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gif" ContentType="image/gif"/>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49" r:id="rId1"/>
  </p:sldMasterIdLst>
  <p:notesMasterIdLst>
    <p:notesMasterId r:id="rId95"/>
  </p:notesMasterIdLst>
  <p:handoutMasterIdLst>
    <p:handoutMasterId r:id="rId96"/>
  </p:handoutMasterIdLst>
  <p:sldIdLst>
    <p:sldId id="665" r:id="rId2"/>
    <p:sldId id="870" r:id="rId3"/>
    <p:sldId id="924" r:id="rId4"/>
    <p:sldId id="925" r:id="rId5"/>
    <p:sldId id="926" r:id="rId6"/>
    <p:sldId id="927" r:id="rId7"/>
    <p:sldId id="948" r:id="rId8"/>
    <p:sldId id="928" r:id="rId9"/>
    <p:sldId id="929" r:id="rId10"/>
    <p:sldId id="1016" r:id="rId11"/>
    <p:sldId id="930" r:id="rId12"/>
    <p:sldId id="1017" r:id="rId13"/>
    <p:sldId id="932" r:id="rId14"/>
    <p:sldId id="933" r:id="rId15"/>
    <p:sldId id="934" r:id="rId16"/>
    <p:sldId id="931" r:id="rId17"/>
    <p:sldId id="935" r:id="rId18"/>
    <p:sldId id="1018" r:id="rId19"/>
    <p:sldId id="936" r:id="rId20"/>
    <p:sldId id="937" r:id="rId21"/>
    <p:sldId id="938" r:id="rId22"/>
    <p:sldId id="1019" r:id="rId23"/>
    <p:sldId id="1020" r:id="rId24"/>
    <p:sldId id="939" r:id="rId25"/>
    <p:sldId id="944" r:id="rId26"/>
    <p:sldId id="947" r:id="rId27"/>
    <p:sldId id="950" r:id="rId28"/>
    <p:sldId id="949" r:id="rId29"/>
    <p:sldId id="1010" r:id="rId30"/>
    <p:sldId id="954" r:id="rId31"/>
    <p:sldId id="955" r:id="rId32"/>
    <p:sldId id="956" r:id="rId33"/>
    <p:sldId id="957" r:id="rId34"/>
    <p:sldId id="958" r:id="rId35"/>
    <p:sldId id="959" r:id="rId36"/>
    <p:sldId id="960" r:id="rId37"/>
    <p:sldId id="880" r:id="rId38"/>
    <p:sldId id="1021" r:id="rId39"/>
    <p:sldId id="1011" r:id="rId40"/>
    <p:sldId id="882" r:id="rId41"/>
    <p:sldId id="963" r:id="rId42"/>
    <p:sldId id="964" r:id="rId43"/>
    <p:sldId id="965" r:id="rId44"/>
    <p:sldId id="966" r:id="rId45"/>
    <p:sldId id="967" r:id="rId46"/>
    <p:sldId id="968" r:id="rId47"/>
    <p:sldId id="969" r:id="rId48"/>
    <p:sldId id="885" r:id="rId49"/>
    <p:sldId id="1022" r:id="rId50"/>
    <p:sldId id="1012" r:id="rId51"/>
    <p:sldId id="974" r:id="rId52"/>
    <p:sldId id="976" r:id="rId53"/>
    <p:sldId id="977" r:id="rId54"/>
    <p:sldId id="978" r:id="rId55"/>
    <p:sldId id="979" r:id="rId56"/>
    <p:sldId id="980" r:id="rId57"/>
    <p:sldId id="981" r:id="rId58"/>
    <p:sldId id="982" r:id="rId59"/>
    <p:sldId id="890" r:id="rId60"/>
    <p:sldId id="891" r:id="rId61"/>
    <p:sldId id="892" r:id="rId62"/>
    <p:sldId id="893" r:id="rId63"/>
    <p:sldId id="1007" r:id="rId64"/>
    <p:sldId id="894" r:id="rId65"/>
    <p:sldId id="985" r:id="rId66"/>
    <p:sldId id="989" r:id="rId67"/>
    <p:sldId id="1005" r:id="rId68"/>
    <p:sldId id="992" r:id="rId69"/>
    <p:sldId id="1006" r:id="rId70"/>
    <p:sldId id="994" r:id="rId71"/>
    <p:sldId id="1004" r:id="rId72"/>
    <p:sldId id="897" r:id="rId73"/>
    <p:sldId id="898" r:id="rId74"/>
    <p:sldId id="1023" r:id="rId75"/>
    <p:sldId id="900" r:id="rId76"/>
    <p:sldId id="901" r:id="rId77"/>
    <p:sldId id="902" r:id="rId78"/>
    <p:sldId id="903" r:id="rId79"/>
    <p:sldId id="1024" r:id="rId80"/>
    <p:sldId id="1025" r:id="rId81"/>
    <p:sldId id="906" r:id="rId82"/>
    <p:sldId id="907" r:id="rId83"/>
    <p:sldId id="1028" r:id="rId84"/>
    <p:sldId id="908" r:id="rId85"/>
    <p:sldId id="909" r:id="rId86"/>
    <p:sldId id="910" r:id="rId87"/>
    <p:sldId id="1009" r:id="rId88"/>
    <p:sldId id="1013" r:id="rId89"/>
    <p:sldId id="951" r:id="rId90"/>
    <p:sldId id="1015" r:id="rId91"/>
    <p:sldId id="919" r:id="rId92"/>
    <p:sldId id="1014" r:id="rId93"/>
    <p:sldId id="923" r:id="rId94"/>
  </p:sldIdLst>
  <p:sldSz cx="9144000" cy="6858000" type="screen4x3"/>
  <p:notesSz cx="10234613" cy="7099300"/>
  <p:defaultTextStyle>
    <a:defPPr>
      <a:defRPr lang="en-US"/>
    </a:defPPr>
    <a:lvl1pPr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1pPr>
    <a:lvl2pPr marL="4572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2pPr>
    <a:lvl3pPr marL="9144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3pPr>
    <a:lvl4pPr marL="13716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4pPr>
    <a:lvl5pPr marL="1828800" algn="l" rtl="0" fontAlgn="base">
      <a:spcBef>
        <a:spcPct val="0"/>
      </a:spcBef>
      <a:spcAft>
        <a:spcPct val="0"/>
      </a:spcAft>
      <a:defRPr kumimoji="1" sz="2400" kern="1200">
        <a:solidFill>
          <a:schemeClr val="tx1"/>
        </a:solidFill>
        <a:latin typeface="Tahoma" panose="020B0604030504040204" pitchFamily="34" charset="0"/>
        <a:ea typeface="新細明體" panose="02020500000000000000" pitchFamily="18" charset="-120"/>
        <a:cs typeface="+mn-cs"/>
      </a:defRPr>
    </a:lvl5pPr>
    <a:lvl6pPr marL="22860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6pPr>
    <a:lvl7pPr marL="27432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7pPr>
    <a:lvl8pPr marL="32004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8pPr>
    <a:lvl9pPr marL="3657600" algn="l" defTabSz="914400" rtl="0" eaLnBrk="1" latinLnBrk="0" hangingPunct="1">
      <a:defRPr kumimoji="1" sz="2400" kern="1200">
        <a:solidFill>
          <a:schemeClr val="tx1"/>
        </a:solidFill>
        <a:latin typeface="Tahoma" panose="020B060403050404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3168">
          <p15:clr>
            <a:srgbClr val="A4A3A4"/>
          </p15:clr>
        </p15:guide>
        <p15:guide id="2" pos="2880">
          <p15:clr>
            <a:srgbClr val="A4A3A4"/>
          </p15:clr>
        </p15:guide>
      </p15:sldGuideLst>
    </p:ext>
    <p:ext uri="{2D200454-40CA-4A62-9FC3-DE9A4176ACB9}">
      <p15:notesGuideLst xmlns:p15="http://schemas.microsoft.com/office/powerpoint/2012/main">
        <p15:guide id="1" orient="horz" pos="2236">
          <p15:clr>
            <a:srgbClr val="A4A3A4"/>
          </p15:clr>
        </p15:guide>
        <p15:guide id="2" pos="322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Marwedel"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99"/>
    <a:srgbClr val="0000FF"/>
    <a:srgbClr val="33CC33"/>
    <a:srgbClr val="339933"/>
    <a:srgbClr val="FF33CC"/>
    <a:srgbClr val="99CCFF"/>
    <a:srgbClr val="FFCC99"/>
    <a:srgbClr val="FFCC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淺色樣式 1 - 輔色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中等深淺樣式 1 - 輔色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等深淺樣式 3 - 輔色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淺色樣式 2 - 輔色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5" autoAdjust="0"/>
    <p:restoredTop sz="87363" autoAdjust="0"/>
  </p:normalViewPr>
  <p:slideViewPr>
    <p:cSldViewPr>
      <p:cViewPr varScale="1">
        <p:scale>
          <a:sx n="43" d="100"/>
          <a:sy n="43" d="100"/>
        </p:scale>
        <p:origin x="1546" y="58"/>
      </p:cViewPr>
      <p:guideLst>
        <p:guide orient="horz" pos="3168"/>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varScale="1">
      <p:scale>
        <a:sx n="1" d="1"/>
        <a:sy n="1" d="1"/>
      </p:scale>
      <p:origin x="0" y="-13772"/>
    </p:cViewPr>
  </p:sorterViewPr>
  <p:notesViewPr>
    <p:cSldViewPr>
      <p:cViewPr>
        <p:scale>
          <a:sx n="100" d="100"/>
          <a:sy n="100" d="100"/>
        </p:scale>
        <p:origin x="-58" y="1675"/>
      </p:cViewPr>
      <p:guideLst>
        <p:guide orient="horz" pos="2236"/>
        <p:guide pos="322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3" Type="http://schemas.openxmlformats.org/officeDocument/2006/relationships/slide" Target="slides/slide61.xml"/><Relationship Id="rId2" Type="http://schemas.openxmlformats.org/officeDocument/2006/relationships/slide" Target="slides/slide60.xml"/><Relationship Id="rId1" Type="http://schemas.openxmlformats.org/officeDocument/2006/relationships/slide" Target="slides/slide5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5" name="Rectangle 3"/>
          <p:cNvSpPr>
            <a:spLocks noGrp="1" noChangeArrowheads="1"/>
          </p:cNvSpPr>
          <p:nvPr>
            <p:ph type="dt" sz="quarter" idx="1"/>
          </p:nvPr>
        </p:nvSpPr>
        <p:spPr bwMode="auto">
          <a:xfrm>
            <a:off x="5799138" y="0"/>
            <a:ext cx="4433887" cy="354013"/>
          </a:xfrm>
          <a:prstGeom prst="rect">
            <a:avLst/>
          </a:prstGeom>
          <a:noFill/>
          <a:ln>
            <a:noFill/>
          </a:ln>
          <a:effectLst/>
          <a:extLst/>
        </p:spPr>
        <p:txBody>
          <a:bodyPr vert="horz" wrap="square" lIns="91568" tIns="45784" rIns="91568" bIns="45784" numCol="1" anchor="t" anchorCtr="0" compatLnSpc="1">
            <a:prstTxWarp prst="textNoShape">
              <a:avLst/>
            </a:prstTxWarp>
          </a:bodyPr>
          <a:lstStyle>
            <a:lvl1pPr algn="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6" name="Rectangle 4"/>
          <p:cNvSpPr>
            <a:spLocks noGrp="1" noChangeArrowheads="1"/>
          </p:cNvSpPr>
          <p:nvPr>
            <p:ph type="ftr" sz="quarter" idx="2"/>
          </p:nvPr>
        </p:nvSpPr>
        <p:spPr bwMode="auto">
          <a:xfrm>
            <a:off x="0" y="6743700"/>
            <a:ext cx="4433888"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defTabSz="915988" eaLnBrk="0" hangingPunct="0">
              <a:defRPr kumimoji="0" sz="1200">
                <a:latin typeface="Times New Roman" panose="02020603050405020304" pitchFamily="18" charset="0"/>
                <a:ea typeface="新細明體" panose="02020500000000000000" pitchFamily="18" charset="-120"/>
              </a:defRPr>
            </a:lvl1pPr>
          </a:lstStyle>
          <a:p>
            <a:pPr>
              <a:defRPr/>
            </a:pPr>
            <a:endParaRPr lang="zh-TW" altLang="zh-TW"/>
          </a:p>
        </p:txBody>
      </p:sp>
      <p:sp>
        <p:nvSpPr>
          <p:cNvPr id="233477" name="Rectangle 5"/>
          <p:cNvSpPr>
            <a:spLocks noGrp="1" noChangeArrowheads="1"/>
          </p:cNvSpPr>
          <p:nvPr>
            <p:ph type="sldNum" sz="quarter" idx="3"/>
          </p:nvPr>
        </p:nvSpPr>
        <p:spPr bwMode="auto">
          <a:xfrm>
            <a:off x="5799138" y="6743700"/>
            <a:ext cx="4433887" cy="354013"/>
          </a:xfrm>
          <a:prstGeom prst="rect">
            <a:avLst/>
          </a:prstGeom>
          <a:noFill/>
          <a:ln>
            <a:noFill/>
          </a:ln>
          <a:effectLst/>
          <a:extLst/>
        </p:spPr>
        <p:txBody>
          <a:bodyPr vert="horz" wrap="square" lIns="91568" tIns="45784" rIns="91568" bIns="45784" numCol="1" anchor="b" anchorCtr="0" compatLnSpc="1">
            <a:prstTxWarp prst="textNoShape">
              <a:avLst/>
            </a:prstTxWarp>
          </a:bodyPr>
          <a:lstStyle>
            <a:lvl1pPr algn="r" defTabSz="915988" eaLnBrk="0" hangingPunct="0">
              <a:defRPr kumimoji="0" sz="1200">
                <a:latin typeface="Times New Roman" panose="02020603050405020304" pitchFamily="18" charset="0"/>
              </a:defRPr>
            </a:lvl1pPr>
          </a:lstStyle>
          <a:p>
            <a:fld id="{A0BE11CB-2C9D-418D-AA88-8D8F8A0C7AC1}" type="slidenum">
              <a:rPr lang="zh-TW" altLang="en-US"/>
              <a:pPr/>
              <a:t>‹#›</a:t>
            </a:fld>
            <a:endParaRPr lang="zh-TW" altLang="zh-TW"/>
          </a:p>
        </p:txBody>
      </p:sp>
    </p:spTree>
    <p:extLst>
      <p:ext uri="{BB962C8B-B14F-4D97-AF65-F5344CB8AC3E}">
        <p14:creationId xmlns:p14="http://schemas.microsoft.com/office/powerpoint/2010/main" val="3484238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9986" name="Rectangle 2"/>
          <p:cNvSpPr>
            <a:spLocks noGrp="1" noChangeArrowheads="1"/>
          </p:cNvSpPr>
          <p:nvPr>
            <p:ph type="hdr" sz="quarter"/>
          </p:nvPr>
        </p:nvSpPr>
        <p:spPr bwMode="auto">
          <a:xfrm>
            <a:off x="0"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87" name="Rectangle 3"/>
          <p:cNvSpPr>
            <a:spLocks noGrp="1" noChangeArrowheads="1"/>
          </p:cNvSpPr>
          <p:nvPr>
            <p:ph type="dt" idx="1"/>
          </p:nvPr>
        </p:nvSpPr>
        <p:spPr bwMode="auto">
          <a:xfrm>
            <a:off x="5800725" y="0"/>
            <a:ext cx="4433888" cy="354013"/>
          </a:xfrm>
          <a:prstGeom prst="rect">
            <a:avLst/>
          </a:prstGeom>
          <a:noFill/>
          <a:ln>
            <a:noFill/>
          </a:ln>
          <a:effectLst/>
          <a:extLst/>
        </p:spPr>
        <p:txBody>
          <a:bodyPr vert="horz" wrap="square" lIns="99040" tIns="49520" rIns="99040" bIns="49520" numCol="1" anchor="t" anchorCtr="0" compatLnSpc="1">
            <a:prstTxWarp prst="textNoShape">
              <a:avLst/>
            </a:prstTxWarp>
          </a:bodyPr>
          <a:lstStyle>
            <a:lvl1pPr algn="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388" name="Rectangle 4"/>
          <p:cNvSpPr>
            <a:spLocks noGrp="1" noRot="1" noChangeAspect="1" noChangeArrowheads="1" noTextEdit="1"/>
          </p:cNvSpPr>
          <p:nvPr>
            <p:ph type="sldImg" idx="2"/>
          </p:nvPr>
        </p:nvSpPr>
        <p:spPr bwMode="auto">
          <a:xfrm>
            <a:off x="3341688" y="533400"/>
            <a:ext cx="3549650" cy="2662238"/>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69989" name="Rectangle 5"/>
          <p:cNvSpPr>
            <a:spLocks noGrp="1" noChangeArrowheads="1"/>
          </p:cNvSpPr>
          <p:nvPr>
            <p:ph type="body" sz="quarter" idx="3"/>
          </p:nvPr>
        </p:nvSpPr>
        <p:spPr bwMode="auto">
          <a:xfrm>
            <a:off x="1363663" y="3373438"/>
            <a:ext cx="7507287" cy="3192462"/>
          </a:xfrm>
          <a:prstGeom prst="rect">
            <a:avLst/>
          </a:prstGeom>
          <a:noFill/>
          <a:ln>
            <a:noFill/>
          </a:ln>
          <a:effectLst/>
          <a:extLst/>
        </p:spPr>
        <p:txBody>
          <a:bodyPr vert="horz" wrap="square" lIns="99040" tIns="49520" rIns="99040" bIns="49520" numCol="1" anchor="t" anchorCtr="0" compatLnSpc="1">
            <a:prstTxWarp prst="textNoShape">
              <a:avLst/>
            </a:prstTxWarp>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169990" name="Rectangle 6"/>
          <p:cNvSpPr>
            <a:spLocks noGrp="1" noChangeArrowheads="1"/>
          </p:cNvSpPr>
          <p:nvPr>
            <p:ph type="ftr" sz="quarter" idx="4"/>
          </p:nvPr>
        </p:nvSpPr>
        <p:spPr bwMode="auto">
          <a:xfrm>
            <a:off x="0"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defTabSz="990600" eaLnBrk="1" hangingPunct="1">
              <a:defRPr kumimoji="1" sz="1300">
                <a:latin typeface="Times New Roman" panose="02020603050405020304" pitchFamily="18" charset="0"/>
                <a:ea typeface="新細明體" panose="02020500000000000000" pitchFamily="18" charset="-120"/>
              </a:defRPr>
            </a:lvl1pPr>
          </a:lstStyle>
          <a:p>
            <a:pPr>
              <a:defRPr/>
            </a:pPr>
            <a:endParaRPr lang="zh-TW" altLang="zh-TW"/>
          </a:p>
        </p:txBody>
      </p:sp>
      <p:sp>
        <p:nvSpPr>
          <p:cNvPr id="169991" name="Rectangle 7"/>
          <p:cNvSpPr>
            <a:spLocks noGrp="1" noChangeArrowheads="1"/>
          </p:cNvSpPr>
          <p:nvPr>
            <p:ph type="sldNum" sz="quarter" idx="5"/>
          </p:nvPr>
        </p:nvSpPr>
        <p:spPr bwMode="auto">
          <a:xfrm>
            <a:off x="5800725" y="6745288"/>
            <a:ext cx="4433888" cy="354012"/>
          </a:xfrm>
          <a:prstGeom prst="rect">
            <a:avLst/>
          </a:prstGeom>
          <a:noFill/>
          <a:ln>
            <a:noFill/>
          </a:ln>
          <a:effectLst/>
          <a:extLst/>
        </p:spPr>
        <p:txBody>
          <a:bodyPr vert="horz" wrap="square" lIns="99040" tIns="49520" rIns="99040" bIns="49520" numCol="1" anchor="b" anchorCtr="0" compatLnSpc="1">
            <a:prstTxWarp prst="textNoShape">
              <a:avLst/>
            </a:prstTxWarp>
          </a:bodyPr>
          <a:lstStyle>
            <a:lvl1pPr algn="r" defTabSz="990600">
              <a:defRPr sz="1300">
                <a:latin typeface="Times New Roman" panose="02020603050405020304" pitchFamily="18" charset="0"/>
              </a:defRPr>
            </a:lvl1pPr>
          </a:lstStyle>
          <a:p>
            <a:fld id="{EF6EEB13-CE12-4FF4-956E-CED59E762266}" type="slidenum">
              <a:rPr lang="zh-TW" altLang="en-US"/>
              <a:pPr/>
              <a:t>‹#›</a:t>
            </a:fld>
            <a:endParaRPr lang="zh-TW" altLang="zh-TW"/>
          </a:p>
        </p:txBody>
      </p:sp>
    </p:spTree>
    <p:extLst>
      <p:ext uri="{BB962C8B-B14F-4D97-AF65-F5344CB8AC3E}">
        <p14:creationId xmlns:p14="http://schemas.microsoft.com/office/powerpoint/2010/main" val="206783580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新細明體" panose="02020500000000000000"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Rot="1" noChangeAspect="1" noChangeArrowheads="1"/>
          </p:cNvSpPr>
          <p:nvPr>
            <p:ph type="sldImg"/>
          </p:nvPr>
        </p:nvSpPr>
        <p:spPr bwMode="auto">
          <a:xfrm>
            <a:off x="3255963" y="509588"/>
            <a:ext cx="3397250" cy="2547937"/>
          </a:xfrm>
          <a:prstGeom prst="rect">
            <a:avLst/>
          </a:prstGeom>
          <a:noFill/>
          <a:ln w="12700" cap="flat">
            <a:solidFill>
              <a:schemeClr val="tx1"/>
            </a:solidFill>
            <a:prstDash val="sysDot"/>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3" name="Rectangle 3"/>
          <p:cNvSpPr>
            <a:spLocks noGrp="1" noChangeArrowheads="1"/>
          </p:cNvSpPr>
          <p:nvPr>
            <p:ph type="body" idx="1"/>
          </p:nvPr>
        </p:nvSpPr>
        <p:spPr bwMode="auto">
          <a:xfrm>
            <a:off x="1322388" y="3227388"/>
            <a:ext cx="7261225"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84" tIns="46043" rIns="92084" bIns="46043"/>
          <a:lstStyle/>
          <a:p>
            <a:endParaRPr lang="zh-TW" altLang="en-US"/>
          </a:p>
        </p:txBody>
      </p:sp>
    </p:spTree>
    <p:extLst>
      <p:ext uri="{BB962C8B-B14F-4D97-AF65-F5344CB8AC3E}">
        <p14:creationId xmlns:p14="http://schemas.microsoft.com/office/powerpoint/2010/main" val="24340241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1026"/>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zh-TW" dirty="0"/>
          </a:p>
        </p:txBody>
      </p:sp>
      <p:sp>
        <p:nvSpPr>
          <p:cNvPr id="354307" name="Rectangle 1027"/>
          <p:cNvSpPr>
            <a:spLocks noGrp="1" noRot="1" noChangeAspect="1" noChangeArrowheads="1"/>
          </p:cNvSpPr>
          <p:nvPr>
            <p:ph type="sldImg"/>
          </p:nvPr>
        </p:nvSpPr>
        <p:spPr bwMode="auto">
          <a:xfrm>
            <a:off x="3271838" y="434975"/>
            <a:ext cx="3386137" cy="25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242674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570"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a:t>Recalled from some earlier slides that the biggest positive number you can represent using 4-bit  is 7 and the smallest negative you can represent is negative 8.</a:t>
            </a:r>
          </a:p>
          <a:p>
            <a:r>
              <a:rPr lang="en-US" altLang="zh-TW"/>
              <a:t>So any time your addition results in a number bigger than 7 or less than negative 8, you have an overflow.</a:t>
            </a:r>
          </a:p>
          <a:p>
            <a:r>
              <a:rPr lang="en-US" altLang="zh-TW"/>
              <a:t>Keep in mind is that whenever you try to add two numbers together that have different signs, that is adding a negative number to a positive number, overflow can NOT occur.</a:t>
            </a:r>
          </a:p>
          <a:p>
            <a:r>
              <a:rPr lang="en-US" altLang="zh-TW"/>
              <a:t>Overflow occurs when you to add two positive numbers together and the sum has a negative sign. Or, when you try to add negative numbers together and the sum has a positive sign.</a:t>
            </a:r>
          </a:p>
          <a:p>
            <a:r>
              <a:rPr lang="en-US" altLang="zh-TW"/>
              <a:t>If you spend some time, you can convince yourself that If the Carry into the most significant bit is NOT the same as the Carry coming out of the MSB, you have a overflow.</a:t>
            </a:r>
          </a:p>
          <a:p>
            <a:endParaRPr lang="en-US" altLang="zh-TW"/>
          </a:p>
          <a:p>
            <a:r>
              <a:rPr lang="en-US" altLang="zh-TW"/>
              <a:t>+2 = 41 min. (Y:21)</a:t>
            </a:r>
          </a:p>
          <a:p>
            <a:endParaRPr lang="en-US" altLang="zh-TW"/>
          </a:p>
        </p:txBody>
      </p:sp>
      <p:sp>
        <p:nvSpPr>
          <p:cNvPr id="365571" name="Rectangle 3"/>
          <p:cNvSpPr>
            <a:spLocks noGrp="1" noRot="1" noChangeAspect="1" noChangeArrowheads="1"/>
          </p:cNvSpPr>
          <p:nvPr>
            <p:ph type="sldImg"/>
          </p:nvPr>
        </p:nvSpPr>
        <p:spPr bwMode="auto">
          <a:xfrm>
            <a:off x="3271838" y="434975"/>
            <a:ext cx="3386137" cy="25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45326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7618"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a:t>Recall the XOR gate implements the not equal function: that is, its output is 1 only if the inputs have different values.</a:t>
            </a:r>
          </a:p>
          <a:p>
            <a:r>
              <a:rPr lang="en-US" altLang="zh-TW"/>
              <a:t>Therefore all we need to do is connect the carry into the most significant bit and the carry out of the most significant bit to the XOR gate.</a:t>
            </a:r>
          </a:p>
          <a:p>
            <a:r>
              <a:rPr lang="en-US" altLang="zh-TW"/>
              <a:t>Then the output of the XOR gate will give us the Overflow signal.</a:t>
            </a:r>
          </a:p>
          <a:p>
            <a:endParaRPr lang="en-US" altLang="zh-TW"/>
          </a:p>
          <a:p>
            <a:r>
              <a:rPr lang="en-US" altLang="zh-TW"/>
              <a:t>+1 = 42 min. (Y:22)</a:t>
            </a:r>
          </a:p>
          <a:p>
            <a:endParaRPr lang="en-US" altLang="zh-TW"/>
          </a:p>
        </p:txBody>
      </p:sp>
      <p:sp>
        <p:nvSpPr>
          <p:cNvPr id="367619" name="Rectangle 3"/>
          <p:cNvSpPr>
            <a:spLocks noGrp="1" noRot="1" noChangeAspect="1" noChangeArrowheads="1"/>
          </p:cNvSpPr>
          <p:nvPr>
            <p:ph type="sldImg"/>
          </p:nvPr>
        </p:nvSpPr>
        <p:spPr bwMode="auto">
          <a:xfrm>
            <a:off x="3271838" y="434975"/>
            <a:ext cx="3386137" cy="25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8017321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666" name="Rectangle 2"/>
          <p:cNvSpPr>
            <a:spLocks noGrp="1" noChangeArrowheads="1"/>
          </p:cNvSpPr>
          <p:nvPr>
            <p:ph type="body" idx="1"/>
          </p:nvPr>
        </p:nvSpPr>
        <p:spPr bwMode="auto">
          <a:xfrm>
            <a:off x="1320800" y="3227388"/>
            <a:ext cx="7264400"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dirty="0"/>
              <a:t>Besides detecting overflow, our ALU also needs to indicate if the result is zero.</a:t>
            </a:r>
          </a:p>
          <a:p>
            <a:r>
              <a:rPr lang="en-US" altLang="zh-TW" dirty="0"/>
              <a:t>This is easy to do.  All we need is a BIG NOR gate.</a:t>
            </a:r>
          </a:p>
          <a:p>
            <a:r>
              <a:rPr lang="en-US" altLang="zh-TW" dirty="0"/>
              <a:t>Then if any of the Result bit is not zero, then the output of the NOR gate will be low.</a:t>
            </a:r>
          </a:p>
          <a:p>
            <a:r>
              <a:rPr lang="en-US" altLang="zh-TW" dirty="0"/>
              <a:t>The only time the output of the NOR gate is high is when all the result bits are zeroes.</a:t>
            </a:r>
          </a:p>
          <a:p>
            <a:endParaRPr lang="en-US" altLang="zh-TW" dirty="0"/>
          </a:p>
          <a:p>
            <a:r>
              <a:rPr lang="en-US" altLang="zh-TW" dirty="0"/>
              <a:t>+1 = 43 min. (Y:23)</a:t>
            </a:r>
          </a:p>
        </p:txBody>
      </p:sp>
      <p:sp>
        <p:nvSpPr>
          <p:cNvPr id="369667" name="Rectangle 3"/>
          <p:cNvSpPr>
            <a:spLocks noGrp="1" noRot="1" noChangeAspect="1" noChangeArrowheads="1"/>
          </p:cNvSpPr>
          <p:nvPr>
            <p:ph type="sldImg"/>
          </p:nvPr>
        </p:nvSpPr>
        <p:spPr bwMode="auto">
          <a:xfrm>
            <a:off x="3255963" y="509588"/>
            <a:ext cx="3397250" cy="25479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069726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EF6EEB13-CE12-4FF4-956E-CED59E762266}" type="slidenum">
              <a:rPr lang="zh-TW" altLang="en-US" smtClean="0"/>
              <a:pPr/>
              <a:t>20</a:t>
            </a:fld>
            <a:endParaRPr lang="zh-TW" altLang="zh-TW"/>
          </a:p>
        </p:txBody>
      </p:sp>
    </p:spTree>
    <p:extLst>
      <p:ext uri="{BB962C8B-B14F-4D97-AF65-F5344CB8AC3E}">
        <p14:creationId xmlns:p14="http://schemas.microsoft.com/office/powerpoint/2010/main" val="15277100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Rectangle 2"/>
          <p:cNvSpPr>
            <a:spLocks noGrp="1" noChangeArrowheads="1"/>
          </p:cNvSpPr>
          <p:nvPr>
            <p:ph type="body" idx="1"/>
          </p:nvPr>
        </p:nvSpPr>
        <p:spPr bwMode="auto">
          <a:xfrm>
            <a:off x="1320800" y="3227388"/>
            <a:ext cx="7264400"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dirty="0"/>
              <a:t>The Adder we just built is called a Ripple Carry Adder because: Carry may have to propagate from the least significant bit to the most significant bit.</a:t>
            </a:r>
          </a:p>
          <a:p>
            <a:r>
              <a:rPr lang="en-US" altLang="zh-TW" dirty="0"/>
              <a:t>In other words, the combination of A0, B0, and CarryIn0 may cause CarryOut0 to become 1.</a:t>
            </a:r>
          </a:p>
          <a:p>
            <a:r>
              <a:rPr lang="en-US" altLang="zh-TW" dirty="0"/>
              <a:t>As a result of CarryOut0 going 1, CarryOut1 may become 1 and etc., etc., .... </a:t>
            </a:r>
            <a:r>
              <a:rPr lang="en-US" altLang="zh-TW" dirty="0" err="1"/>
              <a:t>etc</a:t>
            </a:r>
            <a:r>
              <a:rPr lang="en-US" altLang="zh-TW" dirty="0"/>
              <a:t> and propagate down the carry chain.</a:t>
            </a:r>
          </a:p>
          <a:p>
            <a:r>
              <a:rPr lang="en-US" altLang="zh-TW" dirty="0"/>
              <a:t>Recall the Carry Logic: </a:t>
            </a:r>
            <a:r>
              <a:rPr lang="en-US" altLang="zh-TW" dirty="0" err="1"/>
              <a:t>CarryIn</a:t>
            </a:r>
            <a:r>
              <a:rPr lang="en-US" altLang="zh-TW" dirty="0"/>
              <a:t> to </a:t>
            </a:r>
            <a:r>
              <a:rPr lang="en-US" altLang="zh-TW" dirty="0" err="1"/>
              <a:t>CarryOut</a:t>
            </a:r>
            <a:r>
              <a:rPr lang="en-US" altLang="zh-TW" dirty="0"/>
              <a:t> has a 2-gate delay.</a:t>
            </a:r>
          </a:p>
          <a:p>
            <a:r>
              <a:rPr lang="en-US" altLang="zh-TW" dirty="0"/>
              <a:t>So in the worst case, a N-bit ripple carry will have a 2N gate delay.</a:t>
            </a:r>
          </a:p>
          <a:p>
            <a:r>
              <a:rPr lang="en-US" altLang="zh-TW" dirty="0"/>
              <a:t>For a 32-bit adder, this means the worst case delay is 64 gates.  This can be a problem.</a:t>
            </a:r>
          </a:p>
          <a:p>
            <a:r>
              <a:rPr lang="en-US" altLang="zh-TW" dirty="0"/>
              <a:t>So after the break, I will show you some faster way of designing an ALU.</a:t>
            </a:r>
          </a:p>
          <a:p>
            <a:endParaRPr lang="en-US" altLang="zh-TW" dirty="0"/>
          </a:p>
          <a:p>
            <a:r>
              <a:rPr lang="en-US" altLang="zh-TW" dirty="0"/>
              <a:t>+2 = 45 min. (Y:25)</a:t>
            </a:r>
          </a:p>
        </p:txBody>
      </p:sp>
      <p:sp>
        <p:nvSpPr>
          <p:cNvPr id="374787" name="Rectangle 3"/>
          <p:cNvSpPr>
            <a:spLocks noGrp="1" noRot="1" noChangeAspect="1" noChangeArrowheads="1"/>
          </p:cNvSpPr>
          <p:nvPr>
            <p:ph type="sldImg"/>
          </p:nvPr>
        </p:nvSpPr>
        <p:spPr bwMode="auto">
          <a:xfrm>
            <a:off x="3255963" y="509588"/>
            <a:ext cx="3397250" cy="25479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209036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err="1"/>
              <a:t>Cout</a:t>
            </a:r>
            <a:r>
              <a:rPr lang="en-US" altLang="zh-TW" dirty="0"/>
              <a:t> will have a carry if</a:t>
            </a:r>
            <a:r>
              <a:rPr lang="en-US" altLang="zh-TW" baseline="0" dirty="0"/>
              <a:t> An-1 and Bn-1 can generate a carry, or they can propagate a carry and An-2 and Bn-2 can generate a carry, …</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26</a:t>
            </a:fld>
            <a:endParaRPr lang="zh-TW" altLang="zh-TW"/>
          </a:p>
        </p:txBody>
      </p:sp>
    </p:spTree>
    <p:extLst>
      <p:ext uri="{BB962C8B-B14F-4D97-AF65-F5344CB8AC3E}">
        <p14:creationId xmlns:p14="http://schemas.microsoft.com/office/powerpoint/2010/main" val="4450371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314"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397315"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792315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399363"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1700230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TW" altLang="en-US" dirty="0"/>
              <a:t>		</a:t>
            </a:r>
            <a:r>
              <a:rPr lang="en-US" altLang="zh-TW" dirty="0" err="1"/>
              <a:t>Mpler</a:t>
            </a:r>
            <a:r>
              <a:rPr lang="en-US" altLang="zh-TW" dirty="0"/>
              <a:t>: 0011	</a:t>
            </a:r>
            <a:r>
              <a:rPr lang="en-US" altLang="zh-TW" dirty="0" err="1"/>
              <a:t>Mcand</a:t>
            </a:r>
            <a:r>
              <a:rPr lang="en-US" altLang="zh-TW" dirty="0"/>
              <a:t>: 0000 0010	P: 0000 0000</a:t>
            </a:r>
          </a:p>
          <a:p>
            <a:r>
              <a:rPr lang="en-US" altLang="zh-TW" dirty="0"/>
              <a:t>1a. 1=&gt;P=</a:t>
            </a:r>
            <a:r>
              <a:rPr lang="en-US" altLang="zh-TW" dirty="0" err="1"/>
              <a:t>P+Mcand</a:t>
            </a:r>
            <a:r>
              <a:rPr lang="en-US" altLang="zh-TW" dirty="0"/>
              <a:t> 	</a:t>
            </a:r>
            <a:r>
              <a:rPr lang="en-US" altLang="zh-TW" dirty="0" err="1"/>
              <a:t>Mpler</a:t>
            </a:r>
            <a:r>
              <a:rPr lang="en-US" altLang="zh-TW" dirty="0"/>
              <a:t>: 0011	</a:t>
            </a:r>
            <a:r>
              <a:rPr lang="en-US" altLang="zh-TW" dirty="0" err="1"/>
              <a:t>Mcand</a:t>
            </a:r>
            <a:r>
              <a:rPr lang="en-US" altLang="zh-TW" dirty="0"/>
              <a:t>: 0000 0010	P: </a:t>
            </a:r>
            <a:r>
              <a:rPr lang="en-US" altLang="zh-TW" u="sng" dirty="0"/>
              <a:t>0000 0010</a:t>
            </a:r>
          </a:p>
          <a:p>
            <a:r>
              <a:rPr lang="en-US" altLang="zh-TW" dirty="0"/>
              <a:t>2. </a:t>
            </a:r>
            <a:r>
              <a:rPr lang="en-US" altLang="zh-TW" dirty="0" err="1"/>
              <a:t>Shl</a:t>
            </a:r>
            <a:r>
              <a:rPr lang="en-US" altLang="zh-TW" dirty="0"/>
              <a:t> </a:t>
            </a:r>
            <a:r>
              <a:rPr lang="en-US" altLang="zh-TW" dirty="0" err="1"/>
              <a:t>Mcand</a:t>
            </a:r>
            <a:r>
              <a:rPr lang="en-US" altLang="zh-TW" dirty="0"/>
              <a:t> 		</a:t>
            </a:r>
            <a:r>
              <a:rPr lang="en-US" altLang="zh-TW" dirty="0" err="1"/>
              <a:t>Mpler</a:t>
            </a:r>
            <a:r>
              <a:rPr lang="en-US" altLang="zh-TW" dirty="0"/>
              <a:t>: 0011	</a:t>
            </a:r>
            <a:r>
              <a:rPr lang="en-US" altLang="zh-TW" u="sng" dirty="0" err="1"/>
              <a:t>Mcand</a:t>
            </a:r>
            <a:r>
              <a:rPr lang="en-US" altLang="zh-TW" u="sng" dirty="0"/>
              <a:t>: 0000 0100</a:t>
            </a:r>
            <a:r>
              <a:rPr lang="en-US" altLang="zh-TW" dirty="0"/>
              <a:t>	P: 0000 0010</a:t>
            </a:r>
          </a:p>
          <a:p>
            <a:r>
              <a:rPr lang="en-US" altLang="zh-TW" dirty="0"/>
              <a:t>3. </a:t>
            </a:r>
            <a:r>
              <a:rPr lang="en-US" altLang="zh-TW" dirty="0" err="1"/>
              <a:t>Shr</a:t>
            </a:r>
            <a:r>
              <a:rPr lang="en-US" altLang="zh-TW" dirty="0"/>
              <a:t> </a:t>
            </a:r>
            <a:r>
              <a:rPr lang="en-US" altLang="zh-TW" dirty="0" err="1"/>
              <a:t>Mpler</a:t>
            </a:r>
            <a:r>
              <a:rPr lang="en-US" altLang="zh-TW" dirty="0"/>
              <a:t> 		</a:t>
            </a:r>
            <a:r>
              <a:rPr lang="en-US" altLang="zh-TW" u="sng" dirty="0" err="1"/>
              <a:t>Mpler</a:t>
            </a:r>
            <a:r>
              <a:rPr lang="en-US" altLang="zh-TW" u="sng" dirty="0"/>
              <a:t>: 0001</a:t>
            </a:r>
            <a:r>
              <a:rPr lang="en-US" altLang="zh-TW" dirty="0"/>
              <a:t>	</a:t>
            </a:r>
            <a:r>
              <a:rPr lang="en-US" altLang="zh-TW" dirty="0" err="1"/>
              <a:t>Mcand</a:t>
            </a:r>
            <a:r>
              <a:rPr lang="en-US" altLang="zh-TW" dirty="0"/>
              <a:t>: 0000 0100	P: 0000 0010</a:t>
            </a:r>
          </a:p>
          <a:p>
            <a:r>
              <a:rPr lang="en-US" altLang="zh-TW" dirty="0"/>
              <a:t>1a. 1=&gt;P=</a:t>
            </a:r>
            <a:r>
              <a:rPr lang="en-US" altLang="zh-TW" dirty="0" err="1"/>
              <a:t>P+Mcand</a:t>
            </a:r>
            <a:r>
              <a:rPr lang="en-US" altLang="zh-TW" dirty="0"/>
              <a:t> 	</a:t>
            </a:r>
            <a:r>
              <a:rPr lang="en-US" altLang="zh-TW" dirty="0" err="1"/>
              <a:t>Mpler</a:t>
            </a:r>
            <a:r>
              <a:rPr lang="en-US" altLang="zh-TW" dirty="0"/>
              <a:t>: 0001	</a:t>
            </a:r>
            <a:r>
              <a:rPr lang="en-US" altLang="zh-TW" dirty="0" err="1"/>
              <a:t>Mcand</a:t>
            </a:r>
            <a:r>
              <a:rPr lang="en-US" altLang="zh-TW" dirty="0"/>
              <a:t>: 0000 0100	P: </a:t>
            </a:r>
            <a:r>
              <a:rPr lang="en-US" altLang="zh-TW" u="sng" dirty="0"/>
              <a:t>0000 0110</a:t>
            </a:r>
          </a:p>
          <a:p>
            <a:r>
              <a:rPr lang="en-US" altLang="zh-TW" dirty="0"/>
              <a:t>2. </a:t>
            </a:r>
            <a:r>
              <a:rPr lang="en-US" altLang="zh-TW" dirty="0" err="1"/>
              <a:t>Shl</a:t>
            </a:r>
            <a:r>
              <a:rPr lang="en-US" altLang="zh-TW" dirty="0"/>
              <a:t> </a:t>
            </a:r>
            <a:r>
              <a:rPr lang="en-US" altLang="zh-TW" dirty="0" err="1"/>
              <a:t>Mcand</a:t>
            </a:r>
            <a:r>
              <a:rPr lang="en-US" altLang="zh-TW" dirty="0"/>
              <a:t> 		</a:t>
            </a:r>
            <a:r>
              <a:rPr lang="en-US" altLang="zh-TW" dirty="0" err="1"/>
              <a:t>Mpler</a:t>
            </a:r>
            <a:r>
              <a:rPr lang="en-US" altLang="zh-TW" dirty="0"/>
              <a:t>: 0001	</a:t>
            </a:r>
            <a:r>
              <a:rPr lang="en-US" altLang="zh-TW" u="sng" dirty="0" err="1"/>
              <a:t>Mcand</a:t>
            </a:r>
            <a:r>
              <a:rPr lang="en-US" altLang="zh-TW" u="sng" dirty="0"/>
              <a:t>: 0000 1000</a:t>
            </a:r>
            <a:r>
              <a:rPr lang="en-US" altLang="zh-TW" dirty="0"/>
              <a:t>	P: 0000 0110</a:t>
            </a:r>
          </a:p>
          <a:p>
            <a:r>
              <a:rPr lang="en-US" altLang="zh-TW" dirty="0"/>
              <a:t>3. </a:t>
            </a:r>
            <a:r>
              <a:rPr lang="en-US" altLang="zh-TW" dirty="0" err="1"/>
              <a:t>Shr</a:t>
            </a:r>
            <a:r>
              <a:rPr lang="en-US" altLang="zh-TW" dirty="0"/>
              <a:t> </a:t>
            </a:r>
            <a:r>
              <a:rPr lang="en-US" altLang="zh-TW" dirty="0" err="1"/>
              <a:t>Mpler</a:t>
            </a:r>
            <a:r>
              <a:rPr lang="en-US" altLang="zh-TW" dirty="0"/>
              <a:t> 		</a:t>
            </a:r>
            <a:r>
              <a:rPr lang="en-US" altLang="zh-TW" u="sng" dirty="0" err="1"/>
              <a:t>Mpler</a:t>
            </a:r>
            <a:r>
              <a:rPr lang="en-US" altLang="zh-TW" u="sng" dirty="0"/>
              <a:t>: 0000</a:t>
            </a:r>
            <a:r>
              <a:rPr lang="en-US" altLang="zh-TW" dirty="0"/>
              <a:t>	</a:t>
            </a:r>
            <a:r>
              <a:rPr lang="en-US" altLang="zh-TW" dirty="0" err="1"/>
              <a:t>Mcand</a:t>
            </a:r>
            <a:r>
              <a:rPr lang="en-US" altLang="zh-TW" dirty="0"/>
              <a:t>: 0000 1000	P: 0000 0110</a:t>
            </a:r>
          </a:p>
          <a:p>
            <a:r>
              <a:rPr lang="en-US" altLang="zh-TW" dirty="0"/>
              <a:t>1. 0=&gt;</a:t>
            </a:r>
            <a:r>
              <a:rPr lang="en-US" altLang="zh-TW" dirty="0" err="1"/>
              <a:t>nop</a:t>
            </a:r>
            <a:r>
              <a:rPr lang="en-US" altLang="zh-TW" dirty="0"/>
              <a:t>		</a:t>
            </a:r>
            <a:r>
              <a:rPr lang="en-US" altLang="zh-TW" dirty="0" err="1"/>
              <a:t>Mpler</a:t>
            </a:r>
            <a:r>
              <a:rPr lang="en-US" altLang="zh-TW" dirty="0"/>
              <a:t>: 0000	</a:t>
            </a:r>
            <a:r>
              <a:rPr lang="en-US" altLang="zh-TW" dirty="0" err="1"/>
              <a:t>Mcand</a:t>
            </a:r>
            <a:r>
              <a:rPr lang="en-US" altLang="zh-TW" dirty="0"/>
              <a:t>: 0000 1000	P: 0000 0110</a:t>
            </a:r>
            <a:endParaRPr lang="en-US" altLang="zh-TW" u="sng" dirty="0"/>
          </a:p>
          <a:p>
            <a:r>
              <a:rPr lang="en-US" altLang="zh-TW" dirty="0"/>
              <a:t>2. </a:t>
            </a:r>
            <a:r>
              <a:rPr lang="en-US" altLang="zh-TW" dirty="0" err="1"/>
              <a:t>Shl</a:t>
            </a:r>
            <a:r>
              <a:rPr lang="en-US" altLang="zh-TW" dirty="0"/>
              <a:t> </a:t>
            </a:r>
            <a:r>
              <a:rPr lang="en-US" altLang="zh-TW" dirty="0" err="1"/>
              <a:t>Mcand</a:t>
            </a:r>
            <a:r>
              <a:rPr lang="en-US" altLang="zh-TW" dirty="0"/>
              <a:t> 		</a:t>
            </a:r>
            <a:r>
              <a:rPr lang="en-US" altLang="zh-TW" dirty="0" err="1"/>
              <a:t>Mpler</a:t>
            </a:r>
            <a:r>
              <a:rPr lang="en-US" altLang="zh-TW" dirty="0"/>
              <a:t>: 0000	</a:t>
            </a:r>
            <a:r>
              <a:rPr lang="en-US" altLang="zh-TW" u="sng" dirty="0" err="1"/>
              <a:t>Mcand</a:t>
            </a:r>
            <a:r>
              <a:rPr lang="en-US" altLang="zh-TW" u="sng" dirty="0"/>
              <a:t>: 0001 0000</a:t>
            </a:r>
            <a:r>
              <a:rPr lang="en-US" altLang="zh-TW" dirty="0"/>
              <a:t>	P: 0000 0110</a:t>
            </a:r>
          </a:p>
          <a:p>
            <a:r>
              <a:rPr lang="en-US" altLang="zh-TW" dirty="0"/>
              <a:t>3. </a:t>
            </a:r>
            <a:r>
              <a:rPr lang="en-US" altLang="zh-TW" dirty="0" err="1"/>
              <a:t>Shr</a:t>
            </a:r>
            <a:r>
              <a:rPr lang="en-US" altLang="zh-TW" dirty="0"/>
              <a:t> </a:t>
            </a:r>
            <a:r>
              <a:rPr lang="en-US" altLang="zh-TW" dirty="0" err="1"/>
              <a:t>Mpler</a:t>
            </a:r>
            <a:r>
              <a:rPr lang="en-US" altLang="zh-TW" dirty="0"/>
              <a:t> 		</a:t>
            </a:r>
            <a:r>
              <a:rPr lang="en-US" altLang="zh-TW" u="sng" dirty="0" err="1"/>
              <a:t>Mpler</a:t>
            </a:r>
            <a:r>
              <a:rPr lang="en-US" altLang="zh-TW" u="sng" dirty="0"/>
              <a:t>: 0000</a:t>
            </a:r>
            <a:r>
              <a:rPr lang="en-US" altLang="zh-TW" dirty="0"/>
              <a:t>	</a:t>
            </a:r>
            <a:r>
              <a:rPr lang="en-US" altLang="zh-TW" dirty="0" err="1"/>
              <a:t>Mcand</a:t>
            </a:r>
            <a:r>
              <a:rPr lang="en-US" altLang="zh-TW" dirty="0"/>
              <a:t>: 0001 0000	P: 0000 0110</a:t>
            </a:r>
          </a:p>
          <a:p>
            <a:r>
              <a:rPr lang="en-US" altLang="zh-TW" dirty="0"/>
              <a:t>1. 0=&gt;</a:t>
            </a:r>
            <a:r>
              <a:rPr lang="en-US" altLang="zh-TW" dirty="0" err="1"/>
              <a:t>nop</a:t>
            </a:r>
            <a:r>
              <a:rPr lang="en-US" altLang="zh-TW" dirty="0"/>
              <a:t>		</a:t>
            </a:r>
            <a:r>
              <a:rPr lang="en-US" altLang="zh-TW" dirty="0" err="1"/>
              <a:t>Mpler</a:t>
            </a:r>
            <a:r>
              <a:rPr lang="en-US" altLang="zh-TW" dirty="0"/>
              <a:t>: 0000	</a:t>
            </a:r>
            <a:r>
              <a:rPr lang="en-US" altLang="zh-TW" dirty="0" err="1"/>
              <a:t>Mcand</a:t>
            </a:r>
            <a:r>
              <a:rPr lang="en-US" altLang="zh-TW" dirty="0"/>
              <a:t>: 0001 0000	P: 0000 0110</a:t>
            </a:r>
            <a:endParaRPr lang="en-US" altLang="zh-TW" u="sng" dirty="0"/>
          </a:p>
          <a:p>
            <a:r>
              <a:rPr lang="en-US" altLang="zh-TW" dirty="0"/>
              <a:t>2. </a:t>
            </a:r>
            <a:r>
              <a:rPr lang="en-US" altLang="zh-TW" dirty="0" err="1"/>
              <a:t>Shl</a:t>
            </a:r>
            <a:r>
              <a:rPr lang="en-US" altLang="zh-TW" dirty="0"/>
              <a:t> </a:t>
            </a:r>
            <a:r>
              <a:rPr lang="en-US" altLang="zh-TW" dirty="0" err="1"/>
              <a:t>Mcand</a:t>
            </a:r>
            <a:r>
              <a:rPr lang="en-US" altLang="zh-TW" dirty="0"/>
              <a:t> 		</a:t>
            </a:r>
            <a:r>
              <a:rPr lang="en-US" altLang="zh-TW" dirty="0" err="1"/>
              <a:t>Mpler</a:t>
            </a:r>
            <a:r>
              <a:rPr lang="en-US" altLang="zh-TW" dirty="0"/>
              <a:t>: 0000	</a:t>
            </a:r>
            <a:r>
              <a:rPr lang="en-US" altLang="zh-TW" u="sng" dirty="0" err="1"/>
              <a:t>Mcand</a:t>
            </a:r>
            <a:r>
              <a:rPr lang="en-US" altLang="zh-TW" u="sng" dirty="0"/>
              <a:t>: 0010 0000</a:t>
            </a:r>
            <a:r>
              <a:rPr lang="en-US" altLang="zh-TW" dirty="0"/>
              <a:t>	P: 0000 0110</a:t>
            </a:r>
          </a:p>
          <a:p>
            <a:r>
              <a:rPr lang="en-US" altLang="zh-TW" dirty="0"/>
              <a:t>3. </a:t>
            </a:r>
            <a:r>
              <a:rPr lang="en-US" altLang="zh-TW" dirty="0" err="1"/>
              <a:t>Shr</a:t>
            </a:r>
            <a:r>
              <a:rPr lang="en-US" altLang="zh-TW" dirty="0"/>
              <a:t> </a:t>
            </a:r>
            <a:r>
              <a:rPr lang="en-US" altLang="zh-TW" dirty="0" err="1"/>
              <a:t>Mpler</a:t>
            </a:r>
            <a:r>
              <a:rPr lang="en-US" altLang="zh-TW" dirty="0"/>
              <a:t> 		</a:t>
            </a:r>
            <a:r>
              <a:rPr lang="en-US" altLang="zh-TW" u="sng" dirty="0" err="1"/>
              <a:t>Mpler</a:t>
            </a:r>
            <a:r>
              <a:rPr lang="en-US" altLang="zh-TW" u="sng" dirty="0"/>
              <a:t>: 0000</a:t>
            </a:r>
            <a:r>
              <a:rPr lang="en-US" altLang="zh-TW" dirty="0"/>
              <a:t>	</a:t>
            </a:r>
            <a:r>
              <a:rPr lang="en-US" altLang="zh-TW" dirty="0" err="1"/>
              <a:t>Mcand</a:t>
            </a:r>
            <a:r>
              <a:rPr lang="en-US" altLang="zh-TW" dirty="0"/>
              <a:t>: 0010 0000	P: 0000 0110</a:t>
            </a:r>
          </a:p>
        </p:txBody>
      </p:sp>
      <p:sp>
        <p:nvSpPr>
          <p:cNvPr id="401411"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680097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2"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TW" dirty="0"/>
              <a:t>Let’s design an Arithmetic Logic Unit for the RISC-V CPU that can perform bitwise AND, bitwise OR, binary add, binary subtract, and set-on-less-than.</a:t>
            </a:r>
          </a:p>
          <a:p>
            <a:endParaRPr lang="zh-TW" altLang="en-US" dirty="0"/>
          </a:p>
        </p:txBody>
      </p:sp>
      <p:sp>
        <p:nvSpPr>
          <p:cNvPr id="348163" name="Rectangle 3"/>
          <p:cNvSpPr>
            <a:spLocks noGrp="1" noRot="1" noChangeAspect="1" noChangeArrowheads="1"/>
          </p:cNvSpPr>
          <p:nvPr>
            <p:ph type="sldImg"/>
          </p:nvPr>
        </p:nvSpPr>
        <p:spPr bwMode="auto">
          <a:xfrm>
            <a:off x="3271838" y="434975"/>
            <a:ext cx="3386137" cy="25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8980917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58"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403459"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382859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2"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409603"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4815649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TW" altLang="en-US" dirty="0"/>
              <a:t>			</a:t>
            </a:r>
            <a:r>
              <a:rPr lang="en-US" altLang="zh-TW" dirty="0" err="1"/>
              <a:t>Mcand</a:t>
            </a:r>
            <a:r>
              <a:rPr lang="en-US" altLang="zh-TW" dirty="0"/>
              <a:t>: 0010	P: 0000 0011</a:t>
            </a:r>
          </a:p>
          <a:p>
            <a:r>
              <a:rPr lang="en-US" altLang="zh-TW" dirty="0"/>
              <a:t>1a. 1=&gt;P=</a:t>
            </a:r>
            <a:r>
              <a:rPr lang="en-US" altLang="zh-TW" dirty="0" err="1"/>
              <a:t>P+Mcand</a:t>
            </a:r>
            <a:r>
              <a:rPr lang="en-US" altLang="zh-TW" dirty="0"/>
              <a:t> 		</a:t>
            </a:r>
            <a:r>
              <a:rPr lang="en-US" altLang="zh-TW" dirty="0" err="1"/>
              <a:t>Mcand</a:t>
            </a:r>
            <a:r>
              <a:rPr lang="en-US" altLang="zh-TW" dirty="0"/>
              <a:t>: 0010	P: </a:t>
            </a:r>
            <a:r>
              <a:rPr lang="en-US" altLang="zh-TW" u="sng" dirty="0"/>
              <a:t>0010</a:t>
            </a:r>
            <a:r>
              <a:rPr lang="en-US" altLang="zh-TW" dirty="0"/>
              <a:t> 0011</a:t>
            </a:r>
            <a:endParaRPr lang="en-US" altLang="zh-TW" u="sng" dirty="0"/>
          </a:p>
          <a:p>
            <a:r>
              <a:rPr lang="en-US" altLang="zh-TW" dirty="0"/>
              <a:t>2. </a:t>
            </a:r>
            <a:r>
              <a:rPr lang="en-US" altLang="zh-TW" dirty="0" err="1"/>
              <a:t>Shr</a:t>
            </a:r>
            <a:r>
              <a:rPr lang="en-US" altLang="zh-TW" dirty="0"/>
              <a:t> P 			</a:t>
            </a:r>
            <a:r>
              <a:rPr lang="en-US" altLang="zh-TW" dirty="0" err="1"/>
              <a:t>Mcand</a:t>
            </a:r>
            <a:r>
              <a:rPr lang="en-US" altLang="zh-TW" dirty="0"/>
              <a:t>: 0010	P: </a:t>
            </a:r>
            <a:r>
              <a:rPr lang="en-US" altLang="zh-TW" u="sng" dirty="0"/>
              <a:t>0001</a:t>
            </a:r>
            <a:r>
              <a:rPr lang="en-US" altLang="zh-TW" dirty="0"/>
              <a:t> </a:t>
            </a:r>
            <a:r>
              <a:rPr lang="en-US" altLang="zh-TW" u="sng" dirty="0"/>
              <a:t>0001</a:t>
            </a:r>
            <a:endParaRPr lang="en-US" altLang="zh-TW" dirty="0"/>
          </a:p>
          <a:p>
            <a:r>
              <a:rPr lang="en-US" altLang="zh-TW" dirty="0"/>
              <a:t>1a. 1=&gt;P=</a:t>
            </a:r>
            <a:r>
              <a:rPr lang="en-US" altLang="zh-TW" dirty="0" err="1"/>
              <a:t>P+Mcand</a:t>
            </a:r>
            <a:r>
              <a:rPr lang="en-US" altLang="zh-TW" dirty="0"/>
              <a:t> 		</a:t>
            </a:r>
            <a:r>
              <a:rPr lang="en-US" altLang="zh-TW" dirty="0" err="1"/>
              <a:t>Mcand</a:t>
            </a:r>
            <a:r>
              <a:rPr lang="en-US" altLang="zh-TW" dirty="0"/>
              <a:t>: 0010	P: </a:t>
            </a:r>
            <a:r>
              <a:rPr lang="en-US" altLang="zh-TW" u="sng" dirty="0"/>
              <a:t>0011</a:t>
            </a:r>
            <a:r>
              <a:rPr lang="en-US" altLang="zh-TW" dirty="0"/>
              <a:t> 0001</a:t>
            </a:r>
            <a:endParaRPr lang="en-US" altLang="zh-TW" u="sng" dirty="0"/>
          </a:p>
          <a:p>
            <a:r>
              <a:rPr lang="en-US" altLang="zh-TW" dirty="0"/>
              <a:t>2. </a:t>
            </a:r>
            <a:r>
              <a:rPr lang="en-US" altLang="zh-TW" dirty="0" err="1"/>
              <a:t>Shr</a:t>
            </a:r>
            <a:r>
              <a:rPr lang="en-US" altLang="zh-TW" dirty="0"/>
              <a:t> P 			</a:t>
            </a:r>
            <a:r>
              <a:rPr lang="en-US" altLang="zh-TW" dirty="0" err="1"/>
              <a:t>Mcand</a:t>
            </a:r>
            <a:r>
              <a:rPr lang="en-US" altLang="zh-TW" dirty="0"/>
              <a:t>: 0010	P: </a:t>
            </a:r>
            <a:r>
              <a:rPr lang="en-US" altLang="zh-TW" u="sng" dirty="0"/>
              <a:t>0001</a:t>
            </a:r>
            <a:r>
              <a:rPr lang="en-US" altLang="zh-TW" dirty="0"/>
              <a:t> </a:t>
            </a:r>
            <a:r>
              <a:rPr lang="en-US" altLang="zh-TW" u="sng" dirty="0"/>
              <a:t>1000</a:t>
            </a:r>
          </a:p>
          <a:p>
            <a:r>
              <a:rPr lang="en-US" altLang="zh-TW" dirty="0"/>
              <a:t>1. 0=&gt;</a:t>
            </a:r>
            <a:r>
              <a:rPr lang="en-US" altLang="zh-TW" dirty="0" err="1"/>
              <a:t>nop</a:t>
            </a:r>
            <a:r>
              <a:rPr lang="en-US" altLang="zh-TW" dirty="0"/>
              <a:t> 			</a:t>
            </a:r>
            <a:r>
              <a:rPr lang="en-US" altLang="zh-TW" dirty="0" err="1"/>
              <a:t>Mcand</a:t>
            </a:r>
            <a:r>
              <a:rPr lang="en-US" altLang="zh-TW" dirty="0"/>
              <a:t>: 0010	P: 0001 1000</a:t>
            </a:r>
            <a:endParaRPr lang="en-US" altLang="zh-TW" u="sng" dirty="0"/>
          </a:p>
          <a:p>
            <a:r>
              <a:rPr lang="en-US" altLang="zh-TW" dirty="0"/>
              <a:t>2. </a:t>
            </a:r>
            <a:r>
              <a:rPr lang="en-US" altLang="zh-TW" dirty="0" err="1"/>
              <a:t>Shr</a:t>
            </a:r>
            <a:r>
              <a:rPr lang="en-US" altLang="zh-TW" dirty="0"/>
              <a:t> P 			</a:t>
            </a:r>
            <a:r>
              <a:rPr lang="en-US" altLang="zh-TW" dirty="0" err="1"/>
              <a:t>Mcand</a:t>
            </a:r>
            <a:r>
              <a:rPr lang="en-US" altLang="zh-TW" dirty="0"/>
              <a:t>: 0010	P: </a:t>
            </a:r>
            <a:r>
              <a:rPr lang="en-US" altLang="zh-TW" u="sng" dirty="0"/>
              <a:t>0000</a:t>
            </a:r>
            <a:r>
              <a:rPr lang="en-US" altLang="zh-TW" dirty="0"/>
              <a:t> </a:t>
            </a:r>
            <a:r>
              <a:rPr lang="en-US" altLang="zh-TW" u="sng" dirty="0"/>
              <a:t>1100</a:t>
            </a:r>
          </a:p>
          <a:p>
            <a:r>
              <a:rPr lang="en-US" altLang="zh-TW" dirty="0"/>
              <a:t>1. 0=&gt;</a:t>
            </a:r>
            <a:r>
              <a:rPr lang="en-US" altLang="zh-TW" dirty="0" err="1"/>
              <a:t>nop</a:t>
            </a:r>
            <a:r>
              <a:rPr lang="en-US" altLang="zh-TW" dirty="0"/>
              <a:t> 			</a:t>
            </a:r>
            <a:r>
              <a:rPr lang="en-US" altLang="zh-TW" dirty="0" err="1"/>
              <a:t>Mcand</a:t>
            </a:r>
            <a:r>
              <a:rPr lang="en-US" altLang="zh-TW" dirty="0"/>
              <a:t>: 0010	P: 0000 1100</a:t>
            </a:r>
            <a:endParaRPr lang="en-US" altLang="zh-TW" u="sng" dirty="0"/>
          </a:p>
          <a:p>
            <a:r>
              <a:rPr lang="en-US" altLang="zh-TW" dirty="0"/>
              <a:t>2. </a:t>
            </a:r>
            <a:r>
              <a:rPr lang="en-US" altLang="zh-TW" dirty="0" err="1"/>
              <a:t>Shr</a:t>
            </a:r>
            <a:r>
              <a:rPr lang="en-US" altLang="zh-TW" dirty="0"/>
              <a:t> P 			</a:t>
            </a:r>
            <a:r>
              <a:rPr lang="en-US" altLang="zh-TW" dirty="0" err="1"/>
              <a:t>Mcand</a:t>
            </a:r>
            <a:r>
              <a:rPr lang="en-US" altLang="zh-TW" dirty="0"/>
              <a:t>: 0010	P: </a:t>
            </a:r>
            <a:r>
              <a:rPr lang="en-US" altLang="zh-TW" u="sng" dirty="0"/>
              <a:t>0000</a:t>
            </a:r>
            <a:r>
              <a:rPr lang="en-US" altLang="zh-TW" dirty="0"/>
              <a:t> </a:t>
            </a:r>
            <a:r>
              <a:rPr lang="en-US" altLang="zh-TW" u="sng" dirty="0"/>
              <a:t>0110</a:t>
            </a:r>
          </a:p>
        </p:txBody>
      </p:sp>
      <p:sp>
        <p:nvSpPr>
          <p:cNvPr id="411651"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0510252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413699"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44762473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6758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5593305-3DD1-405E-B1FE-8BF7F3BD26D2}"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6758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6758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950B689-57F8-4C2D-9273-8B309339D747}" type="slidenum">
              <a:rPr lang="en-AU" altLang="zh-TW">
                <a:latin typeface="Times New Roman" panose="02020603050405020304" pitchFamily="18" charset="0"/>
              </a:rPr>
              <a:pPr/>
              <a:t>36</a:t>
            </a:fld>
            <a:endParaRPr lang="en-AU" altLang="zh-TW">
              <a:latin typeface="Times New Roman" panose="02020603050405020304" pitchFamily="18" charset="0"/>
            </a:endParaRPr>
          </a:p>
        </p:txBody>
      </p:sp>
      <p:sp>
        <p:nvSpPr>
          <p:cNvPr id="67590" name="Rectangle 2"/>
          <p:cNvSpPr>
            <a:spLocks noGrp="1" noRot="1" noChangeAspect="1" noChangeArrowheads="1" noTextEdit="1"/>
          </p:cNvSpPr>
          <p:nvPr>
            <p:ph type="sldImg"/>
          </p:nvPr>
        </p:nvSpPr>
        <p:spPr>
          <a:ln/>
        </p:spPr>
      </p:sp>
      <p:sp>
        <p:nvSpPr>
          <p:cNvPr id="675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92535702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696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82B3034-9F5C-4A5B-BBBA-D228A2F893FD}"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696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696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0795ED7-04D4-404E-8BB4-EA07E341AE8D}" type="slidenum">
              <a:rPr lang="en-AU" altLang="zh-TW">
                <a:latin typeface="Times New Roman" panose="02020603050405020304" pitchFamily="18" charset="0"/>
              </a:rPr>
              <a:pPr/>
              <a:t>39</a:t>
            </a:fld>
            <a:endParaRPr lang="en-AU" altLang="zh-TW">
              <a:latin typeface="Times New Roman" panose="02020603050405020304" pitchFamily="18" charset="0"/>
            </a:endParaRPr>
          </a:p>
        </p:txBody>
      </p:sp>
      <p:sp>
        <p:nvSpPr>
          <p:cNvPr id="69638" name="Rectangle 2"/>
          <p:cNvSpPr>
            <a:spLocks noGrp="1" noRot="1" noChangeAspect="1" noChangeArrowheads="1" noTextEdit="1"/>
          </p:cNvSpPr>
          <p:nvPr>
            <p:ph type="sldImg"/>
          </p:nvPr>
        </p:nvSpPr>
        <p:spPr>
          <a:ln/>
        </p:spPr>
      </p:sp>
      <p:sp>
        <p:nvSpPr>
          <p:cNvPr id="696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82607260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130"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432131"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9812732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8"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TW" altLang="en-US" dirty="0"/>
              <a:t>	</a:t>
            </a:r>
            <a:r>
              <a:rPr lang="en-US" altLang="zh-TW" dirty="0"/>
              <a:t>Q: 0000	D: 0010 0000	R: 0000 0111  = 1110 0000</a:t>
            </a:r>
          </a:p>
          <a:p>
            <a:r>
              <a:rPr lang="en-US" altLang="zh-TW" dirty="0"/>
              <a:t>1: R = R 	Q: 0000	D: 0010 0000	R: </a:t>
            </a:r>
            <a:r>
              <a:rPr lang="en-US" altLang="zh-TW" u="sng" dirty="0"/>
              <a:t>1110 0111</a:t>
            </a:r>
            <a:endParaRPr lang="en-US" altLang="zh-TW" dirty="0"/>
          </a:p>
          <a:p>
            <a:r>
              <a:rPr lang="en-US" altLang="zh-TW" dirty="0"/>
              <a:t>2b: +D, </a:t>
            </a:r>
            <a:r>
              <a:rPr lang="en-US" altLang="zh-TW" dirty="0" err="1"/>
              <a:t>sl</a:t>
            </a:r>
            <a:r>
              <a:rPr lang="en-US" altLang="zh-TW" dirty="0"/>
              <a:t> Q, 0	 Q: </a:t>
            </a:r>
            <a:r>
              <a:rPr lang="en-US" altLang="zh-TW" u="sng" dirty="0"/>
              <a:t>0000</a:t>
            </a:r>
            <a:r>
              <a:rPr lang="en-US" altLang="zh-TW" dirty="0"/>
              <a:t>	D: 0010 0000	R: </a:t>
            </a:r>
            <a:r>
              <a:rPr lang="en-US" altLang="zh-TW" u="sng" dirty="0"/>
              <a:t>0000 0111</a:t>
            </a:r>
            <a:endParaRPr lang="en-US" altLang="zh-TW" dirty="0"/>
          </a:p>
          <a:p>
            <a:r>
              <a:rPr lang="en-US" altLang="zh-TW" dirty="0"/>
              <a:t>3: </a:t>
            </a:r>
            <a:r>
              <a:rPr lang="en-US" altLang="zh-TW" dirty="0" err="1"/>
              <a:t>Shr</a:t>
            </a:r>
            <a:r>
              <a:rPr lang="en-US" altLang="zh-TW" dirty="0"/>
              <a:t> D	Q: 0000	D: </a:t>
            </a:r>
            <a:r>
              <a:rPr lang="en-US" altLang="zh-TW" u="sng" dirty="0"/>
              <a:t>0001 0000 </a:t>
            </a:r>
            <a:r>
              <a:rPr lang="en-US" altLang="zh-TW" dirty="0"/>
              <a:t>	R: 0000 0111  = 1111 0000</a:t>
            </a:r>
          </a:p>
          <a:p>
            <a:r>
              <a:rPr lang="en-US" altLang="zh-TW" dirty="0"/>
              <a:t>1: R = R 	Q: 0000	D: 0001 0000 	R: </a:t>
            </a:r>
            <a:r>
              <a:rPr lang="en-US" altLang="zh-TW" u="sng" dirty="0"/>
              <a:t>1111 0111</a:t>
            </a:r>
            <a:endParaRPr lang="en-US" altLang="zh-TW" dirty="0"/>
          </a:p>
          <a:p>
            <a:r>
              <a:rPr lang="en-US" altLang="zh-TW" dirty="0"/>
              <a:t>2b: +D, </a:t>
            </a:r>
            <a:r>
              <a:rPr lang="en-US" altLang="zh-TW" dirty="0" err="1"/>
              <a:t>sl</a:t>
            </a:r>
            <a:r>
              <a:rPr lang="en-US" altLang="zh-TW" dirty="0"/>
              <a:t> Q, 0	 Q:</a:t>
            </a:r>
            <a:r>
              <a:rPr lang="en-US" altLang="zh-TW" u="sng" dirty="0"/>
              <a:t> 0000</a:t>
            </a:r>
            <a:r>
              <a:rPr lang="en-US" altLang="zh-TW" dirty="0"/>
              <a:t>	D: 0001 0000 	R:</a:t>
            </a:r>
            <a:r>
              <a:rPr lang="en-US" altLang="zh-TW" u="sng" dirty="0"/>
              <a:t> 0000 0111</a:t>
            </a:r>
            <a:endParaRPr lang="en-US" altLang="zh-TW" dirty="0"/>
          </a:p>
          <a:p>
            <a:r>
              <a:rPr lang="en-US" altLang="zh-TW" dirty="0"/>
              <a:t>3: </a:t>
            </a:r>
            <a:r>
              <a:rPr lang="en-US" altLang="zh-TW" dirty="0" err="1"/>
              <a:t>Shr</a:t>
            </a:r>
            <a:r>
              <a:rPr lang="en-US" altLang="zh-TW" dirty="0"/>
              <a:t> D	Q: 0000	D: </a:t>
            </a:r>
            <a:r>
              <a:rPr lang="en-US" altLang="zh-TW" u="sng" dirty="0"/>
              <a:t>0000 1000</a:t>
            </a:r>
            <a:r>
              <a:rPr lang="en-US" altLang="zh-TW" dirty="0"/>
              <a:t>	R: 0000 0111  = 1111 1000</a:t>
            </a:r>
          </a:p>
          <a:p>
            <a:r>
              <a:rPr lang="en-US" altLang="zh-TW" dirty="0"/>
              <a:t>1: R = R 	Q: 0000	D: 0000 1000 	R: </a:t>
            </a:r>
            <a:r>
              <a:rPr lang="en-US" altLang="zh-TW" u="sng" dirty="0"/>
              <a:t>1111 1111</a:t>
            </a:r>
            <a:endParaRPr lang="en-US" altLang="zh-TW" dirty="0"/>
          </a:p>
          <a:p>
            <a:r>
              <a:rPr lang="en-US" altLang="zh-TW" dirty="0"/>
              <a:t>2b: +D, </a:t>
            </a:r>
            <a:r>
              <a:rPr lang="en-US" altLang="zh-TW" dirty="0" err="1"/>
              <a:t>sl</a:t>
            </a:r>
            <a:r>
              <a:rPr lang="en-US" altLang="zh-TW" dirty="0"/>
              <a:t> Q, 0	 Q:</a:t>
            </a:r>
            <a:r>
              <a:rPr lang="en-US" altLang="zh-TW" u="sng" dirty="0"/>
              <a:t> 0000</a:t>
            </a:r>
            <a:r>
              <a:rPr lang="en-US" altLang="zh-TW" dirty="0"/>
              <a:t>	D: 0000 1000 	R: </a:t>
            </a:r>
            <a:r>
              <a:rPr lang="en-US" altLang="zh-TW" u="sng" dirty="0"/>
              <a:t>0000 0111</a:t>
            </a:r>
            <a:endParaRPr lang="en-US" altLang="zh-TW" dirty="0"/>
          </a:p>
          <a:p>
            <a:r>
              <a:rPr lang="en-US" altLang="zh-TW" dirty="0"/>
              <a:t>3: </a:t>
            </a:r>
            <a:r>
              <a:rPr lang="en-US" altLang="zh-TW" dirty="0" err="1"/>
              <a:t>Shr</a:t>
            </a:r>
            <a:r>
              <a:rPr lang="en-US" altLang="zh-TW" dirty="0"/>
              <a:t> D	Q: 0000	D: </a:t>
            </a:r>
            <a:r>
              <a:rPr lang="en-US" altLang="zh-TW" u="sng" dirty="0"/>
              <a:t>0000 0100</a:t>
            </a:r>
            <a:r>
              <a:rPr lang="en-US" altLang="zh-TW" dirty="0"/>
              <a:t>	R: 0000 0111  = 1111 1100</a:t>
            </a:r>
          </a:p>
          <a:p>
            <a:r>
              <a:rPr lang="en-US" altLang="zh-TW" dirty="0"/>
              <a:t>1: R = R 	Q: 0000	D: 0000 0100 	R:</a:t>
            </a:r>
            <a:r>
              <a:rPr lang="en-US" altLang="zh-TW" u="sng" dirty="0"/>
              <a:t> 0000 0011</a:t>
            </a:r>
            <a:endParaRPr lang="en-US" altLang="zh-TW" dirty="0"/>
          </a:p>
          <a:p>
            <a:r>
              <a:rPr lang="en-US" altLang="zh-TW" dirty="0"/>
              <a:t>2a: </a:t>
            </a:r>
            <a:r>
              <a:rPr lang="en-US" altLang="zh-TW" dirty="0" err="1"/>
              <a:t>sl</a:t>
            </a:r>
            <a:r>
              <a:rPr lang="en-US" altLang="zh-TW" dirty="0"/>
              <a:t> Q, 1	 Q: </a:t>
            </a:r>
            <a:r>
              <a:rPr lang="en-US" altLang="zh-TW" u="sng" dirty="0"/>
              <a:t>0001</a:t>
            </a:r>
            <a:r>
              <a:rPr lang="en-US" altLang="zh-TW" dirty="0"/>
              <a:t>	D: 0000 0100 	R: 0000 0011</a:t>
            </a:r>
          </a:p>
          <a:p>
            <a:r>
              <a:rPr lang="en-US" altLang="zh-TW" dirty="0"/>
              <a:t>3: </a:t>
            </a:r>
            <a:r>
              <a:rPr lang="en-US" altLang="zh-TW" dirty="0" err="1"/>
              <a:t>Shr</a:t>
            </a:r>
            <a:r>
              <a:rPr lang="en-US" altLang="zh-TW" dirty="0"/>
              <a:t> D	Q: 0000	D:</a:t>
            </a:r>
            <a:r>
              <a:rPr lang="en-US" altLang="zh-TW" u="sng" dirty="0"/>
              <a:t> 0000 0010</a:t>
            </a:r>
            <a:r>
              <a:rPr lang="en-US" altLang="zh-TW" dirty="0"/>
              <a:t>	R: 0000 0011  = 1111 1110</a:t>
            </a:r>
          </a:p>
          <a:p>
            <a:r>
              <a:rPr lang="en-US" altLang="zh-TW" dirty="0"/>
              <a:t>1: R = R 	Q: 0000	D: 0000 0010 	R: </a:t>
            </a:r>
            <a:r>
              <a:rPr lang="en-US" altLang="zh-TW" u="sng" dirty="0"/>
              <a:t>0000 0001</a:t>
            </a:r>
            <a:endParaRPr lang="en-US" altLang="zh-TW" dirty="0"/>
          </a:p>
          <a:p>
            <a:r>
              <a:rPr lang="en-US" altLang="zh-TW" dirty="0"/>
              <a:t>2a: </a:t>
            </a:r>
            <a:r>
              <a:rPr lang="en-US" altLang="zh-TW" dirty="0" err="1"/>
              <a:t>sl</a:t>
            </a:r>
            <a:r>
              <a:rPr lang="en-US" altLang="zh-TW" dirty="0"/>
              <a:t> Q, 1	 Q:</a:t>
            </a:r>
            <a:r>
              <a:rPr lang="en-US" altLang="zh-TW" u="sng" dirty="0"/>
              <a:t> 0011</a:t>
            </a:r>
            <a:r>
              <a:rPr lang="en-US" altLang="zh-TW" dirty="0"/>
              <a:t>	D: 0000 0010 	R: 0000 0001</a:t>
            </a:r>
          </a:p>
          <a:p>
            <a:r>
              <a:rPr lang="en-US" altLang="zh-TW" dirty="0"/>
              <a:t>3: </a:t>
            </a:r>
            <a:r>
              <a:rPr lang="en-US" altLang="zh-TW" dirty="0" err="1"/>
              <a:t>Shr</a:t>
            </a:r>
            <a:r>
              <a:rPr lang="en-US" altLang="zh-TW" dirty="0"/>
              <a:t> D	Q: 0011	D: </a:t>
            </a:r>
            <a:r>
              <a:rPr lang="en-US" altLang="zh-TW" u="sng" dirty="0"/>
              <a:t>0000 0001</a:t>
            </a:r>
            <a:r>
              <a:rPr lang="en-US" altLang="zh-TW" dirty="0"/>
              <a:t>	R: 0000 0001</a:t>
            </a:r>
          </a:p>
          <a:p>
            <a:endParaRPr lang="en-US" altLang="zh-TW" dirty="0"/>
          </a:p>
          <a:p>
            <a:r>
              <a:rPr lang="en-US" altLang="zh-TW" dirty="0"/>
              <a:t>Recommend show 2 comp of divisor, show lines for subtract divisor and restore remainder</a:t>
            </a:r>
          </a:p>
        </p:txBody>
      </p:sp>
      <p:sp>
        <p:nvSpPr>
          <p:cNvPr id="434179"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01290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226"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436227"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56712516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444419"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1853396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Rectangle 2"/>
          <p:cNvSpPr>
            <a:spLocks noGrp="1" noChangeArrowheads="1"/>
          </p:cNvSpPr>
          <p:nvPr>
            <p:ph type="body" idx="1"/>
          </p:nvPr>
        </p:nvSpPr>
        <p:spPr bwMode="auto">
          <a:xfrm>
            <a:off x="1320800" y="3227388"/>
            <a:ext cx="7264400"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dirty="0"/>
              <a:t>The type of operation the ALU perform will be selected by the </a:t>
            </a:r>
            <a:r>
              <a:rPr lang="en-US" altLang="zh-TW" dirty="0" err="1"/>
              <a:t>ALUop</a:t>
            </a:r>
            <a:r>
              <a:rPr lang="en-US" altLang="zh-TW" dirty="0"/>
              <a:t> bits.</a:t>
            </a:r>
          </a:p>
          <a:p>
            <a:r>
              <a:rPr lang="en-US" altLang="zh-TW" dirty="0"/>
              <a:t>The ALU I am going to show you in class is 4 bits wide (N = 4).  The ALU in RISC-V will be 64 bits wide.</a:t>
            </a:r>
          </a:p>
        </p:txBody>
      </p:sp>
      <p:sp>
        <p:nvSpPr>
          <p:cNvPr id="350211" name="Rectangle 3"/>
          <p:cNvSpPr>
            <a:spLocks noGrp="1" noRot="1" noChangeAspect="1" noChangeArrowheads="1"/>
          </p:cNvSpPr>
          <p:nvPr>
            <p:ph type="sldImg"/>
          </p:nvPr>
        </p:nvSpPr>
        <p:spPr bwMode="auto">
          <a:xfrm>
            <a:off x="3255963" y="509588"/>
            <a:ext cx="3397250" cy="25479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60396487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6466"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zh-TW" altLang="en-US"/>
              <a:t>		</a:t>
            </a:r>
            <a:r>
              <a:rPr lang="en-US" altLang="zh-TW"/>
              <a:t>D: 0010	R: 0000 0111</a:t>
            </a:r>
          </a:p>
          <a:p>
            <a:r>
              <a:rPr lang="en-US" altLang="zh-TW"/>
              <a:t>0: Shl R		D: 0010	R:</a:t>
            </a:r>
            <a:r>
              <a:rPr lang="en-US" altLang="zh-TW" u="sng"/>
              <a:t> 0000 1110</a:t>
            </a:r>
            <a:endParaRPr lang="en-US" altLang="zh-TW"/>
          </a:p>
          <a:p>
            <a:r>
              <a:rPr lang="en-US" altLang="zh-TW"/>
              <a:t>1: R = R 		D: 0010	R: </a:t>
            </a:r>
            <a:r>
              <a:rPr lang="en-US" altLang="zh-TW" u="sng"/>
              <a:t>1110</a:t>
            </a:r>
            <a:r>
              <a:rPr lang="en-US" altLang="zh-TW"/>
              <a:t> 1110</a:t>
            </a:r>
          </a:p>
          <a:p>
            <a:r>
              <a:rPr lang="en-US" altLang="zh-TW"/>
              <a:t>2b: +D, sl R, 0	 	D: 0010	R:</a:t>
            </a:r>
            <a:r>
              <a:rPr lang="en-US" altLang="zh-TW" u="sng"/>
              <a:t> 0001</a:t>
            </a:r>
            <a:r>
              <a:rPr lang="en-US" altLang="zh-TW"/>
              <a:t> </a:t>
            </a:r>
            <a:r>
              <a:rPr lang="en-US" altLang="zh-TW" u="sng"/>
              <a:t>1100</a:t>
            </a:r>
            <a:endParaRPr lang="en-US" altLang="zh-TW"/>
          </a:p>
          <a:p>
            <a:r>
              <a:rPr lang="en-US" altLang="zh-TW"/>
              <a:t>1: R = R 		D: 0010	R: </a:t>
            </a:r>
            <a:r>
              <a:rPr lang="en-US" altLang="zh-TW" u="sng"/>
              <a:t>1111</a:t>
            </a:r>
            <a:r>
              <a:rPr lang="en-US" altLang="zh-TW"/>
              <a:t> 1100</a:t>
            </a:r>
          </a:p>
          <a:p>
            <a:r>
              <a:rPr lang="en-US" altLang="zh-TW"/>
              <a:t>2b: +D, sl R, 0	 	D: 0010	R:</a:t>
            </a:r>
            <a:r>
              <a:rPr lang="en-US" altLang="zh-TW" u="sng"/>
              <a:t> 0011</a:t>
            </a:r>
            <a:r>
              <a:rPr lang="en-US" altLang="zh-TW"/>
              <a:t> </a:t>
            </a:r>
            <a:r>
              <a:rPr lang="en-US" altLang="zh-TW" u="sng"/>
              <a:t>1000</a:t>
            </a:r>
            <a:endParaRPr lang="en-US" altLang="zh-TW"/>
          </a:p>
          <a:p>
            <a:r>
              <a:rPr lang="en-US" altLang="zh-TW"/>
              <a:t>1: R = R 		D: 0010	R: </a:t>
            </a:r>
            <a:r>
              <a:rPr lang="en-US" altLang="zh-TW" u="sng"/>
              <a:t>0001</a:t>
            </a:r>
            <a:r>
              <a:rPr lang="en-US" altLang="zh-TW"/>
              <a:t> 1000</a:t>
            </a:r>
          </a:p>
          <a:p>
            <a:r>
              <a:rPr lang="en-US" altLang="zh-TW"/>
              <a:t>2a: sl R, 1	 	D: 0010	R:</a:t>
            </a:r>
            <a:r>
              <a:rPr lang="en-US" altLang="zh-TW" u="sng"/>
              <a:t> 0011</a:t>
            </a:r>
            <a:r>
              <a:rPr lang="en-US" altLang="zh-TW"/>
              <a:t> </a:t>
            </a:r>
            <a:r>
              <a:rPr lang="en-US" altLang="zh-TW" u="sng"/>
              <a:t>0001</a:t>
            </a:r>
            <a:endParaRPr lang="en-US" altLang="zh-TW"/>
          </a:p>
          <a:p>
            <a:r>
              <a:rPr lang="en-US" altLang="zh-TW"/>
              <a:t>1: R = R 		D: 0010	R: </a:t>
            </a:r>
            <a:r>
              <a:rPr lang="en-US" altLang="zh-TW" u="sng"/>
              <a:t>0001</a:t>
            </a:r>
            <a:r>
              <a:rPr lang="en-US" altLang="zh-TW"/>
              <a:t> 0001</a:t>
            </a:r>
          </a:p>
          <a:p>
            <a:r>
              <a:rPr lang="en-US" altLang="zh-TW"/>
              <a:t>2a: sl R, 1	 	D: 0010	R:</a:t>
            </a:r>
            <a:r>
              <a:rPr lang="en-US" altLang="zh-TW" u="sng"/>
              <a:t> 0010</a:t>
            </a:r>
            <a:r>
              <a:rPr lang="en-US" altLang="zh-TW"/>
              <a:t> </a:t>
            </a:r>
            <a:r>
              <a:rPr lang="en-US" altLang="zh-TW" u="sng"/>
              <a:t>0011</a:t>
            </a:r>
            <a:endParaRPr lang="en-US" altLang="zh-TW"/>
          </a:p>
          <a:p>
            <a:r>
              <a:rPr lang="en-US" altLang="zh-TW"/>
              <a:t>Shr R(rh)		D: 0010	R:</a:t>
            </a:r>
            <a:r>
              <a:rPr lang="en-US" altLang="zh-TW" u="sng"/>
              <a:t> 0001</a:t>
            </a:r>
            <a:r>
              <a:rPr lang="en-US" altLang="zh-TW"/>
              <a:t> 0011</a:t>
            </a:r>
          </a:p>
        </p:txBody>
      </p:sp>
      <p:sp>
        <p:nvSpPr>
          <p:cNvPr id="446467"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80953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448515"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3605645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549891" name="Rectangle 3"/>
          <p:cNvSpPr>
            <a:spLocks noGrp="1" noRot="1" noChangeAspect="1" noChangeArrowheads="1"/>
          </p:cNvSpPr>
          <p:nvPr>
            <p:ph type="sldImg"/>
          </p:nvPr>
        </p:nvSpPr>
        <p:spPr bwMode="auto">
          <a:xfrm>
            <a:off x="3273425" y="438150"/>
            <a:ext cx="3382963" cy="2536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7616979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727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3B51594-C0F8-4C50-AE74-7A16EB6A1A99}"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727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727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BC99AD6-A041-4788-B8D9-F14F8C682B95}" type="slidenum">
              <a:rPr lang="en-AU" altLang="zh-TW">
                <a:latin typeface="Times New Roman" panose="02020603050405020304" pitchFamily="18" charset="0"/>
              </a:rPr>
              <a:pPr/>
              <a:t>47</a:t>
            </a:fld>
            <a:endParaRPr lang="en-AU" altLang="zh-TW">
              <a:latin typeface="Times New Roman" panose="02020603050405020304" pitchFamily="18" charset="0"/>
            </a:endParaRPr>
          </a:p>
        </p:txBody>
      </p:sp>
      <p:sp>
        <p:nvSpPr>
          <p:cNvPr id="72710" name="Rectangle 2"/>
          <p:cNvSpPr>
            <a:spLocks noGrp="1" noRot="1" noChangeAspect="1" noChangeArrowheads="1" noTextEdit="1"/>
          </p:cNvSpPr>
          <p:nvPr>
            <p:ph type="sldImg"/>
          </p:nvPr>
        </p:nvSpPr>
        <p:spPr>
          <a:ln/>
        </p:spPr>
      </p:sp>
      <p:sp>
        <p:nvSpPr>
          <p:cNvPr id="727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66432501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634" name="Rectangle 2"/>
          <p:cNvSpPr>
            <a:spLocks noGrp="1" noRot="1" noChangeAspect="1" noChangeArrowheads="1"/>
          </p:cNvSpPr>
          <p:nvPr>
            <p:ph type="sldImg"/>
          </p:nvPr>
        </p:nvSpPr>
        <p:spPr bwMode="auto">
          <a:xfrm>
            <a:off x="3298825" y="458788"/>
            <a:ext cx="3327400" cy="2495550"/>
          </a:xfrm>
          <a:prstGeom prst="rect">
            <a:avLst/>
          </a:prstGeom>
          <a:noFill/>
          <a:ln w="12700" cap="flat">
            <a:solidFill>
              <a:schemeClr val="tx1"/>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53635" name="Rectangle 3"/>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Tree>
    <p:extLst>
      <p:ext uri="{BB962C8B-B14F-4D97-AF65-F5344CB8AC3E}">
        <p14:creationId xmlns:p14="http://schemas.microsoft.com/office/powerpoint/2010/main" val="24412330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7475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A5CB42E-35F9-4EEE-8E7F-C61D773C9BDF}"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7475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747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75B8A00-B534-444B-B4DA-E7807DC82608}" type="slidenum">
              <a:rPr lang="en-AU" altLang="zh-TW">
                <a:latin typeface="Times New Roman" panose="02020603050405020304" pitchFamily="18" charset="0"/>
              </a:rPr>
              <a:pPr/>
              <a:t>51</a:t>
            </a:fld>
            <a:endParaRPr lang="en-AU" altLang="zh-TW">
              <a:latin typeface="Times New Roman" panose="02020603050405020304" pitchFamily="18" charset="0"/>
            </a:endParaRPr>
          </a:p>
        </p:txBody>
      </p:sp>
      <p:sp>
        <p:nvSpPr>
          <p:cNvPr id="74758" name="Rectangle 2"/>
          <p:cNvSpPr>
            <a:spLocks noGrp="1" noRot="1" noChangeAspect="1" noChangeArrowheads="1" noTextEdit="1"/>
          </p:cNvSpPr>
          <p:nvPr>
            <p:ph type="sldImg"/>
          </p:nvPr>
        </p:nvSpPr>
        <p:spPr>
          <a:ln/>
        </p:spPr>
      </p:sp>
      <p:sp>
        <p:nvSpPr>
          <p:cNvPr id="747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4136398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dirty="0"/>
              <a:t>Consider 1.1111111…11 x 2^15 </a:t>
            </a:r>
          </a:p>
          <a:p>
            <a:r>
              <a:rPr lang="en-US" altLang="zh-TW" dirty="0"/>
              <a:t>                  1.1111111…10 x 2^15</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52</a:t>
            </a:fld>
            <a:endParaRPr lang="zh-TW" altLang="zh-TW"/>
          </a:p>
        </p:txBody>
      </p:sp>
    </p:spTree>
    <p:extLst>
      <p:ext uri="{BB962C8B-B14F-4D97-AF65-F5344CB8AC3E}">
        <p14:creationId xmlns:p14="http://schemas.microsoft.com/office/powerpoint/2010/main" val="23184377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a:t>Compare 1.11111…10 x 2^15</a:t>
            </a:r>
            <a:r>
              <a:rPr lang="en-US" altLang="zh-TW" baseline="0"/>
              <a:t> and 1.11111…10 11111…11 x 2^15</a:t>
            </a:r>
            <a:endParaRPr lang="zh-TW" altLang="en-US" dirty="0"/>
          </a:p>
        </p:txBody>
      </p:sp>
      <p:sp>
        <p:nvSpPr>
          <p:cNvPr id="4" name="投影片編號版面配置區 3"/>
          <p:cNvSpPr>
            <a:spLocks noGrp="1"/>
          </p:cNvSpPr>
          <p:nvPr>
            <p:ph type="sldNum" sz="quarter" idx="10"/>
          </p:nvPr>
        </p:nvSpPr>
        <p:spPr/>
        <p:txBody>
          <a:bodyPr/>
          <a:lstStyle/>
          <a:p>
            <a:fld id="{EF6EEB13-CE12-4FF4-956E-CED59E762266}" type="slidenum">
              <a:rPr lang="zh-TW" altLang="en-US" smtClean="0"/>
              <a:pPr/>
              <a:t>53</a:t>
            </a:fld>
            <a:endParaRPr lang="zh-TW" altLang="zh-TW"/>
          </a:p>
        </p:txBody>
      </p:sp>
    </p:spTree>
    <p:extLst>
      <p:ext uri="{BB962C8B-B14F-4D97-AF65-F5344CB8AC3E}">
        <p14:creationId xmlns:p14="http://schemas.microsoft.com/office/powerpoint/2010/main" val="36109860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7782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0388F93-A464-4E4A-BA3A-DE7352BB0AA5}"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7782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7782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EDA9EE4-6446-497B-AD3D-CA7577B026F7}" type="slidenum">
              <a:rPr lang="en-AU" altLang="zh-TW">
                <a:latin typeface="Times New Roman" panose="02020603050405020304" pitchFamily="18" charset="0"/>
              </a:rPr>
              <a:pPr/>
              <a:t>58</a:t>
            </a:fld>
            <a:endParaRPr lang="en-AU" altLang="zh-TW">
              <a:latin typeface="Times New Roman" panose="02020603050405020304" pitchFamily="18" charset="0"/>
            </a:endParaRPr>
          </a:p>
        </p:txBody>
      </p:sp>
      <p:sp>
        <p:nvSpPr>
          <p:cNvPr id="77830" name="Rectangle 2"/>
          <p:cNvSpPr>
            <a:spLocks noGrp="1" noRot="1" noChangeAspect="1" noChangeArrowheads="1" noTextEdit="1"/>
          </p:cNvSpPr>
          <p:nvPr>
            <p:ph type="sldImg"/>
          </p:nvPr>
        </p:nvSpPr>
        <p:spPr>
          <a:ln/>
        </p:spPr>
      </p:sp>
      <p:sp>
        <p:nvSpPr>
          <p:cNvPr id="778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21798657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7885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2AAE8C8-2336-4D56-A804-F2290637C575}"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7885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7885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963AED4-4C8B-4D0D-98D2-DF1323DC0101}" type="slidenum">
              <a:rPr lang="en-AU" altLang="zh-TW">
                <a:latin typeface="Times New Roman" panose="02020603050405020304" pitchFamily="18" charset="0"/>
              </a:rPr>
              <a:pPr/>
              <a:t>59</a:t>
            </a:fld>
            <a:endParaRPr lang="en-AU" altLang="zh-TW">
              <a:latin typeface="Times New Roman" panose="02020603050405020304" pitchFamily="18" charset="0"/>
            </a:endParaRPr>
          </a:p>
        </p:txBody>
      </p:sp>
      <p:sp>
        <p:nvSpPr>
          <p:cNvPr id="78854" name="Rectangle 2"/>
          <p:cNvSpPr>
            <a:spLocks noGrp="1" noRot="1" noChangeAspect="1" noChangeArrowheads="1" noTextEdit="1"/>
          </p:cNvSpPr>
          <p:nvPr>
            <p:ph type="sldImg"/>
          </p:nvPr>
        </p:nvSpPr>
        <p:spPr>
          <a:ln/>
        </p:spPr>
      </p:sp>
      <p:sp>
        <p:nvSpPr>
          <p:cNvPr id="788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9150160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352259" name="Rectangle 3"/>
          <p:cNvSpPr>
            <a:spLocks noGrp="1" noRot="1" noChangeAspect="1" noChangeArrowheads="1"/>
          </p:cNvSpPr>
          <p:nvPr>
            <p:ph type="sldImg"/>
          </p:nvPr>
        </p:nvSpPr>
        <p:spPr bwMode="auto">
          <a:xfrm>
            <a:off x="3271838" y="434975"/>
            <a:ext cx="3386137" cy="25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9447103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798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088E6D2B-E8B3-4D67-BE91-2FE698EBCF21}"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798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798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6FB2F32-64D1-4772-AD95-20027BB61FA8}" type="slidenum">
              <a:rPr lang="en-AU" altLang="zh-TW">
                <a:latin typeface="Times New Roman" panose="02020603050405020304" pitchFamily="18" charset="0"/>
              </a:rPr>
              <a:pPr/>
              <a:t>60</a:t>
            </a:fld>
            <a:endParaRPr lang="en-AU" altLang="zh-TW">
              <a:latin typeface="Times New Roman" panose="02020603050405020304" pitchFamily="18" charset="0"/>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2437619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808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B62EAE4-FEBA-4F83-98C6-41F79C1F2300}"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809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809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5016F81B-FEF5-4128-BC8C-6363E9C6C9AA}" type="slidenum">
              <a:rPr lang="en-AU" altLang="zh-TW">
                <a:latin typeface="Times New Roman" panose="02020603050405020304" pitchFamily="18" charset="0"/>
              </a:rPr>
              <a:pPr/>
              <a:t>61</a:t>
            </a:fld>
            <a:endParaRPr lang="en-AU" altLang="zh-TW">
              <a:latin typeface="Times New Roman" panose="02020603050405020304" pitchFamily="18" charset="0"/>
            </a:endParaRPr>
          </a:p>
        </p:txBody>
      </p:sp>
      <p:sp>
        <p:nvSpPr>
          <p:cNvPr id="80902" name="Rectangle 2"/>
          <p:cNvSpPr>
            <a:spLocks noGrp="1" noRot="1" noChangeAspect="1" noChangeArrowheads="1" noTextEdit="1"/>
          </p:cNvSpPr>
          <p:nvPr>
            <p:ph type="sldImg"/>
          </p:nvPr>
        </p:nvSpPr>
        <p:spPr>
          <a:ln/>
        </p:spPr>
      </p:sp>
      <p:sp>
        <p:nvSpPr>
          <p:cNvPr id="809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40408601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8192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5E23999-A3E9-4700-8872-558904A6F22E}"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8192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8192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28AC6FAD-64C4-4841-9B69-B0E55AED2F1B}" type="slidenum">
              <a:rPr lang="en-AU" altLang="zh-TW">
                <a:latin typeface="Times New Roman" panose="02020603050405020304" pitchFamily="18" charset="0"/>
              </a:rPr>
              <a:pPr/>
              <a:t>63</a:t>
            </a:fld>
            <a:endParaRPr lang="en-AU" altLang="zh-TW">
              <a:latin typeface="Times New Roman" panose="02020603050405020304" pitchFamily="18" charset="0"/>
            </a:endParaRPr>
          </a:p>
        </p:txBody>
      </p:sp>
      <p:sp>
        <p:nvSpPr>
          <p:cNvPr id="81926" name="Rectangle 2"/>
          <p:cNvSpPr>
            <a:spLocks noGrp="1" noRot="1" noChangeAspect="1" noChangeArrowheads="1" noTextEdit="1"/>
          </p:cNvSpPr>
          <p:nvPr>
            <p:ph type="sldImg"/>
          </p:nvPr>
        </p:nvSpPr>
        <p:spPr>
          <a:ln/>
        </p:spPr>
      </p:sp>
      <p:sp>
        <p:nvSpPr>
          <p:cNvPr id="819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3039941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8499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D662423-A179-4EF2-8342-F3ABB82DF048}"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8499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8499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B83486D6-1DE7-4128-9DE5-0551B2CB1CBC}" type="slidenum">
              <a:rPr lang="en-AU" altLang="zh-TW">
                <a:latin typeface="Times New Roman" panose="02020603050405020304" pitchFamily="18" charset="0"/>
              </a:rPr>
              <a:pPr/>
              <a:t>71</a:t>
            </a:fld>
            <a:endParaRPr lang="en-AU" altLang="zh-TW">
              <a:latin typeface="Times New Roman" panose="02020603050405020304" pitchFamily="18" charset="0"/>
            </a:endParaRPr>
          </a:p>
        </p:txBody>
      </p:sp>
      <p:sp>
        <p:nvSpPr>
          <p:cNvPr id="84998" name="Rectangle 2"/>
          <p:cNvSpPr>
            <a:spLocks noGrp="1" noRot="1" noChangeAspect="1" noChangeArrowheads="1" noTextEdit="1"/>
          </p:cNvSpPr>
          <p:nvPr>
            <p:ph type="sldImg"/>
          </p:nvPr>
        </p:nvSpPr>
        <p:spPr>
          <a:ln/>
        </p:spPr>
      </p:sp>
      <p:sp>
        <p:nvSpPr>
          <p:cNvPr id="849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7243803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8601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DCA8FEB-AE09-44B0-B6ED-119780B0321A}"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8602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8602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2C7C91C-16AD-44A7-8782-AFE11B0B4D92}" type="slidenum">
              <a:rPr lang="en-AU" altLang="zh-TW">
                <a:latin typeface="Times New Roman" panose="02020603050405020304" pitchFamily="18" charset="0"/>
              </a:rPr>
              <a:pPr/>
              <a:t>72</a:t>
            </a:fld>
            <a:endParaRPr lang="en-AU" altLang="zh-TW">
              <a:latin typeface="Times New Roman" panose="02020603050405020304" pitchFamily="18" charset="0"/>
            </a:endParaRPr>
          </a:p>
        </p:txBody>
      </p:sp>
      <p:sp>
        <p:nvSpPr>
          <p:cNvPr id="86022" name="Rectangle 2"/>
          <p:cNvSpPr>
            <a:spLocks noGrp="1" noRot="1" noChangeAspect="1" noChangeArrowheads="1" noTextEdit="1"/>
          </p:cNvSpPr>
          <p:nvPr>
            <p:ph type="sldImg"/>
          </p:nvPr>
        </p:nvSpPr>
        <p:spPr>
          <a:ln/>
        </p:spPr>
      </p:sp>
      <p:sp>
        <p:nvSpPr>
          <p:cNvPr id="860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89630168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8806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044BCF2-C582-454D-BF65-43EAA3E11144}"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8806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8806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615BF99-4547-4AC4-B4D9-11870AC0108D}" type="slidenum">
              <a:rPr lang="en-AU" altLang="zh-TW">
                <a:latin typeface="Times New Roman" panose="02020603050405020304" pitchFamily="18" charset="0"/>
              </a:rPr>
              <a:pPr/>
              <a:t>74</a:t>
            </a:fld>
            <a:endParaRPr lang="en-AU" altLang="zh-TW">
              <a:latin typeface="Times New Roman" panose="02020603050405020304" pitchFamily="18" charset="0"/>
            </a:endParaRPr>
          </a:p>
        </p:txBody>
      </p:sp>
      <p:sp>
        <p:nvSpPr>
          <p:cNvPr id="88070" name="Rectangle 2"/>
          <p:cNvSpPr>
            <a:spLocks noGrp="1" noRot="1" noChangeAspect="1" noChangeArrowheads="1" noTextEdit="1"/>
          </p:cNvSpPr>
          <p:nvPr>
            <p:ph type="sldImg"/>
          </p:nvPr>
        </p:nvSpPr>
        <p:spPr>
          <a:ln/>
        </p:spPr>
      </p:sp>
      <p:sp>
        <p:nvSpPr>
          <p:cNvPr id="880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5282813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890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D27DCB0-2C3F-4A21-A1B8-63106AAFF148}"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890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890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4A47A70-6479-46A2-8300-0E922C1B90CC}" type="slidenum">
              <a:rPr lang="en-AU" altLang="zh-TW">
                <a:latin typeface="Times New Roman" panose="02020603050405020304" pitchFamily="18" charset="0"/>
              </a:rPr>
              <a:pPr/>
              <a:t>75</a:t>
            </a:fld>
            <a:endParaRPr lang="en-AU" altLang="zh-TW">
              <a:latin typeface="Times New Roman" panose="02020603050405020304" pitchFamily="18" charset="0"/>
            </a:endParaRPr>
          </a:p>
        </p:txBody>
      </p:sp>
      <p:sp>
        <p:nvSpPr>
          <p:cNvPr id="89094" name="Rectangle 2"/>
          <p:cNvSpPr>
            <a:spLocks noGrp="1" noRot="1" noChangeAspect="1" noChangeArrowheads="1" noTextEdit="1"/>
          </p:cNvSpPr>
          <p:nvPr>
            <p:ph type="sldImg"/>
          </p:nvPr>
        </p:nvSpPr>
        <p:spPr>
          <a:ln/>
        </p:spPr>
      </p:sp>
      <p:sp>
        <p:nvSpPr>
          <p:cNvPr id="890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48099656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9011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A5A2729-6C07-4761-B2CD-0E276FEDE47E}"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9011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9011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B3135D2-EF3F-4C4F-A366-5834DA1FE287}" type="slidenum">
              <a:rPr lang="en-AU" altLang="zh-TW">
                <a:latin typeface="Times New Roman" panose="02020603050405020304" pitchFamily="18" charset="0"/>
              </a:rPr>
              <a:pPr/>
              <a:t>76</a:t>
            </a:fld>
            <a:endParaRPr lang="en-AU" altLang="zh-TW">
              <a:latin typeface="Times New Roman" panose="02020603050405020304" pitchFamily="18" charset="0"/>
            </a:endParaRPr>
          </a:p>
        </p:txBody>
      </p:sp>
      <p:sp>
        <p:nvSpPr>
          <p:cNvPr id="90118" name="Rectangle 2"/>
          <p:cNvSpPr>
            <a:spLocks noGrp="1" noRot="1" noChangeAspect="1" noChangeArrowheads="1" noTextEdit="1"/>
          </p:cNvSpPr>
          <p:nvPr>
            <p:ph type="sldImg"/>
          </p:nvPr>
        </p:nvSpPr>
        <p:spPr>
          <a:ln/>
        </p:spPr>
      </p:sp>
      <p:sp>
        <p:nvSpPr>
          <p:cNvPr id="901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3911763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9113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3B67452-D1C5-46C8-A8A9-16D8626F4807}"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9114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9114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2D49C0D-8790-4832-B8AD-48A484A6E098}" type="slidenum">
              <a:rPr lang="en-AU" altLang="zh-TW">
                <a:latin typeface="Times New Roman" panose="02020603050405020304" pitchFamily="18" charset="0"/>
              </a:rPr>
              <a:pPr/>
              <a:t>77</a:t>
            </a:fld>
            <a:endParaRPr lang="en-AU" altLang="zh-TW">
              <a:latin typeface="Times New Roman" panose="02020603050405020304" pitchFamily="18" charset="0"/>
            </a:endParaRPr>
          </a:p>
        </p:txBody>
      </p:sp>
      <p:sp>
        <p:nvSpPr>
          <p:cNvPr id="91142" name="Rectangle 2"/>
          <p:cNvSpPr>
            <a:spLocks noGrp="1" noRot="1" noChangeAspect="1" noChangeArrowheads="1" noTextEdit="1"/>
          </p:cNvSpPr>
          <p:nvPr>
            <p:ph type="sldImg"/>
          </p:nvPr>
        </p:nvSpPr>
        <p:spPr>
          <a:ln/>
        </p:spPr>
      </p:sp>
      <p:sp>
        <p:nvSpPr>
          <p:cNvPr id="9114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42746360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9421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8D8178F7-E174-43A9-A456-56DEC95C0B14}"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9421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9421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B4F2F30-D35B-4193-9E78-B72B56D6F35C}" type="slidenum">
              <a:rPr lang="en-AU" altLang="zh-TW">
                <a:latin typeface="Times New Roman" panose="02020603050405020304" pitchFamily="18" charset="0"/>
              </a:rPr>
              <a:pPr/>
              <a:t>80</a:t>
            </a:fld>
            <a:endParaRPr lang="en-AU" altLang="zh-TW">
              <a:latin typeface="Times New Roman" panose="02020603050405020304" pitchFamily="18" charset="0"/>
            </a:endParaRPr>
          </a:p>
        </p:txBody>
      </p:sp>
      <p:sp>
        <p:nvSpPr>
          <p:cNvPr id="94214" name="Rectangle 2"/>
          <p:cNvSpPr>
            <a:spLocks noGrp="1" noRot="1" noChangeAspect="1" noChangeArrowheads="1" noTextEdit="1"/>
          </p:cNvSpPr>
          <p:nvPr>
            <p:ph type="sldImg"/>
          </p:nvPr>
        </p:nvSpPr>
        <p:spPr>
          <a:ln/>
        </p:spPr>
      </p:sp>
      <p:sp>
        <p:nvSpPr>
          <p:cNvPr id="942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9749389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1026"/>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dirty="0"/>
              <a:t>Now that I have shown you how to build a 1-bit full adder, we have all the major components needed for this 1-bit ALU.</a:t>
            </a:r>
          </a:p>
          <a:p>
            <a:r>
              <a:rPr lang="en-US" altLang="zh-TW" dirty="0"/>
              <a:t>In order to build a 4-bit ALU, we simply connect four 1-bit ALUs in series to feed the </a:t>
            </a:r>
            <a:r>
              <a:rPr lang="en-US" altLang="zh-TW" dirty="0" err="1"/>
              <a:t>CarryOut</a:t>
            </a:r>
            <a:r>
              <a:rPr lang="en-US" altLang="zh-TW" dirty="0"/>
              <a:t> of one ALU to the </a:t>
            </a:r>
            <a:r>
              <a:rPr lang="en-US" altLang="zh-TW" dirty="0" err="1"/>
              <a:t>CarryIn</a:t>
            </a:r>
            <a:r>
              <a:rPr lang="en-US" altLang="zh-TW" dirty="0"/>
              <a:t> of the next ALU.</a:t>
            </a:r>
          </a:p>
          <a:p>
            <a:r>
              <a:rPr lang="en-US" altLang="zh-TW" dirty="0"/>
              <a:t>Even though I called this an ALU, I actually lied a little.  There is something missing about this ALU.  This  ALU can NOT perform the subtract operation.</a:t>
            </a:r>
          </a:p>
          <a:p>
            <a:r>
              <a:rPr lang="en-US" altLang="zh-TW" dirty="0"/>
              <a:t>Let see how can we fix this problem.</a:t>
            </a:r>
          </a:p>
          <a:p>
            <a:endParaRPr lang="en-US" altLang="zh-TW" dirty="0"/>
          </a:p>
          <a:p>
            <a:r>
              <a:rPr lang="en-US" altLang="zh-TW" dirty="0"/>
              <a:t>2 min = 35 min. (Y:15)</a:t>
            </a:r>
          </a:p>
        </p:txBody>
      </p:sp>
      <p:sp>
        <p:nvSpPr>
          <p:cNvPr id="354307" name="Rectangle 1027"/>
          <p:cNvSpPr>
            <a:spLocks noGrp="1" noRot="1" noChangeAspect="1" noChangeArrowheads="1"/>
          </p:cNvSpPr>
          <p:nvPr>
            <p:ph type="sldImg"/>
          </p:nvPr>
        </p:nvSpPr>
        <p:spPr bwMode="auto">
          <a:xfrm>
            <a:off x="3271838" y="434975"/>
            <a:ext cx="3386137" cy="25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275591023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9523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5AD0F59-EB5D-4326-A434-3620183C9467}"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9523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9523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E9A77E4-A87E-428C-BEEC-F8897E74B975}" type="slidenum">
              <a:rPr lang="en-AU" altLang="zh-TW">
                <a:latin typeface="Times New Roman" panose="02020603050405020304" pitchFamily="18" charset="0"/>
              </a:rPr>
              <a:pPr/>
              <a:t>81</a:t>
            </a:fld>
            <a:endParaRPr lang="en-AU" altLang="zh-TW">
              <a:latin typeface="Times New Roman" panose="02020603050405020304" pitchFamily="18" charset="0"/>
            </a:endParaRPr>
          </a:p>
        </p:txBody>
      </p:sp>
      <p:sp>
        <p:nvSpPr>
          <p:cNvPr id="95238" name="Rectangle 2"/>
          <p:cNvSpPr>
            <a:spLocks noGrp="1" noRot="1" noChangeAspect="1" noChangeArrowheads="1" noTextEdit="1"/>
          </p:cNvSpPr>
          <p:nvPr>
            <p:ph type="sldImg"/>
          </p:nvPr>
        </p:nvSpPr>
        <p:spPr>
          <a:ln/>
        </p:spPr>
      </p:sp>
      <p:sp>
        <p:nvSpPr>
          <p:cNvPr id="952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42660629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latin typeface="Times New Roman" panose="02020603050405020304" pitchFamily="18" charset="0"/>
              </a:rPr>
              <a:t>Morgan Kaufmann Publishers</a:t>
            </a:r>
          </a:p>
        </p:txBody>
      </p:sp>
      <p:sp>
        <p:nvSpPr>
          <p:cNvPr id="79875"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3F4AAF90-3349-4AA1-8AEA-A302ADDE8D1E}" type="datetime3">
              <a:rPr lang="en-AU" altLang="en-US" smtClean="0">
                <a:latin typeface="Times New Roman" panose="02020603050405020304" pitchFamily="18" charset="0"/>
              </a:rPr>
              <a:pPr/>
              <a:t>13 March, 2019</a:t>
            </a:fld>
            <a:endParaRPr lang="en-AU" altLang="en-US" smtClean="0">
              <a:latin typeface="Times New Roman" panose="02020603050405020304" pitchFamily="18" charset="0"/>
            </a:endParaRPr>
          </a:p>
        </p:txBody>
      </p:sp>
      <p:sp>
        <p:nvSpPr>
          <p:cNvPr id="79876"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en-US" smtClean="0">
                <a:latin typeface="Times New Roman" panose="02020603050405020304" pitchFamily="18" charset="0"/>
              </a:rPr>
              <a:t>Chapter 3 — Arithmetic for Computers</a:t>
            </a:r>
          </a:p>
        </p:txBody>
      </p:sp>
      <p:sp>
        <p:nvSpPr>
          <p:cNvPr id="798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EDE4B4C3-2B39-4B8E-82E5-83C891289713}" type="slidenum">
              <a:rPr lang="en-AU" altLang="en-US" smtClean="0">
                <a:latin typeface="Times New Roman" panose="02020603050405020304" pitchFamily="18" charset="0"/>
              </a:rPr>
              <a:pPr/>
              <a:t>82</a:t>
            </a:fld>
            <a:endParaRPr lang="en-AU" altLang="en-US" smtClean="0">
              <a:latin typeface="Times New Roman" panose="02020603050405020304" pitchFamily="18" charset="0"/>
            </a:endParaRPr>
          </a:p>
        </p:txBody>
      </p:sp>
      <p:sp>
        <p:nvSpPr>
          <p:cNvPr id="79878" name="Rectangle 2"/>
          <p:cNvSpPr>
            <a:spLocks noGrp="1" noRot="1" noChangeAspect="1" noChangeArrowheads="1" noTextEdit="1"/>
          </p:cNvSpPr>
          <p:nvPr>
            <p:ph type="sldImg"/>
          </p:nvPr>
        </p:nvSpPr>
        <p:spPr>
          <a:ln/>
        </p:spPr>
      </p:sp>
      <p:sp>
        <p:nvSpPr>
          <p:cNvPr id="798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211649380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9625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D49994F4-EB5F-4B56-94C6-9995C2104537}"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9626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962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E55272A-DA3C-414C-B21B-76621A55E4BB}" type="slidenum">
              <a:rPr lang="en-AU" altLang="zh-TW">
                <a:latin typeface="Times New Roman" panose="02020603050405020304" pitchFamily="18" charset="0"/>
              </a:rPr>
              <a:pPr/>
              <a:t>83</a:t>
            </a:fld>
            <a:endParaRPr lang="en-AU" altLang="zh-TW">
              <a:latin typeface="Times New Roman" panose="02020603050405020304" pitchFamily="18" charset="0"/>
            </a:endParaRPr>
          </a:p>
        </p:txBody>
      </p:sp>
      <p:sp>
        <p:nvSpPr>
          <p:cNvPr id="96262" name="Rectangle 2"/>
          <p:cNvSpPr>
            <a:spLocks noGrp="1" noRot="1" noChangeAspect="1" noChangeArrowheads="1" noTextEdit="1"/>
          </p:cNvSpPr>
          <p:nvPr>
            <p:ph type="sldImg"/>
          </p:nvPr>
        </p:nvSpPr>
        <p:spPr>
          <a:ln/>
        </p:spPr>
      </p:sp>
      <p:sp>
        <p:nvSpPr>
          <p:cNvPr id="962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5938567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9728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0B00CD1-D2E8-4599-A67B-248A0283E734}"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9728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972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62B6FC3-CDEF-47F6-A965-6977F5FFE837}" type="slidenum">
              <a:rPr lang="en-AU" altLang="zh-TW">
                <a:latin typeface="Times New Roman" panose="02020603050405020304" pitchFamily="18" charset="0"/>
              </a:rPr>
              <a:pPr/>
              <a:t>84</a:t>
            </a:fld>
            <a:endParaRPr lang="en-AU" altLang="zh-TW">
              <a:latin typeface="Times New Roman" panose="02020603050405020304" pitchFamily="18" charset="0"/>
            </a:endParaRPr>
          </a:p>
        </p:txBody>
      </p:sp>
      <p:sp>
        <p:nvSpPr>
          <p:cNvPr id="97286" name="Rectangle 2"/>
          <p:cNvSpPr>
            <a:spLocks noGrp="1" noRot="1" noChangeAspect="1" noChangeArrowheads="1" noTextEdit="1"/>
          </p:cNvSpPr>
          <p:nvPr>
            <p:ph type="sldImg"/>
          </p:nvPr>
        </p:nvSpPr>
        <p:spPr>
          <a:ln/>
        </p:spPr>
      </p:sp>
      <p:sp>
        <p:nvSpPr>
          <p:cNvPr id="972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32728337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98307"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FF1C390C-3F5E-4F22-A86E-1E954921ADED}"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98308"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9830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46259EED-9CC4-4C0C-9109-223FBCB474C1}" type="slidenum">
              <a:rPr lang="en-AU" altLang="zh-TW">
                <a:latin typeface="Times New Roman" panose="02020603050405020304" pitchFamily="18" charset="0"/>
              </a:rPr>
              <a:pPr/>
              <a:t>85</a:t>
            </a:fld>
            <a:endParaRPr lang="en-AU" altLang="zh-TW">
              <a:latin typeface="Times New Roman" panose="02020603050405020304" pitchFamily="18" charset="0"/>
            </a:endParaRPr>
          </a:p>
        </p:txBody>
      </p:sp>
      <p:sp>
        <p:nvSpPr>
          <p:cNvPr id="98310" name="Rectangle 2"/>
          <p:cNvSpPr>
            <a:spLocks noGrp="1" noRot="1" noChangeAspect="1" noChangeArrowheads="1" noTextEdit="1"/>
          </p:cNvSpPr>
          <p:nvPr>
            <p:ph type="sldImg"/>
          </p:nvPr>
        </p:nvSpPr>
        <p:spPr>
          <a:ln/>
        </p:spPr>
      </p:sp>
      <p:sp>
        <p:nvSpPr>
          <p:cNvPr id="983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90000"/>
              </a:lnSpc>
            </a:pPr>
            <a:r>
              <a:rPr lang="en-US" altLang="en-US" sz="2800" dirty="0" smtClean="0"/>
              <a:t>IEEE </a:t>
            </a:r>
            <a:r>
              <a:rPr lang="en-US" altLang="en-US" sz="2800" dirty="0" err="1" smtClean="0"/>
              <a:t>Std</a:t>
            </a:r>
            <a:r>
              <a:rPr lang="en-US" altLang="en-US" sz="2800" dirty="0" smtClean="0"/>
              <a:t> 754 specifies additional rounding control</a:t>
            </a:r>
          </a:p>
          <a:p>
            <a:pPr lvl="1" eaLnBrk="1" hangingPunct="1">
              <a:lnSpc>
                <a:spcPct val="90000"/>
              </a:lnSpc>
            </a:pPr>
            <a:r>
              <a:rPr lang="en-US" altLang="en-US" sz="2400" dirty="0" smtClean="0"/>
              <a:t>Extra bits of precision (guard, round, sticky)</a:t>
            </a:r>
          </a:p>
          <a:p>
            <a:pPr lvl="1" eaLnBrk="1" hangingPunct="1">
              <a:lnSpc>
                <a:spcPct val="90000"/>
              </a:lnSpc>
            </a:pPr>
            <a:r>
              <a:rPr lang="en-US" altLang="en-US" sz="2400" dirty="0" smtClean="0"/>
              <a:t>Choice of rounding modes</a:t>
            </a:r>
          </a:p>
          <a:p>
            <a:pPr lvl="1" eaLnBrk="1" hangingPunct="1">
              <a:lnSpc>
                <a:spcPct val="90000"/>
              </a:lnSpc>
            </a:pPr>
            <a:r>
              <a:rPr lang="en-US" altLang="en-US" sz="2400" dirty="0" smtClean="0"/>
              <a:t>Allows programmer to fine-tune numerical behavior of a computation</a:t>
            </a:r>
          </a:p>
          <a:p>
            <a:pPr eaLnBrk="1" hangingPunct="1">
              <a:lnSpc>
                <a:spcPct val="90000"/>
              </a:lnSpc>
            </a:pPr>
            <a:r>
              <a:rPr lang="en-US" altLang="en-US" sz="2800" dirty="0" smtClean="0"/>
              <a:t>Not all FP units implement all options</a:t>
            </a:r>
          </a:p>
          <a:p>
            <a:pPr lvl="1" eaLnBrk="1" hangingPunct="1">
              <a:lnSpc>
                <a:spcPct val="90000"/>
              </a:lnSpc>
            </a:pPr>
            <a:r>
              <a:rPr lang="en-US" altLang="en-US" sz="2400" dirty="0" smtClean="0"/>
              <a:t>Most programming languages and FP libraries just use defaults</a:t>
            </a:r>
          </a:p>
          <a:p>
            <a:pPr eaLnBrk="1" hangingPunct="1">
              <a:lnSpc>
                <a:spcPct val="90000"/>
              </a:lnSpc>
            </a:pPr>
            <a:r>
              <a:rPr lang="en-US" altLang="en-US" sz="2800" dirty="0" smtClean="0"/>
              <a:t>Trade-off between hardware complexity, performance, and market requirements</a:t>
            </a:r>
            <a:endParaRPr lang="en-AU" altLang="en-US" sz="2800" dirty="0" smtClean="0"/>
          </a:p>
        </p:txBody>
      </p:sp>
    </p:spTree>
    <p:extLst>
      <p:ext uri="{BB962C8B-B14F-4D97-AF65-F5344CB8AC3E}">
        <p14:creationId xmlns:p14="http://schemas.microsoft.com/office/powerpoint/2010/main" val="391678666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Rot="1" noChangeAspect="1" noChangeArrowheads="1" noTextEdit="1"/>
          </p:cNvSpPr>
          <p:nvPr>
            <p:ph type="sldImg"/>
          </p:nvPr>
        </p:nvSpPr>
        <p:spPr>
          <a:xfrm>
            <a:off x="920750" y="746125"/>
            <a:ext cx="4968875" cy="3727450"/>
          </a:xfrm>
          <a:ln/>
        </p:spPr>
      </p:sp>
      <p:sp>
        <p:nvSpPr>
          <p:cNvPr id="219139" name="Rectangle 3"/>
          <p:cNvSpPr>
            <a:spLocks noGrp="1" noChangeArrowheads="1"/>
          </p:cNvSpPr>
          <p:nvPr>
            <p:ph type="body" idx="1"/>
          </p:nvPr>
        </p:nvSpPr>
        <p:spPr>
          <a:xfrm>
            <a:off x="906463" y="4721225"/>
            <a:ext cx="4994275" cy="4471988"/>
          </a:xfrm>
          <a:noFill/>
        </p:spPr>
        <p:txBody>
          <a:bodyPr/>
          <a:lstStyle/>
          <a:p>
            <a:endParaRPr lang="zh-TW" altLang="en-US"/>
          </a:p>
        </p:txBody>
      </p:sp>
    </p:spTree>
    <p:extLst>
      <p:ext uri="{BB962C8B-B14F-4D97-AF65-F5344CB8AC3E}">
        <p14:creationId xmlns:p14="http://schemas.microsoft.com/office/powerpoint/2010/main" val="43338309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63491"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271C415-83F3-4DEC-A89D-C16523CE8CBF}"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63492"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6349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952A3D4D-1162-410B-AE73-CBB76788E608}" type="slidenum">
              <a:rPr lang="en-AU" altLang="zh-TW">
                <a:latin typeface="Times New Roman" panose="02020603050405020304" pitchFamily="18" charset="0"/>
              </a:rPr>
              <a:pPr/>
              <a:t>88</a:t>
            </a:fld>
            <a:endParaRPr lang="en-AU" altLang="zh-TW">
              <a:latin typeface="Times New Roman" panose="02020603050405020304" pitchFamily="18" charset="0"/>
            </a:endParaRPr>
          </a:p>
        </p:txBody>
      </p:sp>
      <p:sp>
        <p:nvSpPr>
          <p:cNvPr id="63494" name="Rectangle 2"/>
          <p:cNvSpPr>
            <a:spLocks noGrp="1" noRot="1" noChangeAspect="1" noChangeArrowheads="1" noTextEdit="1"/>
          </p:cNvSpPr>
          <p:nvPr>
            <p:ph type="sldImg"/>
          </p:nvPr>
        </p:nvSpPr>
        <p:spPr>
          <a:ln/>
        </p:spPr>
      </p:sp>
      <p:sp>
        <p:nvSpPr>
          <p:cNvPr id="634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68466521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02403"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A2A1CDEF-BE81-48D0-A632-1708FCC3A28B}" type="datetime3">
              <a:rPr lang="en-AU" altLang="zh-TW" smtClean="0">
                <a:latin typeface="Times New Roman" panose="02020603050405020304" pitchFamily="18" charset="0"/>
              </a:rPr>
              <a:pPr/>
              <a:t>13 March, 2019</a:t>
            </a:fld>
            <a:endParaRPr lang="en-AU" altLang="zh-TW">
              <a:latin typeface="Times New Roman" panose="02020603050405020304" pitchFamily="18" charset="0"/>
            </a:endParaRPr>
          </a:p>
        </p:txBody>
      </p:sp>
      <p:sp>
        <p:nvSpPr>
          <p:cNvPr id="10240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1024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17F81280-C371-4549-9083-39EE7D9372EB}" type="slidenum">
              <a:rPr lang="en-AU" altLang="zh-TW">
                <a:latin typeface="Times New Roman" panose="02020603050405020304" pitchFamily="18" charset="0"/>
              </a:rPr>
              <a:pPr/>
              <a:t>90</a:t>
            </a:fld>
            <a:endParaRPr lang="en-AU" altLang="zh-TW">
              <a:latin typeface="Times New Roman" panose="02020603050405020304" pitchFamily="18" charset="0"/>
            </a:endParaRPr>
          </a:p>
        </p:txBody>
      </p:sp>
      <p:sp>
        <p:nvSpPr>
          <p:cNvPr id="102406" name="Rectangle 2"/>
          <p:cNvSpPr>
            <a:spLocks noGrp="1" noRot="1" noChangeAspect="1" noChangeArrowheads="1" noTextEdit="1"/>
          </p:cNvSpPr>
          <p:nvPr>
            <p:ph type="sldImg"/>
          </p:nvPr>
        </p:nvSpPr>
        <p:spPr>
          <a:ln/>
        </p:spPr>
      </p:sp>
      <p:sp>
        <p:nvSpPr>
          <p:cNvPr id="1024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19958153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Morgan Kaufmann Publishers</a:t>
            </a:r>
          </a:p>
        </p:txBody>
      </p:sp>
      <p:sp>
        <p:nvSpPr>
          <p:cNvPr id="106499"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7A573AB2-169C-4D56-8E8D-D9B9658BEEA4}" type="datetime3">
              <a:rPr lang="en-AU" altLang="zh-TW" smtClean="0">
                <a:latin typeface="Times New Roman" panose="02020603050405020304" pitchFamily="18" charset="0"/>
              </a:rPr>
              <a:pPr/>
              <a:t>14 March, 2019</a:t>
            </a:fld>
            <a:endParaRPr lang="en-AU" altLang="zh-TW">
              <a:latin typeface="Times New Roman" panose="02020603050405020304" pitchFamily="18" charset="0"/>
            </a:endParaRPr>
          </a:p>
        </p:txBody>
      </p:sp>
      <p:sp>
        <p:nvSpPr>
          <p:cNvPr id="106500"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r>
              <a:rPr lang="en-AU" altLang="zh-TW">
                <a:latin typeface="Times New Roman" panose="02020603050405020304" pitchFamily="18" charset="0"/>
              </a:rPr>
              <a:t>Chapter 3 — Arithmetic for Computers</a:t>
            </a:r>
          </a:p>
        </p:txBody>
      </p:sp>
      <p:sp>
        <p:nvSpPr>
          <p:cNvPr id="10650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a:defRPr>
                <a:solidFill>
                  <a:schemeClr val="tx1"/>
                </a:solidFill>
                <a:latin typeface="Arial" panose="020B0604020202020204" pitchFamily="34" charset="0"/>
              </a:defRPr>
            </a:lvl1pPr>
            <a:lvl2pPr marL="742950" indent="-285750" defTabSz="966788">
              <a:defRPr>
                <a:solidFill>
                  <a:schemeClr val="tx1"/>
                </a:solidFill>
                <a:latin typeface="Arial" panose="020B0604020202020204" pitchFamily="34" charset="0"/>
              </a:defRPr>
            </a:lvl2pPr>
            <a:lvl3pPr marL="1143000" indent="-228600" defTabSz="966788">
              <a:defRPr>
                <a:solidFill>
                  <a:schemeClr val="tx1"/>
                </a:solidFill>
                <a:latin typeface="Arial" panose="020B0604020202020204" pitchFamily="34" charset="0"/>
              </a:defRPr>
            </a:lvl3pPr>
            <a:lvl4pPr marL="1600200" indent="-228600" defTabSz="966788">
              <a:defRPr>
                <a:solidFill>
                  <a:schemeClr val="tx1"/>
                </a:solidFill>
                <a:latin typeface="Arial" panose="020B0604020202020204" pitchFamily="34" charset="0"/>
              </a:defRPr>
            </a:lvl4pPr>
            <a:lvl5pPr marL="2057400" indent="-228600" defTabSz="966788">
              <a:defRPr>
                <a:solidFill>
                  <a:schemeClr val="tx1"/>
                </a:solidFill>
                <a:latin typeface="Arial" panose="020B0604020202020204" pitchFamily="34" charset="0"/>
              </a:defRPr>
            </a:lvl5pPr>
            <a:lvl6pPr marL="2514600" indent="-228600" defTabSz="966788" eaLnBrk="0" fontAlgn="base" hangingPunct="0">
              <a:spcBef>
                <a:spcPct val="0"/>
              </a:spcBef>
              <a:spcAft>
                <a:spcPct val="0"/>
              </a:spcAft>
              <a:defRPr>
                <a:solidFill>
                  <a:schemeClr val="tx1"/>
                </a:solidFill>
                <a:latin typeface="Arial" panose="020B0604020202020204" pitchFamily="34" charset="0"/>
              </a:defRPr>
            </a:lvl6pPr>
            <a:lvl7pPr marL="2971800" indent="-228600" defTabSz="966788" eaLnBrk="0" fontAlgn="base" hangingPunct="0">
              <a:spcBef>
                <a:spcPct val="0"/>
              </a:spcBef>
              <a:spcAft>
                <a:spcPct val="0"/>
              </a:spcAft>
              <a:defRPr>
                <a:solidFill>
                  <a:schemeClr val="tx1"/>
                </a:solidFill>
                <a:latin typeface="Arial" panose="020B0604020202020204" pitchFamily="34" charset="0"/>
              </a:defRPr>
            </a:lvl7pPr>
            <a:lvl8pPr marL="3429000" indent="-228600" defTabSz="966788" eaLnBrk="0" fontAlgn="base" hangingPunct="0">
              <a:spcBef>
                <a:spcPct val="0"/>
              </a:spcBef>
              <a:spcAft>
                <a:spcPct val="0"/>
              </a:spcAft>
              <a:defRPr>
                <a:solidFill>
                  <a:schemeClr val="tx1"/>
                </a:solidFill>
                <a:latin typeface="Arial" panose="020B0604020202020204" pitchFamily="34" charset="0"/>
              </a:defRPr>
            </a:lvl8pPr>
            <a:lvl9pPr marL="3886200" indent="-228600" defTabSz="966788" eaLnBrk="0" fontAlgn="base" hangingPunct="0">
              <a:spcBef>
                <a:spcPct val="0"/>
              </a:spcBef>
              <a:spcAft>
                <a:spcPct val="0"/>
              </a:spcAft>
              <a:defRPr>
                <a:solidFill>
                  <a:schemeClr val="tx1"/>
                </a:solidFill>
                <a:latin typeface="Arial" panose="020B0604020202020204" pitchFamily="34" charset="0"/>
              </a:defRPr>
            </a:lvl9pPr>
          </a:lstStyle>
          <a:p>
            <a:fld id="{C4ADAA72-2D96-430E-B286-D44907B19E7A}" type="slidenum">
              <a:rPr lang="en-AU" altLang="zh-TW">
                <a:latin typeface="Times New Roman" panose="02020603050405020304" pitchFamily="18" charset="0"/>
              </a:rPr>
              <a:pPr/>
              <a:t>92</a:t>
            </a:fld>
            <a:endParaRPr lang="en-AU" altLang="zh-TW">
              <a:latin typeface="Times New Roman" panose="02020603050405020304" pitchFamily="18" charset="0"/>
            </a:endParaRPr>
          </a:p>
        </p:txBody>
      </p:sp>
      <p:sp>
        <p:nvSpPr>
          <p:cNvPr id="106502" name="Rectangle 2"/>
          <p:cNvSpPr>
            <a:spLocks noGrp="1" noRot="1" noChangeAspect="1" noChangeArrowheads="1" noTextEdit="1"/>
          </p:cNvSpPr>
          <p:nvPr>
            <p:ph type="sldImg"/>
          </p:nvPr>
        </p:nvSpPr>
        <p:spPr>
          <a:ln/>
        </p:spPr>
      </p:sp>
      <p:sp>
        <p:nvSpPr>
          <p:cNvPr id="1065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zh-TW"/>
          </a:p>
        </p:txBody>
      </p:sp>
    </p:spTree>
    <p:extLst>
      <p:ext uri="{BB962C8B-B14F-4D97-AF65-F5344CB8AC3E}">
        <p14:creationId xmlns:p14="http://schemas.microsoft.com/office/powerpoint/2010/main" val="42736767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body" idx="1"/>
          </p:nvPr>
        </p:nvSpPr>
        <p:spPr bwMode="auto">
          <a:xfrm>
            <a:off x="1320800" y="3227388"/>
            <a:ext cx="7264400"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a:t>Now that I have shown you how to build a 1-bit full adder, we have all the major components needed for this 1-bit ALU.</a:t>
            </a:r>
          </a:p>
          <a:p>
            <a:r>
              <a:rPr lang="en-US" altLang="zh-TW"/>
              <a:t>In order to build a 4-bit ALU, we simply connect four 1-bit ALUs in series to feed the CarryOut of one ALU to the CarryIn of the next ALU.</a:t>
            </a:r>
          </a:p>
          <a:p>
            <a:r>
              <a:rPr lang="en-US" altLang="zh-TW"/>
              <a:t>Even though I called this an ALU, I actually lied a little.  There is something missing about this ALU.  This  ALU can NOT perform the subtract operation.</a:t>
            </a:r>
          </a:p>
          <a:p>
            <a:r>
              <a:rPr lang="en-US" altLang="zh-TW"/>
              <a:t>Let see how can we fix this problem.</a:t>
            </a:r>
          </a:p>
          <a:p>
            <a:endParaRPr lang="en-US" altLang="zh-TW"/>
          </a:p>
          <a:p>
            <a:r>
              <a:rPr lang="en-US" altLang="zh-TW"/>
              <a:t>2 min = 35 min. (Y:15)</a:t>
            </a:r>
          </a:p>
        </p:txBody>
      </p:sp>
      <p:sp>
        <p:nvSpPr>
          <p:cNvPr id="356355" name="Rectangle 3"/>
          <p:cNvSpPr>
            <a:spLocks noGrp="1" noRot="1" noChangeAspect="1" noChangeArrowheads="1"/>
          </p:cNvSpPr>
          <p:nvPr>
            <p:ph type="sldImg"/>
          </p:nvPr>
        </p:nvSpPr>
        <p:spPr bwMode="auto">
          <a:xfrm>
            <a:off x="3255963" y="509588"/>
            <a:ext cx="3397250" cy="25479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620813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body" idx="1"/>
          </p:nvPr>
        </p:nvSpPr>
        <p:spPr bwMode="auto">
          <a:xfrm>
            <a:off x="1320800" y="3227388"/>
            <a:ext cx="7264400"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r>
              <a:rPr lang="en-US" altLang="zh-TW" dirty="0"/>
              <a:t>Recalled something you learned from grade school that: A - B is the same as A plus (-B).</a:t>
            </a:r>
          </a:p>
          <a:p>
            <a:r>
              <a:rPr lang="en-US" altLang="zh-TW" dirty="0"/>
              <a:t>Also recall from earlier slides that in order to calculate the 2’s complement representation of negative B, we simply take the inverse of very bit and add 1.</a:t>
            </a:r>
          </a:p>
          <a:p>
            <a:r>
              <a:rPr lang="en-US" altLang="zh-TW" dirty="0"/>
              <a:t>The bitwise inverse of B is easy to compute.  Just pass them through the inverter.</a:t>
            </a:r>
          </a:p>
          <a:p>
            <a:r>
              <a:rPr lang="en-US" altLang="zh-TW" dirty="0"/>
              <a:t>In order to do the add 1 operation, we simply set the </a:t>
            </a:r>
            <a:r>
              <a:rPr lang="en-US" altLang="zh-TW" dirty="0" err="1"/>
              <a:t>CarryIn</a:t>
            </a:r>
            <a:r>
              <a:rPr lang="en-US" altLang="zh-TW" dirty="0"/>
              <a:t> to 1.</a:t>
            </a:r>
          </a:p>
          <a:p>
            <a:r>
              <a:rPr lang="en-US" altLang="zh-TW" dirty="0"/>
              <a:t>So for the subtract operation, we simply select the output of the inverter and set </a:t>
            </a:r>
            <a:r>
              <a:rPr lang="en-US" altLang="zh-TW" dirty="0" err="1"/>
              <a:t>CarryIn</a:t>
            </a:r>
            <a:r>
              <a:rPr lang="en-US" altLang="zh-TW" dirty="0"/>
              <a:t> to 1.</a:t>
            </a:r>
          </a:p>
          <a:p>
            <a:r>
              <a:rPr lang="en-US" altLang="zh-TW" dirty="0"/>
              <a:t>Then we will be adding A to the negative of B and </a:t>
            </a:r>
            <a:r>
              <a:rPr lang="en-US" altLang="zh-TW" dirty="0" err="1"/>
              <a:t>whola</a:t>
            </a:r>
            <a:r>
              <a:rPr lang="en-US" altLang="zh-TW" dirty="0"/>
              <a:t>, we have the A minus B operation.</a:t>
            </a:r>
          </a:p>
          <a:p>
            <a:endParaRPr lang="en-US" altLang="zh-TW" dirty="0"/>
          </a:p>
          <a:p>
            <a:r>
              <a:rPr lang="en-US" altLang="zh-TW" dirty="0"/>
              <a:t>+2 = 37 min. (Y:17)</a:t>
            </a:r>
          </a:p>
        </p:txBody>
      </p:sp>
      <p:sp>
        <p:nvSpPr>
          <p:cNvPr id="358403" name="Rectangle 3"/>
          <p:cNvSpPr>
            <a:spLocks noGrp="1" noRot="1" noChangeAspect="1" noChangeArrowheads="1"/>
          </p:cNvSpPr>
          <p:nvPr>
            <p:ph type="sldImg"/>
          </p:nvPr>
        </p:nvSpPr>
        <p:spPr bwMode="auto">
          <a:xfrm>
            <a:off x="3255963" y="509588"/>
            <a:ext cx="3397250" cy="254793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599214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1026"/>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en-US" altLang="zh-TW" dirty="0"/>
          </a:p>
        </p:txBody>
      </p:sp>
      <p:sp>
        <p:nvSpPr>
          <p:cNvPr id="354307" name="Rectangle 1027"/>
          <p:cNvSpPr>
            <a:spLocks noGrp="1" noRot="1" noChangeAspect="1" noChangeArrowheads="1"/>
          </p:cNvSpPr>
          <p:nvPr>
            <p:ph type="sldImg"/>
          </p:nvPr>
        </p:nvSpPr>
        <p:spPr bwMode="auto">
          <a:xfrm>
            <a:off x="3271838" y="434975"/>
            <a:ext cx="3386137" cy="25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3914151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body" idx="1"/>
          </p:nvPr>
        </p:nvSpPr>
        <p:spPr bwMode="auto">
          <a:xfrm>
            <a:off x="746125" y="3227388"/>
            <a:ext cx="8535988" cy="30575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lstStyle/>
          <a:p>
            <a:endParaRPr lang="zh-TW" altLang="en-US"/>
          </a:p>
        </p:txBody>
      </p:sp>
      <p:sp>
        <p:nvSpPr>
          <p:cNvPr id="362499" name="Rectangle 3"/>
          <p:cNvSpPr>
            <a:spLocks noGrp="1" noRot="1" noChangeAspect="1" noChangeArrowheads="1"/>
          </p:cNvSpPr>
          <p:nvPr>
            <p:ph type="sldImg"/>
          </p:nvPr>
        </p:nvSpPr>
        <p:spPr bwMode="auto">
          <a:xfrm>
            <a:off x="3271838" y="434975"/>
            <a:ext cx="3386137" cy="2540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sp>
    </p:spTree>
    <p:extLst>
      <p:ext uri="{BB962C8B-B14F-4D97-AF65-F5344CB8AC3E}">
        <p14:creationId xmlns:p14="http://schemas.microsoft.com/office/powerpoint/2010/main" val="12006698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wmf"/><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5" name="Picture 11" descr="清大LOGO(鳥)"/>
          <p:cNvPicPr>
            <a:picLocks noChangeAspect="1" noChangeArrowheads="1"/>
          </p:cNvPicPr>
          <p:nvPr userDrawn="1"/>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14" descr="清大書法字 "/>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8" name="Picture 13" descr="清大LOGO(圓)"/>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611188" y="692150"/>
            <a:ext cx="8010525" cy="2382838"/>
          </a:xfrm>
        </p:spPr>
        <p:txBody>
          <a:bodyPr/>
          <a:lstStyle>
            <a:lvl1pPr algn="ctr">
              <a:lnSpc>
                <a:spcPct val="100000"/>
              </a:lnSpc>
              <a:defRPr sz="4400"/>
            </a:lvl1pPr>
          </a:lstStyle>
          <a:p>
            <a:pPr lvl="0"/>
            <a:r>
              <a:rPr lang="en-US" altLang="zh-TW" noProof="0"/>
              <a:t>Click to edit Master title style</a:t>
            </a:r>
          </a:p>
        </p:txBody>
      </p:sp>
      <p:sp>
        <p:nvSpPr>
          <p:cNvPr id="3075" name="Rectangle 3"/>
          <p:cNvSpPr>
            <a:spLocks noGrp="1" noChangeArrowheads="1"/>
          </p:cNvSpPr>
          <p:nvPr>
            <p:ph type="subTitle" idx="1"/>
          </p:nvPr>
        </p:nvSpPr>
        <p:spPr>
          <a:xfrm>
            <a:off x="755650" y="3716338"/>
            <a:ext cx="7778750" cy="1584325"/>
          </a:xfrm>
        </p:spPr>
        <p:txBody>
          <a:bodyPr/>
          <a:lstStyle>
            <a:lvl1pPr marL="0" indent="0" algn="ctr">
              <a:spcBef>
                <a:spcPct val="15000"/>
              </a:spcBef>
              <a:buFontTx/>
              <a:buNone/>
              <a:defRPr sz="3200"/>
            </a:lvl1pPr>
          </a:lstStyle>
          <a:p>
            <a:pPr lvl="0"/>
            <a:r>
              <a:rPr lang="en-US" altLang="zh-TW" noProof="0"/>
              <a:t>Click to edit Master subtitle style</a:t>
            </a:r>
          </a:p>
        </p:txBody>
      </p:sp>
      <p:sp>
        <p:nvSpPr>
          <p:cNvPr id="9" name="Rectangle 4"/>
          <p:cNvSpPr>
            <a:spLocks noGrp="1" noChangeArrowheads="1"/>
          </p:cNvSpPr>
          <p:nvPr>
            <p:ph type="dt" sz="half" idx="10"/>
          </p:nvPr>
        </p:nvSpPr>
        <p:spPr bwMode="auto">
          <a:xfrm>
            <a:off x="711200" y="6229350"/>
            <a:ext cx="1930400" cy="514350"/>
          </a:xfrm>
          <a:prstGeom prst="rect">
            <a:avLst/>
          </a:prstGeom>
          <a:extLst/>
        </p:spPr>
        <p:txBody>
          <a:bodyPr vert="horz" wrap="square" lIns="91440" tIns="45720" rIns="91440" bIns="45720" numCol="1" anchor="b" anchorCtr="0" compatLnSpc="1">
            <a:prstTxWarp prst="textNoShape">
              <a:avLst/>
            </a:prstTxWarp>
          </a:bodyPr>
          <a:lstStyle>
            <a:lvl1pPr eaLnBrk="0" hangingPunct="0">
              <a:spcBef>
                <a:spcPct val="50000"/>
              </a:spcBef>
              <a:defRPr kumimoji="0" sz="1400">
                <a:solidFill>
                  <a:srgbClr val="5E574E"/>
                </a:solidFill>
                <a:latin typeface="Arial" panose="020B0604020202020204" pitchFamily="34" charset="0"/>
              </a:defRPr>
            </a:lvl1pPr>
          </a:lstStyle>
          <a:p>
            <a:endParaRPr lang="zh-TW" altLang="zh-TW"/>
          </a:p>
        </p:txBody>
      </p:sp>
      <p:sp>
        <p:nvSpPr>
          <p:cNvPr id="10" name="Rectangle 5"/>
          <p:cNvSpPr>
            <a:spLocks noGrp="1" noChangeArrowheads="1"/>
          </p:cNvSpPr>
          <p:nvPr>
            <p:ph type="ftr" sz="quarter" idx="11"/>
          </p:nvPr>
        </p:nvSpPr>
        <p:spPr>
          <a:xfrm>
            <a:off x="3149600" y="6229350"/>
            <a:ext cx="2844800" cy="514350"/>
          </a:xfrm>
        </p:spPr>
        <p:txBody>
          <a:bodyPr/>
          <a:lstStyle>
            <a:lvl1pPr>
              <a:defRPr>
                <a:solidFill>
                  <a:srgbClr val="5E574E"/>
                </a:solidFill>
              </a:defRPr>
            </a:lvl1pPr>
          </a:lstStyle>
          <a:p>
            <a:r>
              <a:rPr lang="en-US" altLang="zh-TW"/>
              <a:t>Outline-3</a:t>
            </a:r>
            <a:endParaRPr lang="zh-TW" altLang="zh-TW"/>
          </a:p>
        </p:txBody>
      </p:sp>
      <p:sp>
        <p:nvSpPr>
          <p:cNvPr id="11" name="Rectangle 6"/>
          <p:cNvSpPr>
            <a:spLocks noGrp="1" noChangeArrowheads="1"/>
          </p:cNvSpPr>
          <p:nvPr>
            <p:ph type="sldNum" sz="quarter" idx="12"/>
          </p:nvPr>
        </p:nvSpPr>
        <p:spPr>
          <a:xfrm>
            <a:off x="6604000" y="6229350"/>
            <a:ext cx="1828800" cy="514350"/>
          </a:xfrm>
        </p:spPr>
        <p:txBody>
          <a:bodyPr/>
          <a:lstStyle>
            <a:lvl1pPr>
              <a:defRPr/>
            </a:lvl1pPr>
          </a:lstStyle>
          <a:p>
            <a:fld id="{ADA494F0-93F2-4833-8642-70EAF76E9F3E}" type="slidenum">
              <a:rPr lang="zh-TW" altLang="en-US"/>
              <a:pPr/>
              <a:t>‹#›</a:t>
            </a:fld>
            <a:endParaRPr lang="zh-TW" altLang="zh-TW"/>
          </a:p>
        </p:txBody>
      </p:sp>
    </p:spTree>
    <p:extLst>
      <p:ext uri="{BB962C8B-B14F-4D97-AF65-F5344CB8AC3E}">
        <p14:creationId xmlns:p14="http://schemas.microsoft.com/office/powerpoint/2010/main" val="790881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2EF23B9D-1627-428B-9DE5-1BBC89274CF2}" type="slidenum">
              <a:rPr lang="zh-TW" altLang="en-US"/>
              <a:pPr/>
              <a:t>‹#›</a:t>
            </a:fld>
            <a:endParaRPr lang="zh-TW" altLang="zh-TW"/>
          </a:p>
        </p:txBody>
      </p:sp>
    </p:spTree>
    <p:extLst>
      <p:ext uri="{BB962C8B-B14F-4D97-AF65-F5344CB8AC3E}">
        <p14:creationId xmlns:p14="http://schemas.microsoft.com/office/powerpoint/2010/main" val="96095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559550" y="228600"/>
            <a:ext cx="2051050" cy="5864225"/>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406400" y="228600"/>
            <a:ext cx="6000750" cy="5864225"/>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FFD4166B-52E3-401C-8D9E-3D7DDDD0DC22}" type="slidenum">
              <a:rPr lang="zh-TW" altLang="en-US"/>
              <a:pPr/>
              <a:t>‹#›</a:t>
            </a:fld>
            <a:endParaRPr lang="zh-TW" altLang="zh-TW"/>
          </a:p>
        </p:txBody>
      </p:sp>
    </p:spTree>
    <p:extLst>
      <p:ext uri="{BB962C8B-B14F-4D97-AF65-F5344CB8AC3E}">
        <p14:creationId xmlns:p14="http://schemas.microsoft.com/office/powerpoint/2010/main" val="25016037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標題，文字及美工圖案">
    <p:spTree>
      <p:nvGrpSpPr>
        <p:cNvPr id="1" name=""/>
        <p:cNvGrpSpPr/>
        <p:nvPr/>
      </p:nvGrpSpPr>
      <p:grpSpPr>
        <a:xfrm>
          <a:off x="0" y="0"/>
          <a:ext cx="0" cy="0"/>
          <a:chOff x="0" y="0"/>
          <a:chExt cx="0" cy="0"/>
        </a:xfrm>
      </p:grpSpPr>
      <p:sp>
        <p:nvSpPr>
          <p:cNvPr id="2" name="標題 1"/>
          <p:cNvSpPr>
            <a:spLocks noGrp="1"/>
          </p:cNvSpPr>
          <p:nvPr>
            <p:ph type="title"/>
          </p:nvPr>
        </p:nvSpPr>
        <p:spPr>
          <a:xfrm>
            <a:off x="885825" y="381000"/>
            <a:ext cx="7953375" cy="9620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893763" y="1638300"/>
            <a:ext cx="3892550" cy="46291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線上圖像版面配置區 3"/>
          <p:cNvSpPr>
            <a:spLocks noGrp="1"/>
          </p:cNvSpPr>
          <p:nvPr>
            <p:ph type="clipArt" sz="half" idx="2"/>
          </p:nvPr>
        </p:nvSpPr>
        <p:spPr>
          <a:xfrm>
            <a:off x="4938713" y="1638300"/>
            <a:ext cx="3892550" cy="4629150"/>
          </a:xfrm>
        </p:spPr>
        <p:txBody>
          <a:bodyPr/>
          <a:lstStyle/>
          <a:p>
            <a:pPr lvl="0"/>
            <a:endParaRPr lang="zh-TW" altLang="en-US" noProof="0"/>
          </a:p>
        </p:txBody>
      </p:sp>
      <p:sp>
        <p:nvSpPr>
          <p:cNvPr id="5" name="日期版面配置區 4"/>
          <p:cNvSpPr>
            <a:spLocks noGrp="1"/>
          </p:cNvSpPr>
          <p:nvPr>
            <p:ph type="dt" sz="half" idx="10"/>
          </p:nvPr>
        </p:nvSpPr>
        <p:spPr>
          <a:xfrm>
            <a:off x="838200" y="6400800"/>
            <a:ext cx="1905000" cy="457200"/>
          </a:xfrm>
          <a:prstGeom prst="rect">
            <a:avLst/>
          </a:prstGeom>
        </p:spPr>
        <p:txBody>
          <a:bodyPr vert="horz" wrap="square" lIns="91440" tIns="45720" rIns="91440" bIns="45720" numCol="1" anchor="t" anchorCtr="0" compatLnSpc="1">
            <a:prstTxWarp prst="textNoShape">
              <a:avLst/>
            </a:prstTxWarp>
          </a:bodyPr>
          <a:lstStyle>
            <a:lvl1pPr eaLnBrk="0" hangingPunct="0">
              <a:defRPr kumimoji="0">
                <a:ea typeface="標楷體" panose="03000509000000000000" pitchFamily="65" charset="-120"/>
              </a:defRPr>
            </a:lvl1pPr>
          </a:lstStyle>
          <a:p>
            <a:endParaRPr lang="en-US" altLang="zh-TW"/>
          </a:p>
        </p:txBody>
      </p:sp>
      <p:sp>
        <p:nvSpPr>
          <p:cNvPr id="6" name="頁尾版面配置區 5"/>
          <p:cNvSpPr>
            <a:spLocks noGrp="1"/>
          </p:cNvSpPr>
          <p:nvPr>
            <p:ph type="ftr" sz="quarter" idx="11"/>
          </p:nvPr>
        </p:nvSpPr>
        <p:spPr>
          <a:xfrm>
            <a:off x="3429000" y="6400800"/>
            <a:ext cx="2895600" cy="457200"/>
          </a:xfrm>
        </p:spPr>
        <p:txBody>
          <a:bodyPr/>
          <a:lstStyle>
            <a:lvl1pPr>
              <a:defRPr/>
            </a:lvl1pPr>
          </a:lstStyle>
          <a:p>
            <a:r>
              <a:rPr lang="en-US" altLang="zh-TW"/>
              <a:t>Outline-3</a:t>
            </a:r>
          </a:p>
        </p:txBody>
      </p:sp>
      <p:sp>
        <p:nvSpPr>
          <p:cNvPr id="7" name="投影片編號版面配置區 6"/>
          <p:cNvSpPr>
            <a:spLocks noGrp="1"/>
          </p:cNvSpPr>
          <p:nvPr>
            <p:ph type="sldNum" sz="quarter" idx="12"/>
          </p:nvPr>
        </p:nvSpPr>
        <p:spPr>
          <a:xfrm>
            <a:off x="7010400" y="6400800"/>
            <a:ext cx="1905000" cy="457200"/>
          </a:xfrm>
        </p:spPr>
        <p:txBody>
          <a:bodyPr/>
          <a:lstStyle>
            <a:lvl1pPr>
              <a:defRPr/>
            </a:lvl1pPr>
          </a:lstStyle>
          <a:p>
            <a:fld id="{EED10BB3-AF5C-43AB-A1E2-93EE963D6810}" type="slidenum">
              <a:rPr lang="zh-TW" altLang="en-US"/>
              <a:pPr/>
              <a:t>‹#›</a:t>
            </a:fld>
            <a:endParaRPr lang="en-US" altLang="zh-TW"/>
          </a:p>
        </p:txBody>
      </p:sp>
    </p:spTree>
    <p:extLst>
      <p:ext uri="{BB962C8B-B14F-4D97-AF65-F5344CB8AC3E}">
        <p14:creationId xmlns:p14="http://schemas.microsoft.com/office/powerpoint/2010/main" val="2028307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4213" y="146050"/>
            <a:ext cx="8259762" cy="762000"/>
          </a:xfrm>
        </p:spPr>
        <p:txBody>
          <a:bodyPr/>
          <a:lstStyle/>
          <a:p>
            <a:r>
              <a:rPr lang="en-US"/>
              <a:t>Click to edit Master title style</a:t>
            </a:r>
          </a:p>
        </p:txBody>
      </p:sp>
      <p:sp>
        <p:nvSpPr>
          <p:cNvPr id="3" name="Content Placeholder 2"/>
          <p:cNvSpPr>
            <a:spLocks noGrp="1"/>
          </p:cNvSpPr>
          <p:nvPr>
            <p:ph sz="half" idx="1"/>
          </p:nvPr>
        </p:nvSpPr>
        <p:spPr>
          <a:xfrm>
            <a:off x="684213" y="1125538"/>
            <a:ext cx="4059237"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895850" y="1125538"/>
            <a:ext cx="4059238" cy="5111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AU" altLang="zh-TW"/>
              <a:t>Outline-3</a:t>
            </a:r>
          </a:p>
        </p:txBody>
      </p:sp>
    </p:spTree>
    <p:extLst>
      <p:ext uri="{BB962C8B-B14F-4D97-AF65-F5344CB8AC3E}">
        <p14:creationId xmlns:p14="http://schemas.microsoft.com/office/powerpoint/2010/main" val="4034242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lvl1pPr>
              <a:spcBef>
                <a:spcPts val="300"/>
              </a:spcBef>
              <a:defRPr/>
            </a:lvl1pPr>
            <a:lvl2pPr>
              <a:spcBef>
                <a:spcPts val="300"/>
              </a:spcBef>
              <a:defRPr/>
            </a:lvl2pPr>
            <a:lvl3pPr>
              <a:spcBef>
                <a:spcPts val="300"/>
              </a:spcBef>
              <a:defRPr/>
            </a:lvl3pPr>
            <a:lvl4pPr>
              <a:spcBef>
                <a:spcPts val="300"/>
              </a:spcBef>
              <a:defRPr/>
            </a:lvl4pPr>
            <a:lvl5pPr>
              <a:spcBef>
                <a:spcPts val="300"/>
              </a:spcBef>
              <a:defRPr/>
            </a:lvl5pPr>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0EF8A0A4-1A2F-4B89-B3C7-02C31CE3A532}" type="slidenum">
              <a:rPr lang="zh-TW" altLang="en-US"/>
              <a:pPr/>
              <a:t>‹#›</a:t>
            </a:fld>
            <a:endParaRPr lang="zh-TW" altLang="zh-TW"/>
          </a:p>
        </p:txBody>
      </p:sp>
    </p:spTree>
    <p:extLst>
      <p:ext uri="{BB962C8B-B14F-4D97-AF65-F5344CB8AC3E}">
        <p14:creationId xmlns:p14="http://schemas.microsoft.com/office/powerpoint/2010/main" val="2138177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23888" y="1709738"/>
            <a:ext cx="7886700" cy="2852737"/>
          </a:xfrm>
        </p:spPr>
        <p:txBody>
          <a:bodyPr/>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TW" altLang="en-US"/>
              <a:t>按一下以編輯母片文字樣式</a:t>
            </a:r>
          </a:p>
        </p:txBody>
      </p:sp>
      <p:sp>
        <p:nvSpPr>
          <p:cNvPr id="4"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5" name="Rectangle 6"/>
          <p:cNvSpPr>
            <a:spLocks noGrp="1" noChangeArrowheads="1"/>
          </p:cNvSpPr>
          <p:nvPr>
            <p:ph type="sldNum" sz="quarter" idx="11"/>
          </p:nvPr>
        </p:nvSpPr>
        <p:spPr>
          <a:ln/>
        </p:spPr>
        <p:txBody>
          <a:bodyPr/>
          <a:lstStyle>
            <a:lvl1pPr>
              <a:defRPr/>
            </a:lvl1pPr>
          </a:lstStyle>
          <a:p>
            <a:fld id="{C218C6F5-E875-4294-983F-0C98D29C71E2}" type="slidenum">
              <a:rPr lang="zh-TW" altLang="en-US"/>
              <a:pPr/>
              <a:t>‹#›</a:t>
            </a:fld>
            <a:endParaRPr lang="zh-TW" altLang="zh-TW"/>
          </a:p>
        </p:txBody>
      </p:sp>
    </p:spTree>
    <p:extLst>
      <p:ext uri="{BB962C8B-B14F-4D97-AF65-F5344CB8AC3E}">
        <p14:creationId xmlns:p14="http://schemas.microsoft.com/office/powerpoint/2010/main" val="888553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06400" y="1052736"/>
            <a:ext cx="4032250"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591050" y="1052736"/>
            <a:ext cx="4157414" cy="5040089"/>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717B092A-BDAC-4842-B150-2BA3BE831A2E}" type="slidenum">
              <a:rPr lang="zh-TW" altLang="en-US"/>
              <a:pPr/>
              <a:t>‹#›</a:t>
            </a:fld>
            <a:endParaRPr lang="zh-TW" altLang="zh-TW"/>
          </a:p>
        </p:txBody>
      </p:sp>
    </p:spTree>
    <p:extLst>
      <p:ext uri="{BB962C8B-B14F-4D97-AF65-F5344CB8AC3E}">
        <p14:creationId xmlns:p14="http://schemas.microsoft.com/office/powerpoint/2010/main" val="191114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30238" y="365125"/>
            <a:ext cx="78867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30238" y="2505075"/>
            <a:ext cx="386873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4629150" y="2505075"/>
            <a:ext cx="38877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8" name="Rectangle 6"/>
          <p:cNvSpPr>
            <a:spLocks noGrp="1" noChangeArrowheads="1"/>
          </p:cNvSpPr>
          <p:nvPr>
            <p:ph type="sldNum" sz="quarter" idx="11"/>
          </p:nvPr>
        </p:nvSpPr>
        <p:spPr>
          <a:ln/>
        </p:spPr>
        <p:txBody>
          <a:bodyPr/>
          <a:lstStyle>
            <a:lvl1pPr>
              <a:defRPr/>
            </a:lvl1pPr>
          </a:lstStyle>
          <a:p>
            <a:fld id="{02F206AD-E6B4-4380-9510-9262C6BAD3AB}" type="slidenum">
              <a:rPr lang="zh-TW" altLang="en-US"/>
              <a:pPr/>
              <a:t>‹#›</a:t>
            </a:fld>
            <a:endParaRPr lang="zh-TW" altLang="zh-TW"/>
          </a:p>
        </p:txBody>
      </p:sp>
    </p:spTree>
    <p:extLst>
      <p:ext uri="{BB962C8B-B14F-4D97-AF65-F5344CB8AC3E}">
        <p14:creationId xmlns:p14="http://schemas.microsoft.com/office/powerpoint/2010/main" val="404442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4" name="Rectangle 6"/>
          <p:cNvSpPr>
            <a:spLocks noGrp="1" noChangeArrowheads="1"/>
          </p:cNvSpPr>
          <p:nvPr>
            <p:ph type="sldNum" sz="quarter" idx="11"/>
          </p:nvPr>
        </p:nvSpPr>
        <p:spPr>
          <a:ln/>
        </p:spPr>
        <p:txBody>
          <a:bodyPr/>
          <a:lstStyle>
            <a:lvl1pPr>
              <a:defRPr/>
            </a:lvl1pPr>
          </a:lstStyle>
          <a:p>
            <a:fld id="{27E26518-2301-4288-8958-BDA5B1B754F8}" type="slidenum">
              <a:rPr lang="zh-TW" altLang="en-US"/>
              <a:pPr/>
              <a:t>‹#›</a:t>
            </a:fld>
            <a:endParaRPr lang="zh-TW" altLang="zh-TW"/>
          </a:p>
        </p:txBody>
      </p:sp>
    </p:spTree>
    <p:extLst>
      <p:ext uri="{BB962C8B-B14F-4D97-AF65-F5344CB8AC3E}">
        <p14:creationId xmlns:p14="http://schemas.microsoft.com/office/powerpoint/2010/main" val="819582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3" name="Rectangle 6"/>
          <p:cNvSpPr>
            <a:spLocks noGrp="1" noChangeArrowheads="1"/>
          </p:cNvSpPr>
          <p:nvPr>
            <p:ph type="sldNum" sz="quarter" idx="11"/>
          </p:nvPr>
        </p:nvSpPr>
        <p:spPr>
          <a:ln/>
        </p:spPr>
        <p:txBody>
          <a:bodyPr/>
          <a:lstStyle>
            <a:lvl1pPr>
              <a:defRPr/>
            </a:lvl1pPr>
          </a:lstStyle>
          <a:p>
            <a:fld id="{A28F8FC3-5E9A-4038-B5A8-66BD6BC00F38}" type="slidenum">
              <a:rPr lang="zh-TW" altLang="en-US"/>
              <a:pPr/>
              <a:t>‹#›</a:t>
            </a:fld>
            <a:endParaRPr lang="zh-TW" altLang="zh-TW"/>
          </a:p>
        </p:txBody>
      </p:sp>
    </p:spTree>
    <p:extLst>
      <p:ext uri="{BB962C8B-B14F-4D97-AF65-F5344CB8AC3E}">
        <p14:creationId xmlns:p14="http://schemas.microsoft.com/office/powerpoint/2010/main" val="3682720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內容版面配置區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BDCD4846-DA3B-40DF-B5CF-8C74617F3C43}" type="slidenum">
              <a:rPr lang="zh-TW" altLang="en-US"/>
              <a:pPr/>
              <a:t>‹#›</a:t>
            </a:fld>
            <a:endParaRPr lang="zh-TW" altLang="zh-TW"/>
          </a:p>
        </p:txBody>
      </p:sp>
    </p:spTree>
    <p:extLst>
      <p:ext uri="{BB962C8B-B14F-4D97-AF65-F5344CB8AC3E}">
        <p14:creationId xmlns:p14="http://schemas.microsoft.com/office/powerpoint/2010/main" val="3641586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30238" y="457200"/>
            <a:ext cx="2949575" cy="1600200"/>
          </a:xfrm>
        </p:spPr>
        <p:txBody>
          <a:bodyPr/>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Rectangle 5"/>
          <p:cNvSpPr>
            <a:spLocks noGrp="1" noChangeArrowheads="1"/>
          </p:cNvSpPr>
          <p:nvPr>
            <p:ph type="ftr" sz="quarter" idx="10"/>
          </p:nvPr>
        </p:nvSpPr>
        <p:spPr>
          <a:ln/>
        </p:spPr>
        <p:txBody>
          <a:bodyPr/>
          <a:lstStyle>
            <a:lvl1pPr>
              <a:defRPr/>
            </a:lvl1pPr>
          </a:lstStyle>
          <a:p>
            <a:r>
              <a:rPr lang="en-US" altLang="zh-TW"/>
              <a:t>Outline-3</a:t>
            </a:r>
          </a:p>
        </p:txBody>
      </p:sp>
      <p:sp>
        <p:nvSpPr>
          <p:cNvPr id="6" name="Rectangle 6"/>
          <p:cNvSpPr>
            <a:spLocks noGrp="1" noChangeArrowheads="1"/>
          </p:cNvSpPr>
          <p:nvPr>
            <p:ph type="sldNum" sz="quarter" idx="11"/>
          </p:nvPr>
        </p:nvSpPr>
        <p:spPr>
          <a:ln/>
        </p:spPr>
        <p:txBody>
          <a:bodyPr/>
          <a:lstStyle>
            <a:lvl1pPr>
              <a:defRPr/>
            </a:lvl1pPr>
          </a:lstStyle>
          <a:p>
            <a:fld id="{228FEB29-1780-42CD-B804-8F89355597EA}" type="slidenum">
              <a:rPr lang="zh-TW" altLang="en-US"/>
              <a:pPr/>
              <a:t>‹#›</a:t>
            </a:fld>
            <a:endParaRPr lang="zh-TW" altLang="zh-TW"/>
          </a:p>
        </p:txBody>
      </p:sp>
    </p:spTree>
    <p:extLst>
      <p:ext uri="{BB962C8B-B14F-4D97-AF65-F5344CB8AC3E}">
        <p14:creationId xmlns:p14="http://schemas.microsoft.com/office/powerpoint/2010/main" val="3002217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emf"/><Relationship Id="rId2" Type="http://schemas.openxmlformats.org/officeDocument/2006/relationships/slideLayout" Target="../slideLayouts/slideLayout2.xml"/><Relationship Id="rId16" Type="http://schemas.openxmlformats.org/officeDocument/2006/relationships/image" Target="../media/image2.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6" name="Rectangle 10"/>
          <p:cNvSpPr>
            <a:spLocks noChangeArrowheads="1"/>
          </p:cNvSpPr>
          <p:nvPr userDrawn="1"/>
        </p:nvSpPr>
        <p:spPr bwMode="auto">
          <a:xfrm>
            <a:off x="0" y="6138863"/>
            <a:ext cx="9144000" cy="719137"/>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1" name="Picture 11" descr="清大LOGO(鳥)"/>
          <p:cNvPicPr>
            <a:picLocks noChangeAspect="1" noChangeArrowheads="1"/>
          </p:cNvPicPr>
          <p:nvPr userDrawn="1"/>
        </p:nvPicPr>
        <p:blipFill>
          <a:blip r:embed="rId15" cstate="screen">
            <a:lum bright="70000" contrast="-70000"/>
            <a:extLst>
              <a:ext uri="{28A0092B-C50C-407E-A947-70E740481C1C}">
                <a14:useLocalDpi xmlns:a14="http://schemas.microsoft.com/office/drawing/2010/main"/>
              </a:ext>
            </a:extLst>
          </a:blip>
          <a:srcRect/>
          <a:stretch>
            <a:fillRect/>
          </a:stretch>
        </p:blipFill>
        <p:spPr bwMode="auto">
          <a:xfrm>
            <a:off x="0" y="30163"/>
            <a:ext cx="1619250" cy="806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4932" name="Rectangle 2"/>
          <p:cNvSpPr>
            <a:spLocks noGrp="1" noChangeArrowheads="1"/>
          </p:cNvSpPr>
          <p:nvPr>
            <p:ph type="title"/>
          </p:nvPr>
        </p:nvSpPr>
        <p:spPr bwMode="auto">
          <a:xfrm>
            <a:off x="406400" y="228600"/>
            <a:ext cx="8342064" cy="679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zh-TW"/>
              <a:t>Click to edit Master title style</a:t>
            </a:r>
          </a:p>
        </p:txBody>
      </p:sp>
      <p:sp>
        <p:nvSpPr>
          <p:cNvPr id="124933" name="Rectangle 3"/>
          <p:cNvSpPr>
            <a:spLocks noGrp="1" noChangeArrowheads="1"/>
          </p:cNvSpPr>
          <p:nvPr>
            <p:ph type="body" idx="1"/>
          </p:nvPr>
        </p:nvSpPr>
        <p:spPr bwMode="auto">
          <a:xfrm>
            <a:off x="406400" y="1052736"/>
            <a:ext cx="8342064" cy="5057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dirty="0"/>
              <a:t>Click to edit Master text styles</a:t>
            </a:r>
          </a:p>
          <a:p>
            <a:pPr lvl="1"/>
            <a:r>
              <a:rPr lang="en-US" altLang="zh-TW" dirty="0"/>
              <a:t>Second level</a:t>
            </a:r>
          </a:p>
          <a:p>
            <a:pPr lvl="2"/>
            <a:r>
              <a:rPr lang="en-US" altLang="zh-TW" dirty="0"/>
              <a:t>Third level</a:t>
            </a:r>
          </a:p>
          <a:p>
            <a:pPr lvl="3"/>
            <a:r>
              <a:rPr lang="en-US" altLang="zh-TW" dirty="0"/>
              <a:t>Fourth level</a:t>
            </a:r>
          </a:p>
          <a:p>
            <a:pPr lvl="4"/>
            <a:r>
              <a:rPr lang="en-US" altLang="zh-TW" dirty="0"/>
              <a:t>Fifth level</a:t>
            </a:r>
          </a:p>
        </p:txBody>
      </p:sp>
      <p:sp>
        <p:nvSpPr>
          <p:cNvPr id="2053" name="Rectangle 5"/>
          <p:cNvSpPr>
            <a:spLocks noGrp="1" noChangeArrowheads="1"/>
          </p:cNvSpPr>
          <p:nvPr>
            <p:ph type="ftr" sz="quarter" idx="3"/>
          </p:nvPr>
        </p:nvSpPr>
        <p:spPr bwMode="auto">
          <a:xfrm>
            <a:off x="3124200" y="6229350"/>
            <a:ext cx="28956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ctr" eaLnBrk="0" hangingPunct="0">
              <a:spcBef>
                <a:spcPct val="50000"/>
              </a:spcBef>
              <a:defRPr kumimoji="0" sz="1400">
                <a:solidFill>
                  <a:schemeClr val="bg2"/>
                </a:solidFill>
                <a:latin typeface="Arial" panose="020B0604020202020204" pitchFamily="34" charset="0"/>
              </a:defRPr>
            </a:lvl1pPr>
          </a:lstStyle>
          <a:p>
            <a:r>
              <a:rPr lang="en-US" altLang="zh-TW"/>
              <a:t>Outline-3</a:t>
            </a:r>
          </a:p>
        </p:txBody>
      </p:sp>
      <p:sp>
        <p:nvSpPr>
          <p:cNvPr id="2054" name="Rectangle 6"/>
          <p:cNvSpPr>
            <a:spLocks noGrp="1" noChangeArrowheads="1"/>
          </p:cNvSpPr>
          <p:nvPr>
            <p:ph type="sldNum" sz="quarter" idx="4"/>
          </p:nvPr>
        </p:nvSpPr>
        <p:spPr bwMode="auto">
          <a:xfrm>
            <a:off x="6731000" y="6229350"/>
            <a:ext cx="1905000" cy="457200"/>
          </a:xfrm>
          <a:prstGeom prst="rect">
            <a:avLst/>
          </a:prstGeom>
          <a:noFill/>
          <a:ln>
            <a:noFill/>
          </a:ln>
          <a:extLst/>
        </p:spPr>
        <p:txBody>
          <a:bodyPr vert="horz" wrap="square" lIns="91440" tIns="45720" rIns="91440" bIns="45720" numCol="1" anchor="b" anchorCtr="0" compatLnSpc="1">
            <a:prstTxWarp prst="textNoShape">
              <a:avLst/>
            </a:prstTxWarp>
          </a:bodyPr>
          <a:lstStyle>
            <a:lvl1pPr algn="r" eaLnBrk="0" hangingPunct="0">
              <a:spcBef>
                <a:spcPct val="50000"/>
              </a:spcBef>
              <a:defRPr kumimoji="0" sz="1400">
                <a:solidFill>
                  <a:schemeClr val="bg1"/>
                </a:solidFill>
                <a:latin typeface="Arial" panose="020B0604020202020204" pitchFamily="34" charset="0"/>
              </a:defRPr>
            </a:lvl1pPr>
          </a:lstStyle>
          <a:p>
            <a:fld id="{00019357-62ED-46DA-9758-0BDF6BF309D1}" type="slidenum">
              <a:rPr lang="zh-TW" altLang="en-US"/>
              <a:pPr/>
              <a:t>‹#›</a:t>
            </a:fld>
            <a:endParaRPr lang="zh-TW" altLang="zh-TW"/>
          </a:p>
        </p:txBody>
      </p:sp>
      <p:sp>
        <p:nvSpPr>
          <p:cNvPr id="4105" name="Rectangle 9"/>
          <p:cNvSpPr>
            <a:spLocks noChangeArrowheads="1"/>
          </p:cNvSpPr>
          <p:nvPr userDrawn="1"/>
        </p:nvSpPr>
        <p:spPr bwMode="auto">
          <a:xfrm>
            <a:off x="0" y="908050"/>
            <a:ext cx="9144000" cy="144463"/>
          </a:xfrm>
          <a:prstGeom prst="rect">
            <a:avLst/>
          </a:prstGeom>
          <a:solidFill>
            <a:srgbClr val="7F1084"/>
          </a:solidFill>
          <a:ln>
            <a:noFill/>
          </a:ln>
          <a:effectLst/>
          <a:extLst/>
        </p:spPr>
        <p:txBody>
          <a:bodyPr wrap="none" anchor="ctr"/>
          <a:lstStyle/>
          <a:p>
            <a:pPr>
              <a:defRPr/>
            </a:pPr>
            <a:endParaRPr lang="zh-TW" altLang="en-US">
              <a:latin typeface="Calibri" pitchFamily="34" charset="0"/>
            </a:endParaRPr>
          </a:p>
        </p:txBody>
      </p:sp>
      <p:pic>
        <p:nvPicPr>
          <p:cNvPr id="124937" name="Picture 14" descr="清大書法字 "/>
          <p:cNvPicPr>
            <a:picLocks noChangeAspect="1" noChangeArrowheads="1"/>
          </p:cNvPicPr>
          <p:nvPr userDrawn="1"/>
        </p:nvPicPr>
        <p:blipFill>
          <a:blip r:embed="rId16" cstate="screen">
            <a:extLst>
              <a:ext uri="{28A0092B-C50C-407E-A947-70E740481C1C}">
                <a14:useLocalDpi xmlns:a14="http://schemas.microsoft.com/office/drawing/2010/main"/>
              </a:ext>
            </a:extLst>
          </a:blip>
          <a:srcRect/>
          <a:stretch>
            <a:fillRect/>
          </a:stretch>
        </p:blipFill>
        <p:spPr bwMode="auto">
          <a:xfrm>
            <a:off x="755650" y="6210300"/>
            <a:ext cx="2087563" cy="323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111" name="Text Box 15"/>
          <p:cNvSpPr txBox="1">
            <a:spLocks noChangeArrowheads="1"/>
          </p:cNvSpPr>
          <p:nvPr userDrawn="1"/>
        </p:nvSpPr>
        <p:spPr bwMode="auto">
          <a:xfrm>
            <a:off x="682625" y="6553200"/>
            <a:ext cx="2520950" cy="304800"/>
          </a:xfrm>
          <a:prstGeom prst="rect">
            <a:avLst/>
          </a:prstGeom>
          <a:noFill/>
          <a:ln w="15875">
            <a:noFill/>
            <a:miter lim="800000"/>
            <a:headEnd/>
            <a:tailEnd/>
          </a:ln>
          <a:effectLst>
            <a:prstShdw prst="shdw18" dist="17961" dir="13500000">
              <a:schemeClr val="accent1">
                <a:gamma/>
                <a:shade val="60000"/>
                <a:invGamma/>
              </a:schemeClr>
            </a:prstShdw>
          </a:effectLst>
        </p:spPr>
        <p:txBody>
          <a:bodyPr wrap="none">
            <a:spAutoFit/>
          </a:bodyPr>
          <a:lstStyle/>
          <a:p>
            <a:pPr>
              <a:defRPr/>
            </a:pPr>
            <a:r>
              <a:rPr lang="en-US" altLang="zh-TW" sz="1400">
                <a:solidFill>
                  <a:schemeClr val="bg1"/>
                </a:solidFill>
                <a:latin typeface="Arial" pitchFamily="34" charset="0"/>
              </a:rPr>
              <a:t>National Tsing Hua University</a:t>
            </a:r>
          </a:p>
        </p:txBody>
      </p:sp>
      <p:pic>
        <p:nvPicPr>
          <p:cNvPr id="124939" name="Picture 13" descr="清大LOGO(圓)"/>
          <p:cNvPicPr>
            <a:picLocks noChangeAspect="1" noChangeArrowheads="1"/>
          </p:cNvPicPr>
          <p:nvPr userDrawn="1"/>
        </p:nvPicPr>
        <p:blipFill>
          <a:blip r:embed="rId17" cstate="screen">
            <a:extLst>
              <a:ext uri="{28A0092B-C50C-407E-A947-70E740481C1C}">
                <a14:useLocalDpi xmlns:a14="http://schemas.microsoft.com/office/drawing/2010/main"/>
              </a:ext>
            </a:extLst>
          </a:blip>
          <a:srcRect/>
          <a:stretch>
            <a:fillRect/>
          </a:stretch>
        </p:blipFill>
        <p:spPr bwMode="auto">
          <a:xfrm>
            <a:off x="0" y="6181725"/>
            <a:ext cx="684213" cy="676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4" r:id="rId1"/>
    <p:sldLayoutId id="2147483663" r:id="rId2"/>
    <p:sldLayoutId id="2147483662" r:id="rId3"/>
    <p:sldLayoutId id="2147483661" r:id="rId4"/>
    <p:sldLayoutId id="2147483660" r:id="rId5"/>
    <p:sldLayoutId id="2147483659" r:id="rId6"/>
    <p:sldLayoutId id="2147483658" r:id="rId7"/>
    <p:sldLayoutId id="2147483657" r:id="rId8"/>
    <p:sldLayoutId id="2147483656" r:id="rId9"/>
    <p:sldLayoutId id="2147483655" r:id="rId10"/>
    <p:sldLayoutId id="2147483654" r:id="rId11"/>
    <p:sldLayoutId id="2147483667" r:id="rId12"/>
    <p:sldLayoutId id="2147483668" r:id="rId13"/>
  </p:sldLayoutIdLst>
  <p:hf hdr="0" ftr="0" dt="0"/>
  <p:txStyles>
    <p:titleStyle>
      <a:lvl1pPr algn="l" rtl="0" eaLnBrk="0" fontAlgn="base" hangingPunct="0">
        <a:lnSpc>
          <a:spcPct val="85000"/>
        </a:lnSpc>
        <a:spcBef>
          <a:spcPct val="0"/>
        </a:spcBef>
        <a:spcAft>
          <a:spcPct val="0"/>
        </a:spcAft>
        <a:defRPr kumimoji="1" sz="3600" b="1" kern="1200">
          <a:solidFill>
            <a:schemeClr val="tx1"/>
          </a:solidFill>
          <a:latin typeface="+mj-lt"/>
          <a:ea typeface="+mj-ea"/>
          <a:cs typeface="+mj-cs"/>
        </a:defRPr>
      </a:lvl1pPr>
      <a:lvl2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2pPr>
      <a:lvl3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3pPr>
      <a:lvl4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4pPr>
      <a:lvl5pPr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5pPr>
      <a:lvl6pPr marL="4572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6pPr>
      <a:lvl7pPr marL="9144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7pPr>
      <a:lvl8pPr marL="13716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8pPr>
      <a:lvl9pPr marL="1828800" algn="l" rtl="0" eaLnBrk="0" fontAlgn="base" hangingPunct="0">
        <a:lnSpc>
          <a:spcPct val="85000"/>
        </a:lnSpc>
        <a:spcBef>
          <a:spcPct val="0"/>
        </a:spcBef>
        <a:spcAft>
          <a:spcPct val="0"/>
        </a:spcAft>
        <a:defRPr kumimoji="1" sz="3600" b="1">
          <a:solidFill>
            <a:schemeClr val="tx1"/>
          </a:solidFill>
          <a:latin typeface="Calibri" panose="020F0502020204030204" pitchFamily="34" charset="0"/>
          <a:ea typeface="標楷體" panose="03000509000000000000" pitchFamily="65" charset="-120"/>
        </a:defRPr>
      </a:lvl9pPr>
    </p:titleStyle>
    <p:bodyStyle>
      <a:lvl1pPr marL="342900" indent="-342900" algn="l" rtl="0" eaLnBrk="0" fontAlgn="base" hangingPunct="0">
        <a:spcBef>
          <a:spcPts val="300"/>
        </a:spcBef>
        <a:spcAft>
          <a:spcPct val="0"/>
        </a:spcAft>
        <a:buClr>
          <a:srgbClr val="0000FF"/>
        </a:buClr>
        <a:buChar char="•"/>
        <a:defRPr kumimoji="1" sz="2800" kern="1200">
          <a:solidFill>
            <a:schemeClr val="tx1"/>
          </a:solidFill>
          <a:latin typeface="+mn-lt"/>
          <a:ea typeface="+mn-ea"/>
          <a:cs typeface="+mn-cs"/>
        </a:defRPr>
      </a:lvl1pPr>
      <a:lvl2pPr marL="742950" indent="-285750" algn="l" rtl="0" eaLnBrk="0" fontAlgn="base" hangingPunct="0">
        <a:spcBef>
          <a:spcPct val="20000"/>
        </a:spcBef>
        <a:spcAft>
          <a:spcPct val="0"/>
        </a:spcAft>
        <a:buClr>
          <a:srgbClr val="0000FF"/>
        </a:buClr>
        <a:buFont typeface="Symbol" panose="05050102010706020507" pitchFamily="18" charset="2"/>
        <a:buChar char="-"/>
        <a:defRPr kumimoji="1" sz="2400" kern="1200">
          <a:solidFill>
            <a:schemeClr val="tx1"/>
          </a:solidFill>
          <a:latin typeface="+mn-lt"/>
          <a:ea typeface="+mn-ea"/>
          <a:cs typeface="+mn-cs"/>
        </a:defRPr>
      </a:lvl2pPr>
      <a:lvl3pPr marL="1143000" indent="-228600" algn="l" rtl="0" eaLnBrk="0" fontAlgn="base" hangingPunct="0">
        <a:spcBef>
          <a:spcPct val="20000"/>
        </a:spcBef>
        <a:spcAft>
          <a:spcPct val="0"/>
        </a:spcAft>
        <a:buClr>
          <a:srgbClr val="0000FF"/>
        </a:buClr>
        <a:buChar char="•"/>
        <a:defRPr kumimoji="1" sz="2200" kern="1200">
          <a:solidFill>
            <a:schemeClr val="tx1"/>
          </a:solidFill>
          <a:latin typeface="+mn-lt"/>
          <a:ea typeface="+mn-ea"/>
          <a:cs typeface="+mn-cs"/>
        </a:defRPr>
      </a:lvl3pPr>
      <a:lvl4pPr marL="1562100" indent="-228600" algn="l" rtl="0" eaLnBrk="0" fontAlgn="base" hangingPunct="0">
        <a:spcBef>
          <a:spcPct val="20000"/>
        </a:spcBef>
        <a:spcAft>
          <a:spcPct val="0"/>
        </a:spcAft>
        <a:buClr>
          <a:srgbClr val="0000FF"/>
        </a:buClr>
        <a:buFont typeface="Wingdings" panose="05000000000000000000" pitchFamily="2" charset="2"/>
        <a:buChar char="­"/>
        <a:defRPr kumimoji="1" sz="2000" kern="1200">
          <a:solidFill>
            <a:schemeClr val="tx1"/>
          </a:solidFill>
          <a:latin typeface="+mn-lt"/>
          <a:ea typeface="+mn-ea"/>
          <a:cs typeface="+mn-cs"/>
        </a:defRPr>
      </a:lvl4pPr>
      <a:lvl5pPr marL="1981200" indent="-228600" algn="l" rtl="0" eaLnBrk="0" fontAlgn="base" hangingPunct="0">
        <a:spcBef>
          <a:spcPct val="20000"/>
        </a:spcBef>
        <a:spcAft>
          <a:spcPct val="0"/>
        </a:spcAft>
        <a:buClr>
          <a:srgbClr val="0000FF"/>
        </a:buClr>
        <a:buChar char="–"/>
        <a:defRPr kumimoji="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8.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19.w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image" Target="../media/image20.wmf"/></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700" name="Rectangle 4"/>
          <p:cNvSpPr>
            <a:spLocks noGrp="1" noChangeArrowheads="1"/>
          </p:cNvSpPr>
          <p:nvPr>
            <p:ph type="ctrTitle"/>
          </p:nvPr>
        </p:nvSpPr>
        <p:spPr>
          <a:xfrm>
            <a:off x="611188" y="692150"/>
            <a:ext cx="8010525" cy="2736850"/>
          </a:xfrm>
        </p:spPr>
        <p:txBody>
          <a:bodyPr/>
          <a:lstStyle/>
          <a:p>
            <a:r>
              <a:rPr lang="en-US" altLang="zh-TW" sz="3600" dirty="0">
                <a:solidFill>
                  <a:srgbClr val="C00000"/>
                </a:solidFill>
                <a:latin typeface="+mn-lt"/>
              </a:rPr>
              <a:t>CS4100: Computer Architecture</a:t>
            </a:r>
            <a:r>
              <a:rPr lang="zh-TW" altLang="en-US" dirty="0"/>
              <a:t/>
            </a:r>
            <a:br>
              <a:rPr lang="zh-TW" altLang="en-US" dirty="0"/>
            </a:br>
            <a:r>
              <a:rPr lang="zh-TW" altLang="en-US" dirty="0"/>
              <a:t/>
            </a:r>
            <a:br>
              <a:rPr lang="zh-TW" altLang="en-US" dirty="0"/>
            </a:br>
            <a:r>
              <a:rPr lang="en-US" altLang="zh-TW" dirty="0">
                <a:solidFill>
                  <a:srgbClr val="0000FF"/>
                </a:solidFill>
              </a:rPr>
              <a:t>Arithmetic for Computers</a:t>
            </a:r>
          </a:p>
        </p:txBody>
      </p:sp>
      <p:sp>
        <p:nvSpPr>
          <p:cNvPr id="157701" name="Rectangle 5"/>
          <p:cNvSpPr>
            <a:spLocks noGrp="1" noChangeArrowheads="1"/>
          </p:cNvSpPr>
          <p:nvPr>
            <p:ph type="subTitle" idx="1"/>
          </p:nvPr>
        </p:nvSpPr>
        <p:spPr>
          <a:xfrm>
            <a:off x="755650" y="3861593"/>
            <a:ext cx="7778750" cy="1727647"/>
          </a:xfrm>
        </p:spPr>
        <p:txBody>
          <a:bodyPr/>
          <a:lstStyle/>
          <a:p>
            <a:r>
              <a:rPr lang="en-US" altLang="zh-TW" dirty="0"/>
              <a:t>Prof. Chung-Ta King</a:t>
            </a:r>
          </a:p>
          <a:p>
            <a:r>
              <a:rPr lang="en-US" altLang="zh-TW" sz="2800" dirty="0"/>
              <a:t>Department of Computer Science</a:t>
            </a:r>
          </a:p>
          <a:p>
            <a:r>
              <a:rPr lang="en-US" altLang="zh-TW" sz="2800" dirty="0"/>
              <a:t>National Tsing Hua University, Taiwan</a:t>
            </a:r>
            <a:endParaRPr lang="zh-TW" altLang="en-US" sz="2800" dirty="0"/>
          </a:p>
        </p:txBody>
      </p:sp>
      <p:sp>
        <p:nvSpPr>
          <p:cNvPr id="4" name="文字方塊 3"/>
          <p:cNvSpPr txBox="1"/>
          <p:nvPr/>
        </p:nvSpPr>
        <p:spPr>
          <a:xfrm>
            <a:off x="543283" y="5877272"/>
            <a:ext cx="8146333" cy="276999"/>
          </a:xfrm>
          <a:prstGeom prst="rect">
            <a:avLst/>
          </a:prstGeom>
          <a:noFill/>
        </p:spPr>
        <p:txBody>
          <a:bodyPr wrap="none" rtlCol="0" anchor="ctr" anchorCtr="1">
            <a:spAutoFit/>
          </a:bodyPr>
          <a:lstStyle/>
          <a:p>
            <a:r>
              <a:rPr lang="en-US" altLang="zh-TW" sz="1200" dirty="0" smtClean="0">
                <a:latin typeface="+mn-lt"/>
                <a:ea typeface="標楷體" pitchFamily="65" charset="-120"/>
                <a:cs typeface="Calibri" pitchFamily="34" charset="0"/>
              </a:rPr>
              <a:t>(</a:t>
            </a:r>
            <a:r>
              <a:rPr lang="en-US" altLang="zh-TW" sz="1200" dirty="0">
                <a:latin typeface="+mn-lt"/>
                <a:ea typeface="標楷體" pitchFamily="65" charset="-120"/>
                <a:cs typeface="Calibri" pitchFamily="34" charset="0"/>
              </a:rPr>
              <a:t>A</a:t>
            </a:r>
            <a:r>
              <a:rPr lang="en-US" altLang="zh-TW" sz="1200" dirty="0" smtClean="0">
                <a:latin typeface="+mn-lt"/>
                <a:ea typeface="標楷體" pitchFamily="65" charset="-120"/>
                <a:cs typeface="Calibri" pitchFamily="34" charset="0"/>
              </a:rPr>
              <a:t>dapted from textbook slides </a:t>
            </a:r>
            <a:r>
              <a:rPr lang="en-US" altLang="zh-TW" sz="1200" dirty="0">
                <a:latin typeface="+mn-lt"/>
                <a:ea typeface="標楷體" pitchFamily="65" charset="-120"/>
                <a:cs typeface="Calibri" pitchFamily="34" charset="0"/>
              </a:rPr>
              <a:t>https://</a:t>
            </a:r>
            <a:r>
              <a:rPr lang="en-US" altLang="zh-TW" sz="1200" dirty="0" smtClean="0">
                <a:latin typeface="+mn-lt"/>
                <a:ea typeface="標楷體" pitchFamily="65" charset="-120"/>
                <a:cs typeface="Calibri" pitchFamily="34" charset="0"/>
              </a:rPr>
              <a:t>www.elsevier.com/books-and-journals/book-companion/9780128122754/lecture-slides) </a:t>
            </a:r>
            <a:endParaRPr lang="zh-TW" altLang="en-US" sz="1200" dirty="0" smtClean="0">
              <a:latin typeface="+mn-lt"/>
              <a:ea typeface="標楷體" pitchFamily="65" charset="-120"/>
              <a:cs typeface="Calibri" pitchFamily="34" charset="0"/>
            </a:endParaRPr>
          </a:p>
        </p:txBody>
      </p:sp>
    </p:spTree>
    <p:extLst>
      <p:ext uri="{BB962C8B-B14F-4D97-AF65-F5344CB8AC3E}">
        <p14:creationId xmlns:p14="http://schemas.microsoft.com/office/powerpoint/2010/main" val="10278588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群組 73"/>
          <p:cNvGrpSpPr/>
          <p:nvPr/>
        </p:nvGrpSpPr>
        <p:grpSpPr>
          <a:xfrm>
            <a:off x="2273920" y="1593184"/>
            <a:ext cx="3954264" cy="4140072"/>
            <a:chOff x="323528" y="1268760"/>
            <a:chExt cx="5183336" cy="4723548"/>
          </a:xfrm>
        </p:grpSpPr>
        <p:grpSp>
          <p:nvGrpSpPr>
            <p:cNvPr id="75" name="Group 2"/>
            <p:cNvGrpSpPr>
              <a:grpSpLocks/>
            </p:cNvGrpSpPr>
            <p:nvPr/>
          </p:nvGrpSpPr>
          <p:grpSpPr bwMode="auto">
            <a:xfrm>
              <a:off x="2123227" y="2064049"/>
              <a:ext cx="890431" cy="655388"/>
              <a:chOff x="2251" y="1766"/>
              <a:chExt cx="480" cy="384"/>
            </a:xfrm>
          </p:grpSpPr>
          <p:sp>
            <p:nvSpPr>
              <p:cNvPr id="116" name="Arc 3"/>
              <p:cNvSpPr>
                <a:spLocks/>
              </p:cNvSpPr>
              <p:nvPr/>
            </p:nvSpPr>
            <p:spPr bwMode="auto">
              <a:xfrm>
                <a:off x="2531" y="1767"/>
                <a:ext cx="20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7" name="Arc 4"/>
              <p:cNvSpPr>
                <a:spLocks/>
              </p:cNvSpPr>
              <p:nvPr/>
            </p:nvSpPr>
            <p:spPr bwMode="auto">
              <a:xfrm>
                <a:off x="2531" y="1958"/>
                <a:ext cx="200"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8" name="Line 5"/>
              <p:cNvSpPr>
                <a:spLocks noChangeShapeType="1"/>
              </p:cNvSpPr>
              <p:nvPr/>
            </p:nvSpPr>
            <p:spPr bwMode="auto">
              <a:xfrm flipH="1">
                <a:off x="2251" y="1766"/>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9" name="Line 6"/>
              <p:cNvSpPr>
                <a:spLocks noChangeShapeType="1"/>
              </p:cNvSpPr>
              <p:nvPr/>
            </p:nvSpPr>
            <p:spPr bwMode="auto">
              <a:xfrm>
                <a:off x="2251" y="1766"/>
                <a:ext cx="0"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20" name="Line 7"/>
              <p:cNvSpPr>
                <a:spLocks noChangeShapeType="1"/>
              </p:cNvSpPr>
              <p:nvPr/>
            </p:nvSpPr>
            <p:spPr bwMode="auto">
              <a:xfrm flipH="1">
                <a:off x="2251" y="2150"/>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sp>
          <p:nvSpPr>
            <p:cNvPr id="76" name="Line 8"/>
            <p:cNvSpPr>
              <a:spLocks noChangeShapeType="1"/>
            </p:cNvSpPr>
            <p:nvPr/>
          </p:nvSpPr>
          <p:spPr bwMode="auto">
            <a:xfrm flipH="1">
              <a:off x="1070676" y="2227896"/>
              <a:ext cx="1085361"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77" name="Line 9"/>
            <p:cNvSpPr>
              <a:spLocks noChangeShapeType="1"/>
            </p:cNvSpPr>
            <p:nvPr/>
          </p:nvSpPr>
          <p:spPr bwMode="auto">
            <a:xfrm flipH="1">
              <a:off x="1678011" y="2555590"/>
              <a:ext cx="445215"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78" name="Line 10"/>
            <p:cNvSpPr>
              <a:spLocks noChangeShapeType="1"/>
            </p:cNvSpPr>
            <p:nvPr/>
          </p:nvSpPr>
          <p:spPr bwMode="auto">
            <a:xfrm>
              <a:off x="3013658" y="2391743"/>
              <a:ext cx="979474"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79" name="Rectangle 11"/>
            <p:cNvSpPr>
              <a:spLocks noChangeArrowheads="1"/>
            </p:cNvSpPr>
            <p:nvPr/>
          </p:nvSpPr>
          <p:spPr bwMode="auto">
            <a:xfrm>
              <a:off x="649023" y="1966646"/>
              <a:ext cx="327137" cy="39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A</a:t>
              </a:r>
            </a:p>
          </p:txBody>
        </p:sp>
        <p:sp>
          <p:nvSpPr>
            <p:cNvPr id="80" name="Arc 12"/>
            <p:cNvSpPr>
              <a:spLocks/>
            </p:cNvSpPr>
            <p:nvPr/>
          </p:nvSpPr>
          <p:spPr bwMode="auto">
            <a:xfrm>
              <a:off x="2198571" y="3212686"/>
              <a:ext cx="755153" cy="327694"/>
            </a:xfrm>
            <a:custGeom>
              <a:avLst/>
              <a:gdLst>
                <a:gd name="G0" fmla="+- 53 0 0"/>
                <a:gd name="G1" fmla="+- 21600 0 0"/>
                <a:gd name="G2" fmla="+- 21600 0 0"/>
                <a:gd name="T0" fmla="*/ 0 w 21653"/>
                <a:gd name="T1" fmla="*/ 0 h 21600"/>
                <a:gd name="T2" fmla="*/ 21653 w 21653"/>
                <a:gd name="T3" fmla="*/ 21600 h 21600"/>
                <a:gd name="T4" fmla="*/ 53 w 21653"/>
                <a:gd name="T5" fmla="*/ 21600 h 21600"/>
              </a:gdLst>
              <a:ahLst/>
              <a:cxnLst>
                <a:cxn ang="0">
                  <a:pos x="T0" y="T1"/>
                </a:cxn>
                <a:cxn ang="0">
                  <a:pos x="T2" y="T3"/>
                </a:cxn>
                <a:cxn ang="0">
                  <a:pos x="T4" y="T5"/>
                </a:cxn>
              </a:cxnLst>
              <a:rect l="0" t="0" r="r" b="b"/>
              <a:pathLst>
                <a:path w="21653" h="21600" fill="none" extrusionOk="0">
                  <a:moveTo>
                    <a:pt x="0" y="0"/>
                  </a:moveTo>
                  <a:cubicBezTo>
                    <a:pt x="17" y="0"/>
                    <a:pt x="35" y="0"/>
                    <a:pt x="53" y="0"/>
                  </a:cubicBezTo>
                  <a:cubicBezTo>
                    <a:pt x="11982" y="0"/>
                    <a:pt x="21653" y="9670"/>
                    <a:pt x="21653" y="21600"/>
                  </a:cubicBezTo>
                </a:path>
                <a:path w="21653" h="21600" stroke="0" extrusionOk="0">
                  <a:moveTo>
                    <a:pt x="0" y="0"/>
                  </a:moveTo>
                  <a:cubicBezTo>
                    <a:pt x="17" y="0"/>
                    <a:pt x="35" y="0"/>
                    <a:pt x="53" y="0"/>
                  </a:cubicBezTo>
                  <a:cubicBezTo>
                    <a:pt x="11982" y="0"/>
                    <a:pt x="21653" y="9670"/>
                    <a:pt x="21653" y="21600"/>
                  </a:cubicBezTo>
                  <a:lnTo>
                    <a:pt x="53"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1" name="Arc 13"/>
            <p:cNvSpPr>
              <a:spLocks/>
            </p:cNvSpPr>
            <p:nvPr/>
          </p:nvSpPr>
          <p:spPr bwMode="auto">
            <a:xfrm>
              <a:off x="2196858" y="3538673"/>
              <a:ext cx="755154" cy="327694"/>
            </a:xfrm>
            <a:custGeom>
              <a:avLst/>
              <a:gdLst>
                <a:gd name="G0" fmla="+- 53 0 0"/>
                <a:gd name="G1" fmla="+- 0 0 0"/>
                <a:gd name="G2" fmla="+- 21600 0 0"/>
                <a:gd name="T0" fmla="*/ 21653 w 21653"/>
                <a:gd name="T1" fmla="*/ 0 h 21600"/>
                <a:gd name="T2" fmla="*/ 0 w 21653"/>
                <a:gd name="T3" fmla="*/ 21600 h 21600"/>
                <a:gd name="T4" fmla="*/ 53 w 21653"/>
                <a:gd name="T5" fmla="*/ 0 h 21600"/>
              </a:gdLst>
              <a:ahLst/>
              <a:cxnLst>
                <a:cxn ang="0">
                  <a:pos x="T0" y="T1"/>
                </a:cxn>
                <a:cxn ang="0">
                  <a:pos x="T2" y="T3"/>
                </a:cxn>
                <a:cxn ang="0">
                  <a:pos x="T4" y="T5"/>
                </a:cxn>
              </a:cxnLst>
              <a:rect l="0" t="0" r="r" b="b"/>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2" name="Arc 14"/>
            <p:cNvSpPr>
              <a:spLocks/>
            </p:cNvSpPr>
            <p:nvPr/>
          </p:nvSpPr>
          <p:spPr bwMode="auto">
            <a:xfrm>
              <a:off x="2123226" y="3212686"/>
              <a:ext cx="226033" cy="3276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3" name="Arc 15"/>
            <p:cNvSpPr>
              <a:spLocks/>
            </p:cNvSpPr>
            <p:nvPr/>
          </p:nvSpPr>
          <p:spPr bwMode="auto">
            <a:xfrm>
              <a:off x="2123226" y="3538673"/>
              <a:ext cx="226033" cy="32769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4" name="Line 16"/>
            <p:cNvSpPr>
              <a:spLocks noChangeShapeType="1"/>
            </p:cNvSpPr>
            <p:nvPr/>
          </p:nvSpPr>
          <p:spPr bwMode="auto">
            <a:xfrm>
              <a:off x="2924614" y="3538673"/>
              <a:ext cx="1068517"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5" name="Line 17"/>
            <p:cNvSpPr>
              <a:spLocks noChangeShapeType="1"/>
            </p:cNvSpPr>
            <p:nvPr/>
          </p:nvSpPr>
          <p:spPr bwMode="auto">
            <a:xfrm flipH="1">
              <a:off x="1321839" y="3374826"/>
              <a:ext cx="979474"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6" name="Line 18"/>
            <p:cNvSpPr>
              <a:spLocks noChangeShapeType="1"/>
            </p:cNvSpPr>
            <p:nvPr/>
          </p:nvSpPr>
          <p:spPr bwMode="auto">
            <a:xfrm flipH="1">
              <a:off x="1678011" y="3702520"/>
              <a:ext cx="623302"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7" name="Rectangle 19"/>
            <p:cNvSpPr>
              <a:spLocks noChangeArrowheads="1"/>
            </p:cNvSpPr>
            <p:nvPr/>
          </p:nvSpPr>
          <p:spPr bwMode="auto">
            <a:xfrm>
              <a:off x="323528" y="4943320"/>
              <a:ext cx="31591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B</a:t>
              </a:r>
            </a:p>
          </p:txBody>
        </p:sp>
        <p:sp>
          <p:nvSpPr>
            <p:cNvPr id="88" name="Rectangle 21"/>
            <p:cNvSpPr>
              <a:spLocks noChangeArrowheads="1"/>
            </p:cNvSpPr>
            <p:nvPr/>
          </p:nvSpPr>
          <p:spPr bwMode="auto">
            <a:xfrm>
              <a:off x="2315012" y="4371553"/>
              <a:ext cx="1128449" cy="955772"/>
            </a:xfrm>
            <a:prstGeom prst="rect">
              <a:avLst/>
            </a:prstGeom>
            <a:solidFill>
              <a:srgbClr val="99CCFF"/>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89" name="Rectangle 22"/>
            <p:cNvSpPr>
              <a:spLocks noChangeArrowheads="1"/>
            </p:cNvSpPr>
            <p:nvPr/>
          </p:nvSpPr>
          <p:spPr bwMode="auto">
            <a:xfrm>
              <a:off x="2350270" y="4359256"/>
              <a:ext cx="1080205" cy="97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2000"/>
                </a:lnSpc>
              </a:pPr>
              <a:r>
                <a:rPr lang="zh-TW" altLang="en-US" sz="2000" b="1" dirty="0">
                  <a:latin typeface="+mn-lt"/>
                </a:rPr>
                <a:t>1-</a:t>
              </a:r>
              <a:r>
                <a:rPr lang="en-US" altLang="zh-TW" sz="2000" b="1" dirty="0">
                  <a:latin typeface="+mn-lt"/>
                </a:rPr>
                <a:t>bit</a:t>
              </a:r>
            </a:p>
            <a:p>
              <a:pPr algn="ctr">
                <a:lnSpc>
                  <a:spcPts val="2000"/>
                </a:lnSpc>
              </a:pPr>
              <a:r>
                <a:rPr lang="en-US" altLang="zh-TW" sz="2000" b="1" dirty="0">
                  <a:latin typeface="+mn-lt"/>
                </a:rPr>
                <a:t>Full</a:t>
              </a:r>
            </a:p>
            <a:p>
              <a:pPr algn="ctr">
                <a:lnSpc>
                  <a:spcPts val="2000"/>
                </a:lnSpc>
              </a:pPr>
              <a:r>
                <a:rPr lang="en-US" altLang="zh-TW" sz="2000" b="1" dirty="0">
                  <a:latin typeface="+mn-lt"/>
                </a:rPr>
                <a:t>Adder</a:t>
              </a:r>
            </a:p>
          </p:txBody>
        </p:sp>
        <p:sp>
          <p:nvSpPr>
            <p:cNvPr id="90" name="Line 23"/>
            <p:cNvSpPr>
              <a:spLocks noChangeShapeType="1"/>
            </p:cNvSpPr>
            <p:nvPr/>
          </p:nvSpPr>
          <p:spPr bwMode="auto">
            <a:xfrm>
              <a:off x="698537" y="5095218"/>
              <a:ext cx="1602776"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1" name="Line 24"/>
            <p:cNvSpPr>
              <a:spLocks noChangeShapeType="1"/>
            </p:cNvSpPr>
            <p:nvPr/>
          </p:nvSpPr>
          <p:spPr bwMode="auto">
            <a:xfrm>
              <a:off x="1678011" y="2555590"/>
              <a:ext cx="0" cy="253962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2" name="Line 25"/>
            <p:cNvSpPr>
              <a:spLocks noChangeShapeType="1"/>
            </p:cNvSpPr>
            <p:nvPr/>
          </p:nvSpPr>
          <p:spPr bwMode="auto">
            <a:xfrm>
              <a:off x="1321839" y="2227896"/>
              <a:ext cx="0" cy="23757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3" name="Line 26"/>
            <p:cNvSpPr>
              <a:spLocks noChangeShapeType="1"/>
            </p:cNvSpPr>
            <p:nvPr/>
          </p:nvSpPr>
          <p:spPr bwMode="auto">
            <a:xfrm>
              <a:off x="1321839" y="4603678"/>
              <a:ext cx="979474"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4" name="Line 27"/>
            <p:cNvSpPr>
              <a:spLocks noChangeShapeType="1"/>
            </p:cNvSpPr>
            <p:nvPr/>
          </p:nvSpPr>
          <p:spPr bwMode="auto">
            <a:xfrm>
              <a:off x="3102701" y="1736355"/>
              <a:ext cx="0" cy="262155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5" name="Line 28"/>
            <p:cNvSpPr>
              <a:spLocks noChangeShapeType="1"/>
            </p:cNvSpPr>
            <p:nvPr/>
          </p:nvSpPr>
          <p:spPr bwMode="auto">
            <a:xfrm>
              <a:off x="2924614" y="5340989"/>
              <a:ext cx="0" cy="57346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6" name="Rectangle 29"/>
            <p:cNvSpPr>
              <a:spLocks noChangeArrowheads="1"/>
            </p:cNvSpPr>
            <p:nvPr/>
          </p:nvSpPr>
          <p:spPr bwMode="auto">
            <a:xfrm>
              <a:off x="2994821" y="5598707"/>
              <a:ext cx="113940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CarryOut</a:t>
              </a:r>
            </a:p>
          </p:txBody>
        </p:sp>
        <p:sp>
          <p:nvSpPr>
            <p:cNvPr id="97" name="Line 30"/>
            <p:cNvSpPr>
              <a:spLocks noChangeShapeType="1"/>
            </p:cNvSpPr>
            <p:nvPr/>
          </p:nvSpPr>
          <p:spPr bwMode="auto">
            <a:xfrm>
              <a:off x="3993132" y="2064050"/>
              <a:ext cx="0" cy="32769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8" name="Line 31"/>
            <p:cNvSpPr>
              <a:spLocks noChangeShapeType="1"/>
            </p:cNvSpPr>
            <p:nvPr/>
          </p:nvSpPr>
          <p:spPr bwMode="auto">
            <a:xfrm>
              <a:off x="3993132" y="2064050"/>
              <a:ext cx="534259" cy="24577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9" name="Line 32"/>
            <p:cNvSpPr>
              <a:spLocks noChangeShapeType="1"/>
            </p:cNvSpPr>
            <p:nvPr/>
          </p:nvSpPr>
          <p:spPr bwMode="auto">
            <a:xfrm>
              <a:off x="4527390" y="2309820"/>
              <a:ext cx="0" cy="278539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0" name="Rectangle 33"/>
            <p:cNvSpPr>
              <a:spLocks noChangeArrowheads="1"/>
            </p:cNvSpPr>
            <p:nvPr/>
          </p:nvSpPr>
          <p:spPr bwMode="auto">
            <a:xfrm rot="5400000">
              <a:off x="3975084" y="3910217"/>
              <a:ext cx="652545"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Mux</a:t>
              </a:r>
            </a:p>
          </p:txBody>
        </p:sp>
        <p:sp>
          <p:nvSpPr>
            <p:cNvPr id="101" name="Line 34"/>
            <p:cNvSpPr>
              <a:spLocks noChangeShapeType="1"/>
            </p:cNvSpPr>
            <p:nvPr/>
          </p:nvSpPr>
          <p:spPr bwMode="auto">
            <a:xfrm flipV="1">
              <a:off x="3993132" y="5095219"/>
              <a:ext cx="534259" cy="24577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2" name="Line 35"/>
            <p:cNvSpPr>
              <a:spLocks noChangeShapeType="1"/>
            </p:cNvSpPr>
            <p:nvPr/>
          </p:nvSpPr>
          <p:spPr bwMode="auto">
            <a:xfrm>
              <a:off x="3458873" y="4849448"/>
              <a:ext cx="534259"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3" name="Line 36"/>
            <p:cNvSpPr>
              <a:spLocks noChangeShapeType="1"/>
            </p:cNvSpPr>
            <p:nvPr/>
          </p:nvSpPr>
          <p:spPr bwMode="auto">
            <a:xfrm>
              <a:off x="4527390" y="3538673"/>
              <a:ext cx="979474"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4" name="Rectangle 37"/>
            <p:cNvSpPr>
              <a:spLocks noChangeArrowheads="1"/>
            </p:cNvSpPr>
            <p:nvPr/>
          </p:nvSpPr>
          <p:spPr bwMode="auto">
            <a:xfrm>
              <a:off x="2154048" y="1415488"/>
              <a:ext cx="94704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CarryIn</a:t>
              </a:r>
              <a:endParaRPr lang="en-US" altLang="zh-TW" sz="2000" b="1" dirty="0">
                <a:latin typeface="+mn-lt"/>
              </a:endParaRPr>
            </a:p>
          </p:txBody>
        </p:sp>
        <p:sp>
          <p:nvSpPr>
            <p:cNvPr id="105" name="Rectangle 38"/>
            <p:cNvSpPr>
              <a:spLocks noChangeArrowheads="1"/>
            </p:cNvSpPr>
            <p:nvPr/>
          </p:nvSpPr>
          <p:spPr bwMode="auto">
            <a:xfrm>
              <a:off x="4508553" y="3113856"/>
              <a:ext cx="83310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Result</a:t>
              </a:r>
            </a:p>
          </p:txBody>
        </p:sp>
        <p:sp>
          <p:nvSpPr>
            <p:cNvPr id="106" name="Rectangle 39"/>
            <p:cNvSpPr>
              <a:spLocks noChangeArrowheads="1"/>
            </p:cNvSpPr>
            <p:nvPr/>
          </p:nvSpPr>
          <p:spPr bwMode="auto">
            <a:xfrm>
              <a:off x="3328241" y="4386922"/>
              <a:ext cx="752409" cy="4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add</a:t>
              </a:r>
            </a:p>
          </p:txBody>
        </p:sp>
        <p:sp>
          <p:nvSpPr>
            <p:cNvPr id="107" name="Rectangle 40"/>
            <p:cNvSpPr>
              <a:spLocks noChangeArrowheads="1"/>
            </p:cNvSpPr>
            <p:nvPr/>
          </p:nvSpPr>
          <p:spPr bwMode="auto">
            <a:xfrm>
              <a:off x="3328241" y="1907029"/>
              <a:ext cx="752409" cy="4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and</a:t>
              </a:r>
            </a:p>
          </p:txBody>
        </p:sp>
        <p:sp>
          <p:nvSpPr>
            <p:cNvPr id="108" name="Rectangle 41"/>
            <p:cNvSpPr>
              <a:spLocks noChangeArrowheads="1"/>
            </p:cNvSpPr>
            <p:nvPr/>
          </p:nvSpPr>
          <p:spPr bwMode="auto">
            <a:xfrm>
              <a:off x="3501365" y="3135882"/>
              <a:ext cx="525474" cy="4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solidFill>
                    <a:srgbClr val="0000FF"/>
                  </a:solidFill>
                  <a:latin typeface="+mn-lt"/>
                </a:rPr>
                <a:t>or</a:t>
              </a:r>
            </a:p>
          </p:txBody>
        </p:sp>
        <p:sp>
          <p:nvSpPr>
            <p:cNvPr id="109" name="Line 42"/>
            <p:cNvSpPr>
              <a:spLocks noChangeShapeType="1"/>
            </p:cNvSpPr>
            <p:nvPr/>
          </p:nvSpPr>
          <p:spPr bwMode="auto">
            <a:xfrm>
              <a:off x="4179778" y="1753422"/>
              <a:ext cx="0" cy="409617"/>
            </a:xfrm>
            <a:prstGeom prst="line">
              <a:avLst/>
            </a:prstGeom>
            <a:noFill/>
            <a:ln w="28575">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0" name="Rectangle 43"/>
            <p:cNvSpPr>
              <a:spLocks noChangeArrowheads="1"/>
            </p:cNvSpPr>
            <p:nvPr/>
          </p:nvSpPr>
          <p:spPr bwMode="auto">
            <a:xfrm>
              <a:off x="3893813" y="1268760"/>
              <a:ext cx="124886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Operation</a:t>
              </a:r>
            </a:p>
          </p:txBody>
        </p:sp>
        <p:sp>
          <p:nvSpPr>
            <p:cNvPr id="111" name="Text Box 46"/>
            <p:cNvSpPr txBox="1">
              <a:spLocks noChangeArrowheads="1"/>
            </p:cNvSpPr>
            <p:nvPr/>
          </p:nvSpPr>
          <p:spPr bwMode="auto">
            <a:xfrm>
              <a:off x="4001692" y="2234724"/>
              <a:ext cx="3561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mn-lt"/>
                </a:rPr>
                <a:t>0</a:t>
              </a:r>
            </a:p>
          </p:txBody>
        </p:sp>
        <p:sp>
          <p:nvSpPr>
            <p:cNvPr id="112" name="Text Box 47"/>
            <p:cNvSpPr txBox="1">
              <a:spLocks noChangeArrowheads="1"/>
            </p:cNvSpPr>
            <p:nvPr/>
          </p:nvSpPr>
          <p:spPr bwMode="auto">
            <a:xfrm>
              <a:off x="4001692" y="3381653"/>
              <a:ext cx="3561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mn-lt"/>
                </a:rPr>
                <a:t>1</a:t>
              </a:r>
            </a:p>
          </p:txBody>
        </p:sp>
        <p:sp>
          <p:nvSpPr>
            <p:cNvPr id="113" name="Text Box 48"/>
            <p:cNvSpPr txBox="1">
              <a:spLocks noChangeArrowheads="1"/>
            </p:cNvSpPr>
            <p:nvPr/>
          </p:nvSpPr>
          <p:spPr bwMode="auto">
            <a:xfrm>
              <a:off x="4001692" y="4610505"/>
              <a:ext cx="3561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mn-lt"/>
                </a:rPr>
                <a:t>2</a:t>
              </a:r>
            </a:p>
          </p:txBody>
        </p:sp>
        <p:sp>
          <p:nvSpPr>
            <p:cNvPr id="114" name="Line 33"/>
            <p:cNvSpPr>
              <a:spLocks noChangeShapeType="1"/>
            </p:cNvSpPr>
            <p:nvPr/>
          </p:nvSpPr>
          <p:spPr bwMode="auto">
            <a:xfrm flipV="1">
              <a:off x="4102945" y="1821013"/>
              <a:ext cx="178086" cy="16384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5" name="Rectangle 34"/>
            <p:cNvSpPr>
              <a:spLocks noChangeArrowheads="1"/>
            </p:cNvSpPr>
            <p:nvPr/>
          </p:nvSpPr>
          <p:spPr bwMode="auto">
            <a:xfrm>
              <a:off x="4262195" y="1751036"/>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2</a:t>
              </a:r>
              <a:endParaRPr lang="zh-TW" altLang="en-US" sz="2000" b="1" dirty="0">
                <a:solidFill>
                  <a:srgbClr val="0000FF"/>
                </a:solidFill>
                <a:latin typeface="+mn-lt"/>
              </a:endParaRPr>
            </a:p>
          </p:txBody>
        </p:sp>
      </p:grpSp>
      <p:sp>
        <p:nvSpPr>
          <p:cNvPr id="353324" name="Rectangle 44"/>
          <p:cNvSpPr>
            <a:spLocks noGrp="1" noChangeArrowheads="1"/>
          </p:cNvSpPr>
          <p:nvPr>
            <p:ph type="title"/>
          </p:nvPr>
        </p:nvSpPr>
        <p:spPr/>
        <p:txBody>
          <a:bodyPr/>
          <a:lstStyle/>
          <a:p>
            <a:r>
              <a:rPr lang="en-US" altLang="zh-TW" dirty="0"/>
              <a:t>Zoom-in to 1-bit ALU</a:t>
            </a:r>
          </a:p>
        </p:txBody>
      </p:sp>
      <p:sp>
        <p:nvSpPr>
          <p:cNvPr id="353329" name="Text Box 49"/>
          <p:cNvSpPr txBox="1">
            <a:spLocks noChangeArrowheads="1"/>
          </p:cNvSpPr>
          <p:nvPr/>
        </p:nvSpPr>
        <p:spPr bwMode="auto">
          <a:xfrm>
            <a:off x="6058380" y="5530643"/>
            <a:ext cx="13310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A.5.8</a:t>
            </a:r>
          </a:p>
        </p:txBody>
      </p:sp>
      <p:graphicFrame>
        <p:nvGraphicFramePr>
          <p:cNvPr id="53" name="表格 52"/>
          <p:cNvGraphicFramePr>
            <a:graphicFrameLocks noGrp="1"/>
          </p:cNvGraphicFramePr>
          <p:nvPr>
            <p:extLst>
              <p:ext uri="{D42A27DB-BD31-4B8C-83A1-F6EECF244321}">
                <p14:modId xmlns:p14="http://schemas.microsoft.com/office/powerpoint/2010/main" val="2538723226"/>
              </p:ext>
            </p:extLst>
          </p:nvPr>
        </p:nvGraphicFramePr>
        <p:xfrm>
          <a:off x="6644702" y="1809089"/>
          <a:ext cx="2232249" cy="2845688"/>
        </p:xfrm>
        <a:graphic>
          <a:graphicData uri="http://schemas.openxmlformats.org/drawingml/2006/table">
            <a:tbl>
              <a:tblPr firstRow="1" bandRow="1">
                <a:solidFill>
                  <a:srgbClr val="99FF99"/>
                </a:solidFill>
                <a:tableStyleId>{21E4AEA4-8DFA-4A89-87EB-49C32662AFE0}</a:tableStyleId>
              </a:tblPr>
              <a:tblGrid>
                <a:gridCol w="908001">
                  <a:extLst>
                    <a:ext uri="{9D8B030D-6E8A-4147-A177-3AD203B41FA5}">
                      <a16:colId xmlns:a16="http://schemas.microsoft.com/office/drawing/2014/main" val="20000"/>
                    </a:ext>
                  </a:extLst>
                </a:gridCol>
                <a:gridCol w="1324248">
                  <a:extLst>
                    <a:ext uri="{9D8B030D-6E8A-4147-A177-3AD203B41FA5}">
                      <a16:colId xmlns:a16="http://schemas.microsoft.com/office/drawing/2014/main" val="20001"/>
                    </a:ext>
                  </a:extLst>
                </a:gridCol>
              </a:tblGrid>
              <a:tr h="468248">
                <a:tc>
                  <a:txBody>
                    <a:bodyPr/>
                    <a:lstStyle/>
                    <a:p>
                      <a:pPr algn="ctr"/>
                      <a:r>
                        <a:rPr lang="en-US" altLang="zh-TW" sz="2000" dirty="0" err="1">
                          <a:solidFill>
                            <a:schemeClr val="tx1"/>
                          </a:solidFill>
                        </a:rPr>
                        <a:t>ALUop</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tc>
                  <a:txBody>
                    <a:bodyPr/>
                    <a:lstStyle/>
                    <a:p>
                      <a:pPr algn="ctr"/>
                      <a:r>
                        <a:rPr lang="en-US" altLang="zh-TW" sz="2000" dirty="0">
                          <a:solidFill>
                            <a:schemeClr val="tx1"/>
                          </a:solidFill>
                        </a:rPr>
                        <a:t>Function</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rPr>
                        <a:t>0</a:t>
                      </a:r>
                      <a:r>
                        <a:rPr lang="en-US" altLang="zh-TW" sz="2000" dirty="0">
                          <a:solidFill>
                            <a:srgbClr val="FF0000"/>
                          </a:solidFill>
                        </a:rPr>
                        <a:t>0</a:t>
                      </a:r>
                      <a:r>
                        <a:rPr lang="en-US" altLang="zh-TW" sz="2000" dirty="0">
                          <a:solidFill>
                            <a:srgbClr val="0000FF"/>
                          </a:solidFill>
                        </a:rPr>
                        <a:t>00</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0000FF"/>
                          </a:solidFill>
                        </a:rPr>
                        <a:t>and</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rPr>
                        <a:t>0</a:t>
                      </a:r>
                      <a:r>
                        <a:rPr lang="en-US" altLang="zh-TW" sz="2000" dirty="0">
                          <a:solidFill>
                            <a:srgbClr val="FF0000"/>
                          </a:solidFill>
                        </a:rPr>
                        <a:t>0</a:t>
                      </a:r>
                      <a:r>
                        <a:rPr lang="en-US" altLang="zh-TW" sz="2000" dirty="0">
                          <a:solidFill>
                            <a:srgbClr val="0000FF"/>
                          </a:solidFill>
                        </a:rPr>
                        <a:t>01</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0000FF"/>
                          </a:solidFill>
                        </a:rPr>
                        <a:t>or</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2"/>
                  </a:ext>
                </a:extLst>
              </a:tr>
              <a:tr h="370840">
                <a:tc>
                  <a:txBody>
                    <a:bodyPr/>
                    <a:lstStyle/>
                    <a:p>
                      <a:pPr algn="ctr"/>
                      <a:r>
                        <a:rPr lang="en-US" altLang="zh-TW" sz="2000" dirty="0">
                          <a:solidFill>
                            <a:schemeClr val="tx1"/>
                          </a:solidFill>
                        </a:rPr>
                        <a:t>0</a:t>
                      </a:r>
                      <a:r>
                        <a:rPr lang="en-US" altLang="zh-TW" sz="2000" dirty="0">
                          <a:solidFill>
                            <a:srgbClr val="FF0000"/>
                          </a:solidFill>
                        </a:rPr>
                        <a:t>0</a:t>
                      </a:r>
                      <a:r>
                        <a:rPr lang="en-US" altLang="zh-TW" sz="2000" dirty="0">
                          <a:solidFill>
                            <a:srgbClr val="0000FF"/>
                          </a:solidFill>
                        </a:rPr>
                        <a:t>10</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0000FF"/>
                          </a:solidFill>
                        </a:rPr>
                        <a:t>add</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3"/>
                  </a:ext>
                </a:extLst>
              </a:tr>
              <a:tr h="370840">
                <a:tc>
                  <a:txBody>
                    <a:bodyPr/>
                    <a:lstStyle/>
                    <a:p>
                      <a:pPr algn="ctr"/>
                      <a:r>
                        <a:rPr lang="en-US" altLang="zh-TW" sz="2000" dirty="0">
                          <a:solidFill>
                            <a:schemeClr val="tx1"/>
                          </a:solidFill>
                        </a:rPr>
                        <a:t>0</a:t>
                      </a:r>
                      <a:r>
                        <a:rPr lang="en-US" altLang="zh-TW" sz="2000" u="sng" dirty="0">
                          <a:solidFill>
                            <a:srgbClr val="FF0000"/>
                          </a:solidFill>
                        </a:rPr>
                        <a:t>1</a:t>
                      </a:r>
                      <a:r>
                        <a:rPr lang="en-US" altLang="zh-TW" sz="2000" dirty="0">
                          <a:solidFill>
                            <a:srgbClr val="0000FF"/>
                          </a:solidFill>
                        </a:rPr>
                        <a:t>10</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FF0000"/>
                          </a:solidFill>
                        </a:rPr>
                        <a:t>sub</a:t>
                      </a:r>
                      <a:endParaRPr lang="zh-TW"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4"/>
                  </a:ext>
                </a:extLst>
              </a:tr>
              <a:tr h="370840">
                <a:tc>
                  <a:txBody>
                    <a:bodyPr/>
                    <a:lstStyle/>
                    <a:p>
                      <a:pPr algn="ctr"/>
                      <a:r>
                        <a:rPr lang="en-US" altLang="zh-TW" sz="2000" dirty="0"/>
                        <a:t>0111</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t>set-on-less</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5"/>
                  </a:ext>
                </a:extLst>
              </a:tr>
              <a:tr h="370840">
                <a:tc>
                  <a:txBody>
                    <a:bodyPr/>
                    <a:lstStyle/>
                    <a:p>
                      <a:pPr algn="ctr"/>
                      <a:r>
                        <a:rPr lang="en-US" altLang="zh-TW" sz="2000" dirty="0"/>
                        <a:t>1100</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t>nor</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6"/>
                  </a:ext>
                </a:extLst>
              </a:tr>
            </a:tbl>
          </a:graphicData>
        </a:graphic>
      </p:graphicFrame>
      <p:sp>
        <p:nvSpPr>
          <p:cNvPr id="3" name="投影片編號版面配置區 2"/>
          <p:cNvSpPr>
            <a:spLocks noGrp="1"/>
          </p:cNvSpPr>
          <p:nvPr>
            <p:ph type="sldNum" sz="quarter" idx="11"/>
          </p:nvPr>
        </p:nvSpPr>
        <p:spPr/>
        <p:txBody>
          <a:bodyPr/>
          <a:lstStyle/>
          <a:p>
            <a:fld id="{27E26518-2301-4288-8958-BDA5B1B754F8}" type="slidenum">
              <a:rPr lang="zh-TW" altLang="en-US" smtClean="0"/>
              <a:pPr/>
              <a:t>9</a:t>
            </a:fld>
            <a:endParaRPr lang="zh-TW" altLang="zh-TW"/>
          </a:p>
        </p:txBody>
      </p:sp>
      <p:grpSp>
        <p:nvGrpSpPr>
          <p:cNvPr id="7" name="群組 6"/>
          <p:cNvGrpSpPr/>
          <p:nvPr/>
        </p:nvGrpSpPr>
        <p:grpSpPr>
          <a:xfrm>
            <a:off x="268672" y="1440203"/>
            <a:ext cx="2503128" cy="4184653"/>
            <a:chOff x="268672" y="1224179"/>
            <a:chExt cx="2503128" cy="4184653"/>
          </a:xfrm>
        </p:grpSpPr>
        <p:sp>
          <p:nvSpPr>
            <p:cNvPr id="55" name="Rectangle 19"/>
            <p:cNvSpPr>
              <a:spLocks noChangeArrowheads="1"/>
            </p:cNvSpPr>
            <p:nvPr/>
          </p:nvSpPr>
          <p:spPr bwMode="auto">
            <a:xfrm>
              <a:off x="1778269" y="5015231"/>
              <a:ext cx="38163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FF0000"/>
                  </a:solidFill>
                  <a:latin typeface="+mn-lt"/>
                </a:rPr>
                <a:t>B’</a:t>
              </a:r>
            </a:p>
          </p:txBody>
        </p:sp>
        <p:sp>
          <p:nvSpPr>
            <p:cNvPr id="56" name="Line 25"/>
            <p:cNvSpPr>
              <a:spLocks noChangeShapeType="1"/>
            </p:cNvSpPr>
            <p:nvPr/>
          </p:nvSpPr>
          <p:spPr bwMode="auto">
            <a:xfrm flipH="1">
              <a:off x="575736" y="4512603"/>
              <a:ext cx="1620000" cy="1466"/>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57" name="Rectangle 26"/>
            <p:cNvSpPr>
              <a:spLocks noChangeArrowheads="1"/>
            </p:cNvSpPr>
            <p:nvPr/>
          </p:nvSpPr>
          <p:spPr bwMode="auto">
            <a:xfrm>
              <a:off x="268672" y="4282641"/>
              <a:ext cx="31591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B</a:t>
              </a:r>
            </a:p>
          </p:txBody>
        </p:sp>
        <p:grpSp>
          <p:nvGrpSpPr>
            <p:cNvPr id="58" name="Group 27"/>
            <p:cNvGrpSpPr>
              <a:grpSpLocks/>
            </p:cNvGrpSpPr>
            <p:nvPr/>
          </p:nvGrpSpPr>
          <p:grpSpPr bwMode="auto">
            <a:xfrm>
              <a:off x="1243476" y="4723619"/>
              <a:ext cx="520212" cy="422031"/>
              <a:chOff x="1824" y="3456"/>
              <a:chExt cx="328" cy="288"/>
            </a:xfrm>
          </p:grpSpPr>
          <p:sp>
            <p:nvSpPr>
              <p:cNvPr id="59" name="Oval 28"/>
              <p:cNvSpPr>
                <a:spLocks noChangeArrowheads="1"/>
              </p:cNvSpPr>
              <p:nvPr/>
            </p:nvSpPr>
            <p:spPr bwMode="auto">
              <a:xfrm>
                <a:off x="2072" y="3560"/>
                <a:ext cx="80" cy="8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0" name="Line 29"/>
              <p:cNvSpPr>
                <a:spLocks noChangeShapeType="1"/>
              </p:cNvSpPr>
              <p:nvPr/>
            </p:nvSpPr>
            <p:spPr bwMode="auto">
              <a:xfrm flipH="1" flipV="1">
                <a:off x="1824" y="3456"/>
                <a:ext cx="240" cy="1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1" name="Line 30"/>
              <p:cNvSpPr>
                <a:spLocks noChangeShapeType="1"/>
              </p:cNvSpPr>
              <p:nvPr/>
            </p:nvSpPr>
            <p:spPr bwMode="auto">
              <a:xfrm flipH="1">
                <a:off x="1824" y="3600"/>
                <a:ext cx="240" cy="1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2" name="Line 31"/>
              <p:cNvSpPr>
                <a:spLocks noChangeShapeType="1"/>
              </p:cNvSpPr>
              <p:nvPr/>
            </p:nvSpPr>
            <p:spPr bwMode="auto">
              <a:xfrm>
                <a:off x="1824" y="3456"/>
                <a:ext cx="0"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grpSp>
        <p:sp>
          <p:nvSpPr>
            <p:cNvPr id="63" name="Line 32"/>
            <p:cNvSpPr>
              <a:spLocks noChangeShapeType="1"/>
            </p:cNvSpPr>
            <p:nvPr/>
          </p:nvSpPr>
          <p:spPr bwMode="auto">
            <a:xfrm>
              <a:off x="1014876" y="4512603"/>
              <a:ext cx="1466" cy="42203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4" name="Line 33"/>
            <p:cNvSpPr>
              <a:spLocks noChangeShapeType="1"/>
            </p:cNvSpPr>
            <p:nvPr/>
          </p:nvSpPr>
          <p:spPr bwMode="auto">
            <a:xfrm>
              <a:off x="1014876" y="4934634"/>
              <a:ext cx="228600" cy="146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5" name="Line 34"/>
            <p:cNvSpPr>
              <a:spLocks noChangeShapeType="1"/>
            </p:cNvSpPr>
            <p:nvPr/>
          </p:nvSpPr>
          <p:spPr bwMode="auto">
            <a:xfrm flipH="1">
              <a:off x="1763736" y="4934634"/>
              <a:ext cx="432000" cy="1466"/>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6" name="Rectangle 35"/>
            <p:cNvSpPr>
              <a:spLocks noChangeArrowheads="1"/>
            </p:cNvSpPr>
            <p:nvPr/>
          </p:nvSpPr>
          <p:spPr bwMode="auto">
            <a:xfrm>
              <a:off x="2188577" y="4172634"/>
              <a:ext cx="583223" cy="1172308"/>
            </a:xfrm>
            <a:prstGeom prst="rect">
              <a:avLst/>
            </a:prstGeom>
            <a:solidFill>
              <a:schemeClr val="bg1"/>
            </a:solidFill>
            <a:ln w="28575">
              <a:solidFill>
                <a:schemeClr val="tx1"/>
              </a:solidFill>
              <a:miter lim="800000"/>
              <a:headEnd/>
              <a:tailEnd/>
            </a:ln>
            <a:effectLst/>
            <a:extLst/>
          </p:spPr>
          <p:txBody>
            <a:bodyPr wrap="none" anchor="ctr"/>
            <a:lstStyle/>
            <a:p>
              <a:endParaRPr lang="zh-TW" altLang="en-US" sz="2800">
                <a:latin typeface="+mn-lt"/>
              </a:endParaRPr>
            </a:p>
          </p:txBody>
        </p:sp>
        <p:sp>
          <p:nvSpPr>
            <p:cNvPr id="67" name="Rectangle 36"/>
            <p:cNvSpPr>
              <a:spLocks noChangeArrowheads="1"/>
            </p:cNvSpPr>
            <p:nvPr/>
          </p:nvSpPr>
          <p:spPr bwMode="auto">
            <a:xfrm>
              <a:off x="2159270" y="4382185"/>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a:latin typeface="+mn-lt"/>
                </a:rPr>
                <a:t>0</a:t>
              </a:r>
            </a:p>
          </p:txBody>
        </p:sp>
        <p:sp>
          <p:nvSpPr>
            <p:cNvPr id="68" name="Rectangle 37"/>
            <p:cNvSpPr>
              <a:spLocks noChangeArrowheads="1"/>
            </p:cNvSpPr>
            <p:nvPr/>
          </p:nvSpPr>
          <p:spPr bwMode="auto">
            <a:xfrm>
              <a:off x="2159270" y="4804216"/>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a:latin typeface="+mn-lt"/>
                </a:rPr>
                <a:t>1</a:t>
              </a:r>
            </a:p>
          </p:txBody>
        </p:sp>
        <p:sp>
          <p:nvSpPr>
            <p:cNvPr id="69" name="Rectangle 38"/>
            <p:cNvSpPr>
              <a:spLocks noChangeArrowheads="1"/>
            </p:cNvSpPr>
            <p:nvPr/>
          </p:nvSpPr>
          <p:spPr bwMode="auto">
            <a:xfrm rot="5400000">
              <a:off x="2174153" y="4561988"/>
              <a:ext cx="71025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a:latin typeface="+mn-lt"/>
                </a:rPr>
                <a:t> </a:t>
              </a:r>
              <a:r>
                <a:rPr lang="en-US" altLang="zh-TW" sz="2000" b="1">
                  <a:latin typeface="+mn-lt"/>
                </a:rPr>
                <a:t>Mux</a:t>
              </a:r>
            </a:p>
          </p:txBody>
        </p:sp>
        <p:sp>
          <p:nvSpPr>
            <p:cNvPr id="70" name="Line 39"/>
            <p:cNvSpPr>
              <a:spLocks noChangeShapeType="1"/>
            </p:cNvSpPr>
            <p:nvPr/>
          </p:nvSpPr>
          <p:spPr bwMode="auto">
            <a:xfrm flipV="1">
              <a:off x="2480188" y="1556792"/>
              <a:ext cx="1466" cy="2592000"/>
            </a:xfrm>
            <a:prstGeom prst="line">
              <a:avLst/>
            </a:prstGeom>
            <a:noFill/>
            <a:ln w="1905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71" name="Rectangle 40"/>
            <p:cNvSpPr>
              <a:spLocks noChangeArrowheads="1"/>
            </p:cNvSpPr>
            <p:nvPr/>
          </p:nvSpPr>
          <p:spPr bwMode="auto">
            <a:xfrm>
              <a:off x="2235470" y="4105501"/>
              <a:ext cx="48583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Sel</a:t>
              </a:r>
              <a:endParaRPr lang="en-US" altLang="zh-TW" sz="2000" b="1" dirty="0">
                <a:latin typeface="+mn-lt"/>
              </a:endParaRPr>
            </a:p>
          </p:txBody>
        </p:sp>
        <p:sp>
          <p:nvSpPr>
            <p:cNvPr id="72" name="Rectangle 41"/>
            <p:cNvSpPr>
              <a:spLocks noChangeArrowheads="1"/>
            </p:cNvSpPr>
            <p:nvPr/>
          </p:nvSpPr>
          <p:spPr bwMode="auto">
            <a:xfrm>
              <a:off x="1218989" y="1224179"/>
              <a:ext cx="1219367" cy="70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FF0000"/>
                  </a:solidFill>
                  <a:latin typeface="+mn-lt"/>
                </a:rPr>
                <a:t>Subtract</a:t>
              </a:r>
            </a:p>
            <a:p>
              <a:r>
                <a:rPr lang="en-US" altLang="zh-TW" sz="2000" b="1" dirty="0">
                  <a:solidFill>
                    <a:srgbClr val="FF0000"/>
                  </a:solidFill>
                  <a:latin typeface="+mn-lt"/>
                </a:rPr>
                <a:t>(</a:t>
              </a:r>
              <a:r>
                <a:rPr lang="en-US" altLang="zh-TW" sz="2000" b="1" i="1" dirty="0" err="1">
                  <a:solidFill>
                    <a:srgbClr val="FF0000"/>
                  </a:solidFill>
                  <a:latin typeface="+mn-lt"/>
                </a:rPr>
                <a:t>Bnegate</a:t>
              </a:r>
              <a:r>
                <a:rPr lang="en-US" altLang="zh-TW" sz="2000" b="1" dirty="0">
                  <a:solidFill>
                    <a:srgbClr val="FF0000"/>
                  </a:solidFill>
                  <a:latin typeface="+mn-lt"/>
                </a:rPr>
                <a:t>)</a:t>
              </a:r>
            </a:p>
          </p:txBody>
        </p:sp>
      </p:grpSp>
      <p:sp>
        <p:nvSpPr>
          <p:cNvPr id="122" name="橢圓 121"/>
          <p:cNvSpPr/>
          <p:nvPr/>
        </p:nvSpPr>
        <p:spPr bwMode="auto">
          <a:xfrm>
            <a:off x="6948264" y="2229211"/>
            <a:ext cx="156503" cy="1631837"/>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123" name="直線單箭頭接點 122"/>
          <p:cNvCxnSpPr/>
          <p:nvPr/>
        </p:nvCxnSpPr>
        <p:spPr bwMode="auto">
          <a:xfrm>
            <a:off x="2327074" y="2003019"/>
            <a:ext cx="4621190" cy="999523"/>
          </a:xfrm>
          <a:prstGeom prst="straightConnector1">
            <a:avLst/>
          </a:prstGeom>
          <a:solidFill>
            <a:schemeClr val="accent1"/>
          </a:solidFill>
          <a:ln w="9525" cap="flat" cmpd="sng" algn="ctr">
            <a:solidFill>
              <a:srgbClr val="FF0000"/>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26" name="橢圓 125"/>
          <p:cNvSpPr/>
          <p:nvPr/>
        </p:nvSpPr>
        <p:spPr bwMode="auto">
          <a:xfrm>
            <a:off x="7020272" y="3429000"/>
            <a:ext cx="420621" cy="458102"/>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3630679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nodeType="click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wipe(up)">
                                      <p:cBhvr>
                                        <p:cTn id="11" dur="500"/>
                                        <p:tgtEl>
                                          <p:spTgt spid="123"/>
                                        </p:tgtEl>
                                      </p:cBhvr>
                                    </p:animEffect>
                                  </p:childTnLst>
                                </p:cTn>
                              </p:par>
                            </p:childTnLst>
                          </p:cTn>
                        </p:par>
                        <p:par>
                          <p:cTn id="12" fill="hold">
                            <p:stCondLst>
                              <p:cond delay="500"/>
                            </p:stCondLst>
                            <p:childTnLst>
                              <p:par>
                                <p:cTn id="13" presetID="10" presetClass="entr" presetSubtype="0" fill="hold" grpId="0" nodeType="afterEffect">
                                  <p:stCondLst>
                                    <p:cond delay="0"/>
                                  </p:stCondLst>
                                  <p:childTnLst>
                                    <p:set>
                                      <p:cBhvr>
                                        <p:cTn id="14" dur="1" fill="hold">
                                          <p:stCondLst>
                                            <p:cond delay="0"/>
                                          </p:stCondLst>
                                        </p:cTn>
                                        <p:tgtEl>
                                          <p:spTgt spid="122"/>
                                        </p:tgtEl>
                                        <p:attrNameLst>
                                          <p:attrName>style.visibility</p:attrName>
                                        </p:attrNameLst>
                                      </p:cBhvr>
                                      <p:to>
                                        <p:strVal val="visible"/>
                                      </p:to>
                                    </p:set>
                                    <p:animEffect transition="in" filter="fade">
                                      <p:cBhvr>
                                        <p:cTn id="15" dur="500"/>
                                        <p:tgtEl>
                                          <p:spTgt spid="12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6"/>
                                        </p:tgtEl>
                                        <p:attrNameLst>
                                          <p:attrName>style.visibility</p:attrName>
                                        </p:attrNameLst>
                                      </p:cBhvr>
                                      <p:to>
                                        <p:strVal val="visible"/>
                                      </p:to>
                                    </p:set>
                                    <p:animEffect transition="in" filter="fade">
                                      <p:cBhvr>
                                        <p:cTn id="20"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p:bldP spid="12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534" name="Rectangle 62"/>
          <p:cNvSpPr>
            <a:spLocks noGrp="1" noChangeArrowheads="1"/>
          </p:cNvSpPr>
          <p:nvPr>
            <p:ph type="title"/>
          </p:nvPr>
        </p:nvSpPr>
        <p:spPr/>
        <p:txBody>
          <a:bodyPr/>
          <a:lstStyle/>
          <a:p>
            <a:r>
              <a:rPr lang="en-US" altLang="zh-TW"/>
              <a:t>Revised Diagram</a:t>
            </a:r>
          </a:p>
        </p:txBody>
      </p:sp>
      <p:sp>
        <p:nvSpPr>
          <p:cNvPr id="361535" name="Rectangle 63"/>
          <p:cNvSpPr>
            <a:spLocks noGrp="1" noChangeArrowheads="1"/>
          </p:cNvSpPr>
          <p:nvPr>
            <p:ph type="body" idx="1"/>
          </p:nvPr>
        </p:nvSpPr>
        <p:spPr/>
        <p:txBody>
          <a:bodyPr/>
          <a:lstStyle/>
          <a:p>
            <a:r>
              <a:rPr lang="en-US" altLang="zh-TW" dirty="0"/>
              <a:t>LSB and MSB need to do a little extra</a:t>
            </a:r>
          </a:p>
        </p:txBody>
      </p:sp>
      <p:sp>
        <p:nvSpPr>
          <p:cNvPr id="361474" name="Rectangle 2"/>
          <p:cNvSpPr>
            <a:spLocks noChangeArrowheads="1"/>
          </p:cNvSpPr>
          <p:nvPr/>
        </p:nvSpPr>
        <p:spPr bwMode="auto">
          <a:xfrm>
            <a:off x="1003789" y="2417585"/>
            <a:ext cx="6298223" cy="2368062"/>
          </a:xfrm>
          <a:prstGeom prst="rect">
            <a:avLst/>
          </a:prstGeom>
          <a:noFill/>
          <a:ln w="25400">
            <a:solidFill>
              <a:schemeClr val="tx1"/>
            </a:solidFill>
            <a:prstDash val="sysDot"/>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75" name="Rectangle 3"/>
          <p:cNvSpPr>
            <a:spLocks noChangeArrowheads="1"/>
          </p:cNvSpPr>
          <p:nvPr/>
        </p:nvSpPr>
        <p:spPr bwMode="auto">
          <a:xfrm>
            <a:off x="2694237" y="1876859"/>
            <a:ext cx="273867" cy="31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latin typeface="+mn-lt"/>
              </a:rPr>
              <a:t>A</a:t>
            </a:r>
          </a:p>
        </p:txBody>
      </p:sp>
      <p:sp>
        <p:nvSpPr>
          <p:cNvPr id="361476" name="Rectangle 4"/>
          <p:cNvSpPr>
            <a:spLocks noChangeArrowheads="1"/>
          </p:cNvSpPr>
          <p:nvPr/>
        </p:nvSpPr>
        <p:spPr bwMode="auto">
          <a:xfrm>
            <a:off x="4827837" y="1876859"/>
            <a:ext cx="262645"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a:latin typeface="+mn-lt"/>
              </a:rPr>
              <a:t>B</a:t>
            </a:r>
          </a:p>
        </p:txBody>
      </p:sp>
      <p:sp>
        <p:nvSpPr>
          <p:cNvPr id="361477" name="Rectangle 5"/>
          <p:cNvSpPr>
            <a:spLocks noChangeArrowheads="1"/>
          </p:cNvSpPr>
          <p:nvPr/>
        </p:nvSpPr>
        <p:spPr bwMode="auto">
          <a:xfrm>
            <a:off x="7861790" y="3494643"/>
            <a:ext cx="819016"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err="1">
                <a:solidFill>
                  <a:srgbClr val="0000FF"/>
                </a:solidFill>
                <a:latin typeface="+mn-lt"/>
              </a:rPr>
              <a:t>ALUop</a:t>
            </a:r>
            <a:endParaRPr lang="en-US" altLang="zh-TW" sz="2000" b="1" dirty="0">
              <a:solidFill>
                <a:srgbClr val="0000FF"/>
              </a:solidFill>
              <a:latin typeface="+mn-lt"/>
            </a:endParaRPr>
          </a:p>
        </p:txBody>
      </p:sp>
      <p:sp>
        <p:nvSpPr>
          <p:cNvPr id="361478" name="Rectangle 6"/>
          <p:cNvSpPr>
            <a:spLocks noChangeArrowheads="1"/>
          </p:cNvSpPr>
          <p:nvPr/>
        </p:nvSpPr>
        <p:spPr bwMode="auto">
          <a:xfrm>
            <a:off x="3962401" y="5289739"/>
            <a:ext cx="779838"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a:latin typeface="+mn-lt"/>
              </a:rPr>
              <a:t>Result</a:t>
            </a:r>
          </a:p>
        </p:txBody>
      </p:sp>
      <p:sp>
        <p:nvSpPr>
          <p:cNvPr id="361479" name="Line 7"/>
          <p:cNvSpPr>
            <a:spLocks noChangeShapeType="1"/>
          </p:cNvSpPr>
          <p:nvPr/>
        </p:nvSpPr>
        <p:spPr bwMode="auto">
          <a:xfrm flipH="1">
            <a:off x="7239000" y="3390601"/>
            <a:ext cx="914400" cy="0"/>
          </a:xfrm>
          <a:prstGeom prst="line">
            <a:avLst/>
          </a:prstGeom>
          <a:noFill/>
          <a:ln w="50800">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80" name="Line 8"/>
          <p:cNvSpPr>
            <a:spLocks noChangeShapeType="1"/>
          </p:cNvSpPr>
          <p:nvPr/>
        </p:nvSpPr>
        <p:spPr bwMode="auto">
          <a:xfrm>
            <a:off x="3200400" y="1772816"/>
            <a:ext cx="0" cy="633046"/>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81" name="Line 9"/>
          <p:cNvSpPr>
            <a:spLocks noChangeShapeType="1"/>
          </p:cNvSpPr>
          <p:nvPr/>
        </p:nvSpPr>
        <p:spPr bwMode="auto">
          <a:xfrm>
            <a:off x="5410200" y="1772816"/>
            <a:ext cx="0" cy="633046"/>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82" name="Line 10"/>
          <p:cNvSpPr>
            <a:spLocks noChangeShapeType="1"/>
          </p:cNvSpPr>
          <p:nvPr/>
        </p:nvSpPr>
        <p:spPr bwMode="auto">
          <a:xfrm>
            <a:off x="4419600" y="4797370"/>
            <a:ext cx="0" cy="492369"/>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83" name="Line 11"/>
          <p:cNvSpPr>
            <a:spLocks noChangeShapeType="1"/>
          </p:cNvSpPr>
          <p:nvPr/>
        </p:nvSpPr>
        <p:spPr bwMode="auto">
          <a:xfrm flipV="1">
            <a:off x="5181600" y="1913493"/>
            <a:ext cx="457200" cy="14067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84" name="Line 12"/>
          <p:cNvSpPr>
            <a:spLocks noChangeShapeType="1"/>
          </p:cNvSpPr>
          <p:nvPr/>
        </p:nvSpPr>
        <p:spPr bwMode="auto">
          <a:xfrm flipV="1">
            <a:off x="3048000" y="1913493"/>
            <a:ext cx="304800" cy="14067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85" name="Line 13"/>
          <p:cNvSpPr>
            <a:spLocks noChangeShapeType="1"/>
          </p:cNvSpPr>
          <p:nvPr/>
        </p:nvSpPr>
        <p:spPr bwMode="auto">
          <a:xfrm flipV="1">
            <a:off x="7467600" y="3249924"/>
            <a:ext cx="228600" cy="281354"/>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86" name="Line 14"/>
          <p:cNvSpPr>
            <a:spLocks noChangeShapeType="1"/>
          </p:cNvSpPr>
          <p:nvPr/>
        </p:nvSpPr>
        <p:spPr bwMode="auto">
          <a:xfrm flipV="1">
            <a:off x="4191000" y="4867709"/>
            <a:ext cx="45720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87" name="Rectangle 15"/>
          <p:cNvSpPr>
            <a:spLocks noChangeArrowheads="1"/>
          </p:cNvSpPr>
          <p:nvPr/>
        </p:nvSpPr>
        <p:spPr bwMode="auto">
          <a:xfrm>
            <a:off x="3365989" y="1806520"/>
            <a:ext cx="378061" cy="31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latin typeface="+mn-lt"/>
              </a:rPr>
              <a:t>64</a:t>
            </a:r>
            <a:endParaRPr lang="zh-TW" altLang="en-US" sz="2000" b="1" dirty="0">
              <a:latin typeface="+mn-lt"/>
            </a:endParaRPr>
          </a:p>
        </p:txBody>
      </p:sp>
      <p:sp>
        <p:nvSpPr>
          <p:cNvPr id="361488" name="Rectangle 16"/>
          <p:cNvSpPr>
            <a:spLocks noChangeArrowheads="1"/>
          </p:cNvSpPr>
          <p:nvPr/>
        </p:nvSpPr>
        <p:spPr bwMode="auto">
          <a:xfrm>
            <a:off x="5728189" y="1876859"/>
            <a:ext cx="378061" cy="31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latin typeface="+mn-lt"/>
              </a:rPr>
              <a:t>64</a:t>
            </a:r>
            <a:endParaRPr lang="zh-TW" altLang="en-US" sz="2000" b="1" dirty="0">
              <a:latin typeface="+mn-lt"/>
            </a:endParaRPr>
          </a:p>
        </p:txBody>
      </p:sp>
      <p:sp>
        <p:nvSpPr>
          <p:cNvPr id="361489" name="Rectangle 17"/>
          <p:cNvSpPr>
            <a:spLocks noChangeArrowheads="1"/>
          </p:cNvSpPr>
          <p:nvPr/>
        </p:nvSpPr>
        <p:spPr bwMode="auto">
          <a:xfrm>
            <a:off x="4661389" y="4901413"/>
            <a:ext cx="378061" cy="3112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2000" b="1" dirty="0">
                <a:latin typeface="+mn-lt"/>
              </a:rPr>
              <a:t>64</a:t>
            </a:r>
            <a:endParaRPr lang="zh-TW" altLang="en-US" sz="2000" b="1" dirty="0">
              <a:latin typeface="+mn-lt"/>
            </a:endParaRPr>
          </a:p>
        </p:txBody>
      </p:sp>
      <p:sp>
        <p:nvSpPr>
          <p:cNvPr id="361490" name="Rectangle 18"/>
          <p:cNvSpPr>
            <a:spLocks noChangeArrowheads="1"/>
          </p:cNvSpPr>
          <p:nvPr/>
        </p:nvSpPr>
        <p:spPr bwMode="auto">
          <a:xfrm>
            <a:off x="7709389" y="3072613"/>
            <a:ext cx="248219"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sz="2000" b="1">
                <a:solidFill>
                  <a:srgbClr val="0000FF"/>
                </a:solidFill>
                <a:latin typeface="+mn-lt"/>
              </a:rPr>
              <a:t>4</a:t>
            </a:r>
          </a:p>
        </p:txBody>
      </p:sp>
      <p:sp>
        <p:nvSpPr>
          <p:cNvPr id="361491" name="Line 19"/>
          <p:cNvSpPr>
            <a:spLocks noChangeShapeType="1"/>
          </p:cNvSpPr>
          <p:nvPr/>
        </p:nvSpPr>
        <p:spPr bwMode="auto">
          <a:xfrm>
            <a:off x="1447800" y="4445678"/>
            <a:ext cx="0" cy="633046"/>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92" name="Rectangle 20"/>
          <p:cNvSpPr>
            <a:spLocks noChangeArrowheads="1"/>
          </p:cNvSpPr>
          <p:nvPr/>
        </p:nvSpPr>
        <p:spPr bwMode="auto">
          <a:xfrm>
            <a:off x="990779" y="5149062"/>
            <a:ext cx="1104543"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gn="ctr">
              <a:lnSpc>
                <a:spcPct val="85000"/>
              </a:lnSpc>
            </a:pPr>
            <a:r>
              <a:rPr lang="en-US" altLang="zh-TW" sz="2000" b="1">
                <a:latin typeface="+mn-lt"/>
              </a:rPr>
              <a:t>Overflow</a:t>
            </a:r>
          </a:p>
        </p:txBody>
      </p:sp>
      <p:sp>
        <p:nvSpPr>
          <p:cNvPr id="361493" name="Rectangle 21"/>
          <p:cNvSpPr>
            <a:spLocks noChangeArrowheads="1"/>
          </p:cNvSpPr>
          <p:nvPr/>
        </p:nvSpPr>
        <p:spPr bwMode="auto">
          <a:xfrm>
            <a:off x="5194789" y="3050632"/>
            <a:ext cx="1040423" cy="9612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494" name="Rectangle 22"/>
          <p:cNvSpPr>
            <a:spLocks noChangeArrowheads="1"/>
          </p:cNvSpPr>
          <p:nvPr/>
        </p:nvSpPr>
        <p:spPr bwMode="auto">
          <a:xfrm>
            <a:off x="5413220" y="3311471"/>
            <a:ext cx="68313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FF0000"/>
                </a:solidFill>
                <a:latin typeface="+mn-lt"/>
              </a:rPr>
              <a:t>ALU</a:t>
            </a:r>
            <a:r>
              <a:rPr lang="en-US" altLang="zh-TW" sz="2000" b="1" baseline="-25000" dirty="0">
                <a:solidFill>
                  <a:srgbClr val="FF0000"/>
                </a:solidFill>
                <a:latin typeface="+mn-lt"/>
              </a:rPr>
              <a:t>0</a:t>
            </a:r>
          </a:p>
        </p:txBody>
      </p:sp>
      <p:sp>
        <p:nvSpPr>
          <p:cNvPr id="361495" name="Rectangle 23"/>
          <p:cNvSpPr>
            <a:spLocks noChangeArrowheads="1"/>
          </p:cNvSpPr>
          <p:nvPr/>
        </p:nvSpPr>
        <p:spPr bwMode="auto">
          <a:xfrm>
            <a:off x="5241682" y="3009601"/>
            <a:ext cx="38484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a</a:t>
            </a:r>
            <a:r>
              <a:rPr lang="en-US" altLang="zh-TW" sz="2000" b="1" baseline="-25000" dirty="0">
                <a:latin typeface="+mn-lt"/>
              </a:rPr>
              <a:t>0</a:t>
            </a:r>
          </a:p>
        </p:txBody>
      </p:sp>
      <p:sp>
        <p:nvSpPr>
          <p:cNvPr id="361496" name="Rectangle 24"/>
          <p:cNvSpPr>
            <a:spLocks noChangeArrowheads="1"/>
          </p:cNvSpPr>
          <p:nvPr/>
        </p:nvSpPr>
        <p:spPr bwMode="auto">
          <a:xfrm>
            <a:off x="5851282" y="3009601"/>
            <a:ext cx="39606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b</a:t>
            </a:r>
            <a:r>
              <a:rPr lang="en-US" altLang="zh-TW" sz="2000" b="1" baseline="-25000" dirty="0">
                <a:latin typeface="+mn-lt"/>
              </a:rPr>
              <a:t>0</a:t>
            </a:r>
          </a:p>
        </p:txBody>
      </p:sp>
      <p:sp>
        <p:nvSpPr>
          <p:cNvPr id="361497" name="Rectangle 25"/>
          <p:cNvSpPr>
            <a:spLocks noChangeArrowheads="1"/>
          </p:cNvSpPr>
          <p:nvPr/>
        </p:nvSpPr>
        <p:spPr bwMode="auto">
          <a:xfrm>
            <a:off x="5910540" y="3592824"/>
            <a:ext cx="41209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c</a:t>
            </a:r>
            <a:r>
              <a:rPr lang="en-US" altLang="zh-TW" sz="2000" b="1" baseline="-25000" dirty="0" err="1">
                <a:latin typeface="+mn-lt"/>
              </a:rPr>
              <a:t>in</a:t>
            </a:r>
            <a:endParaRPr lang="en-US" altLang="zh-TW" sz="2000" b="1" baseline="-25000" dirty="0">
              <a:latin typeface="+mn-lt"/>
            </a:endParaRPr>
          </a:p>
        </p:txBody>
      </p:sp>
      <p:sp>
        <p:nvSpPr>
          <p:cNvPr id="361498" name="Rectangle 26"/>
          <p:cNvSpPr>
            <a:spLocks noChangeArrowheads="1"/>
          </p:cNvSpPr>
          <p:nvPr/>
        </p:nvSpPr>
        <p:spPr bwMode="auto">
          <a:xfrm>
            <a:off x="5165482" y="3592824"/>
            <a:ext cx="36560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c</a:t>
            </a:r>
            <a:r>
              <a:rPr lang="en-US" altLang="zh-TW" sz="2000" b="1" baseline="-25000" dirty="0">
                <a:latin typeface="+mn-lt"/>
              </a:rPr>
              <a:t>0</a:t>
            </a:r>
          </a:p>
        </p:txBody>
      </p:sp>
      <p:sp>
        <p:nvSpPr>
          <p:cNvPr id="361499" name="Rectangle 27"/>
          <p:cNvSpPr>
            <a:spLocks noChangeArrowheads="1"/>
          </p:cNvSpPr>
          <p:nvPr/>
        </p:nvSpPr>
        <p:spPr bwMode="auto">
          <a:xfrm>
            <a:off x="5579354" y="3645024"/>
            <a:ext cx="36079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s</a:t>
            </a:r>
            <a:r>
              <a:rPr lang="en-US" altLang="zh-TW" sz="2000" b="1" baseline="-25000" dirty="0">
                <a:latin typeface="+mn-lt"/>
              </a:rPr>
              <a:t>0</a:t>
            </a:r>
          </a:p>
        </p:txBody>
      </p:sp>
      <p:sp>
        <p:nvSpPr>
          <p:cNvPr id="361500" name="Rectangle 28"/>
          <p:cNvSpPr>
            <a:spLocks noChangeArrowheads="1"/>
          </p:cNvSpPr>
          <p:nvPr/>
        </p:nvSpPr>
        <p:spPr bwMode="auto">
          <a:xfrm>
            <a:off x="2070589" y="3120970"/>
            <a:ext cx="1040423" cy="96129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01" name="Rectangle 29"/>
          <p:cNvSpPr>
            <a:spLocks noChangeArrowheads="1"/>
          </p:cNvSpPr>
          <p:nvPr/>
        </p:nvSpPr>
        <p:spPr bwMode="auto">
          <a:xfrm>
            <a:off x="2276802" y="3381809"/>
            <a:ext cx="76969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FF0000"/>
                </a:solidFill>
                <a:latin typeface="+mn-lt"/>
              </a:rPr>
              <a:t>ALU</a:t>
            </a:r>
            <a:r>
              <a:rPr lang="en-US" altLang="zh-TW" sz="2000" b="1" baseline="-25000" dirty="0">
                <a:solidFill>
                  <a:srgbClr val="FF0000"/>
                </a:solidFill>
                <a:latin typeface="+mn-lt"/>
              </a:rPr>
              <a:t>63</a:t>
            </a:r>
          </a:p>
        </p:txBody>
      </p:sp>
      <p:sp>
        <p:nvSpPr>
          <p:cNvPr id="361502" name="Rectangle 30"/>
          <p:cNvSpPr>
            <a:spLocks noChangeArrowheads="1"/>
          </p:cNvSpPr>
          <p:nvPr/>
        </p:nvSpPr>
        <p:spPr bwMode="auto">
          <a:xfrm>
            <a:off x="2113224" y="3066177"/>
            <a:ext cx="471406"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a</a:t>
            </a:r>
            <a:r>
              <a:rPr lang="en-US" altLang="zh-TW" sz="2000" b="1" baseline="-25000" dirty="0">
                <a:latin typeface="+mn-lt"/>
              </a:rPr>
              <a:t>63</a:t>
            </a:r>
          </a:p>
        </p:txBody>
      </p:sp>
      <p:sp>
        <p:nvSpPr>
          <p:cNvPr id="361503" name="Rectangle 31"/>
          <p:cNvSpPr>
            <a:spLocks noChangeArrowheads="1"/>
          </p:cNvSpPr>
          <p:nvPr/>
        </p:nvSpPr>
        <p:spPr bwMode="auto">
          <a:xfrm>
            <a:off x="2699792" y="3079939"/>
            <a:ext cx="48262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b</a:t>
            </a:r>
            <a:r>
              <a:rPr lang="en-US" altLang="zh-TW" sz="2000" b="1" baseline="-25000" dirty="0">
                <a:latin typeface="+mn-lt"/>
              </a:rPr>
              <a:t>63</a:t>
            </a:r>
          </a:p>
        </p:txBody>
      </p:sp>
      <p:sp>
        <p:nvSpPr>
          <p:cNvPr id="361504" name="Rectangle 32"/>
          <p:cNvSpPr>
            <a:spLocks noChangeArrowheads="1"/>
          </p:cNvSpPr>
          <p:nvPr/>
        </p:nvSpPr>
        <p:spPr bwMode="auto">
          <a:xfrm>
            <a:off x="2791754" y="3663163"/>
            <a:ext cx="41209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c</a:t>
            </a:r>
            <a:r>
              <a:rPr lang="en-US" altLang="zh-TW" sz="2000" b="1" baseline="-25000" dirty="0" err="1">
                <a:latin typeface="+mn-lt"/>
              </a:rPr>
              <a:t>in</a:t>
            </a:r>
            <a:endParaRPr lang="en-US" altLang="zh-TW" sz="2000" b="1" baseline="-25000" dirty="0">
              <a:latin typeface="+mn-lt"/>
            </a:endParaRPr>
          </a:p>
        </p:txBody>
      </p:sp>
      <p:sp>
        <p:nvSpPr>
          <p:cNvPr id="361505" name="Rectangle 33"/>
          <p:cNvSpPr>
            <a:spLocks noChangeArrowheads="1"/>
          </p:cNvSpPr>
          <p:nvPr/>
        </p:nvSpPr>
        <p:spPr bwMode="auto">
          <a:xfrm>
            <a:off x="2041282" y="3663162"/>
            <a:ext cx="45217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c</a:t>
            </a:r>
            <a:r>
              <a:rPr lang="en-US" altLang="zh-TW" sz="2000" b="1" baseline="-25000" dirty="0">
                <a:latin typeface="+mn-lt"/>
              </a:rPr>
              <a:t>63</a:t>
            </a:r>
          </a:p>
        </p:txBody>
      </p:sp>
      <p:sp>
        <p:nvSpPr>
          <p:cNvPr id="361506" name="Rectangle 34"/>
          <p:cNvSpPr>
            <a:spLocks noChangeArrowheads="1"/>
          </p:cNvSpPr>
          <p:nvPr/>
        </p:nvSpPr>
        <p:spPr bwMode="auto">
          <a:xfrm>
            <a:off x="2455154" y="3715362"/>
            <a:ext cx="44736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s</a:t>
            </a:r>
            <a:r>
              <a:rPr lang="en-US" altLang="zh-TW" sz="2000" b="1" baseline="-25000" dirty="0">
                <a:latin typeface="+mn-lt"/>
              </a:rPr>
              <a:t>63</a:t>
            </a:r>
          </a:p>
        </p:txBody>
      </p:sp>
      <p:sp>
        <p:nvSpPr>
          <p:cNvPr id="361507" name="Line 35"/>
          <p:cNvSpPr>
            <a:spLocks noChangeShapeType="1"/>
          </p:cNvSpPr>
          <p:nvPr/>
        </p:nvSpPr>
        <p:spPr bwMode="auto">
          <a:xfrm flipH="1">
            <a:off x="4876800" y="3742293"/>
            <a:ext cx="304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08" name="Line 36"/>
          <p:cNvSpPr>
            <a:spLocks noChangeShapeType="1"/>
          </p:cNvSpPr>
          <p:nvPr/>
        </p:nvSpPr>
        <p:spPr bwMode="auto">
          <a:xfrm flipH="1">
            <a:off x="6248400" y="3742293"/>
            <a:ext cx="304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09" name="Line 37"/>
          <p:cNvSpPr>
            <a:spLocks noChangeShapeType="1"/>
          </p:cNvSpPr>
          <p:nvPr/>
        </p:nvSpPr>
        <p:spPr bwMode="auto">
          <a:xfrm flipH="1">
            <a:off x="3124200" y="3812632"/>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10" name="Line 38"/>
          <p:cNvSpPr>
            <a:spLocks noChangeShapeType="1"/>
          </p:cNvSpPr>
          <p:nvPr/>
        </p:nvSpPr>
        <p:spPr bwMode="auto">
          <a:xfrm flipH="1">
            <a:off x="1752600" y="3812632"/>
            <a:ext cx="304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11" name="Line 39"/>
          <p:cNvSpPr>
            <a:spLocks noChangeShapeType="1"/>
          </p:cNvSpPr>
          <p:nvPr/>
        </p:nvSpPr>
        <p:spPr bwMode="auto">
          <a:xfrm flipH="1">
            <a:off x="2276802" y="2405862"/>
            <a:ext cx="923598" cy="181708"/>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12" name="Line 40"/>
          <p:cNvSpPr>
            <a:spLocks noChangeShapeType="1"/>
          </p:cNvSpPr>
          <p:nvPr/>
        </p:nvSpPr>
        <p:spPr bwMode="auto">
          <a:xfrm>
            <a:off x="3200400" y="2405862"/>
            <a:ext cx="6096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13" name="Line 41"/>
          <p:cNvSpPr>
            <a:spLocks noChangeShapeType="1"/>
          </p:cNvSpPr>
          <p:nvPr/>
        </p:nvSpPr>
        <p:spPr bwMode="auto">
          <a:xfrm>
            <a:off x="2267744" y="2546539"/>
            <a:ext cx="0" cy="56270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14" name="Freeform 42"/>
          <p:cNvSpPr>
            <a:spLocks/>
          </p:cNvSpPr>
          <p:nvPr/>
        </p:nvSpPr>
        <p:spPr bwMode="auto">
          <a:xfrm>
            <a:off x="3810000" y="2616878"/>
            <a:ext cx="1601666" cy="423497"/>
          </a:xfrm>
          <a:custGeom>
            <a:avLst/>
            <a:gdLst>
              <a:gd name="T0" fmla="*/ 0 w 1009"/>
              <a:gd name="T1" fmla="*/ 0 h 289"/>
              <a:gd name="T2" fmla="*/ 0 w 1009"/>
              <a:gd name="T3" fmla="*/ 41 h 289"/>
              <a:gd name="T4" fmla="*/ 1008 w 1009"/>
              <a:gd name="T5" fmla="*/ 41 h 289"/>
              <a:gd name="T6" fmla="*/ 1008 w 1009"/>
              <a:gd name="T7" fmla="*/ 288 h 289"/>
            </a:gdLst>
            <a:ahLst/>
            <a:cxnLst>
              <a:cxn ang="0">
                <a:pos x="T0" y="T1"/>
              </a:cxn>
              <a:cxn ang="0">
                <a:pos x="T2" y="T3"/>
              </a:cxn>
              <a:cxn ang="0">
                <a:pos x="T4" y="T5"/>
              </a:cxn>
              <a:cxn ang="0">
                <a:pos x="T6" y="T7"/>
              </a:cxn>
            </a:cxnLst>
            <a:rect l="0" t="0" r="r" b="b"/>
            <a:pathLst>
              <a:path w="1009" h="289">
                <a:moveTo>
                  <a:pt x="0" y="0"/>
                </a:moveTo>
                <a:lnTo>
                  <a:pt x="0" y="41"/>
                </a:lnTo>
                <a:lnTo>
                  <a:pt x="1008" y="41"/>
                </a:lnTo>
                <a:lnTo>
                  <a:pt x="1008" y="28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361515" name="Line 43"/>
          <p:cNvSpPr>
            <a:spLocks noChangeShapeType="1"/>
          </p:cNvSpPr>
          <p:nvPr/>
        </p:nvSpPr>
        <p:spPr bwMode="auto">
          <a:xfrm flipH="1">
            <a:off x="4724400" y="2405862"/>
            <a:ext cx="6858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16" name="Line 44"/>
          <p:cNvSpPr>
            <a:spLocks noChangeShapeType="1"/>
          </p:cNvSpPr>
          <p:nvPr/>
        </p:nvSpPr>
        <p:spPr bwMode="auto">
          <a:xfrm>
            <a:off x="5410200" y="2405862"/>
            <a:ext cx="6096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17" name="Line 45"/>
          <p:cNvSpPr>
            <a:spLocks noChangeShapeType="1"/>
          </p:cNvSpPr>
          <p:nvPr/>
        </p:nvSpPr>
        <p:spPr bwMode="auto">
          <a:xfrm>
            <a:off x="6019800" y="2546539"/>
            <a:ext cx="0" cy="56270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18" name="Freeform 46"/>
          <p:cNvSpPr>
            <a:spLocks/>
          </p:cNvSpPr>
          <p:nvPr/>
        </p:nvSpPr>
        <p:spPr bwMode="auto">
          <a:xfrm>
            <a:off x="2971800" y="2546539"/>
            <a:ext cx="1830266" cy="564174"/>
          </a:xfrm>
          <a:custGeom>
            <a:avLst/>
            <a:gdLst>
              <a:gd name="T0" fmla="*/ 1152 w 1153"/>
              <a:gd name="T1" fmla="*/ 0 h 385"/>
              <a:gd name="T2" fmla="*/ 1152 w 1153"/>
              <a:gd name="T3" fmla="*/ 144 h 385"/>
              <a:gd name="T4" fmla="*/ 0 w 1153"/>
              <a:gd name="T5" fmla="*/ 144 h 385"/>
              <a:gd name="T6" fmla="*/ 0 w 1153"/>
              <a:gd name="T7" fmla="*/ 384 h 385"/>
            </a:gdLst>
            <a:ahLst/>
            <a:cxnLst>
              <a:cxn ang="0">
                <a:pos x="T0" y="T1"/>
              </a:cxn>
              <a:cxn ang="0">
                <a:pos x="T2" y="T3"/>
              </a:cxn>
              <a:cxn ang="0">
                <a:pos x="T4" y="T5"/>
              </a:cxn>
              <a:cxn ang="0">
                <a:pos x="T6" y="T7"/>
              </a:cxn>
            </a:cxnLst>
            <a:rect l="0" t="0" r="r" b="b"/>
            <a:pathLst>
              <a:path w="1153" h="385">
                <a:moveTo>
                  <a:pt x="1152" y="0"/>
                </a:moveTo>
                <a:lnTo>
                  <a:pt x="1152" y="144"/>
                </a:lnTo>
                <a:lnTo>
                  <a:pt x="0" y="144"/>
                </a:lnTo>
                <a:lnTo>
                  <a:pt x="0" y="384"/>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361519" name="Line 47"/>
          <p:cNvSpPr>
            <a:spLocks noChangeShapeType="1"/>
          </p:cNvSpPr>
          <p:nvPr/>
        </p:nvSpPr>
        <p:spPr bwMode="auto">
          <a:xfrm>
            <a:off x="3810000" y="4656693"/>
            <a:ext cx="6096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20" name="Line 48"/>
          <p:cNvSpPr>
            <a:spLocks noChangeShapeType="1"/>
          </p:cNvSpPr>
          <p:nvPr/>
        </p:nvSpPr>
        <p:spPr bwMode="auto">
          <a:xfrm flipH="1">
            <a:off x="4419600" y="4656693"/>
            <a:ext cx="6858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21" name="Freeform 49"/>
          <p:cNvSpPr>
            <a:spLocks/>
          </p:cNvSpPr>
          <p:nvPr/>
        </p:nvSpPr>
        <p:spPr bwMode="auto">
          <a:xfrm>
            <a:off x="2590800" y="4093985"/>
            <a:ext cx="1296866" cy="564174"/>
          </a:xfrm>
          <a:custGeom>
            <a:avLst/>
            <a:gdLst>
              <a:gd name="T0" fmla="*/ 0 w 817"/>
              <a:gd name="T1" fmla="*/ 0 h 385"/>
              <a:gd name="T2" fmla="*/ 0 w 817"/>
              <a:gd name="T3" fmla="*/ 96 h 385"/>
              <a:gd name="T4" fmla="*/ 816 w 817"/>
              <a:gd name="T5" fmla="*/ 96 h 385"/>
              <a:gd name="T6" fmla="*/ 816 w 817"/>
              <a:gd name="T7" fmla="*/ 384 h 385"/>
            </a:gdLst>
            <a:ahLst/>
            <a:cxnLst>
              <a:cxn ang="0">
                <a:pos x="T0" y="T1"/>
              </a:cxn>
              <a:cxn ang="0">
                <a:pos x="T2" y="T3"/>
              </a:cxn>
              <a:cxn ang="0">
                <a:pos x="T4" y="T5"/>
              </a:cxn>
              <a:cxn ang="0">
                <a:pos x="T6" y="T7"/>
              </a:cxn>
            </a:cxnLst>
            <a:rect l="0" t="0" r="r" b="b"/>
            <a:pathLst>
              <a:path w="817" h="385">
                <a:moveTo>
                  <a:pt x="0" y="0"/>
                </a:moveTo>
                <a:lnTo>
                  <a:pt x="0" y="96"/>
                </a:lnTo>
                <a:lnTo>
                  <a:pt x="816" y="96"/>
                </a:lnTo>
                <a:lnTo>
                  <a:pt x="816" y="384"/>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361522" name="Freeform 50"/>
          <p:cNvSpPr>
            <a:spLocks/>
          </p:cNvSpPr>
          <p:nvPr/>
        </p:nvSpPr>
        <p:spPr bwMode="auto">
          <a:xfrm>
            <a:off x="5029200" y="4023647"/>
            <a:ext cx="763466" cy="634512"/>
          </a:xfrm>
          <a:custGeom>
            <a:avLst/>
            <a:gdLst>
              <a:gd name="T0" fmla="*/ 480 w 481"/>
              <a:gd name="T1" fmla="*/ 0 h 433"/>
              <a:gd name="T2" fmla="*/ 480 w 481"/>
              <a:gd name="T3" fmla="*/ 96 h 433"/>
              <a:gd name="T4" fmla="*/ 0 w 481"/>
              <a:gd name="T5" fmla="*/ 96 h 433"/>
              <a:gd name="T6" fmla="*/ 0 w 481"/>
              <a:gd name="T7" fmla="*/ 432 h 433"/>
              <a:gd name="T8" fmla="*/ 0 w 481"/>
              <a:gd name="T9" fmla="*/ 432 h 433"/>
            </a:gdLst>
            <a:ahLst/>
            <a:cxnLst>
              <a:cxn ang="0">
                <a:pos x="T0" y="T1"/>
              </a:cxn>
              <a:cxn ang="0">
                <a:pos x="T2" y="T3"/>
              </a:cxn>
              <a:cxn ang="0">
                <a:pos x="T4" y="T5"/>
              </a:cxn>
              <a:cxn ang="0">
                <a:pos x="T6" y="T7"/>
              </a:cxn>
              <a:cxn ang="0">
                <a:pos x="T8" y="T9"/>
              </a:cxn>
            </a:cxnLst>
            <a:rect l="0" t="0" r="r" b="b"/>
            <a:pathLst>
              <a:path w="481" h="433">
                <a:moveTo>
                  <a:pt x="480" y="0"/>
                </a:moveTo>
                <a:lnTo>
                  <a:pt x="480" y="96"/>
                </a:lnTo>
                <a:lnTo>
                  <a:pt x="0" y="96"/>
                </a:lnTo>
                <a:lnTo>
                  <a:pt x="0" y="432"/>
                </a:lnTo>
                <a:lnTo>
                  <a:pt x="0" y="432"/>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2000">
              <a:latin typeface="+mn-lt"/>
            </a:endParaRPr>
          </a:p>
        </p:txBody>
      </p:sp>
      <p:sp>
        <p:nvSpPr>
          <p:cNvPr id="361523" name="Line 51"/>
          <p:cNvSpPr>
            <a:spLocks noChangeShapeType="1"/>
          </p:cNvSpPr>
          <p:nvPr/>
        </p:nvSpPr>
        <p:spPr bwMode="auto">
          <a:xfrm flipH="1">
            <a:off x="6248400" y="3249924"/>
            <a:ext cx="304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24" name="Line 52"/>
          <p:cNvSpPr>
            <a:spLocks noChangeShapeType="1"/>
          </p:cNvSpPr>
          <p:nvPr/>
        </p:nvSpPr>
        <p:spPr bwMode="auto">
          <a:xfrm flipH="1">
            <a:off x="6248400" y="3390601"/>
            <a:ext cx="30480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25" name="AutoShape 53"/>
          <p:cNvSpPr>
            <a:spLocks noChangeArrowheads="1"/>
          </p:cNvSpPr>
          <p:nvPr/>
        </p:nvSpPr>
        <p:spPr bwMode="auto">
          <a:xfrm>
            <a:off x="6490189" y="2769278"/>
            <a:ext cx="811823" cy="1383323"/>
          </a:xfrm>
          <a:prstGeom prst="star16">
            <a:avLst>
              <a:gd name="adj" fmla="val 375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26" name="AutoShape 54"/>
          <p:cNvSpPr>
            <a:spLocks noChangeArrowheads="1"/>
          </p:cNvSpPr>
          <p:nvPr/>
        </p:nvSpPr>
        <p:spPr bwMode="auto">
          <a:xfrm>
            <a:off x="1003789" y="3120970"/>
            <a:ext cx="811823" cy="1383323"/>
          </a:xfrm>
          <a:prstGeom prst="star16">
            <a:avLst>
              <a:gd name="adj" fmla="val 37500"/>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nvGrpSpPr>
          <p:cNvPr id="361537" name="Group 65"/>
          <p:cNvGrpSpPr>
            <a:grpSpLocks/>
          </p:cNvGrpSpPr>
          <p:nvPr/>
        </p:nvGrpSpPr>
        <p:grpSpPr bwMode="auto">
          <a:xfrm>
            <a:off x="6731977" y="3733500"/>
            <a:ext cx="2159977" cy="1241180"/>
            <a:chOff x="4594" y="2586"/>
            <a:chExt cx="1474" cy="847"/>
          </a:xfrm>
        </p:grpSpPr>
        <p:sp>
          <p:nvSpPr>
            <p:cNvPr id="361527" name="Line 55"/>
            <p:cNvSpPr>
              <a:spLocks noChangeShapeType="1"/>
            </p:cNvSpPr>
            <p:nvPr/>
          </p:nvSpPr>
          <p:spPr bwMode="auto">
            <a:xfrm>
              <a:off x="4594" y="2586"/>
              <a:ext cx="511" cy="333"/>
            </a:xfrm>
            <a:prstGeom prst="line">
              <a:avLst/>
            </a:prstGeom>
            <a:noFill/>
            <a:ln w="25400">
              <a:solidFill>
                <a:srgbClr val="C0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28" name="Rectangle 56"/>
            <p:cNvSpPr>
              <a:spLocks noChangeArrowheads="1"/>
            </p:cNvSpPr>
            <p:nvPr/>
          </p:nvSpPr>
          <p:spPr bwMode="auto">
            <a:xfrm>
              <a:off x="4730" y="2870"/>
              <a:ext cx="1338" cy="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b="1" dirty="0">
                  <a:solidFill>
                    <a:srgbClr val="C00000"/>
                  </a:solidFill>
                  <a:latin typeface="+mn-lt"/>
                </a:rPr>
                <a:t>Supply a 1 on subtraction</a:t>
              </a:r>
            </a:p>
          </p:txBody>
        </p:sp>
      </p:grpSp>
      <p:sp>
        <p:nvSpPr>
          <p:cNvPr id="361529" name="Rectangle 57"/>
          <p:cNvSpPr>
            <a:spLocks noChangeArrowheads="1"/>
          </p:cNvSpPr>
          <p:nvPr/>
        </p:nvSpPr>
        <p:spPr bwMode="auto">
          <a:xfrm>
            <a:off x="1203082" y="3604547"/>
            <a:ext cx="338356" cy="5167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800" b="1" dirty="0">
                <a:solidFill>
                  <a:srgbClr val="FF0000"/>
                </a:solidFill>
                <a:latin typeface="+mn-lt"/>
              </a:rPr>
              <a:t>?</a:t>
            </a:r>
          </a:p>
        </p:txBody>
      </p:sp>
      <p:sp>
        <p:nvSpPr>
          <p:cNvPr id="361530" name="Line 58"/>
          <p:cNvSpPr>
            <a:spLocks noChangeShapeType="1"/>
          </p:cNvSpPr>
          <p:nvPr/>
        </p:nvSpPr>
        <p:spPr bwMode="auto">
          <a:xfrm flipH="1">
            <a:off x="3124200" y="3249924"/>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31" name="Line 59"/>
          <p:cNvSpPr>
            <a:spLocks noChangeShapeType="1"/>
          </p:cNvSpPr>
          <p:nvPr/>
        </p:nvSpPr>
        <p:spPr bwMode="auto">
          <a:xfrm flipH="1">
            <a:off x="3124200" y="3390601"/>
            <a:ext cx="3048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32" name="Line 60"/>
          <p:cNvSpPr>
            <a:spLocks noChangeShapeType="1"/>
          </p:cNvSpPr>
          <p:nvPr/>
        </p:nvSpPr>
        <p:spPr bwMode="auto">
          <a:xfrm>
            <a:off x="2491154" y="4586355"/>
            <a:ext cx="0" cy="492369"/>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1533" name="Rectangle 61"/>
          <p:cNvSpPr>
            <a:spLocks noChangeArrowheads="1"/>
          </p:cNvSpPr>
          <p:nvPr/>
        </p:nvSpPr>
        <p:spPr bwMode="auto">
          <a:xfrm>
            <a:off x="2135695" y="5149062"/>
            <a:ext cx="592224" cy="30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gn="ctr">
              <a:lnSpc>
                <a:spcPct val="85000"/>
              </a:lnSpc>
            </a:pPr>
            <a:r>
              <a:rPr lang="en-US" altLang="zh-TW" sz="2000" b="1">
                <a:latin typeface="+mn-lt"/>
              </a:rPr>
              <a:t>Zero</a:t>
            </a:r>
          </a:p>
        </p:txBody>
      </p:sp>
      <p:sp>
        <p:nvSpPr>
          <p:cNvPr id="361536" name="Rectangle 64"/>
          <p:cNvSpPr>
            <a:spLocks noChangeArrowheads="1"/>
          </p:cNvSpPr>
          <p:nvPr/>
        </p:nvSpPr>
        <p:spPr bwMode="auto">
          <a:xfrm>
            <a:off x="5645016" y="5221337"/>
            <a:ext cx="3178419" cy="757130"/>
          </a:xfrm>
          <a:prstGeom prst="rect">
            <a:avLst/>
          </a:prstGeom>
          <a:solidFill>
            <a:srgbClr val="99FF99"/>
          </a:solidFill>
          <a:ln w="28575">
            <a:solidFill>
              <a:schemeClr val="bg2"/>
            </a:solidFill>
            <a:miter lim="800000"/>
            <a:headEnd/>
            <a:tailEnd/>
          </a:ln>
          <a:effectLst/>
          <a:extLst/>
        </p:spPr>
        <p:txBody>
          <a:bodyPr>
            <a:spAutoFit/>
          </a:bodyPr>
          <a:lstStyle/>
          <a:p>
            <a:pPr>
              <a:lnSpc>
                <a:spcPct val="90000"/>
              </a:lnSpc>
              <a:spcBef>
                <a:spcPct val="50000"/>
              </a:spcBef>
              <a:buClr>
                <a:schemeClr val="folHlink"/>
              </a:buClr>
              <a:buSzPct val="75000"/>
              <a:buFont typeface="Wingdings" panose="05000000000000000000" pitchFamily="2" charset="2"/>
              <a:buNone/>
            </a:pPr>
            <a:r>
              <a:rPr lang="en-US" altLang="zh-TW" dirty="0">
                <a:latin typeface="+mn-lt"/>
                <a:ea typeface="標楷體" panose="03000509000000000000" pitchFamily="65" charset="-120"/>
              </a:rPr>
              <a:t>Combining the </a:t>
            </a:r>
            <a:r>
              <a:rPr lang="en-US" altLang="zh-TW" i="1" dirty="0" err="1">
                <a:latin typeface="+mn-lt"/>
                <a:ea typeface="標楷體" panose="03000509000000000000" pitchFamily="65" charset="-120"/>
              </a:rPr>
              <a:t>CarryIn</a:t>
            </a:r>
            <a:r>
              <a:rPr lang="en-US" altLang="zh-TW" i="1" dirty="0">
                <a:latin typeface="+mn-lt"/>
                <a:ea typeface="標楷體" panose="03000509000000000000" pitchFamily="65" charset="-120"/>
              </a:rPr>
              <a:t> </a:t>
            </a:r>
            <a:r>
              <a:rPr lang="en-US" altLang="zh-TW" dirty="0">
                <a:latin typeface="+mn-lt"/>
                <a:ea typeface="標楷體" panose="03000509000000000000" pitchFamily="65" charset="-120"/>
              </a:rPr>
              <a:t>and </a:t>
            </a:r>
            <a:r>
              <a:rPr lang="en-US" altLang="zh-TW" i="1" dirty="0" err="1">
                <a:latin typeface="+mn-lt"/>
                <a:ea typeface="標楷體" panose="03000509000000000000" pitchFamily="65" charset="-120"/>
              </a:rPr>
              <a:t>Bnegate</a:t>
            </a:r>
            <a:endParaRPr lang="en-US" altLang="zh-TW" i="1" dirty="0">
              <a:latin typeface="+mn-lt"/>
              <a:ea typeface="標楷體" panose="03000509000000000000" pitchFamily="65" charset="-120"/>
            </a:endParaRPr>
          </a:p>
        </p:txBody>
      </p:sp>
      <p:sp>
        <p:nvSpPr>
          <p:cNvPr id="2" name="向上箭號 1"/>
          <p:cNvSpPr/>
          <p:nvPr/>
        </p:nvSpPr>
        <p:spPr bwMode="auto">
          <a:xfrm>
            <a:off x="7524328" y="4901413"/>
            <a:ext cx="433280" cy="247649"/>
          </a:xfrm>
          <a:prstGeom prst="upArrow">
            <a:avLst/>
          </a:prstGeom>
          <a:solidFill>
            <a:srgbClr val="99FF99"/>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10</a:t>
            </a:fld>
            <a:endParaRPr lang="zh-TW" altLang="zh-TW"/>
          </a:p>
        </p:txBody>
      </p:sp>
    </p:spTree>
    <p:extLst>
      <p:ext uri="{BB962C8B-B14F-4D97-AF65-F5344CB8AC3E}">
        <p14:creationId xmlns:p14="http://schemas.microsoft.com/office/powerpoint/2010/main" val="3057696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6" fill="hold" nodeType="clickEffect">
                                  <p:stCondLst>
                                    <p:cond delay="0"/>
                                  </p:stCondLst>
                                  <p:childTnLst>
                                    <p:set>
                                      <p:cBhvr>
                                        <p:cTn id="6" dur="1" fill="hold">
                                          <p:stCondLst>
                                            <p:cond delay="0"/>
                                          </p:stCondLst>
                                        </p:cTn>
                                        <p:tgtEl>
                                          <p:spTgt spid="361537"/>
                                        </p:tgtEl>
                                        <p:attrNameLst>
                                          <p:attrName>style.visibility</p:attrName>
                                        </p:attrNameLst>
                                      </p:cBhvr>
                                      <p:to>
                                        <p:strVal val="visible"/>
                                      </p:to>
                                    </p:set>
                                    <p:anim calcmode="lin" valueType="num">
                                      <p:cBhvr additive="base">
                                        <p:cTn id="7" dur="500" fill="hold"/>
                                        <p:tgtEl>
                                          <p:spTgt spid="361537"/>
                                        </p:tgtEl>
                                        <p:attrNameLst>
                                          <p:attrName>ppt_x</p:attrName>
                                        </p:attrNameLst>
                                      </p:cBhvr>
                                      <p:tavLst>
                                        <p:tav tm="0">
                                          <p:val>
                                            <p:strVal val="1+#ppt_w/2"/>
                                          </p:val>
                                        </p:tav>
                                        <p:tav tm="100000">
                                          <p:val>
                                            <p:strVal val="#ppt_x"/>
                                          </p:val>
                                        </p:tav>
                                      </p:tavLst>
                                    </p:anim>
                                    <p:anim calcmode="lin" valueType="num">
                                      <p:cBhvr additive="base">
                                        <p:cTn id="8" dur="500" fill="hold"/>
                                        <p:tgtEl>
                                          <p:spTgt spid="36153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down)">
                                      <p:cBhvr>
                                        <p:cTn id="13" dur="500"/>
                                        <p:tgtEl>
                                          <p:spTgt spid="2"/>
                                        </p:tgtEl>
                                      </p:cBhvr>
                                    </p:animEffect>
                                  </p:childTnLst>
                                </p:cTn>
                              </p:par>
                            </p:childTnLst>
                          </p:cTn>
                        </p:par>
                        <p:par>
                          <p:cTn id="14" fill="hold">
                            <p:stCondLst>
                              <p:cond delay="500"/>
                            </p:stCondLst>
                            <p:childTnLst>
                              <p:par>
                                <p:cTn id="15" presetID="10" presetClass="entr" presetSubtype="0" fill="hold" grpId="0" nodeType="afterEffect">
                                  <p:stCondLst>
                                    <p:cond delay="0"/>
                                  </p:stCondLst>
                                  <p:childTnLst>
                                    <p:set>
                                      <p:cBhvr>
                                        <p:cTn id="16" dur="1" fill="hold">
                                          <p:stCondLst>
                                            <p:cond delay="0"/>
                                          </p:stCondLst>
                                        </p:cTn>
                                        <p:tgtEl>
                                          <p:spTgt spid="361536"/>
                                        </p:tgtEl>
                                        <p:attrNameLst>
                                          <p:attrName>style.visibility</p:attrName>
                                        </p:attrNameLst>
                                      </p:cBhvr>
                                      <p:to>
                                        <p:strVal val="visible"/>
                                      </p:to>
                                    </p:set>
                                    <p:animEffect transition="in" filter="fade">
                                      <p:cBhvr>
                                        <p:cTn id="17" dur="500"/>
                                        <p:tgtEl>
                                          <p:spTgt spid="361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536" grpId="0" animBg="1"/>
      <p:bldP spid="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群組 73"/>
          <p:cNvGrpSpPr/>
          <p:nvPr/>
        </p:nvGrpSpPr>
        <p:grpSpPr>
          <a:xfrm>
            <a:off x="2273920" y="1593184"/>
            <a:ext cx="3954264" cy="4140072"/>
            <a:chOff x="323528" y="1268760"/>
            <a:chExt cx="5183336" cy="4723548"/>
          </a:xfrm>
        </p:grpSpPr>
        <p:grpSp>
          <p:nvGrpSpPr>
            <p:cNvPr id="75" name="Group 2"/>
            <p:cNvGrpSpPr>
              <a:grpSpLocks/>
            </p:cNvGrpSpPr>
            <p:nvPr/>
          </p:nvGrpSpPr>
          <p:grpSpPr bwMode="auto">
            <a:xfrm>
              <a:off x="2123227" y="2064049"/>
              <a:ext cx="890431" cy="655388"/>
              <a:chOff x="2251" y="1766"/>
              <a:chExt cx="480" cy="384"/>
            </a:xfrm>
          </p:grpSpPr>
          <p:sp>
            <p:nvSpPr>
              <p:cNvPr id="116" name="Arc 3"/>
              <p:cNvSpPr>
                <a:spLocks/>
              </p:cNvSpPr>
              <p:nvPr/>
            </p:nvSpPr>
            <p:spPr bwMode="auto">
              <a:xfrm>
                <a:off x="2531" y="1767"/>
                <a:ext cx="20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7" name="Arc 4"/>
              <p:cNvSpPr>
                <a:spLocks/>
              </p:cNvSpPr>
              <p:nvPr/>
            </p:nvSpPr>
            <p:spPr bwMode="auto">
              <a:xfrm>
                <a:off x="2531" y="1958"/>
                <a:ext cx="200"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8" name="Line 5"/>
              <p:cNvSpPr>
                <a:spLocks noChangeShapeType="1"/>
              </p:cNvSpPr>
              <p:nvPr/>
            </p:nvSpPr>
            <p:spPr bwMode="auto">
              <a:xfrm flipH="1">
                <a:off x="2251" y="1766"/>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9" name="Line 6"/>
              <p:cNvSpPr>
                <a:spLocks noChangeShapeType="1"/>
              </p:cNvSpPr>
              <p:nvPr/>
            </p:nvSpPr>
            <p:spPr bwMode="auto">
              <a:xfrm>
                <a:off x="2251" y="1766"/>
                <a:ext cx="0"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20" name="Line 7"/>
              <p:cNvSpPr>
                <a:spLocks noChangeShapeType="1"/>
              </p:cNvSpPr>
              <p:nvPr/>
            </p:nvSpPr>
            <p:spPr bwMode="auto">
              <a:xfrm flipH="1">
                <a:off x="2251" y="2150"/>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sp>
          <p:nvSpPr>
            <p:cNvPr id="76" name="Line 8"/>
            <p:cNvSpPr>
              <a:spLocks noChangeShapeType="1"/>
            </p:cNvSpPr>
            <p:nvPr/>
          </p:nvSpPr>
          <p:spPr bwMode="auto">
            <a:xfrm flipH="1">
              <a:off x="1070676" y="2227896"/>
              <a:ext cx="1085361"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77" name="Line 9"/>
            <p:cNvSpPr>
              <a:spLocks noChangeShapeType="1"/>
            </p:cNvSpPr>
            <p:nvPr/>
          </p:nvSpPr>
          <p:spPr bwMode="auto">
            <a:xfrm flipH="1">
              <a:off x="1678011" y="2555590"/>
              <a:ext cx="445215"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78" name="Line 10"/>
            <p:cNvSpPr>
              <a:spLocks noChangeShapeType="1"/>
            </p:cNvSpPr>
            <p:nvPr/>
          </p:nvSpPr>
          <p:spPr bwMode="auto">
            <a:xfrm>
              <a:off x="3013658" y="2391743"/>
              <a:ext cx="979474"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79" name="Rectangle 11"/>
            <p:cNvSpPr>
              <a:spLocks noChangeArrowheads="1"/>
            </p:cNvSpPr>
            <p:nvPr/>
          </p:nvSpPr>
          <p:spPr bwMode="auto">
            <a:xfrm>
              <a:off x="649023" y="1966646"/>
              <a:ext cx="327137" cy="39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A</a:t>
              </a:r>
            </a:p>
          </p:txBody>
        </p:sp>
        <p:sp>
          <p:nvSpPr>
            <p:cNvPr id="80" name="Arc 12"/>
            <p:cNvSpPr>
              <a:spLocks/>
            </p:cNvSpPr>
            <p:nvPr/>
          </p:nvSpPr>
          <p:spPr bwMode="auto">
            <a:xfrm>
              <a:off x="2198571" y="3212686"/>
              <a:ext cx="755153" cy="327694"/>
            </a:xfrm>
            <a:custGeom>
              <a:avLst/>
              <a:gdLst>
                <a:gd name="G0" fmla="+- 53 0 0"/>
                <a:gd name="G1" fmla="+- 21600 0 0"/>
                <a:gd name="G2" fmla="+- 21600 0 0"/>
                <a:gd name="T0" fmla="*/ 0 w 21653"/>
                <a:gd name="T1" fmla="*/ 0 h 21600"/>
                <a:gd name="T2" fmla="*/ 21653 w 21653"/>
                <a:gd name="T3" fmla="*/ 21600 h 21600"/>
                <a:gd name="T4" fmla="*/ 53 w 21653"/>
                <a:gd name="T5" fmla="*/ 21600 h 21600"/>
              </a:gdLst>
              <a:ahLst/>
              <a:cxnLst>
                <a:cxn ang="0">
                  <a:pos x="T0" y="T1"/>
                </a:cxn>
                <a:cxn ang="0">
                  <a:pos x="T2" y="T3"/>
                </a:cxn>
                <a:cxn ang="0">
                  <a:pos x="T4" y="T5"/>
                </a:cxn>
              </a:cxnLst>
              <a:rect l="0" t="0" r="r" b="b"/>
              <a:pathLst>
                <a:path w="21653" h="21600" fill="none" extrusionOk="0">
                  <a:moveTo>
                    <a:pt x="0" y="0"/>
                  </a:moveTo>
                  <a:cubicBezTo>
                    <a:pt x="17" y="0"/>
                    <a:pt x="35" y="0"/>
                    <a:pt x="53" y="0"/>
                  </a:cubicBezTo>
                  <a:cubicBezTo>
                    <a:pt x="11982" y="0"/>
                    <a:pt x="21653" y="9670"/>
                    <a:pt x="21653" y="21600"/>
                  </a:cubicBezTo>
                </a:path>
                <a:path w="21653" h="21600" stroke="0" extrusionOk="0">
                  <a:moveTo>
                    <a:pt x="0" y="0"/>
                  </a:moveTo>
                  <a:cubicBezTo>
                    <a:pt x="17" y="0"/>
                    <a:pt x="35" y="0"/>
                    <a:pt x="53" y="0"/>
                  </a:cubicBezTo>
                  <a:cubicBezTo>
                    <a:pt x="11982" y="0"/>
                    <a:pt x="21653" y="9670"/>
                    <a:pt x="21653" y="21600"/>
                  </a:cubicBezTo>
                  <a:lnTo>
                    <a:pt x="53"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1" name="Arc 13"/>
            <p:cNvSpPr>
              <a:spLocks/>
            </p:cNvSpPr>
            <p:nvPr/>
          </p:nvSpPr>
          <p:spPr bwMode="auto">
            <a:xfrm>
              <a:off x="2196858" y="3538673"/>
              <a:ext cx="755154" cy="327694"/>
            </a:xfrm>
            <a:custGeom>
              <a:avLst/>
              <a:gdLst>
                <a:gd name="G0" fmla="+- 53 0 0"/>
                <a:gd name="G1" fmla="+- 0 0 0"/>
                <a:gd name="G2" fmla="+- 21600 0 0"/>
                <a:gd name="T0" fmla="*/ 21653 w 21653"/>
                <a:gd name="T1" fmla="*/ 0 h 21600"/>
                <a:gd name="T2" fmla="*/ 0 w 21653"/>
                <a:gd name="T3" fmla="*/ 21600 h 21600"/>
                <a:gd name="T4" fmla="*/ 53 w 21653"/>
                <a:gd name="T5" fmla="*/ 0 h 21600"/>
              </a:gdLst>
              <a:ahLst/>
              <a:cxnLst>
                <a:cxn ang="0">
                  <a:pos x="T0" y="T1"/>
                </a:cxn>
                <a:cxn ang="0">
                  <a:pos x="T2" y="T3"/>
                </a:cxn>
                <a:cxn ang="0">
                  <a:pos x="T4" y="T5"/>
                </a:cxn>
              </a:cxnLst>
              <a:rect l="0" t="0" r="r" b="b"/>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2" name="Arc 14"/>
            <p:cNvSpPr>
              <a:spLocks/>
            </p:cNvSpPr>
            <p:nvPr/>
          </p:nvSpPr>
          <p:spPr bwMode="auto">
            <a:xfrm>
              <a:off x="2123226" y="3212686"/>
              <a:ext cx="226033" cy="3276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3" name="Arc 15"/>
            <p:cNvSpPr>
              <a:spLocks/>
            </p:cNvSpPr>
            <p:nvPr/>
          </p:nvSpPr>
          <p:spPr bwMode="auto">
            <a:xfrm>
              <a:off x="2123226" y="3538673"/>
              <a:ext cx="226033" cy="32769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4" name="Line 16"/>
            <p:cNvSpPr>
              <a:spLocks noChangeShapeType="1"/>
            </p:cNvSpPr>
            <p:nvPr/>
          </p:nvSpPr>
          <p:spPr bwMode="auto">
            <a:xfrm>
              <a:off x="2924614" y="3538673"/>
              <a:ext cx="1068517"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5" name="Line 17"/>
            <p:cNvSpPr>
              <a:spLocks noChangeShapeType="1"/>
            </p:cNvSpPr>
            <p:nvPr/>
          </p:nvSpPr>
          <p:spPr bwMode="auto">
            <a:xfrm flipH="1">
              <a:off x="1321839" y="3374826"/>
              <a:ext cx="979474"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6" name="Line 18"/>
            <p:cNvSpPr>
              <a:spLocks noChangeShapeType="1"/>
            </p:cNvSpPr>
            <p:nvPr/>
          </p:nvSpPr>
          <p:spPr bwMode="auto">
            <a:xfrm flipH="1">
              <a:off x="1678011" y="3702520"/>
              <a:ext cx="623302"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7" name="Rectangle 19"/>
            <p:cNvSpPr>
              <a:spLocks noChangeArrowheads="1"/>
            </p:cNvSpPr>
            <p:nvPr/>
          </p:nvSpPr>
          <p:spPr bwMode="auto">
            <a:xfrm>
              <a:off x="323528" y="4943320"/>
              <a:ext cx="31591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B</a:t>
              </a:r>
            </a:p>
          </p:txBody>
        </p:sp>
        <p:sp>
          <p:nvSpPr>
            <p:cNvPr id="88" name="Rectangle 21"/>
            <p:cNvSpPr>
              <a:spLocks noChangeArrowheads="1"/>
            </p:cNvSpPr>
            <p:nvPr/>
          </p:nvSpPr>
          <p:spPr bwMode="auto">
            <a:xfrm>
              <a:off x="2315012" y="4371553"/>
              <a:ext cx="1128449" cy="955772"/>
            </a:xfrm>
            <a:prstGeom prst="rect">
              <a:avLst/>
            </a:prstGeom>
            <a:solidFill>
              <a:srgbClr val="99CCFF"/>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89" name="Rectangle 22"/>
            <p:cNvSpPr>
              <a:spLocks noChangeArrowheads="1"/>
            </p:cNvSpPr>
            <p:nvPr/>
          </p:nvSpPr>
          <p:spPr bwMode="auto">
            <a:xfrm>
              <a:off x="2350270" y="4359256"/>
              <a:ext cx="1080205" cy="97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2000"/>
                </a:lnSpc>
              </a:pPr>
              <a:r>
                <a:rPr lang="zh-TW" altLang="en-US" sz="2000" b="1" dirty="0">
                  <a:latin typeface="+mn-lt"/>
                </a:rPr>
                <a:t>1-</a:t>
              </a:r>
              <a:r>
                <a:rPr lang="en-US" altLang="zh-TW" sz="2000" b="1" dirty="0">
                  <a:latin typeface="+mn-lt"/>
                </a:rPr>
                <a:t>bit</a:t>
              </a:r>
            </a:p>
            <a:p>
              <a:pPr algn="ctr">
                <a:lnSpc>
                  <a:spcPts val="2000"/>
                </a:lnSpc>
              </a:pPr>
              <a:r>
                <a:rPr lang="en-US" altLang="zh-TW" sz="2000" b="1" dirty="0">
                  <a:latin typeface="+mn-lt"/>
                </a:rPr>
                <a:t>Full</a:t>
              </a:r>
            </a:p>
            <a:p>
              <a:pPr algn="ctr">
                <a:lnSpc>
                  <a:spcPts val="2000"/>
                </a:lnSpc>
              </a:pPr>
              <a:r>
                <a:rPr lang="en-US" altLang="zh-TW" sz="2000" b="1" dirty="0">
                  <a:latin typeface="+mn-lt"/>
                </a:rPr>
                <a:t>Adder</a:t>
              </a:r>
            </a:p>
          </p:txBody>
        </p:sp>
        <p:sp>
          <p:nvSpPr>
            <p:cNvPr id="90" name="Line 23"/>
            <p:cNvSpPr>
              <a:spLocks noChangeShapeType="1"/>
            </p:cNvSpPr>
            <p:nvPr/>
          </p:nvSpPr>
          <p:spPr bwMode="auto">
            <a:xfrm>
              <a:off x="698537" y="5095218"/>
              <a:ext cx="1602776"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1" name="Line 24"/>
            <p:cNvSpPr>
              <a:spLocks noChangeShapeType="1"/>
            </p:cNvSpPr>
            <p:nvPr/>
          </p:nvSpPr>
          <p:spPr bwMode="auto">
            <a:xfrm>
              <a:off x="1678011" y="2555590"/>
              <a:ext cx="0" cy="253962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2" name="Line 25"/>
            <p:cNvSpPr>
              <a:spLocks noChangeShapeType="1"/>
            </p:cNvSpPr>
            <p:nvPr/>
          </p:nvSpPr>
          <p:spPr bwMode="auto">
            <a:xfrm>
              <a:off x="1321839" y="2227896"/>
              <a:ext cx="0" cy="23757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3" name="Line 26"/>
            <p:cNvSpPr>
              <a:spLocks noChangeShapeType="1"/>
            </p:cNvSpPr>
            <p:nvPr/>
          </p:nvSpPr>
          <p:spPr bwMode="auto">
            <a:xfrm>
              <a:off x="1321839" y="4603678"/>
              <a:ext cx="979474"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4" name="Line 27"/>
            <p:cNvSpPr>
              <a:spLocks noChangeShapeType="1"/>
            </p:cNvSpPr>
            <p:nvPr/>
          </p:nvSpPr>
          <p:spPr bwMode="auto">
            <a:xfrm>
              <a:off x="3102701" y="1736355"/>
              <a:ext cx="0" cy="262155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5" name="Line 28"/>
            <p:cNvSpPr>
              <a:spLocks noChangeShapeType="1"/>
            </p:cNvSpPr>
            <p:nvPr/>
          </p:nvSpPr>
          <p:spPr bwMode="auto">
            <a:xfrm>
              <a:off x="2924614" y="5340989"/>
              <a:ext cx="0" cy="57346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6" name="Rectangle 29"/>
            <p:cNvSpPr>
              <a:spLocks noChangeArrowheads="1"/>
            </p:cNvSpPr>
            <p:nvPr/>
          </p:nvSpPr>
          <p:spPr bwMode="auto">
            <a:xfrm>
              <a:off x="2994821" y="5598707"/>
              <a:ext cx="113940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CarryOut</a:t>
              </a:r>
            </a:p>
          </p:txBody>
        </p:sp>
        <p:sp>
          <p:nvSpPr>
            <p:cNvPr id="97" name="Line 30"/>
            <p:cNvSpPr>
              <a:spLocks noChangeShapeType="1"/>
            </p:cNvSpPr>
            <p:nvPr/>
          </p:nvSpPr>
          <p:spPr bwMode="auto">
            <a:xfrm>
              <a:off x="3993132" y="2064050"/>
              <a:ext cx="0" cy="32769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8" name="Line 31"/>
            <p:cNvSpPr>
              <a:spLocks noChangeShapeType="1"/>
            </p:cNvSpPr>
            <p:nvPr/>
          </p:nvSpPr>
          <p:spPr bwMode="auto">
            <a:xfrm>
              <a:off x="3993132" y="2064050"/>
              <a:ext cx="534259" cy="24577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9" name="Line 32"/>
            <p:cNvSpPr>
              <a:spLocks noChangeShapeType="1"/>
            </p:cNvSpPr>
            <p:nvPr/>
          </p:nvSpPr>
          <p:spPr bwMode="auto">
            <a:xfrm>
              <a:off x="4527390" y="2309820"/>
              <a:ext cx="0" cy="278539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0" name="Rectangle 33"/>
            <p:cNvSpPr>
              <a:spLocks noChangeArrowheads="1"/>
            </p:cNvSpPr>
            <p:nvPr/>
          </p:nvSpPr>
          <p:spPr bwMode="auto">
            <a:xfrm rot="5400000">
              <a:off x="3975084" y="3910217"/>
              <a:ext cx="652545"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Mux</a:t>
              </a:r>
            </a:p>
          </p:txBody>
        </p:sp>
        <p:sp>
          <p:nvSpPr>
            <p:cNvPr id="101" name="Line 34"/>
            <p:cNvSpPr>
              <a:spLocks noChangeShapeType="1"/>
            </p:cNvSpPr>
            <p:nvPr/>
          </p:nvSpPr>
          <p:spPr bwMode="auto">
            <a:xfrm flipV="1">
              <a:off x="3993132" y="5095219"/>
              <a:ext cx="534259" cy="24577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2" name="Line 35"/>
            <p:cNvSpPr>
              <a:spLocks noChangeShapeType="1"/>
            </p:cNvSpPr>
            <p:nvPr/>
          </p:nvSpPr>
          <p:spPr bwMode="auto">
            <a:xfrm>
              <a:off x="3458873" y="4849448"/>
              <a:ext cx="534259"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3" name="Line 36"/>
            <p:cNvSpPr>
              <a:spLocks noChangeShapeType="1"/>
            </p:cNvSpPr>
            <p:nvPr/>
          </p:nvSpPr>
          <p:spPr bwMode="auto">
            <a:xfrm>
              <a:off x="4527390" y="3538673"/>
              <a:ext cx="979474"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04" name="Rectangle 37"/>
            <p:cNvSpPr>
              <a:spLocks noChangeArrowheads="1"/>
            </p:cNvSpPr>
            <p:nvPr/>
          </p:nvSpPr>
          <p:spPr bwMode="auto">
            <a:xfrm>
              <a:off x="2154048" y="1415488"/>
              <a:ext cx="94704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CarryIn</a:t>
              </a:r>
              <a:endParaRPr lang="en-US" altLang="zh-TW" sz="2000" b="1" dirty="0">
                <a:latin typeface="+mn-lt"/>
              </a:endParaRPr>
            </a:p>
          </p:txBody>
        </p:sp>
        <p:sp>
          <p:nvSpPr>
            <p:cNvPr id="105" name="Rectangle 38"/>
            <p:cNvSpPr>
              <a:spLocks noChangeArrowheads="1"/>
            </p:cNvSpPr>
            <p:nvPr/>
          </p:nvSpPr>
          <p:spPr bwMode="auto">
            <a:xfrm>
              <a:off x="4508553" y="3113856"/>
              <a:ext cx="83310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Result</a:t>
              </a:r>
            </a:p>
          </p:txBody>
        </p:sp>
        <p:sp>
          <p:nvSpPr>
            <p:cNvPr id="106" name="Rectangle 39"/>
            <p:cNvSpPr>
              <a:spLocks noChangeArrowheads="1"/>
            </p:cNvSpPr>
            <p:nvPr/>
          </p:nvSpPr>
          <p:spPr bwMode="auto">
            <a:xfrm>
              <a:off x="3328241" y="4386922"/>
              <a:ext cx="752409" cy="4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add</a:t>
              </a:r>
            </a:p>
          </p:txBody>
        </p:sp>
        <p:sp>
          <p:nvSpPr>
            <p:cNvPr id="107" name="Rectangle 40"/>
            <p:cNvSpPr>
              <a:spLocks noChangeArrowheads="1"/>
            </p:cNvSpPr>
            <p:nvPr/>
          </p:nvSpPr>
          <p:spPr bwMode="auto">
            <a:xfrm>
              <a:off x="3328241" y="1907029"/>
              <a:ext cx="752409" cy="4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and</a:t>
              </a:r>
            </a:p>
          </p:txBody>
        </p:sp>
        <p:sp>
          <p:nvSpPr>
            <p:cNvPr id="108" name="Rectangle 41"/>
            <p:cNvSpPr>
              <a:spLocks noChangeArrowheads="1"/>
            </p:cNvSpPr>
            <p:nvPr/>
          </p:nvSpPr>
          <p:spPr bwMode="auto">
            <a:xfrm>
              <a:off x="3501365" y="3135882"/>
              <a:ext cx="525474" cy="4490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solidFill>
                    <a:srgbClr val="0000FF"/>
                  </a:solidFill>
                  <a:latin typeface="+mn-lt"/>
                </a:rPr>
                <a:t>or</a:t>
              </a:r>
            </a:p>
          </p:txBody>
        </p:sp>
        <p:sp>
          <p:nvSpPr>
            <p:cNvPr id="109" name="Line 42"/>
            <p:cNvSpPr>
              <a:spLocks noChangeShapeType="1"/>
            </p:cNvSpPr>
            <p:nvPr/>
          </p:nvSpPr>
          <p:spPr bwMode="auto">
            <a:xfrm>
              <a:off x="4179778" y="1753422"/>
              <a:ext cx="0" cy="409617"/>
            </a:xfrm>
            <a:prstGeom prst="line">
              <a:avLst/>
            </a:prstGeom>
            <a:noFill/>
            <a:ln w="28575">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0" name="Rectangle 43"/>
            <p:cNvSpPr>
              <a:spLocks noChangeArrowheads="1"/>
            </p:cNvSpPr>
            <p:nvPr/>
          </p:nvSpPr>
          <p:spPr bwMode="auto">
            <a:xfrm>
              <a:off x="3893813" y="1268760"/>
              <a:ext cx="124886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Operation</a:t>
              </a:r>
            </a:p>
          </p:txBody>
        </p:sp>
        <p:sp>
          <p:nvSpPr>
            <p:cNvPr id="111" name="Text Box 46"/>
            <p:cNvSpPr txBox="1">
              <a:spLocks noChangeArrowheads="1"/>
            </p:cNvSpPr>
            <p:nvPr/>
          </p:nvSpPr>
          <p:spPr bwMode="auto">
            <a:xfrm>
              <a:off x="4001692" y="2234724"/>
              <a:ext cx="3561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mn-lt"/>
                </a:rPr>
                <a:t>0</a:t>
              </a:r>
            </a:p>
          </p:txBody>
        </p:sp>
        <p:sp>
          <p:nvSpPr>
            <p:cNvPr id="112" name="Text Box 47"/>
            <p:cNvSpPr txBox="1">
              <a:spLocks noChangeArrowheads="1"/>
            </p:cNvSpPr>
            <p:nvPr/>
          </p:nvSpPr>
          <p:spPr bwMode="auto">
            <a:xfrm>
              <a:off x="4001692" y="3381653"/>
              <a:ext cx="3561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mn-lt"/>
                </a:rPr>
                <a:t>1</a:t>
              </a:r>
            </a:p>
          </p:txBody>
        </p:sp>
        <p:sp>
          <p:nvSpPr>
            <p:cNvPr id="113" name="Text Box 48"/>
            <p:cNvSpPr txBox="1">
              <a:spLocks noChangeArrowheads="1"/>
            </p:cNvSpPr>
            <p:nvPr/>
          </p:nvSpPr>
          <p:spPr bwMode="auto">
            <a:xfrm>
              <a:off x="4001692" y="4610505"/>
              <a:ext cx="3561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mn-lt"/>
                </a:rPr>
                <a:t>2</a:t>
              </a:r>
            </a:p>
          </p:txBody>
        </p:sp>
        <p:sp>
          <p:nvSpPr>
            <p:cNvPr id="114" name="Line 33"/>
            <p:cNvSpPr>
              <a:spLocks noChangeShapeType="1"/>
            </p:cNvSpPr>
            <p:nvPr/>
          </p:nvSpPr>
          <p:spPr bwMode="auto">
            <a:xfrm flipV="1">
              <a:off x="4102945" y="1821013"/>
              <a:ext cx="178086" cy="16384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115" name="Rectangle 34"/>
            <p:cNvSpPr>
              <a:spLocks noChangeArrowheads="1"/>
            </p:cNvSpPr>
            <p:nvPr/>
          </p:nvSpPr>
          <p:spPr bwMode="auto">
            <a:xfrm>
              <a:off x="4262195" y="1751036"/>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2</a:t>
              </a:r>
              <a:endParaRPr lang="zh-TW" altLang="en-US" sz="2000" b="1" dirty="0">
                <a:solidFill>
                  <a:srgbClr val="0000FF"/>
                </a:solidFill>
                <a:latin typeface="+mn-lt"/>
              </a:endParaRPr>
            </a:p>
          </p:txBody>
        </p:sp>
      </p:grpSp>
      <p:sp>
        <p:nvSpPr>
          <p:cNvPr id="353324" name="Rectangle 44"/>
          <p:cNvSpPr>
            <a:spLocks noGrp="1" noChangeArrowheads="1"/>
          </p:cNvSpPr>
          <p:nvPr>
            <p:ph type="title"/>
          </p:nvPr>
        </p:nvSpPr>
        <p:spPr/>
        <p:txBody>
          <a:bodyPr/>
          <a:lstStyle/>
          <a:p>
            <a:r>
              <a:rPr lang="en-US" altLang="zh-TW" dirty="0"/>
              <a:t>Zoom-in to Rightmost Bit of ALU</a:t>
            </a:r>
          </a:p>
        </p:txBody>
      </p:sp>
      <p:sp>
        <p:nvSpPr>
          <p:cNvPr id="353329" name="Text Box 49"/>
          <p:cNvSpPr txBox="1">
            <a:spLocks noChangeArrowheads="1"/>
          </p:cNvSpPr>
          <p:nvPr/>
        </p:nvSpPr>
        <p:spPr bwMode="auto">
          <a:xfrm>
            <a:off x="6058380" y="5530643"/>
            <a:ext cx="13310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A.5.8</a:t>
            </a: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11</a:t>
            </a:fld>
            <a:endParaRPr lang="zh-TW" altLang="zh-TW"/>
          </a:p>
        </p:txBody>
      </p:sp>
      <p:grpSp>
        <p:nvGrpSpPr>
          <p:cNvPr id="7" name="群組 6"/>
          <p:cNvGrpSpPr/>
          <p:nvPr/>
        </p:nvGrpSpPr>
        <p:grpSpPr>
          <a:xfrm>
            <a:off x="268672" y="1340768"/>
            <a:ext cx="2647144" cy="4284088"/>
            <a:chOff x="268672" y="1124744"/>
            <a:chExt cx="2647144" cy="4284088"/>
          </a:xfrm>
        </p:grpSpPr>
        <p:sp>
          <p:nvSpPr>
            <p:cNvPr id="55" name="Rectangle 19"/>
            <p:cNvSpPr>
              <a:spLocks noChangeArrowheads="1"/>
            </p:cNvSpPr>
            <p:nvPr/>
          </p:nvSpPr>
          <p:spPr bwMode="auto">
            <a:xfrm>
              <a:off x="1778269" y="5015231"/>
              <a:ext cx="38163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FF0000"/>
                  </a:solidFill>
                  <a:latin typeface="+mn-lt"/>
                </a:rPr>
                <a:t>B’</a:t>
              </a:r>
            </a:p>
          </p:txBody>
        </p:sp>
        <p:sp>
          <p:nvSpPr>
            <p:cNvPr id="56" name="Line 25"/>
            <p:cNvSpPr>
              <a:spLocks noChangeShapeType="1"/>
            </p:cNvSpPr>
            <p:nvPr/>
          </p:nvSpPr>
          <p:spPr bwMode="auto">
            <a:xfrm flipH="1">
              <a:off x="575736" y="4512603"/>
              <a:ext cx="1620000" cy="1466"/>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57" name="Rectangle 26"/>
            <p:cNvSpPr>
              <a:spLocks noChangeArrowheads="1"/>
            </p:cNvSpPr>
            <p:nvPr/>
          </p:nvSpPr>
          <p:spPr bwMode="auto">
            <a:xfrm>
              <a:off x="268672" y="4282641"/>
              <a:ext cx="31591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B</a:t>
              </a:r>
            </a:p>
          </p:txBody>
        </p:sp>
        <p:grpSp>
          <p:nvGrpSpPr>
            <p:cNvPr id="58" name="Group 27"/>
            <p:cNvGrpSpPr>
              <a:grpSpLocks/>
            </p:cNvGrpSpPr>
            <p:nvPr/>
          </p:nvGrpSpPr>
          <p:grpSpPr bwMode="auto">
            <a:xfrm>
              <a:off x="1243476" y="4723619"/>
              <a:ext cx="520212" cy="422031"/>
              <a:chOff x="1824" y="3456"/>
              <a:chExt cx="328" cy="288"/>
            </a:xfrm>
          </p:grpSpPr>
          <p:sp>
            <p:nvSpPr>
              <p:cNvPr id="59" name="Oval 28"/>
              <p:cNvSpPr>
                <a:spLocks noChangeArrowheads="1"/>
              </p:cNvSpPr>
              <p:nvPr/>
            </p:nvSpPr>
            <p:spPr bwMode="auto">
              <a:xfrm>
                <a:off x="2072" y="3560"/>
                <a:ext cx="80" cy="8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0" name="Line 29"/>
              <p:cNvSpPr>
                <a:spLocks noChangeShapeType="1"/>
              </p:cNvSpPr>
              <p:nvPr/>
            </p:nvSpPr>
            <p:spPr bwMode="auto">
              <a:xfrm flipH="1" flipV="1">
                <a:off x="1824" y="3456"/>
                <a:ext cx="240" cy="1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1" name="Line 30"/>
              <p:cNvSpPr>
                <a:spLocks noChangeShapeType="1"/>
              </p:cNvSpPr>
              <p:nvPr/>
            </p:nvSpPr>
            <p:spPr bwMode="auto">
              <a:xfrm flipH="1">
                <a:off x="1824" y="3600"/>
                <a:ext cx="240" cy="1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2" name="Line 31"/>
              <p:cNvSpPr>
                <a:spLocks noChangeShapeType="1"/>
              </p:cNvSpPr>
              <p:nvPr/>
            </p:nvSpPr>
            <p:spPr bwMode="auto">
              <a:xfrm>
                <a:off x="1824" y="3456"/>
                <a:ext cx="0"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grpSp>
        <p:sp>
          <p:nvSpPr>
            <p:cNvPr id="63" name="Line 32"/>
            <p:cNvSpPr>
              <a:spLocks noChangeShapeType="1"/>
            </p:cNvSpPr>
            <p:nvPr/>
          </p:nvSpPr>
          <p:spPr bwMode="auto">
            <a:xfrm>
              <a:off x="1014876" y="4512603"/>
              <a:ext cx="1466" cy="42203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4" name="Line 33"/>
            <p:cNvSpPr>
              <a:spLocks noChangeShapeType="1"/>
            </p:cNvSpPr>
            <p:nvPr/>
          </p:nvSpPr>
          <p:spPr bwMode="auto">
            <a:xfrm>
              <a:off x="1014876" y="4934634"/>
              <a:ext cx="228600" cy="146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5" name="Line 34"/>
            <p:cNvSpPr>
              <a:spLocks noChangeShapeType="1"/>
            </p:cNvSpPr>
            <p:nvPr/>
          </p:nvSpPr>
          <p:spPr bwMode="auto">
            <a:xfrm flipH="1">
              <a:off x="1763736" y="4934634"/>
              <a:ext cx="432000" cy="1466"/>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66" name="Rectangle 35"/>
            <p:cNvSpPr>
              <a:spLocks noChangeArrowheads="1"/>
            </p:cNvSpPr>
            <p:nvPr/>
          </p:nvSpPr>
          <p:spPr bwMode="auto">
            <a:xfrm>
              <a:off x="2188577" y="4172634"/>
              <a:ext cx="583223" cy="1172308"/>
            </a:xfrm>
            <a:prstGeom prst="rect">
              <a:avLst/>
            </a:prstGeom>
            <a:solidFill>
              <a:schemeClr val="bg1"/>
            </a:solidFill>
            <a:ln w="28575">
              <a:solidFill>
                <a:schemeClr val="tx1"/>
              </a:solidFill>
              <a:miter lim="800000"/>
              <a:headEnd/>
              <a:tailEnd/>
            </a:ln>
            <a:effectLst/>
            <a:extLst/>
          </p:spPr>
          <p:txBody>
            <a:bodyPr wrap="none" anchor="ctr"/>
            <a:lstStyle/>
            <a:p>
              <a:endParaRPr lang="zh-TW" altLang="en-US" sz="2800">
                <a:latin typeface="+mn-lt"/>
              </a:endParaRPr>
            </a:p>
          </p:txBody>
        </p:sp>
        <p:sp>
          <p:nvSpPr>
            <p:cNvPr id="67" name="Rectangle 36"/>
            <p:cNvSpPr>
              <a:spLocks noChangeArrowheads="1"/>
            </p:cNvSpPr>
            <p:nvPr/>
          </p:nvSpPr>
          <p:spPr bwMode="auto">
            <a:xfrm>
              <a:off x="2159270" y="4382185"/>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a:latin typeface="+mn-lt"/>
                </a:rPr>
                <a:t>0</a:t>
              </a:r>
            </a:p>
          </p:txBody>
        </p:sp>
        <p:sp>
          <p:nvSpPr>
            <p:cNvPr id="68" name="Rectangle 37"/>
            <p:cNvSpPr>
              <a:spLocks noChangeArrowheads="1"/>
            </p:cNvSpPr>
            <p:nvPr/>
          </p:nvSpPr>
          <p:spPr bwMode="auto">
            <a:xfrm>
              <a:off x="2159270" y="4804216"/>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a:latin typeface="+mn-lt"/>
                </a:rPr>
                <a:t>1</a:t>
              </a:r>
            </a:p>
          </p:txBody>
        </p:sp>
        <p:sp>
          <p:nvSpPr>
            <p:cNvPr id="69" name="Rectangle 38"/>
            <p:cNvSpPr>
              <a:spLocks noChangeArrowheads="1"/>
            </p:cNvSpPr>
            <p:nvPr/>
          </p:nvSpPr>
          <p:spPr bwMode="auto">
            <a:xfrm rot="5400000">
              <a:off x="2174153" y="4561988"/>
              <a:ext cx="71025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a:latin typeface="+mn-lt"/>
                </a:rPr>
                <a:t> </a:t>
              </a:r>
              <a:r>
                <a:rPr lang="en-US" altLang="zh-TW" sz="2000" b="1">
                  <a:latin typeface="+mn-lt"/>
                </a:rPr>
                <a:t>Mux</a:t>
              </a:r>
            </a:p>
          </p:txBody>
        </p:sp>
        <p:sp>
          <p:nvSpPr>
            <p:cNvPr id="70" name="Line 39"/>
            <p:cNvSpPr>
              <a:spLocks noChangeShapeType="1"/>
            </p:cNvSpPr>
            <p:nvPr/>
          </p:nvSpPr>
          <p:spPr bwMode="auto">
            <a:xfrm flipV="1">
              <a:off x="2480188" y="1556792"/>
              <a:ext cx="1466" cy="2592000"/>
            </a:xfrm>
            <a:prstGeom prst="line">
              <a:avLst/>
            </a:prstGeom>
            <a:noFill/>
            <a:ln w="1905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71" name="Rectangle 40"/>
            <p:cNvSpPr>
              <a:spLocks noChangeArrowheads="1"/>
            </p:cNvSpPr>
            <p:nvPr/>
          </p:nvSpPr>
          <p:spPr bwMode="auto">
            <a:xfrm>
              <a:off x="2235470" y="4105501"/>
              <a:ext cx="48583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Sel</a:t>
              </a:r>
              <a:endParaRPr lang="en-US" altLang="zh-TW" sz="2000" b="1" dirty="0">
                <a:latin typeface="+mn-lt"/>
              </a:endParaRPr>
            </a:p>
          </p:txBody>
        </p:sp>
        <p:sp>
          <p:nvSpPr>
            <p:cNvPr id="72" name="Rectangle 41"/>
            <p:cNvSpPr>
              <a:spLocks noChangeArrowheads="1"/>
            </p:cNvSpPr>
            <p:nvPr/>
          </p:nvSpPr>
          <p:spPr bwMode="auto">
            <a:xfrm>
              <a:off x="1856750" y="1124744"/>
              <a:ext cx="1059066"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i="1" dirty="0" err="1">
                  <a:solidFill>
                    <a:srgbClr val="FF0000"/>
                  </a:solidFill>
                  <a:latin typeface="+mn-lt"/>
                </a:rPr>
                <a:t>Bnegate</a:t>
              </a:r>
              <a:endParaRPr lang="en-US" altLang="zh-TW" sz="2000" b="1" dirty="0">
                <a:solidFill>
                  <a:srgbClr val="FF0000"/>
                </a:solidFill>
                <a:latin typeface="+mn-lt"/>
              </a:endParaRPr>
            </a:p>
          </p:txBody>
        </p:sp>
      </p:grpSp>
      <p:cxnSp>
        <p:nvCxnSpPr>
          <p:cNvPr id="4" name="直線接點 3"/>
          <p:cNvCxnSpPr/>
          <p:nvPr/>
        </p:nvCxnSpPr>
        <p:spPr bwMode="auto">
          <a:xfrm flipV="1">
            <a:off x="2460758" y="2204864"/>
            <a:ext cx="1932114" cy="24347"/>
          </a:xfrm>
          <a:prstGeom prst="line">
            <a:avLst/>
          </a:prstGeom>
          <a:solidFill>
            <a:schemeClr val="accent1"/>
          </a:solidFill>
          <a:ln w="38100" cap="flat" cmpd="sng" algn="ctr">
            <a:solidFill>
              <a:srgbClr val="FF0000"/>
            </a:solidFill>
            <a:prstDash val="solid"/>
            <a:round/>
            <a:headEnd type="oval" w="med" len="med"/>
            <a:tailEnd type="oval"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aphicFrame>
        <p:nvGraphicFramePr>
          <p:cNvPr id="73" name="表格 72">
            <a:extLst>
              <a:ext uri="{FF2B5EF4-FFF2-40B4-BE49-F238E27FC236}">
                <a16:creationId xmlns:a16="http://schemas.microsoft.com/office/drawing/2014/main" id="{0E0A2F16-5989-4F30-A7B8-4ECDDD100478}"/>
              </a:ext>
            </a:extLst>
          </p:cNvPr>
          <p:cNvGraphicFramePr>
            <a:graphicFrameLocks noGrp="1"/>
          </p:cNvGraphicFramePr>
          <p:nvPr>
            <p:extLst>
              <p:ext uri="{D42A27DB-BD31-4B8C-83A1-F6EECF244321}">
                <p14:modId xmlns:p14="http://schemas.microsoft.com/office/powerpoint/2010/main" val="912655607"/>
              </p:ext>
            </p:extLst>
          </p:nvPr>
        </p:nvGraphicFramePr>
        <p:xfrm>
          <a:off x="6644702" y="1809089"/>
          <a:ext cx="2232249" cy="2845688"/>
        </p:xfrm>
        <a:graphic>
          <a:graphicData uri="http://schemas.openxmlformats.org/drawingml/2006/table">
            <a:tbl>
              <a:tblPr firstRow="1" bandRow="1">
                <a:solidFill>
                  <a:srgbClr val="99FF99"/>
                </a:solidFill>
                <a:tableStyleId>{21E4AEA4-8DFA-4A89-87EB-49C32662AFE0}</a:tableStyleId>
              </a:tblPr>
              <a:tblGrid>
                <a:gridCol w="908001">
                  <a:extLst>
                    <a:ext uri="{9D8B030D-6E8A-4147-A177-3AD203B41FA5}">
                      <a16:colId xmlns:a16="http://schemas.microsoft.com/office/drawing/2014/main" val="20000"/>
                    </a:ext>
                  </a:extLst>
                </a:gridCol>
                <a:gridCol w="1324248">
                  <a:extLst>
                    <a:ext uri="{9D8B030D-6E8A-4147-A177-3AD203B41FA5}">
                      <a16:colId xmlns:a16="http://schemas.microsoft.com/office/drawing/2014/main" val="20001"/>
                    </a:ext>
                  </a:extLst>
                </a:gridCol>
              </a:tblGrid>
              <a:tr h="468248">
                <a:tc>
                  <a:txBody>
                    <a:bodyPr/>
                    <a:lstStyle/>
                    <a:p>
                      <a:pPr algn="ctr"/>
                      <a:r>
                        <a:rPr lang="en-US" altLang="zh-TW" sz="2000" dirty="0" err="1">
                          <a:solidFill>
                            <a:schemeClr val="tx1"/>
                          </a:solidFill>
                        </a:rPr>
                        <a:t>ALUop</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tc>
                  <a:txBody>
                    <a:bodyPr/>
                    <a:lstStyle/>
                    <a:p>
                      <a:pPr algn="ctr"/>
                      <a:r>
                        <a:rPr lang="en-US" altLang="zh-TW" sz="2000" dirty="0">
                          <a:solidFill>
                            <a:schemeClr val="tx1"/>
                          </a:solidFill>
                        </a:rPr>
                        <a:t>Function</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rPr>
                        <a:t>0</a:t>
                      </a:r>
                      <a:r>
                        <a:rPr lang="en-US" altLang="zh-TW" sz="2000" dirty="0">
                          <a:solidFill>
                            <a:srgbClr val="FF0000"/>
                          </a:solidFill>
                        </a:rPr>
                        <a:t>0</a:t>
                      </a:r>
                      <a:r>
                        <a:rPr lang="en-US" altLang="zh-TW" sz="2000" dirty="0">
                          <a:solidFill>
                            <a:srgbClr val="0000FF"/>
                          </a:solidFill>
                        </a:rPr>
                        <a:t>00</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0000FF"/>
                          </a:solidFill>
                        </a:rPr>
                        <a:t>and</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rPr>
                        <a:t>0</a:t>
                      </a:r>
                      <a:r>
                        <a:rPr lang="en-US" altLang="zh-TW" sz="2000" dirty="0">
                          <a:solidFill>
                            <a:srgbClr val="FF0000"/>
                          </a:solidFill>
                        </a:rPr>
                        <a:t>0</a:t>
                      </a:r>
                      <a:r>
                        <a:rPr lang="en-US" altLang="zh-TW" sz="2000" dirty="0">
                          <a:solidFill>
                            <a:srgbClr val="0000FF"/>
                          </a:solidFill>
                        </a:rPr>
                        <a:t>01</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0000FF"/>
                          </a:solidFill>
                        </a:rPr>
                        <a:t>or</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2"/>
                  </a:ext>
                </a:extLst>
              </a:tr>
              <a:tr h="370840">
                <a:tc>
                  <a:txBody>
                    <a:bodyPr/>
                    <a:lstStyle/>
                    <a:p>
                      <a:pPr algn="ctr"/>
                      <a:r>
                        <a:rPr lang="en-US" altLang="zh-TW" sz="2000" dirty="0">
                          <a:solidFill>
                            <a:schemeClr val="tx1"/>
                          </a:solidFill>
                        </a:rPr>
                        <a:t>0</a:t>
                      </a:r>
                      <a:r>
                        <a:rPr lang="en-US" altLang="zh-TW" sz="2000" dirty="0">
                          <a:solidFill>
                            <a:srgbClr val="FF0000"/>
                          </a:solidFill>
                        </a:rPr>
                        <a:t>0</a:t>
                      </a:r>
                      <a:r>
                        <a:rPr lang="en-US" altLang="zh-TW" sz="2000" dirty="0">
                          <a:solidFill>
                            <a:srgbClr val="0000FF"/>
                          </a:solidFill>
                        </a:rPr>
                        <a:t>10</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0000FF"/>
                          </a:solidFill>
                        </a:rPr>
                        <a:t>add</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3"/>
                  </a:ext>
                </a:extLst>
              </a:tr>
              <a:tr h="370840">
                <a:tc>
                  <a:txBody>
                    <a:bodyPr/>
                    <a:lstStyle/>
                    <a:p>
                      <a:pPr algn="ctr"/>
                      <a:r>
                        <a:rPr lang="en-US" altLang="zh-TW" sz="2000" dirty="0">
                          <a:solidFill>
                            <a:schemeClr val="tx1"/>
                          </a:solidFill>
                        </a:rPr>
                        <a:t>0</a:t>
                      </a:r>
                      <a:r>
                        <a:rPr lang="en-US" altLang="zh-TW" sz="2000" u="sng" dirty="0">
                          <a:solidFill>
                            <a:srgbClr val="FF0000"/>
                          </a:solidFill>
                        </a:rPr>
                        <a:t>1</a:t>
                      </a:r>
                      <a:r>
                        <a:rPr lang="en-US" altLang="zh-TW" sz="2000" dirty="0">
                          <a:solidFill>
                            <a:srgbClr val="0000FF"/>
                          </a:solidFill>
                        </a:rPr>
                        <a:t>10</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FF0000"/>
                          </a:solidFill>
                        </a:rPr>
                        <a:t>sub</a:t>
                      </a:r>
                      <a:endParaRPr lang="zh-TW" altLang="en-US" sz="20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4"/>
                  </a:ext>
                </a:extLst>
              </a:tr>
              <a:tr h="370840">
                <a:tc>
                  <a:txBody>
                    <a:bodyPr/>
                    <a:lstStyle/>
                    <a:p>
                      <a:pPr algn="ctr"/>
                      <a:r>
                        <a:rPr lang="en-US" altLang="zh-TW" sz="2000" dirty="0"/>
                        <a:t>0111</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t>set-on-less</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5"/>
                  </a:ext>
                </a:extLst>
              </a:tr>
              <a:tr h="370840">
                <a:tc>
                  <a:txBody>
                    <a:bodyPr/>
                    <a:lstStyle/>
                    <a:p>
                      <a:pPr algn="ctr"/>
                      <a:r>
                        <a:rPr lang="en-US" altLang="zh-TW" sz="2000" dirty="0"/>
                        <a:t>1100</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t>nor</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025211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ltLang="zh-TW" dirty="0"/>
              <a:t>Overflow</a:t>
            </a:r>
            <a:r>
              <a:rPr lang="zh-TW" altLang="en-US" dirty="0"/>
              <a:t> </a:t>
            </a:r>
            <a:r>
              <a:rPr lang="en-US" altLang="zh-TW" dirty="0"/>
              <a:t>of Signed Integer Addition</a:t>
            </a:r>
          </a:p>
        </p:txBody>
      </p:sp>
      <p:sp>
        <p:nvSpPr>
          <p:cNvPr id="363523" name="Rectangle 3"/>
          <p:cNvSpPr>
            <a:spLocks noGrp="1" noChangeArrowheads="1"/>
          </p:cNvSpPr>
          <p:nvPr>
            <p:ph type="body" idx="1"/>
          </p:nvPr>
        </p:nvSpPr>
        <p:spPr/>
        <p:txBody>
          <a:bodyPr/>
          <a:lstStyle/>
          <a:p>
            <a:pPr marL="263776" indent="-263776">
              <a:buNone/>
            </a:pPr>
            <a:r>
              <a:rPr lang="zh-TW" altLang="en-US" sz="1800" dirty="0"/>
              <a:t>	</a:t>
            </a:r>
            <a:r>
              <a:rPr lang="en-US" altLang="zh-TW" sz="1800" dirty="0"/>
              <a:t>Decimal	Binary		Decimal	2’s complement</a:t>
            </a:r>
          </a:p>
          <a:p>
            <a:pPr marL="263776" indent="-263776">
              <a:buNone/>
            </a:pPr>
            <a:r>
              <a:rPr lang="en-US" altLang="zh-TW" sz="1800" dirty="0"/>
              <a:t>	      0		 0000		      0			0000</a:t>
            </a:r>
          </a:p>
          <a:p>
            <a:pPr marL="263776" indent="-263776">
              <a:buNone/>
            </a:pPr>
            <a:r>
              <a:rPr lang="en-US" altLang="zh-TW" sz="1800" dirty="0"/>
              <a:t>	      1		 0001		     -1			1111</a:t>
            </a:r>
          </a:p>
          <a:p>
            <a:pPr marL="263776" indent="-263776">
              <a:buNone/>
            </a:pPr>
            <a:r>
              <a:rPr lang="en-US" altLang="zh-TW" sz="1800" dirty="0"/>
              <a:t>	      2		 0010		     -2			1110</a:t>
            </a:r>
          </a:p>
          <a:p>
            <a:pPr marL="263776" indent="-263776">
              <a:buNone/>
            </a:pPr>
            <a:r>
              <a:rPr lang="en-US" altLang="zh-TW" sz="1800" dirty="0"/>
              <a:t>	      3		 0011		     -3			1101</a:t>
            </a:r>
          </a:p>
          <a:p>
            <a:pPr marL="263776" indent="-263776">
              <a:buNone/>
            </a:pPr>
            <a:r>
              <a:rPr lang="en-US" altLang="zh-TW" sz="1800" dirty="0"/>
              <a:t>	      4		 0100		     -4			1100</a:t>
            </a:r>
          </a:p>
          <a:p>
            <a:pPr marL="263776" indent="-263776">
              <a:buNone/>
            </a:pPr>
            <a:r>
              <a:rPr lang="en-US" altLang="zh-TW" sz="1800" dirty="0"/>
              <a:t>	      5		 0101		     -5			1011</a:t>
            </a:r>
          </a:p>
          <a:p>
            <a:pPr marL="263776" indent="-263776">
              <a:buNone/>
            </a:pPr>
            <a:r>
              <a:rPr lang="en-US" altLang="zh-TW" sz="1800" dirty="0"/>
              <a:t>	      6		 0110		     -6			1010</a:t>
            </a:r>
          </a:p>
          <a:p>
            <a:pPr marL="263776" indent="-263776">
              <a:buNone/>
            </a:pPr>
            <a:r>
              <a:rPr lang="en-US" altLang="zh-TW" sz="1800" dirty="0"/>
              <a:t>	      7		 0111		     -7			1001</a:t>
            </a:r>
          </a:p>
          <a:p>
            <a:pPr marL="263776" indent="-263776">
              <a:buNone/>
            </a:pPr>
            <a:r>
              <a:rPr lang="en-US" altLang="zh-TW" sz="1800" dirty="0"/>
              <a:t>					     -8			1000</a:t>
            </a:r>
          </a:p>
          <a:p>
            <a:pPr marL="263776" indent="-263776">
              <a:buNone/>
            </a:pPr>
            <a:r>
              <a:rPr lang="en-US" altLang="zh-TW" dirty="0"/>
              <a:t>Ex:  7  +  3  =  10   but ...              - 4  -  5  =  - 9    but  …</a:t>
            </a:r>
          </a:p>
          <a:p>
            <a:pPr marL="263776" indent="-263776">
              <a:buNone/>
            </a:pPr>
            <a:r>
              <a:rPr lang="en-US" altLang="zh-TW" sz="2000" dirty="0"/>
              <a:t>         0     1     1     1                          		   1     0     0     0</a:t>
            </a:r>
          </a:p>
          <a:p>
            <a:pPr marL="263776" indent="-263776">
              <a:buNone/>
            </a:pPr>
            <a:r>
              <a:rPr lang="en-US" altLang="zh-TW" sz="2000" dirty="0"/>
              <a:t>               0     1     1     1     7            		          1     1     0     0    -4</a:t>
            </a:r>
          </a:p>
          <a:p>
            <a:pPr marL="263776" indent="-263776">
              <a:buNone/>
            </a:pPr>
            <a:r>
              <a:rPr lang="en-US" altLang="zh-TW" sz="2000" dirty="0"/>
              <a:t>    +         0     0     1     1     3          		+        1     0     1     1    -5</a:t>
            </a:r>
          </a:p>
          <a:p>
            <a:pPr marL="263776" indent="-263776">
              <a:buNone/>
            </a:pPr>
            <a:r>
              <a:rPr lang="en-US" altLang="zh-TW" sz="2000" dirty="0"/>
              <a:t>               1     0     1     0    </a:t>
            </a:r>
            <a:r>
              <a:rPr lang="en-US" altLang="zh-TW" sz="2000" dirty="0">
                <a:solidFill>
                  <a:srgbClr val="FF0000"/>
                </a:solidFill>
              </a:rPr>
              <a:t>-6</a:t>
            </a:r>
            <a:r>
              <a:rPr lang="en-US" altLang="zh-TW" sz="2000" dirty="0">
                <a:solidFill>
                  <a:schemeClr val="hlink"/>
                </a:solidFill>
              </a:rPr>
              <a:t>               		     </a:t>
            </a:r>
            <a:r>
              <a:rPr lang="zh-TW" altLang="en-US" sz="2000" dirty="0">
                <a:solidFill>
                  <a:schemeClr val="hlink"/>
                </a:solidFill>
              </a:rPr>
              <a:t>   </a:t>
            </a:r>
            <a:r>
              <a:rPr lang="en-US" altLang="zh-TW" sz="2000" dirty="0">
                <a:solidFill>
                  <a:schemeClr val="hlink"/>
                </a:solidFill>
              </a:rPr>
              <a:t>  </a:t>
            </a:r>
            <a:r>
              <a:rPr lang="en-US" altLang="zh-TW" sz="2000" dirty="0"/>
              <a:t>0     1     1</a:t>
            </a:r>
            <a:r>
              <a:rPr lang="en-US" altLang="zh-TW" sz="2000" dirty="0">
                <a:solidFill>
                  <a:schemeClr val="hlink"/>
                </a:solidFill>
              </a:rPr>
              <a:t>     </a:t>
            </a:r>
            <a:r>
              <a:rPr lang="en-US" altLang="zh-TW" sz="2000" dirty="0"/>
              <a:t>1</a:t>
            </a:r>
            <a:r>
              <a:rPr lang="en-US" altLang="zh-TW" sz="2000" dirty="0">
                <a:solidFill>
                  <a:schemeClr val="hlink"/>
                </a:solidFill>
              </a:rPr>
              <a:t>    </a:t>
            </a:r>
            <a:r>
              <a:rPr lang="en-US" altLang="zh-TW" sz="2000" dirty="0">
                <a:solidFill>
                  <a:srgbClr val="008000"/>
                </a:solidFill>
              </a:rPr>
              <a:t> </a:t>
            </a:r>
            <a:r>
              <a:rPr lang="en-US" altLang="zh-TW" sz="2000" dirty="0">
                <a:solidFill>
                  <a:srgbClr val="FF0000"/>
                </a:solidFill>
              </a:rPr>
              <a:t>7</a:t>
            </a:r>
          </a:p>
        </p:txBody>
      </p:sp>
      <p:sp>
        <p:nvSpPr>
          <p:cNvPr id="363524" name="Line 4"/>
          <p:cNvSpPr>
            <a:spLocks noChangeShapeType="1"/>
          </p:cNvSpPr>
          <p:nvPr/>
        </p:nvSpPr>
        <p:spPr bwMode="auto">
          <a:xfrm>
            <a:off x="683568" y="5701812"/>
            <a:ext cx="283405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3525" name="Line 5"/>
          <p:cNvSpPr>
            <a:spLocks noChangeShapeType="1"/>
          </p:cNvSpPr>
          <p:nvPr/>
        </p:nvSpPr>
        <p:spPr bwMode="auto">
          <a:xfrm flipH="1" flipV="1">
            <a:off x="1064568" y="4966188"/>
            <a:ext cx="242664" cy="839073"/>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3526" name="Line 6"/>
          <p:cNvSpPr>
            <a:spLocks noChangeShapeType="1"/>
          </p:cNvSpPr>
          <p:nvPr/>
        </p:nvSpPr>
        <p:spPr bwMode="auto">
          <a:xfrm flipH="1" flipV="1">
            <a:off x="1547664" y="4976445"/>
            <a:ext cx="191616" cy="82881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3527" name="Line 7"/>
          <p:cNvSpPr>
            <a:spLocks noChangeShapeType="1"/>
          </p:cNvSpPr>
          <p:nvPr/>
        </p:nvSpPr>
        <p:spPr bwMode="auto">
          <a:xfrm flipH="1" flipV="1">
            <a:off x="1979712" y="4976445"/>
            <a:ext cx="216024" cy="82881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3528" name="Line 8"/>
          <p:cNvSpPr>
            <a:spLocks noChangeShapeType="1"/>
          </p:cNvSpPr>
          <p:nvPr/>
        </p:nvSpPr>
        <p:spPr bwMode="auto">
          <a:xfrm flipH="1" flipV="1">
            <a:off x="2436168" y="4966186"/>
            <a:ext cx="191616" cy="83907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3529" name="Line 9"/>
          <p:cNvSpPr>
            <a:spLocks noChangeShapeType="1"/>
          </p:cNvSpPr>
          <p:nvPr/>
        </p:nvSpPr>
        <p:spPr bwMode="auto">
          <a:xfrm>
            <a:off x="4932040" y="5712069"/>
            <a:ext cx="279595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3530" name="Line 10"/>
          <p:cNvSpPr>
            <a:spLocks noChangeShapeType="1"/>
          </p:cNvSpPr>
          <p:nvPr/>
        </p:nvSpPr>
        <p:spPr bwMode="auto">
          <a:xfrm flipH="1" flipV="1">
            <a:off x="5351753" y="4976446"/>
            <a:ext cx="321327" cy="82881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3531" name="Line 11"/>
          <p:cNvSpPr>
            <a:spLocks noChangeShapeType="1"/>
          </p:cNvSpPr>
          <p:nvPr/>
        </p:nvSpPr>
        <p:spPr bwMode="auto">
          <a:xfrm flipH="1" flipV="1">
            <a:off x="5724128" y="4986705"/>
            <a:ext cx="360040" cy="81855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3532" name="Line 12"/>
          <p:cNvSpPr>
            <a:spLocks noChangeShapeType="1"/>
          </p:cNvSpPr>
          <p:nvPr/>
        </p:nvSpPr>
        <p:spPr bwMode="auto">
          <a:xfrm flipH="1" flipV="1">
            <a:off x="6135216" y="4986705"/>
            <a:ext cx="381000" cy="81855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3533" name="Line 13"/>
          <p:cNvSpPr>
            <a:spLocks noChangeShapeType="1"/>
          </p:cNvSpPr>
          <p:nvPr/>
        </p:nvSpPr>
        <p:spPr bwMode="auto">
          <a:xfrm flipH="1" flipV="1">
            <a:off x="6567264" y="4986705"/>
            <a:ext cx="381000" cy="81855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12</a:t>
            </a:fld>
            <a:endParaRPr lang="zh-TW" altLang="zh-TW"/>
          </a:p>
        </p:txBody>
      </p:sp>
      <p:grpSp>
        <p:nvGrpSpPr>
          <p:cNvPr id="5" name="群組 4"/>
          <p:cNvGrpSpPr/>
          <p:nvPr/>
        </p:nvGrpSpPr>
        <p:grpSpPr>
          <a:xfrm>
            <a:off x="974899" y="4986705"/>
            <a:ext cx="572765" cy="1176772"/>
            <a:chOff x="974899" y="4986705"/>
            <a:chExt cx="572765" cy="1176772"/>
          </a:xfrm>
        </p:grpSpPr>
        <p:sp>
          <p:nvSpPr>
            <p:cNvPr id="3" name="矩形 2"/>
            <p:cNvSpPr/>
            <p:nvPr/>
          </p:nvSpPr>
          <p:spPr bwMode="auto">
            <a:xfrm>
              <a:off x="1307232" y="4986705"/>
              <a:ext cx="240432" cy="1034583"/>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 name="文字方塊 3"/>
            <p:cNvSpPr txBox="1"/>
            <p:nvPr/>
          </p:nvSpPr>
          <p:spPr>
            <a:xfrm>
              <a:off x="974899" y="5701812"/>
              <a:ext cx="330540" cy="461665"/>
            </a:xfrm>
            <a:prstGeom prst="rect">
              <a:avLst/>
            </a:prstGeom>
            <a:noFill/>
          </p:spPr>
          <p:txBody>
            <a:bodyPr wrap="none" rtlCol="0">
              <a:spAutoFit/>
            </a:bodyPr>
            <a:lstStyle/>
            <a:p>
              <a:pPr marL="0"/>
              <a:r>
                <a:rPr lang="en-US" altLang="zh-TW" b="1" dirty="0">
                  <a:solidFill>
                    <a:srgbClr val="FF0000"/>
                  </a:solidFill>
                  <a:latin typeface="+mn-lt"/>
                </a:rPr>
                <a:t>S</a:t>
              </a:r>
              <a:endParaRPr lang="zh-TW" altLang="en-US" b="1" dirty="0">
                <a:solidFill>
                  <a:srgbClr val="FF0000"/>
                </a:solidFill>
                <a:latin typeface="+mn-lt"/>
              </a:endParaRPr>
            </a:p>
          </p:txBody>
        </p:sp>
      </p:grpSp>
      <p:grpSp>
        <p:nvGrpSpPr>
          <p:cNvPr id="18" name="群組 17"/>
          <p:cNvGrpSpPr/>
          <p:nvPr/>
        </p:nvGrpSpPr>
        <p:grpSpPr>
          <a:xfrm>
            <a:off x="5248256" y="4988532"/>
            <a:ext cx="572765" cy="1176772"/>
            <a:chOff x="974899" y="4986705"/>
            <a:chExt cx="572765" cy="1176772"/>
          </a:xfrm>
        </p:grpSpPr>
        <p:sp>
          <p:nvSpPr>
            <p:cNvPr id="19" name="矩形 18"/>
            <p:cNvSpPr/>
            <p:nvPr/>
          </p:nvSpPr>
          <p:spPr bwMode="auto">
            <a:xfrm>
              <a:off x="1307232" y="4986705"/>
              <a:ext cx="240432" cy="1034583"/>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0" name="文字方塊 19"/>
            <p:cNvSpPr txBox="1"/>
            <p:nvPr/>
          </p:nvSpPr>
          <p:spPr>
            <a:xfrm>
              <a:off x="974899" y="5701812"/>
              <a:ext cx="330540" cy="461665"/>
            </a:xfrm>
            <a:prstGeom prst="rect">
              <a:avLst/>
            </a:prstGeom>
            <a:noFill/>
          </p:spPr>
          <p:txBody>
            <a:bodyPr wrap="none" rtlCol="0">
              <a:spAutoFit/>
            </a:bodyPr>
            <a:lstStyle/>
            <a:p>
              <a:pPr marL="0"/>
              <a:r>
                <a:rPr lang="en-US" altLang="zh-TW" b="1" dirty="0">
                  <a:solidFill>
                    <a:srgbClr val="FF0000"/>
                  </a:solidFill>
                  <a:latin typeface="+mn-lt"/>
                </a:rPr>
                <a:t>S</a:t>
              </a:r>
              <a:endParaRPr lang="zh-TW" altLang="en-US" b="1" dirty="0">
                <a:solidFill>
                  <a:srgbClr val="FF0000"/>
                </a:solidFill>
                <a:latin typeface="+mn-lt"/>
              </a:endParaRPr>
            </a:p>
          </p:txBody>
        </p:sp>
      </p:grpSp>
    </p:spTree>
    <p:extLst>
      <p:ext uri="{BB962C8B-B14F-4D97-AF65-F5344CB8AC3E}">
        <p14:creationId xmlns:p14="http://schemas.microsoft.com/office/powerpoint/2010/main" val="2364124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4546" name="Rectangle 2"/>
          <p:cNvSpPr>
            <a:spLocks noGrp="1" noChangeArrowheads="1"/>
          </p:cNvSpPr>
          <p:nvPr>
            <p:ph type="title"/>
          </p:nvPr>
        </p:nvSpPr>
        <p:spPr/>
        <p:txBody>
          <a:bodyPr/>
          <a:lstStyle/>
          <a:p>
            <a:r>
              <a:rPr lang="en-US" altLang="zh-TW"/>
              <a:t>Overflow Detection</a:t>
            </a:r>
          </a:p>
        </p:txBody>
      </p:sp>
      <p:sp>
        <p:nvSpPr>
          <p:cNvPr id="364547" name="Rectangle 3"/>
          <p:cNvSpPr>
            <a:spLocks noGrp="1" noChangeArrowheads="1"/>
          </p:cNvSpPr>
          <p:nvPr>
            <p:ph type="body" idx="1"/>
          </p:nvPr>
        </p:nvSpPr>
        <p:spPr/>
        <p:txBody>
          <a:bodyPr/>
          <a:lstStyle/>
          <a:p>
            <a:r>
              <a:rPr lang="en-US" altLang="zh-TW" dirty="0"/>
              <a:t>Overflow: result too big/small to represent</a:t>
            </a:r>
          </a:p>
          <a:p>
            <a:pPr lvl="1"/>
            <a:r>
              <a:rPr lang="en-US" altLang="zh-TW" dirty="0"/>
              <a:t>-8 </a:t>
            </a:r>
            <a:r>
              <a:rPr lang="en-US" altLang="zh-TW" dirty="0">
                <a:sym typeface="Symbol" panose="05050102010706020507" pitchFamily="18" charset="2"/>
              </a:rPr>
              <a:t></a:t>
            </a:r>
            <a:r>
              <a:rPr lang="en-US" altLang="zh-TW" dirty="0"/>
              <a:t> 4-bit binary number </a:t>
            </a:r>
            <a:r>
              <a:rPr lang="en-US" altLang="zh-TW" dirty="0">
                <a:sym typeface="Symbol" panose="05050102010706020507" pitchFamily="18" charset="2"/>
              </a:rPr>
              <a:t></a:t>
            </a:r>
            <a:r>
              <a:rPr lang="en-US" altLang="zh-TW" dirty="0"/>
              <a:t> 7</a:t>
            </a:r>
          </a:p>
          <a:p>
            <a:pPr lvl="1"/>
            <a:r>
              <a:rPr lang="en-US" altLang="zh-TW" dirty="0"/>
              <a:t>Adding operands with different signs </a:t>
            </a:r>
            <a:r>
              <a:rPr lang="en-US" altLang="zh-TW" dirty="0">
                <a:sym typeface="Wingdings" panose="05000000000000000000" pitchFamily="2" charset="2"/>
              </a:rPr>
              <a:t> no</a:t>
            </a:r>
            <a:r>
              <a:rPr lang="en-US" altLang="zh-TW" dirty="0"/>
              <a:t> overflow</a:t>
            </a:r>
          </a:p>
          <a:p>
            <a:pPr lvl="1"/>
            <a:r>
              <a:rPr lang="en-US" altLang="zh-TW" dirty="0"/>
              <a:t>Overflow occurs when adding:</a:t>
            </a:r>
          </a:p>
          <a:p>
            <a:pPr lvl="2"/>
            <a:r>
              <a:rPr lang="en-US" altLang="zh-TW" dirty="0"/>
              <a:t>2 positive numbers and the sum is negative</a:t>
            </a:r>
          </a:p>
          <a:p>
            <a:pPr lvl="2"/>
            <a:r>
              <a:rPr lang="en-US" altLang="zh-TW" dirty="0"/>
              <a:t>2 negative numbers and the sum is positive</a:t>
            </a:r>
          </a:p>
          <a:p>
            <a:pPr marL="914400" lvl="2" indent="0">
              <a:buNone/>
            </a:pPr>
            <a:r>
              <a:rPr lang="en-US" altLang="zh-TW" dirty="0">
                <a:sym typeface="Wingdings" panose="05000000000000000000" pitchFamily="2" charset="2"/>
              </a:rPr>
              <a:t></a:t>
            </a:r>
            <a:r>
              <a:rPr lang="en-US" altLang="zh-TW" dirty="0"/>
              <a:t> sign bit is set with the value of the result</a:t>
            </a:r>
          </a:p>
          <a:p>
            <a:pPr lvl="1"/>
            <a:r>
              <a:rPr lang="en-US" altLang="zh-TW" dirty="0">
                <a:solidFill>
                  <a:srgbClr val="FF0000"/>
                </a:solidFill>
              </a:rPr>
              <a:t>Overflow: if Carry into MSB </a:t>
            </a:r>
            <a:r>
              <a:rPr lang="en-US" altLang="zh-TW" dirty="0">
                <a:solidFill>
                  <a:srgbClr val="FF0000"/>
                </a:solidFill>
                <a:sym typeface="Symbol" panose="05050102010706020507" pitchFamily="18" charset="2"/>
              </a:rPr>
              <a:t> </a:t>
            </a:r>
            <a:r>
              <a:rPr lang="en-US" altLang="zh-TW" dirty="0">
                <a:solidFill>
                  <a:srgbClr val="FF0000"/>
                </a:solidFill>
              </a:rPr>
              <a:t>Carry out of MSB</a:t>
            </a:r>
          </a:p>
          <a:p>
            <a:pPr marL="0" indent="0">
              <a:buNone/>
            </a:pPr>
            <a:r>
              <a:rPr lang="en-US" altLang="zh-TW" sz="2400" dirty="0"/>
              <a:t>        0     1     1     1                             1     0     0     0</a:t>
            </a:r>
          </a:p>
          <a:p>
            <a:pPr marL="0" indent="0">
              <a:buNone/>
            </a:pPr>
            <a:r>
              <a:rPr lang="en-US" altLang="zh-TW" sz="2400" dirty="0"/>
              <a:t>               0     1     1     1     7                      1     1     0     0    -4</a:t>
            </a:r>
          </a:p>
          <a:p>
            <a:pPr marL="0" indent="0">
              <a:buNone/>
            </a:pPr>
            <a:r>
              <a:rPr lang="en-US" altLang="zh-TW" sz="2400" dirty="0"/>
              <a:t>    +         0     0     1     1     3            +        1     0     1     1    -5</a:t>
            </a:r>
          </a:p>
          <a:p>
            <a:pPr marL="0" indent="0">
              <a:buNone/>
            </a:pPr>
            <a:r>
              <a:rPr lang="en-US" altLang="zh-TW" sz="2400" dirty="0"/>
              <a:t>               1     0     1     0    </a:t>
            </a:r>
            <a:r>
              <a:rPr lang="en-US" altLang="zh-TW" sz="2400" dirty="0">
                <a:solidFill>
                  <a:srgbClr val="FF0000"/>
                </a:solidFill>
              </a:rPr>
              <a:t>-6</a:t>
            </a:r>
            <a:r>
              <a:rPr lang="en-US" altLang="zh-TW" sz="2400" dirty="0"/>
              <a:t>                      0     1     1     1     </a:t>
            </a:r>
            <a:r>
              <a:rPr lang="en-US" altLang="zh-TW" sz="2400" dirty="0">
                <a:solidFill>
                  <a:srgbClr val="FF0000"/>
                </a:solidFill>
              </a:rPr>
              <a:t>7</a:t>
            </a:r>
          </a:p>
        </p:txBody>
      </p:sp>
      <p:sp>
        <p:nvSpPr>
          <p:cNvPr id="364548" name="Line 4"/>
          <p:cNvSpPr>
            <a:spLocks noChangeShapeType="1"/>
          </p:cNvSpPr>
          <p:nvPr/>
        </p:nvSpPr>
        <p:spPr bwMode="auto">
          <a:xfrm>
            <a:off x="755576" y="5481228"/>
            <a:ext cx="298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49" name="Line 5"/>
          <p:cNvSpPr>
            <a:spLocks noChangeShapeType="1"/>
          </p:cNvSpPr>
          <p:nvPr/>
        </p:nvSpPr>
        <p:spPr bwMode="auto">
          <a:xfrm flipH="1" flipV="1">
            <a:off x="1187624" y="4610100"/>
            <a:ext cx="339080" cy="97913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0" name="Line 6"/>
          <p:cNvSpPr>
            <a:spLocks noChangeShapeType="1"/>
          </p:cNvSpPr>
          <p:nvPr/>
        </p:nvSpPr>
        <p:spPr bwMode="auto">
          <a:xfrm flipH="1" flipV="1">
            <a:off x="1721024" y="4620357"/>
            <a:ext cx="304800" cy="96888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1" name="Line 7"/>
          <p:cNvSpPr>
            <a:spLocks noChangeShapeType="1"/>
          </p:cNvSpPr>
          <p:nvPr/>
        </p:nvSpPr>
        <p:spPr bwMode="auto">
          <a:xfrm flipH="1" flipV="1">
            <a:off x="2178224" y="4620358"/>
            <a:ext cx="339080" cy="96888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2" name="Line 8"/>
          <p:cNvSpPr>
            <a:spLocks noChangeShapeType="1"/>
          </p:cNvSpPr>
          <p:nvPr/>
        </p:nvSpPr>
        <p:spPr bwMode="auto">
          <a:xfrm flipH="1" flipV="1">
            <a:off x="2711624" y="4620357"/>
            <a:ext cx="276200" cy="96887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3" name="Line 9"/>
          <p:cNvSpPr>
            <a:spLocks noChangeShapeType="1"/>
          </p:cNvSpPr>
          <p:nvPr/>
        </p:nvSpPr>
        <p:spPr bwMode="auto">
          <a:xfrm>
            <a:off x="4499992" y="5481228"/>
            <a:ext cx="298800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4" name="Line 10"/>
          <p:cNvSpPr>
            <a:spLocks noChangeShapeType="1"/>
          </p:cNvSpPr>
          <p:nvPr/>
        </p:nvSpPr>
        <p:spPr bwMode="auto">
          <a:xfrm flipH="1" flipV="1">
            <a:off x="4788024" y="4659923"/>
            <a:ext cx="339080" cy="929314"/>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5" name="Line 11"/>
          <p:cNvSpPr>
            <a:spLocks noChangeShapeType="1"/>
          </p:cNvSpPr>
          <p:nvPr/>
        </p:nvSpPr>
        <p:spPr bwMode="auto">
          <a:xfrm flipH="1" flipV="1">
            <a:off x="5321424" y="4670181"/>
            <a:ext cx="339080" cy="91905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6" name="Line 12"/>
          <p:cNvSpPr>
            <a:spLocks noChangeShapeType="1"/>
          </p:cNvSpPr>
          <p:nvPr/>
        </p:nvSpPr>
        <p:spPr bwMode="auto">
          <a:xfrm flipH="1" flipV="1">
            <a:off x="5778624" y="4670181"/>
            <a:ext cx="381000" cy="91905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7" name="Line 13"/>
          <p:cNvSpPr>
            <a:spLocks noChangeShapeType="1"/>
          </p:cNvSpPr>
          <p:nvPr/>
        </p:nvSpPr>
        <p:spPr bwMode="auto">
          <a:xfrm flipH="1" flipV="1">
            <a:off x="6312024" y="4670181"/>
            <a:ext cx="348208" cy="91905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8" name="Rectangle 14"/>
          <p:cNvSpPr>
            <a:spLocks noChangeArrowheads="1"/>
          </p:cNvSpPr>
          <p:nvPr/>
        </p:nvSpPr>
        <p:spPr bwMode="auto">
          <a:xfrm>
            <a:off x="921296" y="4293096"/>
            <a:ext cx="914400" cy="422031"/>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64559" name="Rectangle 15"/>
          <p:cNvSpPr>
            <a:spLocks noChangeArrowheads="1"/>
          </p:cNvSpPr>
          <p:nvPr/>
        </p:nvSpPr>
        <p:spPr bwMode="auto">
          <a:xfrm>
            <a:off x="4521696" y="4306284"/>
            <a:ext cx="914400" cy="422031"/>
          </a:xfrm>
          <a:prstGeom prst="rect">
            <a:avLst/>
          </a:prstGeom>
          <a:noFill/>
          <a:ln w="28575">
            <a:solidFill>
              <a:srgbClr val="FF0000"/>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13</a:t>
            </a:fld>
            <a:endParaRPr lang="zh-TW" altLang="zh-TW"/>
          </a:p>
        </p:txBody>
      </p:sp>
    </p:spTree>
    <p:extLst>
      <p:ext uri="{BB962C8B-B14F-4D97-AF65-F5344CB8AC3E}">
        <p14:creationId xmlns:p14="http://schemas.microsoft.com/office/powerpoint/2010/main" val="1884567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4547">
                                            <p:txEl>
                                              <p:pRg st="2" end="2"/>
                                            </p:txEl>
                                          </p:spTgt>
                                        </p:tgtEl>
                                        <p:attrNameLst>
                                          <p:attrName>style.visibility</p:attrName>
                                        </p:attrNameLst>
                                      </p:cBhvr>
                                      <p:to>
                                        <p:strVal val="visible"/>
                                      </p:to>
                                    </p:set>
                                    <p:animEffect transition="in" filter="fade">
                                      <p:cBhvr>
                                        <p:cTn id="7" dur="500"/>
                                        <p:tgtEl>
                                          <p:spTgt spid="364547">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64547">
                                            <p:txEl>
                                              <p:pRg st="3" end="3"/>
                                            </p:txEl>
                                          </p:spTgt>
                                        </p:tgtEl>
                                        <p:attrNameLst>
                                          <p:attrName>style.visibility</p:attrName>
                                        </p:attrNameLst>
                                      </p:cBhvr>
                                      <p:to>
                                        <p:strVal val="visible"/>
                                      </p:to>
                                    </p:set>
                                    <p:animEffect transition="in" filter="fade">
                                      <p:cBhvr>
                                        <p:cTn id="10" dur="500"/>
                                        <p:tgtEl>
                                          <p:spTgt spid="364547">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64547">
                                            <p:txEl>
                                              <p:pRg st="4" end="4"/>
                                            </p:txEl>
                                          </p:spTgt>
                                        </p:tgtEl>
                                        <p:attrNameLst>
                                          <p:attrName>style.visibility</p:attrName>
                                        </p:attrNameLst>
                                      </p:cBhvr>
                                      <p:to>
                                        <p:strVal val="visible"/>
                                      </p:to>
                                    </p:set>
                                    <p:animEffect transition="in" filter="fade">
                                      <p:cBhvr>
                                        <p:cTn id="13" dur="500"/>
                                        <p:tgtEl>
                                          <p:spTgt spid="364547">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64547">
                                            <p:txEl>
                                              <p:pRg st="5" end="5"/>
                                            </p:txEl>
                                          </p:spTgt>
                                        </p:tgtEl>
                                        <p:attrNameLst>
                                          <p:attrName>style.visibility</p:attrName>
                                        </p:attrNameLst>
                                      </p:cBhvr>
                                      <p:to>
                                        <p:strVal val="visible"/>
                                      </p:to>
                                    </p:set>
                                    <p:animEffect transition="in" filter="fade">
                                      <p:cBhvr>
                                        <p:cTn id="16" dur="500"/>
                                        <p:tgtEl>
                                          <p:spTgt spid="364547">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64547">
                                            <p:txEl>
                                              <p:pRg st="6" end="6"/>
                                            </p:txEl>
                                          </p:spTgt>
                                        </p:tgtEl>
                                        <p:attrNameLst>
                                          <p:attrName>style.visibility</p:attrName>
                                        </p:attrNameLst>
                                      </p:cBhvr>
                                      <p:to>
                                        <p:strVal val="visible"/>
                                      </p:to>
                                    </p:set>
                                    <p:animEffect transition="in" filter="fade">
                                      <p:cBhvr>
                                        <p:cTn id="19" dur="500"/>
                                        <p:tgtEl>
                                          <p:spTgt spid="364547">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64547">
                                            <p:txEl>
                                              <p:pRg st="7" end="7"/>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364547">
                                            <p:txEl>
                                              <p:pRg st="8" end="8"/>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364547">
                                            <p:txEl>
                                              <p:pRg st="9" end="9"/>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364547">
                                            <p:txEl>
                                              <p:pRg st="10" end="1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364547">
                                            <p:txEl>
                                              <p:pRg st="11" end="11"/>
                                            </p:txEl>
                                          </p:spTgt>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64548"/>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64549"/>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64550"/>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64551"/>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36455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6455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6455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64555"/>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64556"/>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364557"/>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364558"/>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3645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8" grpId="0" animBg="1"/>
      <p:bldP spid="364549" grpId="0" animBg="1"/>
      <p:bldP spid="364550" grpId="0" animBg="1"/>
      <p:bldP spid="364551" grpId="0" animBg="1"/>
      <p:bldP spid="364552" grpId="0" animBg="1"/>
      <p:bldP spid="364553" grpId="0" animBg="1"/>
      <p:bldP spid="364554" grpId="0" animBg="1"/>
      <p:bldP spid="364555" grpId="0" animBg="1"/>
      <p:bldP spid="364556" grpId="0" animBg="1"/>
      <p:bldP spid="364557" grpId="0" animBg="1"/>
      <p:bldP spid="364558" grpId="0" animBg="1"/>
      <p:bldP spid="36455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6594" name="Rectangle 2"/>
          <p:cNvSpPr>
            <a:spLocks noChangeArrowheads="1"/>
          </p:cNvSpPr>
          <p:nvPr/>
        </p:nvSpPr>
        <p:spPr bwMode="auto">
          <a:xfrm>
            <a:off x="611560" y="2034805"/>
            <a:ext cx="45697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A0</a:t>
            </a:r>
          </a:p>
        </p:txBody>
      </p:sp>
      <p:sp>
        <p:nvSpPr>
          <p:cNvPr id="366595" name="Rectangle 3"/>
          <p:cNvSpPr>
            <a:spLocks noChangeArrowheads="1"/>
          </p:cNvSpPr>
          <p:nvPr/>
        </p:nvSpPr>
        <p:spPr bwMode="auto">
          <a:xfrm>
            <a:off x="611560" y="2433148"/>
            <a:ext cx="44575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B0</a:t>
            </a:r>
          </a:p>
        </p:txBody>
      </p:sp>
      <p:sp>
        <p:nvSpPr>
          <p:cNvPr id="366596" name="Rectangle 4"/>
          <p:cNvSpPr>
            <a:spLocks noChangeArrowheads="1"/>
          </p:cNvSpPr>
          <p:nvPr/>
        </p:nvSpPr>
        <p:spPr bwMode="auto">
          <a:xfrm>
            <a:off x="1560676" y="2116133"/>
            <a:ext cx="1138297" cy="531124"/>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66597" name="Rectangle 5"/>
          <p:cNvSpPr>
            <a:spLocks noChangeArrowheads="1"/>
          </p:cNvSpPr>
          <p:nvPr/>
        </p:nvSpPr>
        <p:spPr bwMode="auto">
          <a:xfrm>
            <a:off x="1774440" y="2008330"/>
            <a:ext cx="677101" cy="724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000" dirty="0">
                <a:latin typeface="+mn-lt"/>
              </a:rPr>
              <a:t>1-</a:t>
            </a:r>
            <a:r>
              <a:rPr lang="en-US" altLang="zh-TW" sz="2000" dirty="0">
                <a:latin typeface="+mn-lt"/>
              </a:rPr>
              <a:t>bit</a:t>
            </a:r>
          </a:p>
          <a:p>
            <a:pPr algn="ctr"/>
            <a:r>
              <a:rPr lang="en-US" altLang="zh-TW" sz="2000" dirty="0">
                <a:latin typeface="+mn-lt"/>
              </a:rPr>
              <a:t>ALU</a:t>
            </a:r>
          </a:p>
        </p:txBody>
      </p:sp>
      <p:sp>
        <p:nvSpPr>
          <p:cNvPr id="366598" name="Line 6"/>
          <p:cNvSpPr>
            <a:spLocks noChangeShapeType="1"/>
          </p:cNvSpPr>
          <p:nvPr/>
        </p:nvSpPr>
        <p:spPr bwMode="auto">
          <a:xfrm>
            <a:off x="2713402" y="2341861"/>
            <a:ext cx="50021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599" name="Line 7"/>
          <p:cNvSpPr>
            <a:spLocks noChangeShapeType="1"/>
          </p:cNvSpPr>
          <p:nvPr/>
        </p:nvSpPr>
        <p:spPr bwMode="auto">
          <a:xfrm>
            <a:off x="962668" y="2262193"/>
            <a:ext cx="58357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00" name="Line 8"/>
          <p:cNvSpPr>
            <a:spLocks noChangeShapeType="1"/>
          </p:cNvSpPr>
          <p:nvPr/>
        </p:nvSpPr>
        <p:spPr bwMode="auto">
          <a:xfrm>
            <a:off x="962668" y="2501198"/>
            <a:ext cx="58357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01" name="Rectangle 9"/>
          <p:cNvSpPr>
            <a:spLocks noChangeArrowheads="1"/>
          </p:cNvSpPr>
          <p:nvPr/>
        </p:nvSpPr>
        <p:spPr bwMode="auto">
          <a:xfrm>
            <a:off x="3195977" y="2194141"/>
            <a:ext cx="9629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dirty="0">
                <a:latin typeface="+mn-lt"/>
              </a:rPr>
              <a:t>Result0</a:t>
            </a:r>
          </a:p>
        </p:txBody>
      </p:sp>
      <p:sp>
        <p:nvSpPr>
          <p:cNvPr id="366602" name="Line 10"/>
          <p:cNvSpPr>
            <a:spLocks noChangeShapeType="1"/>
          </p:cNvSpPr>
          <p:nvPr/>
        </p:nvSpPr>
        <p:spPr bwMode="auto">
          <a:xfrm>
            <a:off x="2129824" y="1704513"/>
            <a:ext cx="0" cy="39834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03" name="Rectangle 11"/>
          <p:cNvSpPr>
            <a:spLocks noChangeArrowheads="1"/>
          </p:cNvSpPr>
          <p:nvPr/>
        </p:nvSpPr>
        <p:spPr bwMode="auto">
          <a:xfrm>
            <a:off x="1118844" y="1628801"/>
            <a:ext cx="10768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dirty="0">
                <a:latin typeface="+mn-lt"/>
              </a:rPr>
              <a:t>CarryIn0</a:t>
            </a:r>
          </a:p>
        </p:txBody>
      </p:sp>
      <p:sp>
        <p:nvSpPr>
          <p:cNvPr id="366604" name="Rectangle 12"/>
          <p:cNvSpPr>
            <a:spLocks noChangeArrowheads="1"/>
          </p:cNvSpPr>
          <p:nvPr/>
        </p:nvSpPr>
        <p:spPr bwMode="auto">
          <a:xfrm>
            <a:off x="2195557" y="2580867"/>
            <a:ext cx="126925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CarryOut0</a:t>
            </a:r>
          </a:p>
        </p:txBody>
      </p:sp>
      <p:sp>
        <p:nvSpPr>
          <p:cNvPr id="366605" name="Rectangle 13"/>
          <p:cNvSpPr>
            <a:spLocks noChangeArrowheads="1"/>
          </p:cNvSpPr>
          <p:nvPr/>
        </p:nvSpPr>
        <p:spPr bwMode="auto">
          <a:xfrm>
            <a:off x="611560" y="2990828"/>
            <a:ext cx="45697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A1</a:t>
            </a:r>
          </a:p>
        </p:txBody>
      </p:sp>
      <p:sp>
        <p:nvSpPr>
          <p:cNvPr id="366606" name="Rectangle 14"/>
          <p:cNvSpPr>
            <a:spLocks noChangeArrowheads="1"/>
          </p:cNvSpPr>
          <p:nvPr/>
        </p:nvSpPr>
        <p:spPr bwMode="auto">
          <a:xfrm>
            <a:off x="611560" y="3389170"/>
            <a:ext cx="44575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B1</a:t>
            </a:r>
          </a:p>
        </p:txBody>
      </p:sp>
      <p:sp>
        <p:nvSpPr>
          <p:cNvPr id="366607" name="Rectangle 15"/>
          <p:cNvSpPr>
            <a:spLocks noChangeArrowheads="1"/>
          </p:cNvSpPr>
          <p:nvPr/>
        </p:nvSpPr>
        <p:spPr bwMode="auto">
          <a:xfrm>
            <a:off x="1560676" y="3072156"/>
            <a:ext cx="1138297" cy="531124"/>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66608" name="Rectangle 16"/>
          <p:cNvSpPr>
            <a:spLocks noChangeArrowheads="1"/>
          </p:cNvSpPr>
          <p:nvPr/>
        </p:nvSpPr>
        <p:spPr bwMode="auto">
          <a:xfrm>
            <a:off x="1774440" y="2964354"/>
            <a:ext cx="677101" cy="724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000" dirty="0">
                <a:latin typeface="+mn-lt"/>
              </a:rPr>
              <a:t>1-</a:t>
            </a:r>
            <a:r>
              <a:rPr lang="en-US" altLang="zh-TW" sz="2000" dirty="0">
                <a:latin typeface="+mn-lt"/>
              </a:rPr>
              <a:t>bit</a:t>
            </a:r>
          </a:p>
          <a:p>
            <a:pPr algn="ctr"/>
            <a:r>
              <a:rPr lang="en-US" altLang="zh-TW" sz="2000" dirty="0">
                <a:latin typeface="+mn-lt"/>
              </a:rPr>
              <a:t>ALU</a:t>
            </a:r>
          </a:p>
        </p:txBody>
      </p:sp>
      <p:sp>
        <p:nvSpPr>
          <p:cNvPr id="366609" name="Line 17"/>
          <p:cNvSpPr>
            <a:spLocks noChangeShapeType="1"/>
          </p:cNvSpPr>
          <p:nvPr/>
        </p:nvSpPr>
        <p:spPr bwMode="auto">
          <a:xfrm>
            <a:off x="2713402" y="3297885"/>
            <a:ext cx="50021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10" name="Line 18"/>
          <p:cNvSpPr>
            <a:spLocks noChangeShapeType="1"/>
          </p:cNvSpPr>
          <p:nvPr/>
        </p:nvSpPr>
        <p:spPr bwMode="auto">
          <a:xfrm>
            <a:off x="962668" y="3218215"/>
            <a:ext cx="58357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11" name="Line 19"/>
          <p:cNvSpPr>
            <a:spLocks noChangeShapeType="1"/>
          </p:cNvSpPr>
          <p:nvPr/>
        </p:nvSpPr>
        <p:spPr bwMode="auto">
          <a:xfrm>
            <a:off x="962668" y="3457222"/>
            <a:ext cx="58357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12" name="Rectangle 20"/>
          <p:cNvSpPr>
            <a:spLocks noChangeArrowheads="1"/>
          </p:cNvSpPr>
          <p:nvPr/>
        </p:nvSpPr>
        <p:spPr bwMode="auto">
          <a:xfrm>
            <a:off x="3195977" y="3150165"/>
            <a:ext cx="9629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Result1</a:t>
            </a:r>
          </a:p>
        </p:txBody>
      </p:sp>
      <p:sp>
        <p:nvSpPr>
          <p:cNvPr id="366613" name="Line 21"/>
          <p:cNvSpPr>
            <a:spLocks noChangeShapeType="1"/>
          </p:cNvSpPr>
          <p:nvPr/>
        </p:nvSpPr>
        <p:spPr bwMode="auto">
          <a:xfrm>
            <a:off x="2129824" y="2660535"/>
            <a:ext cx="0" cy="39834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14" name="Rectangle 22"/>
          <p:cNvSpPr>
            <a:spLocks noChangeArrowheads="1"/>
          </p:cNvSpPr>
          <p:nvPr/>
        </p:nvSpPr>
        <p:spPr bwMode="auto">
          <a:xfrm>
            <a:off x="1026798" y="2751822"/>
            <a:ext cx="10768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CarryIn1</a:t>
            </a:r>
          </a:p>
        </p:txBody>
      </p:sp>
      <p:sp>
        <p:nvSpPr>
          <p:cNvPr id="366615" name="Rectangle 23"/>
          <p:cNvSpPr>
            <a:spLocks noChangeArrowheads="1"/>
          </p:cNvSpPr>
          <p:nvPr/>
        </p:nvSpPr>
        <p:spPr bwMode="auto">
          <a:xfrm>
            <a:off x="2195557" y="3536890"/>
            <a:ext cx="126925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CarryOut1</a:t>
            </a:r>
          </a:p>
        </p:txBody>
      </p:sp>
      <p:sp>
        <p:nvSpPr>
          <p:cNvPr id="366616" name="Rectangle 24"/>
          <p:cNvSpPr>
            <a:spLocks noChangeArrowheads="1"/>
          </p:cNvSpPr>
          <p:nvPr/>
        </p:nvSpPr>
        <p:spPr bwMode="auto">
          <a:xfrm>
            <a:off x="611560" y="3946851"/>
            <a:ext cx="45697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A2</a:t>
            </a:r>
          </a:p>
        </p:txBody>
      </p:sp>
      <p:sp>
        <p:nvSpPr>
          <p:cNvPr id="366617" name="Rectangle 25"/>
          <p:cNvSpPr>
            <a:spLocks noChangeArrowheads="1"/>
          </p:cNvSpPr>
          <p:nvPr/>
        </p:nvSpPr>
        <p:spPr bwMode="auto">
          <a:xfrm>
            <a:off x="611560" y="4345194"/>
            <a:ext cx="44575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B2</a:t>
            </a:r>
          </a:p>
        </p:txBody>
      </p:sp>
      <p:sp>
        <p:nvSpPr>
          <p:cNvPr id="366618" name="Rectangle 26"/>
          <p:cNvSpPr>
            <a:spLocks noChangeArrowheads="1"/>
          </p:cNvSpPr>
          <p:nvPr/>
        </p:nvSpPr>
        <p:spPr bwMode="auto">
          <a:xfrm>
            <a:off x="1560676" y="4028180"/>
            <a:ext cx="1138297" cy="531124"/>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66619" name="Rectangle 27"/>
          <p:cNvSpPr>
            <a:spLocks noChangeArrowheads="1"/>
          </p:cNvSpPr>
          <p:nvPr/>
        </p:nvSpPr>
        <p:spPr bwMode="auto">
          <a:xfrm>
            <a:off x="1774440" y="3920378"/>
            <a:ext cx="677101" cy="724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000">
                <a:latin typeface="+mn-lt"/>
              </a:rPr>
              <a:t>1-</a:t>
            </a:r>
            <a:r>
              <a:rPr lang="en-US" altLang="zh-TW" sz="2000">
                <a:latin typeface="+mn-lt"/>
              </a:rPr>
              <a:t>bit</a:t>
            </a:r>
          </a:p>
          <a:p>
            <a:pPr algn="ctr"/>
            <a:r>
              <a:rPr lang="en-US" altLang="zh-TW" sz="2000">
                <a:latin typeface="+mn-lt"/>
              </a:rPr>
              <a:t>ALU</a:t>
            </a:r>
          </a:p>
        </p:txBody>
      </p:sp>
      <p:sp>
        <p:nvSpPr>
          <p:cNvPr id="366620" name="Line 28"/>
          <p:cNvSpPr>
            <a:spLocks noChangeShapeType="1"/>
          </p:cNvSpPr>
          <p:nvPr/>
        </p:nvSpPr>
        <p:spPr bwMode="auto">
          <a:xfrm>
            <a:off x="2713402" y="4253907"/>
            <a:ext cx="50021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21" name="Line 29"/>
          <p:cNvSpPr>
            <a:spLocks noChangeShapeType="1"/>
          </p:cNvSpPr>
          <p:nvPr/>
        </p:nvSpPr>
        <p:spPr bwMode="auto">
          <a:xfrm>
            <a:off x="962668" y="4174239"/>
            <a:ext cx="58357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22" name="Line 30"/>
          <p:cNvSpPr>
            <a:spLocks noChangeShapeType="1"/>
          </p:cNvSpPr>
          <p:nvPr/>
        </p:nvSpPr>
        <p:spPr bwMode="auto">
          <a:xfrm>
            <a:off x="962668" y="4413245"/>
            <a:ext cx="58357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23" name="Rectangle 31"/>
          <p:cNvSpPr>
            <a:spLocks noChangeArrowheads="1"/>
          </p:cNvSpPr>
          <p:nvPr/>
        </p:nvSpPr>
        <p:spPr bwMode="auto">
          <a:xfrm>
            <a:off x="3195977" y="4106189"/>
            <a:ext cx="9629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Result2</a:t>
            </a:r>
          </a:p>
        </p:txBody>
      </p:sp>
      <p:sp>
        <p:nvSpPr>
          <p:cNvPr id="366624" name="Line 32"/>
          <p:cNvSpPr>
            <a:spLocks noChangeShapeType="1"/>
          </p:cNvSpPr>
          <p:nvPr/>
        </p:nvSpPr>
        <p:spPr bwMode="auto">
          <a:xfrm>
            <a:off x="2129824" y="3616559"/>
            <a:ext cx="0" cy="39834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25" name="Rectangle 33"/>
          <p:cNvSpPr>
            <a:spLocks noChangeArrowheads="1"/>
          </p:cNvSpPr>
          <p:nvPr/>
        </p:nvSpPr>
        <p:spPr bwMode="auto">
          <a:xfrm>
            <a:off x="1026798" y="3707845"/>
            <a:ext cx="10768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CarryIn2</a:t>
            </a:r>
          </a:p>
        </p:txBody>
      </p:sp>
      <p:sp>
        <p:nvSpPr>
          <p:cNvPr id="366626" name="Rectangle 34"/>
          <p:cNvSpPr>
            <a:spLocks noChangeArrowheads="1"/>
          </p:cNvSpPr>
          <p:nvPr/>
        </p:nvSpPr>
        <p:spPr bwMode="auto">
          <a:xfrm>
            <a:off x="611560" y="4902874"/>
            <a:ext cx="45697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A3</a:t>
            </a:r>
          </a:p>
        </p:txBody>
      </p:sp>
      <p:sp>
        <p:nvSpPr>
          <p:cNvPr id="366627" name="Rectangle 35"/>
          <p:cNvSpPr>
            <a:spLocks noChangeArrowheads="1"/>
          </p:cNvSpPr>
          <p:nvPr/>
        </p:nvSpPr>
        <p:spPr bwMode="auto">
          <a:xfrm>
            <a:off x="611560" y="5301217"/>
            <a:ext cx="44575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B3</a:t>
            </a:r>
          </a:p>
        </p:txBody>
      </p:sp>
      <p:sp>
        <p:nvSpPr>
          <p:cNvPr id="366628" name="Rectangle 36"/>
          <p:cNvSpPr>
            <a:spLocks noChangeArrowheads="1"/>
          </p:cNvSpPr>
          <p:nvPr/>
        </p:nvSpPr>
        <p:spPr bwMode="auto">
          <a:xfrm>
            <a:off x="1560676" y="4984204"/>
            <a:ext cx="1138297" cy="531124"/>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66629" name="Rectangle 37"/>
          <p:cNvSpPr>
            <a:spLocks noChangeArrowheads="1"/>
          </p:cNvSpPr>
          <p:nvPr/>
        </p:nvSpPr>
        <p:spPr bwMode="auto">
          <a:xfrm>
            <a:off x="1774440" y="4876401"/>
            <a:ext cx="677101" cy="7246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2000">
                <a:latin typeface="+mn-lt"/>
              </a:rPr>
              <a:t>1-</a:t>
            </a:r>
            <a:r>
              <a:rPr lang="en-US" altLang="zh-TW" sz="2000">
                <a:latin typeface="+mn-lt"/>
              </a:rPr>
              <a:t>bit</a:t>
            </a:r>
          </a:p>
          <a:p>
            <a:pPr algn="ctr"/>
            <a:r>
              <a:rPr lang="en-US" altLang="zh-TW" sz="2000">
                <a:latin typeface="+mn-lt"/>
              </a:rPr>
              <a:t>ALU</a:t>
            </a:r>
          </a:p>
        </p:txBody>
      </p:sp>
      <p:sp>
        <p:nvSpPr>
          <p:cNvPr id="366630" name="Line 38"/>
          <p:cNvSpPr>
            <a:spLocks noChangeShapeType="1"/>
          </p:cNvSpPr>
          <p:nvPr/>
        </p:nvSpPr>
        <p:spPr bwMode="auto">
          <a:xfrm>
            <a:off x="2713402" y="5209931"/>
            <a:ext cx="500210"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31" name="Line 39"/>
          <p:cNvSpPr>
            <a:spLocks noChangeShapeType="1"/>
          </p:cNvSpPr>
          <p:nvPr/>
        </p:nvSpPr>
        <p:spPr bwMode="auto">
          <a:xfrm>
            <a:off x="962668" y="5130262"/>
            <a:ext cx="58357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32" name="Line 40"/>
          <p:cNvSpPr>
            <a:spLocks noChangeShapeType="1"/>
          </p:cNvSpPr>
          <p:nvPr/>
        </p:nvSpPr>
        <p:spPr bwMode="auto">
          <a:xfrm>
            <a:off x="962668" y="5369268"/>
            <a:ext cx="583578"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33" name="Rectangle 41"/>
          <p:cNvSpPr>
            <a:spLocks noChangeArrowheads="1"/>
          </p:cNvSpPr>
          <p:nvPr/>
        </p:nvSpPr>
        <p:spPr bwMode="auto">
          <a:xfrm>
            <a:off x="3195977" y="5062211"/>
            <a:ext cx="9629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Result3</a:t>
            </a:r>
          </a:p>
        </p:txBody>
      </p:sp>
      <p:sp>
        <p:nvSpPr>
          <p:cNvPr id="366634" name="Line 42"/>
          <p:cNvSpPr>
            <a:spLocks noChangeShapeType="1"/>
          </p:cNvSpPr>
          <p:nvPr/>
        </p:nvSpPr>
        <p:spPr bwMode="auto">
          <a:xfrm>
            <a:off x="2129824" y="4572582"/>
            <a:ext cx="0" cy="39834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35" name="Rectangle 43"/>
          <p:cNvSpPr>
            <a:spLocks noChangeArrowheads="1"/>
          </p:cNvSpPr>
          <p:nvPr/>
        </p:nvSpPr>
        <p:spPr bwMode="auto">
          <a:xfrm>
            <a:off x="1026798" y="4663869"/>
            <a:ext cx="10768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CarryIn3</a:t>
            </a:r>
          </a:p>
        </p:txBody>
      </p:sp>
      <p:sp>
        <p:nvSpPr>
          <p:cNvPr id="366636" name="Rectangle 44"/>
          <p:cNvSpPr>
            <a:spLocks noChangeArrowheads="1"/>
          </p:cNvSpPr>
          <p:nvPr/>
        </p:nvSpPr>
        <p:spPr bwMode="auto">
          <a:xfrm>
            <a:off x="2112189" y="5699561"/>
            <a:ext cx="126925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CarryOut3</a:t>
            </a:r>
          </a:p>
        </p:txBody>
      </p:sp>
      <p:sp>
        <p:nvSpPr>
          <p:cNvPr id="366637" name="Line 45"/>
          <p:cNvSpPr>
            <a:spLocks noChangeShapeType="1"/>
          </p:cNvSpPr>
          <p:nvPr/>
        </p:nvSpPr>
        <p:spPr bwMode="auto">
          <a:xfrm>
            <a:off x="2129824" y="5528606"/>
            <a:ext cx="0" cy="39834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38" name="Line 46"/>
          <p:cNvSpPr>
            <a:spLocks noChangeShapeType="1"/>
          </p:cNvSpPr>
          <p:nvPr/>
        </p:nvSpPr>
        <p:spPr bwMode="auto">
          <a:xfrm>
            <a:off x="2129824" y="5608274"/>
            <a:ext cx="2417679"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39" name="Line 47"/>
          <p:cNvSpPr>
            <a:spLocks noChangeShapeType="1"/>
          </p:cNvSpPr>
          <p:nvPr/>
        </p:nvSpPr>
        <p:spPr bwMode="auto">
          <a:xfrm>
            <a:off x="2129824" y="4652251"/>
            <a:ext cx="2417679"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nvGrpSpPr>
          <p:cNvPr id="366640" name="Group 48"/>
          <p:cNvGrpSpPr>
            <a:grpSpLocks/>
          </p:cNvGrpSpPr>
          <p:nvPr/>
        </p:nvGrpSpPr>
        <p:grpSpPr bwMode="auto">
          <a:xfrm>
            <a:off x="4880976" y="4813248"/>
            <a:ext cx="1417260" cy="635690"/>
            <a:chOff x="3072" y="3265"/>
            <a:chExt cx="816" cy="383"/>
          </a:xfrm>
        </p:grpSpPr>
        <p:sp>
          <p:nvSpPr>
            <p:cNvPr id="366641" name="Arc 49"/>
            <p:cNvSpPr>
              <a:spLocks/>
            </p:cNvSpPr>
            <p:nvPr/>
          </p:nvSpPr>
          <p:spPr bwMode="auto">
            <a:xfrm>
              <a:off x="3305" y="3265"/>
              <a:ext cx="407" cy="192"/>
            </a:xfrm>
            <a:custGeom>
              <a:avLst/>
              <a:gdLst>
                <a:gd name="G0" fmla="+- 53 0 0"/>
                <a:gd name="G1" fmla="+- 21600 0 0"/>
                <a:gd name="G2" fmla="+- 21600 0 0"/>
                <a:gd name="T0" fmla="*/ 0 w 21653"/>
                <a:gd name="T1" fmla="*/ 0 h 21600"/>
                <a:gd name="T2" fmla="*/ 21653 w 21653"/>
                <a:gd name="T3" fmla="*/ 21600 h 21600"/>
                <a:gd name="T4" fmla="*/ 53 w 21653"/>
                <a:gd name="T5" fmla="*/ 21600 h 21600"/>
              </a:gdLst>
              <a:ahLst/>
              <a:cxnLst>
                <a:cxn ang="0">
                  <a:pos x="T0" y="T1"/>
                </a:cxn>
                <a:cxn ang="0">
                  <a:pos x="T2" y="T3"/>
                </a:cxn>
                <a:cxn ang="0">
                  <a:pos x="T4" y="T5"/>
                </a:cxn>
              </a:cxnLst>
              <a:rect l="0" t="0" r="r" b="b"/>
              <a:pathLst>
                <a:path w="21653" h="21600" fill="none" extrusionOk="0">
                  <a:moveTo>
                    <a:pt x="0" y="0"/>
                  </a:moveTo>
                  <a:cubicBezTo>
                    <a:pt x="17" y="0"/>
                    <a:pt x="35" y="0"/>
                    <a:pt x="53" y="0"/>
                  </a:cubicBezTo>
                  <a:cubicBezTo>
                    <a:pt x="11982" y="0"/>
                    <a:pt x="21653" y="9670"/>
                    <a:pt x="21653" y="21600"/>
                  </a:cubicBezTo>
                </a:path>
                <a:path w="21653" h="21600" stroke="0" extrusionOk="0">
                  <a:moveTo>
                    <a:pt x="0" y="0"/>
                  </a:moveTo>
                  <a:cubicBezTo>
                    <a:pt x="17" y="0"/>
                    <a:pt x="35" y="0"/>
                    <a:pt x="53" y="0"/>
                  </a:cubicBezTo>
                  <a:cubicBezTo>
                    <a:pt x="11982" y="0"/>
                    <a:pt x="21653" y="9670"/>
                    <a:pt x="21653" y="21600"/>
                  </a:cubicBezTo>
                  <a:lnTo>
                    <a:pt x="53" y="2160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42" name="Arc 50"/>
            <p:cNvSpPr>
              <a:spLocks/>
            </p:cNvSpPr>
            <p:nvPr/>
          </p:nvSpPr>
          <p:spPr bwMode="auto">
            <a:xfrm>
              <a:off x="3304" y="3456"/>
              <a:ext cx="407" cy="192"/>
            </a:xfrm>
            <a:custGeom>
              <a:avLst/>
              <a:gdLst>
                <a:gd name="G0" fmla="+- 53 0 0"/>
                <a:gd name="G1" fmla="+- 0 0 0"/>
                <a:gd name="G2" fmla="+- 21600 0 0"/>
                <a:gd name="T0" fmla="*/ 21653 w 21653"/>
                <a:gd name="T1" fmla="*/ 0 h 21600"/>
                <a:gd name="T2" fmla="*/ 0 w 21653"/>
                <a:gd name="T3" fmla="*/ 21600 h 21600"/>
                <a:gd name="T4" fmla="*/ 53 w 21653"/>
                <a:gd name="T5" fmla="*/ 0 h 21600"/>
              </a:gdLst>
              <a:ahLst/>
              <a:cxnLst>
                <a:cxn ang="0">
                  <a:pos x="T0" y="T1"/>
                </a:cxn>
                <a:cxn ang="0">
                  <a:pos x="T2" y="T3"/>
                </a:cxn>
                <a:cxn ang="0">
                  <a:pos x="T4" y="T5"/>
                </a:cxn>
              </a:cxnLst>
              <a:rect l="0" t="0" r="r" b="b"/>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43" name="Arc 51"/>
            <p:cNvSpPr>
              <a:spLocks/>
            </p:cNvSpPr>
            <p:nvPr/>
          </p:nvSpPr>
          <p:spPr bwMode="auto">
            <a:xfrm>
              <a:off x="3264" y="3265"/>
              <a:ext cx="12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44" name="Arc 52"/>
            <p:cNvSpPr>
              <a:spLocks/>
            </p:cNvSpPr>
            <p:nvPr/>
          </p:nvSpPr>
          <p:spPr bwMode="auto">
            <a:xfrm>
              <a:off x="3264" y="3456"/>
              <a:ext cx="122"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45" name="Arc 53"/>
            <p:cNvSpPr>
              <a:spLocks/>
            </p:cNvSpPr>
            <p:nvPr/>
          </p:nvSpPr>
          <p:spPr bwMode="auto">
            <a:xfrm>
              <a:off x="3168" y="3265"/>
              <a:ext cx="12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46" name="Arc 54"/>
            <p:cNvSpPr>
              <a:spLocks/>
            </p:cNvSpPr>
            <p:nvPr/>
          </p:nvSpPr>
          <p:spPr bwMode="auto">
            <a:xfrm>
              <a:off x="3168" y="3456"/>
              <a:ext cx="122"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47" name="Line 55"/>
            <p:cNvSpPr>
              <a:spLocks noChangeShapeType="1"/>
            </p:cNvSpPr>
            <p:nvPr/>
          </p:nvSpPr>
          <p:spPr bwMode="auto">
            <a:xfrm>
              <a:off x="3696" y="3456"/>
              <a:ext cx="192"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48" name="Line 56"/>
            <p:cNvSpPr>
              <a:spLocks noChangeShapeType="1"/>
            </p:cNvSpPr>
            <p:nvPr/>
          </p:nvSpPr>
          <p:spPr bwMode="auto">
            <a:xfrm flipH="1">
              <a:off x="3072" y="3360"/>
              <a:ext cx="192"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49" name="Line 57"/>
            <p:cNvSpPr>
              <a:spLocks noChangeShapeType="1"/>
            </p:cNvSpPr>
            <p:nvPr/>
          </p:nvSpPr>
          <p:spPr bwMode="auto">
            <a:xfrm flipH="1">
              <a:off x="3072" y="3552"/>
              <a:ext cx="192"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sp>
        <p:nvSpPr>
          <p:cNvPr id="366650" name="Line 58"/>
          <p:cNvSpPr>
            <a:spLocks noChangeShapeType="1"/>
          </p:cNvSpPr>
          <p:nvPr/>
        </p:nvSpPr>
        <p:spPr bwMode="auto">
          <a:xfrm flipV="1">
            <a:off x="4547503" y="5289599"/>
            <a:ext cx="0" cy="318675"/>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51" name="Line 59"/>
          <p:cNvSpPr>
            <a:spLocks noChangeShapeType="1"/>
          </p:cNvSpPr>
          <p:nvPr/>
        </p:nvSpPr>
        <p:spPr bwMode="auto">
          <a:xfrm>
            <a:off x="4547503" y="5289599"/>
            <a:ext cx="333473"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52" name="Line 60"/>
          <p:cNvSpPr>
            <a:spLocks noChangeShapeType="1"/>
          </p:cNvSpPr>
          <p:nvPr/>
        </p:nvSpPr>
        <p:spPr bwMode="auto">
          <a:xfrm flipH="1">
            <a:off x="4547503" y="4970925"/>
            <a:ext cx="333473"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53" name="Line 61"/>
          <p:cNvSpPr>
            <a:spLocks noChangeShapeType="1"/>
          </p:cNvSpPr>
          <p:nvPr/>
        </p:nvSpPr>
        <p:spPr bwMode="auto">
          <a:xfrm>
            <a:off x="4547503" y="4652250"/>
            <a:ext cx="0" cy="318675"/>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54" name="Line 62"/>
          <p:cNvSpPr>
            <a:spLocks noChangeShapeType="1"/>
          </p:cNvSpPr>
          <p:nvPr/>
        </p:nvSpPr>
        <p:spPr bwMode="auto">
          <a:xfrm>
            <a:off x="6298237" y="5130262"/>
            <a:ext cx="1417260" cy="0"/>
          </a:xfrm>
          <a:prstGeom prst="line">
            <a:avLst/>
          </a:prstGeom>
          <a:noFill/>
          <a:ln w="254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55" name="Rectangle 63"/>
          <p:cNvSpPr>
            <a:spLocks noChangeArrowheads="1"/>
          </p:cNvSpPr>
          <p:nvPr/>
        </p:nvSpPr>
        <p:spPr bwMode="auto">
          <a:xfrm>
            <a:off x="6447338" y="4733579"/>
            <a:ext cx="115781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solidFill>
                  <a:schemeClr val="accent1"/>
                </a:solidFill>
                <a:latin typeface="+mn-lt"/>
              </a:rPr>
              <a:t>Overflow</a:t>
            </a:r>
          </a:p>
        </p:txBody>
      </p:sp>
      <p:sp>
        <p:nvSpPr>
          <p:cNvPr id="366656" name="Rectangle 64"/>
          <p:cNvSpPr>
            <a:spLocks noChangeArrowheads="1"/>
          </p:cNvSpPr>
          <p:nvPr/>
        </p:nvSpPr>
        <p:spPr bwMode="auto">
          <a:xfrm>
            <a:off x="5148064" y="2097591"/>
            <a:ext cx="31270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dirty="0">
                <a:latin typeface="+mn-lt"/>
              </a:rPr>
              <a:t>X</a:t>
            </a:r>
          </a:p>
        </p:txBody>
      </p:sp>
      <p:sp>
        <p:nvSpPr>
          <p:cNvPr id="366657" name="Rectangle 65"/>
          <p:cNvSpPr>
            <a:spLocks noChangeArrowheads="1"/>
          </p:cNvSpPr>
          <p:nvPr/>
        </p:nvSpPr>
        <p:spPr bwMode="auto">
          <a:xfrm>
            <a:off x="6260623" y="2097591"/>
            <a:ext cx="30469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Y</a:t>
            </a:r>
          </a:p>
        </p:txBody>
      </p:sp>
      <p:sp>
        <p:nvSpPr>
          <p:cNvPr id="366658" name="Rectangle 66"/>
          <p:cNvSpPr>
            <a:spLocks noChangeArrowheads="1"/>
          </p:cNvSpPr>
          <p:nvPr/>
        </p:nvSpPr>
        <p:spPr bwMode="auto">
          <a:xfrm>
            <a:off x="7293434" y="2097591"/>
            <a:ext cx="124168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dirty="0">
                <a:latin typeface="+mn-lt"/>
              </a:rPr>
              <a:t>X   XOR   Y</a:t>
            </a:r>
          </a:p>
        </p:txBody>
      </p:sp>
      <p:sp>
        <p:nvSpPr>
          <p:cNvPr id="366659" name="Line 67"/>
          <p:cNvSpPr>
            <a:spLocks noChangeShapeType="1"/>
          </p:cNvSpPr>
          <p:nvPr/>
        </p:nvSpPr>
        <p:spPr bwMode="auto">
          <a:xfrm>
            <a:off x="4826267" y="2468036"/>
            <a:ext cx="397665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60" name="Line 68"/>
          <p:cNvSpPr>
            <a:spLocks noChangeShapeType="1"/>
          </p:cNvSpPr>
          <p:nvPr/>
        </p:nvSpPr>
        <p:spPr bwMode="auto">
          <a:xfrm>
            <a:off x="4826267" y="2564152"/>
            <a:ext cx="397665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61" name="Line 69"/>
          <p:cNvSpPr>
            <a:spLocks noChangeShapeType="1"/>
          </p:cNvSpPr>
          <p:nvPr/>
        </p:nvSpPr>
        <p:spPr bwMode="auto">
          <a:xfrm>
            <a:off x="4826267" y="2948612"/>
            <a:ext cx="397665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62" name="Rectangle 70"/>
          <p:cNvSpPr>
            <a:spLocks noChangeArrowheads="1"/>
          </p:cNvSpPr>
          <p:nvPr/>
        </p:nvSpPr>
        <p:spPr bwMode="auto">
          <a:xfrm>
            <a:off x="5193717" y="2578168"/>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dirty="0">
                <a:latin typeface="+mn-lt"/>
              </a:rPr>
              <a:t>0</a:t>
            </a:r>
          </a:p>
        </p:txBody>
      </p:sp>
      <p:sp>
        <p:nvSpPr>
          <p:cNvPr id="366663" name="Rectangle 71"/>
          <p:cNvSpPr>
            <a:spLocks noChangeArrowheads="1"/>
          </p:cNvSpPr>
          <p:nvPr/>
        </p:nvSpPr>
        <p:spPr bwMode="auto">
          <a:xfrm>
            <a:off x="6260625" y="2578168"/>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0</a:t>
            </a:r>
          </a:p>
        </p:txBody>
      </p:sp>
      <p:sp>
        <p:nvSpPr>
          <p:cNvPr id="366664" name="Rectangle 72"/>
          <p:cNvSpPr>
            <a:spLocks noChangeArrowheads="1"/>
          </p:cNvSpPr>
          <p:nvPr/>
        </p:nvSpPr>
        <p:spPr bwMode="auto">
          <a:xfrm>
            <a:off x="7715498" y="2578168"/>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0</a:t>
            </a:r>
          </a:p>
        </p:txBody>
      </p:sp>
      <p:sp>
        <p:nvSpPr>
          <p:cNvPr id="366665" name="Line 73"/>
          <p:cNvSpPr>
            <a:spLocks noChangeShapeType="1"/>
          </p:cNvSpPr>
          <p:nvPr/>
        </p:nvSpPr>
        <p:spPr bwMode="auto">
          <a:xfrm>
            <a:off x="5893174" y="2083575"/>
            <a:ext cx="0" cy="20184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66" name="Line 74"/>
          <p:cNvSpPr>
            <a:spLocks noChangeShapeType="1"/>
          </p:cNvSpPr>
          <p:nvPr/>
        </p:nvSpPr>
        <p:spPr bwMode="auto">
          <a:xfrm>
            <a:off x="6960081" y="2083575"/>
            <a:ext cx="0" cy="20184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67" name="Line 75"/>
          <p:cNvSpPr>
            <a:spLocks noChangeShapeType="1"/>
          </p:cNvSpPr>
          <p:nvPr/>
        </p:nvSpPr>
        <p:spPr bwMode="auto">
          <a:xfrm>
            <a:off x="7057073" y="2083575"/>
            <a:ext cx="0" cy="201842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68" name="Line 76"/>
          <p:cNvSpPr>
            <a:spLocks noChangeShapeType="1"/>
          </p:cNvSpPr>
          <p:nvPr/>
        </p:nvSpPr>
        <p:spPr bwMode="auto">
          <a:xfrm>
            <a:off x="4826267" y="3333073"/>
            <a:ext cx="397665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69" name="Rectangle 77"/>
          <p:cNvSpPr>
            <a:spLocks noChangeArrowheads="1"/>
          </p:cNvSpPr>
          <p:nvPr/>
        </p:nvSpPr>
        <p:spPr bwMode="auto">
          <a:xfrm>
            <a:off x="5193717" y="2962629"/>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0</a:t>
            </a:r>
          </a:p>
        </p:txBody>
      </p:sp>
      <p:sp>
        <p:nvSpPr>
          <p:cNvPr id="366670" name="Rectangle 78"/>
          <p:cNvSpPr>
            <a:spLocks noChangeArrowheads="1"/>
          </p:cNvSpPr>
          <p:nvPr/>
        </p:nvSpPr>
        <p:spPr bwMode="auto">
          <a:xfrm>
            <a:off x="6260625" y="2962629"/>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1</a:t>
            </a:r>
          </a:p>
        </p:txBody>
      </p:sp>
      <p:sp>
        <p:nvSpPr>
          <p:cNvPr id="366671" name="Rectangle 79"/>
          <p:cNvSpPr>
            <a:spLocks noChangeArrowheads="1"/>
          </p:cNvSpPr>
          <p:nvPr/>
        </p:nvSpPr>
        <p:spPr bwMode="auto">
          <a:xfrm>
            <a:off x="7715498" y="2962629"/>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1</a:t>
            </a:r>
          </a:p>
        </p:txBody>
      </p:sp>
      <p:sp>
        <p:nvSpPr>
          <p:cNvPr id="366672" name="Line 80"/>
          <p:cNvSpPr>
            <a:spLocks noChangeShapeType="1"/>
          </p:cNvSpPr>
          <p:nvPr/>
        </p:nvSpPr>
        <p:spPr bwMode="auto">
          <a:xfrm>
            <a:off x="4826267" y="3717534"/>
            <a:ext cx="3976654"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6673" name="Rectangle 81"/>
          <p:cNvSpPr>
            <a:spLocks noChangeArrowheads="1"/>
          </p:cNvSpPr>
          <p:nvPr/>
        </p:nvSpPr>
        <p:spPr bwMode="auto">
          <a:xfrm>
            <a:off x="5193717" y="3347089"/>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1</a:t>
            </a:r>
          </a:p>
        </p:txBody>
      </p:sp>
      <p:sp>
        <p:nvSpPr>
          <p:cNvPr id="366674" name="Rectangle 82"/>
          <p:cNvSpPr>
            <a:spLocks noChangeArrowheads="1"/>
          </p:cNvSpPr>
          <p:nvPr/>
        </p:nvSpPr>
        <p:spPr bwMode="auto">
          <a:xfrm>
            <a:off x="6260625" y="3347089"/>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0</a:t>
            </a:r>
          </a:p>
        </p:txBody>
      </p:sp>
      <p:sp>
        <p:nvSpPr>
          <p:cNvPr id="366675" name="Rectangle 83"/>
          <p:cNvSpPr>
            <a:spLocks noChangeArrowheads="1"/>
          </p:cNvSpPr>
          <p:nvPr/>
        </p:nvSpPr>
        <p:spPr bwMode="auto">
          <a:xfrm>
            <a:off x="7715498" y="3347089"/>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1</a:t>
            </a:r>
          </a:p>
        </p:txBody>
      </p:sp>
      <p:sp>
        <p:nvSpPr>
          <p:cNvPr id="366676" name="Rectangle 84"/>
          <p:cNvSpPr>
            <a:spLocks noChangeArrowheads="1"/>
          </p:cNvSpPr>
          <p:nvPr/>
        </p:nvSpPr>
        <p:spPr bwMode="auto">
          <a:xfrm>
            <a:off x="5193717" y="3731550"/>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1</a:t>
            </a:r>
          </a:p>
        </p:txBody>
      </p:sp>
      <p:sp>
        <p:nvSpPr>
          <p:cNvPr id="366677" name="Rectangle 85"/>
          <p:cNvSpPr>
            <a:spLocks noChangeArrowheads="1"/>
          </p:cNvSpPr>
          <p:nvPr/>
        </p:nvSpPr>
        <p:spPr bwMode="auto">
          <a:xfrm>
            <a:off x="6260625" y="3731550"/>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1</a:t>
            </a:r>
          </a:p>
        </p:txBody>
      </p:sp>
      <p:sp>
        <p:nvSpPr>
          <p:cNvPr id="366678" name="Rectangle 86"/>
          <p:cNvSpPr>
            <a:spLocks noChangeArrowheads="1"/>
          </p:cNvSpPr>
          <p:nvPr/>
        </p:nvSpPr>
        <p:spPr bwMode="auto">
          <a:xfrm>
            <a:off x="7715498" y="3731550"/>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a:latin typeface="+mn-lt"/>
              </a:rPr>
              <a:t>0</a:t>
            </a:r>
          </a:p>
        </p:txBody>
      </p:sp>
      <p:sp>
        <p:nvSpPr>
          <p:cNvPr id="366679" name="Rectangle 87"/>
          <p:cNvSpPr>
            <a:spLocks noChangeArrowheads="1"/>
          </p:cNvSpPr>
          <p:nvPr/>
        </p:nvSpPr>
        <p:spPr bwMode="auto">
          <a:xfrm>
            <a:off x="4843055" y="2099594"/>
            <a:ext cx="3943080" cy="198638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TW" altLang="en-US" sz="2000">
              <a:latin typeface="+mn-lt"/>
            </a:endParaRPr>
          </a:p>
        </p:txBody>
      </p:sp>
      <p:sp>
        <p:nvSpPr>
          <p:cNvPr id="366680" name="Rectangle 88"/>
          <p:cNvSpPr>
            <a:spLocks noGrp="1" noChangeArrowheads="1"/>
          </p:cNvSpPr>
          <p:nvPr>
            <p:ph type="title"/>
          </p:nvPr>
        </p:nvSpPr>
        <p:spPr/>
        <p:txBody>
          <a:bodyPr/>
          <a:lstStyle/>
          <a:p>
            <a:r>
              <a:rPr lang="en-US" altLang="zh-TW"/>
              <a:t>Overflow Detection Logic</a:t>
            </a:r>
          </a:p>
        </p:txBody>
      </p:sp>
      <p:sp>
        <p:nvSpPr>
          <p:cNvPr id="366681" name="Rectangle 89"/>
          <p:cNvSpPr>
            <a:spLocks noGrp="1" noChangeArrowheads="1"/>
          </p:cNvSpPr>
          <p:nvPr>
            <p:ph type="body" idx="1"/>
          </p:nvPr>
        </p:nvSpPr>
        <p:spPr/>
        <p:txBody>
          <a:bodyPr/>
          <a:lstStyle/>
          <a:p>
            <a:r>
              <a:rPr lang="en-US" altLang="zh-TW" dirty="0"/>
              <a:t>Overflow = </a:t>
            </a:r>
            <a:r>
              <a:rPr lang="en-US" altLang="zh-TW" dirty="0" err="1"/>
              <a:t>CarryIn</a:t>
            </a:r>
            <a:r>
              <a:rPr lang="en-US" altLang="zh-TW" dirty="0"/>
              <a:t>[N-1] XOR </a:t>
            </a:r>
            <a:r>
              <a:rPr lang="en-US" altLang="zh-TW" dirty="0" err="1"/>
              <a:t>CarryOut</a:t>
            </a:r>
            <a:r>
              <a:rPr lang="en-US" altLang="zh-TW" dirty="0"/>
              <a:t>[N-1]</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14</a:t>
            </a:fld>
            <a:endParaRPr lang="zh-TW" altLang="zh-TW"/>
          </a:p>
        </p:txBody>
      </p:sp>
    </p:spTree>
    <p:extLst>
      <p:ext uri="{BB962C8B-B14F-4D97-AF65-F5344CB8AC3E}">
        <p14:creationId xmlns:p14="http://schemas.microsoft.com/office/powerpoint/2010/main" val="39269392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內容版面配置區 4"/>
          <p:cNvSpPr>
            <a:spLocks noGrp="1"/>
          </p:cNvSpPr>
          <p:nvPr>
            <p:ph idx="1"/>
          </p:nvPr>
        </p:nvSpPr>
        <p:spPr/>
        <p:txBody>
          <a:bodyPr/>
          <a:lstStyle/>
          <a:p>
            <a:r>
              <a:rPr lang="en-US" altLang="zh-TW" dirty="0"/>
              <a:t>A nor B = (not A) and (not B) </a:t>
            </a:r>
            <a:endParaRPr lang="zh-TW" altLang="en-US" dirty="0"/>
          </a:p>
        </p:txBody>
      </p:sp>
      <p:sp>
        <p:nvSpPr>
          <p:cNvPr id="550914" name="Rectangle 2"/>
          <p:cNvSpPr>
            <a:spLocks noGrp="1" noChangeArrowheads="1"/>
          </p:cNvSpPr>
          <p:nvPr>
            <p:ph type="title"/>
          </p:nvPr>
        </p:nvSpPr>
        <p:spPr/>
        <p:txBody>
          <a:bodyPr/>
          <a:lstStyle/>
          <a:p>
            <a:r>
              <a:rPr lang="en-US" altLang="zh-TW"/>
              <a:t>Nor Operation</a:t>
            </a:r>
          </a:p>
        </p:txBody>
      </p:sp>
      <p:sp>
        <p:nvSpPr>
          <p:cNvPr id="550915" name="Line 3"/>
          <p:cNvSpPr>
            <a:spLocks noChangeShapeType="1"/>
          </p:cNvSpPr>
          <p:nvPr/>
        </p:nvSpPr>
        <p:spPr bwMode="auto">
          <a:xfrm flipH="1" flipV="1">
            <a:off x="1933578" y="2382453"/>
            <a:ext cx="12893" cy="1808284"/>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16" name="Freeform 4"/>
          <p:cNvSpPr>
            <a:spLocks/>
          </p:cNvSpPr>
          <p:nvPr/>
        </p:nvSpPr>
        <p:spPr bwMode="auto">
          <a:xfrm>
            <a:off x="3158639" y="2962744"/>
            <a:ext cx="672611" cy="411774"/>
          </a:xfrm>
          <a:custGeom>
            <a:avLst/>
            <a:gdLst>
              <a:gd name="T0" fmla="*/ 119 w 202"/>
              <a:gd name="T1" fmla="*/ 167 h 167"/>
              <a:gd name="T2" fmla="*/ 135 w 202"/>
              <a:gd name="T3" fmla="*/ 167 h 167"/>
              <a:gd name="T4" fmla="*/ 146 w 202"/>
              <a:gd name="T5" fmla="*/ 163 h 167"/>
              <a:gd name="T6" fmla="*/ 158 w 202"/>
              <a:gd name="T7" fmla="*/ 157 h 167"/>
              <a:gd name="T8" fmla="*/ 169 w 202"/>
              <a:gd name="T9" fmla="*/ 152 h 167"/>
              <a:gd name="T10" fmla="*/ 179 w 202"/>
              <a:gd name="T11" fmla="*/ 142 h 167"/>
              <a:gd name="T12" fmla="*/ 186 w 202"/>
              <a:gd name="T13" fmla="*/ 132 h 167"/>
              <a:gd name="T14" fmla="*/ 194 w 202"/>
              <a:gd name="T15" fmla="*/ 123 h 167"/>
              <a:gd name="T16" fmla="*/ 198 w 202"/>
              <a:gd name="T17" fmla="*/ 109 h 167"/>
              <a:gd name="T18" fmla="*/ 202 w 202"/>
              <a:gd name="T19" fmla="*/ 98 h 167"/>
              <a:gd name="T20" fmla="*/ 202 w 202"/>
              <a:gd name="T21" fmla="*/ 84 h 167"/>
              <a:gd name="T22" fmla="*/ 202 w 202"/>
              <a:gd name="T23" fmla="*/ 71 h 167"/>
              <a:gd name="T24" fmla="*/ 198 w 202"/>
              <a:gd name="T25" fmla="*/ 58 h 167"/>
              <a:gd name="T26" fmla="*/ 194 w 202"/>
              <a:gd name="T27" fmla="*/ 46 h 167"/>
              <a:gd name="T28" fmla="*/ 186 w 202"/>
              <a:gd name="T29" fmla="*/ 34 h 167"/>
              <a:gd name="T30" fmla="*/ 179 w 202"/>
              <a:gd name="T31" fmla="*/ 25 h 167"/>
              <a:gd name="T32" fmla="*/ 169 w 202"/>
              <a:gd name="T33" fmla="*/ 15 h 167"/>
              <a:gd name="T34" fmla="*/ 158 w 202"/>
              <a:gd name="T35" fmla="*/ 10 h 167"/>
              <a:gd name="T36" fmla="*/ 146 w 202"/>
              <a:gd name="T37" fmla="*/ 4 h 167"/>
              <a:gd name="T38" fmla="*/ 135 w 202"/>
              <a:gd name="T39" fmla="*/ 2 h 167"/>
              <a:gd name="T40" fmla="*/ 121 w 202"/>
              <a:gd name="T41" fmla="*/ 0 h 167"/>
              <a:gd name="T42" fmla="*/ 0 w 202"/>
              <a:gd name="T43" fmla="*/ 0 h 167"/>
              <a:gd name="T44" fmla="*/ 0 w 202"/>
              <a:gd name="T45" fmla="*/ 167 h 167"/>
              <a:gd name="T46" fmla="*/ 121 w 202"/>
              <a:gd name="T47" fmla="*/ 167 h 167"/>
              <a:gd name="T48" fmla="*/ 121 w 202"/>
              <a:gd name="T49"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lnTo>
                  <a:pt x="121" y="16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17" name="Freeform 5"/>
          <p:cNvSpPr>
            <a:spLocks/>
          </p:cNvSpPr>
          <p:nvPr/>
        </p:nvSpPr>
        <p:spPr bwMode="auto">
          <a:xfrm>
            <a:off x="3088301" y="3499075"/>
            <a:ext cx="770792" cy="411774"/>
          </a:xfrm>
          <a:custGeom>
            <a:avLst/>
            <a:gdLst>
              <a:gd name="T0" fmla="*/ 23 w 232"/>
              <a:gd name="T1" fmla="*/ 84 h 167"/>
              <a:gd name="T2" fmla="*/ 23 w 232"/>
              <a:gd name="T3" fmla="*/ 96 h 167"/>
              <a:gd name="T4" fmla="*/ 21 w 232"/>
              <a:gd name="T5" fmla="*/ 106 h 167"/>
              <a:gd name="T6" fmla="*/ 21 w 232"/>
              <a:gd name="T7" fmla="*/ 113 h 167"/>
              <a:gd name="T8" fmla="*/ 19 w 232"/>
              <a:gd name="T9" fmla="*/ 121 h 167"/>
              <a:gd name="T10" fmla="*/ 19 w 232"/>
              <a:gd name="T11" fmla="*/ 129 h 167"/>
              <a:gd name="T12" fmla="*/ 17 w 232"/>
              <a:gd name="T13" fmla="*/ 134 h 167"/>
              <a:gd name="T14" fmla="*/ 13 w 232"/>
              <a:gd name="T15" fmla="*/ 142 h 167"/>
              <a:gd name="T16" fmla="*/ 10 w 232"/>
              <a:gd name="T17" fmla="*/ 148 h 167"/>
              <a:gd name="T18" fmla="*/ 6 w 232"/>
              <a:gd name="T19" fmla="*/ 157 h 167"/>
              <a:gd name="T20" fmla="*/ 0 w 232"/>
              <a:gd name="T21" fmla="*/ 165 h 167"/>
              <a:gd name="T22" fmla="*/ 4 w 232"/>
              <a:gd name="T23" fmla="*/ 165 h 167"/>
              <a:gd name="T24" fmla="*/ 13 w 232"/>
              <a:gd name="T25" fmla="*/ 165 h 167"/>
              <a:gd name="T26" fmla="*/ 27 w 232"/>
              <a:gd name="T27" fmla="*/ 167 h 167"/>
              <a:gd name="T28" fmla="*/ 42 w 232"/>
              <a:gd name="T29" fmla="*/ 167 h 167"/>
              <a:gd name="T30" fmla="*/ 61 w 232"/>
              <a:gd name="T31" fmla="*/ 167 h 167"/>
              <a:gd name="T32" fmla="*/ 81 w 232"/>
              <a:gd name="T33" fmla="*/ 165 h 167"/>
              <a:gd name="T34" fmla="*/ 100 w 232"/>
              <a:gd name="T35" fmla="*/ 165 h 167"/>
              <a:gd name="T36" fmla="*/ 115 w 232"/>
              <a:gd name="T37" fmla="*/ 165 h 167"/>
              <a:gd name="T38" fmla="*/ 131 w 232"/>
              <a:gd name="T39" fmla="*/ 163 h 167"/>
              <a:gd name="T40" fmla="*/ 140 w 232"/>
              <a:gd name="T41" fmla="*/ 161 h 167"/>
              <a:gd name="T42" fmla="*/ 156 w 232"/>
              <a:gd name="T43" fmla="*/ 155 h 167"/>
              <a:gd name="T44" fmla="*/ 171 w 232"/>
              <a:gd name="T45" fmla="*/ 150 h 167"/>
              <a:gd name="T46" fmla="*/ 182 w 232"/>
              <a:gd name="T47" fmla="*/ 142 h 167"/>
              <a:gd name="T48" fmla="*/ 194 w 232"/>
              <a:gd name="T49" fmla="*/ 132 h 167"/>
              <a:gd name="T50" fmla="*/ 205 w 232"/>
              <a:gd name="T51" fmla="*/ 125 h 167"/>
              <a:gd name="T52" fmla="*/ 213 w 232"/>
              <a:gd name="T53" fmla="*/ 115 h 167"/>
              <a:gd name="T54" fmla="*/ 221 w 232"/>
              <a:gd name="T55" fmla="*/ 106 h 167"/>
              <a:gd name="T56" fmla="*/ 227 w 232"/>
              <a:gd name="T57" fmla="*/ 98 h 167"/>
              <a:gd name="T58" fmla="*/ 230 w 232"/>
              <a:gd name="T59" fmla="*/ 90 h 167"/>
              <a:gd name="T60" fmla="*/ 232 w 232"/>
              <a:gd name="T61" fmla="*/ 82 h 167"/>
              <a:gd name="T62" fmla="*/ 230 w 232"/>
              <a:gd name="T63" fmla="*/ 77 h 167"/>
              <a:gd name="T64" fmla="*/ 227 w 232"/>
              <a:gd name="T65" fmla="*/ 67 h 167"/>
              <a:gd name="T66" fmla="*/ 221 w 232"/>
              <a:gd name="T67" fmla="*/ 59 h 167"/>
              <a:gd name="T68" fmla="*/ 213 w 232"/>
              <a:gd name="T69" fmla="*/ 50 h 167"/>
              <a:gd name="T70" fmla="*/ 205 w 232"/>
              <a:gd name="T71" fmla="*/ 42 h 167"/>
              <a:gd name="T72" fmla="*/ 194 w 232"/>
              <a:gd name="T73" fmla="*/ 33 h 167"/>
              <a:gd name="T74" fmla="*/ 182 w 232"/>
              <a:gd name="T75" fmla="*/ 23 h 167"/>
              <a:gd name="T76" fmla="*/ 171 w 232"/>
              <a:gd name="T77" fmla="*/ 15 h 167"/>
              <a:gd name="T78" fmla="*/ 156 w 232"/>
              <a:gd name="T79" fmla="*/ 9 h 167"/>
              <a:gd name="T80" fmla="*/ 140 w 232"/>
              <a:gd name="T81" fmla="*/ 4 h 167"/>
              <a:gd name="T82" fmla="*/ 131 w 232"/>
              <a:gd name="T83" fmla="*/ 2 h 167"/>
              <a:gd name="T84" fmla="*/ 115 w 232"/>
              <a:gd name="T85" fmla="*/ 0 h 167"/>
              <a:gd name="T86" fmla="*/ 100 w 232"/>
              <a:gd name="T87" fmla="*/ 0 h 167"/>
              <a:gd name="T88" fmla="*/ 81 w 232"/>
              <a:gd name="T89" fmla="*/ 0 h 167"/>
              <a:gd name="T90" fmla="*/ 61 w 232"/>
              <a:gd name="T91" fmla="*/ 0 h 167"/>
              <a:gd name="T92" fmla="*/ 42 w 232"/>
              <a:gd name="T93" fmla="*/ 0 h 167"/>
              <a:gd name="T94" fmla="*/ 27 w 232"/>
              <a:gd name="T95" fmla="*/ 0 h 167"/>
              <a:gd name="T96" fmla="*/ 13 w 232"/>
              <a:gd name="T97" fmla="*/ 0 h 167"/>
              <a:gd name="T98" fmla="*/ 4 w 232"/>
              <a:gd name="T99" fmla="*/ 0 h 167"/>
              <a:gd name="T100" fmla="*/ 0 w 232"/>
              <a:gd name="T101" fmla="*/ 0 h 167"/>
              <a:gd name="T102" fmla="*/ 6 w 232"/>
              <a:gd name="T103" fmla="*/ 9 h 167"/>
              <a:gd name="T104" fmla="*/ 10 w 232"/>
              <a:gd name="T105" fmla="*/ 17 h 167"/>
              <a:gd name="T106" fmla="*/ 13 w 232"/>
              <a:gd name="T107" fmla="*/ 25 h 167"/>
              <a:gd name="T108" fmla="*/ 17 w 232"/>
              <a:gd name="T109" fmla="*/ 33 h 167"/>
              <a:gd name="T110" fmla="*/ 19 w 232"/>
              <a:gd name="T111" fmla="*/ 40 h 167"/>
              <a:gd name="T112" fmla="*/ 19 w 232"/>
              <a:gd name="T113" fmla="*/ 48 h 167"/>
              <a:gd name="T114" fmla="*/ 21 w 232"/>
              <a:gd name="T115" fmla="*/ 56 h 167"/>
              <a:gd name="T116" fmla="*/ 21 w 232"/>
              <a:gd name="T117" fmla="*/ 63 h 167"/>
              <a:gd name="T118" fmla="*/ 23 w 232"/>
              <a:gd name="T119" fmla="*/ 75 h 167"/>
              <a:gd name="T120" fmla="*/ 23 w 232"/>
              <a:gd name="T121" fmla="*/ 84 h 167"/>
              <a:gd name="T122" fmla="*/ 23 w 232"/>
              <a:gd name="T123" fmla="*/ 8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lnTo>
                  <a:pt x="23" y="84"/>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18" name="Freeform 6"/>
          <p:cNvSpPr>
            <a:spLocks/>
          </p:cNvSpPr>
          <p:nvPr/>
        </p:nvSpPr>
        <p:spPr bwMode="auto">
          <a:xfrm>
            <a:off x="3038478" y="2993518"/>
            <a:ext cx="106973" cy="82062"/>
          </a:xfrm>
          <a:custGeom>
            <a:avLst/>
            <a:gdLst>
              <a:gd name="T0" fmla="*/ 0 w 32"/>
              <a:gd name="T1" fmla="*/ 0 h 33"/>
              <a:gd name="T2" fmla="*/ 0 w 32"/>
              <a:gd name="T3" fmla="*/ 33 h 33"/>
              <a:gd name="T4" fmla="*/ 32 w 32"/>
              <a:gd name="T5" fmla="*/ 18 h 33"/>
              <a:gd name="T6" fmla="*/ 0 w 32"/>
              <a:gd name="T7" fmla="*/ 0 h 33"/>
              <a:gd name="T8" fmla="*/ 0 w 32"/>
              <a:gd name="T9" fmla="*/ 0 h 33"/>
            </a:gdLst>
            <a:ahLst/>
            <a:cxnLst>
              <a:cxn ang="0">
                <a:pos x="T0" y="T1"/>
              </a:cxn>
              <a:cxn ang="0">
                <a:pos x="T2" y="T3"/>
              </a:cxn>
              <a:cxn ang="0">
                <a:pos x="T4" y="T5"/>
              </a:cxn>
              <a:cxn ang="0">
                <a:pos x="T6" y="T7"/>
              </a:cxn>
              <a:cxn ang="0">
                <a:pos x="T8" y="T9"/>
              </a:cxn>
            </a:cxnLst>
            <a:rect l="0" t="0" r="r" b="b"/>
            <a:pathLst>
              <a:path w="32" h="33">
                <a:moveTo>
                  <a:pt x="0" y="0"/>
                </a:moveTo>
                <a:lnTo>
                  <a:pt x="0" y="33"/>
                </a:lnTo>
                <a:lnTo>
                  <a:pt x="32" y="18"/>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19" name="Line 7"/>
          <p:cNvSpPr>
            <a:spLocks noChangeShapeType="1"/>
          </p:cNvSpPr>
          <p:nvPr/>
        </p:nvSpPr>
        <p:spPr bwMode="auto">
          <a:xfrm flipH="1">
            <a:off x="2140197" y="3033082"/>
            <a:ext cx="934913" cy="732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20" name="Freeform 8"/>
          <p:cNvSpPr>
            <a:spLocks/>
          </p:cNvSpPr>
          <p:nvPr/>
        </p:nvSpPr>
        <p:spPr bwMode="auto">
          <a:xfrm>
            <a:off x="3038478" y="3255821"/>
            <a:ext cx="106973" cy="82062"/>
          </a:xfrm>
          <a:custGeom>
            <a:avLst/>
            <a:gdLst>
              <a:gd name="T0" fmla="*/ 0 w 32"/>
              <a:gd name="T1" fmla="*/ 0 h 33"/>
              <a:gd name="T2" fmla="*/ 0 w 32"/>
              <a:gd name="T3" fmla="*/ 33 h 33"/>
              <a:gd name="T4" fmla="*/ 32 w 32"/>
              <a:gd name="T5" fmla="*/ 17 h 33"/>
              <a:gd name="T6" fmla="*/ 0 w 32"/>
              <a:gd name="T7" fmla="*/ 2 h 33"/>
              <a:gd name="T8" fmla="*/ 0 w 32"/>
              <a:gd name="T9" fmla="*/ 2 h 33"/>
              <a:gd name="T10" fmla="*/ 0 w 32"/>
              <a:gd name="T11" fmla="*/ 0 h 33"/>
            </a:gdLst>
            <a:ahLst/>
            <a:cxnLst>
              <a:cxn ang="0">
                <a:pos x="T0" y="T1"/>
              </a:cxn>
              <a:cxn ang="0">
                <a:pos x="T2" y="T3"/>
              </a:cxn>
              <a:cxn ang="0">
                <a:pos x="T4" y="T5"/>
              </a:cxn>
              <a:cxn ang="0">
                <a:pos x="T6" y="T7"/>
              </a:cxn>
              <a:cxn ang="0">
                <a:pos x="T8" y="T9"/>
              </a:cxn>
              <a:cxn ang="0">
                <a:pos x="T10" y="T11"/>
              </a:cxn>
            </a:cxnLst>
            <a:rect l="0" t="0" r="r" b="b"/>
            <a:pathLst>
              <a:path w="32" h="33">
                <a:moveTo>
                  <a:pt x="0" y="0"/>
                </a:moveTo>
                <a:lnTo>
                  <a:pt x="0" y="33"/>
                </a:lnTo>
                <a:lnTo>
                  <a:pt x="32" y="17"/>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21" name="Line 9"/>
          <p:cNvSpPr>
            <a:spLocks noChangeShapeType="1"/>
          </p:cNvSpPr>
          <p:nvPr/>
        </p:nvSpPr>
        <p:spPr bwMode="auto">
          <a:xfrm flipH="1">
            <a:off x="3837112" y="3164968"/>
            <a:ext cx="495300" cy="43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22" name="Freeform 10"/>
          <p:cNvSpPr>
            <a:spLocks/>
          </p:cNvSpPr>
          <p:nvPr/>
        </p:nvSpPr>
        <p:spPr bwMode="auto">
          <a:xfrm>
            <a:off x="3012101" y="3531314"/>
            <a:ext cx="109903" cy="80597"/>
          </a:xfrm>
          <a:custGeom>
            <a:avLst/>
            <a:gdLst>
              <a:gd name="T0" fmla="*/ 0 w 33"/>
              <a:gd name="T1" fmla="*/ 0 h 33"/>
              <a:gd name="T2" fmla="*/ 0 w 33"/>
              <a:gd name="T3" fmla="*/ 33 h 33"/>
              <a:gd name="T4" fmla="*/ 33 w 33"/>
              <a:gd name="T5" fmla="*/ 16 h 33"/>
              <a:gd name="T6" fmla="*/ 0 w 33"/>
              <a:gd name="T7" fmla="*/ 0 h 33"/>
              <a:gd name="T8" fmla="*/ 0 w 33"/>
              <a:gd name="T9" fmla="*/ 0 h 33"/>
            </a:gdLst>
            <a:ahLst/>
            <a:cxnLst>
              <a:cxn ang="0">
                <a:pos x="T0" y="T1"/>
              </a:cxn>
              <a:cxn ang="0">
                <a:pos x="T2" y="T3"/>
              </a:cxn>
              <a:cxn ang="0">
                <a:pos x="T4" y="T5"/>
              </a:cxn>
              <a:cxn ang="0">
                <a:pos x="T6" y="T7"/>
              </a:cxn>
              <a:cxn ang="0">
                <a:pos x="T8" y="T9"/>
              </a:cxn>
            </a:cxnLst>
            <a:rect l="0" t="0" r="r" b="b"/>
            <a:pathLst>
              <a:path w="33" h="33">
                <a:moveTo>
                  <a:pt x="0" y="0"/>
                </a:moveTo>
                <a:lnTo>
                  <a:pt x="0" y="33"/>
                </a:lnTo>
                <a:lnTo>
                  <a:pt x="33" y="16"/>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23" name="Line 11"/>
          <p:cNvSpPr>
            <a:spLocks noChangeShapeType="1"/>
          </p:cNvSpPr>
          <p:nvPr/>
        </p:nvSpPr>
        <p:spPr bwMode="auto">
          <a:xfrm flipH="1">
            <a:off x="2493355" y="3570880"/>
            <a:ext cx="555380" cy="14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24" name="Freeform 12"/>
          <p:cNvSpPr>
            <a:spLocks/>
          </p:cNvSpPr>
          <p:nvPr/>
        </p:nvSpPr>
        <p:spPr bwMode="auto">
          <a:xfrm>
            <a:off x="3012101" y="3792152"/>
            <a:ext cx="109903" cy="82062"/>
          </a:xfrm>
          <a:custGeom>
            <a:avLst/>
            <a:gdLst>
              <a:gd name="T0" fmla="*/ 0 w 33"/>
              <a:gd name="T1" fmla="*/ 0 h 33"/>
              <a:gd name="T2" fmla="*/ 0 w 33"/>
              <a:gd name="T3" fmla="*/ 33 h 33"/>
              <a:gd name="T4" fmla="*/ 33 w 33"/>
              <a:gd name="T5" fmla="*/ 17 h 33"/>
              <a:gd name="T6" fmla="*/ 0 w 33"/>
              <a:gd name="T7" fmla="*/ 0 h 33"/>
              <a:gd name="T8" fmla="*/ 0 w 33"/>
              <a:gd name="T9" fmla="*/ 0 h 33"/>
            </a:gdLst>
            <a:ahLst/>
            <a:cxnLst>
              <a:cxn ang="0">
                <a:pos x="T0" y="T1"/>
              </a:cxn>
              <a:cxn ang="0">
                <a:pos x="T2" y="T3"/>
              </a:cxn>
              <a:cxn ang="0">
                <a:pos x="T4" y="T5"/>
              </a:cxn>
              <a:cxn ang="0">
                <a:pos x="T6" y="T7"/>
              </a:cxn>
              <a:cxn ang="0">
                <a:pos x="T8" y="T9"/>
              </a:cxn>
            </a:cxnLst>
            <a:rect l="0" t="0" r="r" b="b"/>
            <a:pathLst>
              <a:path w="33" h="33">
                <a:moveTo>
                  <a:pt x="0" y="0"/>
                </a:moveTo>
                <a:lnTo>
                  <a:pt x="0" y="33"/>
                </a:lnTo>
                <a:lnTo>
                  <a:pt x="33" y="17"/>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25" name="Line 13"/>
          <p:cNvSpPr>
            <a:spLocks noChangeShapeType="1"/>
          </p:cNvSpPr>
          <p:nvPr/>
        </p:nvSpPr>
        <p:spPr bwMode="auto">
          <a:xfrm flipH="1">
            <a:off x="2653081" y="3830253"/>
            <a:ext cx="395654" cy="43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26" name="Line 14"/>
          <p:cNvSpPr>
            <a:spLocks noChangeShapeType="1"/>
          </p:cNvSpPr>
          <p:nvPr/>
        </p:nvSpPr>
        <p:spPr bwMode="auto">
          <a:xfrm flipH="1">
            <a:off x="3859093" y="3701299"/>
            <a:ext cx="473319" cy="29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27" name="Freeform 15"/>
          <p:cNvSpPr>
            <a:spLocks/>
          </p:cNvSpPr>
          <p:nvPr/>
        </p:nvSpPr>
        <p:spPr bwMode="auto">
          <a:xfrm>
            <a:off x="4332412" y="2931972"/>
            <a:ext cx="486508" cy="2495550"/>
          </a:xfrm>
          <a:custGeom>
            <a:avLst/>
            <a:gdLst>
              <a:gd name="T0" fmla="*/ 0 w 146"/>
              <a:gd name="T1" fmla="*/ 71 h 1009"/>
              <a:gd name="T2" fmla="*/ 2 w 146"/>
              <a:gd name="T3" fmla="*/ 60 h 1009"/>
              <a:gd name="T4" fmla="*/ 6 w 146"/>
              <a:gd name="T5" fmla="*/ 48 h 1009"/>
              <a:gd name="T6" fmla="*/ 10 w 146"/>
              <a:gd name="T7" fmla="*/ 39 h 1009"/>
              <a:gd name="T8" fmla="*/ 16 w 146"/>
              <a:gd name="T9" fmla="*/ 29 h 1009"/>
              <a:gd name="T10" fmla="*/ 24 w 146"/>
              <a:gd name="T11" fmla="*/ 22 h 1009"/>
              <a:gd name="T12" fmla="*/ 31 w 146"/>
              <a:gd name="T13" fmla="*/ 14 h 1009"/>
              <a:gd name="T14" fmla="*/ 41 w 146"/>
              <a:gd name="T15" fmla="*/ 8 h 1009"/>
              <a:gd name="T16" fmla="*/ 52 w 146"/>
              <a:gd name="T17" fmla="*/ 4 h 1009"/>
              <a:gd name="T18" fmla="*/ 62 w 146"/>
              <a:gd name="T19" fmla="*/ 0 h 1009"/>
              <a:gd name="T20" fmla="*/ 73 w 146"/>
              <a:gd name="T21" fmla="*/ 0 h 1009"/>
              <a:gd name="T22" fmla="*/ 85 w 146"/>
              <a:gd name="T23" fmla="*/ 0 h 1009"/>
              <a:gd name="T24" fmla="*/ 96 w 146"/>
              <a:gd name="T25" fmla="*/ 4 h 1009"/>
              <a:gd name="T26" fmla="*/ 108 w 146"/>
              <a:gd name="T27" fmla="*/ 8 h 1009"/>
              <a:gd name="T28" fmla="*/ 118 w 146"/>
              <a:gd name="T29" fmla="*/ 14 h 1009"/>
              <a:gd name="T30" fmla="*/ 125 w 146"/>
              <a:gd name="T31" fmla="*/ 22 h 1009"/>
              <a:gd name="T32" fmla="*/ 133 w 146"/>
              <a:gd name="T33" fmla="*/ 29 h 1009"/>
              <a:gd name="T34" fmla="*/ 139 w 146"/>
              <a:gd name="T35" fmla="*/ 39 h 1009"/>
              <a:gd name="T36" fmla="*/ 143 w 146"/>
              <a:gd name="T37" fmla="*/ 48 h 1009"/>
              <a:gd name="T38" fmla="*/ 144 w 146"/>
              <a:gd name="T39" fmla="*/ 60 h 1009"/>
              <a:gd name="T40" fmla="*/ 146 w 146"/>
              <a:gd name="T41" fmla="*/ 71 h 1009"/>
              <a:gd name="T42" fmla="*/ 146 w 146"/>
              <a:gd name="T43" fmla="*/ 936 h 1009"/>
              <a:gd name="T44" fmla="*/ 144 w 146"/>
              <a:gd name="T45" fmla="*/ 947 h 1009"/>
              <a:gd name="T46" fmla="*/ 143 w 146"/>
              <a:gd name="T47" fmla="*/ 959 h 1009"/>
              <a:gd name="T48" fmla="*/ 139 w 146"/>
              <a:gd name="T49" fmla="*/ 968 h 1009"/>
              <a:gd name="T50" fmla="*/ 133 w 146"/>
              <a:gd name="T51" fmla="*/ 978 h 1009"/>
              <a:gd name="T52" fmla="*/ 125 w 146"/>
              <a:gd name="T53" fmla="*/ 987 h 1009"/>
              <a:gd name="T54" fmla="*/ 118 w 146"/>
              <a:gd name="T55" fmla="*/ 993 h 1009"/>
              <a:gd name="T56" fmla="*/ 108 w 146"/>
              <a:gd name="T57" fmla="*/ 1001 h 1009"/>
              <a:gd name="T58" fmla="*/ 96 w 146"/>
              <a:gd name="T59" fmla="*/ 1005 h 1009"/>
              <a:gd name="T60" fmla="*/ 85 w 146"/>
              <a:gd name="T61" fmla="*/ 1007 h 1009"/>
              <a:gd name="T62" fmla="*/ 73 w 146"/>
              <a:gd name="T63" fmla="*/ 1009 h 1009"/>
              <a:gd name="T64" fmla="*/ 62 w 146"/>
              <a:gd name="T65" fmla="*/ 1007 h 1009"/>
              <a:gd name="T66" fmla="*/ 52 w 146"/>
              <a:gd name="T67" fmla="*/ 1005 h 1009"/>
              <a:gd name="T68" fmla="*/ 41 w 146"/>
              <a:gd name="T69" fmla="*/ 1001 h 1009"/>
              <a:gd name="T70" fmla="*/ 31 w 146"/>
              <a:gd name="T71" fmla="*/ 993 h 1009"/>
              <a:gd name="T72" fmla="*/ 24 w 146"/>
              <a:gd name="T73" fmla="*/ 987 h 1009"/>
              <a:gd name="T74" fmla="*/ 16 w 146"/>
              <a:gd name="T75" fmla="*/ 978 h 1009"/>
              <a:gd name="T76" fmla="*/ 10 w 146"/>
              <a:gd name="T77" fmla="*/ 968 h 1009"/>
              <a:gd name="T78" fmla="*/ 6 w 146"/>
              <a:gd name="T79" fmla="*/ 959 h 1009"/>
              <a:gd name="T80" fmla="*/ 2 w 146"/>
              <a:gd name="T81" fmla="*/ 947 h 1009"/>
              <a:gd name="T82" fmla="*/ 2 w 146"/>
              <a:gd name="T83" fmla="*/ 936 h 1009"/>
              <a:gd name="T84" fmla="*/ 2 w 146"/>
              <a:gd name="T85" fmla="*/ 71 h 1009"/>
              <a:gd name="T86" fmla="*/ 2 w 146"/>
              <a:gd name="T87" fmla="*/ 71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lnTo>
                  <a:pt x="2" y="7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28" name="Rectangle 16"/>
          <p:cNvSpPr>
            <a:spLocks noChangeArrowheads="1"/>
          </p:cNvSpPr>
          <p:nvPr/>
        </p:nvSpPr>
        <p:spPr bwMode="auto">
          <a:xfrm>
            <a:off x="4392493" y="3075580"/>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b="1">
                <a:solidFill>
                  <a:srgbClr val="000000"/>
                </a:solidFill>
                <a:latin typeface="+mn-lt"/>
              </a:rPr>
              <a:t>0</a:t>
            </a:r>
            <a:endParaRPr lang="zh-TW" altLang="en-US" sz="2000" b="1">
              <a:latin typeface="+mn-lt"/>
            </a:endParaRPr>
          </a:p>
        </p:txBody>
      </p:sp>
      <p:sp>
        <p:nvSpPr>
          <p:cNvPr id="550930" name="Freeform 18"/>
          <p:cNvSpPr>
            <a:spLocks/>
          </p:cNvSpPr>
          <p:nvPr/>
        </p:nvSpPr>
        <p:spPr bwMode="auto">
          <a:xfrm>
            <a:off x="5177940" y="4133588"/>
            <a:ext cx="108438" cy="86457"/>
          </a:xfrm>
          <a:custGeom>
            <a:avLst/>
            <a:gdLst>
              <a:gd name="T0" fmla="*/ 0 w 33"/>
              <a:gd name="T1" fmla="*/ 0 h 35"/>
              <a:gd name="T2" fmla="*/ 0 w 33"/>
              <a:gd name="T3" fmla="*/ 35 h 35"/>
              <a:gd name="T4" fmla="*/ 33 w 33"/>
              <a:gd name="T5" fmla="*/ 18 h 35"/>
              <a:gd name="T6" fmla="*/ 0 w 33"/>
              <a:gd name="T7" fmla="*/ 2 h 35"/>
              <a:gd name="T8" fmla="*/ 0 w 33"/>
              <a:gd name="T9" fmla="*/ 2 h 35"/>
              <a:gd name="T10" fmla="*/ 0 w 33"/>
              <a:gd name="T11" fmla="*/ 0 h 35"/>
            </a:gdLst>
            <a:ahLst/>
            <a:cxnLst>
              <a:cxn ang="0">
                <a:pos x="T0" y="T1"/>
              </a:cxn>
              <a:cxn ang="0">
                <a:pos x="T2" y="T3"/>
              </a:cxn>
              <a:cxn ang="0">
                <a:pos x="T4" y="T5"/>
              </a:cxn>
              <a:cxn ang="0">
                <a:pos x="T6" y="T7"/>
              </a:cxn>
              <a:cxn ang="0">
                <a:pos x="T8" y="T9"/>
              </a:cxn>
              <a:cxn ang="0">
                <a:pos x="T10" y="T11"/>
              </a:cxn>
            </a:cxnLst>
            <a:rect l="0" t="0" r="r" b="b"/>
            <a:pathLst>
              <a:path w="33" h="35">
                <a:moveTo>
                  <a:pt x="0" y="0"/>
                </a:moveTo>
                <a:lnTo>
                  <a:pt x="0" y="35"/>
                </a:lnTo>
                <a:lnTo>
                  <a:pt x="33" y="18"/>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31" name="Line 19"/>
          <p:cNvSpPr>
            <a:spLocks noChangeShapeType="1"/>
          </p:cNvSpPr>
          <p:nvPr/>
        </p:nvSpPr>
        <p:spPr bwMode="auto">
          <a:xfrm flipH="1">
            <a:off x="4818919" y="4179014"/>
            <a:ext cx="394189" cy="146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32" name="Rectangle 20"/>
          <p:cNvSpPr>
            <a:spLocks noChangeArrowheads="1"/>
          </p:cNvSpPr>
          <p:nvPr/>
        </p:nvSpPr>
        <p:spPr bwMode="auto">
          <a:xfrm>
            <a:off x="4314827" y="2060068"/>
            <a:ext cx="10772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b="1">
                <a:solidFill>
                  <a:srgbClr val="0000FF"/>
                </a:solidFill>
                <a:latin typeface="+mn-lt"/>
              </a:rPr>
              <a:t>Operation</a:t>
            </a:r>
          </a:p>
        </p:txBody>
      </p:sp>
      <p:sp>
        <p:nvSpPr>
          <p:cNvPr id="550933" name="Line 21"/>
          <p:cNvSpPr>
            <a:spLocks noChangeShapeType="1"/>
          </p:cNvSpPr>
          <p:nvPr/>
        </p:nvSpPr>
        <p:spPr bwMode="auto">
          <a:xfrm flipV="1">
            <a:off x="4536100" y="2363403"/>
            <a:ext cx="5862" cy="577574"/>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34" name="Freeform 22"/>
          <p:cNvSpPr>
            <a:spLocks/>
          </p:cNvSpPr>
          <p:nvPr/>
        </p:nvSpPr>
        <p:spPr bwMode="auto">
          <a:xfrm>
            <a:off x="2601793" y="3792152"/>
            <a:ext cx="111369" cy="82062"/>
          </a:xfrm>
          <a:custGeom>
            <a:avLst/>
            <a:gdLst>
              <a:gd name="T0" fmla="*/ 15 w 33"/>
              <a:gd name="T1" fmla="*/ 33 h 33"/>
              <a:gd name="T2" fmla="*/ 19 w 33"/>
              <a:gd name="T3" fmla="*/ 33 h 33"/>
              <a:gd name="T4" fmla="*/ 21 w 33"/>
              <a:gd name="T5" fmla="*/ 33 h 33"/>
              <a:gd name="T6" fmla="*/ 23 w 33"/>
              <a:gd name="T7" fmla="*/ 31 h 33"/>
              <a:gd name="T8" fmla="*/ 25 w 33"/>
              <a:gd name="T9" fmla="*/ 31 h 33"/>
              <a:gd name="T10" fmla="*/ 27 w 33"/>
              <a:gd name="T11" fmla="*/ 29 h 33"/>
              <a:gd name="T12" fmla="*/ 29 w 33"/>
              <a:gd name="T13" fmla="*/ 27 h 33"/>
              <a:gd name="T14" fmla="*/ 31 w 33"/>
              <a:gd name="T15" fmla="*/ 25 h 33"/>
              <a:gd name="T16" fmla="*/ 31 w 33"/>
              <a:gd name="T17" fmla="*/ 21 h 33"/>
              <a:gd name="T18" fmla="*/ 31 w 33"/>
              <a:gd name="T19" fmla="*/ 19 h 33"/>
              <a:gd name="T20" fmla="*/ 33 w 33"/>
              <a:gd name="T21" fmla="*/ 17 h 33"/>
              <a:gd name="T22" fmla="*/ 31 w 33"/>
              <a:gd name="T23" fmla="*/ 13 h 33"/>
              <a:gd name="T24" fmla="*/ 31 w 33"/>
              <a:gd name="T25" fmla="*/ 11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2 h 33"/>
              <a:gd name="T40" fmla="*/ 15 w 33"/>
              <a:gd name="T41" fmla="*/ 0 h 33"/>
              <a:gd name="T42" fmla="*/ 13 w 33"/>
              <a:gd name="T43" fmla="*/ 2 h 33"/>
              <a:gd name="T44" fmla="*/ 12 w 33"/>
              <a:gd name="T45" fmla="*/ 2 h 33"/>
              <a:gd name="T46" fmla="*/ 8 w 33"/>
              <a:gd name="T47" fmla="*/ 2 h 33"/>
              <a:gd name="T48" fmla="*/ 6 w 33"/>
              <a:gd name="T49" fmla="*/ 4 h 33"/>
              <a:gd name="T50" fmla="*/ 4 w 33"/>
              <a:gd name="T51" fmla="*/ 6 h 33"/>
              <a:gd name="T52" fmla="*/ 2 w 33"/>
              <a:gd name="T53" fmla="*/ 8 h 33"/>
              <a:gd name="T54" fmla="*/ 2 w 33"/>
              <a:gd name="T55" fmla="*/ 10 h 33"/>
              <a:gd name="T56" fmla="*/ 0 w 33"/>
              <a:gd name="T57" fmla="*/ 11 h 33"/>
              <a:gd name="T58" fmla="*/ 0 w 33"/>
              <a:gd name="T59" fmla="*/ 13 h 33"/>
              <a:gd name="T60" fmla="*/ 0 w 33"/>
              <a:gd name="T61" fmla="*/ 17 h 33"/>
              <a:gd name="T62" fmla="*/ 0 w 33"/>
              <a:gd name="T63" fmla="*/ 19 h 33"/>
              <a:gd name="T64" fmla="*/ 0 w 33"/>
              <a:gd name="T65" fmla="*/ 21 h 33"/>
              <a:gd name="T66" fmla="*/ 2 w 33"/>
              <a:gd name="T67" fmla="*/ 25 h 33"/>
              <a:gd name="T68" fmla="*/ 2 w 33"/>
              <a:gd name="T69" fmla="*/ 27 h 33"/>
              <a:gd name="T70" fmla="*/ 4 w 33"/>
              <a:gd name="T71" fmla="*/ 29 h 33"/>
              <a:gd name="T72" fmla="*/ 6 w 33"/>
              <a:gd name="T73" fmla="*/ 31 h 33"/>
              <a:gd name="T74" fmla="*/ 8 w 33"/>
              <a:gd name="T75" fmla="*/ 31 h 33"/>
              <a:gd name="T76" fmla="*/ 12 w 33"/>
              <a:gd name="T77" fmla="*/ 33 h 33"/>
              <a:gd name="T78" fmla="*/ 13 w 33"/>
              <a:gd name="T79" fmla="*/ 33 h 33"/>
              <a:gd name="T80" fmla="*/ 15 w 33"/>
              <a:gd name="T81" fmla="*/ 33 h 33"/>
              <a:gd name="T82" fmla="*/ 15 w 33"/>
              <a:gd name="T8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lnTo>
                  <a:pt x="15"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35" name="Freeform 23"/>
          <p:cNvSpPr>
            <a:spLocks/>
          </p:cNvSpPr>
          <p:nvPr/>
        </p:nvSpPr>
        <p:spPr bwMode="auto">
          <a:xfrm>
            <a:off x="2405432" y="3049203"/>
            <a:ext cx="109903" cy="82062"/>
          </a:xfrm>
          <a:custGeom>
            <a:avLst/>
            <a:gdLst>
              <a:gd name="T0" fmla="*/ 15 w 33"/>
              <a:gd name="T1" fmla="*/ 31 h 33"/>
              <a:gd name="T2" fmla="*/ 19 w 33"/>
              <a:gd name="T3" fmla="*/ 33 h 33"/>
              <a:gd name="T4" fmla="*/ 21 w 33"/>
              <a:gd name="T5" fmla="*/ 31 h 33"/>
              <a:gd name="T6" fmla="*/ 23 w 33"/>
              <a:gd name="T7" fmla="*/ 31 h 33"/>
              <a:gd name="T8" fmla="*/ 25 w 33"/>
              <a:gd name="T9" fmla="*/ 29 h 33"/>
              <a:gd name="T10" fmla="*/ 27 w 33"/>
              <a:gd name="T11" fmla="*/ 27 h 33"/>
              <a:gd name="T12" fmla="*/ 29 w 33"/>
              <a:gd name="T13" fmla="*/ 25 h 33"/>
              <a:gd name="T14" fmla="*/ 31 w 33"/>
              <a:gd name="T15" fmla="*/ 23 h 33"/>
              <a:gd name="T16" fmla="*/ 31 w 33"/>
              <a:gd name="T17" fmla="*/ 21 h 33"/>
              <a:gd name="T18" fmla="*/ 31 w 33"/>
              <a:gd name="T19" fmla="*/ 20 h 33"/>
              <a:gd name="T20" fmla="*/ 33 w 33"/>
              <a:gd name="T21" fmla="*/ 18 h 33"/>
              <a:gd name="T22" fmla="*/ 31 w 33"/>
              <a:gd name="T23" fmla="*/ 14 h 33"/>
              <a:gd name="T24" fmla="*/ 31 w 33"/>
              <a:gd name="T25" fmla="*/ 12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0 h 33"/>
              <a:gd name="T40" fmla="*/ 15 w 33"/>
              <a:gd name="T41" fmla="*/ 0 h 33"/>
              <a:gd name="T42" fmla="*/ 13 w 33"/>
              <a:gd name="T43" fmla="*/ 0 h 33"/>
              <a:gd name="T44" fmla="*/ 12 w 33"/>
              <a:gd name="T45" fmla="*/ 2 h 33"/>
              <a:gd name="T46" fmla="*/ 8 w 33"/>
              <a:gd name="T47" fmla="*/ 2 h 33"/>
              <a:gd name="T48" fmla="*/ 6 w 33"/>
              <a:gd name="T49" fmla="*/ 4 h 33"/>
              <a:gd name="T50" fmla="*/ 4 w 33"/>
              <a:gd name="T51" fmla="*/ 6 h 33"/>
              <a:gd name="T52" fmla="*/ 2 w 33"/>
              <a:gd name="T53" fmla="*/ 8 h 33"/>
              <a:gd name="T54" fmla="*/ 2 w 33"/>
              <a:gd name="T55" fmla="*/ 10 h 33"/>
              <a:gd name="T56" fmla="*/ 0 w 33"/>
              <a:gd name="T57" fmla="*/ 12 h 33"/>
              <a:gd name="T58" fmla="*/ 0 w 33"/>
              <a:gd name="T59" fmla="*/ 14 h 33"/>
              <a:gd name="T60" fmla="*/ 0 w 33"/>
              <a:gd name="T61" fmla="*/ 18 h 33"/>
              <a:gd name="T62" fmla="*/ 0 w 33"/>
              <a:gd name="T63" fmla="*/ 20 h 33"/>
              <a:gd name="T64" fmla="*/ 0 w 33"/>
              <a:gd name="T65" fmla="*/ 21 h 33"/>
              <a:gd name="T66" fmla="*/ 2 w 33"/>
              <a:gd name="T67" fmla="*/ 23 h 33"/>
              <a:gd name="T68" fmla="*/ 2 w 33"/>
              <a:gd name="T69" fmla="*/ 25 h 33"/>
              <a:gd name="T70" fmla="*/ 4 w 33"/>
              <a:gd name="T71" fmla="*/ 27 h 33"/>
              <a:gd name="T72" fmla="*/ 6 w 33"/>
              <a:gd name="T73" fmla="*/ 29 h 33"/>
              <a:gd name="T74" fmla="*/ 8 w 33"/>
              <a:gd name="T75" fmla="*/ 31 h 33"/>
              <a:gd name="T76" fmla="*/ 12 w 33"/>
              <a:gd name="T77" fmla="*/ 31 h 33"/>
              <a:gd name="T78" fmla="*/ 13 w 33"/>
              <a:gd name="T79" fmla="*/ 33 h 33"/>
              <a:gd name="T80" fmla="*/ 15 w 33"/>
              <a:gd name="T81" fmla="*/ 33 h 33"/>
              <a:gd name="T82" fmla="*/ 15 w 33"/>
              <a:gd name="T83" fmla="*/ 33 h 33"/>
              <a:gd name="T84" fmla="*/ 15 w 33"/>
              <a:gd name="T85"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3"/>
                </a:lnTo>
                <a:lnTo>
                  <a:pt x="15" y="31"/>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36" name="Rectangle 24"/>
          <p:cNvSpPr>
            <a:spLocks noChangeArrowheads="1"/>
          </p:cNvSpPr>
          <p:nvPr/>
        </p:nvSpPr>
        <p:spPr bwMode="auto">
          <a:xfrm>
            <a:off x="4392493" y="3607514"/>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b="1">
                <a:solidFill>
                  <a:srgbClr val="000000"/>
                </a:solidFill>
                <a:latin typeface="+mn-lt"/>
              </a:rPr>
              <a:t>1</a:t>
            </a:r>
            <a:endParaRPr lang="zh-TW" altLang="en-US" sz="2000" b="1">
              <a:latin typeface="+mn-lt"/>
            </a:endParaRPr>
          </a:p>
        </p:txBody>
      </p:sp>
      <p:sp>
        <p:nvSpPr>
          <p:cNvPr id="550937" name="Line 25"/>
          <p:cNvSpPr>
            <a:spLocks noChangeShapeType="1"/>
          </p:cNvSpPr>
          <p:nvPr/>
        </p:nvSpPr>
        <p:spPr bwMode="auto">
          <a:xfrm flipH="1">
            <a:off x="3816597" y="4442783"/>
            <a:ext cx="515815" cy="29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38" name="Freeform 26"/>
          <p:cNvSpPr>
            <a:spLocks/>
          </p:cNvSpPr>
          <p:nvPr/>
        </p:nvSpPr>
        <p:spPr bwMode="auto">
          <a:xfrm>
            <a:off x="3054597" y="4242026"/>
            <a:ext cx="111369" cy="82062"/>
          </a:xfrm>
          <a:custGeom>
            <a:avLst/>
            <a:gdLst>
              <a:gd name="T0" fmla="*/ 0 w 33"/>
              <a:gd name="T1" fmla="*/ 0 h 33"/>
              <a:gd name="T2" fmla="*/ 0 w 33"/>
              <a:gd name="T3" fmla="*/ 33 h 33"/>
              <a:gd name="T4" fmla="*/ 33 w 33"/>
              <a:gd name="T5" fmla="*/ 18 h 33"/>
              <a:gd name="T6" fmla="*/ 0 w 33"/>
              <a:gd name="T7" fmla="*/ 2 h 33"/>
              <a:gd name="T8" fmla="*/ 0 w 33"/>
              <a:gd name="T9" fmla="*/ 2 h 33"/>
              <a:gd name="T10" fmla="*/ 0 w 33"/>
              <a:gd name="T11" fmla="*/ 0 h 33"/>
            </a:gdLst>
            <a:ahLst/>
            <a:cxnLst>
              <a:cxn ang="0">
                <a:pos x="T0" y="T1"/>
              </a:cxn>
              <a:cxn ang="0">
                <a:pos x="T2" y="T3"/>
              </a:cxn>
              <a:cxn ang="0">
                <a:pos x="T4" y="T5"/>
              </a:cxn>
              <a:cxn ang="0">
                <a:pos x="T6" y="T7"/>
              </a:cxn>
              <a:cxn ang="0">
                <a:pos x="T8" y="T9"/>
              </a:cxn>
              <a:cxn ang="0">
                <a:pos x="T10" y="T11"/>
              </a:cxn>
            </a:cxnLst>
            <a:rect l="0" t="0" r="r" b="b"/>
            <a:pathLst>
              <a:path w="33" h="33">
                <a:moveTo>
                  <a:pt x="0" y="0"/>
                </a:moveTo>
                <a:lnTo>
                  <a:pt x="0" y="33"/>
                </a:lnTo>
                <a:lnTo>
                  <a:pt x="33" y="18"/>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39" name="Freeform 27"/>
          <p:cNvSpPr>
            <a:spLocks/>
          </p:cNvSpPr>
          <p:nvPr/>
        </p:nvSpPr>
        <p:spPr bwMode="auto">
          <a:xfrm>
            <a:off x="3054597" y="4561479"/>
            <a:ext cx="111369" cy="82062"/>
          </a:xfrm>
          <a:custGeom>
            <a:avLst/>
            <a:gdLst>
              <a:gd name="T0" fmla="*/ 0 w 33"/>
              <a:gd name="T1" fmla="*/ 0 h 33"/>
              <a:gd name="T2" fmla="*/ 0 w 33"/>
              <a:gd name="T3" fmla="*/ 33 h 33"/>
              <a:gd name="T4" fmla="*/ 33 w 33"/>
              <a:gd name="T5" fmla="*/ 17 h 33"/>
              <a:gd name="T6" fmla="*/ 0 w 33"/>
              <a:gd name="T7" fmla="*/ 0 h 33"/>
              <a:gd name="T8" fmla="*/ 0 w 33"/>
              <a:gd name="T9" fmla="*/ 0 h 33"/>
            </a:gdLst>
            <a:ahLst/>
            <a:cxnLst>
              <a:cxn ang="0">
                <a:pos x="T0" y="T1"/>
              </a:cxn>
              <a:cxn ang="0">
                <a:pos x="T2" y="T3"/>
              </a:cxn>
              <a:cxn ang="0">
                <a:pos x="T4" y="T5"/>
              </a:cxn>
              <a:cxn ang="0">
                <a:pos x="T6" y="T7"/>
              </a:cxn>
              <a:cxn ang="0">
                <a:pos x="T8" y="T9"/>
              </a:cxn>
            </a:cxnLst>
            <a:rect l="0" t="0" r="r" b="b"/>
            <a:pathLst>
              <a:path w="33" h="33">
                <a:moveTo>
                  <a:pt x="0" y="0"/>
                </a:moveTo>
                <a:lnTo>
                  <a:pt x="0" y="33"/>
                </a:lnTo>
                <a:lnTo>
                  <a:pt x="33" y="17"/>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40" name="Line 28"/>
          <p:cNvSpPr>
            <a:spLocks noChangeShapeType="1"/>
          </p:cNvSpPr>
          <p:nvPr/>
        </p:nvSpPr>
        <p:spPr bwMode="auto">
          <a:xfrm flipH="1">
            <a:off x="2173901" y="4598114"/>
            <a:ext cx="921726" cy="58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41" name="Freeform 29"/>
          <p:cNvSpPr>
            <a:spLocks/>
          </p:cNvSpPr>
          <p:nvPr/>
        </p:nvSpPr>
        <p:spPr bwMode="auto">
          <a:xfrm>
            <a:off x="2653081" y="3298318"/>
            <a:ext cx="422031" cy="1305657"/>
          </a:xfrm>
          <a:custGeom>
            <a:avLst/>
            <a:gdLst>
              <a:gd name="T0" fmla="*/ 127 w 127"/>
              <a:gd name="T1" fmla="*/ 0 h 528"/>
              <a:gd name="T2" fmla="*/ 0 w 127"/>
              <a:gd name="T3" fmla="*/ 0 h 528"/>
              <a:gd name="T4" fmla="*/ 0 w 127"/>
              <a:gd name="T5" fmla="*/ 528 h 528"/>
            </a:gdLst>
            <a:ahLst/>
            <a:cxnLst>
              <a:cxn ang="0">
                <a:pos x="T0" y="T1"/>
              </a:cxn>
              <a:cxn ang="0">
                <a:pos x="T2" y="T3"/>
              </a:cxn>
              <a:cxn ang="0">
                <a:pos x="T4" y="T5"/>
              </a:cxn>
            </a:cxnLst>
            <a:rect l="0" t="0" r="r" b="b"/>
            <a:pathLst>
              <a:path w="127" h="528">
                <a:moveTo>
                  <a:pt x="127" y="0"/>
                </a:moveTo>
                <a:lnTo>
                  <a:pt x="0" y="0"/>
                </a:lnTo>
                <a:lnTo>
                  <a:pt x="0" y="528"/>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42" name="Freeform 30"/>
          <p:cNvSpPr>
            <a:spLocks/>
          </p:cNvSpPr>
          <p:nvPr/>
        </p:nvSpPr>
        <p:spPr bwMode="auto">
          <a:xfrm>
            <a:off x="2601793" y="4561479"/>
            <a:ext cx="111369" cy="82062"/>
          </a:xfrm>
          <a:custGeom>
            <a:avLst/>
            <a:gdLst>
              <a:gd name="T0" fmla="*/ 15 w 33"/>
              <a:gd name="T1" fmla="*/ 33 h 33"/>
              <a:gd name="T2" fmla="*/ 19 w 33"/>
              <a:gd name="T3" fmla="*/ 33 h 33"/>
              <a:gd name="T4" fmla="*/ 21 w 33"/>
              <a:gd name="T5" fmla="*/ 33 h 33"/>
              <a:gd name="T6" fmla="*/ 23 w 33"/>
              <a:gd name="T7" fmla="*/ 31 h 33"/>
              <a:gd name="T8" fmla="*/ 25 w 33"/>
              <a:gd name="T9" fmla="*/ 29 h 33"/>
              <a:gd name="T10" fmla="*/ 27 w 33"/>
              <a:gd name="T11" fmla="*/ 29 h 33"/>
              <a:gd name="T12" fmla="*/ 29 w 33"/>
              <a:gd name="T13" fmla="*/ 27 h 33"/>
              <a:gd name="T14" fmla="*/ 31 w 33"/>
              <a:gd name="T15" fmla="*/ 25 h 33"/>
              <a:gd name="T16" fmla="*/ 31 w 33"/>
              <a:gd name="T17" fmla="*/ 21 h 33"/>
              <a:gd name="T18" fmla="*/ 31 w 33"/>
              <a:gd name="T19" fmla="*/ 19 h 33"/>
              <a:gd name="T20" fmla="*/ 33 w 33"/>
              <a:gd name="T21" fmla="*/ 17 h 33"/>
              <a:gd name="T22" fmla="*/ 31 w 33"/>
              <a:gd name="T23" fmla="*/ 13 h 33"/>
              <a:gd name="T24" fmla="*/ 31 w 33"/>
              <a:gd name="T25" fmla="*/ 12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2 h 33"/>
              <a:gd name="T40" fmla="*/ 15 w 33"/>
              <a:gd name="T41" fmla="*/ 0 h 33"/>
              <a:gd name="T42" fmla="*/ 13 w 33"/>
              <a:gd name="T43" fmla="*/ 2 h 33"/>
              <a:gd name="T44" fmla="*/ 12 w 33"/>
              <a:gd name="T45" fmla="*/ 2 h 33"/>
              <a:gd name="T46" fmla="*/ 8 w 33"/>
              <a:gd name="T47" fmla="*/ 2 h 33"/>
              <a:gd name="T48" fmla="*/ 6 w 33"/>
              <a:gd name="T49" fmla="*/ 4 h 33"/>
              <a:gd name="T50" fmla="*/ 4 w 33"/>
              <a:gd name="T51" fmla="*/ 6 h 33"/>
              <a:gd name="T52" fmla="*/ 2 w 33"/>
              <a:gd name="T53" fmla="*/ 8 h 33"/>
              <a:gd name="T54" fmla="*/ 2 w 33"/>
              <a:gd name="T55" fmla="*/ 10 h 33"/>
              <a:gd name="T56" fmla="*/ 0 w 33"/>
              <a:gd name="T57" fmla="*/ 12 h 33"/>
              <a:gd name="T58" fmla="*/ 0 w 33"/>
              <a:gd name="T59" fmla="*/ 13 h 33"/>
              <a:gd name="T60" fmla="*/ 0 w 33"/>
              <a:gd name="T61" fmla="*/ 17 h 33"/>
              <a:gd name="T62" fmla="*/ 0 w 33"/>
              <a:gd name="T63" fmla="*/ 19 h 33"/>
              <a:gd name="T64" fmla="*/ 0 w 33"/>
              <a:gd name="T65" fmla="*/ 21 h 33"/>
              <a:gd name="T66" fmla="*/ 2 w 33"/>
              <a:gd name="T67" fmla="*/ 25 h 33"/>
              <a:gd name="T68" fmla="*/ 2 w 33"/>
              <a:gd name="T69" fmla="*/ 27 h 33"/>
              <a:gd name="T70" fmla="*/ 4 w 33"/>
              <a:gd name="T71" fmla="*/ 29 h 33"/>
              <a:gd name="T72" fmla="*/ 6 w 33"/>
              <a:gd name="T73" fmla="*/ 29 h 33"/>
              <a:gd name="T74" fmla="*/ 8 w 33"/>
              <a:gd name="T75" fmla="*/ 31 h 33"/>
              <a:gd name="T76" fmla="*/ 12 w 33"/>
              <a:gd name="T77" fmla="*/ 33 h 33"/>
              <a:gd name="T78" fmla="*/ 13 w 33"/>
              <a:gd name="T79" fmla="*/ 33 h 33"/>
              <a:gd name="T80" fmla="*/ 15 w 33"/>
              <a:gd name="T81" fmla="*/ 33 h 33"/>
              <a:gd name="T82" fmla="*/ 15 w 33"/>
              <a:gd name="T8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lnTo>
                  <a:pt x="15"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43" name="Freeform 31"/>
          <p:cNvSpPr>
            <a:spLocks/>
          </p:cNvSpPr>
          <p:nvPr/>
        </p:nvSpPr>
        <p:spPr bwMode="auto">
          <a:xfrm>
            <a:off x="2478701" y="3033083"/>
            <a:ext cx="581757" cy="1254369"/>
          </a:xfrm>
          <a:custGeom>
            <a:avLst/>
            <a:gdLst>
              <a:gd name="T0" fmla="*/ 0 w 175"/>
              <a:gd name="T1" fmla="*/ 0 h 507"/>
              <a:gd name="T2" fmla="*/ 0 w 175"/>
              <a:gd name="T3" fmla="*/ 507 h 507"/>
              <a:gd name="T4" fmla="*/ 175 w 175"/>
              <a:gd name="T5" fmla="*/ 507 h 507"/>
            </a:gdLst>
            <a:ahLst/>
            <a:cxnLst>
              <a:cxn ang="0">
                <a:pos x="T0" y="T1"/>
              </a:cxn>
              <a:cxn ang="0">
                <a:pos x="T2" y="T3"/>
              </a:cxn>
              <a:cxn ang="0">
                <a:pos x="T4" y="T5"/>
              </a:cxn>
            </a:cxnLst>
            <a:rect l="0" t="0" r="r" b="b"/>
            <a:pathLst>
              <a:path w="175" h="507">
                <a:moveTo>
                  <a:pt x="0" y="0"/>
                </a:moveTo>
                <a:lnTo>
                  <a:pt x="0" y="507"/>
                </a:lnTo>
                <a:lnTo>
                  <a:pt x="175" y="50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44" name="Freeform 32"/>
          <p:cNvSpPr>
            <a:spLocks/>
          </p:cNvSpPr>
          <p:nvPr/>
        </p:nvSpPr>
        <p:spPr bwMode="auto">
          <a:xfrm>
            <a:off x="2443532" y="3531314"/>
            <a:ext cx="109903" cy="80597"/>
          </a:xfrm>
          <a:custGeom>
            <a:avLst/>
            <a:gdLst>
              <a:gd name="T0" fmla="*/ 15 w 33"/>
              <a:gd name="T1" fmla="*/ 31 h 33"/>
              <a:gd name="T2" fmla="*/ 19 w 33"/>
              <a:gd name="T3" fmla="*/ 33 h 33"/>
              <a:gd name="T4" fmla="*/ 21 w 33"/>
              <a:gd name="T5" fmla="*/ 31 h 33"/>
              <a:gd name="T6" fmla="*/ 23 w 33"/>
              <a:gd name="T7" fmla="*/ 31 h 33"/>
              <a:gd name="T8" fmla="*/ 25 w 33"/>
              <a:gd name="T9" fmla="*/ 29 h 33"/>
              <a:gd name="T10" fmla="*/ 27 w 33"/>
              <a:gd name="T11" fmla="*/ 27 h 33"/>
              <a:gd name="T12" fmla="*/ 29 w 33"/>
              <a:gd name="T13" fmla="*/ 25 h 33"/>
              <a:gd name="T14" fmla="*/ 31 w 33"/>
              <a:gd name="T15" fmla="*/ 23 h 33"/>
              <a:gd name="T16" fmla="*/ 31 w 33"/>
              <a:gd name="T17" fmla="*/ 21 h 33"/>
              <a:gd name="T18" fmla="*/ 31 w 33"/>
              <a:gd name="T19" fmla="*/ 20 h 33"/>
              <a:gd name="T20" fmla="*/ 33 w 33"/>
              <a:gd name="T21" fmla="*/ 16 h 33"/>
              <a:gd name="T22" fmla="*/ 31 w 33"/>
              <a:gd name="T23" fmla="*/ 14 h 33"/>
              <a:gd name="T24" fmla="*/ 31 w 33"/>
              <a:gd name="T25" fmla="*/ 12 h 33"/>
              <a:gd name="T26" fmla="*/ 31 w 33"/>
              <a:gd name="T27" fmla="*/ 8 h 33"/>
              <a:gd name="T28" fmla="*/ 29 w 33"/>
              <a:gd name="T29" fmla="*/ 6 h 33"/>
              <a:gd name="T30" fmla="*/ 27 w 33"/>
              <a:gd name="T31" fmla="*/ 4 h 33"/>
              <a:gd name="T32" fmla="*/ 25 w 33"/>
              <a:gd name="T33" fmla="*/ 4 h 33"/>
              <a:gd name="T34" fmla="*/ 23 w 33"/>
              <a:gd name="T35" fmla="*/ 2 h 33"/>
              <a:gd name="T36" fmla="*/ 21 w 33"/>
              <a:gd name="T37" fmla="*/ 0 h 33"/>
              <a:gd name="T38" fmla="*/ 19 w 33"/>
              <a:gd name="T39" fmla="*/ 0 h 33"/>
              <a:gd name="T40" fmla="*/ 15 w 33"/>
              <a:gd name="T41" fmla="*/ 0 h 33"/>
              <a:gd name="T42" fmla="*/ 13 w 33"/>
              <a:gd name="T43" fmla="*/ 0 h 33"/>
              <a:gd name="T44" fmla="*/ 12 w 33"/>
              <a:gd name="T45" fmla="*/ 0 h 33"/>
              <a:gd name="T46" fmla="*/ 8 w 33"/>
              <a:gd name="T47" fmla="*/ 2 h 33"/>
              <a:gd name="T48" fmla="*/ 6 w 33"/>
              <a:gd name="T49" fmla="*/ 4 h 33"/>
              <a:gd name="T50" fmla="*/ 4 w 33"/>
              <a:gd name="T51" fmla="*/ 4 h 33"/>
              <a:gd name="T52" fmla="*/ 2 w 33"/>
              <a:gd name="T53" fmla="*/ 6 h 33"/>
              <a:gd name="T54" fmla="*/ 2 w 33"/>
              <a:gd name="T55" fmla="*/ 8 h 33"/>
              <a:gd name="T56" fmla="*/ 0 w 33"/>
              <a:gd name="T57" fmla="*/ 12 h 33"/>
              <a:gd name="T58" fmla="*/ 0 w 33"/>
              <a:gd name="T59" fmla="*/ 14 h 33"/>
              <a:gd name="T60" fmla="*/ 0 w 33"/>
              <a:gd name="T61" fmla="*/ 16 h 33"/>
              <a:gd name="T62" fmla="*/ 0 w 33"/>
              <a:gd name="T63" fmla="*/ 20 h 33"/>
              <a:gd name="T64" fmla="*/ 0 w 33"/>
              <a:gd name="T65" fmla="*/ 21 h 33"/>
              <a:gd name="T66" fmla="*/ 2 w 33"/>
              <a:gd name="T67" fmla="*/ 23 h 33"/>
              <a:gd name="T68" fmla="*/ 2 w 33"/>
              <a:gd name="T69" fmla="*/ 25 h 33"/>
              <a:gd name="T70" fmla="*/ 4 w 33"/>
              <a:gd name="T71" fmla="*/ 27 h 33"/>
              <a:gd name="T72" fmla="*/ 6 w 33"/>
              <a:gd name="T73" fmla="*/ 29 h 33"/>
              <a:gd name="T74" fmla="*/ 8 w 33"/>
              <a:gd name="T75" fmla="*/ 31 h 33"/>
              <a:gd name="T76" fmla="*/ 12 w 33"/>
              <a:gd name="T77" fmla="*/ 31 h 33"/>
              <a:gd name="T78" fmla="*/ 13 w 33"/>
              <a:gd name="T79" fmla="*/ 33 h 33"/>
              <a:gd name="T80" fmla="*/ 15 w 33"/>
              <a:gd name="T81" fmla="*/ 33 h 33"/>
              <a:gd name="T82" fmla="*/ 15 w 33"/>
              <a:gd name="T83" fmla="*/ 33 h 33"/>
              <a:gd name="T84" fmla="*/ 15 w 33"/>
              <a:gd name="T85"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3"/>
                </a:lnTo>
                <a:lnTo>
                  <a:pt x="15" y="31"/>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45" name="Freeform 33"/>
          <p:cNvSpPr>
            <a:spLocks/>
          </p:cNvSpPr>
          <p:nvPr/>
        </p:nvSpPr>
        <p:spPr bwMode="auto">
          <a:xfrm>
            <a:off x="3497142" y="2571488"/>
            <a:ext cx="523143" cy="1562100"/>
          </a:xfrm>
          <a:custGeom>
            <a:avLst/>
            <a:gdLst>
              <a:gd name="T0" fmla="*/ 157 w 157"/>
              <a:gd name="T1" fmla="*/ 0 h 632"/>
              <a:gd name="T2" fmla="*/ 157 w 157"/>
              <a:gd name="T3" fmla="*/ 578 h 632"/>
              <a:gd name="T4" fmla="*/ 0 w 157"/>
              <a:gd name="T5" fmla="*/ 578 h 632"/>
              <a:gd name="T6" fmla="*/ 0 w 157"/>
              <a:gd name="T7" fmla="*/ 632 h 632"/>
            </a:gdLst>
            <a:ahLst/>
            <a:cxnLst>
              <a:cxn ang="0">
                <a:pos x="T0" y="T1"/>
              </a:cxn>
              <a:cxn ang="0">
                <a:pos x="T2" y="T3"/>
              </a:cxn>
              <a:cxn ang="0">
                <a:pos x="T4" y="T5"/>
              </a:cxn>
              <a:cxn ang="0">
                <a:pos x="T6" y="T7"/>
              </a:cxn>
            </a:cxnLst>
            <a:rect l="0" t="0" r="r" b="b"/>
            <a:pathLst>
              <a:path w="157" h="632">
                <a:moveTo>
                  <a:pt x="157" y="0"/>
                </a:moveTo>
                <a:lnTo>
                  <a:pt x="157" y="578"/>
                </a:lnTo>
                <a:lnTo>
                  <a:pt x="0" y="578"/>
                </a:lnTo>
                <a:lnTo>
                  <a:pt x="0" y="632"/>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46" name="Freeform 34"/>
          <p:cNvSpPr>
            <a:spLocks/>
          </p:cNvSpPr>
          <p:nvPr/>
        </p:nvSpPr>
        <p:spPr bwMode="auto">
          <a:xfrm>
            <a:off x="3439994" y="4116003"/>
            <a:ext cx="108438" cy="79131"/>
          </a:xfrm>
          <a:custGeom>
            <a:avLst/>
            <a:gdLst>
              <a:gd name="T0" fmla="*/ 32 w 32"/>
              <a:gd name="T1" fmla="*/ 0 h 32"/>
              <a:gd name="T2" fmla="*/ 0 w 32"/>
              <a:gd name="T3" fmla="*/ 1 h 32"/>
              <a:gd name="T4" fmla="*/ 17 w 32"/>
              <a:gd name="T5" fmla="*/ 32 h 32"/>
              <a:gd name="T6" fmla="*/ 32 w 32"/>
              <a:gd name="T7" fmla="*/ 1 h 32"/>
              <a:gd name="T8" fmla="*/ 32 w 32"/>
              <a:gd name="T9" fmla="*/ 1 h 32"/>
              <a:gd name="T10" fmla="*/ 32 w 32"/>
              <a:gd name="T11" fmla="*/ 0 h 32"/>
            </a:gdLst>
            <a:ahLst/>
            <a:cxnLst>
              <a:cxn ang="0">
                <a:pos x="T0" y="T1"/>
              </a:cxn>
              <a:cxn ang="0">
                <a:pos x="T2" y="T3"/>
              </a:cxn>
              <a:cxn ang="0">
                <a:pos x="T4" y="T5"/>
              </a:cxn>
              <a:cxn ang="0">
                <a:pos x="T6" y="T7"/>
              </a:cxn>
              <a:cxn ang="0">
                <a:pos x="T8" y="T9"/>
              </a:cxn>
              <a:cxn ang="0">
                <a:pos x="T10" y="T11"/>
              </a:cxn>
            </a:cxnLst>
            <a:rect l="0" t="0" r="r" b="b"/>
            <a:pathLst>
              <a:path w="32" h="32">
                <a:moveTo>
                  <a:pt x="32" y="0"/>
                </a:moveTo>
                <a:lnTo>
                  <a:pt x="0" y="1"/>
                </a:lnTo>
                <a:lnTo>
                  <a:pt x="17" y="32"/>
                </a:lnTo>
                <a:lnTo>
                  <a:pt x="32" y="1"/>
                </a:lnTo>
                <a:lnTo>
                  <a:pt x="32" y="1"/>
                </a:lnTo>
                <a:lnTo>
                  <a:pt x="32"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47" name="Line 35"/>
          <p:cNvSpPr>
            <a:spLocks noChangeShapeType="1"/>
          </p:cNvSpPr>
          <p:nvPr/>
        </p:nvSpPr>
        <p:spPr bwMode="auto">
          <a:xfrm flipV="1">
            <a:off x="3491281" y="4680175"/>
            <a:ext cx="5862" cy="1031631"/>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48" name="Freeform 36"/>
          <p:cNvSpPr>
            <a:spLocks/>
          </p:cNvSpPr>
          <p:nvPr/>
        </p:nvSpPr>
        <p:spPr bwMode="auto">
          <a:xfrm>
            <a:off x="3179154" y="4205391"/>
            <a:ext cx="637442" cy="474785"/>
          </a:xfrm>
          <a:custGeom>
            <a:avLst/>
            <a:gdLst>
              <a:gd name="T0" fmla="*/ 190 w 192"/>
              <a:gd name="T1" fmla="*/ 192 h 192"/>
              <a:gd name="T2" fmla="*/ 192 w 192"/>
              <a:gd name="T3" fmla="*/ 0 h 192"/>
              <a:gd name="T4" fmla="*/ 0 w 192"/>
              <a:gd name="T5" fmla="*/ 0 h 192"/>
              <a:gd name="T6" fmla="*/ 0 w 192"/>
              <a:gd name="T7" fmla="*/ 192 h 192"/>
              <a:gd name="T8" fmla="*/ 192 w 192"/>
              <a:gd name="T9" fmla="*/ 192 h 192"/>
              <a:gd name="T10" fmla="*/ 192 w 192"/>
              <a:gd name="T11" fmla="*/ 192 h 192"/>
            </a:gdLst>
            <a:ahLst/>
            <a:cxnLst>
              <a:cxn ang="0">
                <a:pos x="T0" y="T1"/>
              </a:cxn>
              <a:cxn ang="0">
                <a:pos x="T2" y="T3"/>
              </a:cxn>
              <a:cxn ang="0">
                <a:pos x="T4" y="T5"/>
              </a:cxn>
              <a:cxn ang="0">
                <a:pos x="T6" y="T7"/>
              </a:cxn>
              <a:cxn ang="0">
                <a:pos x="T8" y="T9"/>
              </a:cxn>
              <a:cxn ang="0">
                <a:pos x="T10" y="T11"/>
              </a:cxn>
            </a:cxnLst>
            <a:rect l="0" t="0" r="r" b="b"/>
            <a:pathLst>
              <a:path w="192" h="192">
                <a:moveTo>
                  <a:pt x="190" y="192"/>
                </a:moveTo>
                <a:lnTo>
                  <a:pt x="192" y="0"/>
                </a:lnTo>
                <a:lnTo>
                  <a:pt x="0" y="0"/>
                </a:lnTo>
                <a:lnTo>
                  <a:pt x="0" y="192"/>
                </a:lnTo>
                <a:lnTo>
                  <a:pt x="192" y="192"/>
                </a:lnTo>
                <a:lnTo>
                  <a:pt x="192" y="192"/>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grpSp>
        <p:nvGrpSpPr>
          <p:cNvPr id="550949" name="Group 37"/>
          <p:cNvGrpSpPr>
            <a:grpSpLocks/>
          </p:cNvGrpSpPr>
          <p:nvPr/>
        </p:nvGrpSpPr>
        <p:grpSpPr bwMode="auto">
          <a:xfrm>
            <a:off x="214681" y="4190737"/>
            <a:ext cx="1953358" cy="830874"/>
            <a:chOff x="832" y="2750"/>
            <a:chExt cx="1333" cy="567"/>
          </a:xfrm>
        </p:grpSpPr>
        <p:sp>
          <p:nvSpPr>
            <p:cNvPr id="550950" name="Freeform 38"/>
            <p:cNvSpPr>
              <a:spLocks/>
            </p:cNvSpPr>
            <p:nvPr/>
          </p:nvSpPr>
          <p:spPr bwMode="auto">
            <a:xfrm>
              <a:off x="1373" y="3049"/>
              <a:ext cx="247" cy="211"/>
            </a:xfrm>
            <a:custGeom>
              <a:avLst/>
              <a:gdLst>
                <a:gd name="T0" fmla="*/ 107 w 109"/>
                <a:gd name="T1" fmla="*/ 61 h 125"/>
                <a:gd name="T2" fmla="*/ 0 w 109"/>
                <a:gd name="T3" fmla="*/ 125 h 125"/>
                <a:gd name="T4" fmla="*/ 0 w 109"/>
                <a:gd name="T5" fmla="*/ 0 h 125"/>
                <a:gd name="T6" fmla="*/ 109 w 109"/>
                <a:gd name="T7" fmla="*/ 61 h 125"/>
                <a:gd name="T8" fmla="*/ 109 w 109"/>
                <a:gd name="T9" fmla="*/ 61 h 125"/>
              </a:gdLst>
              <a:ahLst/>
              <a:cxnLst>
                <a:cxn ang="0">
                  <a:pos x="T0" y="T1"/>
                </a:cxn>
                <a:cxn ang="0">
                  <a:pos x="T2" y="T3"/>
                </a:cxn>
                <a:cxn ang="0">
                  <a:pos x="T4" y="T5"/>
                </a:cxn>
                <a:cxn ang="0">
                  <a:pos x="T6" y="T7"/>
                </a:cxn>
                <a:cxn ang="0">
                  <a:pos x="T8" y="T9"/>
                </a:cxn>
              </a:cxnLst>
              <a:rect l="0" t="0" r="r" b="b"/>
              <a:pathLst>
                <a:path w="109" h="125">
                  <a:moveTo>
                    <a:pt x="107" y="61"/>
                  </a:moveTo>
                  <a:lnTo>
                    <a:pt x="0" y="125"/>
                  </a:lnTo>
                  <a:lnTo>
                    <a:pt x="0" y="0"/>
                  </a:lnTo>
                  <a:lnTo>
                    <a:pt x="109" y="61"/>
                  </a:lnTo>
                  <a:lnTo>
                    <a:pt x="109" y="6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51" name="Freeform 39"/>
            <p:cNvSpPr>
              <a:spLocks/>
            </p:cNvSpPr>
            <p:nvPr/>
          </p:nvSpPr>
          <p:spPr bwMode="auto">
            <a:xfrm>
              <a:off x="1647" y="3130"/>
              <a:ext cx="66" cy="49"/>
            </a:xfrm>
            <a:custGeom>
              <a:avLst/>
              <a:gdLst>
                <a:gd name="T0" fmla="*/ 13 w 29"/>
                <a:gd name="T1" fmla="*/ 29 h 29"/>
                <a:gd name="T2" fmla="*/ 17 w 29"/>
                <a:gd name="T3" fmla="*/ 29 h 29"/>
                <a:gd name="T4" fmla="*/ 19 w 29"/>
                <a:gd name="T5" fmla="*/ 29 h 29"/>
                <a:gd name="T6" fmla="*/ 21 w 29"/>
                <a:gd name="T7" fmla="*/ 27 h 29"/>
                <a:gd name="T8" fmla="*/ 23 w 29"/>
                <a:gd name="T9" fmla="*/ 27 h 29"/>
                <a:gd name="T10" fmla="*/ 25 w 29"/>
                <a:gd name="T11" fmla="*/ 25 h 29"/>
                <a:gd name="T12" fmla="*/ 27 w 29"/>
                <a:gd name="T13" fmla="*/ 23 h 29"/>
                <a:gd name="T14" fmla="*/ 27 w 29"/>
                <a:gd name="T15" fmla="*/ 21 h 29"/>
                <a:gd name="T16" fmla="*/ 29 w 29"/>
                <a:gd name="T17" fmla="*/ 19 h 29"/>
                <a:gd name="T18" fmla="*/ 29 w 29"/>
                <a:gd name="T19" fmla="*/ 17 h 29"/>
                <a:gd name="T20" fmla="*/ 29 w 29"/>
                <a:gd name="T21" fmla="*/ 13 h 29"/>
                <a:gd name="T22" fmla="*/ 29 w 29"/>
                <a:gd name="T23" fmla="*/ 11 h 29"/>
                <a:gd name="T24" fmla="*/ 29 w 29"/>
                <a:gd name="T25" fmla="*/ 10 h 29"/>
                <a:gd name="T26" fmla="*/ 27 w 29"/>
                <a:gd name="T27" fmla="*/ 8 h 29"/>
                <a:gd name="T28" fmla="*/ 27 w 29"/>
                <a:gd name="T29" fmla="*/ 6 h 29"/>
                <a:gd name="T30" fmla="*/ 25 w 29"/>
                <a:gd name="T31" fmla="*/ 4 h 29"/>
                <a:gd name="T32" fmla="*/ 23 w 29"/>
                <a:gd name="T33" fmla="*/ 2 h 29"/>
                <a:gd name="T34" fmla="*/ 21 w 29"/>
                <a:gd name="T35" fmla="*/ 2 h 29"/>
                <a:gd name="T36" fmla="*/ 19 w 29"/>
                <a:gd name="T37" fmla="*/ 0 h 29"/>
                <a:gd name="T38" fmla="*/ 17 w 29"/>
                <a:gd name="T39" fmla="*/ 0 h 29"/>
                <a:gd name="T40" fmla="*/ 13 w 29"/>
                <a:gd name="T41" fmla="*/ 0 h 29"/>
                <a:gd name="T42" fmla="*/ 11 w 29"/>
                <a:gd name="T43" fmla="*/ 0 h 29"/>
                <a:gd name="T44" fmla="*/ 10 w 29"/>
                <a:gd name="T45" fmla="*/ 0 h 29"/>
                <a:gd name="T46" fmla="*/ 8 w 29"/>
                <a:gd name="T47" fmla="*/ 2 h 29"/>
                <a:gd name="T48" fmla="*/ 6 w 29"/>
                <a:gd name="T49" fmla="*/ 2 h 29"/>
                <a:gd name="T50" fmla="*/ 4 w 29"/>
                <a:gd name="T51" fmla="*/ 4 h 29"/>
                <a:gd name="T52" fmla="*/ 2 w 29"/>
                <a:gd name="T53" fmla="*/ 6 h 29"/>
                <a:gd name="T54" fmla="*/ 0 w 29"/>
                <a:gd name="T55" fmla="*/ 8 h 29"/>
                <a:gd name="T56" fmla="*/ 0 w 29"/>
                <a:gd name="T57" fmla="*/ 10 h 29"/>
                <a:gd name="T58" fmla="*/ 0 w 29"/>
                <a:gd name="T59" fmla="*/ 11 h 29"/>
                <a:gd name="T60" fmla="*/ 0 w 29"/>
                <a:gd name="T61" fmla="*/ 13 h 29"/>
                <a:gd name="T62" fmla="*/ 0 w 29"/>
                <a:gd name="T63" fmla="*/ 17 h 29"/>
                <a:gd name="T64" fmla="*/ 0 w 29"/>
                <a:gd name="T65" fmla="*/ 19 h 29"/>
                <a:gd name="T66" fmla="*/ 0 w 29"/>
                <a:gd name="T67" fmla="*/ 21 h 29"/>
                <a:gd name="T68" fmla="*/ 2 w 29"/>
                <a:gd name="T69" fmla="*/ 23 h 29"/>
                <a:gd name="T70" fmla="*/ 4 w 29"/>
                <a:gd name="T71" fmla="*/ 25 h 29"/>
                <a:gd name="T72" fmla="*/ 6 w 29"/>
                <a:gd name="T73" fmla="*/ 27 h 29"/>
                <a:gd name="T74" fmla="*/ 8 w 29"/>
                <a:gd name="T75" fmla="*/ 27 h 29"/>
                <a:gd name="T76" fmla="*/ 10 w 29"/>
                <a:gd name="T77" fmla="*/ 29 h 29"/>
                <a:gd name="T78" fmla="*/ 11 w 29"/>
                <a:gd name="T79" fmla="*/ 29 h 29"/>
                <a:gd name="T80" fmla="*/ 13 w 29"/>
                <a:gd name="T81" fmla="*/ 29 h 29"/>
                <a:gd name="T82" fmla="*/ 13 w 29"/>
                <a:gd name="T8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lnTo>
                    <a:pt x="13" y="29"/>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52" name="Freeform 40"/>
            <p:cNvSpPr>
              <a:spLocks/>
            </p:cNvSpPr>
            <p:nvPr/>
          </p:nvSpPr>
          <p:spPr bwMode="auto">
            <a:xfrm>
              <a:off x="1245" y="2912"/>
              <a:ext cx="128" cy="243"/>
            </a:xfrm>
            <a:custGeom>
              <a:avLst/>
              <a:gdLst>
                <a:gd name="T0" fmla="*/ 56 w 56"/>
                <a:gd name="T1" fmla="*/ 142 h 144"/>
                <a:gd name="T2" fmla="*/ 0 w 56"/>
                <a:gd name="T3" fmla="*/ 144 h 144"/>
                <a:gd name="T4" fmla="*/ 0 w 56"/>
                <a:gd name="T5" fmla="*/ 0 h 144"/>
              </a:gdLst>
              <a:ahLst/>
              <a:cxnLst>
                <a:cxn ang="0">
                  <a:pos x="T0" y="T1"/>
                </a:cxn>
                <a:cxn ang="0">
                  <a:pos x="T2" y="T3"/>
                </a:cxn>
                <a:cxn ang="0">
                  <a:pos x="T4" y="T5"/>
                </a:cxn>
              </a:cxnLst>
              <a:rect l="0" t="0" r="r" b="b"/>
              <a:pathLst>
                <a:path w="56" h="144">
                  <a:moveTo>
                    <a:pt x="56" y="142"/>
                  </a:moveTo>
                  <a:lnTo>
                    <a:pt x="0" y="144"/>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53" name="Freeform 41"/>
            <p:cNvSpPr>
              <a:spLocks/>
            </p:cNvSpPr>
            <p:nvPr/>
          </p:nvSpPr>
          <p:spPr bwMode="auto">
            <a:xfrm>
              <a:off x="1837" y="2750"/>
              <a:ext cx="328" cy="567"/>
            </a:xfrm>
            <a:custGeom>
              <a:avLst/>
              <a:gdLst>
                <a:gd name="T0" fmla="*/ 0 w 144"/>
                <a:gd name="T1" fmla="*/ 71 h 336"/>
                <a:gd name="T2" fmla="*/ 2 w 144"/>
                <a:gd name="T3" fmla="*/ 60 h 336"/>
                <a:gd name="T4" fmla="*/ 4 w 144"/>
                <a:gd name="T5" fmla="*/ 48 h 336"/>
                <a:gd name="T6" fmla="*/ 10 w 144"/>
                <a:gd name="T7" fmla="*/ 39 h 336"/>
                <a:gd name="T8" fmla="*/ 16 w 144"/>
                <a:gd name="T9" fmla="*/ 29 h 336"/>
                <a:gd name="T10" fmla="*/ 22 w 144"/>
                <a:gd name="T11" fmla="*/ 21 h 336"/>
                <a:gd name="T12" fmla="*/ 31 w 144"/>
                <a:gd name="T13" fmla="*/ 14 h 336"/>
                <a:gd name="T14" fmla="*/ 41 w 144"/>
                <a:gd name="T15" fmla="*/ 8 h 336"/>
                <a:gd name="T16" fmla="*/ 50 w 144"/>
                <a:gd name="T17" fmla="*/ 2 h 336"/>
                <a:gd name="T18" fmla="*/ 62 w 144"/>
                <a:gd name="T19" fmla="*/ 0 h 336"/>
                <a:gd name="T20" fmla="*/ 73 w 144"/>
                <a:gd name="T21" fmla="*/ 0 h 336"/>
                <a:gd name="T22" fmla="*/ 85 w 144"/>
                <a:gd name="T23" fmla="*/ 0 h 336"/>
                <a:gd name="T24" fmla="*/ 96 w 144"/>
                <a:gd name="T25" fmla="*/ 2 h 336"/>
                <a:gd name="T26" fmla="*/ 106 w 144"/>
                <a:gd name="T27" fmla="*/ 8 h 336"/>
                <a:gd name="T28" fmla="*/ 116 w 144"/>
                <a:gd name="T29" fmla="*/ 14 h 336"/>
                <a:gd name="T30" fmla="*/ 123 w 144"/>
                <a:gd name="T31" fmla="*/ 21 h 336"/>
                <a:gd name="T32" fmla="*/ 131 w 144"/>
                <a:gd name="T33" fmla="*/ 29 h 336"/>
                <a:gd name="T34" fmla="*/ 137 w 144"/>
                <a:gd name="T35" fmla="*/ 39 h 336"/>
                <a:gd name="T36" fmla="*/ 143 w 144"/>
                <a:gd name="T37" fmla="*/ 48 h 336"/>
                <a:gd name="T38" fmla="*/ 144 w 144"/>
                <a:gd name="T39" fmla="*/ 60 h 336"/>
                <a:gd name="T40" fmla="*/ 144 w 144"/>
                <a:gd name="T41" fmla="*/ 71 h 336"/>
                <a:gd name="T42" fmla="*/ 144 w 144"/>
                <a:gd name="T43" fmla="*/ 263 h 336"/>
                <a:gd name="T44" fmla="*/ 144 w 144"/>
                <a:gd name="T45" fmla="*/ 275 h 336"/>
                <a:gd name="T46" fmla="*/ 143 w 144"/>
                <a:gd name="T47" fmla="*/ 286 h 336"/>
                <a:gd name="T48" fmla="*/ 137 w 144"/>
                <a:gd name="T49" fmla="*/ 296 h 336"/>
                <a:gd name="T50" fmla="*/ 131 w 144"/>
                <a:gd name="T51" fmla="*/ 306 h 336"/>
                <a:gd name="T52" fmla="*/ 123 w 144"/>
                <a:gd name="T53" fmla="*/ 315 h 336"/>
                <a:gd name="T54" fmla="*/ 116 w 144"/>
                <a:gd name="T55" fmla="*/ 321 h 336"/>
                <a:gd name="T56" fmla="*/ 106 w 144"/>
                <a:gd name="T57" fmla="*/ 327 h 336"/>
                <a:gd name="T58" fmla="*/ 96 w 144"/>
                <a:gd name="T59" fmla="*/ 332 h 336"/>
                <a:gd name="T60" fmla="*/ 85 w 144"/>
                <a:gd name="T61" fmla="*/ 334 h 336"/>
                <a:gd name="T62" fmla="*/ 73 w 144"/>
                <a:gd name="T63" fmla="*/ 336 h 336"/>
                <a:gd name="T64" fmla="*/ 62 w 144"/>
                <a:gd name="T65" fmla="*/ 334 h 336"/>
                <a:gd name="T66" fmla="*/ 50 w 144"/>
                <a:gd name="T67" fmla="*/ 332 h 336"/>
                <a:gd name="T68" fmla="*/ 41 w 144"/>
                <a:gd name="T69" fmla="*/ 327 h 336"/>
                <a:gd name="T70" fmla="*/ 31 w 144"/>
                <a:gd name="T71" fmla="*/ 321 h 336"/>
                <a:gd name="T72" fmla="*/ 22 w 144"/>
                <a:gd name="T73" fmla="*/ 315 h 336"/>
                <a:gd name="T74" fmla="*/ 16 w 144"/>
                <a:gd name="T75" fmla="*/ 306 h 336"/>
                <a:gd name="T76" fmla="*/ 10 w 144"/>
                <a:gd name="T77" fmla="*/ 296 h 336"/>
                <a:gd name="T78" fmla="*/ 4 w 144"/>
                <a:gd name="T79" fmla="*/ 286 h 336"/>
                <a:gd name="T80" fmla="*/ 2 w 144"/>
                <a:gd name="T81" fmla="*/ 275 h 336"/>
                <a:gd name="T82" fmla="*/ 0 w 144"/>
                <a:gd name="T83" fmla="*/ 263 h 336"/>
                <a:gd name="T84" fmla="*/ 0 w 144"/>
                <a:gd name="T85" fmla="*/ 71 h 336"/>
                <a:gd name="T86" fmla="*/ 0 w 144"/>
                <a:gd name="T87" fmla="*/ 7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lnTo>
                    <a:pt x="0" y="7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54" name="Rectangle 42"/>
            <p:cNvSpPr>
              <a:spLocks noChangeArrowheads="1"/>
            </p:cNvSpPr>
            <p:nvPr/>
          </p:nvSpPr>
          <p:spPr bwMode="auto">
            <a:xfrm>
              <a:off x="1895" y="2846"/>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b="1">
                  <a:solidFill>
                    <a:srgbClr val="000000"/>
                  </a:solidFill>
                  <a:latin typeface="+mn-lt"/>
                </a:rPr>
                <a:t>0</a:t>
              </a:r>
              <a:endParaRPr lang="zh-TW" altLang="en-US" sz="2000" b="1">
                <a:latin typeface="+mn-lt"/>
              </a:endParaRPr>
            </a:p>
          </p:txBody>
        </p:sp>
        <p:sp>
          <p:nvSpPr>
            <p:cNvPr id="550955" name="Rectangle 43"/>
            <p:cNvSpPr>
              <a:spLocks noChangeArrowheads="1"/>
            </p:cNvSpPr>
            <p:nvPr/>
          </p:nvSpPr>
          <p:spPr bwMode="auto">
            <a:xfrm>
              <a:off x="1895" y="3089"/>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b="1">
                  <a:solidFill>
                    <a:srgbClr val="000000"/>
                  </a:solidFill>
                  <a:latin typeface="+mn-lt"/>
                </a:rPr>
                <a:t>1</a:t>
              </a:r>
              <a:endParaRPr lang="zh-TW" altLang="en-US" sz="2000" b="1">
                <a:latin typeface="+mn-lt"/>
              </a:endParaRPr>
            </a:p>
          </p:txBody>
        </p:sp>
        <p:sp>
          <p:nvSpPr>
            <p:cNvPr id="550956"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57"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58" name="Freeform 46"/>
            <p:cNvSpPr>
              <a:spLocks/>
            </p:cNvSpPr>
            <p:nvPr/>
          </p:nvSpPr>
          <p:spPr bwMode="auto">
            <a:xfrm>
              <a:off x="1211" y="2883"/>
              <a:ext cx="75" cy="56"/>
            </a:xfrm>
            <a:custGeom>
              <a:avLst/>
              <a:gdLst>
                <a:gd name="T0" fmla="*/ 15 w 33"/>
                <a:gd name="T1" fmla="*/ 33 h 33"/>
                <a:gd name="T2" fmla="*/ 19 w 33"/>
                <a:gd name="T3" fmla="*/ 33 h 33"/>
                <a:gd name="T4" fmla="*/ 21 w 33"/>
                <a:gd name="T5" fmla="*/ 31 h 33"/>
                <a:gd name="T6" fmla="*/ 23 w 33"/>
                <a:gd name="T7" fmla="*/ 31 h 33"/>
                <a:gd name="T8" fmla="*/ 25 w 33"/>
                <a:gd name="T9" fmla="*/ 29 h 33"/>
                <a:gd name="T10" fmla="*/ 27 w 33"/>
                <a:gd name="T11" fmla="*/ 27 h 33"/>
                <a:gd name="T12" fmla="*/ 29 w 33"/>
                <a:gd name="T13" fmla="*/ 25 h 33"/>
                <a:gd name="T14" fmla="*/ 31 w 33"/>
                <a:gd name="T15" fmla="*/ 23 h 33"/>
                <a:gd name="T16" fmla="*/ 31 w 33"/>
                <a:gd name="T17" fmla="*/ 21 h 33"/>
                <a:gd name="T18" fmla="*/ 33 w 33"/>
                <a:gd name="T19" fmla="*/ 19 h 33"/>
                <a:gd name="T20" fmla="*/ 33 w 33"/>
                <a:gd name="T21" fmla="*/ 17 h 33"/>
                <a:gd name="T22" fmla="*/ 33 w 33"/>
                <a:gd name="T23" fmla="*/ 13 h 33"/>
                <a:gd name="T24" fmla="*/ 31 w 33"/>
                <a:gd name="T25" fmla="*/ 12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0 h 33"/>
                <a:gd name="T40" fmla="*/ 15 w 33"/>
                <a:gd name="T41" fmla="*/ 0 h 33"/>
                <a:gd name="T42" fmla="*/ 13 w 33"/>
                <a:gd name="T43" fmla="*/ 0 h 33"/>
                <a:gd name="T44" fmla="*/ 11 w 33"/>
                <a:gd name="T45" fmla="*/ 2 h 33"/>
                <a:gd name="T46" fmla="*/ 10 w 33"/>
                <a:gd name="T47" fmla="*/ 2 h 33"/>
                <a:gd name="T48" fmla="*/ 8 w 33"/>
                <a:gd name="T49" fmla="*/ 4 h 33"/>
                <a:gd name="T50" fmla="*/ 6 w 33"/>
                <a:gd name="T51" fmla="*/ 6 h 33"/>
                <a:gd name="T52" fmla="*/ 4 w 33"/>
                <a:gd name="T53" fmla="*/ 8 h 33"/>
                <a:gd name="T54" fmla="*/ 2 w 33"/>
                <a:gd name="T55" fmla="*/ 10 h 33"/>
                <a:gd name="T56" fmla="*/ 2 w 33"/>
                <a:gd name="T57" fmla="*/ 12 h 33"/>
                <a:gd name="T58" fmla="*/ 0 w 33"/>
                <a:gd name="T59" fmla="*/ 13 h 33"/>
                <a:gd name="T60" fmla="*/ 0 w 33"/>
                <a:gd name="T61" fmla="*/ 17 h 33"/>
                <a:gd name="T62" fmla="*/ 0 w 33"/>
                <a:gd name="T63" fmla="*/ 19 h 33"/>
                <a:gd name="T64" fmla="*/ 2 w 33"/>
                <a:gd name="T65" fmla="*/ 21 h 33"/>
                <a:gd name="T66" fmla="*/ 2 w 33"/>
                <a:gd name="T67" fmla="*/ 23 h 33"/>
                <a:gd name="T68" fmla="*/ 4 w 33"/>
                <a:gd name="T69" fmla="*/ 25 h 33"/>
                <a:gd name="T70" fmla="*/ 6 w 33"/>
                <a:gd name="T71" fmla="*/ 27 h 33"/>
                <a:gd name="T72" fmla="*/ 8 w 33"/>
                <a:gd name="T73" fmla="*/ 29 h 33"/>
                <a:gd name="T74" fmla="*/ 10 w 33"/>
                <a:gd name="T75" fmla="*/ 31 h 33"/>
                <a:gd name="T76" fmla="*/ 11 w 33"/>
                <a:gd name="T77" fmla="*/ 31 h 33"/>
                <a:gd name="T78" fmla="*/ 13 w 33"/>
                <a:gd name="T79" fmla="*/ 33 h 33"/>
                <a:gd name="T80" fmla="*/ 15 w 33"/>
                <a:gd name="T81" fmla="*/ 33 h 33"/>
                <a:gd name="T82" fmla="*/ 15 w 33"/>
                <a:gd name="T8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lnTo>
                    <a:pt x="15"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59" name="Rectangle 47"/>
            <p:cNvSpPr>
              <a:spLocks noChangeArrowheads="1"/>
            </p:cNvSpPr>
            <p:nvPr/>
          </p:nvSpPr>
          <p:spPr bwMode="auto">
            <a:xfrm>
              <a:off x="832" y="2784"/>
              <a:ext cx="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b="1">
                  <a:solidFill>
                    <a:srgbClr val="000000"/>
                  </a:solidFill>
                  <a:latin typeface="+mn-lt"/>
                </a:rPr>
                <a:t>b</a:t>
              </a:r>
              <a:endParaRPr lang="en-US" altLang="zh-TW" sz="2000" b="1">
                <a:latin typeface="+mn-lt"/>
              </a:endParaRPr>
            </a:p>
          </p:txBody>
        </p:sp>
      </p:grpSp>
      <p:sp>
        <p:nvSpPr>
          <p:cNvPr id="550960" name="Rectangle 48"/>
          <p:cNvSpPr>
            <a:spLocks noChangeArrowheads="1"/>
          </p:cNvSpPr>
          <p:nvPr/>
        </p:nvSpPr>
        <p:spPr bwMode="auto">
          <a:xfrm>
            <a:off x="4392493" y="4351929"/>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b="1">
                <a:solidFill>
                  <a:srgbClr val="000000"/>
                </a:solidFill>
                <a:latin typeface="+mn-lt"/>
              </a:rPr>
              <a:t>2</a:t>
            </a:r>
            <a:endParaRPr lang="zh-TW" altLang="en-US" sz="2000" b="1">
              <a:latin typeface="+mn-lt"/>
            </a:endParaRPr>
          </a:p>
        </p:txBody>
      </p:sp>
      <p:sp>
        <p:nvSpPr>
          <p:cNvPr id="550962" name="Freeform 50"/>
          <p:cNvSpPr>
            <a:spLocks/>
          </p:cNvSpPr>
          <p:nvPr/>
        </p:nvSpPr>
        <p:spPr bwMode="auto">
          <a:xfrm>
            <a:off x="660158" y="2694580"/>
            <a:ext cx="4318489" cy="2851638"/>
          </a:xfrm>
          <a:custGeom>
            <a:avLst/>
            <a:gdLst>
              <a:gd name="T0" fmla="*/ 1298 w 1298"/>
              <a:gd name="T1" fmla="*/ 1151 h 1153"/>
              <a:gd name="T2" fmla="*/ 1298 w 1298"/>
              <a:gd name="T3" fmla="*/ 0 h 1153"/>
              <a:gd name="T4" fmla="*/ 0 w 1298"/>
              <a:gd name="T5" fmla="*/ 0 h 1153"/>
              <a:gd name="T6" fmla="*/ 0 w 1298"/>
              <a:gd name="T7" fmla="*/ 1153 h 1153"/>
              <a:gd name="T8" fmla="*/ 1298 w 1298"/>
              <a:gd name="T9" fmla="*/ 1153 h 1153"/>
              <a:gd name="T10" fmla="*/ 1298 w 1298"/>
              <a:gd name="T11" fmla="*/ 1153 h 1153"/>
            </a:gdLst>
            <a:ahLst/>
            <a:cxnLst>
              <a:cxn ang="0">
                <a:pos x="T0" y="T1"/>
              </a:cxn>
              <a:cxn ang="0">
                <a:pos x="T2" y="T3"/>
              </a:cxn>
              <a:cxn ang="0">
                <a:pos x="T4" y="T5"/>
              </a:cxn>
              <a:cxn ang="0">
                <a:pos x="T6" y="T7"/>
              </a:cxn>
              <a:cxn ang="0">
                <a:pos x="T8" y="T9"/>
              </a:cxn>
              <a:cxn ang="0">
                <a:pos x="T10" y="T11"/>
              </a:cxn>
            </a:cxnLst>
            <a:rect l="0" t="0" r="r" b="b"/>
            <a:pathLst>
              <a:path w="1298" h="1153">
                <a:moveTo>
                  <a:pt x="1298" y="1151"/>
                </a:moveTo>
                <a:lnTo>
                  <a:pt x="1298" y="0"/>
                </a:lnTo>
                <a:lnTo>
                  <a:pt x="0" y="0"/>
                </a:lnTo>
                <a:lnTo>
                  <a:pt x="0" y="1153"/>
                </a:lnTo>
                <a:lnTo>
                  <a:pt x="1298" y="1153"/>
                </a:lnTo>
                <a:lnTo>
                  <a:pt x="1298" y="1153"/>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63" name="Rectangle 51"/>
          <p:cNvSpPr>
            <a:spLocks noChangeArrowheads="1"/>
          </p:cNvSpPr>
          <p:nvPr/>
        </p:nvSpPr>
        <p:spPr bwMode="auto">
          <a:xfrm>
            <a:off x="3897193" y="5793868"/>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TW" altLang="en-US" sz="2000">
              <a:latin typeface="+mn-lt"/>
            </a:endParaRPr>
          </a:p>
        </p:txBody>
      </p:sp>
      <p:sp>
        <p:nvSpPr>
          <p:cNvPr id="550964" name="Text Box 52"/>
          <p:cNvSpPr txBox="1">
            <a:spLocks noChangeArrowheads="1"/>
          </p:cNvSpPr>
          <p:nvPr/>
        </p:nvSpPr>
        <p:spPr bwMode="auto">
          <a:xfrm>
            <a:off x="1111706" y="5663392"/>
            <a:ext cx="1331005"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A.5.9</a:t>
            </a:r>
            <a:endParaRPr lang="en-US" altLang="zh-TW" sz="1800" dirty="0">
              <a:latin typeface="+mn-lt"/>
            </a:endParaRPr>
          </a:p>
        </p:txBody>
      </p:sp>
      <p:sp>
        <p:nvSpPr>
          <p:cNvPr id="550965" name="Line 53"/>
          <p:cNvSpPr>
            <a:spLocks noChangeShapeType="1"/>
          </p:cNvSpPr>
          <p:nvPr/>
        </p:nvSpPr>
        <p:spPr bwMode="auto">
          <a:xfrm flipV="1">
            <a:off x="1967281" y="1821210"/>
            <a:ext cx="0" cy="281354"/>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50966" name="Line 54"/>
          <p:cNvSpPr>
            <a:spLocks noChangeShapeType="1"/>
          </p:cNvSpPr>
          <p:nvPr/>
        </p:nvSpPr>
        <p:spPr bwMode="auto">
          <a:xfrm flipV="1">
            <a:off x="1967281" y="1818280"/>
            <a:ext cx="3540823" cy="293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50969" name="Line 57"/>
          <p:cNvSpPr>
            <a:spLocks noChangeShapeType="1"/>
          </p:cNvSpPr>
          <p:nvPr/>
        </p:nvSpPr>
        <p:spPr bwMode="auto">
          <a:xfrm flipV="1">
            <a:off x="4558081" y="1956026"/>
            <a:ext cx="0" cy="140677"/>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50970" name="Line 58"/>
          <p:cNvSpPr>
            <a:spLocks noChangeShapeType="1"/>
          </p:cNvSpPr>
          <p:nvPr/>
        </p:nvSpPr>
        <p:spPr bwMode="auto">
          <a:xfrm flipV="1">
            <a:off x="4558081" y="1955175"/>
            <a:ext cx="950023" cy="851"/>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50971" name="Text Box 59"/>
          <p:cNvSpPr txBox="1">
            <a:spLocks noChangeArrowheads="1"/>
          </p:cNvSpPr>
          <p:nvPr/>
        </p:nvSpPr>
        <p:spPr bwMode="auto">
          <a:xfrm>
            <a:off x="4741654" y="1336537"/>
            <a:ext cx="88530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err="1">
                <a:solidFill>
                  <a:srgbClr val="0000FF"/>
                </a:solidFill>
                <a:latin typeface="+mn-lt"/>
              </a:rPr>
              <a:t>ALUop</a:t>
            </a:r>
            <a:endParaRPr lang="en-US" altLang="zh-TW" sz="2000" b="1" dirty="0">
              <a:solidFill>
                <a:srgbClr val="0000FF"/>
              </a:solidFill>
              <a:latin typeface="+mn-lt"/>
            </a:endParaRPr>
          </a:p>
        </p:txBody>
      </p:sp>
      <p:sp>
        <p:nvSpPr>
          <p:cNvPr id="550972" name="Line 60"/>
          <p:cNvSpPr>
            <a:spLocks noChangeShapeType="1"/>
          </p:cNvSpPr>
          <p:nvPr/>
        </p:nvSpPr>
        <p:spPr bwMode="auto">
          <a:xfrm>
            <a:off x="3415081" y="4488210"/>
            <a:ext cx="152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50973" name="Line 61"/>
          <p:cNvSpPr>
            <a:spLocks noChangeShapeType="1"/>
          </p:cNvSpPr>
          <p:nvPr/>
        </p:nvSpPr>
        <p:spPr bwMode="auto">
          <a:xfrm>
            <a:off x="3491281" y="4417872"/>
            <a:ext cx="0" cy="14067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50976" name="Rectangle 64"/>
          <p:cNvSpPr>
            <a:spLocks noChangeArrowheads="1"/>
          </p:cNvSpPr>
          <p:nvPr/>
        </p:nvSpPr>
        <p:spPr bwMode="auto">
          <a:xfrm>
            <a:off x="5358181" y="4029545"/>
            <a:ext cx="661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b="1">
                <a:solidFill>
                  <a:srgbClr val="000000"/>
                </a:solidFill>
                <a:latin typeface="+mn-lt"/>
              </a:rPr>
              <a:t>Result</a:t>
            </a:r>
            <a:endParaRPr lang="en-US" altLang="zh-TW" sz="2000" b="1">
              <a:latin typeface="+mn-lt"/>
            </a:endParaRPr>
          </a:p>
        </p:txBody>
      </p:sp>
      <p:sp>
        <p:nvSpPr>
          <p:cNvPr id="550977" name="Rectangle 65"/>
          <p:cNvSpPr>
            <a:spLocks noChangeArrowheads="1"/>
          </p:cNvSpPr>
          <p:nvPr/>
        </p:nvSpPr>
        <p:spPr bwMode="auto">
          <a:xfrm>
            <a:off x="3110282" y="5717668"/>
            <a:ext cx="9677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b="1">
                <a:solidFill>
                  <a:srgbClr val="000000"/>
                </a:solidFill>
                <a:latin typeface="+mn-lt"/>
              </a:rPr>
              <a:t>CarryOut</a:t>
            </a:r>
            <a:endParaRPr lang="en-US" altLang="zh-TW" sz="2000" b="1">
              <a:latin typeface="+mn-lt"/>
            </a:endParaRPr>
          </a:p>
        </p:txBody>
      </p:sp>
      <p:sp>
        <p:nvSpPr>
          <p:cNvPr id="550978" name="Rectangle 66"/>
          <p:cNvSpPr>
            <a:spLocks noChangeArrowheads="1"/>
          </p:cNvSpPr>
          <p:nvPr/>
        </p:nvSpPr>
        <p:spPr bwMode="auto">
          <a:xfrm>
            <a:off x="1433882" y="2060068"/>
            <a:ext cx="781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b="1" dirty="0" err="1">
                <a:solidFill>
                  <a:srgbClr val="0000FF"/>
                </a:solidFill>
                <a:latin typeface="+mn-lt"/>
              </a:rPr>
              <a:t>Ainvert</a:t>
            </a:r>
            <a:endParaRPr lang="en-US" altLang="zh-TW" sz="2000" b="1" dirty="0">
              <a:solidFill>
                <a:srgbClr val="0000FF"/>
              </a:solidFill>
              <a:latin typeface="+mn-lt"/>
            </a:endParaRPr>
          </a:p>
        </p:txBody>
      </p:sp>
      <p:sp>
        <p:nvSpPr>
          <p:cNvPr id="550979" name="Rectangle 67"/>
          <p:cNvSpPr>
            <a:spLocks noChangeArrowheads="1"/>
          </p:cNvSpPr>
          <p:nvPr/>
        </p:nvSpPr>
        <p:spPr bwMode="auto">
          <a:xfrm>
            <a:off x="3338881" y="2130406"/>
            <a:ext cx="7754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b="1">
                <a:solidFill>
                  <a:srgbClr val="000000"/>
                </a:solidFill>
                <a:latin typeface="+mn-lt"/>
              </a:rPr>
              <a:t>CarryIn</a:t>
            </a:r>
            <a:endParaRPr lang="en-US" altLang="zh-TW" sz="2000" b="1">
              <a:latin typeface="+mn-lt"/>
            </a:endParaRPr>
          </a:p>
        </p:txBody>
      </p:sp>
      <p:grpSp>
        <p:nvGrpSpPr>
          <p:cNvPr id="550980" name="Group 68"/>
          <p:cNvGrpSpPr>
            <a:grpSpLocks/>
          </p:cNvGrpSpPr>
          <p:nvPr/>
        </p:nvGrpSpPr>
        <p:grpSpPr bwMode="auto">
          <a:xfrm>
            <a:off x="179512" y="2748799"/>
            <a:ext cx="1953358" cy="830874"/>
            <a:chOff x="832" y="2750"/>
            <a:chExt cx="1333" cy="567"/>
          </a:xfrm>
        </p:grpSpPr>
        <p:sp>
          <p:nvSpPr>
            <p:cNvPr id="550981" name="Freeform 69"/>
            <p:cNvSpPr>
              <a:spLocks/>
            </p:cNvSpPr>
            <p:nvPr/>
          </p:nvSpPr>
          <p:spPr bwMode="auto">
            <a:xfrm>
              <a:off x="1373" y="3049"/>
              <a:ext cx="247" cy="211"/>
            </a:xfrm>
            <a:custGeom>
              <a:avLst/>
              <a:gdLst>
                <a:gd name="T0" fmla="*/ 107 w 109"/>
                <a:gd name="T1" fmla="*/ 61 h 125"/>
                <a:gd name="T2" fmla="*/ 0 w 109"/>
                <a:gd name="T3" fmla="*/ 125 h 125"/>
                <a:gd name="T4" fmla="*/ 0 w 109"/>
                <a:gd name="T5" fmla="*/ 0 h 125"/>
                <a:gd name="T6" fmla="*/ 109 w 109"/>
                <a:gd name="T7" fmla="*/ 61 h 125"/>
                <a:gd name="T8" fmla="*/ 109 w 109"/>
                <a:gd name="T9" fmla="*/ 61 h 125"/>
              </a:gdLst>
              <a:ahLst/>
              <a:cxnLst>
                <a:cxn ang="0">
                  <a:pos x="T0" y="T1"/>
                </a:cxn>
                <a:cxn ang="0">
                  <a:pos x="T2" y="T3"/>
                </a:cxn>
                <a:cxn ang="0">
                  <a:pos x="T4" y="T5"/>
                </a:cxn>
                <a:cxn ang="0">
                  <a:pos x="T6" y="T7"/>
                </a:cxn>
                <a:cxn ang="0">
                  <a:pos x="T8" y="T9"/>
                </a:cxn>
              </a:cxnLst>
              <a:rect l="0" t="0" r="r" b="b"/>
              <a:pathLst>
                <a:path w="109" h="125">
                  <a:moveTo>
                    <a:pt x="107" y="61"/>
                  </a:moveTo>
                  <a:lnTo>
                    <a:pt x="0" y="125"/>
                  </a:lnTo>
                  <a:lnTo>
                    <a:pt x="0" y="0"/>
                  </a:lnTo>
                  <a:lnTo>
                    <a:pt x="109" y="61"/>
                  </a:lnTo>
                  <a:lnTo>
                    <a:pt x="109" y="6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82" name="Freeform 70"/>
            <p:cNvSpPr>
              <a:spLocks/>
            </p:cNvSpPr>
            <p:nvPr/>
          </p:nvSpPr>
          <p:spPr bwMode="auto">
            <a:xfrm>
              <a:off x="1647" y="3130"/>
              <a:ext cx="66" cy="49"/>
            </a:xfrm>
            <a:custGeom>
              <a:avLst/>
              <a:gdLst>
                <a:gd name="T0" fmla="*/ 13 w 29"/>
                <a:gd name="T1" fmla="*/ 29 h 29"/>
                <a:gd name="T2" fmla="*/ 17 w 29"/>
                <a:gd name="T3" fmla="*/ 29 h 29"/>
                <a:gd name="T4" fmla="*/ 19 w 29"/>
                <a:gd name="T5" fmla="*/ 29 h 29"/>
                <a:gd name="T6" fmla="*/ 21 w 29"/>
                <a:gd name="T7" fmla="*/ 27 h 29"/>
                <a:gd name="T8" fmla="*/ 23 w 29"/>
                <a:gd name="T9" fmla="*/ 27 h 29"/>
                <a:gd name="T10" fmla="*/ 25 w 29"/>
                <a:gd name="T11" fmla="*/ 25 h 29"/>
                <a:gd name="T12" fmla="*/ 27 w 29"/>
                <a:gd name="T13" fmla="*/ 23 h 29"/>
                <a:gd name="T14" fmla="*/ 27 w 29"/>
                <a:gd name="T15" fmla="*/ 21 h 29"/>
                <a:gd name="T16" fmla="*/ 29 w 29"/>
                <a:gd name="T17" fmla="*/ 19 h 29"/>
                <a:gd name="T18" fmla="*/ 29 w 29"/>
                <a:gd name="T19" fmla="*/ 17 h 29"/>
                <a:gd name="T20" fmla="*/ 29 w 29"/>
                <a:gd name="T21" fmla="*/ 13 h 29"/>
                <a:gd name="T22" fmla="*/ 29 w 29"/>
                <a:gd name="T23" fmla="*/ 11 h 29"/>
                <a:gd name="T24" fmla="*/ 29 w 29"/>
                <a:gd name="T25" fmla="*/ 10 h 29"/>
                <a:gd name="T26" fmla="*/ 27 w 29"/>
                <a:gd name="T27" fmla="*/ 8 h 29"/>
                <a:gd name="T28" fmla="*/ 27 w 29"/>
                <a:gd name="T29" fmla="*/ 6 h 29"/>
                <a:gd name="T30" fmla="*/ 25 w 29"/>
                <a:gd name="T31" fmla="*/ 4 h 29"/>
                <a:gd name="T32" fmla="*/ 23 w 29"/>
                <a:gd name="T33" fmla="*/ 2 h 29"/>
                <a:gd name="T34" fmla="*/ 21 w 29"/>
                <a:gd name="T35" fmla="*/ 2 h 29"/>
                <a:gd name="T36" fmla="*/ 19 w 29"/>
                <a:gd name="T37" fmla="*/ 0 h 29"/>
                <a:gd name="T38" fmla="*/ 17 w 29"/>
                <a:gd name="T39" fmla="*/ 0 h 29"/>
                <a:gd name="T40" fmla="*/ 13 w 29"/>
                <a:gd name="T41" fmla="*/ 0 h 29"/>
                <a:gd name="T42" fmla="*/ 11 w 29"/>
                <a:gd name="T43" fmla="*/ 0 h 29"/>
                <a:gd name="T44" fmla="*/ 10 w 29"/>
                <a:gd name="T45" fmla="*/ 0 h 29"/>
                <a:gd name="T46" fmla="*/ 8 w 29"/>
                <a:gd name="T47" fmla="*/ 2 h 29"/>
                <a:gd name="T48" fmla="*/ 6 w 29"/>
                <a:gd name="T49" fmla="*/ 2 h 29"/>
                <a:gd name="T50" fmla="*/ 4 w 29"/>
                <a:gd name="T51" fmla="*/ 4 h 29"/>
                <a:gd name="T52" fmla="*/ 2 w 29"/>
                <a:gd name="T53" fmla="*/ 6 h 29"/>
                <a:gd name="T54" fmla="*/ 0 w 29"/>
                <a:gd name="T55" fmla="*/ 8 h 29"/>
                <a:gd name="T56" fmla="*/ 0 w 29"/>
                <a:gd name="T57" fmla="*/ 10 h 29"/>
                <a:gd name="T58" fmla="*/ 0 w 29"/>
                <a:gd name="T59" fmla="*/ 11 h 29"/>
                <a:gd name="T60" fmla="*/ 0 w 29"/>
                <a:gd name="T61" fmla="*/ 13 h 29"/>
                <a:gd name="T62" fmla="*/ 0 w 29"/>
                <a:gd name="T63" fmla="*/ 17 h 29"/>
                <a:gd name="T64" fmla="*/ 0 w 29"/>
                <a:gd name="T65" fmla="*/ 19 h 29"/>
                <a:gd name="T66" fmla="*/ 0 w 29"/>
                <a:gd name="T67" fmla="*/ 21 h 29"/>
                <a:gd name="T68" fmla="*/ 2 w 29"/>
                <a:gd name="T69" fmla="*/ 23 h 29"/>
                <a:gd name="T70" fmla="*/ 4 w 29"/>
                <a:gd name="T71" fmla="*/ 25 h 29"/>
                <a:gd name="T72" fmla="*/ 6 w 29"/>
                <a:gd name="T73" fmla="*/ 27 h 29"/>
                <a:gd name="T74" fmla="*/ 8 w 29"/>
                <a:gd name="T75" fmla="*/ 27 h 29"/>
                <a:gd name="T76" fmla="*/ 10 w 29"/>
                <a:gd name="T77" fmla="*/ 29 h 29"/>
                <a:gd name="T78" fmla="*/ 11 w 29"/>
                <a:gd name="T79" fmla="*/ 29 h 29"/>
                <a:gd name="T80" fmla="*/ 13 w 29"/>
                <a:gd name="T81" fmla="*/ 29 h 29"/>
                <a:gd name="T82" fmla="*/ 13 w 29"/>
                <a:gd name="T8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lnTo>
                    <a:pt x="13" y="29"/>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83" name="Freeform 71"/>
            <p:cNvSpPr>
              <a:spLocks/>
            </p:cNvSpPr>
            <p:nvPr/>
          </p:nvSpPr>
          <p:spPr bwMode="auto">
            <a:xfrm>
              <a:off x="1245" y="2912"/>
              <a:ext cx="128" cy="243"/>
            </a:xfrm>
            <a:custGeom>
              <a:avLst/>
              <a:gdLst>
                <a:gd name="T0" fmla="*/ 56 w 56"/>
                <a:gd name="T1" fmla="*/ 142 h 144"/>
                <a:gd name="T2" fmla="*/ 0 w 56"/>
                <a:gd name="T3" fmla="*/ 144 h 144"/>
                <a:gd name="T4" fmla="*/ 0 w 56"/>
                <a:gd name="T5" fmla="*/ 0 h 144"/>
              </a:gdLst>
              <a:ahLst/>
              <a:cxnLst>
                <a:cxn ang="0">
                  <a:pos x="T0" y="T1"/>
                </a:cxn>
                <a:cxn ang="0">
                  <a:pos x="T2" y="T3"/>
                </a:cxn>
                <a:cxn ang="0">
                  <a:pos x="T4" y="T5"/>
                </a:cxn>
              </a:cxnLst>
              <a:rect l="0" t="0" r="r" b="b"/>
              <a:pathLst>
                <a:path w="56" h="144">
                  <a:moveTo>
                    <a:pt x="56" y="142"/>
                  </a:moveTo>
                  <a:lnTo>
                    <a:pt x="0" y="144"/>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84" name="Freeform 72"/>
            <p:cNvSpPr>
              <a:spLocks/>
            </p:cNvSpPr>
            <p:nvPr/>
          </p:nvSpPr>
          <p:spPr bwMode="auto">
            <a:xfrm>
              <a:off x="1837" y="2750"/>
              <a:ext cx="328" cy="567"/>
            </a:xfrm>
            <a:custGeom>
              <a:avLst/>
              <a:gdLst>
                <a:gd name="T0" fmla="*/ 0 w 144"/>
                <a:gd name="T1" fmla="*/ 71 h 336"/>
                <a:gd name="T2" fmla="*/ 2 w 144"/>
                <a:gd name="T3" fmla="*/ 60 h 336"/>
                <a:gd name="T4" fmla="*/ 4 w 144"/>
                <a:gd name="T5" fmla="*/ 48 h 336"/>
                <a:gd name="T6" fmla="*/ 10 w 144"/>
                <a:gd name="T7" fmla="*/ 39 h 336"/>
                <a:gd name="T8" fmla="*/ 16 w 144"/>
                <a:gd name="T9" fmla="*/ 29 h 336"/>
                <a:gd name="T10" fmla="*/ 22 w 144"/>
                <a:gd name="T11" fmla="*/ 21 h 336"/>
                <a:gd name="T12" fmla="*/ 31 w 144"/>
                <a:gd name="T13" fmla="*/ 14 h 336"/>
                <a:gd name="T14" fmla="*/ 41 w 144"/>
                <a:gd name="T15" fmla="*/ 8 h 336"/>
                <a:gd name="T16" fmla="*/ 50 w 144"/>
                <a:gd name="T17" fmla="*/ 2 h 336"/>
                <a:gd name="T18" fmla="*/ 62 w 144"/>
                <a:gd name="T19" fmla="*/ 0 h 336"/>
                <a:gd name="T20" fmla="*/ 73 w 144"/>
                <a:gd name="T21" fmla="*/ 0 h 336"/>
                <a:gd name="T22" fmla="*/ 85 w 144"/>
                <a:gd name="T23" fmla="*/ 0 h 336"/>
                <a:gd name="T24" fmla="*/ 96 w 144"/>
                <a:gd name="T25" fmla="*/ 2 h 336"/>
                <a:gd name="T26" fmla="*/ 106 w 144"/>
                <a:gd name="T27" fmla="*/ 8 h 336"/>
                <a:gd name="T28" fmla="*/ 116 w 144"/>
                <a:gd name="T29" fmla="*/ 14 h 336"/>
                <a:gd name="T30" fmla="*/ 123 w 144"/>
                <a:gd name="T31" fmla="*/ 21 h 336"/>
                <a:gd name="T32" fmla="*/ 131 w 144"/>
                <a:gd name="T33" fmla="*/ 29 h 336"/>
                <a:gd name="T34" fmla="*/ 137 w 144"/>
                <a:gd name="T35" fmla="*/ 39 h 336"/>
                <a:gd name="T36" fmla="*/ 143 w 144"/>
                <a:gd name="T37" fmla="*/ 48 h 336"/>
                <a:gd name="T38" fmla="*/ 144 w 144"/>
                <a:gd name="T39" fmla="*/ 60 h 336"/>
                <a:gd name="T40" fmla="*/ 144 w 144"/>
                <a:gd name="T41" fmla="*/ 71 h 336"/>
                <a:gd name="T42" fmla="*/ 144 w 144"/>
                <a:gd name="T43" fmla="*/ 263 h 336"/>
                <a:gd name="T44" fmla="*/ 144 w 144"/>
                <a:gd name="T45" fmla="*/ 275 h 336"/>
                <a:gd name="T46" fmla="*/ 143 w 144"/>
                <a:gd name="T47" fmla="*/ 286 h 336"/>
                <a:gd name="T48" fmla="*/ 137 w 144"/>
                <a:gd name="T49" fmla="*/ 296 h 336"/>
                <a:gd name="T50" fmla="*/ 131 w 144"/>
                <a:gd name="T51" fmla="*/ 306 h 336"/>
                <a:gd name="T52" fmla="*/ 123 w 144"/>
                <a:gd name="T53" fmla="*/ 315 h 336"/>
                <a:gd name="T54" fmla="*/ 116 w 144"/>
                <a:gd name="T55" fmla="*/ 321 h 336"/>
                <a:gd name="T56" fmla="*/ 106 w 144"/>
                <a:gd name="T57" fmla="*/ 327 h 336"/>
                <a:gd name="T58" fmla="*/ 96 w 144"/>
                <a:gd name="T59" fmla="*/ 332 h 336"/>
                <a:gd name="T60" fmla="*/ 85 w 144"/>
                <a:gd name="T61" fmla="*/ 334 h 336"/>
                <a:gd name="T62" fmla="*/ 73 w 144"/>
                <a:gd name="T63" fmla="*/ 336 h 336"/>
                <a:gd name="T64" fmla="*/ 62 w 144"/>
                <a:gd name="T65" fmla="*/ 334 h 336"/>
                <a:gd name="T66" fmla="*/ 50 w 144"/>
                <a:gd name="T67" fmla="*/ 332 h 336"/>
                <a:gd name="T68" fmla="*/ 41 w 144"/>
                <a:gd name="T69" fmla="*/ 327 h 336"/>
                <a:gd name="T70" fmla="*/ 31 w 144"/>
                <a:gd name="T71" fmla="*/ 321 h 336"/>
                <a:gd name="T72" fmla="*/ 22 w 144"/>
                <a:gd name="T73" fmla="*/ 315 h 336"/>
                <a:gd name="T74" fmla="*/ 16 w 144"/>
                <a:gd name="T75" fmla="*/ 306 h 336"/>
                <a:gd name="T76" fmla="*/ 10 w 144"/>
                <a:gd name="T77" fmla="*/ 296 h 336"/>
                <a:gd name="T78" fmla="*/ 4 w 144"/>
                <a:gd name="T79" fmla="*/ 286 h 336"/>
                <a:gd name="T80" fmla="*/ 2 w 144"/>
                <a:gd name="T81" fmla="*/ 275 h 336"/>
                <a:gd name="T82" fmla="*/ 0 w 144"/>
                <a:gd name="T83" fmla="*/ 263 h 336"/>
                <a:gd name="T84" fmla="*/ 0 w 144"/>
                <a:gd name="T85" fmla="*/ 71 h 336"/>
                <a:gd name="T86" fmla="*/ 0 w 144"/>
                <a:gd name="T87" fmla="*/ 7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lnTo>
                    <a:pt x="0" y="7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550985" name="Rectangle 73"/>
            <p:cNvSpPr>
              <a:spLocks noChangeArrowheads="1"/>
            </p:cNvSpPr>
            <p:nvPr/>
          </p:nvSpPr>
          <p:spPr bwMode="auto">
            <a:xfrm>
              <a:off x="1895" y="2846"/>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b="1">
                  <a:solidFill>
                    <a:srgbClr val="000000"/>
                  </a:solidFill>
                  <a:latin typeface="+mn-lt"/>
                </a:rPr>
                <a:t>0</a:t>
              </a:r>
              <a:endParaRPr lang="zh-TW" altLang="en-US" sz="2000" b="1">
                <a:latin typeface="+mn-lt"/>
              </a:endParaRPr>
            </a:p>
          </p:txBody>
        </p:sp>
        <p:sp>
          <p:nvSpPr>
            <p:cNvPr id="550986" name="Rectangle 74"/>
            <p:cNvSpPr>
              <a:spLocks noChangeArrowheads="1"/>
            </p:cNvSpPr>
            <p:nvPr/>
          </p:nvSpPr>
          <p:spPr bwMode="auto">
            <a:xfrm>
              <a:off x="1895" y="3089"/>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b="1">
                  <a:solidFill>
                    <a:srgbClr val="000000"/>
                  </a:solidFill>
                  <a:latin typeface="+mn-lt"/>
                </a:rPr>
                <a:t>1</a:t>
              </a:r>
              <a:endParaRPr lang="zh-TW" altLang="en-US" sz="2000" b="1">
                <a:latin typeface="+mn-lt"/>
              </a:endParaRPr>
            </a:p>
          </p:txBody>
        </p:sp>
        <p:sp>
          <p:nvSpPr>
            <p:cNvPr id="550987" name="Line 75"/>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88" name="Line 76"/>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89" name="Freeform 77"/>
            <p:cNvSpPr>
              <a:spLocks/>
            </p:cNvSpPr>
            <p:nvPr/>
          </p:nvSpPr>
          <p:spPr bwMode="auto">
            <a:xfrm>
              <a:off x="1211" y="2883"/>
              <a:ext cx="75" cy="56"/>
            </a:xfrm>
            <a:custGeom>
              <a:avLst/>
              <a:gdLst>
                <a:gd name="T0" fmla="*/ 15 w 33"/>
                <a:gd name="T1" fmla="*/ 33 h 33"/>
                <a:gd name="T2" fmla="*/ 19 w 33"/>
                <a:gd name="T3" fmla="*/ 33 h 33"/>
                <a:gd name="T4" fmla="*/ 21 w 33"/>
                <a:gd name="T5" fmla="*/ 31 h 33"/>
                <a:gd name="T6" fmla="*/ 23 w 33"/>
                <a:gd name="T7" fmla="*/ 31 h 33"/>
                <a:gd name="T8" fmla="*/ 25 w 33"/>
                <a:gd name="T9" fmla="*/ 29 h 33"/>
                <a:gd name="T10" fmla="*/ 27 w 33"/>
                <a:gd name="T11" fmla="*/ 27 h 33"/>
                <a:gd name="T12" fmla="*/ 29 w 33"/>
                <a:gd name="T13" fmla="*/ 25 h 33"/>
                <a:gd name="T14" fmla="*/ 31 w 33"/>
                <a:gd name="T15" fmla="*/ 23 h 33"/>
                <a:gd name="T16" fmla="*/ 31 w 33"/>
                <a:gd name="T17" fmla="*/ 21 h 33"/>
                <a:gd name="T18" fmla="*/ 33 w 33"/>
                <a:gd name="T19" fmla="*/ 19 h 33"/>
                <a:gd name="T20" fmla="*/ 33 w 33"/>
                <a:gd name="T21" fmla="*/ 17 h 33"/>
                <a:gd name="T22" fmla="*/ 33 w 33"/>
                <a:gd name="T23" fmla="*/ 13 h 33"/>
                <a:gd name="T24" fmla="*/ 31 w 33"/>
                <a:gd name="T25" fmla="*/ 12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0 h 33"/>
                <a:gd name="T40" fmla="*/ 15 w 33"/>
                <a:gd name="T41" fmla="*/ 0 h 33"/>
                <a:gd name="T42" fmla="*/ 13 w 33"/>
                <a:gd name="T43" fmla="*/ 0 h 33"/>
                <a:gd name="T44" fmla="*/ 11 w 33"/>
                <a:gd name="T45" fmla="*/ 2 h 33"/>
                <a:gd name="T46" fmla="*/ 10 w 33"/>
                <a:gd name="T47" fmla="*/ 2 h 33"/>
                <a:gd name="T48" fmla="*/ 8 w 33"/>
                <a:gd name="T49" fmla="*/ 4 h 33"/>
                <a:gd name="T50" fmla="*/ 6 w 33"/>
                <a:gd name="T51" fmla="*/ 6 h 33"/>
                <a:gd name="T52" fmla="*/ 4 w 33"/>
                <a:gd name="T53" fmla="*/ 8 h 33"/>
                <a:gd name="T54" fmla="*/ 2 w 33"/>
                <a:gd name="T55" fmla="*/ 10 h 33"/>
                <a:gd name="T56" fmla="*/ 2 w 33"/>
                <a:gd name="T57" fmla="*/ 12 h 33"/>
                <a:gd name="T58" fmla="*/ 0 w 33"/>
                <a:gd name="T59" fmla="*/ 13 h 33"/>
                <a:gd name="T60" fmla="*/ 0 w 33"/>
                <a:gd name="T61" fmla="*/ 17 h 33"/>
                <a:gd name="T62" fmla="*/ 0 w 33"/>
                <a:gd name="T63" fmla="*/ 19 h 33"/>
                <a:gd name="T64" fmla="*/ 2 w 33"/>
                <a:gd name="T65" fmla="*/ 21 h 33"/>
                <a:gd name="T66" fmla="*/ 2 w 33"/>
                <a:gd name="T67" fmla="*/ 23 h 33"/>
                <a:gd name="T68" fmla="*/ 4 w 33"/>
                <a:gd name="T69" fmla="*/ 25 h 33"/>
                <a:gd name="T70" fmla="*/ 6 w 33"/>
                <a:gd name="T71" fmla="*/ 27 h 33"/>
                <a:gd name="T72" fmla="*/ 8 w 33"/>
                <a:gd name="T73" fmla="*/ 29 h 33"/>
                <a:gd name="T74" fmla="*/ 10 w 33"/>
                <a:gd name="T75" fmla="*/ 31 h 33"/>
                <a:gd name="T76" fmla="*/ 11 w 33"/>
                <a:gd name="T77" fmla="*/ 31 h 33"/>
                <a:gd name="T78" fmla="*/ 13 w 33"/>
                <a:gd name="T79" fmla="*/ 33 h 33"/>
                <a:gd name="T80" fmla="*/ 15 w 33"/>
                <a:gd name="T81" fmla="*/ 33 h 33"/>
                <a:gd name="T82" fmla="*/ 15 w 33"/>
                <a:gd name="T8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lnTo>
                    <a:pt x="15"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550990" name="Rectangle 78"/>
            <p:cNvSpPr>
              <a:spLocks noChangeArrowheads="1"/>
            </p:cNvSpPr>
            <p:nvPr/>
          </p:nvSpPr>
          <p:spPr bwMode="auto">
            <a:xfrm>
              <a:off x="832" y="2784"/>
              <a:ext cx="8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b="1">
                  <a:solidFill>
                    <a:srgbClr val="000000"/>
                  </a:solidFill>
                  <a:latin typeface="+mn-lt"/>
                </a:rPr>
                <a:t>a</a:t>
              </a:r>
              <a:endParaRPr lang="en-US" altLang="zh-TW" sz="2000" b="1">
                <a:latin typeface="+mn-lt"/>
              </a:endParaRPr>
            </a:p>
          </p:txBody>
        </p:sp>
      </p:grpSp>
      <p:sp>
        <p:nvSpPr>
          <p:cNvPr id="550991" name="Line 79"/>
          <p:cNvSpPr>
            <a:spLocks noChangeShapeType="1"/>
          </p:cNvSpPr>
          <p:nvPr/>
        </p:nvSpPr>
        <p:spPr bwMode="auto">
          <a:xfrm flipH="1">
            <a:off x="2153386" y="3024291"/>
            <a:ext cx="921726" cy="58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550992" name="Line 80"/>
          <p:cNvSpPr>
            <a:spLocks noChangeShapeType="1"/>
          </p:cNvSpPr>
          <p:nvPr/>
        </p:nvSpPr>
        <p:spPr bwMode="auto">
          <a:xfrm>
            <a:off x="1845655" y="1727426"/>
            <a:ext cx="3662449" cy="501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50993" name="Line 81"/>
          <p:cNvSpPr>
            <a:spLocks noChangeShapeType="1"/>
          </p:cNvSpPr>
          <p:nvPr/>
        </p:nvSpPr>
        <p:spPr bwMode="auto">
          <a:xfrm flipV="1">
            <a:off x="1858843" y="1712772"/>
            <a:ext cx="0" cy="281354"/>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50994" name="Rectangle 82"/>
          <p:cNvSpPr>
            <a:spLocks noChangeArrowheads="1"/>
          </p:cNvSpPr>
          <p:nvPr/>
        </p:nvSpPr>
        <p:spPr bwMode="auto">
          <a:xfrm>
            <a:off x="1417763" y="3670526"/>
            <a:ext cx="1053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a:solidFill>
                  <a:srgbClr val="0000FF"/>
                </a:solidFill>
                <a:latin typeface="+mn-lt"/>
              </a:rPr>
              <a:t>Bnegate</a:t>
            </a:r>
            <a:endParaRPr lang="zh-TW" altLang="en-US" sz="2000" b="1">
              <a:solidFill>
                <a:srgbClr val="0000FF"/>
              </a:solidFill>
              <a:latin typeface="+mn-lt"/>
            </a:endParaRPr>
          </a:p>
        </p:txBody>
      </p:sp>
      <p:sp>
        <p:nvSpPr>
          <p:cNvPr id="550995" name="Line 83"/>
          <p:cNvSpPr>
            <a:spLocks noChangeShapeType="1"/>
          </p:cNvSpPr>
          <p:nvPr/>
        </p:nvSpPr>
        <p:spPr bwMode="auto">
          <a:xfrm flipV="1">
            <a:off x="1823673" y="2298926"/>
            <a:ext cx="1465" cy="470449"/>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86" name="Line 33"/>
          <p:cNvSpPr>
            <a:spLocks noChangeShapeType="1"/>
          </p:cNvSpPr>
          <p:nvPr/>
        </p:nvSpPr>
        <p:spPr bwMode="auto">
          <a:xfrm flipV="1">
            <a:off x="4447409" y="2449010"/>
            <a:ext cx="152400" cy="14067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87" name="Rectangle 34"/>
          <p:cNvSpPr>
            <a:spLocks noChangeArrowheads="1"/>
          </p:cNvSpPr>
          <p:nvPr/>
        </p:nvSpPr>
        <p:spPr bwMode="auto">
          <a:xfrm>
            <a:off x="4583689" y="2388929"/>
            <a:ext cx="28866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FF"/>
                </a:solidFill>
                <a:latin typeface="+mn-lt"/>
              </a:rPr>
              <a:t>2</a:t>
            </a:r>
            <a:endParaRPr lang="zh-TW" altLang="en-US" sz="1800" b="1" dirty="0">
              <a:solidFill>
                <a:srgbClr val="0000FF"/>
              </a:solidFill>
              <a:latin typeface="+mn-lt"/>
            </a:endParaRPr>
          </a:p>
        </p:txBody>
      </p:sp>
      <p:sp>
        <p:nvSpPr>
          <p:cNvPr id="88" name="Rectangle 3"/>
          <p:cNvSpPr>
            <a:spLocks noChangeArrowheads="1"/>
          </p:cNvSpPr>
          <p:nvPr/>
        </p:nvSpPr>
        <p:spPr bwMode="auto">
          <a:xfrm>
            <a:off x="6516216" y="3510529"/>
            <a:ext cx="2391738" cy="20417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6585" tIns="23446" rIns="26585" bIns="23446">
            <a:spAutoFit/>
          </a:bodyPr>
          <a:lstStyle>
            <a:lvl1pPr marL="203200" indent="-203200">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Century Gothic" panose="020B0502020202020204" pitchFamily="34" charset="0"/>
                <a:ea typeface="標楷體" panose="03000509000000000000" pitchFamily="65" charset="-120"/>
              </a:defRPr>
            </a:lvl1pPr>
            <a:lvl2pPr marL="685800" indent="-190500">
              <a:lnSpc>
                <a:spcPct val="90000"/>
              </a:lnSpc>
              <a:spcBef>
                <a:spcPct val="15000"/>
              </a:spcBef>
              <a:buClr>
                <a:srgbClr val="FF9900"/>
              </a:buClr>
              <a:buSzPct val="75000"/>
              <a:buFont typeface="Wingdings" panose="05000000000000000000" pitchFamily="2" charset="2"/>
              <a:buChar char="l"/>
              <a:defRPr sz="2200" b="1">
                <a:solidFill>
                  <a:schemeClr val="tx1"/>
                </a:solidFill>
                <a:latin typeface="Century Gothic" panose="020B0502020202020204" pitchFamily="34" charset="0"/>
                <a:ea typeface="標楷體" panose="03000509000000000000" pitchFamily="65" charset="-120"/>
              </a:defRPr>
            </a:lvl2pPr>
            <a:lvl3pPr marL="1257300" indent="-3429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Century Gothic" panose="020B0502020202020204" pitchFamily="34" charset="0"/>
                <a:ea typeface="標楷體" panose="03000509000000000000" pitchFamily="65" charset="-120"/>
              </a:defRPr>
            </a:lvl3pPr>
            <a:lvl4pPr marL="1714500" indent="-342900">
              <a:lnSpc>
                <a:spcPct val="90000"/>
              </a:lnSpc>
              <a:spcBef>
                <a:spcPct val="15000"/>
              </a:spcBef>
              <a:buClr>
                <a:schemeClr val="hlink"/>
              </a:buClr>
              <a:buSzPct val="75000"/>
              <a:buFont typeface="Monotype Sorts" pitchFamily="2" charset="2"/>
              <a:buChar char="T"/>
              <a:defRPr sz="2000">
                <a:solidFill>
                  <a:schemeClr val="tx1"/>
                </a:solidFill>
                <a:latin typeface="Century Gothic" panose="020B0502020202020204" pitchFamily="34" charset="0"/>
                <a:ea typeface="標楷體" panose="03000509000000000000" pitchFamily="65" charset="-120"/>
              </a:defRPr>
            </a:lvl4pPr>
            <a:lvl5pPr marL="2171700" indent="-342900">
              <a:lnSpc>
                <a:spcPct val="90000"/>
              </a:lnSpc>
              <a:spcBef>
                <a:spcPct val="15000"/>
              </a:spcBef>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5pPr>
            <a:lvl6pPr marL="26289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6pPr>
            <a:lvl7pPr marL="30861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7pPr>
            <a:lvl8pPr marL="35433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8pPr>
            <a:lvl9pPr marL="40005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9pPr>
          </a:lstStyle>
          <a:p>
            <a:pPr>
              <a:spcBef>
                <a:spcPts val="0"/>
              </a:spcBef>
              <a:buFont typeface="Wingdings" panose="05000000000000000000" pitchFamily="2" charset="2"/>
              <a:buNone/>
            </a:pPr>
            <a:r>
              <a:rPr lang="en-US" altLang="zh-TW" sz="2000" u="sng" dirty="0" err="1">
                <a:latin typeface="+mn-lt"/>
              </a:rPr>
              <a:t>ALUop</a:t>
            </a:r>
            <a:r>
              <a:rPr lang="en-US" altLang="zh-TW" sz="2000" dirty="0">
                <a:latin typeface="+mn-lt"/>
              </a:rPr>
              <a:t>     </a:t>
            </a:r>
            <a:r>
              <a:rPr lang="en-US" altLang="zh-TW" sz="2000" u="sng" dirty="0">
                <a:latin typeface="+mn-lt"/>
              </a:rPr>
              <a:t>Function</a:t>
            </a:r>
          </a:p>
          <a:p>
            <a:pPr>
              <a:spcBef>
                <a:spcPts val="0"/>
              </a:spcBef>
              <a:buFont typeface="Wingdings" panose="05000000000000000000" pitchFamily="2" charset="2"/>
              <a:buNone/>
            </a:pPr>
            <a:r>
              <a:rPr lang="en-US" altLang="zh-TW" sz="2000" b="0" dirty="0">
                <a:solidFill>
                  <a:schemeClr val="bg1">
                    <a:lumMod val="65000"/>
                  </a:schemeClr>
                </a:solidFill>
                <a:latin typeface="+mn-lt"/>
              </a:rPr>
              <a:t>  0000      and</a:t>
            </a:r>
          </a:p>
          <a:p>
            <a:pPr>
              <a:spcBef>
                <a:spcPts val="0"/>
              </a:spcBef>
              <a:buFont typeface="Wingdings" panose="05000000000000000000" pitchFamily="2" charset="2"/>
              <a:buNone/>
            </a:pPr>
            <a:r>
              <a:rPr lang="en-US" altLang="zh-TW" sz="2000" b="0" dirty="0">
                <a:solidFill>
                  <a:schemeClr val="bg1">
                    <a:lumMod val="65000"/>
                  </a:schemeClr>
                </a:solidFill>
                <a:latin typeface="+mn-lt"/>
              </a:rPr>
              <a:t>  0001      or</a:t>
            </a:r>
          </a:p>
          <a:p>
            <a:pPr>
              <a:spcBef>
                <a:spcPts val="0"/>
              </a:spcBef>
              <a:buFont typeface="Wingdings" panose="05000000000000000000" pitchFamily="2" charset="2"/>
              <a:buNone/>
            </a:pPr>
            <a:r>
              <a:rPr lang="en-US" altLang="zh-TW" sz="2000" b="0" dirty="0">
                <a:solidFill>
                  <a:schemeClr val="bg1">
                    <a:lumMod val="65000"/>
                  </a:schemeClr>
                </a:solidFill>
                <a:latin typeface="+mn-lt"/>
              </a:rPr>
              <a:t>  0010      add</a:t>
            </a:r>
          </a:p>
          <a:p>
            <a:pPr>
              <a:spcBef>
                <a:spcPts val="0"/>
              </a:spcBef>
              <a:buFont typeface="Wingdings" panose="05000000000000000000" pitchFamily="2" charset="2"/>
              <a:buNone/>
            </a:pPr>
            <a:r>
              <a:rPr lang="en-US" altLang="zh-TW" sz="2000" b="0" dirty="0">
                <a:solidFill>
                  <a:schemeClr val="bg1">
                    <a:lumMod val="65000"/>
                  </a:schemeClr>
                </a:solidFill>
                <a:latin typeface="+mn-lt"/>
              </a:rPr>
              <a:t>  0110      subtract</a:t>
            </a:r>
          </a:p>
          <a:p>
            <a:pPr>
              <a:spcBef>
                <a:spcPts val="0"/>
              </a:spcBef>
              <a:buFont typeface="Wingdings" panose="05000000000000000000" pitchFamily="2" charset="2"/>
              <a:buNone/>
            </a:pPr>
            <a:r>
              <a:rPr lang="en-US" altLang="zh-TW" sz="2000" b="0" dirty="0">
                <a:latin typeface="+mn-lt"/>
              </a:rPr>
              <a:t>  0111      set-less-than</a:t>
            </a:r>
          </a:p>
          <a:p>
            <a:pPr>
              <a:spcBef>
                <a:spcPts val="0"/>
              </a:spcBef>
              <a:buFont typeface="Wingdings" panose="05000000000000000000" pitchFamily="2" charset="2"/>
              <a:buNone/>
            </a:pPr>
            <a:r>
              <a:rPr lang="en-US" altLang="zh-TW" sz="2000" b="0" dirty="0">
                <a:latin typeface="+mn-lt"/>
              </a:rPr>
              <a:t>  </a:t>
            </a:r>
            <a:r>
              <a:rPr lang="en-US" altLang="zh-TW" sz="2000" b="0" dirty="0">
                <a:solidFill>
                  <a:srgbClr val="FF0000"/>
                </a:solidFill>
                <a:latin typeface="+mn-lt"/>
              </a:rPr>
              <a:t>1100      nor</a:t>
            </a:r>
          </a:p>
        </p:txBody>
      </p:sp>
      <p:sp>
        <p:nvSpPr>
          <p:cNvPr id="89" name="直線圖說文字 1 88"/>
          <p:cNvSpPr/>
          <p:nvPr/>
        </p:nvSpPr>
        <p:spPr bwMode="auto">
          <a:xfrm>
            <a:off x="7657116" y="5711806"/>
            <a:ext cx="1250838" cy="337037"/>
          </a:xfrm>
          <a:prstGeom prst="borderCallout1">
            <a:avLst>
              <a:gd name="adj1" fmla="val 1315"/>
              <a:gd name="adj2" fmla="val 847"/>
              <a:gd name="adj3" fmla="val -83470"/>
              <a:gd name="adj4" fmla="val -40029"/>
            </a:avLst>
          </a:prstGeom>
          <a:solidFill>
            <a:srgbClr val="FFFF00"/>
          </a:solidFill>
          <a:ln w="9525" cap="flat" cmpd="sng" algn="ctr">
            <a:solidFill>
              <a:schemeClr val="accent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operation</a:t>
            </a:r>
            <a:endParaRPr lang="zh-TW" altLang="en-US" sz="2000" dirty="0">
              <a:latin typeface="+mn-lt"/>
            </a:endParaRPr>
          </a:p>
        </p:txBody>
      </p:sp>
      <p:sp>
        <p:nvSpPr>
          <p:cNvPr id="90" name="直線圖說文字 1 89"/>
          <p:cNvSpPr/>
          <p:nvPr/>
        </p:nvSpPr>
        <p:spPr bwMode="auto">
          <a:xfrm>
            <a:off x="6348887" y="5725705"/>
            <a:ext cx="1232816" cy="337037"/>
          </a:xfrm>
          <a:prstGeom prst="borderCallout1">
            <a:avLst>
              <a:gd name="adj1" fmla="val 1315"/>
              <a:gd name="adj2" fmla="val 52392"/>
              <a:gd name="adj3" fmla="val -103914"/>
              <a:gd name="adj4" fmla="val 40435"/>
            </a:avLst>
          </a:prstGeom>
          <a:solidFill>
            <a:srgbClr val="FFFF00"/>
          </a:solidFill>
          <a:ln w="9525" cap="flat" cmpd="sng" algn="ctr">
            <a:solidFill>
              <a:schemeClr val="accent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err="1">
                <a:latin typeface="+mn-lt"/>
              </a:rPr>
              <a:t>Bnegate</a:t>
            </a:r>
            <a:endParaRPr lang="zh-TW" altLang="en-US" sz="2000" dirty="0">
              <a:latin typeface="+mn-lt"/>
            </a:endParaRPr>
          </a:p>
        </p:txBody>
      </p:sp>
      <p:sp>
        <p:nvSpPr>
          <p:cNvPr id="91" name="直線圖說文字 1 90"/>
          <p:cNvSpPr/>
          <p:nvPr/>
        </p:nvSpPr>
        <p:spPr bwMode="auto">
          <a:xfrm>
            <a:off x="5016013" y="5735801"/>
            <a:ext cx="1232816" cy="337037"/>
          </a:xfrm>
          <a:prstGeom prst="borderCallout1">
            <a:avLst>
              <a:gd name="adj1" fmla="val 1315"/>
              <a:gd name="adj2" fmla="val 71965"/>
              <a:gd name="adj3" fmla="val -107063"/>
              <a:gd name="adj4" fmla="val 133119"/>
            </a:avLst>
          </a:prstGeom>
          <a:solidFill>
            <a:srgbClr val="FFFF00"/>
          </a:solidFill>
          <a:ln w="9525" cap="flat" cmpd="sng" algn="ctr">
            <a:solidFill>
              <a:schemeClr val="accent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err="1">
                <a:latin typeface="+mn-lt"/>
              </a:rPr>
              <a:t>Ainvert</a:t>
            </a:r>
            <a:endParaRPr lang="zh-TW" altLang="en-US" sz="2000" dirty="0">
              <a:latin typeface="+mn-lt"/>
            </a:endParaRPr>
          </a:p>
        </p:txBody>
      </p:sp>
      <p:cxnSp>
        <p:nvCxnSpPr>
          <p:cNvPr id="92" name="直線接點 91"/>
          <p:cNvCxnSpPr/>
          <p:nvPr/>
        </p:nvCxnSpPr>
        <p:spPr bwMode="auto">
          <a:xfrm>
            <a:off x="6941224" y="5424315"/>
            <a:ext cx="252000" cy="6955"/>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15</a:t>
            </a:fld>
            <a:endParaRPr lang="zh-TW" altLang="zh-TW"/>
          </a:p>
        </p:txBody>
      </p:sp>
      <p:grpSp>
        <p:nvGrpSpPr>
          <p:cNvPr id="93" name="群組 92"/>
          <p:cNvGrpSpPr/>
          <p:nvPr/>
        </p:nvGrpSpPr>
        <p:grpSpPr>
          <a:xfrm>
            <a:off x="5914993" y="1053468"/>
            <a:ext cx="3121503" cy="2358843"/>
            <a:chOff x="406399" y="2277893"/>
            <a:chExt cx="5739279" cy="3824010"/>
          </a:xfrm>
        </p:grpSpPr>
        <p:sp>
          <p:nvSpPr>
            <p:cNvPr id="94" name="Freeform 2051"/>
            <p:cNvSpPr>
              <a:spLocks/>
            </p:cNvSpPr>
            <p:nvPr/>
          </p:nvSpPr>
          <p:spPr bwMode="auto">
            <a:xfrm>
              <a:off x="3313235" y="383432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600">
                <a:latin typeface="+mn-lt"/>
              </a:endParaRPr>
            </a:p>
          </p:txBody>
        </p:sp>
        <p:sp>
          <p:nvSpPr>
            <p:cNvPr id="95" name="Line 2052"/>
            <p:cNvSpPr>
              <a:spLocks noChangeShapeType="1"/>
            </p:cNvSpPr>
            <p:nvPr/>
          </p:nvSpPr>
          <p:spPr bwMode="auto">
            <a:xfrm>
              <a:off x="4768362" y="332290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96" name="Line 2053"/>
            <p:cNvSpPr>
              <a:spLocks noChangeShapeType="1"/>
            </p:cNvSpPr>
            <p:nvPr/>
          </p:nvSpPr>
          <p:spPr bwMode="auto">
            <a:xfrm>
              <a:off x="3604846" y="351779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97" name="Line 2057"/>
            <p:cNvSpPr>
              <a:spLocks noChangeShapeType="1"/>
            </p:cNvSpPr>
            <p:nvPr/>
          </p:nvSpPr>
          <p:spPr bwMode="auto">
            <a:xfrm>
              <a:off x="2339752" y="355492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400">
                <a:latin typeface="+mn-lt"/>
              </a:endParaRPr>
            </a:p>
          </p:txBody>
        </p:sp>
        <p:sp>
          <p:nvSpPr>
            <p:cNvPr id="98" name="Line 2058"/>
            <p:cNvSpPr>
              <a:spLocks noChangeShapeType="1"/>
            </p:cNvSpPr>
            <p:nvPr/>
          </p:nvSpPr>
          <p:spPr bwMode="auto">
            <a:xfrm>
              <a:off x="2339752" y="366857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400">
                <a:latin typeface="+mn-lt"/>
              </a:endParaRPr>
            </a:p>
          </p:txBody>
        </p:sp>
        <p:sp>
          <p:nvSpPr>
            <p:cNvPr id="99" name="Line 2059"/>
            <p:cNvSpPr>
              <a:spLocks noChangeShapeType="1"/>
            </p:cNvSpPr>
            <p:nvPr/>
          </p:nvSpPr>
          <p:spPr bwMode="auto">
            <a:xfrm>
              <a:off x="2339752" y="378222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400">
                <a:latin typeface="+mn-lt"/>
              </a:endParaRPr>
            </a:p>
          </p:txBody>
        </p:sp>
        <p:sp>
          <p:nvSpPr>
            <p:cNvPr id="100" name="Rectangle 2060"/>
            <p:cNvSpPr>
              <a:spLocks noChangeArrowheads="1"/>
            </p:cNvSpPr>
            <p:nvPr/>
          </p:nvSpPr>
          <p:spPr bwMode="auto">
            <a:xfrm>
              <a:off x="2180336" y="475526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200" dirty="0">
                  <a:solidFill>
                    <a:srgbClr val="000000"/>
                  </a:solidFill>
                  <a:latin typeface="+mn-lt"/>
                </a:rPr>
                <a:t>Z</a:t>
              </a:r>
            </a:p>
          </p:txBody>
        </p:sp>
        <p:sp>
          <p:nvSpPr>
            <p:cNvPr id="101" name="Rectangle 2061"/>
            <p:cNvSpPr>
              <a:spLocks noChangeArrowheads="1"/>
            </p:cNvSpPr>
            <p:nvPr/>
          </p:nvSpPr>
          <p:spPr bwMode="auto">
            <a:xfrm>
              <a:off x="2179726" y="453601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200" dirty="0">
                  <a:solidFill>
                    <a:srgbClr val="000000"/>
                  </a:solidFill>
                  <a:latin typeface="+mn-lt"/>
                </a:rPr>
                <a:t>V</a:t>
              </a:r>
            </a:p>
          </p:txBody>
        </p:sp>
        <p:sp>
          <p:nvSpPr>
            <p:cNvPr id="102" name="Rectangle 2065"/>
            <p:cNvSpPr>
              <a:spLocks noChangeArrowheads="1"/>
            </p:cNvSpPr>
            <p:nvPr/>
          </p:nvSpPr>
          <p:spPr bwMode="auto">
            <a:xfrm>
              <a:off x="3269273" y="2697969"/>
              <a:ext cx="1853711" cy="626396"/>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dirty="0">
                  <a:latin typeface="+mn-lt"/>
                  <a:ea typeface="標楷體" panose="03000509000000000000" pitchFamily="65" charset="-120"/>
                </a:rPr>
                <a:t>Register</a:t>
              </a:r>
              <a:endParaRPr lang="zh-TW" altLang="en-US" sz="1600" b="1" dirty="0">
                <a:latin typeface="+mn-lt"/>
                <a:ea typeface="標楷體" panose="03000509000000000000" pitchFamily="65" charset="-120"/>
              </a:endParaRPr>
            </a:p>
          </p:txBody>
        </p:sp>
        <p:sp>
          <p:nvSpPr>
            <p:cNvPr id="103" name="Line 2069"/>
            <p:cNvSpPr>
              <a:spLocks noChangeShapeType="1"/>
            </p:cNvSpPr>
            <p:nvPr/>
          </p:nvSpPr>
          <p:spPr bwMode="auto">
            <a:xfrm>
              <a:off x="3604846" y="335514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04" name="Rectangle 2073"/>
            <p:cNvSpPr>
              <a:spLocks noChangeArrowheads="1"/>
            </p:cNvSpPr>
            <p:nvPr/>
          </p:nvSpPr>
          <p:spPr bwMode="auto">
            <a:xfrm>
              <a:off x="4234961" y="5337805"/>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a:latin typeface="+mn-lt"/>
                </a:rPr>
                <a:t>PC</a:t>
              </a:r>
            </a:p>
          </p:txBody>
        </p:sp>
        <p:sp>
          <p:nvSpPr>
            <p:cNvPr id="105" name="Rectangle 2074"/>
            <p:cNvSpPr>
              <a:spLocks noChangeArrowheads="1"/>
            </p:cNvSpPr>
            <p:nvPr/>
          </p:nvSpPr>
          <p:spPr bwMode="auto">
            <a:xfrm>
              <a:off x="2217053" y="5337805"/>
              <a:ext cx="1217735" cy="467458"/>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1600" b="1" dirty="0">
                  <a:latin typeface="+mn-lt"/>
                  <a:ea typeface="標楷體" panose="03000509000000000000" pitchFamily="65" charset="-120"/>
                </a:rPr>
                <a:t>IR</a:t>
              </a:r>
            </a:p>
          </p:txBody>
        </p:sp>
        <p:sp>
          <p:nvSpPr>
            <p:cNvPr id="106" name="Rectangle 2080"/>
            <p:cNvSpPr>
              <a:spLocks noChangeArrowheads="1"/>
            </p:cNvSpPr>
            <p:nvPr/>
          </p:nvSpPr>
          <p:spPr bwMode="auto">
            <a:xfrm>
              <a:off x="683568" y="3510508"/>
              <a:ext cx="1496158"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1400" b="1" dirty="0">
                  <a:latin typeface="+mn-lt"/>
                  <a:ea typeface="標楷體" panose="03000509000000000000" pitchFamily="65" charset="-120"/>
                </a:rPr>
                <a:t>Controller</a:t>
              </a:r>
              <a:endParaRPr lang="zh-TW" altLang="en-US" sz="1400" dirty="0">
                <a:latin typeface="+mn-lt"/>
              </a:endParaRPr>
            </a:p>
          </p:txBody>
        </p:sp>
        <p:sp>
          <p:nvSpPr>
            <p:cNvPr id="107" name="Text Box 2082"/>
            <p:cNvSpPr txBox="1">
              <a:spLocks noChangeArrowheads="1"/>
            </p:cNvSpPr>
            <p:nvPr/>
          </p:nvSpPr>
          <p:spPr bwMode="auto">
            <a:xfrm>
              <a:off x="3840774" y="3969135"/>
              <a:ext cx="966958" cy="54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b="1" dirty="0">
                  <a:latin typeface="+mn-lt"/>
                </a:rPr>
                <a:t>ALU</a:t>
              </a:r>
            </a:p>
          </p:txBody>
        </p:sp>
        <p:sp>
          <p:nvSpPr>
            <p:cNvPr id="108" name="Line 2083"/>
            <p:cNvSpPr>
              <a:spLocks noChangeShapeType="1"/>
            </p:cNvSpPr>
            <p:nvPr/>
          </p:nvSpPr>
          <p:spPr bwMode="auto">
            <a:xfrm>
              <a:off x="1168611" y="496123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400">
                <a:latin typeface="+mn-lt"/>
              </a:endParaRPr>
            </a:p>
          </p:txBody>
        </p:sp>
        <p:sp>
          <p:nvSpPr>
            <p:cNvPr id="109" name="Rectangle 2084"/>
            <p:cNvSpPr>
              <a:spLocks noChangeArrowheads="1"/>
            </p:cNvSpPr>
            <p:nvPr/>
          </p:nvSpPr>
          <p:spPr bwMode="auto">
            <a:xfrm>
              <a:off x="687965" y="532881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400" b="1" dirty="0">
                  <a:solidFill>
                    <a:srgbClr val="000000"/>
                  </a:solidFill>
                  <a:latin typeface="+mn-lt"/>
                  <a:ea typeface="標楷體" panose="03000509000000000000" pitchFamily="65" charset="-120"/>
                </a:rPr>
                <a:t>clock</a:t>
              </a:r>
            </a:p>
          </p:txBody>
        </p:sp>
        <p:sp>
          <p:nvSpPr>
            <p:cNvPr id="110" name="文字方塊 109"/>
            <p:cNvSpPr txBox="1"/>
            <p:nvPr/>
          </p:nvSpPr>
          <p:spPr>
            <a:xfrm>
              <a:off x="1950526" y="2780929"/>
              <a:ext cx="1214821" cy="748423"/>
            </a:xfrm>
            <a:prstGeom prst="rect">
              <a:avLst/>
            </a:prstGeom>
            <a:noFill/>
          </p:spPr>
          <p:txBody>
            <a:bodyPr wrap="square" rtlCol="0">
              <a:spAutoFit/>
            </a:bodyPr>
            <a:lstStyle/>
            <a:p>
              <a:pPr marL="0"/>
              <a:r>
                <a:rPr lang="en-US" altLang="zh-TW" sz="1200" b="1" dirty="0">
                  <a:latin typeface="+mn-lt"/>
                </a:rPr>
                <a:t>Control signals</a:t>
              </a:r>
              <a:endParaRPr lang="zh-TW" altLang="en-US" sz="1200" b="1" dirty="0">
                <a:latin typeface="+mn-lt"/>
              </a:endParaRPr>
            </a:p>
          </p:txBody>
        </p:sp>
        <p:cxnSp>
          <p:nvCxnSpPr>
            <p:cNvPr id="111" name="肘形接點 110"/>
            <p:cNvCxnSpPr>
              <a:stCxn id="107" idx="2"/>
              <a:endCxn id="102" idx="3"/>
            </p:cNvCxnSpPr>
            <p:nvPr/>
          </p:nvCxnSpPr>
          <p:spPr bwMode="auto">
            <a:xfrm rot="5400000" flipH="1" flipV="1">
              <a:off x="3970212" y="3365207"/>
              <a:ext cx="1506811" cy="798731"/>
            </a:xfrm>
            <a:prstGeom prst="bentConnector4">
              <a:avLst>
                <a:gd name="adj1" fmla="val -24594"/>
                <a:gd name="adj2" fmla="val 15262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2" name="肘形接點 111"/>
            <p:cNvCxnSpPr/>
            <p:nvPr/>
          </p:nvCxnSpPr>
          <p:spPr bwMode="auto">
            <a:xfrm rot="5400000">
              <a:off x="3173985" y="380213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3" name="肘形接點 112"/>
            <p:cNvCxnSpPr/>
            <p:nvPr/>
          </p:nvCxnSpPr>
          <p:spPr bwMode="auto">
            <a:xfrm rot="5400000">
              <a:off x="3191979" y="383654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14" name="肘形接點 113"/>
            <p:cNvCxnSpPr>
              <a:stCxn id="105" idx="1"/>
            </p:cNvCxnSpPr>
            <p:nvPr/>
          </p:nvCxnSpPr>
          <p:spPr bwMode="auto">
            <a:xfrm rot="10800000">
              <a:off x="1791399" y="4971498"/>
              <a:ext cx="425654" cy="600037"/>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15" name="矩形 114"/>
            <p:cNvSpPr/>
            <p:nvPr/>
          </p:nvSpPr>
          <p:spPr bwMode="auto">
            <a:xfrm>
              <a:off x="2770575" y="2393441"/>
              <a:ext cx="3304224" cy="3708462"/>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mn-lt"/>
                <a:ea typeface="標楷體" panose="03000509000000000000" pitchFamily="65" charset="-120"/>
              </a:endParaRPr>
            </a:p>
          </p:txBody>
        </p:sp>
        <p:sp>
          <p:nvSpPr>
            <p:cNvPr id="116" name="矩形 115"/>
            <p:cNvSpPr/>
            <p:nvPr/>
          </p:nvSpPr>
          <p:spPr bwMode="auto">
            <a:xfrm>
              <a:off x="406399" y="2393441"/>
              <a:ext cx="2215833" cy="3708462"/>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mn-lt"/>
                <a:ea typeface="標楷體" panose="03000509000000000000" pitchFamily="65" charset="-120"/>
              </a:endParaRPr>
            </a:p>
          </p:txBody>
        </p:sp>
        <p:sp>
          <p:nvSpPr>
            <p:cNvPr id="117" name="文字方塊 116"/>
            <p:cNvSpPr txBox="1"/>
            <p:nvPr/>
          </p:nvSpPr>
          <p:spPr>
            <a:xfrm>
              <a:off x="4563672" y="2277893"/>
              <a:ext cx="1582006" cy="498949"/>
            </a:xfrm>
            <a:prstGeom prst="rect">
              <a:avLst/>
            </a:prstGeom>
            <a:noFill/>
          </p:spPr>
          <p:txBody>
            <a:bodyPr wrap="none" rtlCol="0">
              <a:spAutoFit/>
            </a:bodyPr>
            <a:lstStyle/>
            <a:p>
              <a:pPr marL="0"/>
              <a:r>
                <a:rPr lang="en-US" altLang="zh-TW" sz="1400" dirty="0" err="1">
                  <a:solidFill>
                    <a:srgbClr val="FF0000"/>
                  </a:solidFill>
                  <a:latin typeface="+mn-lt"/>
                </a:rPr>
                <a:t>Datapath</a:t>
              </a:r>
              <a:endParaRPr lang="zh-TW" altLang="en-US" sz="1400" dirty="0">
                <a:solidFill>
                  <a:srgbClr val="FF0000"/>
                </a:solidFill>
                <a:latin typeface="+mn-lt"/>
              </a:endParaRPr>
            </a:p>
          </p:txBody>
        </p:sp>
        <p:sp>
          <p:nvSpPr>
            <p:cNvPr id="118" name="文字方塊 117"/>
            <p:cNvSpPr txBox="1"/>
            <p:nvPr/>
          </p:nvSpPr>
          <p:spPr>
            <a:xfrm>
              <a:off x="571839" y="2422476"/>
              <a:ext cx="1333253" cy="498949"/>
            </a:xfrm>
            <a:prstGeom prst="rect">
              <a:avLst/>
            </a:prstGeom>
            <a:noFill/>
          </p:spPr>
          <p:txBody>
            <a:bodyPr wrap="none" rtlCol="0">
              <a:spAutoFit/>
            </a:bodyPr>
            <a:lstStyle/>
            <a:p>
              <a:pPr marL="0"/>
              <a:r>
                <a:rPr lang="en-US" altLang="zh-TW" sz="1400" dirty="0">
                  <a:solidFill>
                    <a:srgbClr val="FF0000"/>
                  </a:solidFill>
                  <a:latin typeface="+mn-lt"/>
                </a:rPr>
                <a:t>Control</a:t>
              </a:r>
              <a:endParaRPr lang="zh-TW" altLang="en-US" sz="1400" dirty="0">
                <a:solidFill>
                  <a:srgbClr val="FF0000"/>
                </a:solidFill>
                <a:latin typeface="+mn-lt"/>
              </a:endParaRPr>
            </a:p>
          </p:txBody>
        </p:sp>
      </p:grpSp>
      <p:sp>
        <p:nvSpPr>
          <p:cNvPr id="4" name="橢圓 3"/>
          <p:cNvSpPr/>
          <p:nvPr/>
        </p:nvSpPr>
        <p:spPr bwMode="auto">
          <a:xfrm>
            <a:off x="6784026" y="1698082"/>
            <a:ext cx="778060" cy="506197"/>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19" name="橢圓 118"/>
          <p:cNvSpPr/>
          <p:nvPr/>
        </p:nvSpPr>
        <p:spPr bwMode="auto">
          <a:xfrm>
            <a:off x="5292080" y="1566343"/>
            <a:ext cx="395198" cy="506197"/>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Tree>
    <p:extLst>
      <p:ext uri="{BB962C8B-B14F-4D97-AF65-F5344CB8AC3E}">
        <p14:creationId xmlns:p14="http://schemas.microsoft.com/office/powerpoint/2010/main" val="1084093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fad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ChangeArrowheads="1"/>
          </p:cNvSpPr>
          <p:nvPr/>
        </p:nvSpPr>
        <p:spPr bwMode="auto">
          <a:xfrm>
            <a:off x="1866824" y="1700808"/>
            <a:ext cx="10768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dirty="0">
                <a:latin typeface="+mn-lt"/>
              </a:rPr>
              <a:t>CarryIn0</a:t>
            </a:r>
          </a:p>
        </p:txBody>
      </p:sp>
      <p:sp>
        <p:nvSpPr>
          <p:cNvPr id="368644" name="Rectangle 4"/>
          <p:cNvSpPr>
            <a:spLocks noChangeArrowheads="1"/>
          </p:cNvSpPr>
          <p:nvPr/>
        </p:nvSpPr>
        <p:spPr bwMode="auto">
          <a:xfrm>
            <a:off x="1403649" y="2096506"/>
            <a:ext cx="45697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A0</a:t>
            </a:r>
          </a:p>
        </p:txBody>
      </p:sp>
      <p:sp>
        <p:nvSpPr>
          <p:cNvPr id="368645" name="Rectangle 5"/>
          <p:cNvSpPr>
            <a:spLocks noChangeArrowheads="1"/>
          </p:cNvSpPr>
          <p:nvPr/>
        </p:nvSpPr>
        <p:spPr bwMode="auto">
          <a:xfrm>
            <a:off x="1403649" y="2492203"/>
            <a:ext cx="44575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B0</a:t>
            </a:r>
          </a:p>
        </p:txBody>
      </p:sp>
      <p:sp>
        <p:nvSpPr>
          <p:cNvPr id="368646" name="Rectangle 6"/>
          <p:cNvSpPr>
            <a:spLocks noChangeArrowheads="1"/>
          </p:cNvSpPr>
          <p:nvPr/>
        </p:nvSpPr>
        <p:spPr bwMode="auto">
          <a:xfrm>
            <a:off x="2413747" y="2177294"/>
            <a:ext cx="1215194" cy="527596"/>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68647" name="Rectangle 7"/>
          <p:cNvSpPr>
            <a:spLocks noChangeArrowheads="1"/>
          </p:cNvSpPr>
          <p:nvPr/>
        </p:nvSpPr>
        <p:spPr bwMode="auto">
          <a:xfrm>
            <a:off x="2669964" y="2141436"/>
            <a:ext cx="668575" cy="5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2000"/>
              </a:lnSpc>
            </a:pPr>
            <a:r>
              <a:rPr lang="zh-TW" altLang="en-US" sz="2000" dirty="0">
                <a:latin typeface="+mn-lt"/>
              </a:rPr>
              <a:t>1-</a:t>
            </a:r>
            <a:r>
              <a:rPr lang="en-US" altLang="zh-TW" sz="2000" dirty="0">
                <a:latin typeface="+mn-lt"/>
              </a:rPr>
              <a:t>bit</a:t>
            </a:r>
          </a:p>
          <a:p>
            <a:pPr algn="ctr">
              <a:lnSpc>
                <a:spcPts val="2000"/>
              </a:lnSpc>
            </a:pPr>
            <a:r>
              <a:rPr lang="en-US" altLang="zh-TW" sz="2000" dirty="0">
                <a:latin typeface="+mn-lt"/>
              </a:rPr>
              <a:t>ALU</a:t>
            </a:r>
          </a:p>
        </p:txBody>
      </p:sp>
      <p:sp>
        <p:nvSpPr>
          <p:cNvPr id="368648" name="Line 8"/>
          <p:cNvSpPr>
            <a:spLocks noChangeShapeType="1"/>
          </p:cNvSpPr>
          <p:nvPr/>
        </p:nvSpPr>
        <p:spPr bwMode="auto">
          <a:xfrm>
            <a:off x="3644322" y="2401522"/>
            <a:ext cx="1688623"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49" name="Line 9"/>
          <p:cNvSpPr>
            <a:spLocks noChangeShapeType="1"/>
          </p:cNvSpPr>
          <p:nvPr/>
        </p:nvSpPr>
        <p:spPr bwMode="auto">
          <a:xfrm>
            <a:off x="1777949" y="2322383"/>
            <a:ext cx="6221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50" name="Line 10"/>
          <p:cNvSpPr>
            <a:spLocks noChangeShapeType="1"/>
          </p:cNvSpPr>
          <p:nvPr/>
        </p:nvSpPr>
        <p:spPr bwMode="auto">
          <a:xfrm>
            <a:off x="1777949" y="2559801"/>
            <a:ext cx="6221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51" name="Rectangle 11"/>
          <p:cNvSpPr>
            <a:spLocks noChangeArrowheads="1"/>
          </p:cNvSpPr>
          <p:nvPr/>
        </p:nvSpPr>
        <p:spPr bwMode="auto">
          <a:xfrm>
            <a:off x="3714398" y="2096506"/>
            <a:ext cx="9629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Result0</a:t>
            </a:r>
          </a:p>
        </p:txBody>
      </p:sp>
      <p:sp>
        <p:nvSpPr>
          <p:cNvPr id="368652" name="Line 12"/>
          <p:cNvSpPr>
            <a:spLocks noChangeShapeType="1"/>
          </p:cNvSpPr>
          <p:nvPr/>
        </p:nvSpPr>
        <p:spPr bwMode="auto">
          <a:xfrm>
            <a:off x="3022197" y="1768408"/>
            <a:ext cx="0" cy="39569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53" name="Rectangle 13"/>
          <p:cNvSpPr>
            <a:spLocks noChangeArrowheads="1"/>
          </p:cNvSpPr>
          <p:nvPr/>
        </p:nvSpPr>
        <p:spPr bwMode="auto">
          <a:xfrm>
            <a:off x="3092272" y="2669626"/>
            <a:ext cx="126925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dirty="0">
                <a:latin typeface="+mn-lt"/>
              </a:rPr>
              <a:t>CarryOut0</a:t>
            </a:r>
          </a:p>
        </p:txBody>
      </p:sp>
      <p:sp>
        <p:nvSpPr>
          <p:cNvPr id="368654" name="Rectangle 14"/>
          <p:cNvSpPr>
            <a:spLocks noChangeArrowheads="1"/>
          </p:cNvSpPr>
          <p:nvPr/>
        </p:nvSpPr>
        <p:spPr bwMode="auto">
          <a:xfrm>
            <a:off x="1403649" y="3046178"/>
            <a:ext cx="45697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A1</a:t>
            </a:r>
          </a:p>
        </p:txBody>
      </p:sp>
      <p:sp>
        <p:nvSpPr>
          <p:cNvPr id="368655" name="Rectangle 15"/>
          <p:cNvSpPr>
            <a:spLocks noChangeArrowheads="1"/>
          </p:cNvSpPr>
          <p:nvPr/>
        </p:nvSpPr>
        <p:spPr bwMode="auto">
          <a:xfrm>
            <a:off x="1403649" y="3441876"/>
            <a:ext cx="44575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B1</a:t>
            </a:r>
          </a:p>
        </p:txBody>
      </p:sp>
      <p:sp>
        <p:nvSpPr>
          <p:cNvPr id="368656" name="Rectangle 16"/>
          <p:cNvSpPr>
            <a:spLocks noChangeArrowheads="1"/>
          </p:cNvSpPr>
          <p:nvPr/>
        </p:nvSpPr>
        <p:spPr bwMode="auto">
          <a:xfrm>
            <a:off x="2413747" y="3126968"/>
            <a:ext cx="1215194" cy="527596"/>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68657" name="Rectangle 17"/>
          <p:cNvSpPr>
            <a:spLocks noChangeArrowheads="1"/>
          </p:cNvSpPr>
          <p:nvPr/>
        </p:nvSpPr>
        <p:spPr bwMode="auto">
          <a:xfrm>
            <a:off x="2669964" y="3091109"/>
            <a:ext cx="668575" cy="5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2000"/>
              </a:lnSpc>
            </a:pPr>
            <a:r>
              <a:rPr lang="zh-TW" altLang="en-US" sz="2000">
                <a:latin typeface="+mn-lt"/>
              </a:rPr>
              <a:t>1-</a:t>
            </a:r>
            <a:r>
              <a:rPr lang="en-US" altLang="zh-TW" sz="2000">
                <a:latin typeface="+mn-lt"/>
              </a:rPr>
              <a:t>bit</a:t>
            </a:r>
          </a:p>
          <a:p>
            <a:pPr algn="ctr">
              <a:lnSpc>
                <a:spcPts val="2000"/>
              </a:lnSpc>
            </a:pPr>
            <a:r>
              <a:rPr lang="en-US" altLang="zh-TW" sz="2000">
                <a:latin typeface="+mn-lt"/>
              </a:rPr>
              <a:t>ALU</a:t>
            </a:r>
          </a:p>
        </p:txBody>
      </p:sp>
      <p:sp>
        <p:nvSpPr>
          <p:cNvPr id="368658" name="Line 18"/>
          <p:cNvSpPr>
            <a:spLocks noChangeShapeType="1"/>
          </p:cNvSpPr>
          <p:nvPr/>
        </p:nvSpPr>
        <p:spPr bwMode="auto">
          <a:xfrm>
            <a:off x="3644322" y="3351196"/>
            <a:ext cx="124424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59" name="Line 19"/>
          <p:cNvSpPr>
            <a:spLocks noChangeShapeType="1"/>
          </p:cNvSpPr>
          <p:nvPr/>
        </p:nvSpPr>
        <p:spPr bwMode="auto">
          <a:xfrm>
            <a:off x="1777949" y="3272056"/>
            <a:ext cx="6221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60" name="Line 20"/>
          <p:cNvSpPr>
            <a:spLocks noChangeShapeType="1"/>
          </p:cNvSpPr>
          <p:nvPr/>
        </p:nvSpPr>
        <p:spPr bwMode="auto">
          <a:xfrm>
            <a:off x="1777949" y="3509475"/>
            <a:ext cx="6221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61" name="Rectangle 21"/>
          <p:cNvSpPr>
            <a:spLocks noChangeArrowheads="1"/>
          </p:cNvSpPr>
          <p:nvPr/>
        </p:nvSpPr>
        <p:spPr bwMode="auto">
          <a:xfrm>
            <a:off x="3714398" y="3046178"/>
            <a:ext cx="9629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Result1</a:t>
            </a:r>
          </a:p>
        </p:txBody>
      </p:sp>
      <p:sp>
        <p:nvSpPr>
          <p:cNvPr id="368662" name="Line 22"/>
          <p:cNvSpPr>
            <a:spLocks noChangeShapeType="1"/>
          </p:cNvSpPr>
          <p:nvPr/>
        </p:nvSpPr>
        <p:spPr bwMode="auto">
          <a:xfrm>
            <a:off x="3022197" y="2718080"/>
            <a:ext cx="0" cy="39569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63" name="Rectangle 23"/>
          <p:cNvSpPr>
            <a:spLocks noChangeArrowheads="1"/>
          </p:cNvSpPr>
          <p:nvPr/>
        </p:nvSpPr>
        <p:spPr bwMode="auto">
          <a:xfrm>
            <a:off x="1936898" y="2808761"/>
            <a:ext cx="10768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CarryIn1</a:t>
            </a:r>
          </a:p>
        </p:txBody>
      </p:sp>
      <p:sp>
        <p:nvSpPr>
          <p:cNvPr id="368664" name="Rectangle 24"/>
          <p:cNvSpPr>
            <a:spLocks noChangeArrowheads="1"/>
          </p:cNvSpPr>
          <p:nvPr/>
        </p:nvSpPr>
        <p:spPr bwMode="auto">
          <a:xfrm>
            <a:off x="3092272" y="3619299"/>
            <a:ext cx="126925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CarryOut1</a:t>
            </a:r>
          </a:p>
        </p:txBody>
      </p:sp>
      <p:sp>
        <p:nvSpPr>
          <p:cNvPr id="368665" name="Rectangle 25"/>
          <p:cNvSpPr>
            <a:spLocks noChangeArrowheads="1"/>
          </p:cNvSpPr>
          <p:nvPr/>
        </p:nvSpPr>
        <p:spPr bwMode="auto">
          <a:xfrm>
            <a:off x="1403649" y="3995852"/>
            <a:ext cx="45697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A2</a:t>
            </a:r>
          </a:p>
        </p:txBody>
      </p:sp>
      <p:sp>
        <p:nvSpPr>
          <p:cNvPr id="368666" name="Rectangle 26"/>
          <p:cNvSpPr>
            <a:spLocks noChangeArrowheads="1"/>
          </p:cNvSpPr>
          <p:nvPr/>
        </p:nvSpPr>
        <p:spPr bwMode="auto">
          <a:xfrm>
            <a:off x="1403649" y="4391549"/>
            <a:ext cx="44575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B2</a:t>
            </a:r>
          </a:p>
        </p:txBody>
      </p:sp>
      <p:sp>
        <p:nvSpPr>
          <p:cNvPr id="368667" name="Rectangle 27"/>
          <p:cNvSpPr>
            <a:spLocks noChangeArrowheads="1"/>
          </p:cNvSpPr>
          <p:nvPr/>
        </p:nvSpPr>
        <p:spPr bwMode="auto">
          <a:xfrm>
            <a:off x="2413747" y="4076640"/>
            <a:ext cx="1215194" cy="527596"/>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68668" name="Rectangle 28"/>
          <p:cNvSpPr>
            <a:spLocks noChangeArrowheads="1"/>
          </p:cNvSpPr>
          <p:nvPr/>
        </p:nvSpPr>
        <p:spPr bwMode="auto">
          <a:xfrm>
            <a:off x="2669964" y="4040782"/>
            <a:ext cx="668575" cy="5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2000"/>
              </a:lnSpc>
            </a:pPr>
            <a:r>
              <a:rPr lang="zh-TW" altLang="en-US" sz="2000">
                <a:latin typeface="+mn-lt"/>
              </a:rPr>
              <a:t>1-</a:t>
            </a:r>
            <a:r>
              <a:rPr lang="en-US" altLang="zh-TW" sz="2000">
                <a:latin typeface="+mn-lt"/>
              </a:rPr>
              <a:t>bit</a:t>
            </a:r>
          </a:p>
          <a:p>
            <a:pPr algn="ctr">
              <a:lnSpc>
                <a:spcPts val="2000"/>
              </a:lnSpc>
            </a:pPr>
            <a:r>
              <a:rPr lang="en-US" altLang="zh-TW" sz="2000">
                <a:latin typeface="+mn-lt"/>
              </a:rPr>
              <a:t>ALU</a:t>
            </a:r>
          </a:p>
        </p:txBody>
      </p:sp>
      <p:sp>
        <p:nvSpPr>
          <p:cNvPr id="368669" name="Line 29"/>
          <p:cNvSpPr>
            <a:spLocks noChangeShapeType="1"/>
          </p:cNvSpPr>
          <p:nvPr/>
        </p:nvSpPr>
        <p:spPr bwMode="auto">
          <a:xfrm>
            <a:off x="3644322" y="4300868"/>
            <a:ext cx="124424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70" name="Line 30"/>
          <p:cNvSpPr>
            <a:spLocks noChangeShapeType="1"/>
          </p:cNvSpPr>
          <p:nvPr/>
        </p:nvSpPr>
        <p:spPr bwMode="auto">
          <a:xfrm>
            <a:off x="1777949" y="4221730"/>
            <a:ext cx="6221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71" name="Line 31"/>
          <p:cNvSpPr>
            <a:spLocks noChangeShapeType="1"/>
          </p:cNvSpPr>
          <p:nvPr/>
        </p:nvSpPr>
        <p:spPr bwMode="auto">
          <a:xfrm>
            <a:off x="1777949" y="4459147"/>
            <a:ext cx="6221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72" name="Rectangle 32"/>
          <p:cNvSpPr>
            <a:spLocks noChangeArrowheads="1"/>
          </p:cNvSpPr>
          <p:nvPr/>
        </p:nvSpPr>
        <p:spPr bwMode="auto">
          <a:xfrm>
            <a:off x="3714398" y="3995852"/>
            <a:ext cx="9629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Result2</a:t>
            </a:r>
          </a:p>
        </p:txBody>
      </p:sp>
      <p:sp>
        <p:nvSpPr>
          <p:cNvPr id="368673" name="Line 33"/>
          <p:cNvSpPr>
            <a:spLocks noChangeShapeType="1"/>
          </p:cNvSpPr>
          <p:nvPr/>
        </p:nvSpPr>
        <p:spPr bwMode="auto">
          <a:xfrm>
            <a:off x="3022197" y="3667754"/>
            <a:ext cx="0" cy="39569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74" name="Rectangle 34"/>
          <p:cNvSpPr>
            <a:spLocks noChangeArrowheads="1"/>
          </p:cNvSpPr>
          <p:nvPr/>
        </p:nvSpPr>
        <p:spPr bwMode="auto">
          <a:xfrm>
            <a:off x="1936898" y="3758433"/>
            <a:ext cx="10768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CarryIn2</a:t>
            </a:r>
          </a:p>
        </p:txBody>
      </p:sp>
      <p:sp>
        <p:nvSpPr>
          <p:cNvPr id="368675" name="Rectangle 35"/>
          <p:cNvSpPr>
            <a:spLocks noChangeArrowheads="1"/>
          </p:cNvSpPr>
          <p:nvPr/>
        </p:nvSpPr>
        <p:spPr bwMode="auto">
          <a:xfrm>
            <a:off x="3092272" y="4568973"/>
            <a:ext cx="126925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CarryOut2</a:t>
            </a:r>
          </a:p>
        </p:txBody>
      </p:sp>
      <p:sp>
        <p:nvSpPr>
          <p:cNvPr id="368676" name="Rectangle 36"/>
          <p:cNvSpPr>
            <a:spLocks noChangeArrowheads="1"/>
          </p:cNvSpPr>
          <p:nvPr/>
        </p:nvSpPr>
        <p:spPr bwMode="auto">
          <a:xfrm>
            <a:off x="1403649" y="4945525"/>
            <a:ext cx="45697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A3</a:t>
            </a:r>
          </a:p>
        </p:txBody>
      </p:sp>
      <p:sp>
        <p:nvSpPr>
          <p:cNvPr id="368677" name="Rectangle 37"/>
          <p:cNvSpPr>
            <a:spLocks noChangeArrowheads="1"/>
          </p:cNvSpPr>
          <p:nvPr/>
        </p:nvSpPr>
        <p:spPr bwMode="auto">
          <a:xfrm>
            <a:off x="1403649" y="5341223"/>
            <a:ext cx="44575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B3</a:t>
            </a:r>
          </a:p>
        </p:txBody>
      </p:sp>
      <p:sp>
        <p:nvSpPr>
          <p:cNvPr id="368678" name="Rectangle 38"/>
          <p:cNvSpPr>
            <a:spLocks noChangeArrowheads="1"/>
          </p:cNvSpPr>
          <p:nvPr/>
        </p:nvSpPr>
        <p:spPr bwMode="auto">
          <a:xfrm>
            <a:off x="2413747" y="5026314"/>
            <a:ext cx="1215194" cy="527596"/>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68679" name="Rectangle 39"/>
          <p:cNvSpPr>
            <a:spLocks noChangeArrowheads="1"/>
          </p:cNvSpPr>
          <p:nvPr/>
        </p:nvSpPr>
        <p:spPr bwMode="auto">
          <a:xfrm>
            <a:off x="2669964" y="4990455"/>
            <a:ext cx="668575" cy="5987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2000"/>
              </a:lnSpc>
            </a:pPr>
            <a:r>
              <a:rPr lang="zh-TW" altLang="en-US" sz="2000">
                <a:latin typeface="+mn-lt"/>
              </a:rPr>
              <a:t>1-</a:t>
            </a:r>
            <a:r>
              <a:rPr lang="en-US" altLang="zh-TW" sz="2000">
                <a:latin typeface="+mn-lt"/>
              </a:rPr>
              <a:t>bit</a:t>
            </a:r>
          </a:p>
          <a:p>
            <a:pPr algn="ctr">
              <a:lnSpc>
                <a:spcPts val="2000"/>
              </a:lnSpc>
            </a:pPr>
            <a:r>
              <a:rPr lang="en-US" altLang="zh-TW" sz="2000">
                <a:latin typeface="+mn-lt"/>
              </a:rPr>
              <a:t>ALU</a:t>
            </a:r>
          </a:p>
        </p:txBody>
      </p:sp>
      <p:sp>
        <p:nvSpPr>
          <p:cNvPr id="368680" name="Line 40"/>
          <p:cNvSpPr>
            <a:spLocks noChangeShapeType="1"/>
          </p:cNvSpPr>
          <p:nvPr/>
        </p:nvSpPr>
        <p:spPr bwMode="auto">
          <a:xfrm>
            <a:off x="3644322" y="5250542"/>
            <a:ext cx="177749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81" name="Line 41"/>
          <p:cNvSpPr>
            <a:spLocks noChangeShapeType="1"/>
          </p:cNvSpPr>
          <p:nvPr/>
        </p:nvSpPr>
        <p:spPr bwMode="auto">
          <a:xfrm>
            <a:off x="1777949" y="5171403"/>
            <a:ext cx="6221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82" name="Line 42"/>
          <p:cNvSpPr>
            <a:spLocks noChangeShapeType="1"/>
          </p:cNvSpPr>
          <p:nvPr/>
        </p:nvSpPr>
        <p:spPr bwMode="auto">
          <a:xfrm>
            <a:off x="1777949" y="5408821"/>
            <a:ext cx="6221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83" name="Rectangle 43"/>
          <p:cNvSpPr>
            <a:spLocks noChangeArrowheads="1"/>
          </p:cNvSpPr>
          <p:nvPr/>
        </p:nvSpPr>
        <p:spPr bwMode="auto">
          <a:xfrm>
            <a:off x="3714398" y="4945525"/>
            <a:ext cx="96295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Result3</a:t>
            </a:r>
          </a:p>
        </p:txBody>
      </p:sp>
      <p:sp>
        <p:nvSpPr>
          <p:cNvPr id="368684" name="Line 44"/>
          <p:cNvSpPr>
            <a:spLocks noChangeShapeType="1"/>
          </p:cNvSpPr>
          <p:nvPr/>
        </p:nvSpPr>
        <p:spPr bwMode="auto">
          <a:xfrm>
            <a:off x="3022197" y="4617426"/>
            <a:ext cx="0" cy="39569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85" name="Rectangle 45"/>
          <p:cNvSpPr>
            <a:spLocks noChangeArrowheads="1"/>
          </p:cNvSpPr>
          <p:nvPr/>
        </p:nvSpPr>
        <p:spPr bwMode="auto">
          <a:xfrm>
            <a:off x="1936898" y="4708107"/>
            <a:ext cx="10768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CarryIn3</a:t>
            </a:r>
          </a:p>
        </p:txBody>
      </p:sp>
      <p:sp>
        <p:nvSpPr>
          <p:cNvPr id="368686" name="Rectangle 46"/>
          <p:cNvSpPr>
            <a:spLocks noChangeArrowheads="1"/>
          </p:cNvSpPr>
          <p:nvPr/>
        </p:nvSpPr>
        <p:spPr bwMode="auto">
          <a:xfrm>
            <a:off x="3003397" y="5736919"/>
            <a:ext cx="126925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a:latin typeface="+mn-lt"/>
              </a:rPr>
              <a:t>CarryOut3</a:t>
            </a:r>
          </a:p>
        </p:txBody>
      </p:sp>
      <p:sp>
        <p:nvSpPr>
          <p:cNvPr id="368687" name="Line 47"/>
          <p:cNvSpPr>
            <a:spLocks noChangeShapeType="1"/>
          </p:cNvSpPr>
          <p:nvPr/>
        </p:nvSpPr>
        <p:spPr bwMode="auto">
          <a:xfrm>
            <a:off x="3022197" y="5567100"/>
            <a:ext cx="0" cy="395697"/>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nvGrpSpPr>
          <p:cNvPr id="368688" name="Group 48"/>
          <p:cNvGrpSpPr>
            <a:grpSpLocks/>
          </p:cNvGrpSpPr>
          <p:nvPr/>
        </p:nvGrpSpPr>
        <p:grpSpPr bwMode="auto">
          <a:xfrm>
            <a:off x="6043944" y="3511123"/>
            <a:ext cx="828930" cy="631467"/>
            <a:chOff x="3504" y="2257"/>
            <a:chExt cx="448" cy="383"/>
          </a:xfrm>
        </p:grpSpPr>
        <p:sp>
          <p:nvSpPr>
            <p:cNvPr id="368689" name="Arc 49"/>
            <p:cNvSpPr>
              <a:spLocks/>
            </p:cNvSpPr>
            <p:nvPr/>
          </p:nvSpPr>
          <p:spPr bwMode="auto">
            <a:xfrm>
              <a:off x="3545" y="2257"/>
              <a:ext cx="407" cy="192"/>
            </a:xfrm>
            <a:custGeom>
              <a:avLst/>
              <a:gdLst>
                <a:gd name="G0" fmla="+- 53 0 0"/>
                <a:gd name="G1" fmla="+- 21600 0 0"/>
                <a:gd name="G2" fmla="+- 21600 0 0"/>
                <a:gd name="T0" fmla="*/ 0 w 21653"/>
                <a:gd name="T1" fmla="*/ 0 h 21600"/>
                <a:gd name="T2" fmla="*/ 21653 w 21653"/>
                <a:gd name="T3" fmla="*/ 21600 h 21600"/>
                <a:gd name="T4" fmla="*/ 53 w 21653"/>
                <a:gd name="T5" fmla="*/ 21600 h 21600"/>
              </a:gdLst>
              <a:ahLst/>
              <a:cxnLst>
                <a:cxn ang="0">
                  <a:pos x="T0" y="T1"/>
                </a:cxn>
                <a:cxn ang="0">
                  <a:pos x="T2" y="T3"/>
                </a:cxn>
                <a:cxn ang="0">
                  <a:pos x="T4" y="T5"/>
                </a:cxn>
              </a:cxnLst>
              <a:rect l="0" t="0" r="r" b="b"/>
              <a:pathLst>
                <a:path w="21653" h="21600" fill="none" extrusionOk="0">
                  <a:moveTo>
                    <a:pt x="0" y="0"/>
                  </a:moveTo>
                  <a:cubicBezTo>
                    <a:pt x="17" y="0"/>
                    <a:pt x="35" y="0"/>
                    <a:pt x="53" y="0"/>
                  </a:cubicBezTo>
                  <a:cubicBezTo>
                    <a:pt x="11982" y="0"/>
                    <a:pt x="21653" y="9670"/>
                    <a:pt x="21653" y="21600"/>
                  </a:cubicBezTo>
                </a:path>
                <a:path w="21653" h="21600" stroke="0" extrusionOk="0">
                  <a:moveTo>
                    <a:pt x="0" y="0"/>
                  </a:moveTo>
                  <a:cubicBezTo>
                    <a:pt x="17" y="0"/>
                    <a:pt x="35" y="0"/>
                    <a:pt x="53" y="0"/>
                  </a:cubicBezTo>
                  <a:cubicBezTo>
                    <a:pt x="11982" y="0"/>
                    <a:pt x="21653" y="9670"/>
                    <a:pt x="21653" y="21600"/>
                  </a:cubicBezTo>
                  <a:lnTo>
                    <a:pt x="53" y="2160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90" name="Arc 50"/>
            <p:cNvSpPr>
              <a:spLocks/>
            </p:cNvSpPr>
            <p:nvPr/>
          </p:nvSpPr>
          <p:spPr bwMode="auto">
            <a:xfrm>
              <a:off x="3544" y="2448"/>
              <a:ext cx="407" cy="192"/>
            </a:xfrm>
            <a:custGeom>
              <a:avLst/>
              <a:gdLst>
                <a:gd name="G0" fmla="+- 53 0 0"/>
                <a:gd name="G1" fmla="+- 0 0 0"/>
                <a:gd name="G2" fmla="+- 21600 0 0"/>
                <a:gd name="T0" fmla="*/ 21653 w 21653"/>
                <a:gd name="T1" fmla="*/ 0 h 21600"/>
                <a:gd name="T2" fmla="*/ 0 w 21653"/>
                <a:gd name="T3" fmla="*/ 21600 h 21600"/>
                <a:gd name="T4" fmla="*/ 53 w 21653"/>
                <a:gd name="T5" fmla="*/ 0 h 21600"/>
              </a:gdLst>
              <a:ahLst/>
              <a:cxnLst>
                <a:cxn ang="0">
                  <a:pos x="T0" y="T1"/>
                </a:cxn>
                <a:cxn ang="0">
                  <a:pos x="T2" y="T3"/>
                </a:cxn>
                <a:cxn ang="0">
                  <a:pos x="T4" y="T5"/>
                </a:cxn>
              </a:cxnLst>
              <a:rect l="0" t="0" r="r" b="b"/>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91" name="Arc 51"/>
            <p:cNvSpPr>
              <a:spLocks/>
            </p:cNvSpPr>
            <p:nvPr/>
          </p:nvSpPr>
          <p:spPr bwMode="auto">
            <a:xfrm>
              <a:off x="3504" y="2257"/>
              <a:ext cx="12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92" name="Arc 52"/>
            <p:cNvSpPr>
              <a:spLocks/>
            </p:cNvSpPr>
            <p:nvPr/>
          </p:nvSpPr>
          <p:spPr bwMode="auto">
            <a:xfrm>
              <a:off x="3504" y="2448"/>
              <a:ext cx="122"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accent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sp>
        <p:nvSpPr>
          <p:cNvPr id="368693" name="Oval 53"/>
          <p:cNvSpPr>
            <a:spLocks noChangeArrowheads="1"/>
          </p:cNvSpPr>
          <p:nvPr/>
        </p:nvSpPr>
        <p:spPr bwMode="auto">
          <a:xfrm>
            <a:off x="6857492" y="3760083"/>
            <a:ext cx="148695" cy="131899"/>
          </a:xfrm>
          <a:prstGeom prst="ellipse">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94" name="Line 54"/>
          <p:cNvSpPr>
            <a:spLocks noChangeShapeType="1"/>
          </p:cNvSpPr>
          <p:nvPr/>
        </p:nvSpPr>
        <p:spPr bwMode="auto">
          <a:xfrm flipH="1">
            <a:off x="4888570" y="3746893"/>
            <a:ext cx="1333123"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95" name="Line 55"/>
          <p:cNvSpPr>
            <a:spLocks noChangeShapeType="1"/>
          </p:cNvSpPr>
          <p:nvPr/>
        </p:nvSpPr>
        <p:spPr bwMode="auto">
          <a:xfrm flipH="1">
            <a:off x="4888570" y="3905172"/>
            <a:ext cx="1333123"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96" name="Line 56"/>
          <p:cNvSpPr>
            <a:spLocks noChangeShapeType="1"/>
          </p:cNvSpPr>
          <p:nvPr/>
        </p:nvSpPr>
        <p:spPr bwMode="auto">
          <a:xfrm flipH="1">
            <a:off x="5332945" y="3588614"/>
            <a:ext cx="799874"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97" name="Line 57"/>
          <p:cNvSpPr>
            <a:spLocks noChangeShapeType="1"/>
          </p:cNvSpPr>
          <p:nvPr/>
        </p:nvSpPr>
        <p:spPr bwMode="auto">
          <a:xfrm flipH="1">
            <a:off x="5421820" y="4063451"/>
            <a:ext cx="710999" cy="0"/>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98" name="Line 58"/>
          <p:cNvSpPr>
            <a:spLocks noChangeShapeType="1"/>
          </p:cNvSpPr>
          <p:nvPr/>
        </p:nvSpPr>
        <p:spPr bwMode="auto">
          <a:xfrm>
            <a:off x="4888570" y="3351196"/>
            <a:ext cx="0" cy="395697"/>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699" name="Line 59"/>
          <p:cNvSpPr>
            <a:spLocks noChangeShapeType="1"/>
          </p:cNvSpPr>
          <p:nvPr/>
        </p:nvSpPr>
        <p:spPr bwMode="auto">
          <a:xfrm>
            <a:off x="4888570" y="3905172"/>
            <a:ext cx="0" cy="395697"/>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700" name="Line 60"/>
          <p:cNvSpPr>
            <a:spLocks noChangeShapeType="1"/>
          </p:cNvSpPr>
          <p:nvPr/>
        </p:nvSpPr>
        <p:spPr bwMode="auto">
          <a:xfrm flipV="1">
            <a:off x="5332945" y="2401522"/>
            <a:ext cx="0" cy="1187091"/>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701" name="Line 61"/>
          <p:cNvSpPr>
            <a:spLocks noChangeShapeType="1"/>
          </p:cNvSpPr>
          <p:nvPr/>
        </p:nvSpPr>
        <p:spPr bwMode="auto">
          <a:xfrm flipV="1">
            <a:off x="5421820" y="4063451"/>
            <a:ext cx="0" cy="1187091"/>
          </a:xfrm>
          <a:prstGeom prst="line">
            <a:avLst/>
          </a:prstGeom>
          <a:noFill/>
          <a:ln w="127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702" name="Line 62"/>
          <p:cNvSpPr>
            <a:spLocks noChangeShapeType="1"/>
          </p:cNvSpPr>
          <p:nvPr/>
        </p:nvSpPr>
        <p:spPr bwMode="auto">
          <a:xfrm>
            <a:off x="7021568" y="3826033"/>
            <a:ext cx="1510873" cy="0"/>
          </a:xfrm>
          <a:prstGeom prst="line">
            <a:avLst/>
          </a:prstGeom>
          <a:noFill/>
          <a:ln w="127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68703" name="Rectangle 63"/>
          <p:cNvSpPr>
            <a:spLocks noChangeArrowheads="1"/>
          </p:cNvSpPr>
          <p:nvPr/>
        </p:nvSpPr>
        <p:spPr bwMode="auto">
          <a:xfrm>
            <a:off x="7536018" y="3429000"/>
            <a:ext cx="6454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chemeClr val="accent1"/>
                </a:solidFill>
                <a:latin typeface="+mn-lt"/>
              </a:rPr>
              <a:t>Zero</a:t>
            </a:r>
          </a:p>
        </p:txBody>
      </p:sp>
      <p:sp>
        <p:nvSpPr>
          <p:cNvPr id="368704" name="Rectangle 64"/>
          <p:cNvSpPr>
            <a:spLocks noGrp="1" noChangeArrowheads="1"/>
          </p:cNvSpPr>
          <p:nvPr>
            <p:ph type="title"/>
          </p:nvPr>
        </p:nvSpPr>
        <p:spPr/>
        <p:txBody>
          <a:bodyPr/>
          <a:lstStyle/>
          <a:p>
            <a:r>
              <a:rPr lang="en-US" altLang="zh-TW"/>
              <a:t>Zero Detection Logic</a:t>
            </a:r>
          </a:p>
        </p:txBody>
      </p:sp>
      <p:sp>
        <p:nvSpPr>
          <p:cNvPr id="368705" name="Rectangle 65"/>
          <p:cNvSpPr>
            <a:spLocks noGrp="1" noChangeArrowheads="1"/>
          </p:cNvSpPr>
          <p:nvPr>
            <p:ph type="body" idx="1"/>
          </p:nvPr>
        </p:nvSpPr>
        <p:spPr/>
        <p:txBody>
          <a:bodyPr/>
          <a:lstStyle/>
          <a:p>
            <a:r>
              <a:rPr lang="en-US" altLang="zh-TW" dirty="0"/>
              <a:t>To support conditional jump: by a one BIG NOR gate</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16</a:t>
            </a:fld>
            <a:endParaRPr lang="zh-TW" altLang="zh-TW"/>
          </a:p>
        </p:txBody>
      </p:sp>
    </p:spTree>
    <p:extLst>
      <p:ext uri="{BB962C8B-B14F-4D97-AF65-F5344CB8AC3E}">
        <p14:creationId xmlns:p14="http://schemas.microsoft.com/office/powerpoint/2010/main" val="2863580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Set-on-Less-Than</a:t>
            </a:r>
            <a:endParaRPr lang="zh-TW" altLang="en-US" dirty="0"/>
          </a:p>
        </p:txBody>
      </p:sp>
      <p:sp>
        <p:nvSpPr>
          <p:cNvPr id="3" name="內容版面配置區 2"/>
          <p:cNvSpPr>
            <a:spLocks noGrp="1"/>
          </p:cNvSpPr>
          <p:nvPr>
            <p:ph idx="1"/>
          </p:nvPr>
        </p:nvSpPr>
        <p:spPr/>
        <p:txBody>
          <a:bodyPr/>
          <a:lstStyle/>
          <a:p>
            <a:r>
              <a:rPr lang="en-US" altLang="zh-TW" dirty="0"/>
              <a:t>If A &lt; B, then Result = 00..01, else Result = 00..00</a:t>
            </a:r>
          </a:p>
          <a:p>
            <a:r>
              <a:rPr lang="en-US" altLang="zh-TW" dirty="0"/>
              <a:t>If (A – B) &lt; 0, then Result = 00..01, else Result = 00..00</a:t>
            </a:r>
          </a:p>
          <a:p>
            <a:r>
              <a:rPr lang="en-US" altLang="zh-TW" dirty="0"/>
              <a:t>If A – B &amp; sign of Result is 1, then Result = 00..01, else Result = 00..00</a:t>
            </a:r>
          </a:p>
          <a:p>
            <a:r>
              <a:rPr lang="en-US" altLang="zh-TW" dirty="0"/>
              <a:t>If A – B &amp; Result</a:t>
            </a:r>
            <a:r>
              <a:rPr lang="en-US" altLang="zh-TW" baseline="-25000" dirty="0"/>
              <a:t>63</a:t>
            </a:r>
            <a:r>
              <a:rPr lang="en-US" altLang="zh-TW" dirty="0"/>
              <a:t> = 1, then Result = 00..01, else Result = 00..00</a:t>
            </a:r>
          </a:p>
          <a:p>
            <a:r>
              <a:rPr lang="en-US" altLang="zh-TW" dirty="0"/>
              <a:t>If A – B &amp; Result</a:t>
            </a:r>
            <a:r>
              <a:rPr lang="en-US" altLang="zh-TW" baseline="-25000" dirty="0"/>
              <a:t>63</a:t>
            </a:r>
            <a:r>
              <a:rPr lang="en-US" altLang="zh-TW" dirty="0"/>
              <a:t> = 1, then Result</a:t>
            </a:r>
            <a:r>
              <a:rPr lang="en-US" altLang="zh-TW" baseline="-25000" dirty="0"/>
              <a:t>0</a:t>
            </a:r>
            <a:r>
              <a:rPr lang="en-US" altLang="zh-TW" dirty="0"/>
              <a:t> = 1, </a:t>
            </a:r>
            <a:br>
              <a:rPr lang="en-US" altLang="zh-TW" dirty="0"/>
            </a:br>
            <a:r>
              <a:rPr lang="en-US" altLang="zh-TW" dirty="0"/>
              <a:t>else Result</a:t>
            </a:r>
            <a:r>
              <a:rPr lang="en-US" altLang="zh-TW" baseline="-25000" dirty="0"/>
              <a:t>0</a:t>
            </a:r>
            <a:r>
              <a:rPr lang="en-US" altLang="zh-TW" dirty="0"/>
              <a:t> = 0, while Result</a:t>
            </a:r>
            <a:r>
              <a:rPr lang="en-US" altLang="zh-TW" baseline="-25000" dirty="0"/>
              <a:t>63</a:t>
            </a:r>
            <a:r>
              <a:rPr lang="en-US" altLang="zh-TW" dirty="0"/>
              <a:t> ~ Result</a:t>
            </a:r>
            <a:r>
              <a:rPr lang="en-US" altLang="zh-TW" baseline="-25000" dirty="0"/>
              <a:t>1</a:t>
            </a:r>
            <a:r>
              <a:rPr lang="en-US" altLang="zh-TW" dirty="0"/>
              <a:t> = 0</a:t>
            </a:r>
          </a:p>
          <a:p>
            <a:r>
              <a:rPr lang="en-US" altLang="zh-TW" dirty="0">
                <a:solidFill>
                  <a:srgbClr val="FF0000"/>
                </a:solidFill>
              </a:rPr>
              <a:t>A – B &amp; Result</a:t>
            </a:r>
            <a:r>
              <a:rPr lang="en-US" altLang="zh-TW" baseline="-25000" dirty="0">
                <a:solidFill>
                  <a:srgbClr val="FF0000"/>
                </a:solidFill>
              </a:rPr>
              <a:t>0</a:t>
            </a:r>
            <a:r>
              <a:rPr lang="en-US" altLang="zh-TW" dirty="0">
                <a:solidFill>
                  <a:srgbClr val="FF0000"/>
                </a:solidFill>
              </a:rPr>
              <a:t> = Result</a:t>
            </a:r>
            <a:r>
              <a:rPr lang="en-US" altLang="zh-TW" baseline="-25000" dirty="0">
                <a:solidFill>
                  <a:srgbClr val="FF0000"/>
                </a:solidFill>
              </a:rPr>
              <a:t>63</a:t>
            </a:r>
            <a:r>
              <a:rPr lang="en-US" altLang="zh-TW" dirty="0">
                <a:solidFill>
                  <a:srgbClr val="FF0000"/>
                </a:solidFill>
              </a:rPr>
              <a:t>, while Result</a:t>
            </a:r>
            <a:r>
              <a:rPr lang="en-US" altLang="zh-TW" baseline="-25000" dirty="0">
                <a:solidFill>
                  <a:srgbClr val="FF0000"/>
                </a:solidFill>
              </a:rPr>
              <a:t>63</a:t>
            </a:r>
            <a:r>
              <a:rPr lang="en-US" altLang="zh-TW" dirty="0">
                <a:solidFill>
                  <a:srgbClr val="FF0000"/>
                </a:solidFill>
              </a:rPr>
              <a:t> ~ Result</a:t>
            </a:r>
            <a:r>
              <a:rPr lang="en-US" altLang="zh-TW" baseline="-25000" dirty="0">
                <a:solidFill>
                  <a:srgbClr val="FF0000"/>
                </a:solidFill>
              </a:rPr>
              <a:t>1</a:t>
            </a:r>
            <a:r>
              <a:rPr lang="en-US" altLang="zh-TW" dirty="0">
                <a:solidFill>
                  <a:srgbClr val="FF0000"/>
                </a:solidFill>
              </a:rPr>
              <a:t> = 0</a:t>
            </a:r>
          </a:p>
          <a:p>
            <a:pPr lvl="1"/>
            <a:r>
              <a:rPr lang="en-US" altLang="zh-TW" dirty="0"/>
              <a:t>No need to do if-then-else test</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17</a:t>
            </a:fld>
            <a:endParaRPr lang="zh-TW" altLang="zh-TW"/>
          </a:p>
        </p:txBody>
      </p:sp>
    </p:spTree>
    <p:extLst>
      <p:ext uri="{BB962C8B-B14F-4D97-AF65-F5344CB8AC3E}">
        <p14:creationId xmlns:p14="http://schemas.microsoft.com/office/powerpoint/2010/main" val="3083289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fade">
                                      <p:cBhvr>
                                        <p:cTn id="11" dur="500"/>
                                        <p:tgtEl>
                                          <p:spTgt spid="3">
                                            <p:txEl>
                                              <p:pRg st="2" end="2"/>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fade">
                                      <p:cBhvr>
                                        <p:cTn id="15" dur="500"/>
                                        <p:tgtEl>
                                          <p:spTgt spid="3">
                                            <p:txEl>
                                              <p:pRg st="3" end="3"/>
                                            </p:txEl>
                                          </p:spTgt>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fade">
                                      <p:cBhvr>
                                        <p:cTn id="23" dur="500"/>
                                        <p:tgtEl>
                                          <p:spTgt spid="3">
                                            <p:txEl>
                                              <p:pRg st="5" end="5"/>
                                            </p:txEl>
                                          </p:spTgt>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690" name="Rectangle 2"/>
          <p:cNvSpPr>
            <a:spLocks noGrp="1" noChangeArrowheads="1"/>
          </p:cNvSpPr>
          <p:nvPr>
            <p:ph type="title"/>
          </p:nvPr>
        </p:nvSpPr>
        <p:spPr/>
        <p:txBody>
          <a:bodyPr/>
          <a:lstStyle/>
          <a:p>
            <a:r>
              <a:rPr lang="en-US" altLang="zh-TW"/>
              <a:t>Set on Less Than (I)</a:t>
            </a:r>
          </a:p>
        </p:txBody>
      </p:sp>
      <p:sp>
        <p:nvSpPr>
          <p:cNvPr id="3" name="內容版面配置區 2"/>
          <p:cNvSpPr>
            <a:spLocks noGrp="1"/>
          </p:cNvSpPr>
          <p:nvPr>
            <p:ph idx="1"/>
          </p:nvPr>
        </p:nvSpPr>
        <p:spPr/>
        <p:txBody>
          <a:bodyPr/>
          <a:lstStyle/>
          <a:p>
            <a:r>
              <a:rPr lang="zh-TW" altLang="en-US" dirty="0"/>
              <a:t>1-</a:t>
            </a:r>
            <a:r>
              <a:rPr lang="en-US" altLang="zh-TW" dirty="0"/>
              <a:t>bit in ALU (for bits 0~62)</a:t>
            </a:r>
          </a:p>
          <a:p>
            <a:endParaRPr lang="zh-TW" altLang="en-US" dirty="0"/>
          </a:p>
        </p:txBody>
      </p:sp>
      <p:sp>
        <p:nvSpPr>
          <p:cNvPr id="370691" name="Line 3"/>
          <p:cNvSpPr>
            <a:spLocks noChangeShapeType="1"/>
          </p:cNvSpPr>
          <p:nvPr/>
        </p:nvSpPr>
        <p:spPr bwMode="auto">
          <a:xfrm flipH="1" flipV="1">
            <a:off x="2073700" y="2302876"/>
            <a:ext cx="3784" cy="1796561"/>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692" name="Freeform 4"/>
          <p:cNvSpPr>
            <a:spLocks/>
          </p:cNvSpPr>
          <p:nvPr/>
        </p:nvSpPr>
        <p:spPr bwMode="auto">
          <a:xfrm>
            <a:off x="3298761" y="2883168"/>
            <a:ext cx="672611" cy="411774"/>
          </a:xfrm>
          <a:custGeom>
            <a:avLst/>
            <a:gdLst>
              <a:gd name="T0" fmla="*/ 119 w 202"/>
              <a:gd name="T1" fmla="*/ 167 h 167"/>
              <a:gd name="T2" fmla="*/ 135 w 202"/>
              <a:gd name="T3" fmla="*/ 167 h 167"/>
              <a:gd name="T4" fmla="*/ 146 w 202"/>
              <a:gd name="T5" fmla="*/ 163 h 167"/>
              <a:gd name="T6" fmla="*/ 158 w 202"/>
              <a:gd name="T7" fmla="*/ 157 h 167"/>
              <a:gd name="T8" fmla="*/ 169 w 202"/>
              <a:gd name="T9" fmla="*/ 152 h 167"/>
              <a:gd name="T10" fmla="*/ 179 w 202"/>
              <a:gd name="T11" fmla="*/ 142 h 167"/>
              <a:gd name="T12" fmla="*/ 186 w 202"/>
              <a:gd name="T13" fmla="*/ 132 h 167"/>
              <a:gd name="T14" fmla="*/ 194 w 202"/>
              <a:gd name="T15" fmla="*/ 123 h 167"/>
              <a:gd name="T16" fmla="*/ 198 w 202"/>
              <a:gd name="T17" fmla="*/ 109 h 167"/>
              <a:gd name="T18" fmla="*/ 202 w 202"/>
              <a:gd name="T19" fmla="*/ 98 h 167"/>
              <a:gd name="T20" fmla="*/ 202 w 202"/>
              <a:gd name="T21" fmla="*/ 84 h 167"/>
              <a:gd name="T22" fmla="*/ 202 w 202"/>
              <a:gd name="T23" fmla="*/ 71 h 167"/>
              <a:gd name="T24" fmla="*/ 198 w 202"/>
              <a:gd name="T25" fmla="*/ 58 h 167"/>
              <a:gd name="T26" fmla="*/ 194 w 202"/>
              <a:gd name="T27" fmla="*/ 46 h 167"/>
              <a:gd name="T28" fmla="*/ 186 w 202"/>
              <a:gd name="T29" fmla="*/ 34 h 167"/>
              <a:gd name="T30" fmla="*/ 179 w 202"/>
              <a:gd name="T31" fmla="*/ 25 h 167"/>
              <a:gd name="T32" fmla="*/ 169 w 202"/>
              <a:gd name="T33" fmla="*/ 15 h 167"/>
              <a:gd name="T34" fmla="*/ 158 w 202"/>
              <a:gd name="T35" fmla="*/ 10 h 167"/>
              <a:gd name="T36" fmla="*/ 146 w 202"/>
              <a:gd name="T37" fmla="*/ 4 h 167"/>
              <a:gd name="T38" fmla="*/ 135 w 202"/>
              <a:gd name="T39" fmla="*/ 2 h 167"/>
              <a:gd name="T40" fmla="*/ 121 w 202"/>
              <a:gd name="T41" fmla="*/ 0 h 167"/>
              <a:gd name="T42" fmla="*/ 0 w 202"/>
              <a:gd name="T43" fmla="*/ 0 h 167"/>
              <a:gd name="T44" fmla="*/ 0 w 202"/>
              <a:gd name="T45" fmla="*/ 167 h 167"/>
              <a:gd name="T46" fmla="*/ 121 w 202"/>
              <a:gd name="T47" fmla="*/ 167 h 167"/>
              <a:gd name="T48" fmla="*/ 121 w 202"/>
              <a:gd name="T49"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67">
                <a:moveTo>
                  <a:pt x="119" y="167"/>
                </a:moveTo>
                <a:lnTo>
                  <a:pt x="135" y="167"/>
                </a:lnTo>
                <a:lnTo>
                  <a:pt x="146" y="163"/>
                </a:lnTo>
                <a:lnTo>
                  <a:pt x="158" y="157"/>
                </a:lnTo>
                <a:lnTo>
                  <a:pt x="169" y="152"/>
                </a:lnTo>
                <a:lnTo>
                  <a:pt x="179" y="142"/>
                </a:lnTo>
                <a:lnTo>
                  <a:pt x="186" y="132"/>
                </a:lnTo>
                <a:lnTo>
                  <a:pt x="194" y="123"/>
                </a:lnTo>
                <a:lnTo>
                  <a:pt x="198" y="109"/>
                </a:lnTo>
                <a:lnTo>
                  <a:pt x="202" y="98"/>
                </a:lnTo>
                <a:lnTo>
                  <a:pt x="202" y="84"/>
                </a:lnTo>
                <a:lnTo>
                  <a:pt x="202" y="71"/>
                </a:lnTo>
                <a:lnTo>
                  <a:pt x="198" y="58"/>
                </a:lnTo>
                <a:lnTo>
                  <a:pt x="194" y="46"/>
                </a:lnTo>
                <a:lnTo>
                  <a:pt x="186" y="34"/>
                </a:lnTo>
                <a:lnTo>
                  <a:pt x="179" y="25"/>
                </a:lnTo>
                <a:lnTo>
                  <a:pt x="169" y="15"/>
                </a:lnTo>
                <a:lnTo>
                  <a:pt x="158" y="10"/>
                </a:lnTo>
                <a:lnTo>
                  <a:pt x="146" y="4"/>
                </a:lnTo>
                <a:lnTo>
                  <a:pt x="135" y="2"/>
                </a:lnTo>
                <a:lnTo>
                  <a:pt x="121" y="0"/>
                </a:lnTo>
                <a:lnTo>
                  <a:pt x="0" y="0"/>
                </a:lnTo>
                <a:lnTo>
                  <a:pt x="0" y="167"/>
                </a:lnTo>
                <a:lnTo>
                  <a:pt x="121" y="167"/>
                </a:lnTo>
                <a:lnTo>
                  <a:pt x="121" y="16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693" name="Freeform 5"/>
          <p:cNvSpPr>
            <a:spLocks/>
          </p:cNvSpPr>
          <p:nvPr/>
        </p:nvSpPr>
        <p:spPr bwMode="auto">
          <a:xfrm>
            <a:off x="3228423" y="3419499"/>
            <a:ext cx="770792" cy="411774"/>
          </a:xfrm>
          <a:custGeom>
            <a:avLst/>
            <a:gdLst>
              <a:gd name="T0" fmla="*/ 23 w 232"/>
              <a:gd name="T1" fmla="*/ 84 h 167"/>
              <a:gd name="T2" fmla="*/ 23 w 232"/>
              <a:gd name="T3" fmla="*/ 96 h 167"/>
              <a:gd name="T4" fmla="*/ 21 w 232"/>
              <a:gd name="T5" fmla="*/ 106 h 167"/>
              <a:gd name="T6" fmla="*/ 21 w 232"/>
              <a:gd name="T7" fmla="*/ 113 h 167"/>
              <a:gd name="T8" fmla="*/ 19 w 232"/>
              <a:gd name="T9" fmla="*/ 121 h 167"/>
              <a:gd name="T10" fmla="*/ 19 w 232"/>
              <a:gd name="T11" fmla="*/ 129 h 167"/>
              <a:gd name="T12" fmla="*/ 17 w 232"/>
              <a:gd name="T13" fmla="*/ 134 h 167"/>
              <a:gd name="T14" fmla="*/ 13 w 232"/>
              <a:gd name="T15" fmla="*/ 142 h 167"/>
              <a:gd name="T16" fmla="*/ 10 w 232"/>
              <a:gd name="T17" fmla="*/ 148 h 167"/>
              <a:gd name="T18" fmla="*/ 6 w 232"/>
              <a:gd name="T19" fmla="*/ 157 h 167"/>
              <a:gd name="T20" fmla="*/ 0 w 232"/>
              <a:gd name="T21" fmla="*/ 165 h 167"/>
              <a:gd name="T22" fmla="*/ 4 w 232"/>
              <a:gd name="T23" fmla="*/ 165 h 167"/>
              <a:gd name="T24" fmla="*/ 13 w 232"/>
              <a:gd name="T25" fmla="*/ 165 h 167"/>
              <a:gd name="T26" fmla="*/ 27 w 232"/>
              <a:gd name="T27" fmla="*/ 167 h 167"/>
              <a:gd name="T28" fmla="*/ 42 w 232"/>
              <a:gd name="T29" fmla="*/ 167 h 167"/>
              <a:gd name="T30" fmla="*/ 61 w 232"/>
              <a:gd name="T31" fmla="*/ 167 h 167"/>
              <a:gd name="T32" fmla="*/ 81 w 232"/>
              <a:gd name="T33" fmla="*/ 165 h 167"/>
              <a:gd name="T34" fmla="*/ 100 w 232"/>
              <a:gd name="T35" fmla="*/ 165 h 167"/>
              <a:gd name="T36" fmla="*/ 115 w 232"/>
              <a:gd name="T37" fmla="*/ 165 h 167"/>
              <a:gd name="T38" fmla="*/ 131 w 232"/>
              <a:gd name="T39" fmla="*/ 163 h 167"/>
              <a:gd name="T40" fmla="*/ 140 w 232"/>
              <a:gd name="T41" fmla="*/ 161 h 167"/>
              <a:gd name="T42" fmla="*/ 156 w 232"/>
              <a:gd name="T43" fmla="*/ 155 h 167"/>
              <a:gd name="T44" fmla="*/ 171 w 232"/>
              <a:gd name="T45" fmla="*/ 150 h 167"/>
              <a:gd name="T46" fmla="*/ 182 w 232"/>
              <a:gd name="T47" fmla="*/ 142 h 167"/>
              <a:gd name="T48" fmla="*/ 194 w 232"/>
              <a:gd name="T49" fmla="*/ 132 h 167"/>
              <a:gd name="T50" fmla="*/ 205 w 232"/>
              <a:gd name="T51" fmla="*/ 125 h 167"/>
              <a:gd name="T52" fmla="*/ 213 w 232"/>
              <a:gd name="T53" fmla="*/ 115 h 167"/>
              <a:gd name="T54" fmla="*/ 221 w 232"/>
              <a:gd name="T55" fmla="*/ 106 h 167"/>
              <a:gd name="T56" fmla="*/ 227 w 232"/>
              <a:gd name="T57" fmla="*/ 98 h 167"/>
              <a:gd name="T58" fmla="*/ 230 w 232"/>
              <a:gd name="T59" fmla="*/ 90 h 167"/>
              <a:gd name="T60" fmla="*/ 232 w 232"/>
              <a:gd name="T61" fmla="*/ 82 h 167"/>
              <a:gd name="T62" fmla="*/ 230 w 232"/>
              <a:gd name="T63" fmla="*/ 77 h 167"/>
              <a:gd name="T64" fmla="*/ 227 w 232"/>
              <a:gd name="T65" fmla="*/ 67 h 167"/>
              <a:gd name="T66" fmla="*/ 221 w 232"/>
              <a:gd name="T67" fmla="*/ 59 h 167"/>
              <a:gd name="T68" fmla="*/ 213 w 232"/>
              <a:gd name="T69" fmla="*/ 50 h 167"/>
              <a:gd name="T70" fmla="*/ 205 w 232"/>
              <a:gd name="T71" fmla="*/ 42 h 167"/>
              <a:gd name="T72" fmla="*/ 194 w 232"/>
              <a:gd name="T73" fmla="*/ 33 h 167"/>
              <a:gd name="T74" fmla="*/ 182 w 232"/>
              <a:gd name="T75" fmla="*/ 23 h 167"/>
              <a:gd name="T76" fmla="*/ 171 w 232"/>
              <a:gd name="T77" fmla="*/ 15 h 167"/>
              <a:gd name="T78" fmla="*/ 156 w 232"/>
              <a:gd name="T79" fmla="*/ 9 h 167"/>
              <a:gd name="T80" fmla="*/ 140 w 232"/>
              <a:gd name="T81" fmla="*/ 4 h 167"/>
              <a:gd name="T82" fmla="*/ 131 w 232"/>
              <a:gd name="T83" fmla="*/ 2 h 167"/>
              <a:gd name="T84" fmla="*/ 115 w 232"/>
              <a:gd name="T85" fmla="*/ 0 h 167"/>
              <a:gd name="T86" fmla="*/ 100 w 232"/>
              <a:gd name="T87" fmla="*/ 0 h 167"/>
              <a:gd name="T88" fmla="*/ 81 w 232"/>
              <a:gd name="T89" fmla="*/ 0 h 167"/>
              <a:gd name="T90" fmla="*/ 61 w 232"/>
              <a:gd name="T91" fmla="*/ 0 h 167"/>
              <a:gd name="T92" fmla="*/ 42 w 232"/>
              <a:gd name="T93" fmla="*/ 0 h 167"/>
              <a:gd name="T94" fmla="*/ 27 w 232"/>
              <a:gd name="T95" fmla="*/ 0 h 167"/>
              <a:gd name="T96" fmla="*/ 13 w 232"/>
              <a:gd name="T97" fmla="*/ 0 h 167"/>
              <a:gd name="T98" fmla="*/ 4 w 232"/>
              <a:gd name="T99" fmla="*/ 0 h 167"/>
              <a:gd name="T100" fmla="*/ 0 w 232"/>
              <a:gd name="T101" fmla="*/ 0 h 167"/>
              <a:gd name="T102" fmla="*/ 6 w 232"/>
              <a:gd name="T103" fmla="*/ 9 h 167"/>
              <a:gd name="T104" fmla="*/ 10 w 232"/>
              <a:gd name="T105" fmla="*/ 17 h 167"/>
              <a:gd name="T106" fmla="*/ 13 w 232"/>
              <a:gd name="T107" fmla="*/ 25 h 167"/>
              <a:gd name="T108" fmla="*/ 17 w 232"/>
              <a:gd name="T109" fmla="*/ 33 h 167"/>
              <a:gd name="T110" fmla="*/ 19 w 232"/>
              <a:gd name="T111" fmla="*/ 40 h 167"/>
              <a:gd name="T112" fmla="*/ 19 w 232"/>
              <a:gd name="T113" fmla="*/ 48 h 167"/>
              <a:gd name="T114" fmla="*/ 21 w 232"/>
              <a:gd name="T115" fmla="*/ 56 h 167"/>
              <a:gd name="T116" fmla="*/ 21 w 232"/>
              <a:gd name="T117" fmla="*/ 63 h 167"/>
              <a:gd name="T118" fmla="*/ 23 w 232"/>
              <a:gd name="T119" fmla="*/ 75 h 167"/>
              <a:gd name="T120" fmla="*/ 23 w 232"/>
              <a:gd name="T121" fmla="*/ 84 h 167"/>
              <a:gd name="T122" fmla="*/ 23 w 232"/>
              <a:gd name="T123" fmla="*/ 8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2" h="167">
                <a:moveTo>
                  <a:pt x="23" y="84"/>
                </a:moveTo>
                <a:lnTo>
                  <a:pt x="23" y="96"/>
                </a:lnTo>
                <a:lnTo>
                  <a:pt x="21" y="106"/>
                </a:lnTo>
                <a:lnTo>
                  <a:pt x="21" y="113"/>
                </a:lnTo>
                <a:lnTo>
                  <a:pt x="19" y="121"/>
                </a:lnTo>
                <a:lnTo>
                  <a:pt x="19" y="129"/>
                </a:lnTo>
                <a:lnTo>
                  <a:pt x="17" y="134"/>
                </a:lnTo>
                <a:lnTo>
                  <a:pt x="13" y="142"/>
                </a:lnTo>
                <a:lnTo>
                  <a:pt x="10" y="148"/>
                </a:lnTo>
                <a:lnTo>
                  <a:pt x="6" y="157"/>
                </a:lnTo>
                <a:lnTo>
                  <a:pt x="0" y="165"/>
                </a:lnTo>
                <a:lnTo>
                  <a:pt x="4" y="165"/>
                </a:lnTo>
                <a:lnTo>
                  <a:pt x="13" y="165"/>
                </a:lnTo>
                <a:lnTo>
                  <a:pt x="27" y="167"/>
                </a:lnTo>
                <a:lnTo>
                  <a:pt x="42" y="167"/>
                </a:lnTo>
                <a:lnTo>
                  <a:pt x="61" y="167"/>
                </a:lnTo>
                <a:lnTo>
                  <a:pt x="81" y="165"/>
                </a:lnTo>
                <a:lnTo>
                  <a:pt x="100" y="165"/>
                </a:lnTo>
                <a:lnTo>
                  <a:pt x="115" y="165"/>
                </a:lnTo>
                <a:lnTo>
                  <a:pt x="131" y="163"/>
                </a:lnTo>
                <a:lnTo>
                  <a:pt x="140" y="161"/>
                </a:lnTo>
                <a:lnTo>
                  <a:pt x="156" y="155"/>
                </a:lnTo>
                <a:lnTo>
                  <a:pt x="171" y="150"/>
                </a:lnTo>
                <a:lnTo>
                  <a:pt x="182" y="142"/>
                </a:lnTo>
                <a:lnTo>
                  <a:pt x="194" y="132"/>
                </a:lnTo>
                <a:lnTo>
                  <a:pt x="205" y="125"/>
                </a:lnTo>
                <a:lnTo>
                  <a:pt x="213" y="115"/>
                </a:lnTo>
                <a:lnTo>
                  <a:pt x="221" y="106"/>
                </a:lnTo>
                <a:lnTo>
                  <a:pt x="227" y="98"/>
                </a:lnTo>
                <a:lnTo>
                  <a:pt x="230" y="90"/>
                </a:lnTo>
                <a:lnTo>
                  <a:pt x="232" y="82"/>
                </a:lnTo>
                <a:lnTo>
                  <a:pt x="230" y="77"/>
                </a:lnTo>
                <a:lnTo>
                  <a:pt x="227" y="67"/>
                </a:lnTo>
                <a:lnTo>
                  <a:pt x="221" y="59"/>
                </a:lnTo>
                <a:lnTo>
                  <a:pt x="213" y="50"/>
                </a:lnTo>
                <a:lnTo>
                  <a:pt x="205" y="42"/>
                </a:lnTo>
                <a:lnTo>
                  <a:pt x="194" y="33"/>
                </a:lnTo>
                <a:lnTo>
                  <a:pt x="182" y="23"/>
                </a:lnTo>
                <a:lnTo>
                  <a:pt x="171" y="15"/>
                </a:lnTo>
                <a:lnTo>
                  <a:pt x="156" y="9"/>
                </a:lnTo>
                <a:lnTo>
                  <a:pt x="140" y="4"/>
                </a:lnTo>
                <a:lnTo>
                  <a:pt x="131" y="2"/>
                </a:lnTo>
                <a:lnTo>
                  <a:pt x="115" y="0"/>
                </a:lnTo>
                <a:lnTo>
                  <a:pt x="100" y="0"/>
                </a:lnTo>
                <a:lnTo>
                  <a:pt x="81" y="0"/>
                </a:lnTo>
                <a:lnTo>
                  <a:pt x="61" y="0"/>
                </a:lnTo>
                <a:lnTo>
                  <a:pt x="42" y="0"/>
                </a:lnTo>
                <a:lnTo>
                  <a:pt x="27" y="0"/>
                </a:lnTo>
                <a:lnTo>
                  <a:pt x="13" y="0"/>
                </a:lnTo>
                <a:lnTo>
                  <a:pt x="4" y="0"/>
                </a:lnTo>
                <a:lnTo>
                  <a:pt x="0" y="0"/>
                </a:lnTo>
                <a:lnTo>
                  <a:pt x="6" y="9"/>
                </a:lnTo>
                <a:lnTo>
                  <a:pt x="10" y="17"/>
                </a:lnTo>
                <a:lnTo>
                  <a:pt x="13" y="25"/>
                </a:lnTo>
                <a:lnTo>
                  <a:pt x="17" y="33"/>
                </a:lnTo>
                <a:lnTo>
                  <a:pt x="19" y="40"/>
                </a:lnTo>
                <a:lnTo>
                  <a:pt x="19" y="48"/>
                </a:lnTo>
                <a:lnTo>
                  <a:pt x="21" y="56"/>
                </a:lnTo>
                <a:lnTo>
                  <a:pt x="21" y="63"/>
                </a:lnTo>
                <a:lnTo>
                  <a:pt x="23" y="75"/>
                </a:lnTo>
                <a:lnTo>
                  <a:pt x="23" y="84"/>
                </a:lnTo>
                <a:lnTo>
                  <a:pt x="23" y="84"/>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694" name="Freeform 6"/>
          <p:cNvSpPr>
            <a:spLocks/>
          </p:cNvSpPr>
          <p:nvPr/>
        </p:nvSpPr>
        <p:spPr bwMode="auto">
          <a:xfrm>
            <a:off x="3178600" y="2913942"/>
            <a:ext cx="106973" cy="82062"/>
          </a:xfrm>
          <a:custGeom>
            <a:avLst/>
            <a:gdLst>
              <a:gd name="T0" fmla="*/ 0 w 32"/>
              <a:gd name="T1" fmla="*/ 0 h 33"/>
              <a:gd name="T2" fmla="*/ 0 w 32"/>
              <a:gd name="T3" fmla="*/ 33 h 33"/>
              <a:gd name="T4" fmla="*/ 32 w 32"/>
              <a:gd name="T5" fmla="*/ 18 h 33"/>
              <a:gd name="T6" fmla="*/ 0 w 32"/>
              <a:gd name="T7" fmla="*/ 0 h 33"/>
              <a:gd name="T8" fmla="*/ 0 w 32"/>
              <a:gd name="T9" fmla="*/ 0 h 33"/>
            </a:gdLst>
            <a:ahLst/>
            <a:cxnLst>
              <a:cxn ang="0">
                <a:pos x="T0" y="T1"/>
              </a:cxn>
              <a:cxn ang="0">
                <a:pos x="T2" y="T3"/>
              </a:cxn>
              <a:cxn ang="0">
                <a:pos x="T4" y="T5"/>
              </a:cxn>
              <a:cxn ang="0">
                <a:pos x="T6" y="T7"/>
              </a:cxn>
              <a:cxn ang="0">
                <a:pos x="T8" y="T9"/>
              </a:cxn>
            </a:cxnLst>
            <a:rect l="0" t="0" r="r" b="b"/>
            <a:pathLst>
              <a:path w="32" h="33">
                <a:moveTo>
                  <a:pt x="0" y="0"/>
                </a:moveTo>
                <a:lnTo>
                  <a:pt x="0" y="33"/>
                </a:lnTo>
                <a:lnTo>
                  <a:pt x="32" y="18"/>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695" name="Line 7"/>
          <p:cNvSpPr>
            <a:spLocks noChangeShapeType="1"/>
          </p:cNvSpPr>
          <p:nvPr/>
        </p:nvSpPr>
        <p:spPr bwMode="auto">
          <a:xfrm flipH="1" flipV="1">
            <a:off x="2272380" y="2953507"/>
            <a:ext cx="942854"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696" name="Freeform 8"/>
          <p:cNvSpPr>
            <a:spLocks/>
          </p:cNvSpPr>
          <p:nvPr/>
        </p:nvSpPr>
        <p:spPr bwMode="auto">
          <a:xfrm>
            <a:off x="3178600" y="3176245"/>
            <a:ext cx="106973" cy="82062"/>
          </a:xfrm>
          <a:custGeom>
            <a:avLst/>
            <a:gdLst>
              <a:gd name="T0" fmla="*/ 0 w 32"/>
              <a:gd name="T1" fmla="*/ 0 h 33"/>
              <a:gd name="T2" fmla="*/ 0 w 32"/>
              <a:gd name="T3" fmla="*/ 33 h 33"/>
              <a:gd name="T4" fmla="*/ 32 w 32"/>
              <a:gd name="T5" fmla="*/ 17 h 33"/>
              <a:gd name="T6" fmla="*/ 0 w 32"/>
              <a:gd name="T7" fmla="*/ 2 h 33"/>
              <a:gd name="T8" fmla="*/ 0 w 32"/>
              <a:gd name="T9" fmla="*/ 2 h 33"/>
              <a:gd name="T10" fmla="*/ 0 w 32"/>
              <a:gd name="T11" fmla="*/ 0 h 33"/>
            </a:gdLst>
            <a:ahLst/>
            <a:cxnLst>
              <a:cxn ang="0">
                <a:pos x="T0" y="T1"/>
              </a:cxn>
              <a:cxn ang="0">
                <a:pos x="T2" y="T3"/>
              </a:cxn>
              <a:cxn ang="0">
                <a:pos x="T4" y="T5"/>
              </a:cxn>
              <a:cxn ang="0">
                <a:pos x="T6" y="T7"/>
              </a:cxn>
              <a:cxn ang="0">
                <a:pos x="T8" y="T9"/>
              </a:cxn>
              <a:cxn ang="0">
                <a:pos x="T10" y="T11"/>
              </a:cxn>
            </a:cxnLst>
            <a:rect l="0" t="0" r="r" b="b"/>
            <a:pathLst>
              <a:path w="32" h="33">
                <a:moveTo>
                  <a:pt x="0" y="0"/>
                </a:moveTo>
                <a:lnTo>
                  <a:pt x="0" y="33"/>
                </a:lnTo>
                <a:lnTo>
                  <a:pt x="32" y="17"/>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697" name="Line 9"/>
          <p:cNvSpPr>
            <a:spLocks noChangeShapeType="1"/>
          </p:cNvSpPr>
          <p:nvPr/>
        </p:nvSpPr>
        <p:spPr bwMode="auto">
          <a:xfrm flipH="1">
            <a:off x="3977234" y="3085392"/>
            <a:ext cx="495300" cy="43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698" name="Freeform 10"/>
          <p:cNvSpPr>
            <a:spLocks/>
          </p:cNvSpPr>
          <p:nvPr/>
        </p:nvSpPr>
        <p:spPr bwMode="auto">
          <a:xfrm>
            <a:off x="3152223" y="3451738"/>
            <a:ext cx="109903" cy="80597"/>
          </a:xfrm>
          <a:custGeom>
            <a:avLst/>
            <a:gdLst>
              <a:gd name="T0" fmla="*/ 0 w 33"/>
              <a:gd name="T1" fmla="*/ 0 h 33"/>
              <a:gd name="T2" fmla="*/ 0 w 33"/>
              <a:gd name="T3" fmla="*/ 33 h 33"/>
              <a:gd name="T4" fmla="*/ 33 w 33"/>
              <a:gd name="T5" fmla="*/ 16 h 33"/>
              <a:gd name="T6" fmla="*/ 0 w 33"/>
              <a:gd name="T7" fmla="*/ 0 h 33"/>
              <a:gd name="T8" fmla="*/ 0 w 33"/>
              <a:gd name="T9" fmla="*/ 0 h 33"/>
            </a:gdLst>
            <a:ahLst/>
            <a:cxnLst>
              <a:cxn ang="0">
                <a:pos x="T0" y="T1"/>
              </a:cxn>
              <a:cxn ang="0">
                <a:pos x="T2" y="T3"/>
              </a:cxn>
              <a:cxn ang="0">
                <a:pos x="T4" y="T5"/>
              </a:cxn>
              <a:cxn ang="0">
                <a:pos x="T6" y="T7"/>
              </a:cxn>
              <a:cxn ang="0">
                <a:pos x="T8" y="T9"/>
              </a:cxn>
            </a:cxnLst>
            <a:rect l="0" t="0" r="r" b="b"/>
            <a:pathLst>
              <a:path w="33" h="33">
                <a:moveTo>
                  <a:pt x="0" y="0"/>
                </a:moveTo>
                <a:lnTo>
                  <a:pt x="0" y="33"/>
                </a:lnTo>
                <a:lnTo>
                  <a:pt x="33" y="16"/>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699" name="Line 11"/>
          <p:cNvSpPr>
            <a:spLocks noChangeShapeType="1"/>
          </p:cNvSpPr>
          <p:nvPr/>
        </p:nvSpPr>
        <p:spPr bwMode="auto">
          <a:xfrm flipH="1">
            <a:off x="2633477" y="3491304"/>
            <a:ext cx="555380" cy="14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00" name="Freeform 12"/>
          <p:cNvSpPr>
            <a:spLocks/>
          </p:cNvSpPr>
          <p:nvPr/>
        </p:nvSpPr>
        <p:spPr bwMode="auto">
          <a:xfrm>
            <a:off x="3152223" y="3712576"/>
            <a:ext cx="109903" cy="82062"/>
          </a:xfrm>
          <a:custGeom>
            <a:avLst/>
            <a:gdLst>
              <a:gd name="T0" fmla="*/ 0 w 33"/>
              <a:gd name="T1" fmla="*/ 0 h 33"/>
              <a:gd name="T2" fmla="*/ 0 w 33"/>
              <a:gd name="T3" fmla="*/ 33 h 33"/>
              <a:gd name="T4" fmla="*/ 33 w 33"/>
              <a:gd name="T5" fmla="*/ 17 h 33"/>
              <a:gd name="T6" fmla="*/ 0 w 33"/>
              <a:gd name="T7" fmla="*/ 0 h 33"/>
              <a:gd name="T8" fmla="*/ 0 w 33"/>
              <a:gd name="T9" fmla="*/ 0 h 33"/>
            </a:gdLst>
            <a:ahLst/>
            <a:cxnLst>
              <a:cxn ang="0">
                <a:pos x="T0" y="T1"/>
              </a:cxn>
              <a:cxn ang="0">
                <a:pos x="T2" y="T3"/>
              </a:cxn>
              <a:cxn ang="0">
                <a:pos x="T4" y="T5"/>
              </a:cxn>
              <a:cxn ang="0">
                <a:pos x="T6" y="T7"/>
              </a:cxn>
              <a:cxn ang="0">
                <a:pos x="T8" y="T9"/>
              </a:cxn>
            </a:cxnLst>
            <a:rect l="0" t="0" r="r" b="b"/>
            <a:pathLst>
              <a:path w="33" h="33">
                <a:moveTo>
                  <a:pt x="0" y="0"/>
                </a:moveTo>
                <a:lnTo>
                  <a:pt x="0" y="33"/>
                </a:lnTo>
                <a:lnTo>
                  <a:pt x="33" y="17"/>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01" name="Line 13"/>
          <p:cNvSpPr>
            <a:spLocks noChangeShapeType="1"/>
          </p:cNvSpPr>
          <p:nvPr/>
        </p:nvSpPr>
        <p:spPr bwMode="auto">
          <a:xfrm flipH="1">
            <a:off x="2793203" y="3750677"/>
            <a:ext cx="395654" cy="43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02" name="Line 14"/>
          <p:cNvSpPr>
            <a:spLocks noChangeShapeType="1"/>
          </p:cNvSpPr>
          <p:nvPr/>
        </p:nvSpPr>
        <p:spPr bwMode="auto">
          <a:xfrm flipH="1">
            <a:off x="3999215" y="3621723"/>
            <a:ext cx="473319" cy="29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03" name="Freeform 15"/>
          <p:cNvSpPr>
            <a:spLocks/>
          </p:cNvSpPr>
          <p:nvPr/>
        </p:nvSpPr>
        <p:spPr bwMode="auto">
          <a:xfrm>
            <a:off x="4472534" y="2852396"/>
            <a:ext cx="486508" cy="2495550"/>
          </a:xfrm>
          <a:custGeom>
            <a:avLst/>
            <a:gdLst>
              <a:gd name="T0" fmla="*/ 0 w 146"/>
              <a:gd name="T1" fmla="*/ 71 h 1009"/>
              <a:gd name="T2" fmla="*/ 2 w 146"/>
              <a:gd name="T3" fmla="*/ 60 h 1009"/>
              <a:gd name="T4" fmla="*/ 6 w 146"/>
              <a:gd name="T5" fmla="*/ 48 h 1009"/>
              <a:gd name="T6" fmla="*/ 10 w 146"/>
              <a:gd name="T7" fmla="*/ 39 h 1009"/>
              <a:gd name="T8" fmla="*/ 16 w 146"/>
              <a:gd name="T9" fmla="*/ 29 h 1009"/>
              <a:gd name="T10" fmla="*/ 24 w 146"/>
              <a:gd name="T11" fmla="*/ 22 h 1009"/>
              <a:gd name="T12" fmla="*/ 31 w 146"/>
              <a:gd name="T13" fmla="*/ 14 h 1009"/>
              <a:gd name="T14" fmla="*/ 41 w 146"/>
              <a:gd name="T15" fmla="*/ 8 h 1009"/>
              <a:gd name="T16" fmla="*/ 52 w 146"/>
              <a:gd name="T17" fmla="*/ 4 h 1009"/>
              <a:gd name="T18" fmla="*/ 62 w 146"/>
              <a:gd name="T19" fmla="*/ 0 h 1009"/>
              <a:gd name="T20" fmla="*/ 73 w 146"/>
              <a:gd name="T21" fmla="*/ 0 h 1009"/>
              <a:gd name="T22" fmla="*/ 85 w 146"/>
              <a:gd name="T23" fmla="*/ 0 h 1009"/>
              <a:gd name="T24" fmla="*/ 96 w 146"/>
              <a:gd name="T25" fmla="*/ 4 h 1009"/>
              <a:gd name="T26" fmla="*/ 108 w 146"/>
              <a:gd name="T27" fmla="*/ 8 h 1009"/>
              <a:gd name="T28" fmla="*/ 118 w 146"/>
              <a:gd name="T29" fmla="*/ 14 h 1009"/>
              <a:gd name="T30" fmla="*/ 125 w 146"/>
              <a:gd name="T31" fmla="*/ 22 h 1009"/>
              <a:gd name="T32" fmla="*/ 133 w 146"/>
              <a:gd name="T33" fmla="*/ 29 h 1009"/>
              <a:gd name="T34" fmla="*/ 139 w 146"/>
              <a:gd name="T35" fmla="*/ 39 h 1009"/>
              <a:gd name="T36" fmla="*/ 143 w 146"/>
              <a:gd name="T37" fmla="*/ 48 h 1009"/>
              <a:gd name="T38" fmla="*/ 144 w 146"/>
              <a:gd name="T39" fmla="*/ 60 h 1009"/>
              <a:gd name="T40" fmla="*/ 146 w 146"/>
              <a:gd name="T41" fmla="*/ 71 h 1009"/>
              <a:gd name="T42" fmla="*/ 146 w 146"/>
              <a:gd name="T43" fmla="*/ 936 h 1009"/>
              <a:gd name="T44" fmla="*/ 144 w 146"/>
              <a:gd name="T45" fmla="*/ 947 h 1009"/>
              <a:gd name="T46" fmla="*/ 143 w 146"/>
              <a:gd name="T47" fmla="*/ 959 h 1009"/>
              <a:gd name="T48" fmla="*/ 139 w 146"/>
              <a:gd name="T49" fmla="*/ 968 h 1009"/>
              <a:gd name="T50" fmla="*/ 133 w 146"/>
              <a:gd name="T51" fmla="*/ 978 h 1009"/>
              <a:gd name="T52" fmla="*/ 125 w 146"/>
              <a:gd name="T53" fmla="*/ 987 h 1009"/>
              <a:gd name="T54" fmla="*/ 118 w 146"/>
              <a:gd name="T55" fmla="*/ 993 h 1009"/>
              <a:gd name="T56" fmla="*/ 108 w 146"/>
              <a:gd name="T57" fmla="*/ 1001 h 1009"/>
              <a:gd name="T58" fmla="*/ 96 w 146"/>
              <a:gd name="T59" fmla="*/ 1005 h 1009"/>
              <a:gd name="T60" fmla="*/ 85 w 146"/>
              <a:gd name="T61" fmla="*/ 1007 h 1009"/>
              <a:gd name="T62" fmla="*/ 73 w 146"/>
              <a:gd name="T63" fmla="*/ 1009 h 1009"/>
              <a:gd name="T64" fmla="*/ 62 w 146"/>
              <a:gd name="T65" fmla="*/ 1007 h 1009"/>
              <a:gd name="T66" fmla="*/ 52 w 146"/>
              <a:gd name="T67" fmla="*/ 1005 h 1009"/>
              <a:gd name="T68" fmla="*/ 41 w 146"/>
              <a:gd name="T69" fmla="*/ 1001 h 1009"/>
              <a:gd name="T70" fmla="*/ 31 w 146"/>
              <a:gd name="T71" fmla="*/ 993 h 1009"/>
              <a:gd name="T72" fmla="*/ 24 w 146"/>
              <a:gd name="T73" fmla="*/ 987 h 1009"/>
              <a:gd name="T74" fmla="*/ 16 w 146"/>
              <a:gd name="T75" fmla="*/ 978 h 1009"/>
              <a:gd name="T76" fmla="*/ 10 w 146"/>
              <a:gd name="T77" fmla="*/ 968 h 1009"/>
              <a:gd name="T78" fmla="*/ 6 w 146"/>
              <a:gd name="T79" fmla="*/ 959 h 1009"/>
              <a:gd name="T80" fmla="*/ 2 w 146"/>
              <a:gd name="T81" fmla="*/ 947 h 1009"/>
              <a:gd name="T82" fmla="*/ 2 w 146"/>
              <a:gd name="T83" fmla="*/ 936 h 1009"/>
              <a:gd name="T84" fmla="*/ 2 w 146"/>
              <a:gd name="T85" fmla="*/ 71 h 1009"/>
              <a:gd name="T86" fmla="*/ 2 w 146"/>
              <a:gd name="T87" fmla="*/ 71 h 10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6" h="1009">
                <a:moveTo>
                  <a:pt x="0" y="71"/>
                </a:moveTo>
                <a:lnTo>
                  <a:pt x="2" y="60"/>
                </a:lnTo>
                <a:lnTo>
                  <a:pt x="6" y="48"/>
                </a:lnTo>
                <a:lnTo>
                  <a:pt x="10" y="39"/>
                </a:lnTo>
                <a:lnTo>
                  <a:pt x="16" y="29"/>
                </a:lnTo>
                <a:lnTo>
                  <a:pt x="24" y="22"/>
                </a:lnTo>
                <a:lnTo>
                  <a:pt x="31" y="14"/>
                </a:lnTo>
                <a:lnTo>
                  <a:pt x="41" y="8"/>
                </a:lnTo>
                <a:lnTo>
                  <a:pt x="52" y="4"/>
                </a:lnTo>
                <a:lnTo>
                  <a:pt x="62" y="0"/>
                </a:lnTo>
                <a:lnTo>
                  <a:pt x="73" y="0"/>
                </a:lnTo>
                <a:lnTo>
                  <a:pt x="85" y="0"/>
                </a:lnTo>
                <a:lnTo>
                  <a:pt x="96" y="4"/>
                </a:lnTo>
                <a:lnTo>
                  <a:pt x="108" y="8"/>
                </a:lnTo>
                <a:lnTo>
                  <a:pt x="118" y="14"/>
                </a:lnTo>
                <a:lnTo>
                  <a:pt x="125" y="22"/>
                </a:lnTo>
                <a:lnTo>
                  <a:pt x="133" y="29"/>
                </a:lnTo>
                <a:lnTo>
                  <a:pt x="139" y="39"/>
                </a:lnTo>
                <a:lnTo>
                  <a:pt x="143" y="48"/>
                </a:lnTo>
                <a:lnTo>
                  <a:pt x="144" y="60"/>
                </a:lnTo>
                <a:lnTo>
                  <a:pt x="146" y="71"/>
                </a:lnTo>
                <a:lnTo>
                  <a:pt x="146" y="936"/>
                </a:lnTo>
                <a:lnTo>
                  <a:pt x="144" y="947"/>
                </a:lnTo>
                <a:lnTo>
                  <a:pt x="143" y="959"/>
                </a:lnTo>
                <a:lnTo>
                  <a:pt x="139" y="968"/>
                </a:lnTo>
                <a:lnTo>
                  <a:pt x="133" y="978"/>
                </a:lnTo>
                <a:lnTo>
                  <a:pt x="125" y="987"/>
                </a:lnTo>
                <a:lnTo>
                  <a:pt x="118" y="993"/>
                </a:lnTo>
                <a:lnTo>
                  <a:pt x="108" y="1001"/>
                </a:lnTo>
                <a:lnTo>
                  <a:pt x="96" y="1005"/>
                </a:lnTo>
                <a:lnTo>
                  <a:pt x="85" y="1007"/>
                </a:lnTo>
                <a:lnTo>
                  <a:pt x="73" y="1009"/>
                </a:lnTo>
                <a:lnTo>
                  <a:pt x="62" y="1007"/>
                </a:lnTo>
                <a:lnTo>
                  <a:pt x="52" y="1005"/>
                </a:lnTo>
                <a:lnTo>
                  <a:pt x="41" y="1001"/>
                </a:lnTo>
                <a:lnTo>
                  <a:pt x="31" y="993"/>
                </a:lnTo>
                <a:lnTo>
                  <a:pt x="24" y="987"/>
                </a:lnTo>
                <a:lnTo>
                  <a:pt x="16" y="978"/>
                </a:lnTo>
                <a:lnTo>
                  <a:pt x="10" y="968"/>
                </a:lnTo>
                <a:lnTo>
                  <a:pt x="6" y="959"/>
                </a:lnTo>
                <a:lnTo>
                  <a:pt x="2" y="947"/>
                </a:lnTo>
                <a:lnTo>
                  <a:pt x="2" y="936"/>
                </a:lnTo>
                <a:lnTo>
                  <a:pt x="2" y="71"/>
                </a:lnTo>
                <a:lnTo>
                  <a:pt x="2" y="7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04" name="Rectangle 16"/>
          <p:cNvSpPr>
            <a:spLocks noChangeArrowheads="1"/>
          </p:cNvSpPr>
          <p:nvPr/>
        </p:nvSpPr>
        <p:spPr bwMode="auto">
          <a:xfrm>
            <a:off x="4532615" y="2996004"/>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0</a:t>
            </a:r>
            <a:endParaRPr lang="zh-TW" altLang="en-US" sz="2000">
              <a:latin typeface="+mn-lt"/>
            </a:endParaRPr>
          </a:p>
        </p:txBody>
      </p:sp>
      <p:sp>
        <p:nvSpPr>
          <p:cNvPr id="370705" name="Rectangle 17"/>
          <p:cNvSpPr>
            <a:spLocks noChangeArrowheads="1"/>
          </p:cNvSpPr>
          <p:nvPr/>
        </p:nvSpPr>
        <p:spPr bwMode="auto">
          <a:xfrm>
            <a:off x="4532615" y="4961084"/>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FF0000"/>
                </a:solidFill>
                <a:latin typeface="+mn-lt"/>
              </a:rPr>
              <a:t>3</a:t>
            </a:r>
          </a:p>
        </p:txBody>
      </p:sp>
      <p:sp>
        <p:nvSpPr>
          <p:cNvPr id="370706" name="Freeform 18"/>
          <p:cNvSpPr>
            <a:spLocks/>
          </p:cNvSpPr>
          <p:nvPr/>
        </p:nvSpPr>
        <p:spPr bwMode="auto">
          <a:xfrm>
            <a:off x="5318062" y="4054012"/>
            <a:ext cx="108438" cy="86457"/>
          </a:xfrm>
          <a:custGeom>
            <a:avLst/>
            <a:gdLst>
              <a:gd name="T0" fmla="*/ 0 w 33"/>
              <a:gd name="T1" fmla="*/ 0 h 35"/>
              <a:gd name="T2" fmla="*/ 0 w 33"/>
              <a:gd name="T3" fmla="*/ 35 h 35"/>
              <a:gd name="T4" fmla="*/ 33 w 33"/>
              <a:gd name="T5" fmla="*/ 18 h 35"/>
              <a:gd name="T6" fmla="*/ 0 w 33"/>
              <a:gd name="T7" fmla="*/ 2 h 35"/>
              <a:gd name="T8" fmla="*/ 0 w 33"/>
              <a:gd name="T9" fmla="*/ 2 h 35"/>
              <a:gd name="T10" fmla="*/ 0 w 33"/>
              <a:gd name="T11" fmla="*/ 0 h 35"/>
            </a:gdLst>
            <a:ahLst/>
            <a:cxnLst>
              <a:cxn ang="0">
                <a:pos x="T0" y="T1"/>
              </a:cxn>
              <a:cxn ang="0">
                <a:pos x="T2" y="T3"/>
              </a:cxn>
              <a:cxn ang="0">
                <a:pos x="T4" y="T5"/>
              </a:cxn>
              <a:cxn ang="0">
                <a:pos x="T6" y="T7"/>
              </a:cxn>
              <a:cxn ang="0">
                <a:pos x="T8" y="T9"/>
              </a:cxn>
              <a:cxn ang="0">
                <a:pos x="T10" y="T11"/>
              </a:cxn>
            </a:cxnLst>
            <a:rect l="0" t="0" r="r" b="b"/>
            <a:pathLst>
              <a:path w="33" h="35">
                <a:moveTo>
                  <a:pt x="0" y="0"/>
                </a:moveTo>
                <a:lnTo>
                  <a:pt x="0" y="35"/>
                </a:lnTo>
                <a:lnTo>
                  <a:pt x="33" y="18"/>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07" name="Line 19"/>
          <p:cNvSpPr>
            <a:spLocks noChangeShapeType="1"/>
          </p:cNvSpPr>
          <p:nvPr/>
        </p:nvSpPr>
        <p:spPr bwMode="auto">
          <a:xfrm flipH="1">
            <a:off x="4959041" y="4099438"/>
            <a:ext cx="394189" cy="146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08" name="Rectangle 20"/>
          <p:cNvSpPr>
            <a:spLocks noChangeArrowheads="1"/>
          </p:cNvSpPr>
          <p:nvPr/>
        </p:nvSpPr>
        <p:spPr bwMode="auto">
          <a:xfrm>
            <a:off x="4454949" y="1980492"/>
            <a:ext cx="10772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a:solidFill>
                  <a:srgbClr val="0000FF"/>
                </a:solidFill>
                <a:latin typeface="+mn-lt"/>
              </a:rPr>
              <a:t>Operation</a:t>
            </a:r>
          </a:p>
        </p:txBody>
      </p:sp>
      <p:sp>
        <p:nvSpPr>
          <p:cNvPr id="370709" name="Line 21"/>
          <p:cNvSpPr>
            <a:spLocks noChangeShapeType="1"/>
          </p:cNvSpPr>
          <p:nvPr/>
        </p:nvSpPr>
        <p:spPr bwMode="auto">
          <a:xfrm flipV="1">
            <a:off x="4676222" y="2283826"/>
            <a:ext cx="5862" cy="599341"/>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10" name="Freeform 22"/>
          <p:cNvSpPr>
            <a:spLocks/>
          </p:cNvSpPr>
          <p:nvPr/>
        </p:nvSpPr>
        <p:spPr bwMode="auto">
          <a:xfrm>
            <a:off x="2741915" y="3712576"/>
            <a:ext cx="111369" cy="82062"/>
          </a:xfrm>
          <a:custGeom>
            <a:avLst/>
            <a:gdLst>
              <a:gd name="T0" fmla="*/ 15 w 33"/>
              <a:gd name="T1" fmla="*/ 33 h 33"/>
              <a:gd name="T2" fmla="*/ 19 w 33"/>
              <a:gd name="T3" fmla="*/ 33 h 33"/>
              <a:gd name="T4" fmla="*/ 21 w 33"/>
              <a:gd name="T5" fmla="*/ 33 h 33"/>
              <a:gd name="T6" fmla="*/ 23 w 33"/>
              <a:gd name="T7" fmla="*/ 31 h 33"/>
              <a:gd name="T8" fmla="*/ 25 w 33"/>
              <a:gd name="T9" fmla="*/ 31 h 33"/>
              <a:gd name="T10" fmla="*/ 27 w 33"/>
              <a:gd name="T11" fmla="*/ 29 h 33"/>
              <a:gd name="T12" fmla="*/ 29 w 33"/>
              <a:gd name="T13" fmla="*/ 27 h 33"/>
              <a:gd name="T14" fmla="*/ 31 w 33"/>
              <a:gd name="T15" fmla="*/ 25 h 33"/>
              <a:gd name="T16" fmla="*/ 31 w 33"/>
              <a:gd name="T17" fmla="*/ 21 h 33"/>
              <a:gd name="T18" fmla="*/ 31 w 33"/>
              <a:gd name="T19" fmla="*/ 19 h 33"/>
              <a:gd name="T20" fmla="*/ 33 w 33"/>
              <a:gd name="T21" fmla="*/ 17 h 33"/>
              <a:gd name="T22" fmla="*/ 31 w 33"/>
              <a:gd name="T23" fmla="*/ 13 h 33"/>
              <a:gd name="T24" fmla="*/ 31 w 33"/>
              <a:gd name="T25" fmla="*/ 11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2 h 33"/>
              <a:gd name="T40" fmla="*/ 15 w 33"/>
              <a:gd name="T41" fmla="*/ 0 h 33"/>
              <a:gd name="T42" fmla="*/ 13 w 33"/>
              <a:gd name="T43" fmla="*/ 2 h 33"/>
              <a:gd name="T44" fmla="*/ 12 w 33"/>
              <a:gd name="T45" fmla="*/ 2 h 33"/>
              <a:gd name="T46" fmla="*/ 8 w 33"/>
              <a:gd name="T47" fmla="*/ 2 h 33"/>
              <a:gd name="T48" fmla="*/ 6 w 33"/>
              <a:gd name="T49" fmla="*/ 4 h 33"/>
              <a:gd name="T50" fmla="*/ 4 w 33"/>
              <a:gd name="T51" fmla="*/ 6 h 33"/>
              <a:gd name="T52" fmla="*/ 2 w 33"/>
              <a:gd name="T53" fmla="*/ 8 h 33"/>
              <a:gd name="T54" fmla="*/ 2 w 33"/>
              <a:gd name="T55" fmla="*/ 10 h 33"/>
              <a:gd name="T56" fmla="*/ 0 w 33"/>
              <a:gd name="T57" fmla="*/ 11 h 33"/>
              <a:gd name="T58" fmla="*/ 0 w 33"/>
              <a:gd name="T59" fmla="*/ 13 h 33"/>
              <a:gd name="T60" fmla="*/ 0 w 33"/>
              <a:gd name="T61" fmla="*/ 17 h 33"/>
              <a:gd name="T62" fmla="*/ 0 w 33"/>
              <a:gd name="T63" fmla="*/ 19 h 33"/>
              <a:gd name="T64" fmla="*/ 0 w 33"/>
              <a:gd name="T65" fmla="*/ 21 h 33"/>
              <a:gd name="T66" fmla="*/ 2 w 33"/>
              <a:gd name="T67" fmla="*/ 25 h 33"/>
              <a:gd name="T68" fmla="*/ 2 w 33"/>
              <a:gd name="T69" fmla="*/ 27 h 33"/>
              <a:gd name="T70" fmla="*/ 4 w 33"/>
              <a:gd name="T71" fmla="*/ 29 h 33"/>
              <a:gd name="T72" fmla="*/ 6 w 33"/>
              <a:gd name="T73" fmla="*/ 31 h 33"/>
              <a:gd name="T74" fmla="*/ 8 w 33"/>
              <a:gd name="T75" fmla="*/ 31 h 33"/>
              <a:gd name="T76" fmla="*/ 12 w 33"/>
              <a:gd name="T77" fmla="*/ 33 h 33"/>
              <a:gd name="T78" fmla="*/ 13 w 33"/>
              <a:gd name="T79" fmla="*/ 33 h 33"/>
              <a:gd name="T80" fmla="*/ 15 w 33"/>
              <a:gd name="T81" fmla="*/ 33 h 33"/>
              <a:gd name="T82" fmla="*/ 15 w 33"/>
              <a:gd name="T8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3">
                <a:moveTo>
                  <a:pt x="15" y="33"/>
                </a:moveTo>
                <a:lnTo>
                  <a:pt x="19" y="33"/>
                </a:lnTo>
                <a:lnTo>
                  <a:pt x="21" y="33"/>
                </a:lnTo>
                <a:lnTo>
                  <a:pt x="23" y="31"/>
                </a:lnTo>
                <a:lnTo>
                  <a:pt x="25" y="31"/>
                </a:lnTo>
                <a:lnTo>
                  <a:pt x="27" y="29"/>
                </a:lnTo>
                <a:lnTo>
                  <a:pt x="29" y="27"/>
                </a:lnTo>
                <a:lnTo>
                  <a:pt x="31" y="25"/>
                </a:lnTo>
                <a:lnTo>
                  <a:pt x="31" y="21"/>
                </a:lnTo>
                <a:lnTo>
                  <a:pt x="31" y="19"/>
                </a:lnTo>
                <a:lnTo>
                  <a:pt x="33" y="17"/>
                </a:lnTo>
                <a:lnTo>
                  <a:pt x="31" y="13"/>
                </a:lnTo>
                <a:lnTo>
                  <a:pt x="31" y="11"/>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1"/>
                </a:lnTo>
                <a:lnTo>
                  <a:pt x="0" y="13"/>
                </a:lnTo>
                <a:lnTo>
                  <a:pt x="0" y="17"/>
                </a:lnTo>
                <a:lnTo>
                  <a:pt x="0" y="19"/>
                </a:lnTo>
                <a:lnTo>
                  <a:pt x="0" y="21"/>
                </a:lnTo>
                <a:lnTo>
                  <a:pt x="2" y="25"/>
                </a:lnTo>
                <a:lnTo>
                  <a:pt x="2" y="27"/>
                </a:lnTo>
                <a:lnTo>
                  <a:pt x="4" y="29"/>
                </a:lnTo>
                <a:lnTo>
                  <a:pt x="6" y="31"/>
                </a:lnTo>
                <a:lnTo>
                  <a:pt x="8" y="31"/>
                </a:lnTo>
                <a:lnTo>
                  <a:pt x="12" y="33"/>
                </a:lnTo>
                <a:lnTo>
                  <a:pt x="13" y="33"/>
                </a:lnTo>
                <a:lnTo>
                  <a:pt x="15" y="33"/>
                </a:lnTo>
                <a:lnTo>
                  <a:pt x="15"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12" name="Freeform 24"/>
          <p:cNvSpPr>
            <a:spLocks/>
          </p:cNvSpPr>
          <p:nvPr/>
        </p:nvSpPr>
        <p:spPr bwMode="auto">
          <a:xfrm>
            <a:off x="2545554" y="2969627"/>
            <a:ext cx="109903" cy="82062"/>
          </a:xfrm>
          <a:custGeom>
            <a:avLst/>
            <a:gdLst>
              <a:gd name="T0" fmla="*/ 15 w 33"/>
              <a:gd name="T1" fmla="*/ 31 h 33"/>
              <a:gd name="T2" fmla="*/ 19 w 33"/>
              <a:gd name="T3" fmla="*/ 33 h 33"/>
              <a:gd name="T4" fmla="*/ 21 w 33"/>
              <a:gd name="T5" fmla="*/ 31 h 33"/>
              <a:gd name="T6" fmla="*/ 23 w 33"/>
              <a:gd name="T7" fmla="*/ 31 h 33"/>
              <a:gd name="T8" fmla="*/ 25 w 33"/>
              <a:gd name="T9" fmla="*/ 29 h 33"/>
              <a:gd name="T10" fmla="*/ 27 w 33"/>
              <a:gd name="T11" fmla="*/ 27 h 33"/>
              <a:gd name="T12" fmla="*/ 29 w 33"/>
              <a:gd name="T13" fmla="*/ 25 h 33"/>
              <a:gd name="T14" fmla="*/ 31 w 33"/>
              <a:gd name="T15" fmla="*/ 23 h 33"/>
              <a:gd name="T16" fmla="*/ 31 w 33"/>
              <a:gd name="T17" fmla="*/ 21 h 33"/>
              <a:gd name="T18" fmla="*/ 31 w 33"/>
              <a:gd name="T19" fmla="*/ 20 h 33"/>
              <a:gd name="T20" fmla="*/ 33 w 33"/>
              <a:gd name="T21" fmla="*/ 18 h 33"/>
              <a:gd name="T22" fmla="*/ 31 w 33"/>
              <a:gd name="T23" fmla="*/ 14 h 33"/>
              <a:gd name="T24" fmla="*/ 31 w 33"/>
              <a:gd name="T25" fmla="*/ 12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0 h 33"/>
              <a:gd name="T40" fmla="*/ 15 w 33"/>
              <a:gd name="T41" fmla="*/ 0 h 33"/>
              <a:gd name="T42" fmla="*/ 13 w 33"/>
              <a:gd name="T43" fmla="*/ 0 h 33"/>
              <a:gd name="T44" fmla="*/ 12 w 33"/>
              <a:gd name="T45" fmla="*/ 2 h 33"/>
              <a:gd name="T46" fmla="*/ 8 w 33"/>
              <a:gd name="T47" fmla="*/ 2 h 33"/>
              <a:gd name="T48" fmla="*/ 6 w 33"/>
              <a:gd name="T49" fmla="*/ 4 h 33"/>
              <a:gd name="T50" fmla="*/ 4 w 33"/>
              <a:gd name="T51" fmla="*/ 6 h 33"/>
              <a:gd name="T52" fmla="*/ 2 w 33"/>
              <a:gd name="T53" fmla="*/ 8 h 33"/>
              <a:gd name="T54" fmla="*/ 2 w 33"/>
              <a:gd name="T55" fmla="*/ 10 h 33"/>
              <a:gd name="T56" fmla="*/ 0 w 33"/>
              <a:gd name="T57" fmla="*/ 12 h 33"/>
              <a:gd name="T58" fmla="*/ 0 w 33"/>
              <a:gd name="T59" fmla="*/ 14 h 33"/>
              <a:gd name="T60" fmla="*/ 0 w 33"/>
              <a:gd name="T61" fmla="*/ 18 h 33"/>
              <a:gd name="T62" fmla="*/ 0 w 33"/>
              <a:gd name="T63" fmla="*/ 20 h 33"/>
              <a:gd name="T64" fmla="*/ 0 w 33"/>
              <a:gd name="T65" fmla="*/ 21 h 33"/>
              <a:gd name="T66" fmla="*/ 2 w 33"/>
              <a:gd name="T67" fmla="*/ 23 h 33"/>
              <a:gd name="T68" fmla="*/ 2 w 33"/>
              <a:gd name="T69" fmla="*/ 25 h 33"/>
              <a:gd name="T70" fmla="*/ 4 w 33"/>
              <a:gd name="T71" fmla="*/ 27 h 33"/>
              <a:gd name="T72" fmla="*/ 6 w 33"/>
              <a:gd name="T73" fmla="*/ 29 h 33"/>
              <a:gd name="T74" fmla="*/ 8 w 33"/>
              <a:gd name="T75" fmla="*/ 31 h 33"/>
              <a:gd name="T76" fmla="*/ 12 w 33"/>
              <a:gd name="T77" fmla="*/ 31 h 33"/>
              <a:gd name="T78" fmla="*/ 13 w 33"/>
              <a:gd name="T79" fmla="*/ 33 h 33"/>
              <a:gd name="T80" fmla="*/ 15 w 33"/>
              <a:gd name="T81" fmla="*/ 33 h 33"/>
              <a:gd name="T82" fmla="*/ 15 w 33"/>
              <a:gd name="T83" fmla="*/ 33 h 33"/>
              <a:gd name="T84" fmla="*/ 15 w 33"/>
              <a:gd name="T85"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8"/>
                </a:lnTo>
                <a:lnTo>
                  <a:pt x="31" y="14"/>
                </a:lnTo>
                <a:lnTo>
                  <a:pt x="31" y="12"/>
                </a:lnTo>
                <a:lnTo>
                  <a:pt x="31" y="10"/>
                </a:lnTo>
                <a:lnTo>
                  <a:pt x="29" y="8"/>
                </a:lnTo>
                <a:lnTo>
                  <a:pt x="27" y="6"/>
                </a:lnTo>
                <a:lnTo>
                  <a:pt x="25" y="4"/>
                </a:lnTo>
                <a:lnTo>
                  <a:pt x="23" y="2"/>
                </a:lnTo>
                <a:lnTo>
                  <a:pt x="21" y="2"/>
                </a:lnTo>
                <a:lnTo>
                  <a:pt x="19" y="0"/>
                </a:lnTo>
                <a:lnTo>
                  <a:pt x="15" y="0"/>
                </a:lnTo>
                <a:lnTo>
                  <a:pt x="13" y="0"/>
                </a:lnTo>
                <a:lnTo>
                  <a:pt x="12" y="2"/>
                </a:lnTo>
                <a:lnTo>
                  <a:pt x="8" y="2"/>
                </a:lnTo>
                <a:lnTo>
                  <a:pt x="6" y="4"/>
                </a:lnTo>
                <a:lnTo>
                  <a:pt x="4" y="6"/>
                </a:lnTo>
                <a:lnTo>
                  <a:pt x="2" y="8"/>
                </a:lnTo>
                <a:lnTo>
                  <a:pt x="2" y="10"/>
                </a:lnTo>
                <a:lnTo>
                  <a:pt x="0" y="12"/>
                </a:lnTo>
                <a:lnTo>
                  <a:pt x="0" y="14"/>
                </a:lnTo>
                <a:lnTo>
                  <a:pt x="0" y="18"/>
                </a:lnTo>
                <a:lnTo>
                  <a:pt x="0" y="20"/>
                </a:lnTo>
                <a:lnTo>
                  <a:pt x="0" y="21"/>
                </a:lnTo>
                <a:lnTo>
                  <a:pt x="2" y="23"/>
                </a:lnTo>
                <a:lnTo>
                  <a:pt x="2" y="25"/>
                </a:lnTo>
                <a:lnTo>
                  <a:pt x="4" y="27"/>
                </a:lnTo>
                <a:lnTo>
                  <a:pt x="6" y="29"/>
                </a:lnTo>
                <a:lnTo>
                  <a:pt x="8" y="31"/>
                </a:lnTo>
                <a:lnTo>
                  <a:pt x="12" y="31"/>
                </a:lnTo>
                <a:lnTo>
                  <a:pt x="13" y="33"/>
                </a:lnTo>
                <a:lnTo>
                  <a:pt x="15" y="33"/>
                </a:lnTo>
                <a:lnTo>
                  <a:pt x="15" y="33"/>
                </a:lnTo>
                <a:lnTo>
                  <a:pt x="15" y="31"/>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13" name="Rectangle 25"/>
          <p:cNvSpPr>
            <a:spLocks noChangeArrowheads="1"/>
          </p:cNvSpPr>
          <p:nvPr/>
        </p:nvSpPr>
        <p:spPr bwMode="auto">
          <a:xfrm>
            <a:off x="4532615" y="3527938"/>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1</a:t>
            </a:r>
            <a:endParaRPr lang="zh-TW" altLang="en-US" sz="2000">
              <a:latin typeface="+mn-lt"/>
            </a:endParaRPr>
          </a:p>
        </p:txBody>
      </p:sp>
      <p:sp>
        <p:nvSpPr>
          <p:cNvPr id="370714" name="Line 26"/>
          <p:cNvSpPr>
            <a:spLocks noChangeShapeType="1"/>
          </p:cNvSpPr>
          <p:nvPr/>
        </p:nvSpPr>
        <p:spPr bwMode="auto">
          <a:xfrm flipH="1">
            <a:off x="3956719" y="4363207"/>
            <a:ext cx="515815" cy="29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15" name="Freeform 27"/>
          <p:cNvSpPr>
            <a:spLocks/>
          </p:cNvSpPr>
          <p:nvPr/>
        </p:nvSpPr>
        <p:spPr bwMode="auto">
          <a:xfrm>
            <a:off x="3194719" y="4162450"/>
            <a:ext cx="111369" cy="82062"/>
          </a:xfrm>
          <a:custGeom>
            <a:avLst/>
            <a:gdLst>
              <a:gd name="T0" fmla="*/ 0 w 33"/>
              <a:gd name="T1" fmla="*/ 0 h 33"/>
              <a:gd name="T2" fmla="*/ 0 w 33"/>
              <a:gd name="T3" fmla="*/ 33 h 33"/>
              <a:gd name="T4" fmla="*/ 33 w 33"/>
              <a:gd name="T5" fmla="*/ 18 h 33"/>
              <a:gd name="T6" fmla="*/ 0 w 33"/>
              <a:gd name="T7" fmla="*/ 2 h 33"/>
              <a:gd name="T8" fmla="*/ 0 w 33"/>
              <a:gd name="T9" fmla="*/ 2 h 33"/>
              <a:gd name="T10" fmla="*/ 0 w 33"/>
              <a:gd name="T11" fmla="*/ 0 h 33"/>
            </a:gdLst>
            <a:ahLst/>
            <a:cxnLst>
              <a:cxn ang="0">
                <a:pos x="T0" y="T1"/>
              </a:cxn>
              <a:cxn ang="0">
                <a:pos x="T2" y="T3"/>
              </a:cxn>
              <a:cxn ang="0">
                <a:pos x="T4" y="T5"/>
              </a:cxn>
              <a:cxn ang="0">
                <a:pos x="T6" y="T7"/>
              </a:cxn>
              <a:cxn ang="0">
                <a:pos x="T8" y="T9"/>
              </a:cxn>
              <a:cxn ang="0">
                <a:pos x="T10" y="T11"/>
              </a:cxn>
            </a:cxnLst>
            <a:rect l="0" t="0" r="r" b="b"/>
            <a:pathLst>
              <a:path w="33" h="33">
                <a:moveTo>
                  <a:pt x="0" y="0"/>
                </a:moveTo>
                <a:lnTo>
                  <a:pt x="0" y="33"/>
                </a:lnTo>
                <a:lnTo>
                  <a:pt x="33" y="18"/>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16" name="Freeform 28"/>
          <p:cNvSpPr>
            <a:spLocks/>
          </p:cNvSpPr>
          <p:nvPr/>
        </p:nvSpPr>
        <p:spPr bwMode="auto">
          <a:xfrm>
            <a:off x="3194719" y="4481903"/>
            <a:ext cx="111369" cy="82062"/>
          </a:xfrm>
          <a:custGeom>
            <a:avLst/>
            <a:gdLst>
              <a:gd name="T0" fmla="*/ 0 w 33"/>
              <a:gd name="T1" fmla="*/ 0 h 33"/>
              <a:gd name="T2" fmla="*/ 0 w 33"/>
              <a:gd name="T3" fmla="*/ 33 h 33"/>
              <a:gd name="T4" fmla="*/ 33 w 33"/>
              <a:gd name="T5" fmla="*/ 17 h 33"/>
              <a:gd name="T6" fmla="*/ 0 w 33"/>
              <a:gd name="T7" fmla="*/ 0 h 33"/>
              <a:gd name="T8" fmla="*/ 0 w 33"/>
              <a:gd name="T9" fmla="*/ 0 h 33"/>
            </a:gdLst>
            <a:ahLst/>
            <a:cxnLst>
              <a:cxn ang="0">
                <a:pos x="T0" y="T1"/>
              </a:cxn>
              <a:cxn ang="0">
                <a:pos x="T2" y="T3"/>
              </a:cxn>
              <a:cxn ang="0">
                <a:pos x="T4" y="T5"/>
              </a:cxn>
              <a:cxn ang="0">
                <a:pos x="T6" y="T7"/>
              </a:cxn>
              <a:cxn ang="0">
                <a:pos x="T8" y="T9"/>
              </a:cxn>
            </a:cxnLst>
            <a:rect l="0" t="0" r="r" b="b"/>
            <a:pathLst>
              <a:path w="33" h="33">
                <a:moveTo>
                  <a:pt x="0" y="0"/>
                </a:moveTo>
                <a:lnTo>
                  <a:pt x="0" y="33"/>
                </a:lnTo>
                <a:lnTo>
                  <a:pt x="33" y="17"/>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17" name="Line 29"/>
          <p:cNvSpPr>
            <a:spLocks noChangeShapeType="1"/>
          </p:cNvSpPr>
          <p:nvPr/>
        </p:nvSpPr>
        <p:spPr bwMode="auto">
          <a:xfrm flipH="1">
            <a:off x="2314023" y="4518538"/>
            <a:ext cx="921726" cy="58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18" name="Freeform 30"/>
          <p:cNvSpPr>
            <a:spLocks/>
          </p:cNvSpPr>
          <p:nvPr/>
        </p:nvSpPr>
        <p:spPr bwMode="auto">
          <a:xfrm>
            <a:off x="2793203" y="3218742"/>
            <a:ext cx="422031" cy="1305657"/>
          </a:xfrm>
          <a:custGeom>
            <a:avLst/>
            <a:gdLst>
              <a:gd name="T0" fmla="*/ 127 w 127"/>
              <a:gd name="T1" fmla="*/ 0 h 528"/>
              <a:gd name="T2" fmla="*/ 0 w 127"/>
              <a:gd name="T3" fmla="*/ 0 h 528"/>
              <a:gd name="T4" fmla="*/ 0 w 127"/>
              <a:gd name="T5" fmla="*/ 528 h 528"/>
            </a:gdLst>
            <a:ahLst/>
            <a:cxnLst>
              <a:cxn ang="0">
                <a:pos x="T0" y="T1"/>
              </a:cxn>
              <a:cxn ang="0">
                <a:pos x="T2" y="T3"/>
              </a:cxn>
              <a:cxn ang="0">
                <a:pos x="T4" y="T5"/>
              </a:cxn>
            </a:cxnLst>
            <a:rect l="0" t="0" r="r" b="b"/>
            <a:pathLst>
              <a:path w="127" h="528">
                <a:moveTo>
                  <a:pt x="127" y="0"/>
                </a:moveTo>
                <a:lnTo>
                  <a:pt x="0" y="0"/>
                </a:lnTo>
                <a:lnTo>
                  <a:pt x="0" y="528"/>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19" name="Freeform 31"/>
          <p:cNvSpPr>
            <a:spLocks/>
          </p:cNvSpPr>
          <p:nvPr/>
        </p:nvSpPr>
        <p:spPr bwMode="auto">
          <a:xfrm>
            <a:off x="2741915" y="4481903"/>
            <a:ext cx="111369" cy="82062"/>
          </a:xfrm>
          <a:custGeom>
            <a:avLst/>
            <a:gdLst>
              <a:gd name="T0" fmla="*/ 15 w 33"/>
              <a:gd name="T1" fmla="*/ 33 h 33"/>
              <a:gd name="T2" fmla="*/ 19 w 33"/>
              <a:gd name="T3" fmla="*/ 33 h 33"/>
              <a:gd name="T4" fmla="*/ 21 w 33"/>
              <a:gd name="T5" fmla="*/ 33 h 33"/>
              <a:gd name="T6" fmla="*/ 23 w 33"/>
              <a:gd name="T7" fmla="*/ 31 h 33"/>
              <a:gd name="T8" fmla="*/ 25 w 33"/>
              <a:gd name="T9" fmla="*/ 29 h 33"/>
              <a:gd name="T10" fmla="*/ 27 w 33"/>
              <a:gd name="T11" fmla="*/ 29 h 33"/>
              <a:gd name="T12" fmla="*/ 29 w 33"/>
              <a:gd name="T13" fmla="*/ 27 h 33"/>
              <a:gd name="T14" fmla="*/ 31 w 33"/>
              <a:gd name="T15" fmla="*/ 25 h 33"/>
              <a:gd name="T16" fmla="*/ 31 w 33"/>
              <a:gd name="T17" fmla="*/ 21 h 33"/>
              <a:gd name="T18" fmla="*/ 31 w 33"/>
              <a:gd name="T19" fmla="*/ 19 h 33"/>
              <a:gd name="T20" fmla="*/ 33 w 33"/>
              <a:gd name="T21" fmla="*/ 17 h 33"/>
              <a:gd name="T22" fmla="*/ 31 w 33"/>
              <a:gd name="T23" fmla="*/ 13 h 33"/>
              <a:gd name="T24" fmla="*/ 31 w 33"/>
              <a:gd name="T25" fmla="*/ 12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2 h 33"/>
              <a:gd name="T40" fmla="*/ 15 w 33"/>
              <a:gd name="T41" fmla="*/ 0 h 33"/>
              <a:gd name="T42" fmla="*/ 13 w 33"/>
              <a:gd name="T43" fmla="*/ 2 h 33"/>
              <a:gd name="T44" fmla="*/ 12 w 33"/>
              <a:gd name="T45" fmla="*/ 2 h 33"/>
              <a:gd name="T46" fmla="*/ 8 w 33"/>
              <a:gd name="T47" fmla="*/ 2 h 33"/>
              <a:gd name="T48" fmla="*/ 6 w 33"/>
              <a:gd name="T49" fmla="*/ 4 h 33"/>
              <a:gd name="T50" fmla="*/ 4 w 33"/>
              <a:gd name="T51" fmla="*/ 6 h 33"/>
              <a:gd name="T52" fmla="*/ 2 w 33"/>
              <a:gd name="T53" fmla="*/ 8 h 33"/>
              <a:gd name="T54" fmla="*/ 2 w 33"/>
              <a:gd name="T55" fmla="*/ 10 h 33"/>
              <a:gd name="T56" fmla="*/ 0 w 33"/>
              <a:gd name="T57" fmla="*/ 12 h 33"/>
              <a:gd name="T58" fmla="*/ 0 w 33"/>
              <a:gd name="T59" fmla="*/ 13 h 33"/>
              <a:gd name="T60" fmla="*/ 0 w 33"/>
              <a:gd name="T61" fmla="*/ 17 h 33"/>
              <a:gd name="T62" fmla="*/ 0 w 33"/>
              <a:gd name="T63" fmla="*/ 19 h 33"/>
              <a:gd name="T64" fmla="*/ 0 w 33"/>
              <a:gd name="T65" fmla="*/ 21 h 33"/>
              <a:gd name="T66" fmla="*/ 2 w 33"/>
              <a:gd name="T67" fmla="*/ 25 h 33"/>
              <a:gd name="T68" fmla="*/ 2 w 33"/>
              <a:gd name="T69" fmla="*/ 27 h 33"/>
              <a:gd name="T70" fmla="*/ 4 w 33"/>
              <a:gd name="T71" fmla="*/ 29 h 33"/>
              <a:gd name="T72" fmla="*/ 6 w 33"/>
              <a:gd name="T73" fmla="*/ 29 h 33"/>
              <a:gd name="T74" fmla="*/ 8 w 33"/>
              <a:gd name="T75" fmla="*/ 31 h 33"/>
              <a:gd name="T76" fmla="*/ 12 w 33"/>
              <a:gd name="T77" fmla="*/ 33 h 33"/>
              <a:gd name="T78" fmla="*/ 13 w 33"/>
              <a:gd name="T79" fmla="*/ 33 h 33"/>
              <a:gd name="T80" fmla="*/ 15 w 33"/>
              <a:gd name="T81" fmla="*/ 33 h 33"/>
              <a:gd name="T82" fmla="*/ 15 w 33"/>
              <a:gd name="T8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3">
                <a:moveTo>
                  <a:pt x="15" y="33"/>
                </a:moveTo>
                <a:lnTo>
                  <a:pt x="19" y="33"/>
                </a:lnTo>
                <a:lnTo>
                  <a:pt x="21" y="33"/>
                </a:lnTo>
                <a:lnTo>
                  <a:pt x="23" y="31"/>
                </a:lnTo>
                <a:lnTo>
                  <a:pt x="25" y="29"/>
                </a:lnTo>
                <a:lnTo>
                  <a:pt x="27" y="29"/>
                </a:lnTo>
                <a:lnTo>
                  <a:pt x="29" y="27"/>
                </a:lnTo>
                <a:lnTo>
                  <a:pt x="31" y="25"/>
                </a:lnTo>
                <a:lnTo>
                  <a:pt x="31" y="21"/>
                </a:lnTo>
                <a:lnTo>
                  <a:pt x="31" y="19"/>
                </a:lnTo>
                <a:lnTo>
                  <a:pt x="33" y="17"/>
                </a:lnTo>
                <a:lnTo>
                  <a:pt x="31" y="13"/>
                </a:lnTo>
                <a:lnTo>
                  <a:pt x="31" y="12"/>
                </a:lnTo>
                <a:lnTo>
                  <a:pt x="31" y="10"/>
                </a:lnTo>
                <a:lnTo>
                  <a:pt x="29" y="8"/>
                </a:lnTo>
                <a:lnTo>
                  <a:pt x="27" y="6"/>
                </a:lnTo>
                <a:lnTo>
                  <a:pt x="25" y="4"/>
                </a:lnTo>
                <a:lnTo>
                  <a:pt x="23" y="2"/>
                </a:lnTo>
                <a:lnTo>
                  <a:pt x="21" y="2"/>
                </a:lnTo>
                <a:lnTo>
                  <a:pt x="19" y="2"/>
                </a:lnTo>
                <a:lnTo>
                  <a:pt x="15" y="0"/>
                </a:lnTo>
                <a:lnTo>
                  <a:pt x="13" y="2"/>
                </a:lnTo>
                <a:lnTo>
                  <a:pt x="12" y="2"/>
                </a:lnTo>
                <a:lnTo>
                  <a:pt x="8" y="2"/>
                </a:lnTo>
                <a:lnTo>
                  <a:pt x="6" y="4"/>
                </a:lnTo>
                <a:lnTo>
                  <a:pt x="4" y="6"/>
                </a:lnTo>
                <a:lnTo>
                  <a:pt x="2" y="8"/>
                </a:lnTo>
                <a:lnTo>
                  <a:pt x="2" y="10"/>
                </a:lnTo>
                <a:lnTo>
                  <a:pt x="0" y="12"/>
                </a:lnTo>
                <a:lnTo>
                  <a:pt x="0" y="13"/>
                </a:lnTo>
                <a:lnTo>
                  <a:pt x="0" y="17"/>
                </a:lnTo>
                <a:lnTo>
                  <a:pt x="0" y="19"/>
                </a:lnTo>
                <a:lnTo>
                  <a:pt x="0" y="21"/>
                </a:lnTo>
                <a:lnTo>
                  <a:pt x="2" y="25"/>
                </a:lnTo>
                <a:lnTo>
                  <a:pt x="2" y="27"/>
                </a:lnTo>
                <a:lnTo>
                  <a:pt x="4" y="29"/>
                </a:lnTo>
                <a:lnTo>
                  <a:pt x="6" y="29"/>
                </a:lnTo>
                <a:lnTo>
                  <a:pt x="8" y="31"/>
                </a:lnTo>
                <a:lnTo>
                  <a:pt x="12" y="33"/>
                </a:lnTo>
                <a:lnTo>
                  <a:pt x="13" y="33"/>
                </a:lnTo>
                <a:lnTo>
                  <a:pt x="15" y="33"/>
                </a:lnTo>
                <a:lnTo>
                  <a:pt x="15"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20" name="Freeform 32"/>
          <p:cNvSpPr>
            <a:spLocks/>
          </p:cNvSpPr>
          <p:nvPr/>
        </p:nvSpPr>
        <p:spPr bwMode="auto">
          <a:xfrm>
            <a:off x="2618823" y="2953507"/>
            <a:ext cx="581757" cy="1254369"/>
          </a:xfrm>
          <a:custGeom>
            <a:avLst/>
            <a:gdLst>
              <a:gd name="T0" fmla="*/ 0 w 175"/>
              <a:gd name="T1" fmla="*/ 0 h 507"/>
              <a:gd name="T2" fmla="*/ 0 w 175"/>
              <a:gd name="T3" fmla="*/ 507 h 507"/>
              <a:gd name="T4" fmla="*/ 175 w 175"/>
              <a:gd name="T5" fmla="*/ 507 h 507"/>
            </a:gdLst>
            <a:ahLst/>
            <a:cxnLst>
              <a:cxn ang="0">
                <a:pos x="T0" y="T1"/>
              </a:cxn>
              <a:cxn ang="0">
                <a:pos x="T2" y="T3"/>
              </a:cxn>
              <a:cxn ang="0">
                <a:pos x="T4" y="T5"/>
              </a:cxn>
            </a:cxnLst>
            <a:rect l="0" t="0" r="r" b="b"/>
            <a:pathLst>
              <a:path w="175" h="507">
                <a:moveTo>
                  <a:pt x="0" y="0"/>
                </a:moveTo>
                <a:lnTo>
                  <a:pt x="0" y="507"/>
                </a:lnTo>
                <a:lnTo>
                  <a:pt x="175" y="50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21" name="Freeform 33"/>
          <p:cNvSpPr>
            <a:spLocks/>
          </p:cNvSpPr>
          <p:nvPr/>
        </p:nvSpPr>
        <p:spPr bwMode="auto">
          <a:xfrm>
            <a:off x="2583654" y="3451738"/>
            <a:ext cx="109903" cy="80597"/>
          </a:xfrm>
          <a:custGeom>
            <a:avLst/>
            <a:gdLst>
              <a:gd name="T0" fmla="*/ 15 w 33"/>
              <a:gd name="T1" fmla="*/ 31 h 33"/>
              <a:gd name="T2" fmla="*/ 19 w 33"/>
              <a:gd name="T3" fmla="*/ 33 h 33"/>
              <a:gd name="T4" fmla="*/ 21 w 33"/>
              <a:gd name="T5" fmla="*/ 31 h 33"/>
              <a:gd name="T6" fmla="*/ 23 w 33"/>
              <a:gd name="T7" fmla="*/ 31 h 33"/>
              <a:gd name="T8" fmla="*/ 25 w 33"/>
              <a:gd name="T9" fmla="*/ 29 h 33"/>
              <a:gd name="T10" fmla="*/ 27 w 33"/>
              <a:gd name="T11" fmla="*/ 27 h 33"/>
              <a:gd name="T12" fmla="*/ 29 w 33"/>
              <a:gd name="T13" fmla="*/ 25 h 33"/>
              <a:gd name="T14" fmla="*/ 31 w 33"/>
              <a:gd name="T15" fmla="*/ 23 h 33"/>
              <a:gd name="T16" fmla="*/ 31 w 33"/>
              <a:gd name="T17" fmla="*/ 21 h 33"/>
              <a:gd name="T18" fmla="*/ 31 w 33"/>
              <a:gd name="T19" fmla="*/ 20 h 33"/>
              <a:gd name="T20" fmla="*/ 33 w 33"/>
              <a:gd name="T21" fmla="*/ 16 h 33"/>
              <a:gd name="T22" fmla="*/ 31 w 33"/>
              <a:gd name="T23" fmla="*/ 14 h 33"/>
              <a:gd name="T24" fmla="*/ 31 w 33"/>
              <a:gd name="T25" fmla="*/ 12 h 33"/>
              <a:gd name="T26" fmla="*/ 31 w 33"/>
              <a:gd name="T27" fmla="*/ 8 h 33"/>
              <a:gd name="T28" fmla="*/ 29 w 33"/>
              <a:gd name="T29" fmla="*/ 6 h 33"/>
              <a:gd name="T30" fmla="*/ 27 w 33"/>
              <a:gd name="T31" fmla="*/ 4 h 33"/>
              <a:gd name="T32" fmla="*/ 25 w 33"/>
              <a:gd name="T33" fmla="*/ 4 h 33"/>
              <a:gd name="T34" fmla="*/ 23 w 33"/>
              <a:gd name="T35" fmla="*/ 2 h 33"/>
              <a:gd name="T36" fmla="*/ 21 w 33"/>
              <a:gd name="T37" fmla="*/ 0 h 33"/>
              <a:gd name="T38" fmla="*/ 19 w 33"/>
              <a:gd name="T39" fmla="*/ 0 h 33"/>
              <a:gd name="T40" fmla="*/ 15 w 33"/>
              <a:gd name="T41" fmla="*/ 0 h 33"/>
              <a:gd name="T42" fmla="*/ 13 w 33"/>
              <a:gd name="T43" fmla="*/ 0 h 33"/>
              <a:gd name="T44" fmla="*/ 12 w 33"/>
              <a:gd name="T45" fmla="*/ 0 h 33"/>
              <a:gd name="T46" fmla="*/ 8 w 33"/>
              <a:gd name="T47" fmla="*/ 2 h 33"/>
              <a:gd name="T48" fmla="*/ 6 w 33"/>
              <a:gd name="T49" fmla="*/ 4 h 33"/>
              <a:gd name="T50" fmla="*/ 4 w 33"/>
              <a:gd name="T51" fmla="*/ 4 h 33"/>
              <a:gd name="T52" fmla="*/ 2 w 33"/>
              <a:gd name="T53" fmla="*/ 6 h 33"/>
              <a:gd name="T54" fmla="*/ 2 w 33"/>
              <a:gd name="T55" fmla="*/ 8 h 33"/>
              <a:gd name="T56" fmla="*/ 0 w 33"/>
              <a:gd name="T57" fmla="*/ 12 h 33"/>
              <a:gd name="T58" fmla="*/ 0 w 33"/>
              <a:gd name="T59" fmla="*/ 14 h 33"/>
              <a:gd name="T60" fmla="*/ 0 w 33"/>
              <a:gd name="T61" fmla="*/ 16 h 33"/>
              <a:gd name="T62" fmla="*/ 0 w 33"/>
              <a:gd name="T63" fmla="*/ 20 h 33"/>
              <a:gd name="T64" fmla="*/ 0 w 33"/>
              <a:gd name="T65" fmla="*/ 21 h 33"/>
              <a:gd name="T66" fmla="*/ 2 w 33"/>
              <a:gd name="T67" fmla="*/ 23 h 33"/>
              <a:gd name="T68" fmla="*/ 2 w 33"/>
              <a:gd name="T69" fmla="*/ 25 h 33"/>
              <a:gd name="T70" fmla="*/ 4 w 33"/>
              <a:gd name="T71" fmla="*/ 27 h 33"/>
              <a:gd name="T72" fmla="*/ 6 w 33"/>
              <a:gd name="T73" fmla="*/ 29 h 33"/>
              <a:gd name="T74" fmla="*/ 8 w 33"/>
              <a:gd name="T75" fmla="*/ 31 h 33"/>
              <a:gd name="T76" fmla="*/ 12 w 33"/>
              <a:gd name="T77" fmla="*/ 31 h 33"/>
              <a:gd name="T78" fmla="*/ 13 w 33"/>
              <a:gd name="T79" fmla="*/ 33 h 33"/>
              <a:gd name="T80" fmla="*/ 15 w 33"/>
              <a:gd name="T81" fmla="*/ 33 h 33"/>
              <a:gd name="T82" fmla="*/ 15 w 33"/>
              <a:gd name="T83" fmla="*/ 33 h 33"/>
              <a:gd name="T84" fmla="*/ 15 w 33"/>
              <a:gd name="T85" fmla="*/ 31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33">
                <a:moveTo>
                  <a:pt x="15" y="31"/>
                </a:moveTo>
                <a:lnTo>
                  <a:pt x="19" y="33"/>
                </a:lnTo>
                <a:lnTo>
                  <a:pt x="21" y="31"/>
                </a:lnTo>
                <a:lnTo>
                  <a:pt x="23" y="31"/>
                </a:lnTo>
                <a:lnTo>
                  <a:pt x="25" y="29"/>
                </a:lnTo>
                <a:lnTo>
                  <a:pt x="27" y="27"/>
                </a:lnTo>
                <a:lnTo>
                  <a:pt x="29" y="25"/>
                </a:lnTo>
                <a:lnTo>
                  <a:pt x="31" y="23"/>
                </a:lnTo>
                <a:lnTo>
                  <a:pt x="31" y="21"/>
                </a:lnTo>
                <a:lnTo>
                  <a:pt x="31" y="20"/>
                </a:lnTo>
                <a:lnTo>
                  <a:pt x="33" y="16"/>
                </a:lnTo>
                <a:lnTo>
                  <a:pt x="31" y="14"/>
                </a:lnTo>
                <a:lnTo>
                  <a:pt x="31" y="12"/>
                </a:lnTo>
                <a:lnTo>
                  <a:pt x="31" y="8"/>
                </a:lnTo>
                <a:lnTo>
                  <a:pt x="29" y="6"/>
                </a:lnTo>
                <a:lnTo>
                  <a:pt x="27" y="4"/>
                </a:lnTo>
                <a:lnTo>
                  <a:pt x="25" y="4"/>
                </a:lnTo>
                <a:lnTo>
                  <a:pt x="23" y="2"/>
                </a:lnTo>
                <a:lnTo>
                  <a:pt x="21" y="0"/>
                </a:lnTo>
                <a:lnTo>
                  <a:pt x="19" y="0"/>
                </a:lnTo>
                <a:lnTo>
                  <a:pt x="15" y="0"/>
                </a:lnTo>
                <a:lnTo>
                  <a:pt x="13" y="0"/>
                </a:lnTo>
                <a:lnTo>
                  <a:pt x="12" y="0"/>
                </a:lnTo>
                <a:lnTo>
                  <a:pt x="8" y="2"/>
                </a:lnTo>
                <a:lnTo>
                  <a:pt x="6" y="4"/>
                </a:lnTo>
                <a:lnTo>
                  <a:pt x="4" y="4"/>
                </a:lnTo>
                <a:lnTo>
                  <a:pt x="2" y="6"/>
                </a:lnTo>
                <a:lnTo>
                  <a:pt x="2" y="8"/>
                </a:lnTo>
                <a:lnTo>
                  <a:pt x="0" y="12"/>
                </a:lnTo>
                <a:lnTo>
                  <a:pt x="0" y="14"/>
                </a:lnTo>
                <a:lnTo>
                  <a:pt x="0" y="16"/>
                </a:lnTo>
                <a:lnTo>
                  <a:pt x="0" y="20"/>
                </a:lnTo>
                <a:lnTo>
                  <a:pt x="0" y="21"/>
                </a:lnTo>
                <a:lnTo>
                  <a:pt x="2" y="23"/>
                </a:lnTo>
                <a:lnTo>
                  <a:pt x="2" y="25"/>
                </a:lnTo>
                <a:lnTo>
                  <a:pt x="4" y="27"/>
                </a:lnTo>
                <a:lnTo>
                  <a:pt x="6" y="29"/>
                </a:lnTo>
                <a:lnTo>
                  <a:pt x="8" y="31"/>
                </a:lnTo>
                <a:lnTo>
                  <a:pt x="12" y="31"/>
                </a:lnTo>
                <a:lnTo>
                  <a:pt x="13" y="33"/>
                </a:lnTo>
                <a:lnTo>
                  <a:pt x="15" y="33"/>
                </a:lnTo>
                <a:lnTo>
                  <a:pt x="15" y="33"/>
                </a:lnTo>
                <a:lnTo>
                  <a:pt x="15" y="31"/>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22" name="Freeform 34"/>
          <p:cNvSpPr>
            <a:spLocks/>
          </p:cNvSpPr>
          <p:nvPr/>
        </p:nvSpPr>
        <p:spPr bwMode="auto">
          <a:xfrm>
            <a:off x="3637264" y="2491912"/>
            <a:ext cx="523143" cy="1562100"/>
          </a:xfrm>
          <a:custGeom>
            <a:avLst/>
            <a:gdLst>
              <a:gd name="T0" fmla="*/ 157 w 157"/>
              <a:gd name="T1" fmla="*/ 0 h 632"/>
              <a:gd name="T2" fmla="*/ 157 w 157"/>
              <a:gd name="T3" fmla="*/ 578 h 632"/>
              <a:gd name="T4" fmla="*/ 0 w 157"/>
              <a:gd name="T5" fmla="*/ 578 h 632"/>
              <a:gd name="T6" fmla="*/ 0 w 157"/>
              <a:gd name="T7" fmla="*/ 632 h 632"/>
            </a:gdLst>
            <a:ahLst/>
            <a:cxnLst>
              <a:cxn ang="0">
                <a:pos x="T0" y="T1"/>
              </a:cxn>
              <a:cxn ang="0">
                <a:pos x="T2" y="T3"/>
              </a:cxn>
              <a:cxn ang="0">
                <a:pos x="T4" y="T5"/>
              </a:cxn>
              <a:cxn ang="0">
                <a:pos x="T6" y="T7"/>
              </a:cxn>
            </a:cxnLst>
            <a:rect l="0" t="0" r="r" b="b"/>
            <a:pathLst>
              <a:path w="157" h="632">
                <a:moveTo>
                  <a:pt x="157" y="0"/>
                </a:moveTo>
                <a:lnTo>
                  <a:pt x="157" y="578"/>
                </a:lnTo>
                <a:lnTo>
                  <a:pt x="0" y="578"/>
                </a:lnTo>
                <a:lnTo>
                  <a:pt x="0" y="632"/>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23" name="Freeform 35"/>
          <p:cNvSpPr>
            <a:spLocks/>
          </p:cNvSpPr>
          <p:nvPr/>
        </p:nvSpPr>
        <p:spPr bwMode="auto">
          <a:xfrm>
            <a:off x="3580116" y="4036427"/>
            <a:ext cx="108438" cy="79131"/>
          </a:xfrm>
          <a:custGeom>
            <a:avLst/>
            <a:gdLst>
              <a:gd name="T0" fmla="*/ 32 w 32"/>
              <a:gd name="T1" fmla="*/ 0 h 32"/>
              <a:gd name="T2" fmla="*/ 0 w 32"/>
              <a:gd name="T3" fmla="*/ 1 h 32"/>
              <a:gd name="T4" fmla="*/ 17 w 32"/>
              <a:gd name="T5" fmla="*/ 32 h 32"/>
              <a:gd name="T6" fmla="*/ 32 w 32"/>
              <a:gd name="T7" fmla="*/ 1 h 32"/>
              <a:gd name="T8" fmla="*/ 32 w 32"/>
              <a:gd name="T9" fmla="*/ 1 h 32"/>
              <a:gd name="T10" fmla="*/ 32 w 32"/>
              <a:gd name="T11" fmla="*/ 0 h 32"/>
            </a:gdLst>
            <a:ahLst/>
            <a:cxnLst>
              <a:cxn ang="0">
                <a:pos x="T0" y="T1"/>
              </a:cxn>
              <a:cxn ang="0">
                <a:pos x="T2" y="T3"/>
              </a:cxn>
              <a:cxn ang="0">
                <a:pos x="T4" y="T5"/>
              </a:cxn>
              <a:cxn ang="0">
                <a:pos x="T6" y="T7"/>
              </a:cxn>
              <a:cxn ang="0">
                <a:pos x="T8" y="T9"/>
              </a:cxn>
              <a:cxn ang="0">
                <a:pos x="T10" y="T11"/>
              </a:cxn>
            </a:cxnLst>
            <a:rect l="0" t="0" r="r" b="b"/>
            <a:pathLst>
              <a:path w="32" h="32">
                <a:moveTo>
                  <a:pt x="32" y="0"/>
                </a:moveTo>
                <a:lnTo>
                  <a:pt x="0" y="1"/>
                </a:lnTo>
                <a:lnTo>
                  <a:pt x="17" y="32"/>
                </a:lnTo>
                <a:lnTo>
                  <a:pt x="32" y="1"/>
                </a:lnTo>
                <a:lnTo>
                  <a:pt x="32" y="1"/>
                </a:lnTo>
                <a:lnTo>
                  <a:pt x="32"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24" name="Line 36"/>
          <p:cNvSpPr>
            <a:spLocks noChangeShapeType="1"/>
          </p:cNvSpPr>
          <p:nvPr/>
        </p:nvSpPr>
        <p:spPr bwMode="auto">
          <a:xfrm flipV="1">
            <a:off x="3631403" y="4600599"/>
            <a:ext cx="5862" cy="1031631"/>
          </a:xfrm>
          <a:prstGeom prst="line">
            <a:avLst/>
          </a:prstGeom>
          <a:noFill/>
          <a:ln w="28575">
            <a:solidFill>
              <a:srgbClr val="00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25" name="Freeform 37"/>
          <p:cNvSpPr>
            <a:spLocks/>
          </p:cNvSpPr>
          <p:nvPr/>
        </p:nvSpPr>
        <p:spPr bwMode="auto">
          <a:xfrm>
            <a:off x="3319276" y="4125815"/>
            <a:ext cx="637442" cy="474785"/>
          </a:xfrm>
          <a:custGeom>
            <a:avLst/>
            <a:gdLst>
              <a:gd name="T0" fmla="*/ 190 w 192"/>
              <a:gd name="T1" fmla="*/ 192 h 192"/>
              <a:gd name="T2" fmla="*/ 192 w 192"/>
              <a:gd name="T3" fmla="*/ 0 h 192"/>
              <a:gd name="T4" fmla="*/ 0 w 192"/>
              <a:gd name="T5" fmla="*/ 0 h 192"/>
              <a:gd name="T6" fmla="*/ 0 w 192"/>
              <a:gd name="T7" fmla="*/ 192 h 192"/>
              <a:gd name="T8" fmla="*/ 192 w 192"/>
              <a:gd name="T9" fmla="*/ 192 h 192"/>
              <a:gd name="T10" fmla="*/ 192 w 192"/>
              <a:gd name="T11" fmla="*/ 192 h 192"/>
            </a:gdLst>
            <a:ahLst/>
            <a:cxnLst>
              <a:cxn ang="0">
                <a:pos x="T0" y="T1"/>
              </a:cxn>
              <a:cxn ang="0">
                <a:pos x="T2" y="T3"/>
              </a:cxn>
              <a:cxn ang="0">
                <a:pos x="T4" y="T5"/>
              </a:cxn>
              <a:cxn ang="0">
                <a:pos x="T6" y="T7"/>
              </a:cxn>
              <a:cxn ang="0">
                <a:pos x="T8" y="T9"/>
              </a:cxn>
              <a:cxn ang="0">
                <a:pos x="T10" y="T11"/>
              </a:cxn>
            </a:cxnLst>
            <a:rect l="0" t="0" r="r" b="b"/>
            <a:pathLst>
              <a:path w="192" h="192">
                <a:moveTo>
                  <a:pt x="190" y="192"/>
                </a:moveTo>
                <a:lnTo>
                  <a:pt x="192" y="0"/>
                </a:lnTo>
                <a:lnTo>
                  <a:pt x="0" y="0"/>
                </a:lnTo>
                <a:lnTo>
                  <a:pt x="0" y="192"/>
                </a:lnTo>
                <a:lnTo>
                  <a:pt x="192" y="192"/>
                </a:lnTo>
                <a:lnTo>
                  <a:pt x="192" y="192"/>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grpSp>
        <p:nvGrpSpPr>
          <p:cNvPr id="370757" name="Group 69"/>
          <p:cNvGrpSpPr>
            <a:grpSpLocks/>
          </p:cNvGrpSpPr>
          <p:nvPr/>
        </p:nvGrpSpPr>
        <p:grpSpPr bwMode="auto">
          <a:xfrm>
            <a:off x="354803" y="4111161"/>
            <a:ext cx="1953358" cy="830874"/>
            <a:chOff x="832" y="2750"/>
            <a:chExt cx="1333" cy="567"/>
          </a:xfrm>
        </p:grpSpPr>
        <p:sp>
          <p:nvSpPr>
            <p:cNvPr id="370726" name="Freeform 38"/>
            <p:cNvSpPr>
              <a:spLocks/>
            </p:cNvSpPr>
            <p:nvPr/>
          </p:nvSpPr>
          <p:spPr bwMode="auto">
            <a:xfrm>
              <a:off x="1373" y="3049"/>
              <a:ext cx="247" cy="211"/>
            </a:xfrm>
            <a:custGeom>
              <a:avLst/>
              <a:gdLst>
                <a:gd name="T0" fmla="*/ 107 w 109"/>
                <a:gd name="T1" fmla="*/ 61 h 125"/>
                <a:gd name="T2" fmla="*/ 0 w 109"/>
                <a:gd name="T3" fmla="*/ 125 h 125"/>
                <a:gd name="T4" fmla="*/ 0 w 109"/>
                <a:gd name="T5" fmla="*/ 0 h 125"/>
                <a:gd name="T6" fmla="*/ 109 w 109"/>
                <a:gd name="T7" fmla="*/ 61 h 125"/>
                <a:gd name="T8" fmla="*/ 109 w 109"/>
                <a:gd name="T9" fmla="*/ 61 h 125"/>
              </a:gdLst>
              <a:ahLst/>
              <a:cxnLst>
                <a:cxn ang="0">
                  <a:pos x="T0" y="T1"/>
                </a:cxn>
                <a:cxn ang="0">
                  <a:pos x="T2" y="T3"/>
                </a:cxn>
                <a:cxn ang="0">
                  <a:pos x="T4" y="T5"/>
                </a:cxn>
                <a:cxn ang="0">
                  <a:pos x="T6" y="T7"/>
                </a:cxn>
                <a:cxn ang="0">
                  <a:pos x="T8" y="T9"/>
                </a:cxn>
              </a:cxnLst>
              <a:rect l="0" t="0" r="r" b="b"/>
              <a:pathLst>
                <a:path w="109" h="125">
                  <a:moveTo>
                    <a:pt x="107" y="61"/>
                  </a:moveTo>
                  <a:lnTo>
                    <a:pt x="0" y="125"/>
                  </a:lnTo>
                  <a:lnTo>
                    <a:pt x="0" y="0"/>
                  </a:lnTo>
                  <a:lnTo>
                    <a:pt x="109" y="61"/>
                  </a:lnTo>
                  <a:lnTo>
                    <a:pt x="109" y="6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27" name="Freeform 39"/>
            <p:cNvSpPr>
              <a:spLocks/>
            </p:cNvSpPr>
            <p:nvPr/>
          </p:nvSpPr>
          <p:spPr bwMode="auto">
            <a:xfrm>
              <a:off x="1647" y="3130"/>
              <a:ext cx="66" cy="49"/>
            </a:xfrm>
            <a:custGeom>
              <a:avLst/>
              <a:gdLst>
                <a:gd name="T0" fmla="*/ 13 w 29"/>
                <a:gd name="T1" fmla="*/ 29 h 29"/>
                <a:gd name="T2" fmla="*/ 17 w 29"/>
                <a:gd name="T3" fmla="*/ 29 h 29"/>
                <a:gd name="T4" fmla="*/ 19 w 29"/>
                <a:gd name="T5" fmla="*/ 29 h 29"/>
                <a:gd name="T6" fmla="*/ 21 w 29"/>
                <a:gd name="T7" fmla="*/ 27 h 29"/>
                <a:gd name="T8" fmla="*/ 23 w 29"/>
                <a:gd name="T9" fmla="*/ 27 h 29"/>
                <a:gd name="T10" fmla="*/ 25 w 29"/>
                <a:gd name="T11" fmla="*/ 25 h 29"/>
                <a:gd name="T12" fmla="*/ 27 w 29"/>
                <a:gd name="T13" fmla="*/ 23 h 29"/>
                <a:gd name="T14" fmla="*/ 27 w 29"/>
                <a:gd name="T15" fmla="*/ 21 h 29"/>
                <a:gd name="T16" fmla="*/ 29 w 29"/>
                <a:gd name="T17" fmla="*/ 19 h 29"/>
                <a:gd name="T18" fmla="*/ 29 w 29"/>
                <a:gd name="T19" fmla="*/ 17 h 29"/>
                <a:gd name="T20" fmla="*/ 29 w 29"/>
                <a:gd name="T21" fmla="*/ 13 h 29"/>
                <a:gd name="T22" fmla="*/ 29 w 29"/>
                <a:gd name="T23" fmla="*/ 11 h 29"/>
                <a:gd name="T24" fmla="*/ 29 w 29"/>
                <a:gd name="T25" fmla="*/ 10 h 29"/>
                <a:gd name="T26" fmla="*/ 27 w 29"/>
                <a:gd name="T27" fmla="*/ 8 h 29"/>
                <a:gd name="T28" fmla="*/ 27 w 29"/>
                <a:gd name="T29" fmla="*/ 6 h 29"/>
                <a:gd name="T30" fmla="*/ 25 w 29"/>
                <a:gd name="T31" fmla="*/ 4 h 29"/>
                <a:gd name="T32" fmla="*/ 23 w 29"/>
                <a:gd name="T33" fmla="*/ 2 h 29"/>
                <a:gd name="T34" fmla="*/ 21 w 29"/>
                <a:gd name="T35" fmla="*/ 2 h 29"/>
                <a:gd name="T36" fmla="*/ 19 w 29"/>
                <a:gd name="T37" fmla="*/ 0 h 29"/>
                <a:gd name="T38" fmla="*/ 17 w 29"/>
                <a:gd name="T39" fmla="*/ 0 h 29"/>
                <a:gd name="T40" fmla="*/ 13 w 29"/>
                <a:gd name="T41" fmla="*/ 0 h 29"/>
                <a:gd name="T42" fmla="*/ 11 w 29"/>
                <a:gd name="T43" fmla="*/ 0 h 29"/>
                <a:gd name="T44" fmla="*/ 10 w 29"/>
                <a:gd name="T45" fmla="*/ 0 h 29"/>
                <a:gd name="T46" fmla="*/ 8 w 29"/>
                <a:gd name="T47" fmla="*/ 2 h 29"/>
                <a:gd name="T48" fmla="*/ 6 w 29"/>
                <a:gd name="T49" fmla="*/ 2 h 29"/>
                <a:gd name="T50" fmla="*/ 4 w 29"/>
                <a:gd name="T51" fmla="*/ 4 h 29"/>
                <a:gd name="T52" fmla="*/ 2 w 29"/>
                <a:gd name="T53" fmla="*/ 6 h 29"/>
                <a:gd name="T54" fmla="*/ 0 w 29"/>
                <a:gd name="T55" fmla="*/ 8 h 29"/>
                <a:gd name="T56" fmla="*/ 0 w 29"/>
                <a:gd name="T57" fmla="*/ 10 h 29"/>
                <a:gd name="T58" fmla="*/ 0 w 29"/>
                <a:gd name="T59" fmla="*/ 11 h 29"/>
                <a:gd name="T60" fmla="*/ 0 w 29"/>
                <a:gd name="T61" fmla="*/ 13 h 29"/>
                <a:gd name="T62" fmla="*/ 0 w 29"/>
                <a:gd name="T63" fmla="*/ 17 h 29"/>
                <a:gd name="T64" fmla="*/ 0 w 29"/>
                <a:gd name="T65" fmla="*/ 19 h 29"/>
                <a:gd name="T66" fmla="*/ 0 w 29"/>
                <a:gd name="T67" fmla="*/ 21 h 29"/>
                <a:gd name="T68" fmla="*/ 2 w 29"/>
                <a:gd name="T69" fmla="*/ 23 h 29"/>
                <a:gd name="T70" fmla="*/ 4 w 29"/>
                <a:gd name="T71" fmla="*/ 25 h 29"/>
                <a:gd name="T72" fmla="*/ 6 w 29"/>
                <a:gd name="T73" fmla="*/ 27 h 29"/>
                <a:gd name="T74" fmla="*/ 8 w 29"/>
                <a:gd name="T75" fmla="*/ 27 h 29"/>
                <a:gd name="T76" fmla="*/ 10 w 29"/>
                <a:gd name="T77" fmla="*/ 29 h 29"/>
                <a:gd name="T78" fmla="*/ 11 w 29"/>
                <a:gd name="T79" fmla="*/ 29 h 29"/>
                <a:gd name="T80" fmla="*/ 13 w 29"/>
                <a:gd name="T81" fmla="*/ 29 h 29"/>
                <a:gd name="T82" fmla="*/ 13 w 29"/>
                <a:gd name="T8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lnTo>
                    <a:pt x="13" y="29"/>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28" name="Freeform 40"/>
            <p:cNvSpPr>
              <a:spLocks/>
            </p:cNvSpPr>
            <p:nvPr/>
          </p:nvSpPr>
          <p:spPr bwMode="auto">
            <a:xfrm>
              <a:off x="1245" y="2912"/>
              <a:ext cx="128" cy="243"/>
            </a:xfrm>
            <a:custGeom>
              <a:avLst/>
              <a:gdLst>
                <a:gd name="T0" fmla="*/ 56 w 56"/>
                <a:gd name="T1" fmla="*/ 142 h 144"/>
                <a:gd name="T2" fmla="*/ 0 w 56"/>
                <a:gd name="T3" fmla="*/ 144 h 144"/>
                <a:gd name="T4" fmla="*/ 0 w 56"/>
                <a:gd name="T5" fmla="*/ 0 h 144"/>
              </a:gdLst>
              <a:ahLst/>
              <a:cxnLst>
                <a:cxn ang="0">
                  <a:pos x="T0" y="T1"/>
                </a:cxn>
                <a:cxn ang="0">
                  <a:pos x="T2" y="T3"/>
                </a:cxn>
                <a:cxn ang="0">
                  <a:pos x="T4" y="T5"/>
                </a:cxn>
              </a:cxnLst>
              <a:rect l="0" t="0" r="r" b="b"/>
              <a:pathLst>
                <a:path w="56" h="144">
                  <a:moveTo>
                    <a:pt x="56" y="142"/>
                  </a:moveTo>
                  <a:lnTo>
                    <a:pt x="0" y="144"/>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29" name="Freeform 41"/>
            <p:cNvSpPr>
              <a:spLocks/>
            </p:cNvSpPr>
            <p:nvPr/>
          </p:nvSpPr>
          <p:spPr bwMode="auto">
            <a:xfrm>
              <a:off x="1837" y="2750"/>
              <a:ext cx="328" cy="567"/>
            </a:xfrm>
            <a:custGeom>
              <a:avLst/>
              <a:gdLst>
                <a:gd name="T0" fmla="*/ 0 w 144"/>
                <a:gd name="T1" fmla="*/ 71 h 336"/>
                <a:gd name="T2" fmla="*/ 2 w 144"/>
                <a:gd name="T3" fmla="*/ 60 h 336"/>
                <a:gd name="T4" fmla="*/ 4 w 144"/>
                <a:gd name="T5" fmla="*/ 48 h 336"/>
                <a:gd name="T6" fmla="*/ 10 w 144"/>
                <a:gd name="T7" fmla="*/ 39 h 336"/>
                <a:gd name="T8" fmla="*/ 16 w 144"/>
                <a:gd name="T9" fmla="*/ 29 h 336"/>
                <a:gd name="T10" fmla="*/ 22 w 144"/>
                <a:gd name="T11" fmla="*/ 21 h 336"/>
                <a:gd name="T12" fmla="*/ 31 w 144"/>
                <a:gd name="T13" fmla="*/ 14 h 336"/>
                <a:gd name="T14" fmla="*/ 41 w 144"/>
                <a:gd name="T15" fmla="*/ 8 h 336"/>
                <a:gd name="T16" fmla="*/ 50 w 144"/>
                <a:gd name="T17" fmla="*/ 2 h 336"/>
                <a:gd name="T18" fmla="*/ 62 w 144"/>
                <a:gd name="T19" fmla="*/ 0 h 336"/>
                <a:gd name="T20" fmla="*/ 73 w 144"/>
                <a:gd name="T21" fmla="*/ 0 h 336"/>
                <a:gd name="T22" fmla="*/ 85 w 144"/>
                <a:gd name="T23" fmla="*/ 0 h 336"/>
                <a:gd name="T24" fmla="*/ 96 w 144"/>
                <a:gd name="T25" fmla="*/ 2 h 336"/>
                <a:gd name="T26" fmla="*/ 106 w 144"/>
                <a:gd name="T27" fmla="*/ 8 h 336"/>
                <a:gd name="T28" fmla="*/ 116 w 144"/>
                <a:gd name="T29" fmla="*/ 14 h 336"/>
                <a:gd name="T30" fmla="*/ 123 w 144"/>
                <a:gd name="T31" fmla="*/ 21 h 336"/>
                <a:gd name="T32" fmla="*/ 131 w 144"/>
                <a:gd name="T33" fmla="*/ 29 h 336"/>
                <a:gd name="T34" fmla="*/ 137 w 144"/>
                <a:gd name="T35" fmla="*/ 39 h 336"/>
                <a:gd name="T36" fmla="*/ 143 w 144"/>
                <a:gd name="T37" fmla="*/ 48 h 336"/>
                <a:gd name="T38" fmla="*/ 144 w 144"/>
                <a:gd name="T39" fmla="*/ 60 h 336"/>
                <a:gd name="T40" fmla="*/ 144 w 144"/>
                <a:gd name="T41" fmla="*/ 71 h 336"/>
                <a:gd name="T42" fmla="*/ 144 w 144"/>
                <a:gd name="T43" fmla="*/ 263 h 336"/>
                <a:gd name="T44" fmla="*/ 144 w 144"/>
                <a:gd name="T45" fmla="*/ 275 h 336"/>
                <a:gd name="T46" fmla="*/ 143 w 144"/>
                <a:gd name="T47" fmla="*/ 286 h 336"/>
                <a:gd name="T48" fmla="*/ 137 w 144"/>
                <a:gd name="T49" fmla="*/ 296 h 336"/>
                <a:gd name="T50" fmla="*/ 131 w 144"/>
                <a:gd name="T51" fmla="*/ 306 h 336"/>
                <a:gd name="T52" fmla="*/ 123 w 144"/>
                <a:gd name="T53" fmla="*/ 315 h 336"/>
                <a:gd name="T54" fmla="*/ 116 w 144"/>
                <a:gd name="T55" fmla="*/ 321 h 336"/>
                <a:gd name="T56" fmla="*/ 106 w 144"/>
                <a:gd name="T57" fmla="*/ 327 h 336"/>
                <a:gd name="T58" fmla="*/ 96 w 144"/>
                <a:gd name="T59" fmla="*/ 332 h 336"/>
                <a:gd name="T60" fmla="*/ 85 w 144"/>
                <a:gd name="T61" fmla="*/ 334 h 336"/>
                <a:gd name="T62" fmla="*/ 73 w 144"/>
                <a:gd name="T63" fmla="*/ 336 h 336"/>
                <a:gd name="T64" fmla="*/ 62 w 144"/>
                <a:gd name="T65" fmla="*/ 334 h 336"/>
                <a:gd name="T66" fmla="*/ 50 w 144"/>
                <a:gd name="T67" fmla="*/ 332 h 336"/>
                <a:gd name="T68" fmla="*/ 41 w 144"/>
                <a:gd name="T69" fmla="*/ 327 h 336"/>
                <a:gd name="T70" fmla="*/ 31 w 144"/>
                <a:gd name="T71" fmla="*/ 321 h 336"/>
                <a:gd name="T72" fmla="*/ 22 w 144"/>
                <a:gd name="T73" fmla="*/ 315 h 336"/>
                <a:gd name="T74" fmla="*/ 16 w 144"/>
                <a:gd name="T75" fmla="*/ 306 h 336"/>
                <a:gd name="T76" fmla="*/ 10 w 144"/>
                <a:gd name="T77" fmla="*/ 296 h 336"/>
                <a:gd name="T78" fmla="*/ 4 w 144"/>
                <a:gd name="T79" fmla="*/ 286 h 336"/>
                <a:gd name="T80" fmla="*/ 2 w 144"/>
                <a:gd name="T81" fmla="*/ 275 h 336"/>
                <a:gd name="T82" fmla="*/ 0 w 144"/>
                <a:gd name="T83" fmla="*/ 263 h 336"/>
                <a:gd name="T84" fmla="*/ 0 w 144"/>
                <a:gd name="T85" fmla="*/ 71 h 336"/>
                <a:gd name="T86" fmla="*/ 0 w 144"/>
                <a:gd name="T87" fmla="*/ 7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lnTo>
                    <a:pt x="0" y="7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30" name="Rectangle 42"/>
            <p:cNvSpPr>
              <a:spLocks noChangeArrowheads="1"/>
            </p:cNvSpPr>
            <p:nvPr/>
          </p:nvSpPr>
          <p:spPr bwMode="auto">
            <a:xfrm>
              <a:off x="1895" y="2846"/>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0</a:t>
              </a:r>
              <a:endParaRPr lang="zh-TW" altLang="en-US" sz="2000">
                <a:latin typeface="+mn-lt"/>
              </a:endParaRPr>
            </a:p>
          </p:txBody>
        </p:sp>
        <p:sp>
          <p:nvSpPr>
            <p:cNvPr id="370731" name="Rectangle 43"/>
            <p:cNvSpPr>
              <a:spLocks noChangeArrowheads="1"/>
            </p:cNvSpPr>
            <p:nvPr/>
          </p:nvSpPr>
          <p:spPr bwMode="auto">
            <a:xfrm>
              <a:off x="1895" y="3089"/>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1</a:t>
              </a:r>
              <a:endParaRPr lang="zh-TW" altLang="en-US" sz="2000">
                <a:latin typeface="+mn-lt"/>
              </a:endParaRPr>
            </a:p>
          </p:txBody>
        </p:sp>
        <p:sp>
          <p:nvSpPr>
            <p:cNvPr id="370732" name="Line 44"/>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33" name="Line 45"/>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34" name="Freeform 46"/>
            <p:cNvSpPr>
              <a:spLocks/>
            </p:cNvSpPr>
            <p:nvPr/>
          </p:nvSpPr>
          <p:spPr bwMode="auto">
            <a:xfrm>
              <a:off x="1211" y="2883"/>
              <a:ext cx="75" cy="56"/>
            </a:xfrm>
            <a:custGeom>
              <a:avLst/>
              <a:gdLst>
                <a:gd name="T0" fmla="*/ 15 w 33"/>
                <a:gd name="T1" fmla="*/ 33 h 33"/>
                <a:gd name="T2" fmla="*/ 19 w 33"/>
                <a:gd name="T3" fmla="*/ 33 h 33"/>
                <a:gd name="T4" fmla="*/ 21 w 33"/>
                <a:gd name="T5" fmla="*/ 31 h 33"/>
                <a:gd name="T6" fmla="*/ 23 w 33"/>
                <a:gd name="T7" fmla="*/ 31 h 33"/>
                <a:gd name="T8" fmla="*/ 25 w 33"/>
                <a:gd name="T9" fmla="*/ 29 h 33"/>
                <a:gd name="T10" fmla="*/ 27 w 33"/>
                <a:gd name="T11" fmla="*/ 27 h 33"/>
                <a:gd name="T12" fmla="*/ 29 w 33"/>
                <a:gd name="T13" fmla="*/ 25 h 33"/>
                <a:gd name="T14" fmla="*/ 31 w 33"/>
                <a:gd name="T15" fmla="*/ 23 h 33"/>
                <a:gd name="T16" fmla="*/ 31 w 33"/>
                <a:gd name="T17" fmla="*/ 21 h 33"/>
                <a:gd name="T18" fmla="*/ 33 w 33"/>
                <a:gd name="T19" fmla="*/ 19 h 33"/>
                <a:gd name="T20" fmla="*/ 33 w 33"/>
                <a:gd name="T21" fmla="*/ 17 h 33"/>
                <a:gd name="T22" fmla="*/ 33 w 33"/>
                <a:gd name="T23" fmla="*/ 13 h 33"/>
                <a:gd name="T24" fmla="*/ 31 w 33"/>
                <a:gd name="T25" fmla="*/ 12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0 h 33"/>
                <a:gd name="T40" fmla="*/ 15 w 33"/>
                <a:gd name="T41" fmla="*/ 0 h 33"/>
                <a:gd name="T42" fmla="*/ 13 w 33"/>
                <a:gd name="T43" fmla="*/ 0 h 33"/>
                <a:gd name="T44" fmla="*/ 11 w 33"/>
                <a:gd name="T45" fmla="*/ 2 h 33"/>
                <a:gd name="T46" fmla="*/ 10 w 33"/>
                <a:gd name="T47" fmla="*/ 2 h 33"/>
                <a:gd name="T48" fmla="*/ 8 w 33"/>
                <a:gd name="T49" fmla="*/ 4 h 33"/>
                <a:gd name="T50" fmla="*/ 6 w 33"/>
                <a:gd name="T51" fmla="*/ 6 h 33"/>
                <a:gd name="T52" fmla="*/ 4 w 33"/>
                <a:gd name="T53" fmla="*/ 8 h 33"/>
                <a:gd name="T54" fmla="*/ 2 w 33"/>
                <a:gd name="T55" fmla="*/ 10 h 33"/>
                <a:gd name="T56" fmla="*/ 2 w 33"/>
                <a:gd name="T57" fmla="*/ 12 h 33"/>
                <a:gd name="T58" fmla="*/ 0 w 33"/>
                <a:gd name="T59" fmla="*/ 13 h 33"/>
                <a:gd name="T60" fmla="*/ 0 w 33"/>
                <a:gd name="T61" fmla="*/ 17 h 33"/>
                <a:gd name="T62" fmla="*/ 0 w 33"/>
                <a:gd name="T63" fmla="*/ 19 h 33"/>
                <a:gd name="T64" fmla="*/ 2 w 33"/>
                <a:gd name="T65" fmla="*/ 21 h 33"/>
                <a:gd name="T66" fmla="*/ 2 w 33"/>
                <a:gd name="T67" fmla="*/ 23 h 33"/>
                <a:gd name="T68" fmla="*/ 4 w 33"/>
                <a:gd name="T69" fmla="*/ 25 h 33"/>
                <a:gd name="T70" fmla="*/ 6 w 33"/>
                <a:gd name="T71" fmla="*/ 27 h 33"/>
                <a:gd name="T72" fmla="*/ 8 w 33"/>
                <a:gd name="T73" fmla="*/ 29 h 33"/>
                <a:gd name="T74" fmla="*/ 10 w 33"/>
                <a:gd name="T75" fmla="*/ 31 h 33"/>
                <a:gd name="T76" fmla="*/ 11 w 33"/>
                <a:gd name="T77" fmla="*/ 31 h 33"/>
                <a:gd name="T78" fmla="*/ 13 w 33"/>
                <a:gd name="T79" fmla="*/ 33 h 33"/>
                <a:gd name="T80" fmla="*/ 15 w 33"/>
                <a:gd name="T81" fmla="*/ 33 h 33"/>
                <a:gd name="T82" fmla="*/ 15 w 33"/>
                <a:gd name="T8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lnTo>
                    <a:pt x="15"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35" name="Rectangle 47"/>
            <p:cNvSpPr>
              <a:spLocks noChangeArrowheads="1"/>
            </p:cNvSpPr>
            <p:nvPr/>
          </p:nvSpPr>
          <p:spPr bwMode="auto">
            <a:xfrm>
              <a:off x="832" y="2784"/>
              <a:ext cx="94"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a:solidFill>
                    <a:srgbClr val="000000"/>
                  </a:solidFill>
                  <a:latin typeface="+mn-lt"/>
                </a:rPr>
                <a:t>b</a:t>
              </a:r>
              <a:endParaRPr lang="en-US" altLang="zh-TW" sz="2000">
                <a:latin typeface="+mn-lt"/>
              </a:endParaRPr>
            </a:p>
          </p:txBody>
        </p:sp>
      </p:grpSp>
      <p:sp>
        <p:nvSpPr>
          <p:cNvPr id="370736" name="Rectangle 48"/>
          <p:cNvSpPr>
            <a:spLocks noChangeArrowheads="1"/>
          </p:cNvSpPr>
          <p:nvPr/>
        </p:nvSpPr>
        <p:spPr bwMode="auto">
          <a:xfrm>
            <a:off x="4532615" y="4272353"/>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2</a:t>
            </a:r>
            <a:endParaRPr lang="zh-TW" altLang="en-US" sz="2000">
              <a:latin typeface="+mn-lt"/>
            </a:endParaRPr>
          </a:p>
        </p:txBody>
      </p:sp>
      <p:sp>
        <p:nvSpPr>
          <p:cNvPr id="370738" name="Line 50"/>
          <p:cNvSpPr>
            <a:spLocks noChangeShapeType="1"/>
          </p:cNvSpPr>
          <p:nvPr/>
        </p:nvSpPr>
        <p:spPr bwMode="auto">
          <a:xfrm flipH="1">
            <a:off x="640554" y="5092968"/>
            <a:ext cx="3830515" cy="17585"/>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39" name="Freeform 51"/>
          <p:cNvSpPr>
            <a:spLocks/>
          </p:cNvSpPr>
          <p:nvPr/>
        </p:nvSpPr>
        <p:spPr bwMode="auto">
          <a:xfrm>
            <a:off x="800280" y="2615004"/>
            <a:ext cx="4318489" cy="2851638"/>
          </a:xfrm>
          <a:custGeom>
            <a:avLst/>
            <a:gdLst>
              <a:gd name="T0" fmla="*/ 1298 w 1298"/>
              <a:gd name="T1" fmla="*/ 1151 h 1153"/>
              <a:gd name="T2" fmla="*/ 1298 w 1298"/>
              <a:gd name="T3" fmla="*/ 0 h 1153"/>
              <a:gd name="T4" fmla="*/ 0 w 1298"/>
              <a:gd name="T5" fmla="*/ 0 h 1153"/>
              <a:gd name="T6" fmla="*/ 0 w 1298"/>
              <a:gd name="T7" fmla="*/ 1153 h 1153"/>
              <a:gd name="T8" fmla="*/ 1298 w 1298"/>
              <a:gd name="T9" fmla="*/ 1153 h 1153"/>
              <a:gd name="T10" fmla="*/ 1298 w 1298"/>
              <a:gd name="T11" fmla="*/ 1153 h 1153"/>
            </a:gdLst>
            <a:ahLst/>
            <a:cxnLst>
              <a:cxn ang="0">
                <a:pos x="T0" y="T1"/>
              </a:cxn>
              <a:cxn ang="0">
                <a:pos x="T2" y="T3"/>
              </a:cxn>
              <a:cxn ang="0">
                <a:pos x="T4" y="T5"/>
              </a:cxn>
              <a:cxn ang="0">
                <a:pos x="T6" y="T7"/>
              </a:cxn>
              <a:cxn ang="0">
                <a:pos x="T8" y="T9"/>
              </a:cxn>
              <a:cxn ang="0">
                <a:pos x="T10" y="T11"/>
              </a:cxn>
            </a:cxnLst>
            <a:rect l="0" t="0" r="r" b="b"/>
            <a:pathLst>
              <a:path w="1298" h="1153">
                <a:moveTo>
                  <a:pt x="1298" y="1151"/>
                </a:moveTo>
                <a:lnTo>
                  <a:pt x="1298" y="0"/>
                </a:lnTo>
                <a:lnTo>
                  <a:pt x="0" y="0"/>
                </a:lnTo>
                <a:lnTo>
                  <a:pt x="0" y="1153"/>
                </a:lnTo>
                <a:lnTo>
                  <a:pt x="1298" y="1153"/>
                </a:lnTo>
                <a:lnTo>
                  <a:pt x="1298" y="1153"/>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40" name="Rectangle 52"/>
          <p:cNvSpPr>
            <a:spLocks noChangeArrowheads="1"/>
          </p:cNvSpPr>
          <p:nvPr/>
        </p:nvSpPr>
        <p:spPr bwMode="auto">
          <a:xfrm>
            <a:off x="4037315" y="5714292"/>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TW" altLang="en-US" sz="2000">
              <a:latin typeface="+mn-lt"/>
            </a:endParaRPr>
          </a:p>
        </p:txBody>
      </p:sp>
      <p:sp>
        <p:nvSpPr>
          <p:cNvPr id="370741" name="Text Box 53"/>
          <p:cNvSpPr txBox="1">
            <a:spLocks noChangeArrowheads="1"/>
          </p:cNvSpPr>
          <p:nvPr/>
        </p:nvSpPr>
        <p:spPr bwMode="auto">
          <a:xfrm>
            <a:off x="259490" y="5606550"/>
            <a:ext cx="1653017"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dirty="0">
                <a:latin typeface="+mn-lt"/>
              </a:rPr>
              <a:t>Fig. A.5.10a</a:t>
            </a:r>
            <a:endParaRPr lang="en-US" altLang="zh-TW" sz="1800" dirty="0">
              <a:latin typeface="+mn-lt"/>
            </a:endParaRPr>
          </a:p>
        </p:txBody>
      </p:sp>
      <p:sp>
        <p:nvSpPr>
          <p:cNvPr id="370742" name="Line 54"/>
          <p:cNvSpPr>
            <a:spLocks noChangeShapeType="1"/>
          </p:cNvSpPr>
          <p:nvPr/>
        </p:nvSpPr>
        <p:spPr bwMode="auto">
          <a:xfrm flipV="1">
            <a:off x="2107403" y="1741634"/>
            <a:ext cx="0" cy="281354"/>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70743" name="Line 55"/>
          <p:cNvSpPr>
            <a:spLocks noChangeShapeType="1"/>
          </p:cNvSpPr>
          <p:nvPr/>
        </p:nvSpPr>
        <p:spPr bwMode="auto">
          <a:xfrm flipV="1">
            <a:off x="2107403" y="1731764"/>
            <a:ext cx="3424764" cy="987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70746" name="Line 58"/>
          <p:cNvSpPr>
            <a:spLocks noChangeShapeType="1"/>
          </p:cNvSpPr>
          <p:nvPr/>
        </p:nvSpPr>
        <p:spPr bwMode="auto">
          <a:xfrm flipV="1">
            <a:off x="4698203" y="1876450"/>
            <a:ext cx="0" cy="140677"/>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70747" name="Line 59"/>
          <p:cNvSpPr>
            <a:spLocks noChangeShapeType="1"/>
          </p:cNvSpPr>
          <p:nvPr/>
        </p:nvSpPr>
        <p:spPr bwMode="auto">
          <a:xfrm>
            <a:off x="4698203" y="1876450"/>
            <a:ext cx="833964" cy="0"/>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70748" name="Text Box 60"/>
          <p:cNvSpPr txBox="1">
            <a:spLocks noChangeArrowheads="1"/>
          </p:cNvSpPr>
          <p:nvPr/>
        </p:nvSpPr>
        <p:spPr bwMode="auto">
          <a:xfrm>
            <a:off x="4713481" y="1208377"/>
            <a:ext cx="885307"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8575">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b="1" dirty="0" err="1">
                <a:solidFill>
                  <a:srgbClr val="0000FF"/>
                </a:solidFill>
                <a:latin typeface="+mn-lt"/>
              </a:rPr>
              <a:t>ALUop</a:t>
            </a:r>
            <a:endParaRPr lang="en-US" altLang="zh-TW" sz="2000" b="1" dirty="0">
              <a:solidFill>
                <a:srgbClr val="0000FF"/>
              </a:solidFill>
              <a:latin typeface="+mn-lt"/>
            </a:endParaRPr>
          </a:p>
        </p:txBody>
      </p:sp>
      <p:sp>
        <p:nvSpPr>
          <p:cNvPr id="370749" name="Line 61"/>
          <p:cNvSpPr>
            <a:spLocks noChangeShapeType="1"/>
          </p:cNvSpPr>
          <p:nvPr/>
        </p:nvSpPr>
        <p:spPr bwMode="auto">
          <a:xfrm>
            <a:off x="3555203" y="4408634"/>
            <a:ext cx="152400" cy="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70750" name="Line 62"/>
          <p:cNvSpPr>
            <a:spLocks noChangeShapeType="1"/>
          </p:cNvSpPr>
          <p:nvPr/>
        </p:nvSpPr>
        <p:spPr bwMode="auto">
          <a:xfrm>
            <a:off x="3631403" y="4338296"/>
            <a:ext cx="0" cy="140677"/>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70752" name="Rectangle 64"/>
          <p:cNvSpPr>
            <a:spLocks noChangeArrowheads="1"/>
          </p:cNvSpPr>
          <p:nvPr/>
        </p:nvSpPr>
        <p:spPr bwMode="auto">
          <a:xfrm>
            <a:off x="107504" y="4941168"/>
            <a:ext cx="4440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square" lIns="0" tIns="0" rIns="0" bIns="0">
            <a:spAutoFit/>
          </a:bodyPr>
          <a:lstStyle/>
          <a:p>
            <a:r>
              <a:rPr lang="en-US" altLang="zh-TW" sz="2000" dirty="0">
                <a:solidFill>
                  <a:srgbClr val="FF0000"/>
                </a:solidFill>
                <a:latin typeface="+mn-lt"/>
              </a:rPr>
              <a:t>Less</a:t>
            </a:r>
          </a:p>
        </p:txBody>
      </p:sp>
      <p:sp>
        <p:nvSpPr>
          <p:cNvPr id="370753" name="Rectangle 65"/>
          <p:cNvSpPr>
            <a:spLocks noChangeArrowheads="1"/>
          </p:cNvSpPr>
          <p:nvPr/>
        </p:nvSpPr>
        <p:spPr bwMode="auto">
          <a:xfrm>
            <a:off x="5218665" y="4201343"/>
            <a:ext cx="661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dirty="0">
                <a:solidFill>
                  <a:srgbClr val="000000"/>
                </a:solidFill>
                <a:latin typeface="+mn-lt"/>
              </a:rPr>
              <a:t>Result</a:t>
            </a:r>
            <a:endParaRPr lang="en-US" altLang="zh-TW" sz="2000" dirty="0">
              <a:latin typeface="+mn-lt"/>
            </a:endParaRPr>
          </a:p>
        </p:txBody>
      </p:sp>
      <p:sp>
        <p:nvSpPr>
          <p:cNvPr id="370754" name="Rectangle 66"/>
          <p:cNvSpPr>
            <a:spLocks noChangeArrowheads="1"/>
          </p:cNvSpPr>
          <p:nvPr/>
        </p:nvSpPr>
        <p:spPr bwMode="auto">
          <a:xfrm>
            <a:off x="3250404" y="5638092"/>
            <a:ext cx="9677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a:solidFill>
                  <a:srgbClr val="000000"/>
                </a:solidFill>
                <a:latin typeface="+mn-lt"/>
              </a:rPr>
              <a:t>CarryOut</a:t>
            </a:r>
            <a:endParaRPr lang="en-US" altLang="zh-TW" sz="2000">
              <a:latin typeface="+mn-lt"/>
            </a:endParaRPr>
          </a:p>
        </p:txBody>
      </p:sp>
      <p:sp>
        <p:nvSpPr>
          <p:cNvPr id="370755" name="Rectangle 67"/>
          <p:cNvSpPr>
            <a:spLocks noChangeArrowheads="1"/>
          </p:cNvSpPr>
          <p:nvPr/>
        </p:nvSpPr>
        <p:spPr bwMode="auto">
          <a:xfrm>
            <a:off x="1574004" y="1980492"/>
            <a:ext cx="781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dirty="0" err="1">
                <a:solidFill>
                  <a:srgbClr val="0000FF"/>
                </a:solidFill>
                <a:latin typeface="+mn-lt"/>
              </a:rPr>
              <a:t>Ainvert</a:t>
            </a:r>
            <a:endParaRPr lang="en-US" altLang="zh-TW" sz="2000" dirty="0">
              <a:solidFill>
                <a:srgbClr val="0000FF"/>
              </a:solidFill>
              <a:latin typeface="+mn-lt"/>
            </a:endParaRPr>
          </a:p>
        </p:txBody>
      </p:sp>
      <p:sp>
        <p:nvSpPr>
          <p:cNvPr id="370756" name="Rectangle 68"/>
          <p:cNvSpPr>
            <a:spLocks noChangeArrowheads="1"/>
          </p:cNvSpPr>
          <p:nvPr/>
        </p:nvSpPr>
        <p:spPr bwMode="auto">
          <a:xfrm>
            <a:off x="3479003" y="2050830"/>
            <a:ext cx="7754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a:solidFill>
                  <a:srgbClr val="000000"/>
                </a:solidFill>
                <a:latin typeface="+mn-lt"/>
              </a:rPr>
              <a:t>CarryIn</a:t>
            </a:r>
            <a:endParaRPr lang="en-US" altLang="zh-TW" sz="2000">
              <a:latin typeface="+mn-lt"/>
            </a:endParaRPr>
          </a:p>
        </p:txBody>
      </p:sp>
      <p:grpSp>
        <p:nvGrpSpPr>
          <p:cNvPr id="370758" name="Group 70"/>
          <p:cNvGrpSpPr>
            <a:grpSpLocks/>
          </p:cNvGrpSpPr>
          <p:nvPr/>
        </p:nvGrpSpPr>
        <p:grpSpPr bwMode="auto">
          <a:xfrm>
            <a:off x="319634" y="2669223"/>
            <a:ext cx="1953358" cy="830874"/>
            <a:chOff x="832" y="2750"/>
            <a:chExt cx="1333" cy="567"/>
          </a:xfrm>
        </p:grpSpPr>
        <p:sp>
          <p:nvSpPr>
            <p:cNvPr id="370759" name="Freeform 71"/>
            <p:cNvSpPr>
              <a:spLocks/>
            </p:cNvSpPr>
            <p:nvPr/>
          </p:nvSpPr>
          <p:spPr bwMode="auto">
            <a:xfrm>
              <a:off x="1373" y="3049"/>
              <a:ext cx="247" cy="211"/>
            </a:xfrm>
            <a:custGeom>
              <a:avLst/>
              <a:gdLst>
                <a:gd name="T0" fmla="*/ 107 w 109"/>
                <a:gd name="T1" fmla="*/ 61 h 125"/>
                <a:gd name="T2" fmla="*/ 0 w 109"/>
                <a:gd name="T3" fmla="*/ 125 h 125"/>
                <a:gd name="T4" fmla="*/ 0 w 109"/>
                <a:gd name="T5" fmla="*/ 0 h 125"/>
                <a:gd name="T6" fmla="*/ 109 w 109"/>
                <a:gd name="T7" fmla="*/ 61 h 125"/>
                <a:gd name="T8" fmla="*/ 109 w 109"/>
                <a:gd name="T9" fmla="*/ 61 h 125"/>
              </a:gdLst>
              <a:ahLst/>
              <a:cxnLst>
                <a:cxn ang="0">
                  <a:pos x="T0" y="T1"/>
                </a:cxn>
                <a:cxn ang="0">
                  <a:pos x="T2" y="T3"/>
                </a:cxn>
                <a:cxn ang="0">
                  <a:pos x="T4" y="T5"/>
                </a:cxn>
                <a:cxn ang="0">
                  <a:pos x="T6" y="T7"/>
                </a:cxn>
                <a:cxn ang="0">
                  <a:pos x="T8" y="T9"/>
                </a:cxn>
              </a:cxnLst>
              <a:rect l="0" t="0" r="r" b="b"/>
              <a:pathLst>
                <a:path w="109" h="125">
                  <a:moveTo>
                    <a:pt x="107" y="61"/>
                  </a:moveTo>
                  <a:lnTo>
                    <a:pt x="0" y="125"/>
                  </a:lnTo>
                  <a:lnTo>
                    <a:pt x="0" y="0"/>
                  </a:lnTo>
                  <a:lnTo>
                    <a:pt x="109" y="61"/>
                  </a:lnTo>
                  <a:lnTo>
                    <a:pt x="109" y="6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60" name="Freeform 72"/>
            <p:cNvSpPr>
              <a:spLocks/>
            </p:cNvSpPr>
            <p:nvPr/>
          </p:nvSpPr>
          <p:spPr bwMode="auto">
            <a:xfrm>
              <a:off x="1647" y="3130"/>
              <a:ext cx="66" cy="49"/>
            </a:xfrm>
            <a:custGeom>
              <a:avLst/>
              <a:gdLst>
                <a:gd name="T0" fmla="*/ 13 w 29"/>
                <a:gd name="T1" fmla="*/ 29 h 29"/>
                <a:gd name="T2" fmla="*/ 17 w 29"/>
                <a:gd name="T3" fmla="*/ 29 h 29"/>
                <a:gd name="T4" fmla="*/ 19 w 29"/>
                <a:gd name="T5" fmla="*/ 29 h 29"/>
                <a:gd name="T6" fmla="*/ 21 w 29"/>
                <a:gd name="T7" fmla="*/ 27 h 29"/>
                <a:gd name="T8" fmla="*/ 23 w 29"/>
                <a:gd name="T9" fmla="*/ 27 h 29"/>
                <a:gd name="T10" fmla="*/ 25 w 29"/>
                <a:gd name="T11" fmla="*/ 25 h 29"/>
                <a:gd name="T12" fmla="*/ 27 w 29"/>
                <a:gd name="T13" fmla="*/ 23 h 29"/>
                <a:gd name="T14" fmla="*/ 27 w 29"/>
                <a:gd name="T15" fmla="*/ 21 h 29"/>
                <a:gd name="T16" fmla="*/ 29 w 29"/>
                <a:gd name="T17" fmla="*/ 19 h 29"/>
                <a:gd name="T18" fmla="*/ 29 w 29"/>
                <a:gd name="T19" fmla="*/ 17 h 29"/>
                <a:gd name="T20" fmla="*/ 29 w 29"/>
                <a:gd name="T21" fmla="*/ 13 h 29"/>
                <a:gd name="T22" fmla="*/ 29 w 29"/>
                <a:gd name="T23" fmla="*/ 11 h 29"/>
                <a:gd name="T24" fmla="*/ 29 w 29"/>
                <a:gd name="T25" fmla="*/ 10 h 29"/>
                <a:gd name="T26" fmla="*/ 27 w 29"/>
                <a:gd name="T27" fmla="*/ 8 h 29"/>
                <a:gd name="T28" fmla="*/ 27 w 29"/>
                <a:gd name="T29" fmla="*/ 6 h 29"/>
                <a:gd name="T30" fmla="*/ 25 w 29"/>
                <a:gd name="T31" fmla="*/ 4 h 29"/>
                <a:gd name="T32" fmla="*/ 23 w 29"/>
                <a:gd name="T33" fmla="*/ 2 h 29"/>
                <a:gd name="T34" fmla="*/ 21 w 29"/>
                <a:gd name="T35" fmla="*/ 2 h 29"/>
                <a:gd name="T36" fmla="*/ 19 w 29"/>
                <a:gd name="T37" fmla="*/ 0 h 29"/>
                <a:gd name="T38" fmla="*/ 17 w 29"/>
                <a:gd name="T39" fmla="*/ 0 h 29"/>
                <a:gd name="T40" fmla="*/ 13 w 29"/>
                <a:gd name="T41" fmla="*/ 0 h 29"/>
                <a:gd name="T42" fmla="*/ 11 w 29"/>
                <a:gd name="T43" fmla="*/ 0 h 29"/>
                <a:gd name="T44" fmla="*/ 10 w 29"/>
                <a:gd name="T45" fmla="*/ 0 h 29"/>
                <a:gd name="T46" fmla="*/ 8 w 29"/>
                <a:gd name="T47" fmla="*/ 2 h 29"/>
                <a:gd name="T48" fmla="*/ 6 w 29"/>
                <a:gd name="T49" fmla="*/ 2 h 29"/>
                <a:gd name="T50" fmla="*/ 4 w 29"/>
                <a:gd name="T51" fmla="*/ 4 h 29"/>
                <a:gd name="T52" fmla="*/ 2 w 29"/>
                <a:gd name="T53" fmla="*/ 6 h 29"/>
                <a:gd name="T54" fmla="*/ 0 w 29"/>
                <a:gd name="T55" fmla="*/ 8 h 29"/>
                <a:gd name="T56" fmla="*/ 0 w 29"/>
                <a:gd name="T57" fmla="*/ 10 h 29"/>
                <a:gd name="T58" fmla="*/ 0 w 29"/>
                <a:gd name="T59" fmla="*/ 11 h 29"/>
                <a:gd name="T60" fmla="*/ 0 w 29"/>
                <a:gd name="T61" fmla="*/ 13 h 29"/>
                <a:gd name="T62" fmla="*/ 0 w 29"/>
                <a:gd name="T63" fmla="*/ 17 h 29"/>
                <a:gd name="T64" fmla="*/ 0 w 29"/>
                <a:gd name="T65" fmla="*/ 19 h 29"/>
                <a:gd name="T66" fmla="*/ 0 w 29"/>
                <a:gd name="T67" fmla="*/ 21 h 29"/>
                <a:gd name="T68" fmla="*/ 2 w 29"/>
                <a:gd name="T69" fmla="*/ 23 h 29"/>
                <a:gd name="T70" fmla="*/ 4 w 29"/>
                <a:gd name="T71" fmla="*/ 25 h 29"/>
                <a:gd name="T72" fmla="*/ 6 w 29"/>
                <a:gd name="T73" fmla="*/ 27 h 29"/>
                <a:gd name="T74" fmla="*/ 8 w 29"/>
                <a:gd name="T75" fmla="*/ 27 h 29"/>
                <a:gd name="T76" fmla="*/ 10 w 29"/>
                <a:gd name="T77" fmla="*/ 29 h 29"/>
                <a:gd name="T78" fmla="*/ 11 w 29"/>
                <a:gd name="T79" fmla="*/ 29 h 29"/>
                <a:gd name="T80" fmla="*/ 13 w 29"/>
                <a:gd name="T81" fmla="*/ 29 h 29"/>
                <a:gd name="T82" fmla="*/ 13 w 29"/>
                <a:gd name="T8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29">
                  <a:moveTo>
                    <a:pt x="13" y="29"/>
                  </a:moveTo>
                  <a:lnTo>
                    <a:pt x="17" y="29"/>
                  </a:lnTo>
                  <a:lnTo>
                    <a:pt x="19" y="29"/>
                  </a:lnTo>
                  <a:lnTo>
                    <a:pt x="21" y="27"/>
                  </a:lnTo>
                  <a:lnTo>
                    <a:pt x="23" y="27"/>
                  </a:lnTo>
                  <a:lnTo>
                    <a:pt x="25" y="25"/>
                  </a:lnTo>
                  <a:lnTo>
                    <a:pt x="27" y="23"/>
                  </a:lnTo>
                  <a:lnTo>
                    <a:pt x="27" y="21"/>
                  </a:lnTo>
                  <a:lnTo>
                    <a:pt x="29" y="19"/>
                  </a:lnTo>
                  <a:lnTo>
                    <a:pt x="29" y="17"/>
                  </a:lnTo>
                  <a:lnTo>
                    <a:pt x="29" y="13"/>
                  </a:lnTo>
                  <a:lnTo>
                    <a:pt x="29" y="11"/>
                  </a:lnTo>
                  <a:lnTo>
                    <a:pt x="29" y="10"/>
                  </a:lnTo>
                  <a:lnTo>
                    <a:pt x="27" y="8"/>
                  </a:lnTo>
                  <a:lnTo>
                    <a:pt x="27" y="6"/>
                  </a:lnTo>
                  <a:lnTo>
                    <a:pt x="25" y="4"/>
                  </a:lnTo>
                  <a:lnTo>
                    <a:pt x="23" y="2"/>
                  </a:lnTo>
                  <a:lnTo>
                    <a:pt x="21" y="2"/>
                  </a:lnTo>
                  <a:lnTo>
                    <a:pt x="19" y="0"/>
                  </a:lnTo>
                  <a:lnTo>
                    <a:pt x="17" y="0"/>
                  </a:lnTo>
                  <a:lnTo>
                    <a:pt x="13" y="0"/>
                  </a:lnTo>
                  <a:lnTo>
                    <a:pt x="11" y="0"/>
                  </a:lnTo>
                  <a:lnTo>
                    <a:pt x="10" y="0"/>
                  </a:lnTo>
                  <a:lnTo>
                    <a:pt x="8" y="2"/>
                  </a:lnTo>
                  <a:lnTo>
                    <a:pt x="6" y="2"/>
                  </a:lnTo>
                  <a:lnTo>
                    <a:pt x="4" y="4"/>
                  </a:lnTo>
                  <a:lnTo>
                    <a:pt x="2" y="6"/>
                  </a:lnTo>
                  <a:lnTo>
                    <a:pt x="0" y="8"/>
                  </a:lnTo>
                  <a:lnTo>
                    <a:pt x="0" y="10"/>
                  </a:lnTo>
                  <a:lnTo>
                    <a:pt x="0" y="11"/>
                  </a:lnTo>
                  <a:lnTo>
                    <a:pt x="0" y="13"/>
                  </a:lnTo>
                  <a:lnTo>
                    <a:pt x="0" y="17"/>
                  </a:lnTo>
                  <a:lnTo>
                    <a:pt x="0" y="19"/>
                  </a:lnTo>
                  <a:lnTo>
                    <a:pt x="0" y="21"/>
                  </a:lnTo>
                  <a:lnTo>
                    <a:pt x="2" y="23"/>
                  </a:lnTo>
                  <a:lnTo>
                    <a:pt x="4" y="25"/>
                  </a:lnTo>
                  <a:lnTo>
                    <a:pt x="6" y="27"/>
                  </a:lnTo>
                  <a:lnTo>
                    <a:pt x="8" y="27"/>
                  </a:lnTo>
                  <a:lnTo>
                    <a:pt x="10" y="29"/>
                  </a:lnTo>
                  <a:lnTo>
                    <a:pt x="11" y="29"/>
                  </a:lnTo>
                  <a:lnTo>
                    <a:pt x="13" y="29"/>
                  </a:lnTo>
                  <a:lnTo>
                    <a:pt x="13" y="29"/>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61" name="Freeform 73"/>
            <p:cNvSpPr>
              <a:spLocks/>
            </p:cNvSpPr>
            <p:nvPr/>
          </p:nvSpPr>
          <p:spPr bwMode="auto">
            <a:xfrm>
              <a:off x="1245" y="2912"/>
              <a:ext cx="128" cy="243"/>
            </a:xfrm>
            <a:custGeom>
              <a:avLst/>
              <a:gdLst>
                <a:gd name="T0" fmla="*/ 56 w 56"/>
                <a:gd name="T1" fmla="*/ 142 h 144"/>
                <a:gd name="T2" fmla="*/ 0 w 56"/>
                <a:gd name="T3" fmla="*/ 144 h 144"/>
                <a:gd name="T4" fmla="*/ 0 w 56"/>
                <a:gd name="T5" fmla="*/ 0 h 144"/>
              </a:gdLst>
              <a:ahLst/>
              <a:cxnLst>
                <a:cxn ang="0">
                  <a:pos x="T0" y="T1"/>
                </a:cxn>
                <a:cxn ang="0">
                  <a:pos x="T2" y="T3"/>
                </a:cxn>
                <a:cxn ang="0">
                  <a:pos x="T4" y="T5"/>
                </a:cxn>
              </a:cxnLst>
              <a:rect l="0" t="0" r="r" b="b"/>
              <a:pathLst>
                <a:path w="56" h="144">
                  <a:moveTo>
                    <a:pt x="56" y="142"/>
                  </a:moveTo>
                  <a:lnTo>
                    <a:pt x="0" y="144"/>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62" name="Freeform 74"/>
            <p:cNvSpPr>
              <a:spLocks/>
            </p:cNvSpPr>
            <p:nvPr/>
          </p:nvSpPr>
          <p:spPr bwMode="auto">
            <a:xfrm>
              <a:off x="1837" y="2750"/>
              <a:ext cx="328" cy="567"/>
            </a:xfrm>
            <a:custGeom>
              <a:avLst/>
              <a:gdLst>
                <a:gd name="T0" fmla="*/ 0 w 144"/>
                <a:gd name="T1" fmla="*/ 71 h 336"/>
                <a:gd name="T2" fmla="*/ 2 w 144"/>
                <a:gd name="T3" fmla="*/ 60 h 336"/>
                <a:gd name="T4" fmla="*/ 4 w 144"/>
                <a:gd name="T5" fmla="*/ 48 h 336"/>
                <a:gd name="T6" fmla="*/ 10 w 144"/>
                <a:gd name="T7" fmla="*/ 39 h 336"/>
                <a:gd name="T8" fmla="*/ 16 w 144"/>
                <a:gd name="T9" fmla="*/ 29 h 336"/>
                <a:gd name="T10" fmla="*/ 22 w 144"/>
                <a:gd name="T11" fmla="*/ 21 h 336"/>
                <a:gd name="T12" fmla="*/ 31 w 144"/>
                <a:gd name="T13" fmla="*/ 14 h 336"/>
                <a:gd name="T14" fmla="*/ 41 w 144"/>
                <a:gd name="T15" fmla="*/ 8 h 336"/>
                <a:gd name="T16" fmla="*/ 50 w 144"/>
                <a:gd name="T17" fmla="*/ 2 h 336"/>
                <a:gd name="T18" fmla="*/ 62 w 144"/>
                <a:gd name="T19" fmla="*/ 0 h 336"/>
                <a:gd name="T20" fmla="*/ 73 w 144"/>
                <a:gd name="T21" fmla="*/ 0 h 336"/>
                <a:gd name="T22" fmla="*/ 85 w 144"/>
                <a:gd name="T23" fmla="*/ 0 h 336"/>
                <a:gd name="T24" fmla="*/ 96 w 144"/>
                <a:gd name="T25" fmla="*/ 2 h 336"/>
                <a:gd name="T26" fmla="*/ 106 w 144"/>
                <a:gd name="T27" fmla="*/ 8 h 336"/>
                <a:gd name="T28" fmla="*/ 116 w 144"/>
                <a:gd name="T29" fmla="*/ 14 h 336"/>
                <a:gd name="T30" fmla="*/ 123 w 144"/>
                <a:gd name="T31" fmla="*/ 21 h 336"/>
                <a:gd name="T32" fmla="*/ 131 w 144"/>
                <a:gd name="T33" fmla="*/ 29 h 336"/>
                <a:gd name="T34" fmla="*/ 137 w 144"/>
                <a:gd name="T35" fmla="*/ 39 h 336"/>
                <a:gd name="T36" fmla="*/ 143 w 144"/>
                <a:gd name="T37" fmla="*/ 48 h 336"/>
                <a:gd name="T38" fmla="*/ 144 w 144"/>
                <a:gd name="T39" fmla="*/ 60 h 336"/>
                <a:gd name="T40" fmla="*/ 144 w 144"/>
                <a:gd name="T41" fmla="*/ 71 h 336"/>
                <a:gd name="T42" fmla="*/ 144 w 144"/>
                <a:gd name="T43" fmla="*/ 263 h 336"/>
                <a:gd name="T44" fmla="*/ 144 w 144"/>
                <a:gd name="T45" fmla="*/ 275 h 336"/>
                <a:gd name="T46" fmla="*/ 143 w 144"/>
                <a:gd name="T47" fmla="*/ 286 h 336"/>
                <a:gd name="T48" fmla="*/ 137 w 144"/>
                <a:gd name="T49" fmla="*/ 296 h 336"/>
                <a:gd name="T50" fmla="*/ 131 w 144"/>
                <a:gd name="T51" fmla="*/ 306 h 336"/>
                <a:gd name="T52" fmla="*/ 123 w 144"/>
                <a:gd name="T53" fmla="*/ 315 h 336"/>
                <a:gd name="T54" fmla="*/ 116 w 144"/>
                <a:gd name="T55" fmla="*/ 321 h 336"/>
                <a:gd name="T56" fmla="*/ 106 w 144"/>
                <a:gd name="T57" fmla="*/ 327 h 336"/>
                <a:gd name="T58" fmla="*/ 96 w 144"/>
                <a:gd name="T59" fmla="*/ 332 h 336"/>
                <a:gd name="T60" fmla="*/ 85 w 144"/>
                <a:gd name="T61" fmla="*/ 334 h 336"/>
                <a:gd name="T62" fmla="*/ 73 w 144"/>
                <a:gd name="T63" fmla="*/ 336 h 336"/>
                <a:gd name="T64" fmla="*/ 62 w 144"/>
                <a:gd name="T65" fmla="*/ 334 h 336"/>
                <a:gd name="T66" fmla="*/ 50 w 144"/>
                <a:gd name="T67" fmla="*/ 332 h 336"/>
                <a:gd name="T68" fmla="*/ 41 w 144"/>
                <a:gd name="T69" fmla="*/ 327 h 336"/>
                <a:gd name="T70" fmla="*/ 31 w 144"/>
                <a:gd name="T71" fmla="*/ 321 h 336"/>
                <a:gd name="T72" fmla="*/ 22 w 144"/>
                <a:gd name="T73" fmla="*/ 315 h 336"/>
                <a:gd name="T74" fmla="*/ 16 w 144"/>
                <a:gd name="T75" fmla="*/ 306 h 336"/>
                <a:gd name="T76" fmla="*/ 10 w 144"/>
                <a:gd name="T77" fmla="*/ 296 h 336"/>
                <a:gd name="T78" fmla="*/ 4 w 144"/>
                <a:gd name="T79" fmla="*/ 286 h 336"/>
                <a:gd name="T80" fmla="*/ 2 w 144"/>
                <a:gd name="T81" fmla="*/ 275 h 336"/>
                <a:gd name="T82" fmla="*/ 0 w 144"/>
                <a:gd name="T83" fmla="*/ 263 h 336"/>
                <a:gd name="T84" fmla="*/ 0 w 144"/>
                <a:gd name="T85" fmla="*/ 71 h 336"/>
                <a:gd name="T86" fmla="*/ 0 w 144"/>
                <a:gd name="T87" fmla="*/ 7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336">
                  <a:moveTo>
                    <a:pt x="0" y="71"/>
                  </a:moveTo>
                  <a:lnTo>
                    <a:pt x="2" y="60"/>
                  </a:lnTo>
                  <a:lnTo>
                    <a:pt x="4" y="48"/>
                  </a:lnTo>
                  <a:lnTo>
                    <a:pt x="10" y="39"/>
                  </a:lnTo>
                  <a:lnTo>
                    <a:pt x="16" y="29"/>
                  </a:lnTo>
                  <a:lnTo>
                    <a:pt x="22" y="21"/>
                  </a:lnTo>
                  <a:lnTo>
                    <a:pt x="31" y="14"/>
                  </a:lnTo>
                  <a:lnTo>
                    <a:pt x="41" y="8"/>
                  </a:lnTo>
                  <a:lnTo>
                    <a:pt x="50" y="2"/>
                  </a:lnTo>
                  <a:lnTo>
                    <a:pt x="62" y="0"/>
                  </a:lnTo>
                  <a:lnTo>
                    <a:pt x="73" y="0"/>
                  </a:lnTo>
                  <a:lnTo>
                    <a:pt x="85" y="0"/>
                  </a:lnTo>
                  <a:lnTo>
                    <a:pt x="96" y="2"/>
                  </a:lnTo>
                  <a:lnTo>
                    <a:pt x="106" y="8"/>
                  </a:lnTo>
                  <a:lnTo>
                    <a:pt x="116" y="14"/>
                  </a:lnTo>
                  <a:lnTo>
                    <a:pt x="123" y="21"/>
                  </a:lnTo>
                  <a:lnTo>
                    <a:pt x="131" y="29"/>
                  </a:lnTo>
                  <a:lnTo>
                    <a:pt x="137" y="39"/>
                  </a:lnTo>
                  <a:lnTo>
                    <a:pt x="143" y="48"/>
                  </a:lnTo>
                  <a:lnTo>
                    <a:pt x="144" y="60"/>
                  </a:lnTo>
                  <a:lnTo>
                    <a:pt x="144" y="71"/>
                  </a:lnTo>
                  <a:lnTo>
                    <a:pt x="144" y="263"/>
                  </a:lnTo>
                  <a:lnTo>
                    <a:pt x="144" y="275"/>
                  </a:lnTo>
                  <a:lnTo>
                    <a:pt x="143" y="286"/>
                  </a:lnTo>
                  <a:lnTo>
                    <a:pt x="137" y="296"/>
                  </a:lnTo>
                  <a:lnTo>
                    <a:pt x="131" y="306"/>
                  </a:lnTo>
                  <a:lnTo>
                    <a:pt x="123" y="315"/>
                  </a:lnTo>
                  <a:lnTo>
                    <a:pt x="116" y="321"/>
                  </a:lnTo>
                  <a:lnTo>
                    <a:pt x="106" y="327"/>
                  </a:lnTo>
                  <a:lnTo>
                    <a:pt x="96" y="332"/>
                  </a:lnTo>
                  <a:lnTo>
                    <a:pt x="85" y="334"/>
                  </a:lnTo>
                  <a:lnTo>
                    <a:pt x="73" y="336"/>
                  </a:lnTo>
                  <a:lnTo>
                    <a:pt x="62" y="334"/>
                  </a:lnTo>
                  <a:lnTo>
                    <a:pt x="50" y="332"/>
                  </a:lnTo>
                  <a:lnTo>
                    <a:pt x="41" y="327"/>
                  </a:lnTo>
                  <a:lnTo>
                    <a:pt x="31" y="321"/>
                  </a:lnTo>
                  <a:lnTo>
                    <a:pt x="22" y="315"/>
                  </a:lnTo>
                  <a:lnTo>
                    <a:pt x="16" y="306"/>
                  </a:lnTo>
                  <a:lnTo>
                    <a:pt x="10" y="296"/>
                  </a:lnTo>
                  <a:lnTo>
                    <a:pt x="4" y="286"/>
                  </a:lnTo>
                  <a:lnTo>
                    <a:pt x="2" y="275"/>
                  </a:lnTo>
                  <a:lnTo>
                    <a:pt x="0" y="263"/>
                  </a:lnTo>
                  <a:lnTo>
                    <a:pt x="0" y="71"/>
                  </a:lnTo>
                  <a:lnTo>
                    <a:pt x="0" y="7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0763" name="Rectangle 75"/>
            <p:cNvSpPr>
              <a:spLocks noChangeArrowheads="1"/>
            </p:cNvSpPr>
            <p:nvPr/>
          </p:nvSpPr>
          <p:spPr bwMode="auto">
            <a:xfrm>
              <a:off x="1895" y="2846"/>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0</a:t>
              </a:r>
              <a:endParaRPr lang="zh-TW" altLang="en-US" sz="2000">
                <a:latin typeface="+mn-lt"/>
              </a:endParaRPr>
            </a:p>
          </p:txBody>
        </p:sp>
        <p:sp>
          <p:nvSpPr>
            <p:cNvPr id="370764" name="Rectangle 76"/>
            <p:cNvSpPr>
              <a:spLocks noChangeArrowheads="1"/>
            </p:cNvSpPr>
            <p:nvPr/>
          </p:nvSpPr>
          <p:spPr bwMode="auto">
            <a:xfrm>
              <a:off x="1895" y="3089"/>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1</a:t>
              </a:r>
              <a:endParaRPr lang="zh-TW" altLang="en-US" sz="2000">
                <a:latin typeface="+mn-lt"/>
              </a:endParaRPr>
            </a:p>
          </p:txBody>
        </p:sp>
        <p:sp>
          <p:nvSpPr>
            <p:cNvPr id="370765" name="Line 77"/>
            <p:cNvSpPr>
              <a:spLocks noChangeShapeType="1"/>
            </p:cNvSpPr>
            <p:nvPr/>
          </p:nvSpPr>
          <p:spPr bwMode="auto">
            <a:xfrm flipH="1">
              <a:off x="1027" y="2909"/>
              <a:ext cx="810"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66" name="Line 78"/>
            <p:cNvSpPr>
              <a:spLocks noChangeShapeType="1"/>
            </p:cNvSpPr>
            <p:nvPr/>
          </p:nvSpPr>
          <p:spPr bwMode="auto">
            <a:xfrm>
              <a:off x="1713" y="3152"/>
              <a:ext cx="129"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67" name="Freeform 79"/>
            <p:cNvSpPr>
              <a:spLocks/>
            </p:cNvSpPr>
            <p:nvPr/>
          </p:nvSpPr>
          <p:spPr bwMode="auto">
            <a:xfrm>
              <a:off x="1211" y="2883"/>
              <a:ext cx="75" cy="56"/>
            </a:xfrm>
            <a:custGeom>
              <a:avLst/>
              <a:gdLst>
                <a:gd name="T0" fmla="*/ 15 w 33"/>
                <a:gd name="T1" fmla="*/ 33 h 33"/>
                <a:gd name="T2" fmla="*/ 19 w 33"/>
                <a:gd name="T3" fmla="*/ 33 h 33"/>
                <a:gd name="T4" fmla="*/ 21 w 33"/>
                <a:gd name="T5" fmla="*/ 31 h 33"/>
                <a:gd name="T6" fmla="*/ 23 w 33"/>
                <a:gd name="T7" fmla="*/ 31 h 33"/>
                <a:gd name="T8" fmla="*/ 25 w 33"/>
                <a:gd name="T9" fmla="*/ 29 h 33"/>
                <a:gd name="T10" fmla="*/ 27 w 33"/>
                <a:gd name="T11" fmla="*/ 27 h 33"/>
                <a:gd name="T12" fmla="*/ 29 w 33"/>
                <a:gd name="T13" fmla="*/ 25 h 33"/>
                <a:gd name="T14" fmla="*/ 31 w 33"/>
                <a:gd name="T15" fmla="*/ 23 h 33"/>
                <a:gd name="T16" fmla="*/ 31 w 33"/>
                <a:gd name="T17" fmla="*/ 21 h 33"/>
                <a:gd name="T18" fmla="*/ 33 w 33"/>
                <a:gd name="T19" fmla="*/ 19 h 33"/>
                <a:gd name="T20" fmla="*/ 33 w 33"/>
                <a:gd name="T21" fmla="*/ 17 h 33"/>
                <a:gd name="T22" fmla="*/ 33 w 33"/>
                <a:gd name="T23" fmla="*/ 13 h 33"/>
                <a:gd name="T24" fmla="*/ 31 w 33"/>
                <a:gd name="T25" fmla="*/ 12 h 33"/>
                <a:gd name="T26" fmla="*/ 31 w 33"/>
                <a:gd name="T27" fmla="*/ 10 h 33"/>
                <a:gd name="T28" fmla="*/ 29 w 33"/>
                <a:gd name="T29" fmla="*/ 8 h 33"/>
                <a:gd name="T30" fmla="*/ 27 w 33"/>
                <a:gd name="T31" fmla="*/ 6 h 33"/>
                <a:gd name="T32" fmla="*/ 25 w 33"/>
                <a:gd name="T33" fmla="*/ 4 h 33"/>
                <a:gd name="T34" fmla="*/ 23 w 33"/>
                <a:gd name="T35" fmla="*/ 2 h 33"/>
                <a:gd name="T36" fmla="*/ 21 w 33"/>
                <a:gd name="T37" fmla="*/ 2 h 33"/>
                <a:gd name="T38" fmla="*/ 19 w 33"/>
                <a:gd name="T39" fmla="*/ 0 h 33"/>
                <a:gd name="T40" fmla="*/ 15 w 33"/>
                <a:gd name="T41" fmla="*/ 0 h 33"/>
                <a:gd name="T42" fmla="*/ 13 w 33"/>
                <a:gd name="T43" fmla="*/ 0 h 33"/>
                <a:gd name="T44" fmla="*/ 11 w 33"/>
                <a:gd name="T45" fmla="*/ 2 h 33"/>
                <a:gd name="T46" fmla="*/ 10 w 33"/>
                <a:gd name="T47" fmla="*/ 2 h 33"/>
                <a:gd name="T48" fmla="*/ 8 w 33"/>
                <a:gd name="T49" fmla="*/ 4 h 33"/>
                <a:gd name="T50" fmla="*/ 6 w 33"/>
                <a:gd name="T51" fmla="*/ 6 h 33"/>
                <a:gd name="T52" fmla="*/ 4 w 33"/>
                <a:gd name="T53" fmla="*/ 8 h 33"/>
                <a:gd name="T54" fmla="*/ 2 w 33"/>
                <a:gd name="T55" fmla="*/ 10 h 33"/>
                <a:gd name="T56" fmla="*/ 2 w 33"/>
                <a:gd name="T57" fmla="*/ 12 h 33"/>
                <a:gd name="T58" fmla="*/ 0 w 33"/>
                <a:gd name="T59" fmla="*/ 13 h 33"/>
                <a:gd name="T60" fmla="*/ 0 w 33"/>
                <a:gd name="T61" fmla="*/ 17 h 33"/>
                <a:gd name="T62" fmla="*/ 0 w 33"/>
                <a:gd name="T63" fmla="*/ 19 h 33"/>
                <a:gd name="T64" fmla="*/ 2 w 33"/>
                <a:gd name="T65" fmla="*/ 21 h 33"/>
                <a:gd name="T66" fmla="*/ 2 w 33"/>
                <a:gd name="T67" fmla="*/ 23 h 33"/>
                <a:gd name="T68" fmla="*/ 4 w 33"/>
                <a:gd name="T69" fmla="*/ 25 h 33"/>
                <a:gd name="T70" fmla="*/ 6 w 33"/>
                <a:gd name="T71" fmla="*/ 27 h 33"/>
                <a:gd name="T72" fmla="*/ 8 w 33"/>
                <a:gd name="T73" fmla="*/ 29 h 33"/>
                <a:gd name="T74" fmla="*/ 10 w 33"/>
                <a:gd name="T75" fmla="*/ 31 h 33"/>
                <a:gd name="T76" fmla="*/ 11 w 33"/>
                <a:gd name="T77" fmla="*/ 31 h 33"/>
                <a:gd name="T78" fmla="*/ 13 w 33"/>
                <a:gd name="T79" fmla="*/ 33 h 33"/>
                <a:gd name="T80" fmla="*/ 15 w 33"/>
                <a:gd name="T81" fmla="*/ 33 h 33"/>
                <a:gd name="T82" fmla="*/ 15 w 33"/>
                <a:gd name="T8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3">
                  <a:moveTo>
                    <a:pt x="15" y="33"/>
                  </a:moveTo>
                  <a:lnTo>
                    <a:pt x="19" y="33"/>
                  </a:lnTo>
                  <a:lnTo>
                    <a:pt x="21" y="31"/>
                  </a:lnTo>
                  <a:lnTo>
                    <a:pt x="23" y="31"/>
                  </a:lnTo>
                  <a:lnTo>
                    <a:pt x="25" y="29"/>
                  </a:lnTo>
                  <a:lnTo>
                    <a:pt x="27" y="27"/>
                  </a:lnTo>
                  <a:lnTo>
                    <a:pt x="29" y="25"/>
                  </a:lnTo>
                  <a:lnTo>
                    <a:pt x="31" y="23"/>
                  </a:lnTo>
                  <a:lnTo>
                    <a:pt x="31" y="21"/>
                  </a:lnTo>
                  <a:lnTo>
                    <a:pt x="33" y="19"/>
                  </a:lnTo>
                  <a:lnTo>
                    <a:pt x="33" y="17"/>
                  </a:lnTo>
                  <a:lnTo>
                    <a:pt x="33" y="13"/>
                  </a:lnTo>
                  <a:lnTo>
                    <a:pt x="31" y="12"/>
                  </a:lnTo>
                  <a:lnTo>
                    <a:pt x="31" y="10"/>
                  </a:lnTo>
                  <a:lnTo>
                    <a:pt x="29" y="8"/>
                  </a:lnTo>
                  <a:lnTo>
                    <a:pt x="27" y="6"/>
                  </a:lnTo>
                  <a:lnTo>
                    <a:pt x="25" y="4"/>
                  </a:lnTo>
                  <a:lnTo>
                    <a:pt x="23" y="2"/>
                  </a:lnTo>
                  <a:lnTo>
                    <a:pt x="21" y="2"/>
                  </a:lnTo>
                  <a:lnTo>
                    <a:pt x="19" y="0"/>
                  </a:lnTo>
                  <a:lnTo>
                    <a:pt x="15" y="0"/>
                  </a:lnTo>
                  <a:lnTo>
                    <a:pt x="13" y="0"/>
                  </a:lnTo>
                  <a:lnTo>
                    <a:pt x="11" y="2"/>
                  </a:lnTo>
                  <a:lnTo>
                    <a:pt x="10" y="2"/>
                  </a:lnTo>
                  <a:lnTo>
                    <a:pt x="8" y="4"/>
                  </a:lnTo>
                  <a:lnTo>
                    <a:pt x="6" y="6"/>
                  </a:lnTo>
                  <a:lnTo>
                    <a:pt x="4" y="8"/>
                  </a:lnTo>
                  <a:lnTo>
                    <a:pt x="2" y="10"/>
                  </a:lnTo>
                  <a:lnTo>
                    <a:pt x="2" y="12"/>
                  </a:lnTo>
                  <a:lnTo>
                    <a:pt x="0" y="13"/>
                  </a:lnTo>
                  <a:lnTo>
                    <a:pt x="0" y="17"/>
                  </a:lnTo>
                  <a:lnTo>
                    <a:pt x="0" y="19"/>
                  </a:lnTo>
                  <a:lnTo>
                    <a:pt x="2" y="21"/>
                  </a:lnTo>
                  <a:lnTo>
                    <a:pt x="2" y="23"/>
                  </a:lnTo>
                  <a:lnTo>
                    <a:pt x="4" y="25"/>
                  </a:lnTo>
                  <a:lnTo>
                    <a:pt x="6" y="27"/>
                  </a:lnTo>
                  <a:lnTo>
                    <a:pt x="8" y="29"/>
                  </a:lnTo>
                  <a:lnTo>
                    <a:pt x="10" y="31"/>
                  </a:lnTo>
                  <a:lnTo>
                    <a:pt x="11" y="31"/>
                  </a:lnTo>
                  <a:lnTo>
                    <a:pt x="13" y="33"/>
                  </a:lnTo>
                  <a:lnTo>
                    <a:pt x="15" y="33"/>
                  </a:lnTo>
                  <a:lnTo>
                    <a:pt x="15"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0768" name="Rectangle 80"/>
            <p:cNvSpPr>
              <a:spLocks noChangeArrowheads="1"/>
            </p:cNvSpPr>
            <p:nvPr/>
          </p:nvSpPr>
          <p:spPr bwMode="auto">
            <a:xfrm>
              <a:off x="832" y="2784"/>
              <a:ext cx="86"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a:solidFill>
                    <a:srgbClr val="000000"/>
                  </a:solidFill>
                  <a:latin typeface="+mn-lt"/>
                </a:rPr>
                <a:t>a</a:t>
              </a:r>
              <a:endParaRPr lang="en-US" altLang="zh-TW" sz="2000">
                <a:latin typeface="+mn-lt"/>
              </a:endParaRPr>
            </a:p>
          </p:txBody>
        </p:sp>
      </p:grpSp>
      <p:sp>
        <p:nvSpPr>
          <p:cNvPr id="370769" name="Line 81"/>
          <p:cNvSpPr>
            <a:spLocks noChangeShapeType="1"/>
          </p:cNvSpPr>
          <p:nvPr/>
        </p:nvSpPr>
        <p:spPr bwMode="auto">
          <a:xfrm flipH="1">
            <a:off x="2293508" y="2944715"/>
            <a:ext cx="921726" cy="586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0770" name="Line 82"/>
          <p:cNvSpPr>
            <a:spLocks noChangeShapeType="1"/>
          </p:cNvSpPr>
          <p:nvPr/>
        </p:nvSpPr>
        <p:spPr bwMode="auto">
          <a:xfrm flipV="1">
            <a:off x="1985778" y="1646384"/>
            <a:ext cx="3546390" cy="1466"/>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70771" name="Line 83"/>
          <p:cNvSpPr>
            <a:spLocks noChangeShapeType="1"/>
          </p:cNvSpPr>
          <p:nvPr/>
        </p:nvSpPr>
        <p:spPr bwMode="auto">
          <a:xfrm flipV="1">
            <a:off x="1998965" y="1633196"/>
            <a:ext cx="0" cy="281354"/>
          </a:xfrm>
          <a:prstGeom prst="line">
            <a:avLst/>
          </a:prstGeom>
          <a:noFill/>
          <a:ln w="28575">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70772" name="Rectangle 84"/>
          <p:cNvSpPr>
            <a:spLocks noChangeArrowheads="1"/>
          </p:cNvSpPr>
          <p:nvPr/>
        </p:nvSpPr>
        <p:spPr bwMode="auto">
          <a:xfrm>
            <a:off x="1557885" y="3590950"/>
            <a:ext cx="1053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a:solidFill>
                  <a:srgbClr val="0000FF"/>
                </a:solidFill>
                <a:latin typeface="+mn-lt"/>
              </a:rPr>
              <a:t>Bnegate</a:t>
            </a:r>
            <a:endParaRPr lang="zh-TW" altLang="en-US" sz="2000">
              <a:solidFill>
                <a:srgbClr val="0000FF"/>
              </a:solidFill>
              <a:latin typeface="+mn-lt"/>
            </a:endParaRPr>
          </a:p>
        </p:txBody>
      </p:sp>
      <p:sp>
        <p:nvSpPr>
          <p:cNvPr id="370773" name="Line 85"/>
          <p:cNvSpPr>
            <a:spLocks noChangeShapeType="1"/>
          </p:cNvSpPr>
          <p:nvPr/>
        </p:nvSpPr>
        <p:spPr bwMode="auto">
          <a:xfrm flipV="1">
            <a:off x="1963796" y="2219350"/>
            <a:ext cx="1464" cy="499696"/>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82" name="Line 33"/>
          <p:cNvSpPr>
            <a:spLocks noChangeShapeType="1"/>
          </p:cNvSpPr>
          <p:nvPr/>
        </p:nvSpPr>
        <p:spPr bwMode="auto">
          <a:xfrm flipV="1">
            <a:off x="4587531" y="2336953"/>
            <a:ext cx="152400" cy="14067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83" name="Rectangle 34"/>
          <p:cNvSpPr>
            <a:spLocks noChangeArrowheads="1"/>
          </p:cNvSpPr>
          <p:nvPr/>
        </p:nvSpPr>
        <p:spPr bwMode="auto">
          <a:xfrm>
            <a:off x="4723811" y="2276872"/>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dirty="0">
                <a:solidFill>
                  <a:srgbClr val="0000FF"/>
                </a:solidFill>
                <a:latin typeface="+mn-lt"/>
              </a:rPr>
              <a:t>2</a:t>
            </a:r>
            <a:endParaRPr lang="zh-TW" altLang="en-US" sz="2000" dirty="0">
              <a:solidFill>
                <a:srgbClr val="0000FF"/>
              </a:solidFill>
              <a:latin typeface="+mn-lt"/>
            </a:endParaRPr>
          </a:p>
        </p:txBody>
      </p:sp>
      <p:sp>
        <p:nvSpPr>
          <p:cNvPr id="84" name="Rectangle 3"/>
          <p:cNvSpPr>
            <a:spLocks noChangeArrowheads="1"/>
          </p:cNvSpPr>
          <p:nvPr/>
        </p:nvSpPr>
        <p:spPr bwMode="auto">
          <a:xfrm>
            <a:off x="6259840" y="3212976"/>
            <a:ext cx="2391738" cy="204174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6585" tIns="23446" rIns="26585" bIns="23446">
            <a:spAutoFit/>
          </a:bodyPr>
          <a:lstStyle>
            <a:lvl1pPr marL="203200" indent="-203200">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Century Gothic" panose="020B0502020202020204" pitchFamily="34" charset="0"/>
                <a:ea typeface="標楷體" panose="03000509000000000000" pitchFamily="65" charset="-120"/>
              </a:defRPr>
            </a:lvl1pPr>
            <a:lvl2pPr marL="685800" indent="-190500">
              <a:lnSpc>
                <a:spcPct val="90000"/>
              </a:lnSpc>
              <a:spcBef>
                <a:spcPct val="15000"/>
              </a:spcBef>
              <a:buClr>
                <a:srgbClr val="FF9900"/>
              </a:buClr>
              <a:buSzPct val="75000"/>
              <a:buFont typeface="Wingdings" panose="05000000000000000000" pitchFamily="2" charset="2"/>
              <a:buChar char="l"/>
              <a:defRPr sz="2200" b="1">
                <a:solidFill>
                  <a:schemeClr val="tx1"/>
                </a:solidFill>
                <a:latin typeface="Century Gothic" panose="020B0502020202020204" pitchFamily="34" charset="0"/>
                <a:ea typeface="標楷體" panose="03000509000000000000" pitchFamily="65" charset="-120"/>
              </a:defRPr>
            </a:lvl2pPr>
            <a:lvl3pPr marL="1257300" indent="-3429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Century Gothic" panose="020B0502020202020204" pitchFamily="34" charset="0"/>
                <a:ea typeface="標楷體" panose="03000509000000000000" pitchFamily="65" charset="-120"/>
              </a:defRPr>
            </a:lvl3pPr>
            <a:lvl4pPr marL="1714500" indent="-342900">
              <a:lnSpc>
                <a:spcPct val="90000"/>
              </a:lnSpc>
              <a:spcBef>
                <a:spcPct val="15000"/>
              </a:spcBef>
              <a:buClr>
                <a:schemeClr val="hlink"/>
              </a:buClr>
              <a:buSzPct val="75000"/>
              <a:buFont typeface="Monotype Sorts" pitchFamily="2" charset="2"/>
              <a:buChar char="T"/>
              <a:defRPr sz="2000">
                <a:solidFill>
                  <a:schemeClr val="tx1"/>
                </a:solidFill>
                <a:latin typeface="Century Gothic" panose="020B0502020202020204" pitchFamily="34" charset="0"/>
                <a:ea typeface="標楷體" panose="03000509000000000000" pitchFamily="65" charset="-120"/>
              </a:defRPr>
            </a:lvl4pPr>
            <a:lvl5pPr marL="2171700" indent="-342900">
              <a:lnSpc>
                <a:spcPct val="90000"/>
              </a:lnSpc>
              <a:spcBef>
                <a:spcPct val="15000"/>
              </a:spcBef>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5pPr>
            <a:lvl6pPr marL="26289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6pPr>
            <a:lvl7pPr marL="30861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7pPr>
            <a:lvl8pPr marL="35433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8pPr>
            <a:lvl9pPr marL="40005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9pPr>
          </a:lstStyle>
          <a:p>
            <a:pPr>
              <a:spcBef>
                <a:spcPts val="0"/>
              </a:spcBef>
              <a:buFont typeface="Wingdings" panose="05000000000000000000" pitchFamily="2" charset="2"/>
              <a:buNone/>
            </a:pPr>
            <a:r>
              <a:rPr lang="en-US" altLang="zh-TW" sz="2000" u="sng" dirty="0" err="1">
                <a:latin typeface="+mn-lt"/>
              </a:rPr>
              <a:t>ALUop</a:t>
            </a:r>
            <a:r>
              <a:rPr lang="en-US" altLang="zh-TW" sz="2000" dirty="0">
                <a:latin typeface="+mn-lt"/>
              </a:rPr>
              <a:t>     </a:t>
            </a:r>
            <a:r>
              <a:rPr lang="en-US" altLang="zh-TW" sz="2000" u="sng" dirty="0">
                <a:latin typeface="+mn-lt"/>
              </a:rPr>
              <a:t>Function</a:t>
            </a:r>
          </a:p>
          <a:p>
            <a:pPr>
              <a:spcBef>
                <a:spcPts val="0"/>
              </a:spcBef>
              <a:buFont typeface="Wingdings" panose="05000000000000000000" pitchFamily="2" charset="2"/>
              <a:buNone/>
            </a:pPr>
            <a:r>
              <a:rPr lang="en-US" altLang="zh-TW" sz="2000" b="0" dirty="0">
                <a:latin typeface="+mn-lt"/>
              </a:rPr>
              <a:t>  0000      and</a:t>
            </a:r>
          </a:p>
          <a:p>
            <a:pPr>
              <a:spcBef>
                <a:spcPts val="0"/>
              </a:spcBef>
              <a:buFont typeface="Wingdings" panose="05000000000000000000" pitchFamily="2" charset="2"/>
              <a:buNone/>
            </a:pPr>
            <a:r>
              <a:rPr lang="en-US" altLang="zh-TW" sz="2000" b="0" dirty="0">
                <a:latin typeface="+mn-lt"/>
              </a:rPr>
              <a:t>  0001      or</a:t>
            </a:r>
          </a:p>
          <a:p>
            <a:pPr>
              <a:spcBef>
                <a:spcPts val="0"/>
              </a:spcBef>
              <a:buFont typeface="Wingdings" panose="05000000000000000000" pitchFamily="2" charset="2"/>
              <a:buNone/>
            </a:pPr>
            <a:r>
              <a:rPr lang="en-US" altLang="zh-TW" sz="2000" b="0" dirty="0">
                <a:latin typeface="+mn-lt"/>
              </a:rPr>
              <a:t>  0010      add</a:t>
            </a:r>
          </a:p>
          <a:p>
            <a:pPr>
              <a:spcBef>
                <a:spcPts val="0"/>
              </a:spcBef>
              <a:buFont typeface="Wingdings" panose="05000000000000000000" pitchFamily="2" charset="2"/>
              <a:buNone/>
            </a:pPr>
            <a:r>
              <a:rPr lang="en-US" altLang="zh-TW" sz="2000" b="0" dirty="0">
                <a:latin typeface="+mn-lt"/>
              </a:rPr>
              <a:t>  0110      subtract</a:t>
            </a:r>
          </a:p>
          <a:p>
            <a:pPr>
              <a:spcBef>
                <a:spcPts val="0"/>
              </a:spcBef>
              <a:buFont typeface="Wingdings" panose="05000000000000000000" pitchFamily="2" charset="2"/>
              <a:buNone/>
            </a:pPr>
            <a:r>
              <a:rPr lang="en-US" altLang="zh-TW" sz="2000" b="0" dirty="0">
                <a:latin typeface="+mn-lt"/>
              </a:rPr>
              <a:t>  </a:t>
            </a:r>
            <a:r>
              <a:rPr lang="en-US" altLang="zh-TW" sz="2000" b="0" dirty="0">
                <a:solidFill>
                  <a:srgbClr val="FF0000"/>
                </a:solidFill>
                <a:latin typeface="+mn-lt"/>
              </a:rPr>
              <a:t>0111      set-less-than</a:t>
            </a:r>
          </a:p>
          <a:p>
            <a:pPr>
              <a:spcBef>
                <a:spcPts val="0"/>
              </a:spcBef>
              <a:buFont typeface="Wingdings" panose="05000000000000000000" pitchFamily="2" charset="2"/>
              <a:buNone/>
            </a:pPr>
            <a:r>
              <a:rPr lang="en-US" altLang="zh-TW" sz="2000" b="0" dirty="0">
                <a:latin typeface="+mn-lt"/>
              </a:rPr>
              <a:t>  1100      nor</a:t>
            </a:r>
          </a:p>
        </p:txBody>
      </p:sp>
      <p:sp>
        <p:nvSpPr>
          <p:cNvPr id="2" name="直線圖說文字 1 1"/>
          <p:cNvSpPr/>
          <p:nvPr/>
        </p:nvSpPr>
        <p:spPr bwMode="auto">
          <a:xfrm>
            <a:off x="7731672" y="5310830"/>
            <a:ext cx="1232816" cy="337037"/>
          </a:xfrm>
          <a:prstGeom prst="borderCallout1">
            <a:avLst>
              <a:gd name="adj1" fmla="val 38996"/>
              <a:gd name="adj2" fmla="val -1691"/>
              <a:gd name="adj3" fmla="val -48399"/>
              <a:gd name="adj4" fmla="val -73398"/>
            </a:avLst>
          </a:prstGeom>
          <a:solidFill>
            <a:srgbClr val="FFFF00"/>
          </a:solidFill>
          <a:ln w="9525" cap="flat" cmpd="sng" algn="ctr">
            <a:solidFill>
              <a:schemeClr val="accent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a:latin typeface="+mn-lt"/>
              </a:rPr>
              <a:t>operation</a:t>
            </a:r>
            <a:endParaRPr lang="zh-TW" altLang="en-US" sz="2000" dirty="0">
              <a:latin typeface="+mn-lt"/>
            </a:endParaRPr>
          </a:p>
        </p:txBody>
      </p:sp>
      <p:sp>
        <p:nvSpPr>
          <p:cNvPr id="86" name="直線圖說文字 1 85"/>
          <p:cNvSpPr/>
          <p:nvPr/>
        </p:nvSpPr>
        <p:spPr bwMode="auto">
          <a:xfrm>
            <a:off x="6374512" y="5487125"/>
            <a:ext cx="1232816" cy="337037"/>
          </a:xfrm>
          <a:prstGeom prst="borderCallout1">
            <a:avLst>
              <a:gd name="adj1" fmla="val -3498"/>
              <a:gd name="adj2" fmla="val 47459"/>
              <a:gd name="adj3" fmla="val -108091"/>
              <a:gd name="adj4" fmla="val 19199"/>
            </a:avLst>
          </a:prstGeom>
          <a:solidFill>
            <a:srgbClr val="FFFF00"/>
          </a:solidFill>
          <a:ln w="9525" cap="flat" cmpd="sng" algn="ctr">
            <a:solidFill>
              <a:schemeClr val="accent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err="1">
                <a:latin typeface="+mn-lt"/>
              </a:rPr>
              <a:t>Bnegate</a:t>
            </a:r>
            <a:endParaRPr lang="zh-TW" altLang="en-US" sz="2000" dirty="0">
              <a:latin typeface="+mn-lt"/>
            </a:endParaRPr>
          </a:p>
        </p:txBody>
      </p:sp>
      <p:sp>
        <p:nvSpPr>
          <p:cNvPr id="87" name="直線圖說文字 1 86"/>
          <p:cNvSpPr/>
          <p:nvPr/>
        </p:nvSpPr>
        <p:spPr bwMode="auto">
          <a:xfrm>
            <a:off x="5050657" y="5616553"/>
            <a:ext cx="1232816" cy="337037"/>
          </a:xfrm>
          <a:prstGeom prst="borderCallout1">
            <a:avLst>
              <a:gd name="adj1" fmla="val 12846"/>
              <a:gd name="adj2" fmla="val 51927"/>
              <a:gd name="adj3" fmla="val -160634"/>
              <a:gd name="adj4" fmla="val 114018"/>
            </a:avLst>
          </a:prstGeom>
          <a:solidFill>
            <a:srgbClr val="FFFF00"/>
          </a:solidFill>
          <a:ln w="9525" cap="flat" cmpd="sng" algn="ctr">
            <a:solidFill>
              <a:schemeClr val="accent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dirty="0" err="1">
                <a:latin typeface="+mn-lt"/>
              </a:rPr>
              <a:t>Ainvert</a:t>
            </a:r>
            <a:endParaRPr lang="zh-TW" altLang="en-US" sz="2000" dirty="0">
              <a:latin typeface="+mn-lt"/>
            </a:endParaRPr>
          </a:p>
        </p:txBody>
      </p:sp>
      <p:cxnSp>
        <p:nvCxnSpPr>
          <p:cNvPr id="5" name="直線接點 4"/>
          <p:cNvCxnSpPr/>
          <p:nvPr/>
        </p:nvCxnSpPr>
        <p:spPr bwMode="auto">
          <a:xfrm>
            <a:off x="6684848" y="5126762"/>
            <a:ext cx="252000" cy="6955"/>
          </a:xfrm>
          <a:prstGeom prst="line">
            <a:avLst/>
          </a:prstGeom>
          <a:solidFill>
            <a:schemeClr val="accent1"/>
          </a:solidFill>
          <a:ln w="9525"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18</a:t>
            </a:fld>
            <a:endParaRPr lang="zh-TW" altLang="zh-TW"/>
          </a:p>
        </p:txBody>
      </p:sp>
      <p:sp>
        <p:nvSpPr>
          <p:cNvPr id="6" name="直線圖說文字 1 5"/>
          <p:cNvSpPr/>
          <p:nvPr/>
        </p:nvSpPr>
        <p:spPr bwMode="auto">
          <a:xfrm>
            <a:off x="5884570" y="1291454"/>
            <a:ext cx="1871066" cy="738554"/>
          </a:xfrm>
          <a:prstGeom prst="borderCallout1">
            <a:avLst>
              <a:gd name="adj1" fmla="val 97809"/>
              <a:gd name="adj2" fmla="val 43482"/>
              <a:gd name="adj3" fmla="val 455587"/>
              <a:gd name="adj4" fmla="val 37033"/>
            </a:avLst>
          </a:prstGeom>
          <a:solidFill>
            <a:srgbClr val="339933"/>
          </a:solidFill>
          <a:ln w="9525" cap="flat" cmpd="sng" algn="ctr">
            <a:solidFill>
              <a:schemeClr val="tx1"/>
            </a:solidFill>
            <a:prstDash val="dash"/>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solidFill>
                  <a:schemeClr val="bg1"/>
                </a:solidFill>
                <a:latin typeface="+mn-lt"/>
              </a:rPr>
              <a:t>Still perform a subtraction</a:t>
            </a:r>
            <a:endParaRPr lang="zh-TW" altLang="en-US" i="1" dirty="0">
              <a:solidFill>
                <a:schemeClr val="bg1"/>
              </a:solidFill>
              <a:latin typeface="+mn-lt"/>
            </a:endParaRPr>
          </a:p>
        </p:txBody>
      </p:sp>
      <p:sp>
        <p:nvSpPr>
          <p:cNvPr id="7" name="矩形 6"/>
          <p:cNvSpPr/>
          <p:nvPr/>
        </p:nvSpPr>
        <p:spPr bwMode="auto">
          <a:xfrm>
            <a:off x="1312389" y="5157192"/>
            <a:ext cx="2166614" cy="269883"/>
          </a:xfrm>
          <a:prstGeom prst="rect">
            <a:avLst/>
          </a:prstGeom>
          <a:solidFill>
            <a:schemeClr val="accent5">
              <a:lumMod val="20000"/>
              <a:lumOff val="80000"/>
            </a:schemeClr>
          </a:solidFill>
          <a:ln w="9525" cap="flat" cmpd="sng" algn="ctr">
            <a:solidFill>
              <a:schemeClr val="tx1"/>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1800" i="1" dirty="0">
                <a:latin typeface="+mn-lt"/>
              </a:rPr>
              <a:t>Copy input to output</a:t>
            </a:r>
            <a:endParaRPr lang="zh-TW" altLang="en-US" sz="1800" i="1" dirty="0">
              <a:latin typeface="+mn-lt"/>
            </a:endParaRPr>
          </a:p>
        </p:txBody>
      </p:sp>
      <p:sp>
        <p:nvSpPr>
          <p:cNvPr id="92" name="直線圖說文字 1 91"/>
          <p:cNvSpPr/>
          <p:nvPr/>
        </p:nvSpPr>
        <p:spPr bwMode="auto">
          <a:xfrm>
            <a:off x="6810848" y="2186818"/>
            <a:ext cx="2153640" cy="738554"/>
          </a:xfrm>
          <a:prstGeom prst="borderCallout1">
            <a:avLst>
              <a:gd name="adj1" fmla="val 97809"/>
              <a:gd name="adj2" fmla="val 43482"/>
              <a:gd name="adj3" fmla="val 336253"/>
              <a:gd name="adj4" fmla="val -1797"/>
            </a:avLst>
          </a:prstGeom>
          <a:solidFill>
            <a:srgbClr val="339933"/>
          </a:solidFill>
          <a:ln w="9525" cap="flat" cmpd="sng" algn="ctr">
            <a:solidFill>
              <a:schemeClr val="tx1"/>
            </a:solidFill>
            <a:prstDash val="dash"/>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solidFill>
                  <a:schemeClr val="bg1"/>
                </a:solidFill>
                <a:latin typeface="+mn-lt"/>
              </a:rPr>
              <a:t>But choose input as output</a:t>
            </a:r>
            <a:endParaRPr lang="zh-TW" altLang="en-US" i="1" dirty="0">
              <a:solidFill>
                <a:schemeClr val="bg1"/>
              </a:solidFill>
              <a:latin typeface="+mn-lt"/>
            </a:endParaRPr>
          </a:p>
        </p:txBody>
      </p:sp>
    </p:spTree>
    <p:extLst>
      <p:ext uri="{BB962C8B-B14F-4D97-AF65-F5344CB8AC3E}">
        <p14:creationId xmlns:p14="http://schemas.microsoft.com/office/powerpoint/2010/main" val="3213495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up)">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92"/>
                                        </p:tgtEl>
                                        <p:attrNameLst>
                                          <p:attrName>style.visibility</p:attrName>
                                        </p:attrNameLst>
                                      </p:cBhvr>
                                      <p:to>
                                        <p:strVal val="visible"/>
                                      </p:to>
                                    </p:set>
                                    <p:animEffect transition="in" filter="wipe(up)">
                                      <p:cBhvr>
                                        <p:cTn id="16"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solidFill>
                  <a:srgbClr val="FF0000"/>
                </a:solidFill>
              </a:rPr>
              <a:t>Addition and subtraction (Sec. 3.2)</a:t>
            </a:r>
          </a:p>
          <a:p>
            <a:pPr lvl="1"/>
            <a:r>
              <a:rPr lang="en-US" altLang="zh-TW" dirty="0">
                <a:solidFill>
                  <a:srgbClr val="FF0000"/>
                </a:solidFill>
              </a:rPr>
              <a:t>Constructing a basic ALU (Sec. A.5)</a:t>
            </a:r>
          </a:p>
          <a:p>
            <a:r>
              <a:rPr lang="en-US" altLang="zh-TW" dirty="0"/>
              <a:t>Multiplication (Sec. 3.3)</a:t>
            </a:r>
          </a:p>
          <a:p>
            <a:r>
              <a:rPr lang="en-US" altLang="zh-TW" dirty="0"/>
              <a:t>Division (Sec. 3.4)</a:t>
            </a:r>
          </a:p>
          <a:p>
            <a:r>
              <a:rPr lang="en-US" altLang="zh-TW" dirty="0"/>
              <a:t>Floating point (Sec. 3.5)</a:t>
            </a:r>
          </a:p>
          <a:p>
            <a:r>
              <a:rPr lang="en-US" altLang="zh-TW" dirty="0"/>
              <a:t>Parallelism and computer arithmetic: </a:t>
            </a:r>
            <a:r>
              <a:rPr lang="en-US" altLang="zh-TW" dirty="0" err="1"/>
              <a:t>subword</a:t>
            </a:r>
            <a:r>
              <a:rPr lang="en-US" altLang="zh-TW" dirty="0"/>
              <a:t> parallelism (Sec. 3.6)</a:t>
            </a:r>
          </a:p>
          <a:p>
            <a:r>
              <a:rPr lang="en-US" altLang="zh-TW" dirty="0">
                <a:solidFill>
                  <a:schemeClr val="bg1">
                    <a:lumMod val="75000"/>
                  </a:schemeClr>
                </a:solidFill>
              </a:rPr>
              <a:t>Streaming SIMD extensions and advanced vector extensions in x86  (Sec. 3.7)</a:t>
            </a:r>
          </a:p>
          <a:p>
            <a:r>
              <a:rPr lang="en-US" altLang="zh-TW" dirty="0" err="1">
                <a:solidFill>
                  <a:schemeClr val="bg1">
                    <a:lumMod val="75000"/>
                  </a:schemeClr>
                </a:solidFill>
              </a:rPr>
              <a:t>Subword</a:t>
            </a:r>
            <a:r>
              <a:rPr lang="en-US" altLang="zh-TW" dirty="0">
                <a:solidFill>
                  <a:schemeClr val="bg1">
                    <a:lumMod val="75000"/>
                  </a:schemeClr>
                </a:solidFill>
              </a:rPr>
              <a:t> parallelism and matrix multiply (Sec. 3.8)</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1</a:t>
            </a:fld>
            <a:endParaRPr lang="zh-TW" altLang="zh-TW"/>
          </a:p>
        </p:txBody>
      </p:sp>
    </p:spTree>
    <p:extLst>
      <p:ext uri="{BB962C8B-B14F-4D97-AF65-F5344CB8AC3E}">
        <p14:creationId xmlns:p14="http://schemas.microsoft.com/office/powerpoint/2010/main" val="18826004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p>
            <a:r>
              <a:rPr lang="en-US" altLang="zh-TW" dirty="0"/>
              <a:t>Sign bit in ALU (bit 63)</a:t>
            </a:r>
          </a:p>
        </p:txBody>
      </p:sp>
      <p:sp>
        <p:nvSpPr>
          <p:cNvPr id="371714" name="Rectangle 2"/>
          <p:cNvSpPr>
            <a:spLocks noChangeArrowheads="1"/>
          </p:cNvSpPr>
          <p:nvPr/>
        </p:nvSpPr>
        <p:spPr bwMode="auto">
          <a:xfrm>
            <a:off x="2681536" y="5217731"/>
            <a:ext cx="1981200" cy="562708"/>
          </a:xfrm>
          <a:prstGeom prst="rect">
            <a:avLst/>
          </a:prstGeom>
          <a:solidFill>
            <a:srgbClr val="FFFF99"/>
          </a:solidFill>
          <a:ln w="28575">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000" dirty="0">
                <a:latin typeface="+mn-lt"/>
              </a:rPr>
              <a:t>Overflow</a:t>
            </a:r>
          </a:p>
          <a:p>
            <a:pPr algn="ctr"/>
            <a:r>
              <a:rPr lang="en-US" altLang="zh-TW" sz="2000" dirty="0">
                <a:latin typeface="+mn-lt"/>
              </a:rPr>
              <a:t>detection</a:t>
            </a:r>
          </a:p>
        </p:txBody>
      </p:sp>
      <p:sp>
        <p:nvSpPr>
          <p:cNvPr id="371715" name="Rectangle 3"/>
          <p:cNvSpPr>
            <a:spLocks noChangeArrowheads="1"/>
          </p:cNvSpPr>
          <p:nvPr/>
        </p:nvSpPr>
        <p:spPr bwMode="auto">
          <a:xfrm>
            <a:off x="4230448" y="5715962"/>
            <a:ext cx="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endParaRPr lang="zh-TW" altLang="en-US" sz="2000">
              <a:latin typeface="+mn-lt"/>
            </a:endParaRPr>
          </a:p>
        </p:txBody>
      </p:sp>
      <p:sp>
        <p:nvSpPr>
          <p:cNvPr id="371716" name="Freeform 4"/>
          <p:cNvSpPr>
            <a:spLocks/>
          </p:cNvSpPr>
          <p:nvPr/>
        </p:nvSpPr>
        <p:spPr bwMode="auto">
          <a:xfrm>
            <a:off x="3620848" y="2999139"/>
            <a:ext cx="792773" cy="385397"/>
          </a:xfrm>
          <a:custGeom>
            <a:avLst/>
            <a:gdLst>
              <a:gd name="T0" fmla="*/ 21 w 233"/>
              <a:gd name="T1" fmla="*/ 85 h 167"/>
              <a:gd name="T2" fmla="*/ 21 w 233"/>
              <a:gd name="T3" fmla="*/ 96 h 167"/>
              <a:gd name="T4" fmla="*/ 21 w 233"/>
              <a:gd name="T5" fmla="*/ 106 h 167"/>
              <a:gd name="T6" fmla="*/ 19 w 233"/>
              <a:gd name="T7" fmla="*/ 115 h 167"/>
              <a:gd name="T8" fmla="*/ 19 w 233"/>
              <a:gd name="T9" fmla="*/ 121 h 167"/>
              <a:gd name="T10" fmla="*/ 17 w 233"/>
              <a:gd name="T11" fmla="*/ 129 h 167"/>
              <a:gd name="T12" fmla="*/ 16 w 233"/>
              <a:gd name="T13" fmla="*/ 135 h 167"/>
              <a:gd name="T14" fmla="*/ 14 w 233"/>
              <a:gd name="T15" fmla="*/ 142 h 167"/>
              <a:gd name="T16" fmla="*/ 10 w 233"/>
              <a:gd name="T17" fmla="*/ 150 h 167"/>
              <a:gd name="T18" fmla="*/ 4 w 233"/>
              <a:gd name="T19" fmla="*/ 158 h 167"/>
              <a:gd name="T20" fmla="*/ 0 w 233"/>
              <a:gd name="T21" fmla="*/ 167 h 167"/>
              <a:gd name="T22" fmla="*/ 2 w 233"/>
              <a:gd name="T23" fmla="*/ 167 h 167"/>
              <a:gd name="T24" fmla="*/ 12 w 233"/>
              <a:gd name="T25" fmla="*/ 167 h 167"/>
              <a:gd name="T26" fmla="*/ 25 w 233"/>
              <a:gd name="T27" fmla="*/ 167 h 167"/>
              <a:gd name="T28" fmla="*/ 42 w 233"/>
              <a:gd name="T29" fmla="*/ 167 h 167"/>
              <a:gd name="T30" fmla="*/ 60 w 233"/>
              <a:gd name="T31" fmla="*/ 167 h 167"/>
              <a:gd name="T32" fmla="*/ 79 w 233"/>
              <a:gd name="T33" fmla="*/ 167 h 167"/>
              <a:gd name="T34" fmla="*/ 98 w 233"/>
              <a:gd name="T35" fmla="*/ 167 h 167"/>
              <a:gd name="T36" fmla="*/ 115 w 233"/>
              <a:gd name="T37" fmla="*/ 165 h 167"/>
              <a:gd name="T38" fmla="*/ 129 w 233"/>
              <a:gd name="T39" fmla="*/ 163 h 167"/>
              <a:gd name="T40" fmla="*/ 138 w 233"/>
              <a:gd name="T41" fmla="*/ 163 h 167"/>
              <a:gd name="T42" fmla="*/ 154 w 233"/>
              <a:gd name="T43" fmla="*/ 158 h 167"/>
              <a:gd name="T44" fmla="*/ 169 w 233"/>
              <a:gd name="T45" fmla="*/ 150 h 167"/>
              <a:gd name="T46" fmla="*/ 183 w 233"/>
              <a:gd name="T47" fmla="*/ 142 h 167"/>
              <a:gd name="T48" fmla="*/ 194 w 233"/>
              <a:gd name="T49" fmla="*/ 135 h 167"/>
              <a:gd name="T50" fmla="*/ 204 w 233"/>
              <a:gd name="T51" fmla="*/ 125 h 167"/>
              <a:gd name="T52" fmla="*/ 211 w 233"/>
              <a:gd name="T53" fmla="*/ 115 h 167"/>
              <a:gd name="T54" fmla="*/ 219 w 233"/>
              <a:gd name="T55" fmla="*/ 108 h 167"/>
              <a:gd name="T56" fmla="*/ 225 w 233"/>
              <a:gd name="T57" fmla="*/ 98 h 167"/>
              <a:gd name="T58" fmla="*/ 229 w 233"/>
              <a:gd name="T59" fmla="*/ 91 h 167"/>
              <a:gd name="T60" fmla="*/ 233 w 233"/>
              <a:gd name="T61" fmla="*/ 85 h 167"/>
              <a:gd name="T62" fmla="*/ 229 w 233"/>
              <a:gd name="T63" fmla="*/ 77 h 167"/>
              <a:gd name="T64" fmla="*/ 225 w 233"/>
              <a:gd name="T65" fmla="*/ 69 h 167"/>
              <a:gd name="T66" fmla="*/ 219 w 233"/>
              <a:gd name="T67" fmla="*/ 60 h 167"/>
              <a:gd name="T68" fmla="*/ 211 w 233"/>
              <a:gd name="T69" fmla="*/ 52 h 167"/>
              <a:gd name="T70" fmla="*/ 204 w 233"/>
              <a:gd name="T71" fmla="*/ 43 h 167"/>
              <a:gd name="T72" fmla="*/ 194 w 233"/>
              <a:gd name="T73" fmla="*/ 33 h 167"/>
              <a:gd name="T74" fmla="*/ 183 w 233"/>
              <a:gd name="T75" fmla="*/ 25 h 167"/>
              <a:gd name="T76" fmla="*/ 169 w 233"/>
              <a:gd name="T77" fmla="*/ 18 h 167"/>
              <a:gd name="T78" fmla="*/ 154 w 233"/>
              <a:gd name="T79" fmla="*/ 10 h 167"/>
              <a:gd name="T80" fmla="*/ 138 w 233"/>
              <a:gd name="T81" fmla="*/ 4 h 167"/>
              <a:gd name="T82" fmla="*/ 129 w 233"/>
              <a:gd name="T83" fmla="*/ 4 h 167"/>
              <a:gd name="T84" fmla="*/ 115 w 233"/>
              <a:gd name="T85" fmla="*/ 2 h 167"/>
              <a:gd name="T86" fmla="*/ 98 w 233"/>
              <a:gd name="T87" fmla="*/ 0 h 167"/>
              <a:gd name="T88" fmla="*/ 79 w 233"/>
              <a:gd name="T89" fmla="*/ 0 h 167"/>
              <a:gd name="T90" fmla="*/ 60 w 233"/>
              <a:gd name="T91" fmla="*/ 0 h 167"/>
              <a:gd name="T92" fmla="*/ 42 w 233"/>
              <a:gd name="T93" fmla="*/ 0 h 167"/>
              <a:gd name="T94" fmla="*/ 25 w 233"/>
              <a:gd name="T95" fmla="*/ 0 h 167"/>
              <a:gd name="T96" fmla="*/ 12 w 233"/>
              <a:gd name="T97" fmla="*/ 0 h 167"/>
              <a:gd name="T98" fmla="*/ 2 w 233"/>
              <a:gd name="T99" fmla="*/ 0 h 167"/>
              <a:gd name="T100" fmla="*/ 0 w 233"/>
              <a:gd name="T101" fmla="*/ 0 h 167"/>
              <a:gd name="T102" fmla="*/ 4 w 233"/>
              <a:gd name="T103" fmla="*/ 10 h 167"/>
              <a:gd name="T104" fmla="*/ 10 w 233"/>
              <a:gd name="T105" fmla="*/ 18 h 167"/>
              <a:gd name="T106" fmla="*/ 14 w 233"/>
              <a:gd name="T107" fmla="*/ 27 h 167"/>
              <a:gd name="T108" fmla="*/ 16 w 233"/>
              <a:gd name="T109" fmla="*/ 33 h 167"/>
              <a:gd name="T110" fmla="*/ 17 w 233"/>
              <a:gd name="T111" fmla="*/ 41 h 167"/>
              <a:gd name="T112" fmla="*/ 19 w 233"/>
              <a:gd name="T113" fmla="*/ 48 h 167"/>
              <a:gd name="T114" fmla="*/ 19 w 233"/>
              <a:gd name="T115" fmla="*/ 56 h 167"/>
              <a:gd name="T116" fmla="*/ 21 w 233"/>
              <a:gd name="T117" fmla="*/ 66 h 167"/>
              <a:gd name="T118" fmla="*/ 21 w 233"/>
              <a:gd name="T119" fmla="*/ 75 h 167"/>
              <a:gd name="T120" fmla="*/ 21 w 233"/>
              <a:gd name="T121" fmla="*/ 87 h 167"/>
              <a:gd name="T122" fmla="*/ 21 w 233"/>
              <a:gd name="T123" fmla="*/ 8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33" h="167">
                <a:moveTo>
                  <a:pt x="21" y="85"/>
                </a:moveTo>
                <a:lnTo>
                  <a:pt x="21" y="96"/>
                </a:lnTo>
                <a:lnTo>
                  <a:pt x="21" y="106"/>
                </a:lnTo>
                <a:lnTo>
                  <a:pt x="19" y="115"/>
                </a:lnTo>
                <a:lnTo>
                  <a:pt x="19" y="121"/>
                </a:lnTo>
                <a:lnTo>
                  <a:pt x="17" y="129"/>
                </a:lnTo>
                <a:lnTo>
                  <a:pt x="16" y="135"/>
                </a:lnTo>
                <a:lnTo>
                  <a:pt x="14" y="142"/>
                </a:lnTo>
                <a:lnTo>
                  <a:pt x="10" y="150"/>
                </a:lnTo>
                <a:lnTo>
                  <a:pt x="4" y="158"/>
                </a:lnTo>
                <a:lnTo>
                  <a:pt x="0" y="167"/>
                </a:lnTo>
                <a:lnTo>
                  <a:pt x="2" y="167"/>
                </a:lnTo>
                <a:lnTo>
                  <a:pt x="12" y="167"/>
                </a:lnTo>
                <a:lnTo>
                  <a:pt x="25" y="167"/>
                </a:lnTo>
                <a:lnTo>
                  <a:pt x="42" y="167"/>
                </a:lnTo>
                <a:lnTo>
                  <a:pt x="60" y="167"/>
                </a:lnTo>
                <a:lnTo>
                  <a:pt x="79" y="167"/>
                </a:lnTo>
                <a:lnTo>
                  <a:pt x="98" y="167"/>
                </a:lnTo>
                <a:lnTo>
                  <a:pt x="115" y="165"/>
                </a:lnTo>
                <a:lnTo>
                  <a:pt x="129" y="163"/>
                </a:lnTo>
                <a:lnTo>
                  <a:pt x="138" y="163"/>
                </a:lnTo>
                <a:lnTo>
                  <a:pt x="154" y="158"/>
                </a:lnTo>
                <a:lnTo>
                  <a:pt x="169" y="150"/>
                </a:lnTo>
                <a:lnTo>
                  <a:pt x="183" y="142"/>
                </a:lnTo>
                <a:lnTo>
                  <a:pt x="194" y="135"/>
                </a:lnTo>
                <a:lnTo>
                  <a:pt x="204" y="125"/>
                </a:lnTo>
                <a:lnTo>
                  <a:pt x="211" y="115"/>
                </a:lnTo>
                <a:lnTo>
                  <a:pt x="219" y="108"/>
                </a:lnTo>
                <a:lnTo>
                  <a:pt x="225" y="98"/>
                </a:lnTo>
                <a:lnTo>
                  <a:pt x="229" y="91"/>
                </a:lnTo>
                <a:lnTo>
                  <a:pt x="233" y="85"/>
                </a:lnTo>
                <a:lnTo>
                  <a:pt x="229" y="77"/>
                </a:lnTo>
                <a:lnTo>
                  <a:pt x="225" y="69"/>
                </a:lnTo>
                <a:lnTo>
                  <a:pt x="219" y="60"/>
                </a:lnTo>
                <a:lnTo>
                  <a:pt x="211" y="52"/>
                </a:lnTo>
                <a:lnTo>
                  <a:pt x="204" y="43"/>
                </a:lnTo>
                <a:lnTo>
                  <a:pt x="194" y="33"/>
                </a:lnTo>
                <a:lnTo>
                  <a:pt x="183" y="25"/>
                </a:lnTo>
                <a:lnTo>
                  <a:pt x="169" y="18"/>
                </a:lnTo>
                <a:lnTo>
                  <a:pt x="154" y="10"/>
                </a:lnTo>
                <a:lnTo>
                  <a:pt x="138" y="4"/>
                </a:lnTo>
                <a:lnTo>
                  <a:pt x="129" y="4"/>
                </a:lnTo>
                <a:lnTo>
                  <a:pt x="115" y="2"/>
                </a:lnTo>
                <a:lnTo>
                  <a:pt x="98" y="0"/>
                </a:lnTo>
                <a:lnTo>
                  <a:pt x="79" y="0"/>
                </a:lnTo>
                <a:lnTo>
                  <a:pt x="60" y="0"/>
                </a:lnTo>
                <a:lnTo>
                  <a:pt x="42" y="0"/>
                </a:lnTo>
                <a:lnTo>
                  <a:pt x="25" y="0"/>
                </a:lnTo>
                <a:lnTo>
                  <a:pt x="12" y="0"/>
                </a:lnTo>
                <a:lnTo>
                  <a:pt x="2" y="0"/>
                </a:lnTo>
                <a:lnTo>
                  <a:pt x="0" y="0"/>
                </a:lnTo>
                <a:lnTo>
                  <a:pt x="4" y="10"/>
                </a:lnTo>
                <a:lnTo>
                  <a:pt x="10" y="18"/>
                </a:lnTo>
                <a:lnTo>
                  <a:pt x="14" y="27"/>
                </a:lnTo>
                <a:lnTo>
                  <a:pt x="16" y="33"/>
                </a:lnTo>
                <a:lnTo>
                  <a:pt x="17" y="41"/>
                </a:lnTo>
                <a:lnTo>
                  <a:pt x="19" y="48"/>
                </a:lnTo>
                <a:lnTo>
                  <a:pt x="19" y="56"/>
                </a:lnTo>
                <a:lnTo>
                  <a:pt x="21" y="66"/>
                </a:lnTo>
                <a:lnTo>
                  <a:pt x="21" y="75"/>
                </a:lnTo>
                <a:lnTo>
                  <a:pt x="21" y="87"/>
                </a:lnTo>
                <a:lnTo>
                  <a:pt x="21" y="8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17" name="Freeform 5"/>
          <p:cNvSpPr>
            <a:spLocks/>
          </p:cNvSpPr>
          <p:nvPr/>
        </p:nvSpPr>
        <p:spPr bwMode="auto">
          <a:xfrm>
            <a:off x="2435351" y="3315661"/>
            <a:ext cx="417635" cy="1902069"/>
          </a:xfrm>
          <a:custGeom>
            <a:avLst/>
            <a:gdLst>
              <a:gd name="T0" fmla="*/ 121 w 123"/>
              <a:gd name="T1" fmla="*/ 806 h 806"/>
              <a:gd name="T2" fmla="*/ 123 w 123"/>
              <a:gd name="T3" fmla="*/ 0 h 806"/>
              <a:gd name="T4" fmla="*/ 0 w 123"/>
              <a:gd name="T5" fmla="*/ 0 h 806"/>
            </a:gdLst>
            <a:ahLst/>
            <a:cxnLst>
              <a:cxn ang="0">
                <a:pos x="T0" y="T1"/>
              </a:cxn>
              <a:cxn ang="0">
                <a:pos x="T2" y="T3"/>
              </a:cxn>
              <a:cxn ang="0">
                <a:pos x="T4" y="T5"/>
              </a:cxn>
            </a:cxnLst>
            <a:rect l="0" t="0" r="r" b="b"/>
            <a:pathLst>
              <a:path w="123" h="806">
                <a:moveTo>
                  <a:pt x="121" y="806"/>
                </a:moveTo>
                <a:lnTo>
                  <a:pt x="123" y="0"/>
                </a:lnTo>
                <a:lnTo>
                  <a:pt x="0" y="0"/>
                </a:lnTo>
              </a:path>
            </a:pathLst>
          </a:custGeom>
          <a:noFill/>
          <a:ln w="28575" cmpd="sng">
            <a:solidFill>
              <a:srgbClr val="0000FF"/>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19" name="Freeform 7"/>
          <p:cNvSpPr>
            <a:spLocks/>
          </p:cNvSpPr>
          <p:nvPr/>
        </p:nvSpPr>
        <p:spPr bwMode="auto">
          <a:xfrm>
            <a:off x="3686790" y="2500908"/>
            <a:ext cx="687266" cy="383931"/>
          </a:xfrm>
          <a:custGeom>
            <a:avLst/>
            <a:gdLst>
              <a:gd name="T0" fmla="*/ 121 w 202"/>
              <a:gd name="T1" fmla="*/ 167 h 167"/>
              <a:gd name="T2" fmla="*/ 135 w 202"/>
              <a:gd name="T3" fmla="*/ 167 h 167"/>
              <a:gd name="T4" fmla="*/ 146 w 202"/>
              <a:gd name="T5" fmla="*/ 163 h 167"/>
              <a:gd name="T6" fmla="*/ 160 w 202"/>
              <a:gd name="T7" fmla="*/ 160 h 167"/>
              <a:gd name="T8" fmla="*/ 169 w 202"/>
              <a:gd name="T9" fmla="*/ 152 h 167"/>
              <a:gd name="T10" fmla="*/ 179 w 202"/>
              <a:gd name="T11" fmla="*/ 144 h 167"/>
              <a:gd name="T12" fmla="*/ 187 w 202"/>
              <a:gd name="T13" fmla="*/ 135 h 167"/>
              <a:gd name="T14" fmla="*/ 194 w 202"/>
              <a:gd name="T15" fmla="*/ 123 h 167"/>
              <a:gd name="T16" fmla="*/ 198 w 202"/>
              <a:gd name="T17" fmla="*/ 112 h 167"/>
              <a:gd name="T18" fmla="*/ 202 w 202"/>
              <a:gd name="T19" fmla="*/ 98 h 167"/>
              <a:gd name="T20" fmla="*/ 202 w 202"/>
              <a:gd name="T21" fmla="*/ 85 h 167"/>
              <a:gd name="T22" fmla="*/ 202 w 202"/>
              <a:gd name="T23" fmla="*/ 71 h 167"/>
              <a:gd name="T24" fmla="*/ 198 w 202"/>
              <a:gd name="T25" fmla="*/ 58 h 167"/>
              <a:gd name="T26" fmla="*/ 194 w 202"/>
              <a:gd name="T27" fmla="*/ 46 h 167"/>
              <a:gd name="T28" fmla="*/ 187 w 202"/>
              <a:gd name="T29" fmla="*/ 35 h 167"/>
              <a:gd name="T30" fmla="*/ 179 w 202"/>
              <a:gd name="T31" fmla="*/ 25 h 167"/>
              <a:gd name="T32" fmla="*/ 169 w 202"/>
              <a:gd name="T33" fmla="*/ 18 h 167"/>
              <a:gd name="T34" fmla="*/ 160 w 202"/>
              <a:gd name="T35" fmla="*/ 10 h 167"/>
              <a:gd name="T36" fmla="*/ 146 w 202"/>
              <a:gd name="T37" fmla="*/ 4 h 167"/>
              <a:gd name="T38" fmla="*/ 135 w 202"/>
              <a:gd name="T39" fmla="*/ 2 h 167"/>
              <a:gd name="T40" fmla="*/ 121 w 202"/>
              <a:gd name="T41" fmla="*/ 0 h 167"/>
              <a:gd name="T42" fmla="*/ 0 w 202"/>
              <a:gd name="T43" fmla="*/ 0 h 167"/>
              <a:gd name="T44" fmla="*/ 0 w 202"/>
              <a:gd name="T45" fmla="*/ 167 h 167"/>
              <a:gd name="T46" fmla="*/ 121 w 202"/>
              <a:gd name="T47" fmla="*/ 167 h 167"/>
              <a:gd name="T48" fmla="*/ 121 w 202"/>
              <a:gd name="T49" fmla="*/ 167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2" h="167">
                <a:moveTo>
                  <a:pt x="121" y="167"/>
                </a:moveTo>
                <a:lnTo>
                  <a:pt x="135" y="167"/>
                </a:lnTo>
                <a:lnTo>
                  <a:pt x="146" y="163"/>
                </a:lnTo>
                <a:lnTo>
                  <a:pt x="160" y="160"/>
                </a:lnTo>
                <a:lnTo>
                  <a:pt x="169" y="152"/>
                </a:lnTo>
                <a:lnTo>
                  <a:pt x="179" y="144"/>
                </a:lnTo>
                <a:lnTo>
                  <a:pt x="187" y="135"/>
                </a:lnTo>
                <a:lnTo>
                  <a:pt x="194" y="123"/>
                </a:lnTo>
                <a:lnTo>
                  <a:pt x="198" y="112"/>
                </a:lnTo>
                <a:lnTo>
                  <a:pt x="202" y="98"/>
                </a:lnTo>
                <a:lnTo>
                  <a:pt x="202" y="85"/>
                </a:lnTo>
                <a:lnTo>
                  <a:pt x="202" y="71"/>
                </a:lnTo>
                <a:lnTo>
                  <a:pt x="198" y="58"/>
                </a:lnTo>
                <a:lnTo>
                  <a:pt x="194" y="46"/>
                </a:lnTo>
                <a:lnTo>
                  <a:pt x="187" y="35"/>
                </a:lnTo>
                <a:lnTo>
                  <a:pt x="179" y="25"/>
                </a:lnTo>
                <a:lnTo>
                  <a:pt x="169" y="18"/>
                </a:lnTo>
                <a:lnTo>
                  <a:pt x="160" y="10"/>
                </a:lnTo>
                <a:lnTo>
                  <a:pt x="146" y="4"/>
                </a:lnTo>
                <a:lnTo>
                  <a:pt x="135" y="2"/>
                </a:lnTo>
                <a:lnTo>
                  <a:pt x="121" y="0"/>
                </a:lnTo>
                <a:lnTo>
                  <a:pt x="0" y="0"/>
                </a:lnTo>
                <a:lnTo>
                  <a:pt x="0" y="167"/>
                </a:lnTo>
                <a:lnTo>
                  <a:pt x="121" y="167"/>
                </a:lnTo>
                <a:lnTo>
                  <a:pt x="121" y="167"/>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20" name="Freeform 8"/>
          <p:cNvSpPr>
            <a:spLocks/>
          </p:cNvSpPr>
          <p:nvPr/>
        </p:nvSpPr>
        <p:spPr bwMode="auto">
          <a:xfrm>
            <a:off x="3563698" y="2533147"/>
            <a:ext cx="111369" cy="73269"/>
          </a:xfrm>
          <a:custGeom>
            <a:avLst/>
            <a:gdLst>
              <a:gd name="T0" fmla="*/ 0 w 33"/>
              <a:gd name="T1" fmla="*/ 0 h 32"/>
              <a:gd name="T2" fmla="*/ 0 w 33"/>
              <a:gd name="T3" fmla="*/ 32 h 32"/>
              <a:gd name="T4" fmla="*/ 33 w 33"/>
              <a:gd name="T5" fmla="*/ 17 h 32"/>
              <a:gd name="T6" fmla="*/ 0 w 33"/>
              <a:gd name="T7" fmla="*/ 0 h 32"/>
              <a:gd name="T8" fmla="*/ 0 w 33"/>
              <a:gd name="T9" fmla="*/ 0 h 32"/>
            </a:gdLst>
            <a:ahLst/>
            <a:cxnLst>
              <a:cxn ang="0">
                <a:pos x="T0" y="T1"/>
              </a:cxn>
              <a:cxn ang="0">
                <a:pos x="T2" y="T3"/>
              </a:cxn>
              <a:cxn ang="0">
                <a:pos x="T4" y="T5"/>
              </a:cxn>
              <a:cxn ang="0">
                <a:pos x="T6" y="T7"/>
              </a:cxn>
              <a:cxn ang="0">
                <a:pos x="T8" y="T9"/>
              </a:cxn>
            </a:cxnLst>
            <a:rect l="0" t="0" r="r" b="b"/>
            <a:pathLst>
              <a:path w="33" h="32">
                <a:moveTo>
                  <a:pt x="0" y="0"/>
                </a:moveTo>
                <a:lnTo>
                  <a:pt x="0" y="32"/>
                </a:lnTo>
                <a:lnTo>
                  <a:pt x="33" y="17"/>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21" name="Line 9"/>
          <p:cNvSpPr>
            <a:spLocks noChangeShapeType="1"/>
          </p:cNvSpPr>
          <p:nvPr/>
        </p:nvSpPr>
        <p:spPr bwMode="auto">
          <a:xfrm flipH="1" flipV="1">
            <a:off x="2800232" y="2555128"/>
            <a:ext cx="742950" cy="1172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22" name="Freeform 10"/>
          <p:cNvSpPr>
            <a:spLocks/>
          </p:cNvSpPr>
          <p:nvPr/>
        </p:nvSpPr>
        <p:spPr bwMode="auto">
          <a:xfrm>
            <a:off x="3563698" y="2773470"/>
            <a:ext cx="111369" cy="80597"/>
          </a:xfrm>
          <a:custGeom>
            <a:avLst/>
            <a:gdLst>
              <a:gd name="T0" fmla="*/ 0 w 33"/>
              <a:gd name="T1" fmla="*/ 0 h 35"/>
              <a:gd name="T2" fmla="*/ 0 w 33"/>
              <a:gd name="T3" fmla="*/ 35 h 35"/>
              <a:gd name="T4" fmla="*/ 33 w 33"/>
              <a:gd name="T5" fmla="*/ 18 h 35"/>
              <a:gd name="T6" fmla="*/ 0 w 33"/>
              <a:gd name="T7" fmla="*/ 2 h 35"/>
              <a:gd name="T8" fmla="*/ 0 w 33"/>
              <a:gd name="T9" fmla="*/ 2 h 35"/>
              <a:gd name="T10" fmla="*/ 0 w 33"/>
              <a:gd name="T11" fmla="*/ 0 h 35"/>
            </a:gdLst>
            <a:ahLst/>
            <a:cxnLst>
              <a:cxn ang="0">
                <a:pos x="T0" y="T1"/>
              </a:cxn>
              <a:cxn ang="0">
                <a:pos x="T2" y="T3"/>
              </a:cxn>
              <a:cxn ang="0">
                <a:pos x="T4" y="T5"/>
              </a:cxn>
              <a:cxn ang="0">
                <a:pos x="T6" y="T7"/>
              </a:cxn>
              <a:cxn ang="0">
                <a:pos x="T8" y="T9"/>
              </a:cxn>
              <a:cxn ang="0">
                <a:pos x="T10" y="T11"/>
              </a:cxn>
            </a:cxnLst>
            <a:rect l="0" t="0" r="r" b="b"/>
            <a:pathLst>
              <a:path w="33" h="35">
                <a:moveTo>
                  <a:pt x="0" y="0"/>
                </a:moveTo>
                <a:lnTo>
                  <a:pt x="0" y="35"/>
                </a:lnTo>
                <a:lnTo>
                  <a:pt x="33" y="18"/>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23" name="Line 11"/>
          <p:cNvSpPr>
            <a:spLocks noChangeShapeType="1"/>
          </p:cNvSpPr>
          <p:nvPr/>
        </p:nvSpPr>
        <p:spPr bwMode="auto">
          <a:xfrm flipH="1">
            <a:off x="4379918" y="2691408"/>
            <a:ext cx="517280" cy="43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24" name="Freeform 12"/>
          <p:cNvSpPr>
            <a:spLocks/>
          </p:cNvSpPr>
          <p:nvPr/>
        </p:nvSpPr>
        <p:spPr bwMode="auto">
          <a:xfrm>
            <a:off x="3537321" y="3031378"/>
            <a:ext cx="111369" cy="74735"/>
          </a:xfrm>
          <a:custGeom>
            <a:avLst/>
            <a:gdLst>
              <a:gd name="T0" fmla="*/ 0 w 33"/>
              <a:gd name="T1" fmla="*/ 0 h 32"/>
              <a:gd name="T2" fmla="*/ 0 w 33"/>
              <a:gd name="T3" fmla="*/ 32 h 32"/>
              <a:gd name="T4" fmla="*/ 33 w 33"/>
              <a:gd name="T5" fmla="*/ 15 h 32"/>
              <a:gd name="T6" fmla="*/ 0 w 33"/>
              <a:gd name="T7" fmla="*/ 0 h 32"/>
              <a:gd name="T8" fmla="*/ 0 w 33"/>
              <a:gd name="T9" fmla="*/ 0 h 32"/>
            </a:gdLst>
            <a:ahLst/>
            <a:cxnLst>
              <a:cxn ang="0">
                <a:pos x="T0" y="T1"/>
              </a:cxn>
              <a:cxn ang="0">
                <a:pos x="T2" y="T3"/>
              </a:cxn>
              <a:cxn ang="0">
                <a:pos x="T4" y="T5"/>
              </a:cxn>
              <a:cxn ang="0">
                <a:pos x="T6" y="T7"/>
              </a:cxn>
              <a:cxn ang="0">
                <a:pos x="T8" y="T9"/>
              </a:cxn>
            </a:cxnLst>
            <a:rect l="0" t="0" r="r" b="b"/>
            <a:pathLst>
              <a:path w="33" h="32">
                <a:moveTo>
                  <a:pt x="0" y="0"/>
                </a:moveTo>
                <a:lnTo>
                  <a:pt x="0" y="32"/>
                </a:lnTo>
                <a:lnTo>
                  <a:pt x="33" y="15"/>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25" name="Line 13"/>
          <p:cNvSpPr>
            <a:spLocks noChangeShapeType="1"/>
          </p:cNvSpPr>
          <p:nvPr/>
        </p:nvSpPr>
        <p:spPr bwMode="auto">
          <a:xfrm flipH="1">
            <a:off x="3017110" y="3066546"/>
            <a:ext cx="559777" cy="146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26" name="Freeform 14"/>
          <p:cNvSpPr>
            <a:spLocks/>
          </p:cNvSpPr>
          <p:nvPr/>
        </p:nvSpPr>
        <p:spPr bwMode="auto">
          <a:xfrm>
            <a:off x="3537321" y="3273166"/>
            <a:ext cx="111369" cy="76200"/>
          </a:xfrm>
          <a:custGeom>
            <a:avLst/>
            <a:gdLst>
              <a:gd name="T0" fmla="*/ 0 w 33"/>
              <a:gd name="T1" fmla="*/ 0 h 33"/>
              <a:gd name="T2" fmla="*/ 0 w 33"/>
              <a:gd name="T3" fmla="*/ 33 h 33"/>
              <a:gd name="T4" fmla="*/ 33 w 33"/>
              <a:gd name="T5" fmla="*/ 18 h 33"/>
              <a:gd name="T6" fmla="*/ 0 w 33"/>
              <a:gd name="T7" fmla="*/ 2 h 33"/>
              <a:gd name="T8" fmla="*/ 0 w 33"/>
              <a:gd name="T9" fmla="*/ 2 h 33"/>
              <a:gd name="T10" fmla="*/ 0 w 33"/>
              <a:gd name="T11" fmla="*/ 0 h 33"/>
            </a:gdLst>
            <a:ahLst/>
            <a:cxnLst>
              <a:cxn ang="0">
                <a:pos x="T0" y="T1"/>
              </a:cxn>
              <a:cxn ang="0">
                <a:pos x="T2" y="T3"/>
              </a:cxn>
              <a:cxn ang="0">
                <a:pos x="T4" y="T5"/>
              </a:cxn>
              <a:cxn ang="0">
                <a:pos x="T6" y="T7"/>
              </a:cxn>
              <a:cxn ang="0">
                <a:pos x="T8" y="T9"/>
              </a:cxn>
              <a:cxn ang="0">
                <a:pos x="T10" y="T11"/>
              </a:cxn>
            </a:cxnLst>
            <a:rect l="0" t="0" r="r" b="b"/>
            <a:pathLst>
              <a:path w="33" h="33">
                <a:moveTo>
                  <a:pt x="0" y="0"/>
                </a:moveTo>
                <a:lnTo>
                  <a:pt x="0" y="33"/>
                </a:lnTo>
                <a:lnTo>
                  <a:pt x="33" y="18"/>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27" name="Line 15"/>
          <p:cNvSpPr>
            <a:spLocks noChangeShapeType="1"/>
          </p:cNvSpPr>
          <p:nvPr/>
        </p:nvSpPr>
        <p:spPr bwMode="auto">
          <a:xfrm flipH="1">
            <a:off x="3172440" y="3315662"/>
            <a:ext cx="404446" cy="146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28" name="Line 16"/>
          <p:cNvSpPr>
            <a:spLocks noChangeShapeType="1"/>
          </p:cNvSpPr>
          <p:nvPr/>
        </p:nvSpPr>
        <p:spPr bwMode="auto">
          <a:xfrm flipH="1">
            <a:off x="4407759" y="3191105"/>
            <a:ext cx="482112" cy="146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29" name="Freeform 17"/>
          <p:cNvSpPr>
            <a:spLocks/>
          </p:cNvSpPr>
          <p:nvPr/>
        </p:nvSpPr>
        <p:spPr bwMode="auto">
          <a:xfrm>
            <a:off x="4897198" y="2474532"/>
            <a:ext cx="489438" cy="2319704"/>
          </a:xfrm>
          <a:custGeom>
            <a:avLst/>
            <a:gdLst>
              <a:gd name="T0" fmla="*/ 0 w 144"/>
              <a:gd name="T1" fmla="*/ 71 h 1008"/>
              <a:gd name="T2" fmla="*/ 2 w 144"/>
              <a:gd name="T3" fmla="*/ 59 h 1008"/>
              <a:gd name="T4" fmla="*/ 3 w 144"/>
              <a:gd name="T5" fmla="*/ 50 h 1008"/>
              <a:gd name="T6" fmla="*/ 7 w 144"/>
              <a:gd name="T7" fmla="*/ 38 h 1008"/>
              <a:gd name="T8" fmla="*/ 13 w 144"/>
              <a:gd name="T9" fmla="*/ 29 h 1008"/>
              <a:gd name="T10" fmla="*/ 21 w 144"/>
              <a:gd name="T11" fmla="*/ 21 h 1008"/>
              <a:gd name="T12" fmla="*/ 28 w 144"/>
              <a:gd name="T13" fmla="*/ 13 h 1008"/>
              <a:gd name="T14" fmla="*/ 38 w 144"/>
              <a:gd name="T15" fmla="*/ 7 h 1008"/>
              <a:gd name="T16" fmla="*/ 50 w 144"/>
              <a:gd name="T17" fmla="*/ 4 h 1008"/>
              <a:gd name="T18" fmla="*/ 59 w 144"/>
              <a:gd name="T19" fmla="*/ 0 h 1008"/>
              <a:gd name="T20" fmla="*/ 73 w 144"/>
              <a:gd name="T21" fmla="*/ 0 h 1008"/>
              <a:gd name="T22" fmla="*/ 84 w 144"/>
              <a:gd name="T23" fmla="*/ 0 h 1008"/>
              <a:gd name="T24" fmla="*/ 94 w 144"/>
              <a:gd name="T25" fmla="*/ 4 h 1008"/>
              <a:gd name="T26" fmla="*/ 105 w 144"/>
              <a:gd name="T27" fmla="*/ 7 h 1008"/>
              <a:gd name="T28" fmla="*/ 115 w 144"/>
              <a:gd name="T29" fmla="*/ 13 h 1008"/>
              <a:gd name="T30" fmla="*/ 123 w 144"/>
              <a:gd name="T31" fmla="*/ 21 h 1008"/>
              <a:gd name="T32" fmla="*/ 130 w 144"/>
              <a:gd name="T33" fmla="*/ 29 h 1008"/>
              <a:gd name="T34" fmla="*/ 136 w 144"/>
              <a:gd name="T35" fmla="*/ 38 h 1008"/>
              <a:gd name="T36" fmla="*/ 140 w 144"/>
              <a:gd name="T37" fmla="*/ 50 h 1008"/>
              <a:gd name="T38" fmla="*/ 144 w 144"/>
              <a:gd name="T39" fmla="*/ 59 h 1008"/>
              <a:gd name="T40" fmla="*/ 144 w 144"/>
              <a:gd name="T41" fmla="*/ 71 h 1008"/>
              <a:gd name="T42" fmla="*/ 144 w 144"/>
              <a:gd name="T43" fmla="*/ 935 h 1008"/>
              <a:gd name="T44" fmla="*/ 144 w 144"/>
              <a:gd name="T45" fmla="*/ 946 h 1008"/>
              <a:gd name="T46" fmla="*/ 140 w 144"/>
              <a:gd name="T47" fmla="*/ 958 h 1008"/>
              <a:gd name="T48" fmla="*/ 136 w 144"/>
              <a:gd name="T49" fmla="*/ 970 h 1008"/>
              <a:gd name="T50" fmla="*/ 130 w 144"/>
              <a:gd name="T51" fmla="*/ 979 h 1008"/>
              <a:gd name="T52" fmla="*/ 123 w 144"/>
              <a:gd name="T53" fmla="*/ 987 h 1008"/>
              <a:gd name="T54" fmla="*/ 115 w 144"/>
              <a:gd name="T55" fmla="*/ 994 h 1008"/>
              <a:gd name="T56" fmla="*/ 105 w 144"/>
              <a:gd name="T57" fmla="*/ 1000 h 1008"/>
              <a:gd name="T58" fmla="*/ 94 w 144"/>
              <a:gd name="T59" fmla="*/ 1004 h 1008"/>
              <a:gd name="T60" fmla="*/ 84 w 144"/>
              <a:gd name="T61" fmla="*/ 1006 h 1008"/>
              <a:gd name="T62" fmla="*/ 73 w 144"/>
              <a:gd name="T63" fmla="*/ 1008 h 1008"/>
              <a:gd name="T64" fmla="*/ 59 w 144"/>
              <a:gd name="T65" fmla="*/ 1006 h 1008"/>
              <a:gd name="T66" fmla="*/ 50 w 144"/>
              <a:gd name="T67" fmla="*/ 1004 h 1008"/>
              <a:gd name="T68" fmla="*/ 38 w 144"/>
              <a:gd name="T69" fmla="*/ 1000 h 1008"/>
              <a:gd name="T70" fmla="*/ 28 w 144"/>
              <a:gd name="T71" fmla="*/ 994 h 1008"/>
              <a:gd name="T72" fmla="*/ 21 w 144"/>
              <a:gd name="T73" fmla="*/ 987 h 1008"/>
              <a:gd name="T74" fmla="*/ 13 w 144"/>
              <a:gd name="T75" fmla="*/ 979 h 1008"/>
              <a:gd name="T76" fmla="*/ 7 w 144"/>
              <a:gd name="T77" fmla="*/ 970 h 1008"/>
              <a:gd name="T78" fmla="*/ 3 w 144"/>
              <a:gd name="T79" fmla="*/ 958 h 1008"/>
              <a:gd name="T80" fmla="*/ 2 w 144"/>
              <a:gd name="T81" fmla="*/ 946 h 1008"/>
              <a:gd name="T82" fmla="*/ 0 w 144"/>
              <a:gd name="T83" fmla="*/ 935 h 1008"/>
              <a:gd name="T84" fmla="*/ 0 w 144"/>
              <a:gd name="T85" fmla="*/ 71 h 1008"/>
              <a:gd name="T86" fmla="*/ 0 w 144"/>
              <a:gd name="T87" fmla="*/ 71 h 10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4" h="1008">
                <a:moveTo>
                  <a:pt x="0" y="71"/>
                </a:moveTo>
                <a:lnTo>
                  <a:pt x="2" y="59"/>
                </a:lnTo>
                <a:lnTo>
                  <a:pt x="3" y="50"/>
                </a:lnTo>
                <a:lnTo>
                  <a:pt x="7" y="38"/>
                </a:lnTo>
                <a:lnTo>
                  <a:pt x="13" y="29"/>
                </a:lnTo>
                <a:lnTo>
                  <a:pt x="21" y="21"/>
                </a:lnTo>
                <a:lnTo>
                  <a:pt x="28" y="13"/>
                </a:lnTo>
                <a:lnTo>
                  <a:pt x="38" y="7"/>
                </a:lnTo>
                <a:lnTo>
                  <a:pt x="50" y="4"/>
                </a:lnTo>
                <a:lnTo>
                  <a:pt x="59" y="0"/>
                </a:lnTo>
                <a:lnTo>
                  <a:pt x="73" y="0"/>
                </a:lnTo>
                <a:lnTo>
                  <a:pt x="84" y="0"/>
                </a:lnTo>
                <a:lnTo>
                  <a:pt x="94" y="4"/>
                </a:lnTo>
                <a:lnTo>
                  <a:pt x="105" y="7"/>
                </a:lnTo>
                <a:lnTo>
                  <a:pt x="115" y="13"/>
                </a:lnTo>
                <a:lnTo>
                  <a:pt x="123" y="21"/>
                </a:lnTo>
                <a:lnTo>
                  <a:pt x="130" y="29"/>
                </a:lnTo>
                <a:lnTo>
                  <a:pt x="136" y="38"/>
                </a:lnTo>
                <a:lnTo>
                  <a:pt x="140" y="50"/>
                </a:lnTo>
                <a:lnTo>
                  <a:pt x="144" y="59"/>
                </a:lnTo>
                <a:lnTo>
                  <a:pt x="144" y="71"/>
                </a:lnTo>
                <a:lnTo>
                  <a:pt x="144" y="935"/>
                </a:lnTo>
                <a:lnTo>
                  <a:pt x="144" y="946"/>
                </a:lnTo>
                <a:lnTo>
                  <a:pt x="140" y="958"/>
                </a:lnTo>
                <a:lnTo>
                  <a:pt x="136" y="970"/>
                </a:lnTo>
                <a:lnTo>
                  <a:pt x="130" y="979"/>
                </a:lnTo>
                <a:lnTo>
                  <a:pt x="123" y="987"/>
                </a:lnTo>
                <a:lnTo>
                  <a:pt x="115" y="994"/>
                </a:lnTo>
                <a:lnTo>
                  <a:pt x="105" y="1000"/>
                </a:lnTo>
                <a:lnTo>
                  <a:pt x="94" y="1004"/>
                </a:lnTo>
                <a:lnTo>
                  <a:pt x="84" y="1006"/>
                </a:lnTo>
                <a:lnTo>
                  <a:pt x="73" y="1008"/>
                </a:lnTo>
                <a:lnTo>
                  <a:pt x="59" y="1006"/>
                </a:lnTo>
                <a:lnTo>
                  <a:pt x="50" y="1004"/>
                </a:lnTo>
                <a:lnTo>
                  <a:pt x="38" y="1000"/>
                </a:lnTo>
                <a:lnTo>
                  <a:pt x="28" y="994"/>
                </a:lnTo>
                <a:lnTo>
                  <a:pt x="21" y="987"/>
                </a:lnTo>
                <a:lnTo>
                  <a:pt x="13" y="979"/>
                </a:lnTo>
                <a:lnTo>
                  <a:pt x="7" y="970"/>
                </a:lnTo>
                <a:lnTo>
                  <a:pt x="3" y="958"/>
                </a:lnTo>
                <a:lnTo>
                  <a:pt x="2" y="946"/>
                </a:lnTo>
                <a:lnTo>
                  <a:pt x="0" y="935"/>
                </a:lnTo>
                <a:lnTo>
                  <a:pt x="0" y="71"/>
                </a:lnTo>
                <a:lnTo>
                  <a:pt x="0" y="7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30" name="Rectangle 18"/>
          <p:cNvSpPr>
            <a:spLocks noChangeArrowheads="1"/>
          </p:cNvSpPr>
          <p:nvPr/>
        </p:nvSpPr>
        <p:spPr bwMode="auto">
          <a:xfrm>
            <a:off x="4954348" y="2606415"/>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dirty="0">
                <a:solidFill>
                  <a:srgbClr val="000000"/>
                </a:solidFill>
                <a:latin typeface="+mn-lt"/>
              </a:rPr>
              <a:t>0</a:t>
            </a:r>
            <a:endParaRPr lang="zh-TW" altLang="en-US" sz="2000" dirty="0">
              <a:latin typeface="+mn-lt"/>
            </a:endParaRPr>
          </a:p>
        </p:txBody>
      </p:sp>
      <p:sp>
        <p:nvSpPr>
          <p:cNvPr id="371731" name="Rectangle 19"/>
          <p:cNvSpPr>
            <a:spLocks noChangeArrowheads="1"/>
          </p:cNvSpPr>
          <p:nvPr/>
        </p:nvSpPr>
        <p:spPr bwMode="auto">
          <a:xfrm>
            <a:off x="4954348" y="4430820"/>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dirty="0">
                <a:solidFill>
                  <a:srgbClr val="FF0000"/>
                </a:solidFill>
                <a:latin typeface="+mn-lt"/>
              </a:rPr>
              <a:t>3</a:t>
            </a:r>
          </a:p>
        </p:txBody>
      </p:sp>
      <p:sp>
        <p:nvSpPr>
          <p:cNvPr id="371732" name="Freeform 20"/>
          <p:cNvSpPr>
            <a:spLocks/>
          </p:cNvSpPr>
          <p:nvPr/>
        </p:nvSpPr>
        <p:spPr bwMode="auto">
          <a:xfrm>
            <a:off x="5750051" y="3598482"/>
            <a:ext cx="112835" cy="73269"/>
          </a:xfrm>
          <a:custGeom>
            <a:avLst/>
            <a:gdLst>
              <a:gd name="T0" fmla="*/ 0 w 33"/>
              <a:gd name="T1" fmla="*/ 0 h 32"/>
              <a:gd name="T2" fmla="*/ 0 w 33"/>
              <a:gd name="T3" fmla="*/ 32 h 32"/>
              <a:gd name="T4" fmla="*/ 33 w 33"/>
              <a:gd name="T5" fmla="*/ 15 h 32"/>
              <a:gd name="T6" fmla="*/ 0 w 33"/>
              <a:gd name="T7" fmla="*/ 0 h 32"/>
              <a:gd name="T8" fmla="*/ 0 w 33"/>
              <a:gd name="T9" fmla="*/ 0 h 32"/>
            </a:gdLst>
            <a:ahLst/>
            <a:cxnLst>
              <a:cxn ang="0">
                <a:pos x="T0" y="T1"/>
              </a:cxn>
              <a:cxn ang="0">
                <a:pos x="T2" y="T3"/>
              </a:cxn>
              <a:cxn ang="0">
                <a:pos x="T4" y="T5"/>
              </a:cxn>
              <a:cxn ang="0">
                <a:pos x="T6" y="T7"/>
              </a:cxn>
              <a:cxn ang="0">
                <a:pos x="T8" y="T9"/>
              </a:cxn>
            </a:cxnLst>
            <a:rect l="0" t="0" r="r" b="b"/>
            <a:pathLst>
              <a:path w="33" h="32">
                <a:moveTo>
                  <a:pt x="0" y="0"/>
                </a:moveTo>
                <a:lnTo>
                  <a:pt x="0" y="32"/>
                </a:lnTo>
                <a:lnTo>
                  <a:pt x="33" y="15"/>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33" name="Line 21"/>
          <p:cNvSpPr>
            <a:spLocks noChangeShapeType="1"/>
          </p:cNvSpPr>
          <p:nvPr/>
        </p:nvSpPr>
        <p:spPr bwMode="auto">
          <a:xfrm flipH="1">
            <a:off x="5386636" y="3632185"/>
            <a:ext cx="404446" cy="29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34" name="Rectangle 22"/>
          <p:cNvSpPr>
            <a:spLocks noChangeArrowheads="1"/>
          </p:cNvSpPr>
          <p:nvPr/>
        </p:nvSpPr>
        <p:spPr bwMode="auto">
          <a:xfrm>
            <a:off x="5119936" y="1655465"/>
            <a:ext cx="107721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a:solidFill>
                  <a:srgbClr val="0000FF"/>
                </a:solidFill>
                <a:latin typeface="+mn-lt"/>
              </a:rPr>
              <a:t>Operation</a:t>
            </a:r>
          </a:p>
        </p:txBody>
      </p:sp>
      <p:sp>
        <p:nvSpPr>
          <p:cNvPr id="371735" name="Line 23"/>
          <p:cNvSpPr>
            <a:spLocks noChangeShapeType="1"/>
          </p:cNvSpPr>
          <p:nvPr/>
        </p:nvSpPr>
        <p:spPr bwMode="auto">
          <a:xfrm flipH="1" flipV="1">
            <a:off x="5118472" y="1910359"/>
            <a:ext cx="1465" cy="564173"/>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36" name="Freeform 24"/>
          <p:cNvSpPr>
            <a:spLocks/>
          </p:cNvSpPr>
          <p:nvPr/>
        </p:nvSpPr>
        <p:spPr bwMode="auto">
          <a:xfrm>
            <a:off x="3118221" y="3277562"/>
            <a:ext cx="112835" cy="71804"/>
          </a:xfrm>
          <a:custGeom>
            <a:avLst/>
            <a:gdLst>
              <a:gd name="T0" fmla="*/ 16 w 33"/>
              <a:gd name="T1" fmla="*/ 31 h 31"/>
              <a:gd name="T2" fmla="*/ 19 w 33"/>
              <a:gd name="T3" fmla="*/ 31 h 31"/>
              <a:gd name="T4" fmla="*/ 21 w 33"/>
              <a:gd name="T5" fmla="*/ 31 h 31"/>
              <a:gd name="T6" fmla="*/ 23 w 33"/>
              <a:gd name="T7" fmla="*/ 29 h 31"/>
              <a:gd name="T8" fmla="*/ 25 w 33"/>
              <a:gd name="T9" fmla="*/ 29 h 31"/>
              <a:gd name="T10" fmla="*/ 27 w 33"/>
              <a:gd name="T11" fmla="*/ 27 h 31"/>
              <a:gd name="T12" fmla="*/ 29 w 33"/>
              <a:gd name="T13" fmla="*/ 25 h 31"/>
              <a:gd name="T14" fmla="*/ 31 w 33"/>
              <a:gd name="T15" fmla="*/ 23 h 31"/>
              <a:gd name="T16" fmla="*/ 31 w 33"/>
              <a:gd name="T17" fmla="*/ 21 h 31"/>
              <a:gd name="T18" fmla="*/ 33 w 33"/>
              <a:gd name="T19" fmla="*/ 18 h 31"/>
              <a:gd name="T20" fmla="*/ 33 w 33"/>
              <a:gd name="T21" fmla="*/ 16 h 31"/>
              <a:gd name="T22" fmla="*/ 33 w 33"/>
              <a:gd name="T23" fmla="*/ 14 h 31"/>
              <a:gd name="T24" fmla="*/ 31 w 33"/>
              <a:gd name="T25" fmla="*/ 10 h 31"/>
              <a:gd name="T26" fmla="*/ 31 w 33"/>
              <a:gd name="T27" fmla="*/ 8 h 31"/>
              <a:gd name="T28" fmla="*/ 29 w 33"/>
              <a:gd name="T29" fmla="*/ 6 h 31"/>
              <a:gd name="T30" fmla="*/ 27 w 33"/>
              <a:gd name="T31" fmla="*/ 4 h 31"/>
              <a:gd name="T32" fmla="*/ 25 w 33"/>
              <a:gd name="T33" fmla="*/ 2 h 31"/>
              <a:gd name="T34" fmla="*/ 23 w 33"/>
              <a:gd name="T35" fmla="*/ 2 h 31"/>
              <a:gd name="T36" fmla="*/ 21 w 33"/>
              <a:gd name="T37" fmla="*/ 0 h 31"/>
              <a:gd name="T38" fmla="*/ 19 w 33"/>
              <a:gd name="T39" fmla="*/ 0 h 31"/>
              <a:gd name="T40" fmla="*/ 16 w 33"/>
              <a:gd name="T41" fmla="*/ 0 h 31"/>
              <a:gd name="T42" fmla="*/ 14 w 33"/>
              <a:gd name="T43" fmla="*/ 0 h 31"/>
              <a:gd name="T44" fmla="*/ 12 w 33"/>
              <a:gd name="T45" fmla="*/ 0 h 31"/>
              <a:gd name="T46" fmla="*/ 10 w 33"/>
              <a:gd name="T47" fmla="*/ 2 h 31"/>
              <a:gd name="T48" fmla="*/ 6 w 33"/>
              <a:gd name="T49" fmla="*/ 2 h 31"/>
              <a:gd name="T50" fmla="*/ 4 w 33"/>
              <a:gd name="T51" fmla="*/ 4 h 31"/>
              <a:gd name="T52" fmla="*/ 4 w 33"/>
              <a:gd name="T53" fmla="*/ 6 h 31"/>
              <a:gd name="T54" fmla="*/ 2 w 33"/>
              <a:gd name="T55" fmla="*/ 8 h 31"/>
              <a:gd name="T56" fmla="*/ 0 w 33"/>
              <a:gd name="T57" fmla="*/ 10 h 31"/>
              <a:gd name="T58" fmla="*/ 0 w 33"/>
              <a:gd name="T59" fmla="*/ 14 h 31"/>
              <a:gd name="T60" fmla="*/ 0 w 33"/>
              <a:gd name="T61" fmla="*/ 16 h 31"/>
              <a:gd name="T62" fmla="*/ 0 w 33"/>
              <a:gd name="T63" fmla="*/ 18 h 31"/>
              <a:gd name="T64" fmla="*/ 0 w 33"/>
              <a:gd name="T65" fmla="*/ 21 h 31"/>
              <a:gd name="T66" fmla="*/ 2 w 33"/>
              <a:gd name="T67" fmla="*/ 23 h 31"/>
              <a:gd name="T68" fmla="*/ 4 w 33"/>
              <a:gd name="T69" fmla="*/ 25 h 31"/>
              <a:gd name="T70" fmla="*/ 4 w 33"/>
              <a:gd name="T71" fmla="*/ 27 h 31"/>
              <a:gd name="T72" fmla="*/ 6 w 33"/>
              <a:gd name="T73" fmla="*/ 29 h 31"/>
              <a:gd name="T74" fmla="*/ 10 w 33"/>
              <a:gd name="T75" fmla="*/ 29 h 31"/>
              <a:gd name="T76" fmla="*/ 12 w 33"/>
              <a:gd name="T77" fmla="*/ 31 h 31"/>
              <a:gd name="T78" fmla="*/ 14 w 33"/>
              <a:gd name="T79" fmla="*/ 31 h 31"/>
              <a:gd name="T80" fmla="*/ 16 w 33"/>
              <a:gd name="T81" fmla="*/ 31 h 31"/>
              <a:gd name="T82" fmla="*/ 16 w 33"/>
              <a:gd name="T8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2"/>
                </a:lnTo>
                <a:lnTo>
                  <a:pt x="21" y="0"/>
                </a:lnTo>
                <a:lnTo>
                  <a:pt x="19" y="0"/>
                </a:lnTo>
                <a:lnTo>
                  <a:pt x="16" y="0"/>
                </a:lnTo>
                <a:lnTo>
                  <a:pt x="14" y="0"/>
                </a:lnTo>
                <a:lnTo>
                  <a:pt x="12" y="0"/>
                </a:lnTo>
                <a:lnTo>
                  <a:pt x="10" y="2"/>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lnTo>
                  <a:pt x="16" y="31"/>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37" name="Rectangle 25"/>
          <p:cNvSpPr>
            <a:spLocks noChangeArrowheads="1"/>
          </p:cNvSpPr>
          <p:nvPr/>
        </p:nvSpPr>
        <p:spPr bwMode="auto">
          <a:xfrm>
            <a:off x="769210" y="2468669"/>
            <a:ext cx="1234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dirty="0">
                <a:solidFill>
                  <a:srgbClr val="000000"/>
                </a:solidFill>
                <a:latin typeface="+mn-lt"/>
              </a:rPr>
              <a:t>a</a:t>
            </a:r>
            <a:endParaRPr lang="en-US" altLang="zh-TW" sz="2000" dirty="0">
              <a:latin typeface="+mn-lt"/>
            </a:endParaRPr>
          </a:p>
        </p:txBody>
      </p:sp>
      <p:sp>
        <p:nvSpPr>
          <p:cNvPr id="371738" name="Freeform 26"/>
          <p:cNvSpPr>
            <a:spLocks/>
          </p:cNvSpPr>
          <p:nvPr/>
        </p:nvSpPr>
        <p:spPr bwMode="auto">
          <a:xfrm>
            <a:off x="2954098" y="2533147"/>
            <a:ext cx="112835" cy="73269"/>
          </a:xfrm>
          <a:custGeom>
            <a:avLst/>
            <a:gdLst>
              <a:gd name="T0" fmla="*/ 16 w 33"/>
              <a:gd name="T1" fmla="*/ 32 h 32"/>
              <a:gd name="T2" fmla="*/ 19 w 33"/>
              <a:gd name="T3" fmla="*/ 32 h 32"/>
              <a:gd name="T4" fmla="*/ 21 w 33"/>
              <a:gd name="T5" fmla="*/ 32 h 32"/>
              <a:gd name="T6" fmla="*/ 23 w 33"/>
              <a:gd name="T7" fmla="*/ 30 h 32"/>
              <a:gd name="T8" fmla="*/ 25 w 33"/>
              <a:gd name="T9" fmla="*/ 29 h 32"/>
              <a:gd name="T10" fmla="*/ 27 w 33"/>
              <a:gd name="T11" fmla="*/ 29 h 32"/>
              <a:gd name="T12" fmla="*/ 29 w 33"/>
              <a:gd name="T13" fmla="*/ 27 h 32"/>
              <a:gd name="T14" fmla="*/ 31 w 33"/>
              <a:gd name="T15" fmla="*/ 25 h 32"/>
              <a:gd name="T16" fmla="*/ 31 w 33"/>
              <a:gd name="T17" fmla="*/ 21 h 32"/>
              <a:gd name="T18" fmla="*/ 33 w 33"/>
              <a:gd name="T19" fmla="*/ 19 h 32"/>
              <a:gd name="T20" fmla="*/ 33 w 33"/>
              <a:gd name="T21" fmla="*/ 17 h 32"/>
              <a:gd name="T22" fmla="*/ 33 w 33"/>
              <a:gd name="T23" fmla="*/ 13 h 32"/>
              <a:gd name="T24" fmla="*/ 31 w 33"/>
              <a:gd name="T25" fmla="*/ 11 h 32"/>
              <a:gd name="T26" fmla="*/ 31 w 33"/>
              <a:gd name="T27" fmla="*/ 9 h 32"/>
              <a:gd name="T28" fmla="*/ 29 w 33"/>
              <a:gd name="T29" fmla="*/ 7 h 32"/>
              <a:gd name="T30" fmla="*/ 27 w 33"/>
              <a:gd name="T31" fmla="*/ 5 h 32"/>
              <a:gd name="T32" fmla="*/ 25 w 33"/>
              <a:gd name="T33" fmla="*/ 4 h 32"/>
              <a:gd name="T34" fmla="*/ 23 w 33"/>
              <a:gd name="T35" fmla="*/ 2 h 32"/>
              <a:gd name="T36" fmla="*/ 21 w 33"/>
              <a:gd name="T37" fmla="*/ 2 h 32"/>
              <a:gd name="T38" fmla="*/ 19 w 33"/>
              <a:gd name="T39" fmla="*/ 0 h 32"/>
              <a:gd name="T40" fmla="*/ 16 w 33"/>
              <a:gd name="T41" fmla="*/ 0 h 32"/>
              <a:gd name="T42" fmla="*/ 14 w 33"/>
              <a:gd name="T43" fmla="*/ 0 h 32"/>
              <a:gd name="T44" fmla="*/ 12 w 33"/>
              <a:gd name="T45" fmla="*/ 2 h 32"/>
              <a:gd name="T46" fmla="*/ 10 w 33"/>
              <a:gd name="T47" fmla="*/ 2 h 32"/>
              <a:gd name="T48" fmla="*/ 6 w 33"/>
              <a:gd name="T49" fmla="*/ 4 h 32"/>
              <a:gd name="T50" fmla="*/ 4 w 33"/>
              <a:gd name="T51" fmla="*/ 5 h 32"/>
              <a:gd name="T52" fmla="*/ 4 w 33"/>
              <a:gd name="T53" fmla="*/ 7 h 32"/>
              <a:gd name="T54" fmla="*/ 2 w 33"/>
              <a:gd name="T55" fmla="*/ 9 h 32"/>
              <a:gd name="T56" fmla="*/ 0 w 33"/>
              <a:gd name="T57" fmla="*/ 11 h 32"/>
              <a:gd name="T58" fmla="*/ 0 w 33"/>
              <a:gd name="T59" fmla="*/ 13 h 32"/>
              <a:gd name="T60" fmla="*/ 0 w 33"/>
              <a:gd name="T61" fmla="*/ 17 h 32"/>
              <a:gd name="T62" fmla="*/ 0 w 33"/>
              <a:gd name="T63" fmla="*/ 19 h 32"/>
              <a:gd name="T64" fmla="*/ 0 w 33"/>
              <a:gd name="T65" fmla="*/ 21 h 32"/>
              <a:gd name="T66" fmla="*/ 2 w 33"/>
              <a:gd name="T67" fmla="*/ 25 h 32"/>
              <a:gd name="T68" fmla="*/ 4 w 33"/>
              <a:gd name="T69" fmla="*/ 27 h 32"/>
              <a:gd name="T70" fmla="*/ 4 w 33"/>
              <a:gd name="T71" fmla="*/ 29 h 32"/>
              <a:gd name="T72" fmla="*/ 6 w 33"/>
              <a:gd name="T73" fmla="*/ 29 h 32"/>
              <a:gd name="T74" fmla="*/ 10 w 33"/>
              <a:gd name="T75" fmla="*/ 30 h 32"/>
              <a:gd name="T76" fmla="*/ 12 w 33"/>
              <a:gd name="T77" fmla="*/ 32 h 32"/>
              <a:gd name="T78" fmla="*/ 14 w 33"/>
              <a:gd name="T79" fmla="*/ 32 h 32"/>
              <a:gd name="T80" fmla="*/ 16 w 33"/>
              <a:gd name="T81" fmla="*/ 32 h 32"/>
              <a:gd name="T82" fmla="*/ 16 w 33"/>
              <a:gd name="T83" fmla="*/ 32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2">
                <a:moveTo>
                  <a:pt x="16" y="32"/>
                </a:moveTo>
                <a:lnTo>
                  <a:pt x="19" y="32"/>
                </a:lnTo>
                <a:lnTo>
                  <a:pt x="21" y="32"/>
                </a:lnTo>
                <a:lnTo>
                  <a:pt x="23" y="30"/>
                </a:lnTo>
                <a:lnTo>
                  <a:pt x="25" y="29"/>
                </a:lnTo>
                <a:lnTo>
                  <a:pt x="27" y="29"/>
                </a:lnTo>
                <a:lnTo>
                  <a:pt x="29" y="27"/>
                </a:lnTo>
                <a:lnTo>
                  <a:pt x="31" y="25"/>
                </a:lnTo>
                <a:lnTo>
                  <a:pt x="31" y="21"/>
                </a:lnTo>
                <a:lnTo>
                  <a:pt x="33" y="19"/>
                </a:lnTo>
                <a:lnTo>
                  <a:pt x="33" y="17"/>
                </a:lnTo>
                <a:lnTo>
                  <a:pt x="33" y="13"/>
                </a:lnTo>
                <a:lnTo>
                  <a:pt x="31" y="11"/>
                </a:lnTo>
                <a:lnTo>
                  <a:pt x="31" y="9"/>
                </a:lnTo>
                <a:lnTo>
                  <a:pt x="29" y="7"/>
                </a:lnTo>
                <a:lnTo>
                  <a:pt x="27" y="5"/>
                </a:lnTo>
                <a:lnTo>
                  <a:pt x="25" y="4"/>
                </a:lnTo>
                <a:lnTo>
                  <a:pt x="23" y="2"/>
                </a:lnTo>
                <a:lnTo>
                  <a:pt x="21" y="2"/>
                </a:lnTo>
                <a:lnTo>
                  <a:pt x="19" y="0"/>
                </a:lnTo>
                <a:lnTo>
                  <a:pt x="16" y="0"/>
                </a:lnTo>
                <a:lnTo>
                  <a:pt x="14" y="0"/>
                </a:lnTo>
                <a:lnTo>
                  <a:pt x="12" y="2"/>
                </a:lnTo>
                <a:lnTo>
                  <a:pt x="10" y="2"/>
                </a:lnTo>
                <a:lnTo>
                  <a:pt x="6" y="4"/>
                </a:lnTo>
                <a:lnTo>
                  <a:pt x="4" y="5"/>
                </a:lnTo>
                <a:lnTo>
                  <a:pt x="4" y="7"/>
                </a:lnTo>
                <a:lnTo>
                  <a:pt x="2" y="9"/>
                </a:lnTo>
                <a:lnTo>
                  <a:pt x="0" y="11"/>
                </a:lnTo>
                <a:lnTo>
                  <a:pt x="0" y="13"/>
                </a:lnTo>
                <a:lnTo>
                  <a:pt x="0" y="17"/>
                </a:lnTo>
                <a:lnTo>
                  <a:pt x="0" y="19"/>
                </a:lnTo>
                <a:lnTo>
                  <a:pt x="0" y="21"/>
                </a:lnTo>
                <a:lnTo>
                  <a:pt x="2" y="25"/>
                </a:lnTo>
                <a:lnTo>
                  <a:pt x="4" y="27"/>
                </a:lnTo>
                <a:lnTo>
                  <a:pt x="4" y="29"/>
                </a:lnTo>
                <a:lnTo>
                  <a:pt x="6" y="29"/>
                </a:lnTo>
                <a:lnTo>
                  <a:pt x="10" y="30"/>
                </a:lnTo>
                <a:lnTo>
                  <a:pt x="12" y="32"/>
                </a:lnTo>
                <a:lnTo>
                  <a:pt x="14" y="32"/>
                </a:lnTo>
                <a:lnTo>
                  <a:pt x="16" y="32"/>
                </a:lnTo>
                <a:lnTo>
                  <a:pt x="16" y="32"/>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39" name="Rectangle 27"/>
          <p:cNvSpPr>
            <a:spLocks noChangeArrowheads="1"/>
          </p:cNvSpPr>
          <p:nvPr/>
        </p:nvSpPr>
        <p:spPr bwMode="auto">
          <a:xfrm>
            <a:off x="4954348" y="3100251"/>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1</a:t>
            </a:r>
            <a:endParaRPr lang="zh-TW" altLang="en-US" sz="2000">
              <a:latin typeface="+mn-lt"/>
            </a:endParaRPr>
          </a:p>
        </p:txBody>
      </p:sp>
      <p:sp>
        <p:nvSpPr>
          <p:cNvPr id="371740" name="Freeform 28"/>
          <p:cNvSpPr>
            <a:spLocks/>
          </p:cNvSpPr>
          <p:nvPr/>
        </p:nvSpPr>
        <p:spPr bwMode="auto">
          <a:xfrm>
            <a:off x="3960818" y="3834408"/>
            <a:ext cx="143608" cy="95250"/>
          </a:xfrm>
          <a:custGeom>
            <a:avLst/>
            <a:gdLst>
              <a:gd name="T0" fmla="*/ 23 w 42"/>
              <a:gd name="T1" fmla="*/ 0 h 41"/>
              <a:gd name="T2" fmla="*/ 23 w 42"/>
              <a:gd name="T3" fmla="*/ 17 h 41"/>
              <a:gd name="T4" fmla="*/ 42 w 42"/>
              <a:gd name="T5" fmla="*/ 17 h 41"/>
              <a:gd name="T6" fmla="*/ 42 w 42"/>
              <a:gd name="T7" fmla="*/ 23 h 41"/>
              <a:gd name="T8" fmla="*/ 23 w 42"/>
              <a:gd name="T9" fmla="*/ 23 h 41"/>
              <a:gd name="T10" fmla="*/ 23 w 42"/>
              <a:gd name="T11" fmla="*/ 41 h 41"/>
              <a:gd name="T12" fmla="*/ 19 w 42"/>
              <a:gd name="T13" fmla="*/ 41 h 41"/>
              <a:gd name="T14" fmla="*/ 19 w 42"/>
              <a:gd name="T15" fmla="*/ 23 h 41"/>
              <a:gd name="T16" fmla="*/ 0 w 42"/>
              <a:gd name="T17" fmla="*/ 23 h 41"/>
              <a:gd name="T18" fmla="*/ 0 w 42"/>
              <a:gd name="T19" fmla="*/ 17 h 41"/>
              <a:gd name="T20" fmla="*/ 19 w 42"/>
              <a:gd name="T21" fmla="*/ 17 h 41"/>
              <a:gd name="T22" fmla="*/ 19 w 42"/>
              <a:gd name="T23" fmla="*/ 0 h 41"/>
              <a:gd name="T24" fmla="*/ 23 w 42"/>
              <a:gd name="T25" fmla="*/ 0 h 41"/>
              <a:gd name="T26" fmla="*/ 23 w 42"/>
              <a:gd name="T27" fmla="*/ 0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2" h="41">
                <a:moveTo>
                  <a:pt x="23" y="0"/>
                </a:moveTo>
                <a:lnTo>
                  <a:pt x="23" y="17"/>
                </a:lnTo>
                <a:lnTo>
                  <a:pt x="42" y="17"/>
                </a:lnTo>
                <a:lnTo>
                  <a:pt x="42" y="23"/>
                </a:lnTo>
                <a:lnTo>
                  <a:pt x="23" y="23"/>
                </a:lnTo>
                <a:lnTo>
                  <a:pt x="23" y="41"/>
                </a:lnTo>
                <a:lnTo>
                  <a:pt x="19" y="41"/>
                </a:lnTo>
                <a:lnTo>
                  <a:pt x="19" y="23"/>
                </a:lnTo>
                <a:lnTo>
                  <a:pt x="0" y="23"/>
                </a:lnTo>
                <a:lnTo>
                  <a:pt x="0" y="17"/>
                </a:lnTo>
                <a:lnTo>
                  <a:pt x="19" y="17"/>
                </a:lnTo>
                <a:lnTo>
                  <a:pt x="19" y="0"/>
                </a:lnTo>
                <a:lnTo>
                  <a:pt x="23" y="0"/>
                </a:lnTo>
                <a:lnTo>
                  <a:pt x="23"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41" name="Line 29"/>
          <p:cNvSpPr>
            <a:spLocks noChangeShapeType="1"/>
          </p:cNvSpPr>
          <p:nvPr/>
        </p:nvSpPr>
        <p:spPr bwMode="auto">
          <a:xfrm flipH="1">
            <a:off x="4359402" y="3878370"/>
            <a:ext cx="530469" cy="4397"/>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42" name="Freeform 30"/>
          <p:cNvSpPr>
            <a:spLocks/>
          </p:cNvSpPr>
          <p:nvPr/>
        </p:nvSpPr>
        <p:spPr bwMode="auto">
          <a:xfrm>
            <a:off x="3584214" y="3699593"/>
            <a:ext cx="108438" cy="73269"/>
          </a:xfrm>
          <a:custGeom>
            <a:avLst/>
            <a:gdLst>
              <a:gd name="T0" fmla="*/ 0 w 32"/>
              <a:gd name="T1" fmla="*/ 0 h 32"/>
              <a:gd name="T2" fmla="*/ 0 w 32"/>
              <a:gd name="T3" fmla="*/ 32 h 32"/>
              <a:gd name="T4" fmla="*/ 32 w 32"/>
              <a:gd name="T5" fmla="*/ 15 h 32"/>
              <a:gd name="T6" fmla="*/ 0 w 32"/>
              <a:gd name="T7" fmla="*/ 0 h 32"/>
              <a:gd name="T8" fmla="*/ 0 w 32"/>
              <a:gd name="T9" fmla="*/ 0 h 32"/>
            </a:gdLst>
            <a:ahLst/>
            <a:cxnLst>
              <a:cxn ang="0">
                <a:pos x="T0" y="T1"/>
              </a:cxn>
              <a:cxn ang="0">
                <a:pos x="T2" y="T3"/>
              </a:cxn>
              <a:cxn ang="0">
                <a:pos x="T4" y="T5"/>
              </a:cxn>
              <a:cxn ang="0">
                <a:pos x="T6" y="T7"/>
              </a:cxn>
              <a:cxn ang="0">
                <a:pos x="T8" y="T9"/>
              </a:cxn>
            </a:cxnLst>
            <a:rect l="0" t="0" r="r" b="b"/>
            <a:pathLst>
              <a:path w="32" h="32">
                <a:moveTo>
                  <a:pt x="0" y="0"/>
                </a:moveTo>
                <a:lnTo>
                  <a:pt x="0" y="32"/>
                </a:lnTo>
                <a:lnTo>
                  <a:pt x="32" y="15"/>
                </a:lnTo>
                <a:lnTo>
                  <a:pt x="0" y="0"/>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43" name="Freeform 31"/>
          <p:cNvSpPr>
            <a:spLocks/>
          </p:cNvSpPr>
          <p:nvPr/>
        </p:nvSpPr>
        <p:spPr bwMode="auto">
          <a:xfrm>
            <a:off x="3584214" y="3989739"/>
            <a:ext cx="108438" cy="74735"/>
          </a:xfrm>
          <a:custGeom>
            <a:avLst/>
            <a:gdLst>
              <a:gd name="T0" fmla="*/ 0 w 32"/>
              <a:gd name="T1" fmla="*/ 0 h 33"/>
              <a:gd name="T2" fmla="*/ 0 w 32"/>
              <a:gd name="T3" fmla="*/ 33 h 33"/>
              <a:gd name="T4" fmla="*/ 32 w 32"/>
              <a:gd name="T5" fmla="*/ 18 h 33"/>
              <a:gd name="T6" fmla="*/ 0 w 32"/>
              <a:gd name="T7" fmla="*/ 2 h 33"/>
              <a:gd name="T8" fmla="*/ 0 w 32"/>
              <a:gd name="T9" fmla="*/ 2 h 33"/>
              <a:gd name="T10" fmla="*/ 0 w 32"/>
              <a:gd name="T11" fmla="*/ 0 h 33"/>
            </a:gdLst>
            <a:ahLst/>
            <a:cxnLst>
              <a:cxn ang="0">
                <a:pos x="T0" y="T1"/>
              </a:cxn>
              <a:cxn ang="0">
                <a:pos x="T2" y="T3"/>
              </a:cxn>
              <a:cxn ang="0">
                <a:pos x="T4" y="T5"/>
              </a:cxn>
              <a:cxn ang="0">
                <a:pos x="T6" y="T7"/>
              </a:cxn>
              <a:cxn ang="0">
                <a:pos x="T8" y="T9"/>
              </a:cxn>
              <a:cxn ang="0">
                <a:pos x="T10" y="T11"/>
              </a:cxn>
            </a:cxnLst>
            <a:rect l="0" t="0" r="r" b="b"/>
            <a:pathLst>
              <a:path w="32" h="33">
                <a:moveTo>
                  <a:pt x="0" y="0"/>
                </a:moveTo>
                <a:lnTo>
                  <a:pt x="0" y="33"/>
                </a:lnTo>
                <a:lnTo>
                  <a:pt x="32" y="18"/>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44" name="Line 32"/>
          <p:cNvSpPr>
            <a:spLocks noChangeShapeType="1"/>
          </p:cNvSpPr>
          <p:nvPr/>
        </p:nvSpPr>
        <p:spPr bwMode="auto">
          <a:xfrm flipH="1">
            <a:off x="2683002" y="4030769"/>
            <a:ext cx="937846" cy="146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45" name="Freeform 33"/>
          <p:cNvSpPr>
            <a:spLocks/>
          </p:cNvSpPr>
          <p:nvPr/>
        </p:nvSpPr>
        <p:spPr bwMode="auto">
          <a:xfrm>
            <a:off x="3179767" y="2815967"/>
            <a:ext cx="420566" cy="1214803"/>
          </a:xfrm>
          <a:custGeom>
            <a:avLst/>
            <a:gdLst>
              <a:gd name="T0" fmla="*/ 124 w 124"/>
              <a:gd name="T1" fmla="*/ 0 h 528"/>
              <a:gd name="T2" fmla="*/ 0 w 124"/>
              <a:gd name="T3" fmla="*/ 0 h 528"/>
              <a:gd name="T4" fmla="*/ 0 w 124"/>
              <a:gd name="T5" fmla="*/ 528 h 528"/>
            </a:gdLst>
            <a:ahLst/>
            <a:cxnLst>
              <a:cxn ang="0">
                <a:pos x="T0" y="T1"/>
              </a:cxn>
              <a:cxn ang="0">
                <a:pos x="T2" y="T3"/>
              </a:cxn>
              <a:cxn ang="0">
                <a:pos x="T4" y="T5"/>
              </a:cxn>
            </a:cxnLst>
            <a:rect l="0" t="0" r="r" b="b"/>
            <a:pathLst>
              <a:path w="124" h="528">
                <a:moveTo>
                  <a:pt x="124" y="0"/>
                </a:moveTo>
                <a:lnTo>
                  <a:pt x="0" y="0"/>
                </a:lnTo>
                <a:lnTo>
                  <a:pt x="0" y="528"/>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46" name="Freeform 34"/>
          <p:cNvSpPr>
            <a:spLocks/>
          </p:cNvSpPr>
          <p:nvPr/>
        </p:nvSpPr>
        <p:spPr bwMode="auto">
          <a:xfrm>
            <a:off x="3118221" y="3994135"/>
            <a:ext cx="112835" cy="70338"/>
          </a:xfrm>
          <a:custGeom>
            <a:avLst/>
            <a:gdLst>
              <a:gd name="T0" fmla="*/ 16 w 33"/>
              <a:gd name="T1" fmla="*/ 31 h 31"/>
              <a:gd name="T2" fmla="*/ 19 w 33"/>
              <a:gd name="T3" fmla="*/ 31 h 31"/>
              <a:gd name="T4" fmla="*/ 21 w 33"/>
              <a:gd name="T5" fmla="*/ 31 h 31"/>
              <a:gd name="T6" fmla="*/ 23 w 33"/>
              <a:gd name="T7" fmla="*/ 29 h 31"/>
              <a:gd name="T8" fmla="*/ 25 w 33"/>
              <a:gd name="T9" fmla="*/ 29 h 31"/>
              <a:gd name="T10" fmla="*/ 27 w 33"/>
              <a:gd name="T11" fmla="*/ 27 h 31"/>
              <a:gd name="T12" fmla="*/ 29 w 33"/>
              <a:gd name="T13" fmla="*/ 25 h 31"/>
              <a:gd name="T14" fmla="*/ 31 w 33"/>
              <a:gd name="T15" fmla="*/ 23 h 31"/>
              <a:gd name="T16" fmla="*/ 31 w 33"/>
              <a:gd name="T17" fmla="*/ 21 h 31"/>
              <a:gd name="T18" fmla="*/ 33 w 33"/>
              <a:gd name="T19" fmla="*/ 18 h 31"/>
              <a:gd name="T20" fmla="*/ 33 w 33"/>
              <a:gd name="T21" fmla="*/ 16 h 31"/>
              <a:gd name="T22" fmla="*/ 33 w 33"/>
              <a:gd name="T23" fmla="*/ 14 h 31"/>
              <a:gd name="T24" fmla="*/ 31 w 33"/>
              <a:gd name="T25" fmla="*/ 10 h 31"/>
              <a:gd name="T26" fmla="*/ 31 w 33"/>
              <a:gd name="T27" fmla="*/ 8 h 31"/>
              <a:gd name="T28" fmla="*/ 29 w 33"/>
              <a:gd name="T29" fmla="*/ 6 h 31"/>
              <a:gd name="T30" fmla="*/ 27 w 33"/>
              <a:gd name="T31" fmla="*/ 4 h 31"/>
              <a:gd name="T32" fmla="*/ 25 w 33"/>
              <a:gd name="T33" fmla="*/ 2 h 31"/>
              <a:gd name="T34" fmla="*/ 23 w 33"/>
              <a:gd name="T35" fmla="*/ 0 h 31"/>
              <a:gd name="T36" fmla="*/ 21 w 33"/>
              <a:gd name="T37" fmla="*/ 0 h 31"/>
              <a:gd name="T38" fmla="*/ 19 w 33"/>
              <a:gd name="T39" fmla="*/ 0 h 31"/>
              <a:gd name="T40" fmla="*/ 16 w 33"/>
              <a:gd name="T41" fmla="*/ 0 h 31"/>
              <a:gd name="T42" fmla="*/ 14 w 33"/>
              <a:gd name="T43" fmla="*/ 0 h 31"/>
              <a:gd name="T44" fmla="*/ 12 w 33"/>
              <a:gd name="T45" fmla="*/ 0 h 31"/>
              <a:gd name="T46" fmla="*/ 10 w 33"/>
              <a:gd name="T47" fmla="*/ 0 h 31"/>
              <a:gd name="T48" fmla="*/ 6 w 33"/>
              <a:gd name="T49" fmla="*/ 2 h 31"/>
              <a:gd name="T50" fmla="*/ 4 w 33"/>
              <a:gd name="T51" fmla="*/ 4 h 31"/>
              <a:gd name="T52" fmla="*/ 4 w 33"/>
              <a:gd name="T53" fmla="*/ 6 h 31"/>
              <a:gd name="T54" fmla="*/ 2 w 33"/>
              <a:gd name="T55" fmla="*/ 8 h 31"/>
              <a:gd name="T56" fmla="*/ 0 w 33"/>
              <a:gd name="T57" fmla="*/ 10 h 31"/>
              <a:gd name="T58" fmla="*/ 0 w 33"/>
              <a:gd name="T59" fmla="*/ 14 h 31"/>
              <a:gd name="T60" fmla="*/ 0 w 33"/>
              <a:gd name="T61" fmla="*/ 16 h 31"/>
              <a:gd name="T62" fmla="*/ 0 w 33"/>
              <a:gd name="T63" fmla="*/ 18 h 31"/>
              <a:gd name="T64" fmla="*/ 0 w 33"/>
              <a:gd name="T65" fmla="*/ 21 h 31"/>
              <a:gd name="T66" fmla="*/ 2 w 33"/>
              <a:gd name="T67" fmla="*/ 23 h 31"/>
              <a:gd name="T68" fmla="*/ 4 w 33"/>
              <a:gd name="T69" fmla="*/ 25 h 31"/>
              <a:gd name="T70" fmla="*/ 4 w 33"/>
              <a:gd name="T71" fmla="*/ 27 h 31"/>
              <a:gd name="T72" fmla="*/ 6 w 33"/>
              <a:gd name="T73" fmla="*/ 29 h 31"/>
              <a:gd name="T74" fmla="*/ 10 w 33"/>
              <a:gd name="T75" fmla="*/ 29 h 31"/>
              <a:gd name="T76" fmla="*/ 12 w 33"/>
              <a:gd name="T77" fmla="*/ 31 h 31"/>
              <a:gd name="T78" fmla="*/ 14 w 33"/>
              <a:gd name="T79" fmla="*/ 31 h 31"/>
              <a:gd name="T80" fmla="*/ 16 w 33"/>
              <a:gd name="T81" fmla="*/ 31 h 31"/>
              <a:gd name="T82" fmla="*/ 16 w 33"/>
              <a:gd name="T8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0"/>
                </a:lnTo>
                <a:lnTo>
                  <a:pt x="21" y="0"/>
                </a:lnTo>
                <a:lnTo>
                  <a:pt x="19" y="0"/>
                </a:lnTo>
                <a:lnTo>
                  <a:pt x="16" y="0"/>
                </a:lnTo>
                <a:lnTo>
                  <a:pt x="14" y="0"/>
                </a:lnTo>
                <a:lnTo>
                  <a:pt x="12" y="0"/>
                </a:lnTo>
                <a:lnTo>
                  <a:pt x="10" y="0"/>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lnTo>
                  <a:pt x="16" y="31"/>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47" name="Line 35"/>
          <p:cNvSpPr>
            <a:spLocks noChangeShapeType="1"/>
          </p:cNvSpPr>
          <p:nvPr/>
        </p:nvSpPr>
        <p:spPr bwMode="auto">
          <a:xfrm>
            <a:off x="3009782" y="3733297"/>
            <a:ext cx="599343" cy="293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48" name="Freeform 36"/>
          <p:cNvSpPr>
            <a:spLocks/>
          </p:cNvSpPr>
          <p:nvPr/>
        </p:nvSpPr>
        <p:spPr bwMode="auto">
          <a:xfrm>
            <a:off x="2954098" y="3031378"/>
            <a:ext cx="112835" cy="74735"/>
          </a:xfrm>
          <a:custGeom>
            <a:avLst/>
            <a:gdLst>
              <a:gd name="T0" fmla="*/ 16 w 33"/>
              <a:gd name="T1" fmla="*/ 30 h 32"/>
              <a:gd name="T2" fmla="*/ 19 w 33"/>
              <a:gd name="T3" fmla="*/ 32 h 32"/>
              <a:gd name="T4" fmla="*/ 21 w 33"/>
              <a:gd name="T5" fmla="*/ 30 h 32"/>
              <a:gd name="T6" fmla="*/ 23 w 33"/>
              <a:gd name="T7" fmla="*/ 30 h 32"/>
              <a:gd name="T8" fmla="*/ 25 w 33"/>
              <a:gd name="T9" fmla="*/ 29 h 32"/>
              <a:gd name="T10" fmla="*/ 27 w 33"/>
              <a:gd name="T11" fmla="*/ 27 h 32"/>
              <a:gd name="T12" fmla="*/ 29 w 33"/>
              <a:gd name="T13" fmla="*/ 25 h 32"/>
              <a:gd name="T14" fmla="*/ 31 w 33"/>
              <a:gd name="T15" fmla="*/ 23 h 32"/>
              <a:gd name="T16" fmla="*/ 31 w 33"/>
              <a:gd name="T17" fmla="*/ 21 h 32"/>
              <a:gd name="T18" fmla="*/ 33 w 33"/>
              <a:gd name="T19" fmla="*/ 19 h 32"/>
              <a:gd name="T20" fmla="*/ 33 w 33"/>
              <a:gd name="T21" fmla="*/ 15 h 32"/>
              <a:gd name="T22" fmla="*/ 33 w 33"/>
              <a:gd name="T23" fmla="*/ 13 h 32"/>
              <a:gd name="T24" fmla="*/ 31 w 33"/>
              <a:gd name="T25" fmla="*/ 11 h 32"/>
              <a:gd name="T26" fmla="*/ 31 w 33"/>
              <a:gd name="T27" fmla="*/ 9 h 32"/>
              <a:gd name="T28" fmla="*/ 29 w 33"/>
              <a:gd name="T29" fmla="*/ 7 h 32"/>
              <a:gd name="T30" fmla="*/ 27 w 33"/>
              <a:gd name="T31" fmla="*/ 5 h 32"/>
              <a:gd name="T32" fmla="*/ 25 w 33"/>
              <a:gd name="T33" fmla="*/ 4 h 32"/>
              <a:gd name="T34" fmla="*/ 23 w 33"/>
              <a:gd name="T35" fmla="*/ 2 h 32"/>
              <a:gd name="T36" fmla="*/ 21 w 33"/>
              <a:gd name="T37" fmla="*/ 2 h 32"/>
              <a:gd name="T38" fmla="*/ 19 w 33"/>
              <a:gd name="T39" fmla="*/ 0 h 32"/>
              <a:gd name="T40" fmla="*/ 16 w 33"/>
              <a:gd name="T41" fmla="*/ 0 h 32"/>
              <a:gd name="T42" fmla="*/ 14 w 33"/>
              <a:gd name="T43" fmla="*/ 0 h 32"/>
              <a:gd name="T44" fmla="*/ 12 w 33"/>
              <a:gd name="T45" fmla="*/ 2 h 32"/>
              <a:gd name="T46" fmla="*/ 10 w 33"/>
              <a:gd name="T47" fmla="*/ 2 h 32"/>
              <a:gd name="T48" fmla="*/ 6 w 33"/>
              <a:gd name="T49" fmla="*/ 4 h 32"/>
              <a:gd name="T50" fmla="*/ 4 w 33"/>
              <a:gd name="T51" fmla="*/ 5 h 32"/>
              <a:gd name="T52" fmla="*/ 4 w 33"/>
              <a:gd name="T53" fmla="*/ 7 h 32"/>
              <a:gd name="T54" fmla="*/ 2 w 33"/>
              <a:gd name="T55" fmla="*/ 9 h 32"/>
              <a:gd name="T56" fmla="*/ 0 w 33"/>
              <a:gd name="T57" fmla="*/ 11 h 32"/>
              <a:gd name="T58" fmla="*/ 0 w 33"/>
              <a:gd name="T59" fmla="*/ 13 h 32"/>
              <a:gd name="T60" fmla="*/ 0 w 33"/>
              <a:gd name="T61" fmla="*/ 15 h 32"/>
              <a:gd name="T62" fmla="*/ 0 w 33"/>
              <a:gd name="T63" fmla="*/ 19 h 32"/>
              <a:gd name="T64" fmla="*/ 0 w 33"/>
              <a:gd name="T65" fmla="*/ 21 h 32"/>
              <a:gd name="T66" fmla="*/ 2 w 33"/>
              <a:gd name="T67" fmla="*/ 23 h 32"/>
              <a:gd name="T68" fmla="*/ 4 w 33"/>
              <a:gd name="T69" fmla="*/ 25 h 32"/>
              <a:gd name="T70" fmla="*/ 4 w 33"/>
              <a:gd name="T71" fmla="*/ 27 h 32"/>
              <a:gd name="T72" fmla="*/ 6 w 33"/>
              <a:gd name="T73" fmla="*/ 29 h 32"/>
              <a:gd name="T74" fmla="*/ 10 w 33"/>
              <a:gd name="T75" fmla="*/ 30 h 32"/>
              <a:gd name="T76" fmla="*/ 12 w 33"/>
              <a:gd name="T77" fmla="*/ 30 h 32"/>
              <a:gd name="T78" fmla="*/ 14 w 33"/>
              <a:gd name="T79" fmla="*/ 32 h 32"/>
              <a:gd name="T80" fmla="*/ 16 w 33"/>
              <a:gd name="T81" fmla="*/ 32 h 32"/>
              <a:gd name="T82" fmla="*/ 16 w 33"/>
              <a:gd name="T83" fmla="*/ 32 h 32"/>
              <a:gd name="T84" fmla="*/ 16 w 33"/>
              <a:gd name="T85"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32">
                <a:moveTo>
                  <a:pt x="16" y="30"/>
                </a:moveTo>
                <a:lnTo>
                  <a:pt x="19" y="32"/>
                </a:lnTo>
                <a:lnTo>
                  <a:pt x="21" y="30"/>
                </a:lnTo>
                <a:lnTo>
                  <a:pt x="23" y="30"/>
                </a:lnTo>
                <a:lnTo>
                  <a:pt x="25" y="29"/>
                </a:lnTo>
                <a:lnTo>
                  <a:pt x="27" y="27"/>
                </a:lnTo>
                <a:lnTo>
                  <a:pt x="29" y="25"/>
                </a:lnTo>
                <a:lnTo>
                  <a:pt x="31" y="23"/>
                </a:lnTo>
                <a:lnTo>
                  <a:pt x="31" y="21"/>
                </a:lnTo>
                <a:lnTo>
                  <a:pt x="33" y="19"/>
                </a:lnTo>
                <a:lnTo>
                  <a:pt x="33" y="15"/>
                </a:lnTo>
                <a:lnTo>
                  <a:pt x="33" y="13"/>
                </a:lnTo>
                <a:lnTo>
                  <a:pt x="31" y="11"/>
                </a:lnTo>
                <a:lnTo>
                  <a:pt x="31" y="9"/>
                </a:lnTo>
                <a:lnTo>
                  <a:pt x="29" y="7"/>
                </a:lnTo>
                <a:lnTo>
                  <a:pt x="27" y="5"/>
                </a:lnTo>
                <a:lnTo>
                  <a:pt x="25" y="4"/>
                </a:lnTo>
                <a:lnTo>
                  <a:pt x="23" y="2"/>
                </a:lnTo>
                <a:lnTo>
                  <a:pt x="21" y="2"/>
                </a:lnTo>
                <a:lnTo>
                  <a:pt x="19" y="0"/>
                </a:lnTo>
                <a:lnTo>
                  <a:pt x="16" y="0"/>
                </a:lnTo>
                <a:lnTo>
                  <a:pt x="14" y="0"/>
                </a:lnTo>
                <a:lnTo>
                  <a:pt x="12" y="2"/>
                </a:lnTo>
                <a:lnTo>
                  <a:pt x="10" y="2"/>
                </a:lnTo>
                <a:lnTo>
                  <a:pt x="6" y="4"/>
                </a:lnTo>
                <a:lnTo>
                  <a:pt x="4" y="5"/>
                </a:lnTo>
                <a:lnTo>
                  <a:pt x="4" y="7"/>
                </a:lnTo>
                <a:lnTo>
                  <a:pt x="2" y="9"/>
                </a:lnTo>
                <a:lnTo>
                  <a:pt x="0" y="11"/>
                </a:lnTo>
                <a:lnTo>
                  <a:pt x="0" y="13"/>
                </a:lnTo>
                <a:lnTo>
                  <a:pt x="0" y="15"/>
                </a:lnTo>
                <a:lnTo>
                  <a:pt x="0" y="19"/>
                </a:lnTo>
                <a:lnTo>
                  <a:pt x="0" y="21"/>
                </a:lnTo>
                <a:lnTo>
                  <a:pt x="2" y="23"/>
                </a:lnTo>
                <a:lnTo>
                  <a:pt x="4" y="25"/>
                </a:lnTo>
                <a:lnTo>
                  <a:pt x="4" y="27"/>
                </a:lnTo>
                <a:lnTo>
                  <a:pt x="6" y="29"/>
                </a:lnTo>
                <a:lnTo>
                  <a:pt x="10" y="30"/>
                </a:lnTo>
                <a:lnTo>
                  <a:pt x="12" y="30"/>
                </a:lnTo>
                <a:lnTo>
                  <a:pt x="14" y="32"/>
                </a:lnTo>
                <a:lnTo>
                  <a:pt x="16" y="32"/>
                </a:lnTo>
                <a:lnTo>
                  <a:pt x="16" y="32"/>
                </a:lnTo>
                <a:lnTo>
                  <a:pt x="16" y="3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49" name="Freeform 37"/>
          <p:cNvSpPr>
            <a:spLocks/>
          </p:cNvSpPr>
          <p:nvPr/>
        </p:nvSpPr>
        <p:spPr bwMode="auto">
          <a:xfrm>
            <a:off x="4032621" y="2138959"/>
            <a:ext cx="545123" cy="1455126"/>
          </a:xfrm>
          <a:custGeom>
            <a:avLst/>
            <a:gdLst>
              <a:gd name="T0" fmla="*/ 158 w 160"/>
              <a:gd name="T1" fmla="*/ 0 h 632"/>
              <a:gd name="T2" fmla="*/ 160 w 160"/>
              <a:gd name="T3" fmla="*/ 578 h 632"/>
              <a:gd name="T4" fmla="*/ 0 w 160"/>
              <a:gd name="T5" fmla="*/ 578 h 632"/>
              <a:gd name="T6" fmla="*/ 0 w 160"/>
              <a:gd name="T7" fmla="*/ 632 h 632"/>
            </a:gdLst>
            <a:ahLst/>
            <a:cxnLst>
              <a:cxn ang="0">
                <a:pos x="T0" y="T1"/>
              </a:cxn>
              <a:cxn ang="0">
                <a:pos x="T2" y="T3"/>
              </a:cxn>
              <a:cxn ang="0">
                <a:pos x="T4" y="T5"/>
              </a:cxn>
              <a:cxn ang="0">
                <a:pos x="T6" y="T7"/>
              </a:cxn>
            </a:cxnLst>
            <a:rect l="0" t="0" r="r" b="b"/>
            <a:pathLst>
              <a:path w="160" h="632">
                <a:moveTo>
                  <a:pt x="158" y="0"/>
                </a:moveTo>
                <a:lnTo>
                  <a:pt x="160" y="578"/>
                </a:lnTo>
                <a:lnTo>
                  <a:pt x="0" y="578"/>
                </a:lnTo>
                <a:lnTo>
                  <a:pt x="0" y="632"/>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50" name="Freeform 38"/>
          <p:cNvSpPr>
            <a:spLocks/>
          </p:cNvSpPr>
          <p:nvPr/>
        </p:nvSpPr>
        <p:spPr bwMode="auto">
          <a:xfrm>
            <a:off x="3975471" y="3575035"/>
            <a:ext cx="109903" cy="76200"/>
          </a:xfrm>
          <a:custGeom>
            <a:avLst/>
            <a:gdLst>
              <a:gd name="T0" fmla="*/ 32 w 32"/>
              <a:gd name="T1" fmla="*/ 0 h 33"/>
              <a:gd name="T2" fmla="*/ 0 w 32"/>
              <a:gd name="T3" fmla="*/ 2 h 33"/>
              <a:gd name="T4" fmla="*/ 17 w 32"/>
              <a:gd name="T5" fmla="*/ 33 h 33"/>
              <a:gd name="T6" fmla="*/ 32 w 32"/>
              <a:gd name="T7" fmla="*/ 2 h 33"/>
              <a:gd name="T8" fmla="*/ 32 w 32"/>
              <a:gd name="T9" fmla="*/ 2 h 33"/>
              <a:gd name="T10" fmla="*/ 32 w 32"/>
              <a:gd name="T11" fmla="*/ 0 h 33"/>
            </a:gdLst>
            <a:ahLst/>
            <a:cxnLst>
              <a:cxn ang="0">
                <a:pos x="T0" y="T1"/>
              </a:cxn>
              <a:cxn ang="0">
                <a:pos x="T2" y="T3"/>
              </a:cxn>
              <a:cxn ang="0">
                <a:pos x="T4" y="T5"/>
              </a:cxn>
              <a:cxn ang="0">
                <a:pos x="T6" y="T7"/>
              </a:cxn>
              <a:cxn ang="0">
                <a:pos x="T8" y="T9"/>
              </a:cxn>
              <a:cxn ang="0">
                <a:pos x="T10" y="T11"/>
              </a:cxn>
            </a:cxnLst>
            <a:rect l="0" t="0" r="r" b="b"/>
            <a:pathLst>
              <a:path w="32" h="33">
                <a:moveTo>
                  <a:pt x="32" y="0"/>
                </a:moveTo>
                <a:lnTo>
                  <a:pt x="0" y="2"/>
                </a:lnTo>
                <a:lnTo>
                  <a:pt x="17" y="33"/>
                </a:lnTo>
                <a:lnTo>
                  <a:pt x="32" y="2"/>
                </a:lnTo>
                <a:lnTo>
                  <a:pt x="32" y="2"/>
                </a:lnTo>
                <a:lnTo>
                  <a:pt x="32"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51" name="Freeform 39"/>
          <p:cNvSpPr>
            <a:spLocks/>
          </p:cNvSpPr>
          <p:nvPr/>
        </p:nvSpPr>
        <p:spPr bwMode="auto">
          <a:xfrm>
            <a:off x="3975471" y="5151789"/>
            <a:ext cx="109903" cy="74734"/>
          </a:xfrm>
          <a:custGeom>
            <a:avLst/>
            <a:gdLst>
              <a:gd name="T0" fmla="*/ 32 w 32"/>
              <a:gd name="T1" fmla="*/ 0 h 33"/>
              <a:gd name="T2" fmla="*/ 0 w 32"/>
              <a:gd name="T3" fmla="*/ 0 h 33"/>
              <a:gd name="T4" fmla="*/ 17 w 32"/>
              <a:gd name="T5" fmla="*/ 33 h 33"/>
              <a:gd name="T6" fmla="*/ 32 w 32"/>
              <a:gd name="T7" fmla="*/ 0 h 33"/>
              <a:gd name="T8" fmla="*/ 32 w 32"/>
              <a:gd name="T9" fmla="*/ 0 h 33"/>
            </a:gdLst>
            <a:ahLst/>
            <a:cxnLst>
              <a:cxn ang="0">
                <a:pos x="T0" y="T1"/>
              </a:cxn>
              <a:cxn ang="0">
                <a:pos x="T2" y="T3"/>
              </a:cxn>
              <a:cxn ang="0">
                <a:pos x="T4" y="T5"/>
              </a:cxn>
              <a:cxn ang="0">
                <a:pos x="T6" y="T7"/>
              </a:cxn>
              <a:cxn ang="0">
                <a:pos x="T8" y="T9"/>
              </a:cxn>
            </a:cxnLst>
            <a:rect l="0" t="0" r="r" b="b"/>
            <a:pathLst>
              <a:path w="32" h="33">
                <a:moveTo>
                  <a:pt x="32" y="0"/>
                </a:moveTo>
                <a:lnTo>
                  <a:pt x="0" y="0"/>
                </a:lnTo>
                <a:lnTo>
                  <a:pt x="17" y="33"/>
                </a:lnTo>
                <a:lnTo>
                  <a:pt x="32" y="0"/>
                </a:lnTo>
                <a:lnTo>
                  <a:pt x="32"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52" name="Freeform 40"/>
          <p:cNvSpPr>
            <a:spLocks/>
          </p:cNvSpPr>
          <p:nvPr/>
        </p:nvSpPr>
        <p:spPr bwMode="auto">
          <a:xfrm>
            <a:off x="3707305" y="3662959"/>
            <a:ext cx="652097" cy="441080"/>
          </a:xfrm>
          <a:custGeom>
            <a:avLst/>
            <a:gdLst>
              <a:gd name="T0" fmla="*/ 192 w 192"/>
              <a:gd name="T1" fmla="*/ 190 h 192"/>
              <a:gd name="T2" fmla="*/ 192 w 192"/>
              <a:gd name="T3" fmla="*/ 0 h 192"/>
              <a:gd name="T4" fmla="*/ 0 w 192"/>
              <a:gd name="T5" fmla="*/ 0 h 192"/>
              <a:gd name="T6" fmla="*/ 0 w 192"/>
              <a:gd name="T7" fmla="*/ 192 h 192"/>
              <a:gd name="T8" fmla="*/ 192 w 192"/>
              <a:gd name="T9" fmla="*/ 192 h 192"/>
              <a:gd name="T10" fmla="*/ 192 w 192"/>
              <a:gd name="T11" fmla="*/ 192 h 192"/>
            </a:gdLst>
            <a:ahLst/>
            <a:cxnLst>
              <a:cxn ang="0">
                <a:pos x="T0" y="T1"/>
              </a:cxn>
              <a:cxn ang="0">
                <a:pos x="T2" y="T3"/>
              </a:cxn>
              <a:cxn ang="0">
                <a:pos x="T4" y="T5"/>
              </a:cxn>
              <a:cxn ang="0">
                <a:pos x="T6" y="T7"/>
              </a:cxn>
              <a:cxn ang="0">
                <a:pos x="T8" y="T9"/>
              </a:cxn>
              <a:cxn ang="0">
                <a:pos x="T10" y="T11"/>
              </a:cxn>
            </a:cxnLst>
            <a:rect l="0" t="0" r="r" b="b"/>
            <a:pathLst>
              <a:path w="192" h="192">
                <a:moveTo>
                  <a:pt x="192" y="190"/>
                </a:moveTo>
                <a:lnTo>
                  <a:pt x="192" y="0"/>
                </a:lnTo>
                <a:lnTo>
                  <a:pt x="0" y="0"/>
                </a:lnTo>
                <a:lnTo>
                  <a:pt x="0" y="192"/>
                </a:lnTo>
                <a:lnTo>
                  <a:pt x="192" y="192"/>
                </a:lnTo>
                <a:lnTo>
                  <a:pt x="192" y="192"/>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grpSp>
        <p:nvGrpSpPr>
          <p:cNvPr id="371798" name="Group 86"/>
          <p:cNvGrpSpPr>
            <a:grpSpLocks/>
          </p:cNvGrpSpPr>
          <p:nvPr/>
        </p:nvGrpSpPr>
        <p:grpSpPr bwMode="auto">
          <a:xfrm>
            <a:off x="977294" y="3646839"/>
            <a:ext cx="1705708" cy="772258"/>
            <a:chOff x="1125" y="2432"/>
            <a:chExt cx="1164" cy="527"/>
          </a:xfrm>
        </p:grpSpPr>
        <p:sp>
          <p:nvSpPr>
            <p:cNvPr id="371753" name="Freeform 41"/>
            <p:cNvSpPr>
              <a:spLocks/>
            </p:cNvSpPr>
            <p:nvPr/>
          </p:nvSpPr>
          <p:spPr bwMode="auto">
            <a:xfrm>
              <a:off x="1477" y="2708"/>
              <a:ext cx="251" cy="199"/>
            </a:xfrm>
            <a:custGeom>
              <a:avLst/>
              <a:gdLst>
                <a:gd name="T0" fmla="*/ 106 w 108"/>
                <a:gd name="T1" fmla="*/ 62 h 127"/>
                <a:gd name="T2" fmla="*/ 0 w 108"/>
                <a:gd name="T3" fmla="*/ 127 h 127"/>
                <a:gd name="T4" fmla="*/ 0 w 108"/>
                <a:gd name="T5" fmla="*/ 0 h 127"/>
                <a:gd name="T6" fmla="*/ 108 w 108"/>
                <a:gd name="T7" fmla="*/ 64 h 127"/>
                <a:gd name="T8" fmla="*/ 108 w 108"/>
                <a:gd name="T9" fmla="*/ 64 h 127"/>
              </a:gdLst>
              <a:ahLst/>
              <a:cxnLst>
                <a:cxn ang="0">
                  <a:pos x="T0" y="T1"/>
                </a:cxn>
                <a:cxn ang="0">
                  <a:pos x="T2" y="T3"/>
                </a:cxn>
                <a:cxn ang="0">
                  <a:pos x="T4" y="T5"/>
                </a:cxn>
                <a:cxn ang="0">
                  <a:pos x="T6" y="T7"/>
                </a:cxn>
                <a:cxn ang="0">
                  <a:pos x="T8" y="T9"/>
                </a:cxn>
              </a:cxnLst>
              <a:rect l="0" t="0" r="r" b="b"/>
              <a:pathLst>
                <a:path w="108" h="127">
                  <a:moveTo>
                    <a:pt x="106" y="62"/>
                  </a:moveTo>
                  <a:lnTo>
                    <a:pt x="0" y="127"/>
                  </a:lnTo>
                  <a:lnTo>
                    <a:pt x="0" y="0"/>
                  </a:lnTo>
                  <a:lnTo>
                    <a:pt x="108" y="64"/>
                  </a:lnTo>
                  <a:lnTo>
                    <a:pt x="108" y="64"/>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54" name="Freeform 42"/>
            <p:cNvSpPr>
              <a:spLocks/>
            </p:cNvSpPr>
            <p:nvPr/>
          </p:nvSpPr>
          <p:spPr bwMode="auto">
            <a:xfrm>
              <a:off x="1753" y="2783"/>
              <a:ext cx="67" cy="46"/>
            </a:xfrm>
            <a:custGeom>
              <a:avLst/>
              <a:gdLst>
                <a:gd name="T0" fmla="*/ 14 w 29"/>
                <a:gd name="T1" fmla="*/ 29 h 29"/>
                <a:gd name="T2" fmla="*/ 17 w 29"/>
                <a:gd name="T3" fmla="*/ 29 h 29"/>
                <a:gd name="T4" fmla="*/ 19 w 29"/>
                <a:gd name="T5" fmla="*/ 29 h 29"/>
                <a:gd name="T6" fmla="*/ 21 w 29"/>
                <a:gd name="T7" fmla="*/ 29 h 29"/>
                <a:gd name="T8" fmla="*/ 23 w 29"/>
                <a:gd name="T9" fmla="*/ 27 h 29"/>
                <a:gd name="T10" fmla="*/ 25 w 29"/>
                <a:gd name="T11" fmla="*/ 25 h 29"/>
                <a:gd name="T12" fmla="*/ 27 w 29"/>
                <a:gd name="T13" fmla="*/ 23 h 29"/>
                <a:gd name="T14" fmla="*/ 27 w 29"/>
                <a:gd name="T15" fmla="*/ 21 h 29"/>
                <a:gd name="T16" fmla="*/ 29 w 29"/>
                <a:gd name="T17" fmla="*/ 20 h 29"/>
                <a:gd name="T18" fmla="*/ 29 w 29"/>
                <a:gd name="T19" fmla="*/ 18 h 29"/>
                <a:gd name="T20" fmla="*/ 29 w 29"/>
                <a:gd name="T21" fmla="*/ 16 h 29"/>
                <a:gd name="T22" fmla="*/ 29 w 29"/>
                <a:gd name="T23" fmla="*/ 12 h 29"/>
                <a:gd name="T24" fmla="*/ 29 w 29"/>
                <a:gd name="T25" fmla="*/ 10 h 29"/>
                <a:gd name="T26" fmla="*/ 27 w 29"/>
                <a:gd name="T27" fmla="*/ 8 h 29"/>
                <a:gd name="T28" fmla="*/ 27 w 29"/>
                <a:gd name="T29" fmla="*/ 6 h 29"/>
                <a:gd name="T30" fmla="*/ 25 w 29"/>
                <a:gd name="T31" fmla="*/ 4 h 29"/>
                <a:gd name="T32" fmla="*/ 23 w 29"/>
                <a:gd name="T33" fmla="*/ 2 h 29"/>
                <a:gd name="T34" fmla="*/ 21 w 29"/>
                <a:gd name="T35" fmla="*/ 2 h 29"/>
                <a:gd name="T36" fmla="*/ 19 w 29"/>
                <a:gd name="T37" fmla="*/ 0 h 29"/>
                <a:gd name="T38" fmla="*/ 17 w 29"/>
                <a:gd name="T39" fmla="*/ 0 h 29"/>
                <a:gd name="T40" fmla="*/ 16 w 29"/>
                <a:gd name="T41" fmla="*/ 0 h 29"/>
                <a:gd name="T42" fmla="*/ 12 w 29"/>
                <a:gd name="T43" fmla="*/ 0 h 29"/>
                <a:gd name="T44" fmla="*/ 10 w 29"/>
                <a:gd name="T45" fmla="*/ 0 h 29"/>
                <a:gd name="T46" fmla="*/ 8 w 29"/>
                <a:gd name="T47" fmla="*/ 2 h 29"/>
                <a:gd name="T48" fmla="*/ 6 w 29"/>
                <a:gd name="T49" fmla="*/ 2 h 29"/>
                <a:gd name="T50" fmla="*/ 4 w 29"/>
                <a:gd name="T51" fmla="*/ 4 h 29"/>
                <a:gd name="T52" fmla="*/ 2 w 29"/>
                <a:gd name="T53" fmla="*/ 6 h 29"/>
                <a:gd name="T54" fmla="*/ 2 w 29"/>
                <a:gd name="T55" fmla="*/ 8 h 29"/>
                <a:gd name="T56" fmla="*/ 0 w 29"/>
                <a:gd name="T57" fmla="*/ 10 h 29"/>
                <a:gd name="T58" fmla="*/ 0 w 29"/>
                <a:gd name="T59" fmla="*/ 12 h 29"/>
                <a:gd name="T60" fmla="*/ 0 w 29"/>
                <a:gd name="T61" fmla="*/ 16 h 29"/>
                <a:gd name="T62" fmla="*/ 0 w 29"/>
                <a:gd name="T63" fmla="*/ 18 h 29"/>
                <a:gd name="T64" fmla="*/ 0 w 29"/>
                <a:gd name="T65" fmla="*/ 20 h 29"/>
                <a:gd name="T66" fmla="*/ 2 w 29"/>
                <a:gd name="T67" fmla="*/ 21 h 29"/>
                <a:gd name="T68" fmla="*/ 2 w 29"/>
                <a:gd name="T69" fmla="*/ 23 h 29"/>
                <a:gd name="T70" fmla="*/ 4 w 29"/>
                <a:gd name="T71" fmla="*/ 25 h 29"/>
                <a:gd name="T72" fmla="*/ 6 w 29"/>
                <a:gd name="T73" fmla="*/ 27 h 29"/>
                <a:gd name="T74" fmla="*/ 8 w 29"/>
                <a:gd name="T75" fmla="*/ 29 h 29"/>
                <a:gd name="T76" fmla="*/ 10 w 29"/>
                <a:gd name="T77" fmla="*/ 29 h 29"/>
                <a:gd name="T78" fmla="*/ 12 w 29"/>
                <a:gd name="T79" fmla="*/ 29 h 29"/>
                <a:gd name="T80" fmla="*/ 16 w 29"/>
                <a:gd name="T81" fmla="*/ 29 h 29"/>
                <a:gd name="T82" fmla="*/ 16 w 29"/>
                <a:gd name="T8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29">
                  <a:moveTo>
                    <a:pt x="14" y="29"/>
                  </a:moveTo>
                  <a:lnTo>
                    <a:pt x="17" y="29"/>
                  </a:lnTo>
                  <a:lnTo>
                    <a:pt x="19" y="29"/>
                  </a:lnTo>
                  <a:lnTo>
                    <a:pt x="21" y="29"/>
                  </a:lnTo>
                  <a:lnTo>
                    <a:pt x="23" y="27"/>
                  </a:lnTo>
                  <a:lnTo>
                    <a:pt x="25" y="25"/>
                  </a:lnTo>
                  <a:lnTo>
                    <a:pt x="27" y="23"/>
                  </a:lnTo>
                  <a:lnTo>
                    <a:pt x="27" y="21"/>
                  </a:lnTo>
                  <a:lnTo>
                    <a:pt x="29" y="20"/>
                  </a:lnTo>
                  <a:lnTo>
                    <a:pt x="29" y="18"/>
                  </a:lnTo>
                  <a:lnTo>
                    <a:pt x="29" y="16"/>
                  </a:lnTo>
                  <a:lnTo>
                    <a:pt x="29" y="12"/>
                  </a:lnTo>
                  <a:lnTo>
                    <a:pt x="29" y="10"/>
                  </a:lnTo>
                  <a:lnTo>
                    <a:pt x="27" y="8"/>
                  </a:lnTo>
                  <a:lnTo>
                    <a:pt x="27" y="6"/>
                  </a:lnTo>
                  <a:lnTo>
                    <a:pt x="25" y="4"/>
                  </a:lnTo>
                  <a:lnTo>
                    <a:pt x="23" y="2"/>
                  </a:lnTo>
                  <a:lnTo>
                    <a:pt x="21" y="2"/>
                  </a:lnTo>
                  <a:lnTo>
                    <a:pt x="19" y="0"/>
                  </a:lnTo>
                  <a:lnTo>
                    <a:pt x="17" y="0"/>
                  </a:lnTo>
                  <a:lnTo>
                    <a:pt x="16" y="0"/>
                  </a:lnTo>
                  <a:lnTo>
                    <a:pt x="12" y="0"/>
                  </a:lnTo>
                  <a:lnTo>
                    <a:pt x="10" y="0"/>
                  </a:lnTo>
                  <a:lnTo>
                    <a:pt x="8" y="2"/>
                  </a:lnTo>
                  <a:lnTo>
                    <a:pt x="6" y="2"/>
                  </a:lnTo>
                  <a:lnTo>
                    <a:pt x="4" y="4"/>
                  </a:lnTo>
                  <a:lnTo>
                    <a:pt x="2" y="6"/>
                  </a:lnTo>
                  <a:lnTo>
                    <a:pt x="2" y="8"/>
                  </a:lnTo>
                  <a:lnTo>
                    <a:pt x="0" y="10"/>
                  </a:lnTo>
                  <a:lnTo>
                    <a:pt x="0" y="12"/>
                  </a:lnTo>
                  <a:lnTo>
                    <a:pt x="0" y="16"/>
                  </a:lnTo>
                  <a:lnTo>
                    <a:pt x="0" y="18"/>
                  </a:lnTo>
                  <a:lnTo>
                    <a:pt x="0" y="20"/>
                  </a:lnTo>
                  <a:lnTo>
                    <a:pt x="2" y="21"/>
                  </a:lnTo>
                  <a:lnTo>
                    <a:pt x="2" y="23"/>
                  </a:lnTo>
                  <a:lnTo>
                    <a:pt x="4" y="25"/>
                  </a:lnTo>
                  <a:lnTo>
                    <a:pt x="6" y="27"/>
                  </a:lnTo>
                  <a:lnTo>
                    <a:pt x="8" y="29"/>
                  </a:lnTo>
                  <a:lnTo>
                    <a:pt x="10" y="29"/>
                  </a:lnTo>
                  <a:lnTo>
                    <a:pt x="12" y="29"/>
                  </a:lnTo>
                  <a:lnTo>
                    <a:pt x="16" y="29"/>
                  </a:lnTo>
                  <a:lnTo>
                    <a:pt x="16" y="29"/>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55" name="Freeform 43"/>
            <p:cNvSpPr>
              <a:spLocks/>
            </p:cNvSpPr>
            <p:nvPr/>
          </p:nvSpPr>
          <p:spPr bwMode="auto">
            <a:xfrm>
              <a:off x="1347" y="2582"/>
              <a:ext cx="125" cy="227"/>
            </a:xfrm>
            <a:custGeom>
              <a:avLst/>
              <a:gdLst>
                <a:gd name="T0" fmla="*/ 54 w 54"/>
                <a:gd name="T1" fmla="*/ 142 h 144"/>
                <a:gd name="T2" fmla="*/ 0 w 54"/>
                <a:gd name="T3" fmla="*/ 144 h 144"/>
                <a:gd name="T4" fmla="*/ 0 w 54"/>
                <a:gd name="T5" fmla="*/ 0 h 144"/>
              </a:gdLst>
              <a:ahLst/>
              <a:cxnLst>
                <a:cxn ang="0">
                  <a:pos x="T0" y="T1"/>
                </a:cxn>
                <a:cxn ang="0">
                  <a:pos x="T2" y="T3"/>
                </a:cxn>
                <a:cxn ang="0">
                  <a:pos x="T4" y="T5"/>
                </a:cxn>
              </a:cxnLst>
              <a:rect l="0" t="0" r="r" b="b"/>
              <a:pathLst>
                <a:path w="54" h="144">
                  <a:moveTo>
                    <a:pt x="54" y="142"/>
                  </a:moveTo>
                  <a:lnTo>
                    <a:pt x="0" y="144"/>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56" name="Freeform 44"/>
            <p:cNvSpPr>
              <a:spLocks/>
            </p:cNvSpPr>
            <p:nvPr/>
          </p:nvSpPr>
          <p:spPr bwMode="auto">
            <a:xfrm>
              <a:off x="1950" y="2432"/>
              <a:ext cx="339" cy="527"/>
            </a:xfrm>
            <a:custGeom>
              <a:avLst/>
              <a:gdLst>
                <a:gd name="T0" fmla="*/ 0 w 146"/>
                <a:gd name="T1" fmla="*/ 71 h 336"/>
                <a:gd name="T2" fmla="*/ 2 w 146"/>
                <a:gd name="T3" fmla="*/ 59 h 336"/>
                <a:gd name="T4" fmla="*/ 5 w 146"/>
                <a:gd name="T5" fmla="*/ 48 h 336"/>
                <a:gd name="T6" fmla="*/ 9 w 146"/>
                <a:gd name="T7" fmla="*/ 38 h 336"/>
                <a:gd name="T8" fmla="*/ 15 w 146"/>
                <a:gd name="T9" fmla="*/ 28 h 336"/>
                <a:gd name="T10" fmla="*/ 23 w 146"/>
                <a:gd name="T11" fmla="*/ 21 h 336"/>
                <a:gd name="T12" fmla="*/ 30 w 146"/>
                <a:gd name="T13" fmla="*/ 13 h 336"/>
                <a:gd name="T14" fmla="*/ 40 w 146"/>
                <a:gd name="T15" fmla="*/ 7 h 336"/>
                <a:gd name="T16" fmla="*/ 50 w 146"/>
                <a:gd name="T17" fmla="*/ 3 h 336"/>
                <a:gd name="T18" fmla="*/ 61 w 146"/>
                <a:gd name="T19" fmla="*/ 0 h 336"/>
                <a:gd name="T20" fmla="*/ 73 w 146"/>
                <a:gd name="T21" fmla="*/ 0 h 336"/>
                <a:gd name="T22" fmla="*/ 84 w 146"/>
                <a:gd name="T23" fmla="*/ 0 h 336"/>
                <a:gd name="T24" fmla="*/ 96 w 146"/>
                <a:gd name="T25" fmla="*/ 3 h 336"/>
                <a:gd name="T26" fmla="*/ 105 w 146"/>
                <a:gd name="T27" fmla="*/ 7 h 336"/>
                <a:gd name="T28" fmla="*/ 115 w 146"/>
                <a:gd name="T29" fmla="*/ 13 h 336"/>
                <a:gd name="T30" fmla="*/ 124 w 146"/>
                <a:gd name="T31" fmla="*/ 21 h 336"/>
                <a:gd name="T32" fmla="*/ 130 w 146"/>
                <a:gd name="T33" fmla="*/ 28 h 336"/>
                <a:gd name="T34" fmla="*/ 136 w 146"/>
                <a:gd name="T35" fmla="*/ 38 h 336"/>
                <a:gd name="T36" fmla="*/ 142 w 146"/>
                <a:gd name="T37" fmla="*/ 48 h 336"/>
                <a:gd name="T38" fmla="*/ 144 w 146"/>
                <a:gd name="T39" fmla="*/ 59 h 336"/>
                <a:gd name="T40" fmla="*/ 146 w 146"/>
                <a:gd name="T41" fmla="*/ 71 h 336"/>
                <a:gd name="T42" fmla="*/ 146 w 146"/>
                <a:gd name="T43" fmla="*/ 263 h 336"/>
                <a:gd name="T44" fmla="*/ 144 w 146"/>
                <a:gd name="T45" fmla="*/ 274 h 336"/>
                <a:gd name="T46" fmla="*/ 142 w 146"/>
                <a:gd name="T47" fmla="*/ 286 h 336"/>
                <a:gd name="T48" fmla="*/ 136 w 146"/>
                <a:gd name="T49" fmla="*/ 295 h 336"/>
                <a:gd name="T50" fmla="*/ 130 w 146"/>
                <a:gd name="T51" fmla="*/ 305 h 336"/>
                <a:gd name="T52" fmla="*/ 124 w 146"/>
                <a:gd name="T53" fmla="*/ 315 h 336"/>
                <a:gd name="T54" fmla="*/ 115 w 146"/>
                <a:gd name="T55" fmla="*/ 320 h 336"/>
                <a:gd name="T56" fmla="*/ 105 w 146"/>
                <a:gd name="T57" fmla="*/ 328 h 336"/>
                <a:gd name="T58" fmla="*/ 96 w 146"/>
                <a:gd name="T59" fmla="*/ 332 h 336"/>
                <a:gd name="T60" fmla="*/ 84 w 146"/>
                <a:gd name="T61" fmla="*/ 334 h 336"/>
                <a:gd name="T62" fmla="*/ 73 w 146"/>
                <a:gd name="T63" fmla="*/ 336 h 336"/>
                <a:gd name="T64" fmla="*/ 61 w 146"/>
                <a:gd name="T65" fmla="*/ 334 h 336"/>
                <a:gd name="T66" fmla="*/ 50 w 146"/>
                <a:gd name="T67" fmla="*/ 332 h 336"/>
                <a:gd name="T68" fmla="*/ 40 w 146"/>
                <a:gd name="T69" fmla="*/ 328 h 336"/>
                <a:gd name="T70" fmla="*/ 30 w 146"/>
                <a:gd name="T71" fmla="*/ 320 h 336"/>
                <a:gd name="T72" fmla="*/ 23 w 146"/>
                <a:gd name="T73" fmla="*/ 315 h 336"/>
                <a:gd name="T74" fmla="*/ 15 w 146"/>
                <a:gd name="T75" fmla="*/ 305 h 336"/>
                <a:gd name="T76" fmla="*/ 9 w 146"/>
                <a:gd name="T77" fmla="*/ 295 h 336"/>
                <a:gd name="T78" fmla="*/ 5 w 146"/>
                <a:gd name="T79" fmla="*/ 286 h 336"/>
                <a:gd name="T80" fmla="*/ 2 w 146"/>
                <a:gd name="T81" fmla="*/ 274 h 336"/>
                <a:gd name="T82" fmla="*/ 2 w 146"/>
                <a:gd name="T83" fmla="*/ 263 h 336"/>
                <a:gd name="T84" fmla="*/ 2 w 146"/>
                <a:gd name="T85" fmla="*/ 71 h 336"/>
                <a:gd name="T86" fmla="*/ 2 w 146"/>
                <a:gd name="T87" fmla="*/ 7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6" h="336">
                  <a:moveTo>
                    <a:pt x="0" y="71"/>
                  </a:moveTo>
                  <a:lnTo>
                    <a:pt x="2" y="59"/>
                  </a:lnTo>
                  <a:lnTo>
                    <a:pt x="5" y="48"/>
                  </a:lnTo>
                  <a:lnTo>
                    <a:pt x="9" y="38"/>
                  </a:lnTo>
                  <a:lnTo>
                    <a:pt x="15" y="28"/>
                  </a:lnTo>
                  <a:lnTo>
                    <a:pt x="23" y="21"/>
                  </a:lnTo>
                  <a:lnTo>
                    <a:pt x="30" y="13"/>
                  </a:lnTo>
                  <a:lnTo>
                    <a:pt x="40" y="7"/>
                  </a:lnTo>
                  <a:lnTo>
                    <a:pt x="50" y="3"/>
                  </a:lnTo>
                  <a:lnTo>
                    <a:pt x="61" y="0"/>
                  </a:lnTo>
                  <a:lnTo>
                    <a:pt x="73" y="0"/>
                  </a:lnTo>
                  <a:lnTo>
                    <a:pt x="84" y="0"/>
                  </a:lnTo>
                  <a:lnTo>
                    <a:pt x="96" y="3"/>
                  </a:lnTo>
                  <a:lnTo>
                    <a:pt x="105" y="7"/>
                  </a:lnTo>
                  <a:lnTo>
                    <a:pt x="115" y="13"/>
                  </a:lnTo>
                  <a:lnTo>
                    <a:pt x="124" y="21"/>
                  </a:lnTo>
                  <a:lnTo>
                    <a:pt x="130" y="28"/>
                  </a:lnTo>
                  <a:lnTo>
                    <a:pt x="136" y="38"/>
                  </a:lnTo>
                  <a:lnTo>
                    <a:pt x="142" y="48"/>
                  </a:lnTo>
                  <a:lnTo>
                    <a:pt x="144" y="59"/>
                  </a:lnTo>
                  <a:lnTo>
                    <a:pt x="146" y="71"/>
                  </a:lnTo>
                  <a:lnTo>
                    <a:pt x="146" y="263"/>
                  </a:lnTo>
                  <a:lnTo>
                    <a:pt x="144" y="274"/>
                  </a:lnTo>
                  <a:lnTo>
                    <a:pt x="142" y="286"/>
                  </a:lnTo>
                  <a:lnTo>
                    <a:pt x="136" y="295"/>
                  </a:lnTo>
                  <a:lnTo>
                    <a:pt x="130" y="305"/>
                  </a:lnTo>
                  <a:lnTo>
                    <a:pt x="124" y="315"/>
                  </a:lnTo>
                  <a:lnTo>
                    <a:pt x="115" y="320"/>
                  </a:lnTo>
                  <a:lnTo>
                    <a:pt x="105" y="328"/>
                  </a:lnTo>
                  <a:lnTo>
                    <a:pt x="96" y="332"/>
                  </a:lnTo>
                  <a:lnTo>
                    <a:pt x="84" y="334"/>
                  </a:lnTo>
                  <a:lnTo>
                    <a:pt x="73" y="336"/>
                  </a:lnTo>
                  <a:lnTo>
                    <a:pt x="61" y="334"/>
                  </a:lnTo>
                  <a:lnTo>
                    <a:pt x="50" y="332"/>
                  </a:lnTo>
                  <a:lnTo>
                    <a:pt x="40" y="328"/>
                  </a:lnTo>
                  <a:lnTo>
                    <a:pt x="30" y="320"/>
                  </a:lnTo>
                  <a:lnTo>
                    <a:pt x="23" y="315"/>
                  </a:lnTo>
                  <a:lnTo>
                    <a:pt x="15" y="305"/>
                  </a:lnTo>
                  <a:lnTo>
                    <a:pt x="9" y="295"/>
                  </a:lnTo>
                  <a:lnTo>
                    <a:pt x="5" y="286"/>
                  </a:lnTo>
                  <a:lnTo>
                    <a:pt x="2" y="274"/>
                  </a:lnTo>
                  <a:lnTo>
                    <a:pt x="2" y="263"/>
                  </a:lnTo>
                  <a:lnTo>
                    <a:pt x="2" y="71"/>
                  </a:lnTo>
                  <a:lnTo>
                    <a:pt x="2" y="7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57" name="Rectangle 45"/>
            <p:cNvSpPr>
              <a:spLocks noChangeArrowheads="1"/>
            </p:cNvSpPr>
            <p:nvPr/>
          </p:nvSpPr>
          <p:spPr bwMode="auto">
            <a:xfrm>
              <a:off x="1990" y="2480"/>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dirty="0">
                  <a:solidFill>
                    <a:srgbClr val="000000"/>
                  </a:solidFill>
                  <a:latin typeface="+mn-lt"/>
                </a:rPr>
                <a:t>0</a:t>
              </a:r>
              <a:endParaRPr lang="zh-TW" altLang="en-US" sz="2000" dirty="0">
                <a:latin typeface="+mn-lt"/>
              </a:endParaRPr>
            </a:p>
          </p:txBody>
        </p:sp>
        <p:sp>
          <p:nvSpPr>
            <p:cNvPr id="371758" name="Rectangle 46"/>
            <p:cNvSpPr>
              <a:spLocks noChangeArrowheads="1"/>
            </p:cNvSpPr>
            <p:nvPr/>
          </p:nvSpPr>
          <p:spPr bwMode="auto">
            <a:xfrm>
              <a:off x="1990" y="2706"/>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1</a:t>
              </a:r>
              <a:endParaRPr lang="zh-TW" altLang="en-US" sz="2000">
                <a:latin typeface="+mn-lt"/>
              </a:endParaRPr>
            </a:p>
          </p:txBody>
        </p:sp>
        <p:sp>
          <p:nvSpPr>
            <p:cNvPr id="371759" name="Line 47"/>
            <p:cNvSpPr>
              <a:spLocks noChangeShapeType="1"/>
            </p:cNvSpPr>
            <p:nvPr/>
          </p:nvSpPr>
          <p:spPr bwMode="auto">
            <a:xfrm flipH="1">
              <a:off x="1125" y="2579"/>
              <a:ext cx="825"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60" name="Line 48"/>
            <p:cNvSpPr>
              <a:spLocks noChangeShapeType="1"/>
            </p:cNvSpPr>
            <p:nvPr/>
          </p:nvSpPr>
          <p:spPr bwMode="auto">
            <a:xfrm>
              <a:off x="1820" y="2805"/>
              <a:ext cx="135"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61" name="Freeform 49"/>
            <p:cNvSpPr>
              <a:spLocks/>
            </p:cNvSpPr>
            <p:nvPr/>
          </p:nvSpPr>
          <p:spPr bwMode="auto">
            <a:xfrm>
              <a:off x="1308" y="2554"/>
              <a:ext cx="77" cy="52"/>
            </a:xfrm>
            <a:custGeom>
              <a:avLst/>
              <a:gdLst>
                <a:gd name="T0" fmla="*/ 16 w 33"/>
                <a:gd name="T1" fmla="*/ 33 h 33"/>
                <a:gd name="T2" fmla="*/ 19 w 33"/>
                <a:gd name="T3" fmla="*/ 33 h 33"/>
                <a:gd name="T4" fmla="*/ 21 w 33"/>
                <a:gd name="T5" fmla="*/ 33 h 33"/>
                <a:gd name="T6" fmla="*/ 23 w 33"/>
                <a:gd name="T7" fmla="*/ 31 h 33"/>
                <a:gd name="T8" fmla="*/ 27 w 33"/>
                <a:gd name="T9" fmla="*/ 29 h 33"/>
                <a:gd name="T10" fmla="*/ 29 w 33"/>
                <a:gd name="T11" fmla="*/ 29 h 33"/>
                <a:gd name="T12" fmla="*/ 29 w 33"/>
                <a:gd name="T13" fmla="*/ 27 h 33"/>
                <a:gd name="T14" fmla="*/ 31 w 33"/>
                <a:gd name="T15" fmla="*/ 25 h 33"/>
                <a:gd name="T16" fmla="*/ 33 w 33"/>
                <a:gd name="T17" fmla="*/ 21 h 33"/>
                <a:gd name="T18" fmla="*/ 33 w 33"/>
                <a:gd name="T19" fmla="*/ 20 h 33"/>
                <a:gd name="T20" fmla="*/ 33 w 33"/>
                <a:gd name="T21" fmla="*/ 18 h 33"/>
                <a:gd name="T22" fmla="*/ 33 w 33"/>
                <a:gd name="T23" fmla="*/ 14 h 33"/>
                <a:gd name="T24" fmla="*/ 33 w 33"/>
                <a:gd name="T25" fmla="*/ 12 h 33"/>
                <a:gd name="T26" fmla="*/ 31 w 33"/>
                <a:gd name="T27" fmla="*/ 10 h 33"/>
                <a:gd name="T28" fmla="*/ 29 w 33"/>
                <a:gd name="T29" fmla="*/ 8 h 33"/>
                <a:gd name="T30" fmla="*/ 29 w 33"/>
                <a:gd name="T31" fmla="*/ 6 h 33"/>
                <a:gd name="T32" fmla="*/ 27 w 33"/>
                <a:gd name="T33" fmla="*/ 4 h 33"/>
                <a:gd name="T34" fmla="*/ 23 w 33"/>
                <a:gd name="T35" fmla="*/ 2 h 33"/>
                <a:gd name="T36" fmla="*/ 21 w 33"/>
                <a:gd name="T37" fmla="*/ 2 h 33"/>
                <a:gd name="T38" fmla="*/ 19 w 33"/>
                <a:gd name="T39" fmla="*/ 0 h 33"/>
                <a:gd name="T40" fmla="*/ 17 w 33"/>
                <a:gd name="T41" fmla="*/ 0 h 33"/>
                <a:gd name="T42" fmla="*/ 14 w 33"/>
                <a:gd name="T43" fmla="*/ 0 h 33"/>
                <a:gd name="T44" fmla="*/ 12 w 33"/>
                <a:gd name="T45" fmla="*/ 2 h 33"/>
                <a:gd name="T46" fmla="*/ 10 w 33"/>
                <a:gd name="T47" fmla="*/ 2 h 33"/>
                <a:gd name="T48" fmla="*/ 8 w 33"/>
                <a:gd name="T49" fmla="*/ 4 h 33"/>
                <a:gd name="T50" fmla="*/ 6 w 33"/>
                <a:gd name="T51" fmla="*/ 6 h 33"/>
                <a:gd name="T52" fmla="*/ 4 w 33"/>
                <a:gd name="T53" fmla="*/ 8 h 33"/>
                <a:gd name="T54" fmla="*/ 2 w 33"/>
                <a:gd name="T55" fmla="*/ 10 h 33"/>
                <a:gd name="T56" fmla="*/ 2 w 33"/>
                <a:gd name="T57" fmla="*/ 12 h 33"/>
                <a:gd name="T58" fmla="*/ 0 w 33"/>
                <a:gd name="T59" fmla="*/ 14 h 33"/>
                <a:gd name="T60" fmla="*/ 0 w 33"/>
                <a:gd name="T61" fmla="*/ 18 h 33"/>
                <a:gd name="T62" fmla="*/ 0 w 33"/>
                <a:gd name="T63" fmla="*/ 20 h 33"/>
                <a:gd name="T64" fmla="*/ 2 w 33"/>
                <a:gd name="T65" fmla="*/ 21 h 33"/>
                <a:gd name="T66" fmla="*/ 2 w 33"/>
                <a:gd name="T67" fmla="*/ 25 h 33"/>
                <a:gd name="T68" fmla="*/ 4 w 33"/>
                <a:gd name="T69" fmla="*/ 27 h 33"/>
                <a:gd name="T70" fmla="*/ 6 w 33"/>
                <a:gd name="T71" fmla="*/ 29 h 33"/>
                <a:gd name="T72" fmla="*/ 8 w 33"/>
                <a:gd name="T73" fmla="*/ 29 h 33"/>
                <a:gd name="T74" fmla="*/ 10 w 33"/>
                <a:gd name="T75" fmla="*/ 31 h 33"/>
                <a:gd name="T76" fmla="*/ 12 w 33"/>
                <a:gd name="T77" fmla="*/ 33 h 33"/>
                <a:gd name="T78" fmla="*/ 14 w 33"/>
                <a:gd name="T79" fmla="*/ 33 h 33"/>
                <a:gd name="T80" fmla="*/ 17 w 33"/>
                <a:gd name="T81" fmla="*/ 33 h 33"/>
                <a:gd name="T82" fmla="*/ 17 w 33"/>
                <a:gd name="T83" fmla="*/ 33 h 33"/>
                <a:gd name="T84" fmla="*/ 16 w 33"/>
                <a:gd name="T8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33">
                  <a:moveTo>
                    <a:pt x="16" y="33"/>
                  </a:moveTo>
                  <a:lnTo>
                    <a:pt x="19" y="33"/>
                  </a:lnTo>
                  <a:lnTo>
                    <a:pt x="21" y="33"/>
                  </a:lnTo>
                  <a:lnTo>
                    <a:pt x="23" y="31"/>
                  </a:lnTo>
                  <a:lnTo>
                    <a:pt x="27" y="29"/>
                  </a:lnTo>
                  <a:lnTo>
                    <a:pt x="29" y="29"/>
                  </a:lnTo>
                  <a:lnTo>
                    <a:pt x="29" y="27"/>
                  </a:lnTo>
                  <a:lnTo>
                    <a:pt x="31" y="25"/>
                  </a:lnTo>
                  <a:lnTo>
                    <a:pt x="33" y="21"/>
                  </a:lnTo>
                  <a:lnTo>
                    <a:pt x="33" y="20"/>
                  </a:lnTo>
                  <a:lnTo>
                    <a:pt x="33" y="18"/>
                  </a:lnTo>
                  <a:lnTo>
                    <a:pt x="33" y="14"/>
                  </a:lnTo>
                  <a:lnTo>
                    <a:pt x="33" y="12"/>
                  </a:lnTo>
                  <a:lnTo>
                    <a:pt x="31" y="10"/>
                  </a:lnTo>
                  <a:lnTo>
                    <a:pt x="29" y="8"/>
                  </a:lnTo>
                  <a:lnTo>
                    <a:pt x="29" y="6"/>
                  </a:lnTo>
                  <a:lnTo>
                    <a:pt x="27" y="4"/>
                  </a:lnTo>
                  <a:lnTo>
                    <a:pt x="23" y="2"/>
                  </a:lnTo>
                  <a:lnTo>
                    <a:pt x="21" y="2"/>
                  </a:lnTo>
                  <a:lnTo>
                    <a:pt x="19" y="0"/>
                  </a:lnTo>
                  <a:lnTo>
                    <a:pt x="17" y="0"/>
                  </a:lnTo>
                  <a:lnTo>
                    <a:pt x="14" y="0"/>
                  </a:lnTo>
                  <a:lnTo>
                    <a:pt x="12" y="2"/>
                  </a:lnTo>
                  <a:lnTo>
                    <a:pt x="10" y="2"/>
                  </a:lnTo>
                  <a:lnTo>
                    <a:pt x="8" y="4"/>
                  </a:lnTo>
                  <a:lnTo>
                    <a:pt x="6" y="6"/>
                  </a:lnTo>
                  <a:lnTo>
                    <a:pt x="4" y="8"/>
                  </a:lnTo>
                  <a:lnTo>
                    <a:pt x="2" y="10"/>
                  </a:lnTo>
                  <a:lnTo>
                    <a:pt x="2" y="12"/>
                  </a:lnTo>
                  <a:lnTo>
                    <a:pt x="0" y="14"/>
                  </a:lnTo>
                  <a:lnTo>
                    <a:pt x="0" y="18"/>
                  </a:lnTo>
                  <a:lnTo>
                    <a:pt x="0" y="20"/>
                  </a:lnTo>
                  <a:lnTo>
                    <a:pt x="2" y="21"/>
                  </a:lnTo>
                  <a:lnTo>
                    <a:pt x="2" y="25"/>
                  </a:lnTo>
                  <a:lnTo>
                    <a:pt x="4" y="27"/>
                  </a:lnTo>
                  <a:lnTo>
                    <a:pt x="6" y="29"/>
                  </a:lnTo>
                  <a:lnTo>
                    <a:pt x="8" y="29"/>
                  </a:lnTo>
                  <a:lnTo>
                    <a:pt x="10" y="31"/>
                  </a:lnTo>
                  <a:lnTo>
                    <a:pt x="12" y="33"/>
                  </a:lnTo>
                  <a:lnTo>
                    <a:pt x="14" y="33"/>
                  </a:lnTo>
                  <a:lnTo>
                    <a:pt x="17" y="33"/>
                  </a:lnTo>
                  <a:lnTo>
                    <a:pt x="17" y="33"/>
                  </a:lnTo>
                  <a:lnTo>
                    <a:pt x="16"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grpSp>
      <p:sp>
        <p:nvSpPr>
          <p:cNvPr id="371762" name="Rectangle 50"/>
          <p:cNvSpPr>
            <a:spLocks noChangeArrowheads="1"/>
          </p:cNvSpPr>
          <p:nvPr/>
        </p:nvSpPr>
        <p:spPr bwMode="auto">
          <a:xfrm>
            <a:off x="769210" y="3777258"/>
            <a:ext cx="13465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a:solidFill>
                  <a:srgbClr val="000000"/>
                </a:solidFill>
                <a:latin typeface="+mn-lt"/>
              </a:rPr>
              <a:t>b</a:t>
            </a:r>
            <a:endParaRPr lang="en-US" altLang="zh-TW" sz="2000">
              <a:latin typeface="+mn-lt"/>
            </a:endParaRPr>
          </a:p>
        </p:txBody>
      </p:sp>
      <p:sp>
        <p:nvSpPr>
          <p:cNvPr id="371763" name="Rectangle 51"/>
          <p:cNvSpPr>
            <a:spLocks noChangeArrowheads="1"/>
          </p:cNvSpPr>
          <p:nvPr/>
        </p:nvSpPr>
        <p:spPr bwMode="auto">
          <a:xfrm>
            <a:off x="4954348" y="3793377"/>
            <a:ext cx="1298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2</a:t>
            </a:r>
            <a:endParaRPr lang="zh-TW" altLang="en-US" sz="2000">
              <a:latin typeface="+mn-lt"/>
            </a:endParaRPr>
          </a:p>
        </p:txBody>
      </p:sp>
      <p:sp>
        <p:nvSpPr>
          <p:cNvPr id="371765" name="Line 53"/>
          <p:cNvSpPr>
            <a:spLocks noChangeShapeType="1"/>
          </p:cNvSpPr>
          <p:nvPr/>
        </p:nvSpPr>
        <p:spPr bwMode="auto">
          <a:xfrm flipH="1">
            <a:off x="977294" y="4568566"/>
            <a:ext cx="3897923" cy="4396"/>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66" name="Freeform 54"/>
          <p:cNvSpPr>
            <a:spLocks/>
          </p:cNvSpPr>
          <p:nvPr/>
        </p:nvSpPr>
        <p:spPr bwMode="auto">
          <a:xfrm>
            <a:off x="4472236" y="3844666"/>
            <a:ext cx="105508" cy="76200"/>
          </a:xfrm>
          <a:custGeom>
            <a:avLst/>
            <a:gdLst>
              <a:gd name="T0" fmla="*/ 15 w 31"/>
              <a:gd name="T1" fmla="*/ 33 h 33"/>
              <a:gd name="T2" fmla="*/ 17 w 31"/>
              <a:gd name="T3" fmla="*/ 33 h 33"/>
              <a:gd name="T4" fmla="*/ 21 w 31"/>
              <a:gd name="T5" fmla="*/ 33 h 33"/>
              <a:gd name="T6" fmla="*/ 23 w 31"/>
              <a:gd name="T7" fmla="*/ 31 h 33"/>
              <a:gd name="T8" fmla="*/ 25 w 31"/>
              <a:gd name="T9" fmla="*/ 29 h 33"/>
              <a:gd name="T10" fmla="*/ 27 w 31"/>
              <a:gd name="T11" fmla="*/ 29 h 33"/>
              <a:gd name="T12" fmla="*/ 29 w 31"/>
              <a:gd name="T13" fmla="*/ 27 h 33"/>
              <a:gd name="T14" fmla="*/ 29 w 31"/>
              <a:gd name="T15" fmla="*/ 23 h 33"/>
              <a:gd name="T16" fmla="*/ 31 w 31"/>
              <a:gd name="T17" fmla="*/ 21 h 33"/>
              <a:gd name="T18" fmla="*/ 31 w 31"/>
              <a:gd name="T19" fmla="*/ 19 h 33"/>
              <a:gd name="T20" fmla="*/ 31 w 31"/>
              <a:gd name="T21" fmla="*/ 17 h 33"/>
              <a:gd name="T22" fmla="*/ 31 w 31"/>
              <a:gd name="T23" fmla="*/ 13 h 33"/>
              <a:gd name="T24" fmla="*/ 31 w 31"/>
              <a:gd name="T25" fmla="*/ 12 h 33"/>
              <a:gd name="T26" fmla="*/ 29 w 31"/>
              <a:gd name="T27" fmla="*/ 10 h 33"/>
              <a:gd name="T28" fmla="*/ 29 w 31"/>
              <a:gd name="T29" fmla="*/ 8 h 33"/>
              <a:gd name="T30" fmla="*/ 27 w 31"/>
              <a:gd name="T31" fmla="*/ 6 h 33"/>
              <a:gd name="T32" fmla="*/ 25 w 31"/>
              <a:gd name="T33" fmla="*/ 4 h 33"/>
              <a:gd name="T34" fmla="*/ 23 w 31"/>
              <a:gd name="T35" fmla="*/ 2 h 33"/>
              <a:gd name="T36" fmla="*/ 21 w 31"/>
              <a:gd name="T37" fmla="*/ 2 h 33"/>
              <a:gd name="T38" fmla="*/ 17 w 31"/>
              <a:gd name="T39" fmla="*/ 0 h 33"/>
              <a:gd name="T40" fmla="*/ 15 w 31"/>
              <a:gd name="T41" fmla="*/ 0 h 33"/>
              <a:gd name="T42" fmla="*/ 13 w 31"/>
              <a:gd name="T43" fmla="*/ 0 h 33"/>
              <a:gd name="T44" fmla="*/ 9 w 31"/>
              <a:gd name="T45" fmla="*/ 2 h 33"/>
              <a:gd name="T46" fmla="*/ 7 w 31"/>
              <a:gd name="T47" fmla="*/ 2 h 33"/>
              <a:gd name="T48" fmla="*/ 6 w 31"/>
              <a:gd name="T49" fmla="*/ 4 h 33"/>
              <a:gd name="T50" fmla="*/ 4 w 31"/>
              <a:gd name="T51" fmla="*/ 6 h 33"/>
              <a:gd name="T52" fmla="*/ 2 w 31"/>
              <a:gd name="T53" fmla="*/ 8 h 33"/>
              <a:gd name="T54" fmla="*/ 2 w 31"/>
              <a:gd name="T55" fmla="*/ 10 h 33"/>
              <a:gd name="T56" fmla="*/ 0 w 31"/>
              <a:gd name="T57" fmla="*/ 12 h 33"/>
              <a:gd name="T58" fmla="*/ 0 w 31"/>
              <a:gd name="T59" fmla="*/ 13 h 33"/>
              <a:gd name="T60" fmla="*/ 0 w 31"/>
              <a:gd name="T61" fmla="*/ 17 h 33"/>
              <a:gd name="T62" fmla="*/ 0 w 31"/>
              <a:gd name="T63" fmla="*/ 19 h 33"/>
              <a:gd name="T64" fmla="*/ 0 w 31"/>
              <a:gd name="T65" fmla="*/ 21 h 33"/>
              <a:gd name="T66" fmla="*/ 2 w 31"/>
              <a:gd name="T67" fmla="*/ 23 h 33"/>
              <a:gd name="T68" fmla="*/ 2 w 31"/>
              <a:gd name="T69" fmla="*/ 27 h 33"/>
              <a:gd name="T70" fmla="*/ 4 w 31"/>
              <a:gd name="T71" fmla="*/ 29 h 33"/>
              <a:gd name="T72" fmla="*/ 6 w 31"/>
              <a:gd name="T73" fmla="*/ 29 h 33"/>
              <a:gd name="T74" fmla="*/ 7 w 31"/>
              <a:gd name="T75" fmla="*/ 31 h 33"/>
              <a:gd name="T76" fmla="*/ 9 w 31"/>
              <a:gd name="T77" fmla="*/ 33 h 33"/>
              <a:gd name="T78" fmla="*/ 13 w 31"/>
              <a:gd name="T79" fmla="*/ 33 h 33"/>
              <a:gd name="T80" fmla="*/ 15 w 31"/>
              <a:gd name="T81" fmla="*/ 33 h 33"/>
              <a:gd name="T82" fmla="*/ 15 w 31"/>
              <a:gd name="T83"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3">
                <a:moveTo>
                  <a:pt x="15" y="33"/>
                </a:moveTo>
                <a:lnTo>
                  <a:pt x="17" y="33"/>
                </a:lnTo>
                <a:lnTo>
                  <a:pt x="21" y="33"/>
                </a:lnTo>
                <a:lnTo>
                  <a:pt x="23" y="31"/>
                </a:lnTo>
                <a:lnTo>
                  <a:pt x="25" y="29"/>
                </a:lnTo>
                <a:lnTo>
                  <a:pt x="27" y="29"/>
                </a:lnTo>
                <a:lnTo>
                  <a:pt x="29" y="27"/>
                </a:lnTo>
                <a:lnTo>
                  <a:pt x="29" y="23"/>
                </a:lnTo>
                <a:lnTo>
                  <a:pt x="31" y="21"/>
                </a:lnTo>
                <a:lnTo>
                  <a:pt x="31" y="19"/>
                </a:lnTo>
                <a:lnTo>
                  <a:pt x="31" y="17"/>
                </a:lnTo>
                <a:lnTo>
                  <a:pt x="31" y="13"/>
                </a:lnTo>
                <a:lnTo>
                  <a:pt x="31" y="12"/>
                </a:lnTo>
                <a:lnTo>
                  <a:pt x="29" y="10"/>
                </a:lnTo>
                <a:lnTo>
                  <a:pt x="29" y="8"/>
                </a:lnTo>
                <a:lnTo>
                  <a:pt x="27" y="6"/>
                </a:lnTo>
                <a:lnTo>
                  <a:pt x="25" y="4"/>
                </a:lnTo>
                <a:lnTo>
                  <a:pt x="23" y="2"/>
                </a:lnTo>
                <a:lnTo>
                  <a:pt x="21" y="2"/>
                </a:lnTo>
                <a:lnTo>
                  <a:pt x="17" y="0"/>
                </a:lnTo>
                <a:lnTo>
                  <a:pt x="15" y="0"/>
                </a:lnTo>
                <a:lnTo>
                  <a:pt x="13" y="0"/>
                </a:lnTo>
                <a:lnTo>
                  <a:pt x="9" y="2"/>
                </a:lnTo>
                <a:lnTo>
                  <a:pt x="7" y="2"/>
                </a:lnTo>
                <a:lnTo>
                  <a:pt x="6" y="4"/>
                </a:lnTo>
                <a:lnTo>
                  <a:pt x="4" y="6"/>
                </a:lnTo>
                <a:lnTo>
                  <a:pt x="2" y="8"/>
                </a:lnTo>
                <a:lnTo>
                  <a:pt x="2" y="10"/>
                </a:lnTo>
                <a:lnTo>
                  <a:pt x="0" y="12"/>
                </a:lnTo>
                <a:lnTo>
                  <a:pt x="0" y="13"/>
                </a:lnTo>
                <a:lnTo>
                  <a:pt x="0" y="17"/>
                </a:lnTo>
                <a:lnTo>
                  <a:pt x="0" y="19"/>
                </a:lnTo>
                <a:lnTo>
                  <a:pt x="0" y="21"/>
                </a:lnTo>
                <a:lnTo>
                  <a:pt x="2" y="23"/>
                </a:lnTo>
                <a:lnTo>
                  <a:pt x="2" y="27"/>
                </a:lnTo>
                <a:lnTo>
                  <a:pt x="4" y="29"/>
                </a:lnTo>
                <a:lnTo>
                  <a:pt x="6" y="29"/>
                </a:lnTo>
                <a:lnTo>
                  <a:pt x="7" y="31"/>
                </a:lnTo>
                <a:lnTo>
                  <a:pt x="9" y="33"/>
                </a:lnTo>
                <a:lnTo>
                  <a:pt x="13" y="33"/>
                </a:lnTo>
                <a:lnTo>
                  <a:pt x="15" y="33"/>
                </a:lnTo>
                <a:lnTo>
                  <a:pt x="15"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67" name="Freeform 55"/>
          <p:cNvSpPr>
            <a:spLocks/>
          </p:cNvSpPr>
          <p:nvPr/>
        </p:nvSpPr>
        <p:spPr bwMode="auto">
          <a:xfrm>
            <a:off x="3282344" y="3994135"/>
            <a:ext cx="111369" cy="70338"/>
          </a:xfrm>
          <a:custGeom>
            <a:avLst/>
            <a:gdLst>
              <a:gd name="T0" fmla="*/ 16 w 33"/>
              <a:gd name="T1" fmla="*/ 31 h 31"/>
              <a:gd name="T2" fmla="*/ 19 w 33"/>
              <a:gd name="T3" fmla="*/ 31 h 31"/>
              <a:gd name="T4" fmla="*/ 21 w 33"/>
              <a:gd name="T5" fmla="*/ 31 h 31"/>
              <a:gd name="T6" fmla="*/ 23 w 33"/>
              <a:gd name="T7" fmla="*/ 29 h 31"/>
              <a:gd name="T8" fmla="*/ 25 w 33"/>
              <a:gd name="T9" fmla="*/ 29 h 31"/>
              <a:gd name="T10" fmla="*/ 27 w 33"/>
              <a:gd name="T11" fmla="*/ 27 h 31"/>
              <a:gd name="T12" fmla="*/ 29 w 33"/>
              <a:gd name="T13" fmla="*/ 25 h 31"/>
              <a:gd name="T14" fmla="*/ 31 w 33"/>
              <a:gd name="T15" fmla="*/ 23 h 31"/>
              <a:gd name="T16" fmla="*/ 31 w 33"/>
              <a:gd name="T17" fmla="*/ 21 h 31"/>
              <a:gd name="T18" fmla="*/ 33 w 33"/>
              <a:gd name="T19" fmla="*/ 18 h 31"/>
              <a:gd name="T20" fmla="*/ 33 w 33"/>
              <a:gd name="T21" fmla="*/ 16 h 31"/>
              <a:gd name="T22" fmla="*/ 33 w 33"/>
              <a:gd name="T23" fmla="*/ 14 h 31"/>
              <a:gd name="T24" fmla="*/ 31 w 33"/>
              <a:gd name="T25" fmla="*/ 10 h 31"/>
              <a:gd name="T26" fmla="*/ 31 w 33"/>
              <a:gd name="T27" fmla="*/ 8 h 31"/>
              <a:gd name="T28" fmla="*/ 29 w 33"/>
              <a:gd name="T29" fmla="*/ 6 h 31"/>
              <a:gd name="T30" fmla="*/ 27 w 33"/>
              <a:gd name="T31" fmla="*/ 4 h 31"/>
              <a:gd name="T32" fmla="*/ 25 w 33"/>
              <a:gd name="T33" fmla="*/ 2 h 31"/>
              <a:gd name="T34" fmla="*/ 23 w 33"/>
              <a:gd name="T35" fmla="*/ 0 h 31"/>
              <a:gd name="T36" fmla="*/ 21 w 33"/>
              <a:gd name="T37" fmla="*/ 0 h 31"/>
              <a:gd name="T38" fmla="*/ 19 w 33"/>
              <a:gd name="T39" fmla="*/ 0 h 31"/>
              <a:gd name="T40" fmla="*/ 16 w 33"/>
              <a:gd name="T41" fmla="*/ 0 h 31"/>
              <a:gd name="T42" fmla="*/ 14 w 33"/>
              <a:gd name="T43" fmla="*/ 0 h 31"/>
              <a:gd name="T44" fmla="*/ 12 w 33"/>
              <a:gd name="T45" fmla="*/ 0 h 31"/>
              <a:gd name="T46" fmla="*/ 10 w 33"/>
              <a:gd name="T47" fmla="*/ 0 h 31"/>
              <a:gd name="T48" fmla="*/ 6 w 33"/>
              <a:gd name="T49" fmla="*/ 2 h 31"/>
              <a:gd name="T50" fmla="*/ 4 w 33"/>
              <a:gd name="T51" fmla="*/ 4 h 31"/>
              <a:gd name="T52" fmla="*/ 4 w 33"/>
              <a:gd name="T53" fmla="*/ 6 h 31"/>
              <a:gd name="T54" fmla="*/ 2 w 33"/>
              <a:gd name="T55" fmla="*/ 8 h 31"/>
              <a:gd name="T56" fmla="*/ 0 w 33"/>
              <a:gd name="T57" fmla="*/ 10 h 31"/>
              <a:gd name="T58" fmla="*/ 0 w 33"/>
              <a:gd name="T59" fmla="*/ 14 h 31"/>
              <a:gd name="T60" fmla="*/ 0 w 33"/>
              <a:gd name="T61" fmla="*/ 16 h 31"/>
              <a:gd name="T62" fmla="*/ 0 w 33"/>
              <a:gd name="T63" fmla="*/ 18 h 31"/>
              <a:gd name="T64" fmla="*/ 0 w 33"/>
              <a:gd name="T65" fmla="*/ 21 h 31"/>
              <a:gd name="T66" fmla="*/ 2 w 33"/>
              <a:gd name="T67" fmla="*/ 23 h 31"/>
              <a:gd name="T68" fmla="*/ 4 w 33"/>
              <a:gd name="T69" fmla="*/ 25 h 31"/>
              <a:gd name="T70" fmla="*/ 4 w 33"/>
              <a:gd name="T71" fmla="*/ 27 h 31"/>
              <a:gd name="T72" fmla="*/ 6 w 33"/>
              <a:gd name="T73" fmla="*/ 29 h 31"/>
              <a:gd name="T74" fmla="*/ 10 w 33"/>
              <a:gd name="T75" fmla="*/ 29 h 31"/>
              <a:gd name="T76" fmla="*/ 12 w 33"/>
              <a:gd name="T77" fmla="*/ 31 h 31"/>
              <a:gd name="T78" fmla="*/ 14 w 33"/>
              <a:gd name="T79" fmla="*/ 31 h 31"/>
              <a:gd name="T80" fmla="*/ 16 w 33"/>
              <a:gd name="T81" fmla="*/ 31 h 31"/>
              <a:gd name="T82" fmla="*/ 16 w 33"/>
              <a:gd name="T83" fmla="*/ 31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3" h="31">
                <a:moveTo>
                  <a:pt x="16" y="31"/>
                </a:moveTo>
                <a:lnTo>
                  <a:pt x="19" y="31"/>
                </a:lnTo>
                <a:lnTo>
                  <a:pt x="21" y="31"/>
                </a:lnTo>
                <a:lnTo>
                  <a:pt x="23" y="29"/>
                </a:lnTo>
                <a:lnTo>
                  <a:pt x="25" y="29"/>
                </a:lnTo>
                <a:lnTo>
                  <a:pt x="27" y="27"/>
                </a:lnTo>
                <a:lnTo>
                  <a:pt x="29" y="25"/>
                </a:lnTo>
                <a:lnTo>
                  <a:pt x="31" y="23"/>
                </a:lnTo>
                <a:lnTo>
                  <a:pt x="31" y="21"/>
                </a:lnTo>
                <a:lnTo>
                  <a:pt x="33" y="18"/>
                </a:lnTo>
                <a:lnTo>
                  <a:pt x="33" y="16"/>
                </a:lnTo>
                <a:lnTo>
                  <a:pt x="33" y="14"/>
                </a:lnTo>
                <a:lnTo>
                  <a:pt x="31" y="10"/>
                </a:lnTo>
                <a:lnTo>
                  <a:pt x="31" y="8"/>
                </a:lnTo>
                <a:lnTo>
                  <a:pt x="29" y="6"/>
                </a:lnTo>
                <a:lnTo>
                  <a:pt x="27" y="4"/>
                </a:lnTo>
                <a:lnTo>
                  <a:pt x="25" y="2"/>
                </a:lnTo>
                <a:lnTo>
                  <a:pt x="23" y="0"/>
                </a:lnTo>
                <a:lnTo>
                  <a:pt x="21" y="0"/>
                </a:lnTo>
                <a:lnTo>
                  <a:pt x="19" y="0"/>
                </a:lnTo>
                <a:lnTo>
                  <a:pt x="16" y="0"/>
                </a:lnTo>
                <a:lnTo>
                  <a:pt x="14" y="0"/>
                </a:lnTo>
                <a:lnTo>
                  <a:pt x="12" y="0"/>
                </a:lnTo>
                <a:lnTo>
                  <a:pt x="10" y="0"/>
                </a:lnTo>
                <a:lnTo>
                  <a:pt x="6" y="2"/>
                </a:lnTo>
                <a:lnTo>
                  <a:pt x="4" y="4"/>
                </a:lnTo>
                <a:lnTo>
                  <a:pt x="4" y="6"/>
                </a:lnTo>
                <a:lnTo>
                  <a:pt x="2" y="8"/>
                </a:lnTo>
                <a:lnTo>
                  <a:pt x="0" y="10"/>
                </a:lnTo>
                <a:lnTo>
                  <a:pt x="0" y="14"/>
                </a:lnTo>
                <a:lnTo>
                  <a:pt x="0" y="16"/>
                </a:lnTo>
                <a:lnTo>
                  <a:pt x="0" y="18"/>
                </a:lnTo>
                <a:lnTo>
                  <a:pt x="0" y="21"/>
                </a:lnTo>
                <a:lnTo>
                  <a:pt x="2" y="23"/>
                </a:lnTo>
                <a:lnTo>
                  <a:pt x="4" y="25"/>
                </a:lnTo>
                <a:lnTo>
                  <a:pt x="4" y="27"/>
                </a:lnTo>
                <a:lnTo>
                  <a:pt x="6" y="29"/>
                </a:lnTo>
                <a:lnTo>
                  <a:pt x="10" y="29"/>
                </a:lnTo>
                <a:lnTo>
                  <a:pt x="12" y="31"/>
                </a:lnTo>
                <a:lnTo>
                  <a:pt x="14" y="31"/>
                </a:lnTo>
                <a:lnTo>
                  <a:pt x="16" y="31"/>
                </a:lnTo>
                <a:lnTo>
                  <a:pt x="16" y="31"/>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68" name="Freeform 56"/>
          <p:cNvSpPr>
            <a:spLocks/>
          </p:cNvSpPr>
          <p:nvPr/>
        </p:nvSpPr>
        <p:spPr bwMode="auto">
          <a:xfrm>
            <a:off x="2954098" y="3699593"/>
            <a:ext cx="112835" cy="73269"/>
          </a:xfrm>
          <a:custGeom>
            <a:avLst/>
            <a:gdLst>
              <a:gd name="T0" fmla="*/ 16 w 33"/>
              <a:gd name="T1" fmla="*/ 30 h 32"/>
              <a:gd name="T2" fmla="*/ 19 w 33"/>
              <a:gd name="T3" fmla="*/ 30 h 32"/>
              <a:gd name="T4" fmla="*/ 21 w 33"/>
              <a:gd name="T5" fmla="*/ 30 h 32"/>
              <a:gd name="T6" fmla="*/ 23 w 33"/>
              <a:gd name="T7" fmla="*/ 30 h 32"/>
              <a:gd name="T8" fmla="*/ 27 w 33"/>
              <a:gd name="T9" fmla="*/ 28 h 32"/>
              <a:gd name="T10" fmla="*/ 29 w 33"/>
              <a:gd name="T11" fmla="*/ 27 h 32"/>
              <a:gd name="T12" fmla="*/ 29 w 33"/>
              <a:gd name="T13" fmla="*/ 25 h 32"/>
              <a:gd name="T14" fmla="*/ 31 w 33"/>
              <a:gd name="T15" fmla="*/ 23 h 32"/>
              <a:gd name="T16" fmla="*/ 33 w 33"/>
              <a:gd name="T17" fmla="*/ 21 h 32"/>
              <a:gd name="T18" fmla="*/ 33 w 33"/>
              <a:gd name="T19" fmla="*/ 19 h 32"/>
              <a:gd name="T20" fmla="*/ 33 w 33"/>
              <a:gd name="T21" fmla="*/ 15 h 32"/>
              <a:gd name="T22" fmla="*/ 33 w 33"/>
              <a:gd name="T23" fmla="*/ 13 h 32"/>
              <a:gd name="T24" fmla="*/ 33 w 33"/>
              <a:gd name="T25" fmla="*/ 11 h 32"/>
              <a:gd name="T26" fmla="*/ 31 w 33"/>
              <a:gd name="T27" fmla="*/ 7 h 32"/>
              <a:gd name="T28" fmla="*/ 29 w 33"/>
              <a:gd name="T29" fmla="*/ 5 h 32"/>
              <a:gd name="T30" fmla="*/ 29 w 33"/>
              <a:gd name="T31" fmla="*/ 4 h 32"/>
              <a:gd name="T32" fmla="*/ 27 w 33"/>
              <a:gd name="T33" fmla="*/ 4 h 32"/>
              <a:gd name="T34" fmla="*/ 23 w 33"/>
              <a:gd name="T35" fmla="*/ 2 h 32"/>
              <a:gd name="T36" fmla="*/ 21 w 33"/>
              <a:gd name="T37" fmla="*/ 0 h 32"/>
              <a:gd name="T38" fmla="*/ 19 w 33"/>
              <a:gd name="T39" fmla="*/ 0 h 32"/>
              <a:gd name="T40" fmla="*/ 18 w 33"/>
              <a:gd name="T41" fmla="*/ 0 h 32"/>
              <a:gd name="T42" fmla="*/ 14 w 33"/>
              <a:gd name="T43" fmla="*/ 0 h 32"/>
              <a:gd name="T44" fmla="*/ 12 w 33"/>
              <a:gd name="T45" fmla="*/ 0 h 32"/>
              <a:gd name="T46" fmla="*/ 10 w 33"/>
              <a:gd name="T47" fmla="*/ 2 h 32"/>
              <a:gd name="T48" fmla="*/ 8 w 33"/>
              <a:gd name="T49" fmla="*/ 4 h 32"/>
              <a:gd name="T50" fmla="*/ 6 w 33"/>
              <a:gd name="T51" fmla="*/ 4 h 32"/>
              <a:gd name="T52" fmla="*/ 4 w 33"/>
              <a:gd name="T53" fmla="*/ 5 h 32"/>
              <a:gd name="T54" fmla="*/ 2 w 33"/>
              <a:gd name="T55" fmla="*/ 7 h 32"/>
              <a:gd name="T56" fmla="*/ 2 w 33"/>
              <a:gd name="T57" fmla="*/ 11 h 32"/>
              <a:gd name="T58" fmla="*/ 0 w 33"/>
              <a:gd name="T59" fmla="*/ 13 h 32"/>
              <a:gd name="T60" fmla="*/ 0 w 33"/>
              <a:gd name="T61" fmla="*/ 15 h 32"/>
              <a:gd name="T62" fmla="*/ 0 w 33"/>
              <a:gd name="T63" fmla="*/ 19 h 32"/>
              <a:gd name="T64" fmla="*/ 2 w 33"/>
              <a:gd name="T65" fmla="*/ 21 h 32"/>
              <a:gd name="T66" fmla="*/ 2 w 33"/>
              <a:gd name="T67" fmla="*/ 23 h 32"/>
              <a:gd name="T68" fmla="*/ 4 w 33"/>
              <a:gd name="T69" fmla="*/ 25 h 32"/>
              <a:gd name="T70" fmla="*/ 6 w 33"/>
              <a:gd name="T71" fmla="*/ 27 h 32"/>
              <a:gd name="T72" fmla="*/ 8 w 33"/>
              <a:gd name="T73" fmla="*/ 28 h 32"/>
              <a:gd name="T74" fmla="*/ 10 w 33"/>
              <a:gd name="T75" fmla="*/ 30 h 32"/>
              <a:gd name="T76" fmla="*/ 12 w 33"/>
              <a:gd name="T77" fmla="*/ 30 h 32"/>
              <a:gd name="T78" fmla="*/ 14 w 33"/>
              <a:gd name="T79" fmla="*/ 30 h 32"/>
              <a:gd name="T80" fmla="*/ 18 w 33"/>
              <a:gd name="T81" fmla="*/ 32 h 32"/>
              <a:gd name="T82" fmla="*/ 18 w 33"/>
              <a:gd name="T83" fmla="*/ 32 h 32"/>
              <a:gd name="T84" fmla="*/ 16 w 33"/>
              <a:gd name="T85" fmla="*/ 30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32">
                <a:moveTo>
                  <a:pt x="16" y="30"/>
                </a:moveTo>
                <a:lnTo>
                  <a:pt x="19" y="30"/>
                </a:lnTo>
                <a:lnTo>
                  <a:pt x="21" y="30"/>
                </a:lnTo>
                <a:lnTo>
                  <a:pt x="23" y="30"/>
                </a:lnTo>
                <a:lnTo>
                  <a:pt x="27" y="28"/>
                </a:lnTo>
                <a:lnTo>
                  <a:pt x="29" y="27"/>
                </a:lnTo>
                <a:lnTo>
                  <a:pt x="29" y="25"/>
                </a:lnTo>
                <a:lnTo>
                  <a:pt x="31" y="23"/>
                </a:lnTo>
                <a:lnTo>
                  <a:pt x="33" y="21"/>
                </a:lnTo>
                <a:lnTo>
                  <a:pt x="33" y="19"/>
                </a:lnTo>
                <a:lnTo>
                  <a:pt x="33" y="15"/>
                </a:lnTo>
                <a:lnTo>
                  <a:pt x="33" y="13"/>
                </a:lnTo>
                <a:lnTo>
                  <a:pt x="33" y="11"/>
                </a:lnTo>
                <a:lnTo>
                  <a:pt x="31" y="7"/>
                </a:lnTo>
                <a:lnTo>
                  <a:pt x="29" y="5"/>
                </a:lnTo>
                <a:lnTo>
                  <a:pt x="29" y="4"/>
                </a:lnTo>
                <a:lnTo>
                  <a:pt x="27" y="4"/>
                </a:lnTo>
                <a:lnTo>
                  <a:pt x="23" y="2"/>
                </a:lnTo>
                <a:lnTo>
                  <a:pt x="21" y="0"/>
                </a:lnTo>
                <a:lnTo>
                  <a:pt x="19" y="0"/>
                </a:lnTo>
                <a:lnTo>
                  <a:pt x="18" y="0"/>
                </a:lnTo>
                <a:lnTo>
                  <a:pt x="14" y="0"/>
                </a:lnTo>
                <a:lnTo>
                  <a:pt x="12" y="0"/>
                </a:lnTo>
                <a:lnTo>
                  <a:pt x="10" y="2"/>
                </a:lnTo>
                <a:lnTo>
                  <a:pt x="8" y="4"/>
                </a:lnTo>
                <a:lnTo>
                  <a:pt x="6" y="4"/>
                </a:lnTo>
                <a:lnTo>
                  <a:pt x="4" y="5"/>
                </a:lnTo>
                <a:lnTo>
                  <a:pt x="2" y="7"/>
                </a:lnTo>
                <a:lnTo>
                  <a:pt x="2" y="11"/>
                </a:lnTo>
                <a:lnTo>
                  <a:pt x="0" y="13"/>
                </a:lnTo>
                <a:lnTo>
                  <a:pt x="0" y="15"/>
                </a:lnTo>
                <a:lnTo>
                  <a:pt x="0" y="19"/>
                </a:lnTo>
                <a:lnTo>
                  <a:pt x="2" y="21"/>
                </a:lnTo>
                <a:lnTo>
                  <a:pt x="2" y="23"/>
                </a:lnTo>
                <a:lnTo>
                  <a:pt x="4" y="25"/>
                </a:lnTo>
                <a:lnTo>
                  <a:pt x="6" y="27"/>
                </a:lnTo>
                <a:lnTo>
                  <a:pt x="8" y="28"/>
                </a:lnTo>
                <a:lnTo>
                  <a:pt x="10" y="30"/>
                </a:lnTo>
                <a:lnTo>
                  <a:pt x="12" y="30"/>
                </a:lnTo>
                <a:lnTo>
                  <a:pt x="14" y="30"/>
                </a:lnTo>
                <a:lnTo>
                  <a:pt x="18" y="32"/>
                </a:lnTo>
                <a:lnTo>
                  <a:pt x="18" y="32"/>
                </a:lnTo>
                <a:lnTo>
                  <a:pt x="16" y="3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69" name="Freeform 57"/>
          <p:cNvSpPr>
            <a:spLocks/>
          </p:cNvSpPr>
          <p:nvPr/>
        </p:nvSpPr>
        <p:spPr bwMode="auto">
          <a:xfrm>
            <a:off x="5750051" y="5447797"/>
            <a:ext cx="112835" cy="76200"/>
          </a:xfrm>
          <a:custGeom>
            <a:avLst/>
            <a:gdLst>
              <a:gd name="T0" fmla="*/ 0 w 33"/>
              <a:gd name="T1" fmla="*/ 0 h 33"/>
              <a:gd name="T2" fmla="*/ 0 w 33"/>
              <a:gd name="T3" fmla="*/ 33 h 33"/>
              <a:gd name="T4" fmla="*/ 33 w 33"/>
              <a:gd name="T5" fmla="*/ 17 h 33"/>
              <a:gd name="T6" fmla="*/ 0 w 33"/>
              <a:gd name="T7" fmla="*/ 2 h 33"/>
              <a:gd name="T8" fmla="*/ 0 w 33"/>
              <a:gd name="T9" fmla="*/ 2 h 33"/>
              <a:gd name="T10" fmla="*/ 0 w 33"/>
              <a:gd name="T11" fmla="*/ 0 h 33"/>
            </a:gdLst>
            <a:ahLst/>
            <a:cxnLst>
              <a:cxn ang="0">
                <a:pos x="T0" y="T1"/>
              </a:cxn>
              <a:cxn ang="0">
                <a:pos x="T2" y="T3"/>
              </a:cxn>
              <a:cxn ang="0">
                <a:pos x="T4" y="T5"/>
              </a:cxn>
              <a:cxn ang="0">
                <a:pos x="T6" y="T7"/>
              </a:cxn>
              <a:cxn ang="0">
                <a:pos x="T8" y="T9"/>
              </a:cxn>
              <a:cxn ang="0">
                <a:pos x="T10" y="T11"/>
              </a:cxn>
            </a:cxnLst>
            <a:rect l="0" t="0" r="r" b="b"/>
            <a:pathLst>
              <a:path w="33" h="33">
                <a:moveTo>
                  <a:pt x="0" y="0"/>
                </a:moveTo>
                <a:lnTo>
                  <a:pt x="0" y="33"/>
                </a:lnTo>
                <a:lnTo>
                  <a:pt x="33" y="17"/>
                </a:lnTo>
                <a:lnTo>
                  <a:pt x="0" y="2"/>
                </a:lnTo>
                <a:lnTo>
                  <a:pt x="0" y="2"/>
                </a:lnTo>
                <a:lnTo>
                  <a:pt x="0"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70" name="Line 58"/>
          <p:cNvSpPr>
            <a:spLocks noChangeShapeType="1"/>
          </p:cNvSpPr>
          <p:nvPr/>
        </p:nvSpPr>
        <p:spPr bwMode="auto">
          <a:xfrm flipH="1">
            <a:off x="4686183" y="5487362"/>
            <a:ext cx="1104900" cy="146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71" name="Freeform 59"/>
          <p:cNvSpPr>
            <a:spLocks/>
          </p:cNvSpPr>
          <p:nvPr/>
        </p:nvSpPr>
        <p:spPr bwMode="auto">
          <a:xfrm>
            <a:off x="4472236" y="5151789"/>
            <a:ext cx="105508" cy="74734"/>
          </a:xfrm>
          <a:custGeom>
            <a:avLst/>
            <a:gdLst>
              <a:gd name="T0" fmla="*/ 31 w 31"/>
              <a:gd name="T1" fmla="*/ 0 h 33"/>
              <a:gd name="T2" fmla="*/ 0 w 31"/>
              <a:gd name="T3" fmla="*/ 0 h 33"/>
              <a:gd name="T4" fmla="*/ 15 w 31"/>
              <a:gd name="T5" fmla="*/ 33 h 33"/>
              <a:gd name="T6" fmla="*/ 31 w 31"/>
              <a:gd name="T7" fmla="*/ 0 h 33"/>
              <a:gd name="T8" fmla="*/ 31 w 31"/>
              <a:gd name="T9" fmla="*/ 0 h 33"/>
            </a:gdLst>
            <a:ahLst/>
            <a:cxnLst>
              <a:cxn ang="0">
                <a:pos x="T0" y="T1"/>
              </a:cxn>
              <a:cxn ang="0">
                <a:pos x="T2" y="T3"/>
              </a:cxn>
              <a:cxn ang="0">
                <a:pos x="T4" y="T5"/>
              </a:cxn>
              <a:cxn ang="0">
                <a:pos x="T6" y="T7"/>
              </a:cxn>
              <a:cxn ang="0">
                <a:pos x="T8" y="T9"/>
              </a:cxn>
            </a:cxnLst>
            <a:rect l="0" t="0" r="r" b="b"/>
            <a:pathLst>
              <a:path w="31" h="33">
                <a:moveTo>
                  <a:pt x="31" y="0"/>
                </a:moveTo>
                <a:lnTo>
                  <a:pt x="0" y="0"/>
                </a:lnTo>
                <a:lnTo>
                  <a:pt x="15" y="33"/>
                </a:lnTo>
                <a:lnTo>
                  <a:pt x="31" y="0"/>
                </a:lnTo>
                <a:lnTo>
                  <a:pt x="31"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72" name="Freeform 60"/>
          <p:cNvSpPr>
            <a:spLocks/>
          </p:cNvSpPr>
          <p:nvPr/>
        </p:nvSpPr>
        <p:spPr bwMode="auto">
          <a:xfrm>
            <a:off x="3282344" y="5151789"/>
            <a:ext cx="111369" cy="74734"/>
          </a:xfrm>
          <a:custGeom>
            <a:avLst/>
            <a:gdLst>
              <a:gd name="T0" fmla="*/ 31 w 33"/>
              <a:gd name="T1" fmla="*/ 0 h 33"/>
              <a:gd name="T2" fmla="*/ 0 w 33"/>
              <a:gd name="T3" fmla="*/ 0 h 33"/>
              <a:gd name="T4" fmla="*/ 16 w 33"/>
              <a:gd name="T5" fmla="*/ 33 h 33"/>
              <a:gd name="T6" fmla="*/ 33 w 33"/>
              <a:gd name="T7" fmla="*/ 0 h 33"/>
              <a:gd name="T8" fmla="*/ 33 w 33"/>
              <a:gd name="T9" fmla="*/ 0 h 33"/>
              <a:gd name="T10" fmla="*/ 31 w 33"/>
              <a:gd name="T11" fmla="*/ 0 h 33"/>
            </a:gdLst>
            <a:ahLst/>
            <a:cxnLst>
              <a:cxn ang="0">
                <a:pos x="T0" y="T1"/>
              </a:cxn>
              <a:cxn ang="0">
                <a:pos x="T2" y="T3"/>
              </a:cxn>
              <a:cxn ang="0">
                <a:pos x="T4" y="T5"/>
              </a:cxn>
              <a:cxn ang="0">
                <a:pos x="T6" y="T7"/>
              </a:cxn>
              <a:cxn ang="0">
                <a:pos x="T8" y="T9"/>
              </a:cxn>
              <a:cxn ang="0">
                <a:pos x="T10" y="T11"/>
              </a:cxn>
            </a:cxnLst>
            <a:rect l="0" t="0" r="r" b="b"/>
            <a:pathLst>
              <a:path w="33" h="33">
                <a:moveTo>
                  <a:pt x="31" y="0"/>
                </a:moveTo>
                <a:lnTo>
                  <a:pt x="0" y="0"/>
                </a:lnTo>
                <a:lnTo>
                  <a:pt x="16" y="33"/>
                </a:lnTo>
                <a:lnTo>
                  <a:pt x="33" y="0"/>
                </a:lnTo>
                <a:lnTo>
                  <a:pt x="33" y="0"/>
                </a:lnTo>
                <a:lnTo>
                  <a:pt x="31"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73" name="Freeform 61"/>
          <p:cNvSpPr>
            <a:spLocks/>
          </p:cNvSpPr>
          <p:nvPr/>
        </p:nvSpPr>
        <p:spPr bwMode="auto">
          <a:xfrm>
            <a:off x="2954098" y="5151789"/>
            <a:ext cx="112835" cy="74734"/>
          </a:xfrm>
          <a:custGeom>
            <a:avLst/>
            <a:gdLst>
              <a:gd name="T0" fmla="*/ 33 w 33"/>
              <a:gd name="T1" fmla="*/ 0 h 33"/>
              <a:gd name="T2" fmla="*/ 0 w 33"/>
              <a:gd name="T3" fmla="*/ 0 h 33"/>
              <a:gd name="T4" fmla="*/ 18 w 33"/>
              <a:gd name="T5" fmla="*/ 33 h 33"/>
              <a:gd name="T6" fmla="*/ 33 w 33"/>
              <a:gd name="T7" fmla="*/ 0 h 33"/>
              <a:gd name="T8" fmla="*/ 33 w 33"/>
              <a:gd name="T9" fmla="*/ 0 h 33"/>
            </a:gdLst>
            <a:ahLst/>
            <a:cxnLst>
              <a:cxn ang="0">
                <a:pos x="T0" y="T1"/>
              </a:cxn>
              <a:cxn ang="0">
                <a:pos x="T2" y="T3"/>
              </a:cxn>
              <a:cxn ang="0">
                <a:pos x="T4" y="T5"/>
              </a:cxn>
              <a:cxn ang="0">
                <a:pos x="T6" y="T7"/>
              </a:cxn>
              <a:cxn ang="0">
                <a:pos x="T8" y="T9"/>
              </a:cxn>
            </a:cxnLst>
            <a:rect l="0" t="0" r="r" b="b"/>
            <a:pathLst>
              <a:path w="33" h="33">
                <a:moveTo>
                  <a:pt x="33" y="0"/>
                </a:moveTo>
                <a:lnTo>
                  <a:pt x="0" y="0"/>
                </a:lnTo>
                <a:lnTo>
                  <a:pt x="18" y="33"/>
                </a:lnTo>
                <a:lnTo>
                  <a:pt x="33" y="0"/>
                </a:lnTo>
                <a:lnTo>
                  <a:pt x="33" y="0"/>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sp>
        <p:nvSpPr>
          <p:cNvPr id="371774" name="Line 62"/>
          <p:cNvSpPr>
            <a:spLocks noChangeShapeType="1"/>
          </p:cNvSpPr>
          <p:nvPr/>
        </p:nvSpPr>
        <p:spPr bwMode="auto">
          <a:xfrm flipV="1">
            <a:off x="4026759" y="4104039"/>
            <a:ext cx="5862" cy="1065335"/>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75" name="Line 63"/>
          <p:cNvSpPr>
            <a:spLocks noChangeShapeType="1"/>
          </p:cNvSpPr>
          <p:nvPr/>
        </p:nvSpPr>
        <p:spPr bwMode="auto">
          <a:xfrm>
            <a:off x="4523525" y="3878369"/>
            <a:ext cx="2931" cy="129540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76" name="Line 64"/>
          <p:cNvSpPr>
            <a:spLocks noChangeShapeType="1"/>
          </p:cNvSpPr>
          <p:nvPr/>
        </p:nvSpPr>
        <p:spPr bwMode="auto">
          <a:xfrm>
            <a:off x="3009782" y="2566851"/>
            <a:ext cx="7327" cy="260252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77" name="Line 65"/>
          <p:cNvSpPr>
            <a:spLocks noChangeShapeType="1"/>
          </p:cNvSpPr>
          <p:nvPr/>
        </p:nvSpPr>
        <p:spPr bwMode="auto">
          <a:xfrm>
            <a:off x="3335098" y="4030770"/>
            <a:ext cx="4397" cy="11386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78" name="Freeform 66"/>
          <p:cNvSpPr>
            <a:spLocks/>
          </p:cNvSpPr>
          <p:nvPr/>
        </p:nvSpPr>
        <p:spPr bwMode="auto">
          <a:xfrm>
            <a:off x="1138487" y="2254724"/>
            <a:ext cx="4418134" cy="3596054"/>
          </a:xfrm>
          <a:custGeom>
            <a:avLst/>
            <a:gdLst>
              <a:gd name="T0" fmla="*/ 1297 w 1299"/>
              <a:gd name="T1" fmla="*/ 1563 h 1563"/>
              <a:gd name="T2" fmla="*/ 1299 w 1299"/>
              <a:gd name="T3" fmla="*/ 0 h 1563"/>
              <a:gd name="T4" fmla="*/ 0 w 1299"/>
              <a:gd name="T5" fmla="*/ 0 h 1563"/>
              <a:gd name="T6" fmla="*/ 0 w 1299"/>
              <a:gd name="T7" fmla="*/ 1563 h 1563"/>
              <a:gd name="T8" fmla="*/ 1299 w 1299"/>
              <a:gd name="T9" fmla="*/ 1563 h 1563"/>
              <a:gd name="T10" fmla="*/ 1299 w 1299"/>
              <a:gd name="T11" fmla="*/ 1563 h 1563"/>
            </a:gdLst>
            <a:ahLst/>
            <a:cxnLst>
              <a:cxn ang="0">
                <a:pos x="T0" y="T1"/>
              </a:cxn>
              <a:cxn ang="0">
                <a:pos x="T2" y="T3"/>
              </a:cxn>
              <a:cxn ang="0">
                <a:pos x="T4" y="T5"/>
              </a:cxn>
              <a:cxn ang="0">
                <a:pos x="T6" y="T7"/>
              </a:cxn>
              <a:cxn ang="0">
                <a:pos x="T8" y="T9"/>
              </a:cxn>
              <a:cxn ang="0">
                <a:pos x="T10" y="T11"/>
              </a:cxn>
            </a:cxnLst>
            <a:rect l="0" t="0" r="r" b="b"/>
            <a:pathLst>
              <a:path w="1299" h="1563">
                <a:moveTo>
                  <a:pt x="1297" y="1563"/>
                </a:moveTo>
                <a:lnTo>
                  <a:pt x="1299" y="0"/>
                </a:lnTo>
                <a:lnTo>
                  <a:pt x="0" y="0"/>
                </a:lnTo>
                <a:lnTo>
                  <a:pt x="0" y="1563"/>
                </a:lnTo>
                <a:lnTo>
                  <a:pt x="1299" y="1563"/>
                </a:lnTo>
                <a:lnTo>
                  <a:pt x="1299" y="1563"/>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779" name="Text Box 67"/>
          <p:cNvSpPr txBox="1">
            <a:spLocks noChangeArrowheads="1"/>
          </p:cNvSpPr>
          <p:nvPr/>
        </p:nvSpPr>
        <p:spPr bwMode="auto">
          <a:xfrm>
            <a:off x="5961460" y="5714685"/>
            <a:ext cx="1648400"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A.5.10b</a:t>
            </a:r>
            <a:endParaRPr lang="en-US" altLang="zh-TW" sz="1800" dirty="0">
              <a:latin typeface="+mn-lt"/>
            </a:endParaRPr>
          </a:p>
        </p:txBody>
      </p:sp>
      <p:sp>
        <p:nvSpPr>
          <p:cNvPr id="371781" name="Rectangle 69"/>
          <p:cNvSpPr>
            <a:spLocks noGrp="1" noChangeArrowheads="1"/>
          </p:cNvSpPr>
          <p:nvPr>
            <p:ph type="title"/>
          </p:nvPr>
        </p:nvSpPr>
        <p:spPr/>
        <p:txBody>
          <a:bodyPr/>
          <a:lstStyle/>
          <a:p>
            <a:r>
              <a:rPr lang="en-US" altLang="zh-TW"/>
              <a:t>Set on Less than (II)</a:t>
            </a:r>
          </a:p>
        </p:txBody>
      </p:sp>
      <p:sp>
        <p:nvSpPr>
          <p:cNvPr id="371782" name="Rectangle 70"/>
          <p:cNvSpPr>
            <a:spLocks noChangeArrowheads="1"/>
          </p:cNvSpPr>
          <p:nvPr/>
        </p:nvSpPr>
        <p:spPr bwMode="auto">
          <a:xfrm>
            <a:off x="395536" y="4444008"/>
            <a:ext cx="44403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dirty="0">
                <a:solidFill>
                  <a:srgbClr val="FF0000"/>
                </a:solidFill>
                <a:latin typeface="+mn-lt"/>
              </a:rPr>
              <a:t>Less</a:t>
            </a:r>
          </a:p>
        </p:txBody>
      </p:sp>
      <p:sp>
        <p:nvSpPr>
          <p:cNvPr id="371783" name="Rectangle 71"/>
          <p:cNvSpPr>
            <a:spLocks noChangeArrowheads="1"/>
          </p:cNvSpPr>
          <p:nvPr/>
        </p:nvSpPr>
        <p:spPr bwMode="auto">
          <a:xfrm>
            <a:off x="5958136" y="3459269"/>
            <a:ext cx="66146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a:solidFill>
                  <a:srgbClr val="000000"/>
                </a:solidFill>
                <a:latin typeface="+mn-lt"/>
              </a:rPr>
              <a:t>Result</a:t>
            </a:r>
            <a:endParaRPr lang="en-US" altLang="zh-TW" sz="2000">
              <a:latin typeface="+mn-lt"/>
            </a:endParaRPr>
          </a:p>
        </p:txBody>
      </p:sp>
      <p:sp>
        <p:nvSpPr>
          <p:cNvPr id="371784" name="Rectangle 72"/>
          <p:cNvSpPr>
            <a:spLocks noChangeArrowheads="1"/>
          </p:cNvSpPr>
          <p:nvPr/>
        </p:nvSpPr>
        <p:spPr bwMode="auto">
          <a:xfrm>
            <a:off x="1538537" y="1725803"/>
            <a:ext cx="78104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dirty="0" err="1">
                <a:solidFill>
                  <a:srgbClr val="0000FF"/>
                </a:solidFill>
                <a:latin typeface="+mn-lt"/>
              </a:rPr>
              <a:t>Ainvert</a:t>
            </a:r>
            <a:endParaRPr lang="en-US" altLang="zh-TW" sz="2000" dirty="0">
              <a:solidFill>
                <a:srgbClr val="0000FF"/>
              </a:solidFill>
              <a:latin typeface="+mn-lt"/>
            </a:endParaRPr>
          </a:p>
        </p:txBody>
      </p:sp>
      <p:sp>
        <p:nvSpPr>
          <p:cNvPr id="371785" name="Rectangle 73"/>
          <p:cNvSpPr>
            <a:spLocks noChangeArrowheads="1"/>
          </p:cNvSpPr>
          <p:nvPr/>
        </p:nvSpPr>
        <p:spPr bwMode="auto">
          <a:xfrm>
            <a:off x="3824536" y="1771146"/>
            <a:ext cx="77540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dirty="0" err="1">
                <a:solidFill>
                  <a:srgbClr val="000000"/>
                </a:solidFill>
                <a:latin typeface="+mn-lt"/>
              </a:rPr>
              <a:t>CarryIn</a:t>
            </a:r>
            <a:endParaRPr lang="en-US" altLang="zh-TW" sz="2000" dirty="0">
              <a:latin typeface="+mn-lt"/>
            </a:endParaRPr>
          </a:p>
        </p:txBody>
      </p:sp>
      <p:sp>
        <p:nvSpPr>
          <p:cNvPr id="371787" name="Freeform 75"/>
          <p:cNvSpPr>
            <a:spLocks/>
          </p:cNvSpPr>
          <p:nvPr/>
        </p:nvSpPr>
        <p:spPr bwMode="auto">
          <a:xfrm>
            <a:off x="4472236" y="4870435"/>
            <a:ext cx="104043" cy="68873"/>
          </a:xfrm>
          <a:custGeom>
            <a:avLst/>
            <a:gdLst>
              <a:gd name="T0" fmla="*/ 15 w 31"/>
              <a:gd name="T1" fmla="*/ 30 h 30"/>
              <a:gd name="T2" fmla="*/ 17 w 31"/>
              <a:gd name="T3" fmla="*/ 30 h 30"/>
              <a:gd name="T4" fmla="*/ 21 w 31"/>
              <a:gd name="T5" fmla="*/ 30 h 30"/>
              <a:gd name="T6" fmla="*/ 23 w 31"/>
              <a:gd name="T7" fmla="*/ 28 h 30"/>
              <a:gd name="T8" fmla="*/ 25 w 31"/>
              <a:gd name="T9" fmla="*/ 28 h 30"/>
              <a:gd name="T10" fmla="*/ 27 w 31"/>
              <a:gd name="T11" fmla="*/ 26 h 30"/>
              <a:gd name="T12" fmla="*/ 29 w 31"/>
              <a:gd name="T13" fmla="*/ 25 h 30"/>
              <a:gd name="T14" fmla="*/ 29 w 31"/>
              <a:gd name="T15" fmla="*/ 23 h 30"/>
              <a:gd name="T16" fmla="*/ 31 w 31"/>
              <a:gd name="T17" fmla="*/ 19 h 30"/>
              <a:gd name="T18" fmla="*/ 31 w 31"/>
              <a:gd name="T19" fmla="*/ 17 h 30"/>
              <a:gd name="T20" fmla="*/ 31 w 31"/>
              <a:gd name="T21" fmla="*/ 15 h 30"/>
              <a:gd name="T22" fmla="*/ 31 w 31"/>
              <a:gd name="T23" fmla="*/ 13 h 30"/>
              <a:gd name="T24" fmla="*/ 31 w 31"/>
              <a:gd name="T25" fmla="*/ 9 h 30"/>
              <a:gd name="T26" fmla="*/ 29 w 31"/>
              <a:gd name="T27" fmla="*/ 7 h 30"/>
              <a:gd name="T28" fmla="*/ 29 w 31"/>
              <a:gd name="T29" fmla="*/ 5 h 30"/>
              <a:gd name="T30" fmla="*/ 27 w 31"/>
              <a:gd name="T31" fmla="*/ 3 h 30"/>
              <a:gd name="T32" fmla="*/ 25 w 31"/>
              <a:gd name="T33" fmla="*/ 1 h 30"/>
              <a:gd name="T34" fmla="*/ 23 w 31"/>
              <a:gd name="T35" fmla="*/ 0 h 30"/>
              <a:gd name="T36" fmla="*/ 21 w 31"/>
              <a:gd name="T37" fmla="*/ 0 h 30"/>
              <a:gd name="T38" fmla="*/ 17 w 31"/>
              <a:gd name="T39" fmla="*/ 0 h 30"/>
              <a:gd name="T40" fmla="*/ 15 w 31"/>
              <a:gd name="T41" fmla="*/ 0 h 30"/>
              <a:gd name="T42" fmla="*/ 13 w 31"/>
              <a:gd name="T43" fmla="*/ 0 h 30"/>
              <a:gd name="T44" fmla="*/ 9 w 31"/>
              <a:gd name="T45" fmla="*/ 0 h 30"/>
              <a:gd name="T46" fmla="*/ 7 w 31"/>
              <a:gd name="T47" fmla="*/ 0 h 30"/>
              <a:gd name="T48" fmla="*/ 6 w 31"/>
              <a:gd name="T49" fmla="*/ 1 h 30"/>
              <a:gd name="T50" fmla="*/ 4 w 31"/>
              <a:gd name="T51" fmla="*/ 3 h 30"/>
              <a:gd name="T52" fmla="*/ 2 w 31"/>
              <a:gd name="T53" fmla="*/ 5 h 30"/>
              <a:gd name="T54" fmla="*/ 2 w 31"/>
              <a:gd name="T55" fmla="*/ 7 h 30"/>
              <a:gd name="T56" fmla="*/ 0 w 31"/>
              <a:gd name="T57" fmla="*/ 9 h 30"/>
              <a:gd name="T58" fmla="*/ 0 w 31"/>
              <a:gd name="T59" fmla="*/ 13 h 30"/>
              <a:gd name="T60" fmla="*/ 0 w 31"/>
              <a:gd name="T61" fmla="*/ 15 h 30"/>
              <a:gd name="T62" fmla="*/ 0 w 31"/>
              <a:gd name="T63" fmla="*/ 17 h 30"/>
              <a:gd name="T64" fmla="*/ 0 w 31"/>
              <a:gd name="T65" fmla="*/ 19 h 30"/>
              <a:gd name="T66" fmla="*/ 2 w 31"/>
              <a:gd name="T67" fmla="*/ 23 h 30"/>
              <a:gd name="T68" fmla="*/ 2 w 31"/>
              <a:gd name="T69" fmla="*/ 25 h 30"/>
              <a:gd name="T70" fmla="*/ 4 w 31"/>
              <a:gd name="T71" fmla="*/ 26 h 30"/>
              <a:gd name="T72" fmla="*/ 6 w 31"/>
              <a:gd name="T73" fmla="*/ 28 h 30"/>
              <a:gd name="T74" fmla="*/ 7 w 31"/>
              <a:gd name="T75" fmla="*/ 28 h 30"/>
              <a:gd name="T76" fmla="*/ 9 w 31"/>
              <a:gd name="T77" fmla="*/ 30 h 30"/>
              <a:gd name="T78" fmla="*/ 13 w 31"/>
              <a:gd name="T79" fmla="*/ 30 h 30"/>
              <a:gd name="T80" fmla="*/ 15 w 31"/>
              <a:gd name="T81" fmla="*/ 30 h 30"/>
              <a:gd name="T82" fmla="*/ 15 w 31"/>
              <a:gd name="T83" fmla="*/ 3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1" h="30">
                <a:moveTo>
                  <a:pt x="15" y="30"/>
                </a:moveTo>
                <a:lnTo>
                  <a:pt x="17" y="30"/>
                </a:lnTo>
                <a:lnTo>
                  <a:pt x="21" y="30"/>
                </a:lnTo>
                <a:lnTo>
                  <a:pt x="23" y="28"/>
                </a:lnTo>
                <a:lnTo>
                  <a:pt x="25" y="28"/>
                </a:lnTo>
                <a:lnTo>
                  <a:pt x="27" y="26"/>
                </a:lnTo>
                <a:lnTo>
                  <a:pt x="29" y="25"/>
                </a:lnTo>
                <a:lnTo>
                  <a:pt x="29" y="23"/>
                </a:lnTo>
                <a:lnTo>
                  <a:pt x="31" y="19"/>
                </a:lnTo>
                <a:lnTo>
                  <a:pt x="31" y="17"/>
                </a:lnTo>
                <a:lnTo>
                  <a:pt x="31" y="15"/>
                </a:lnTo>
                <a:lnTo>
                  <a:pt x="31" y="13"/>
                </a:lnTo>
                <a:lnTo>
                  <a:pt x="31" y="9"/>
                </a:lnTo>
                <a:lnTo>
                  <a:pt x="29" y="7"/>
                </a:lnTo>
                <a:lnTo>
                  <a:pt x="29" y="5"/>
                </a:lnTo>
                <a:lnTo>
                  <a:pt x="27" y="3"/>
                </a:lnTo>
                <a:lnTo>
                  <a:pt x="25" y="1"/>
                </a:lnTo>
                <a:lnTo>
                  <a:pt x="23" y="0"/>
                </a:lnTo>
                <a:lnTo>
                  <a:pt x="21" y="0"/>
                </a:lnTo>
                <a:lnTo>
                  <a:pt x="17" y="0"/>
                </a:lnTo>
                <a:lnTo>
                  <a:pt x="15" y="0"/>
                </a:lnTo>
                <a:lnTo>
                  <a:pt x="13" y="0"/>
                </a:lnTo>
                <a:lnTo>
                  <a:pt x="9" y="0"/>
                </a:lnTo>
                <a:lnTo>
                  <a:pt x="7" y="0"/>
                </a:lnTo>
                <a:lnTo>
                  <a:pt x="6" y="1"/>
                </a:lnTo>
                <a:lnTo>
                  <a:pt x="4" y="3"/>
                </a:lnTo>
                <a:lnTo>
                  <a:pt x="2" y="5"/>
                </a:lnTo>
                <a:lnTo>
                  <a:pt x="2" y="7"/>
                </a:lnTo>
                <a:lnTo>
                  <a:pt x="0" y="9"/>
                </a:lnTo>
                <a:lnTo>
                  <a:pt x="0" y="13"/>
                </a:lnTo>
                <a:lnTo>
                  <a:pt x="0" y="15"/>
                </a:lnTo>
                <a:lnTo>
                  <a:pt x="0" y="17"/>
                </a:lnTo>
                <a:lnTo>
                  <a:pt x="0" y="19"/>
                </a:lnTo>
                <a:lnTo>
                  <a:pt x="2" y="23"/>
                </a:lnTo>
                <a:lnTo>
                  <a:pt x="2" y="25"/>
                </a:lnTo>
                <a:lnTo>
                  <a:pt x="4" y="26"/>
                </a:lnTo>
                <a:lnTo>
                  <a:pt x="6" y="28"/>
                </a:lnTo>
                <a:lnTo>
                  <a:pt x="7" y="28"/>
                </a:lnTo>
                <a:lnTo>
                  <a:pt x="9" y="30"/>
                </a:lnTo>
                <a:lnTo>
                  <a:pt x="13" y="30"/>
                </a:lnTo>
                <a:lnTo>
                  <a:pt x="15" y="30"/>
                </a:lnTo>
                <a:lnTo>
                  <a:pt x="15" y="30"/>
                </a:lnTo>
                <a:close/>
              </a:path>
            </a:pathLst>
          </a:custGeom>
          <a:solidFill>
            <a:srgbClr val="FF0000"/>
          </a:solidFill>
          <a:ln w="28575" cmpd="sng">
            <a:solidFill>
              <a:srgbClr val="FF0000"/>
            </a:solidFill>
            <a:round/>
            <a:headEnd/>
            <a:tailEnd/>
          </a:ln>
        </p:spPr>
        <p:txBody>
          <a:bodyPr/>
          <a:lstStyle/>
          <a:p>
            <a:endParaRPr lang="zh-TW" altLang="en-US" sz="2000">
              <a:latin typeface="+mn-lt"/>
            </a:endParaRPr>
          </a:p>
        </p:txBody>
      </p:sp>
      <p:sp>
        <p:nvSpPr>
          <p:cNvPr id="371789" name="Line 77"/>
          <p:cNvSpPr>
            <a:spLocks noChangeShapeType="1"/>
          </p:cNvSpPr>
          <p:nvPr/>
        </p:nvSpPr>
        <p:spPr bwMode="auto">
          <a:xfrm flipH="1">
            <a:off x="4523526" y="4899743"/>
            <a:ext cx="1267557" cy="5862"/>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90" name="Rectangle 78"/>
          <p:cNvSpPr>
            <a:spLocks noChangeArrowheads="1"/>
          </p:cNvSpPr>
          <p:nvPr/>
        </p:nvSpPr>
        <p:spPr bwMode="auto">
          <a:xfrm>
            <a:off x="5958137" y="4725362"/>
            <a:ext cx="3381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8000"/>
                </a:solidFill>
                <a:miter lim="800000"/>
                <a:headEnd/>
                <a:tailEnd/>
              </a14:hiddenLine>
            </a:ext>
          </a:extLst>
        </p:spPr>
        <p:txBody>
          <a:bodyPr wrap="none" lIns="0" tIns="0" rIns="0" bIns="0">
            <a:spAutoFit/>
          </a:bodyPr>
          <a:lstStyle/>
          <a:p>
            <a:r>
              <a:rPr lang="en-US" altLang="zh-TW" sz="2000" dirty="0">
                <a:solidFill>
                  <a:srgbClr val="FF0000"/>
                </a:solidFill>
                <a:latin typeface="+mn-lt"/>
              </a:rPr>
              <a:t>Set</a:t>
            </a:r>
          </a:p>
        </p:txBody>
      </p:sp>
      <p:sp>
        <p:nvSpPr>
          <p:cNvPr id="371791" name="Rectangle 79"/>
          <p:cNvSpPr>
            <a:spLocks noChangeArrowheads="1"/>
          </p:cNvSpPr>
          <p:nvPr/>
        </p:nvSpPr>
        <p:spPr bwMode="auto">
          <a:xfrm>
            <a:off x="5958136" y="5288069"/>
            <a:ext cx="9861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en-US" altLang="zh-TW" sz="2000">
                <a:solidFill>
                  <a:srgbClr val="000000"/>
                </a:solidFill>
                <a:latin typeface="+mn-lt"/>
              </a:rPr>
              <a:t>Overflow</a:t>
            </a:r>
            <a:endParaRPr lang="en-US" altLang="zh-TW" sz="2000">
              <a:latin typeface="+mn-lt"/>
            </a:endParaRPr>
          </a:p>
        </p:txBody>
      </p:sp>
      <p:sp>
        <p:nvSpPr>
          <p:cNvPr id="371796" name="Line 84"/>
          <p:cNvSpPr>
            <a:spLocks noChangeShapeType="1"/>
          </p:cNvSpPr>
          <p:nvPr/>
        </p:nvSpPr>
        <p:spPr bwMode="auto">
          <a:xfrm flipH="1" flipV="1">
            <a:off x="2515948" y="1845882"/>
            <a:ext cx="10257" cy="523142"/>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797" name="Rectangle 85"/>
          <p:cNvSpPr>
            <a:spLocks noChangeArrowheads="1"/>
          </p:cNvSpPr>
          <p:nvPr/>
        </p:nvSpPr>
        <p:spPr bwMode="auto">
          <a:xfrm>
            <a:off x="1403648" y="3034393"/>
            <a:ext cx="105323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000" dirty="0" err="1">
                <a:solidFill>
                  <a:srgbClr val="0000FF"/>
                </a:solidFill>
                <a:latin typeface="+mn-lt"/>
              </a:rPr>
              <a:t>Bnegate</a:t>
            </a:r>
            <a:endParaRPr lang="en-US" altLang="zh-TW" sz="2000" dirty="0">
              <a:solidFill>
                <a:srgbClr val="0000FF"/>
              </a:solidFill>
              <a:latin typeface="+mn-lt"/>
            </a:endParaRPr>
          </a:p>
        </p:txBody>
      </p:sp>
      <p:grpSp>
        <p:nvGrpSpPr>
          <p:cNvPr id="371799" name="Group 87"/>
          <p:cNvGrpSpPr>
            <a:grpSpLocks/>
          </p:cNvGrpSpPr>
          <p:nvPr/>
        </p:nvGrpSpPr>
        <p:grpSpPr bwMode="auto">
          <a:xfrm>
            <a:off x="1117971" y="2351439"/>
            <a:ext cx="1705708" cy="772258"/>
            <a:chOff x="1125" y="2432"/>
            <a:chExt cx="1164" cy="527"/>
          </a:xfrm>
        </p:grpSpPr>
        <p:sp>
          <p:nvSpPr>
            <p:cNvPr id="371800" name="Freeform 88"/>
            <p:cNvSpPr>
              <a:spLocks/>
            </p:cNvSpPr>
            <p:nvPr/>
          </p:nvSpPr>
          <p:spPr bwMode="auto">
            <a:xfrm>
              <a:off x="1477" y="2708"/>
              <a:ext cx="251" cy="199"/>
            </a:xfrm>
            <a:custGeom>
              <a:avLst/>
              <a:gdLst>
                <a:gd name="T0" fmla="*/ 106 w 108"/>
                <a:gd name="T1" fmla="*/ 62 h 127"/>
                <a:gd name="T2" fmla="*/ 0 w 108"/>
                <a:gd name="T3" fmla="*/ 127 h 127"/>
                <a:gd name="T4" fmla="*/ 0 w 108"/>
                <a:gd name="T5" fmla="*/ 0 h 127"/>
                <a:gd name="T6" fmla="*/ 108 w 108"/>
                <a:gd name="T7" fmla="*/ 64 h 127"/>
                <a:gd name="T8" fmla="*/ 108 w 108"/>
                <a:gd name="T9" fmla="*/ 64 h 127"/>
              </a:gdLst>
              <a:ahLst/>
              <a:cxnLst>
                <a:cxn ang="0">
                  <a:pos x="T0" y="T1"/>
                </a:cxn>
                <a:cxn ang="0">
                  <a:pos x="T2" y="T3"/>
                </a:cxn>
                <a:cxn ang="0">
                  <a:pos x="T4" y="T5"/>
                </a:cxn>
                <a:cxn ang="0">
                  <a:pos x="T6" y="T7"/>
                </a:cxn>
                <a:cxn ang="0">
                  <a:pos x="T8" y="T9"/>
                </a:cxn>
              </a:cxnLst>
              <a:rect l="0" t="0" r="r" b="b"/>
              <a:pathLst>
                <a:path w="108" h="127">
                  <a:moveTo>
                    <a:pt x="106" y="62"/>
                  </a:moveTo>
                  <a:lnTo>
                    <a:pt x="0" y="127"/>
                  </a:lnTo>
                  <a:lnTo>
                    <a:pt x="0" y="0"/>
                  </a:lnTo>
                  <a:lnTo>
                    <a:pt x="108" y="64"/>
                  </a:lnTo>
                  <a:lnTo>
                    <a:pt x="108" y="64"/>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801" name="Freeform 89"/>
            <p:cNvSpPr>
              <a:spLocks/>
            </p:cNvSpPr>
            <p:nvPr/>
          </p:nvSpPr>
          <p:spPr bwMode="auto">
            <a:xfrm>
              <a:off x="1753" y="2783"/>
              <a:ext cx="67" cy="46"/>
            </a:xfrm>
            <a:custGeom>
              <a:avLst/>
              <a:gdLst>
                <a:gd name="T0" fmla="*/ 14 w 29"/>
                <a:gd name="T1" fmla="*/ 29 h 29"/>
                <a:gd name="T2" fmla="*/ 17 w 29"/>
                <a:gd name="T3" fmla="*/ 29 h 29"/>
                <a:gd name="T4" fmla="*/ 19 w 29"/>
                <a:gd name="T5" fmla="*/ 29 h 29"/>
                <a:gd name="T6" fmla="*/ 21 w 29"/>
                <a:gd name="T7" fmla="*/ 29 h 29"/>
                <a:gd name="T8" fmla="*/ 23 w 29"/>
                <a:gd name="T9" fmla="*/ 27 h 29"/>
                <a:gd name="T10" fmla="*/ 25 w 29"/>
                <a:gd name="T11" fmla="*/ 25 h 29"/>
                <a:gd name="T12" fmla="*/ 27 w 29"/>
                <a:gd name="T13" fmla="*/ 23 h 29"/>
                <a:gd name="T14" fmla="*/ 27 w 29"/>
                <a:gd name="T15" fmla="*/ 21 h 29"/>
                <a:gd name="T16" fmla="*/ 29 w 29"/>
                <a:gd name="T17" fmla="*/ 20 h 29"/>
                <a:gd name="T18" fmla="*/ 29 w 29"/>
                <a:gd name="T19" fmla="*/ 18 h 29"/>
                <a:gd name="T20" fmla="*/ 29 w 29"/>
                <a:gd name="T21" fmla="*/ 16 h 29"/>
                <a:gd name="T22" fmla="*/ 29 w 29"/>
                <a:gd name="T23" fmla="*/ 12 h 29"/>
                <a:gd name="T24" fmla="*/ 29 w 29"/>
                <a:gd name="T25" fmla="*/ 10 h 29"/>
                <a:gd name="T26" fmla="*/ 27 w 29"/>
                <a:gd name="T27" fmla="*/ 8 h 29"/>
                <a:gd name="T28" fmla="*/ 27 w 29"/>
                <a:gd name="T29" fmla="*/ 6 h 29"/>
                <a:gd name="T30" fmla="*/ 25 w 29"/>
                <a:gd name="T31" fmla="*/ 4 h 29"/>
                <a:gd name="T32" fmla="*/ 23 w 29"/>
                <a:gd name="T33" fmla="*/ 2 h 29"/>
                <a:gd name="T34" fmla="*/ 21 w 29"/>
                <a:gd name="T35" fmla="*/ 2 h 29"/>
                <a:gd name="T36" fmla="*/ 19 w 29"/>
                <a:gd name="T37" fmla="*/ 0 h 29"/>
                <a:gd name="T38" fmla="*/ 17 w 29"/>
                <a:gd name="T39" fmla="*/ 0 h 29"/>
                <a:gd name="T40" fmla="*/ 16 w 29"/>
                <a:gd name="T41" fmla="*/ 0 h 29"/>
                <a:gd name="T42" fmla="*/ 12 w 29"/>
                <a:gd name="T43" fmla="*/ 0 h 29"/>
                <a:gd name="T44" fmla="*/ 10 w 29"/>
                <a:gd name="T45" fmla="*/ 0 h 29"/>
                <a:gd name="T46" fmla="*/ 8 w 29"/>
                <a:gd name="T47" fmla="*/ 2 h 29"/>
                <a:gd name="T48" fmla="*/ 6 w 29"/>
                <a:gd name="T49" fmla="*/ 2 h 29"/>
                <a:gd name="T50" fmla="*/ 4 w 29"/>
                <a:gd name="T51" fmla="*/ 4 h 29"/>
                <a:gd name="T52" fmla="*/ 2 w 29"/>
                <a:gd name="T53" fmla="*/ 6 h 29"/>
                <a:gd name="T54" fmla="*/ 2 w 29"/>
                <a:gd name="T55" fmla="*/ 8 h 29"/>
                <a:gd name="T56" fmla="*/ 0 w 29"/>
                <a:gd name="T57" fmla="*/ 10 h 29"/>
                <a:gd name="T58" fmla="*/ 0 w 29"/>
                <a:gd name="T59" fmla="*/ 12 h 29"/>
                <a:gd name="T60" fmla="*/ 0 w 29"/>
                <a:gd name="T61" fmla="*/ 16 h 29"/>
                <a:gd name="T62" fmla="*/ 0 w 29"/>
                <a:gd name="T63" fmla="*/ 18 h 29"/>
                <a:gd name="T64" fmla="*/ 0 w 29"/>
                <a:gd name="T65" fmla="*/ 20 h 29"/>
                <a:gd name="T66" fmla="*/ 2 w 29"/>
                <a:gd name="T67" fmla="*/ 21 h 29"/>
                <a:gd name="T68" fmla="*/ 2 w 29"/>
                <a:gd name="T69" fmla="*/ 23 h 29"/>
                <a:gd name="T70" fmla="*/ 4 w 29"/>
                <a:gd name="T71" fmla="*/ 25 h 29"/>
                <a:gd name="T72" fmla="*/ 6 w 29"/>
                <a:gd name="T73" fmla="*/ 27 h 29"/>
                <a:gd name="T74" fmla="*/ 8 w 29"/>
                <a:gd name="T75" fmla="*/ 29 h 29"/>
                <a:gd name="T76" fmla="*/ 10 w 29"/>
                <a:gd name="T77" fmla="*/ 29 h 29"/>
                <a:gd name="T78" fmla="*/ 12 w 29"/>
                <a:gd name="T79" fmla="*/ 29 h 29"/>
                <a:gd name="T80" fmla="*/ 16 w 29"/>
                <a:gd name="T81" fmla="*/ 29 h 29"/>
                <a:gd name="T82" fmla="*/ 16 w 29"/>
                <a:gd name="T83" fmla="*/ 2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9" h="29">
                  <a:moveTo>
                    <a:pt x="14" y="29"/>
                  </a:moveTo>
                  <a:lnTo>
                    <a:pt x="17" y="29"/>
                  </a:lnTo>
                  <a:lnTo>
                    <a:pt x="19" y="29"/>
                  </a:lnTo>
                  <a:lnTo>
                    <a:pt x="21" y="29"/>
                  </a:lnTo>
                  <a:lnTo>
                    <a:pt x="23" y="27"/>
                  </a:lnTo>
                  <a:lnTo>
                    <a:pt x="25" y="25"/>
                  </a:lnTo>
                  <a:lnTo>
                    <a:pt x="27" y="23"/>
                  </a:lnTo>
                  <a:lnTo>
                    <a:pt x="27" y="21"/>
                  </a:lnTo>
                  <a:lnTo>
                    <a:pt x="29" y="20"/>
                  </a:lnTo>
                  <a:lnTo>
                    <a:pt x="29" y="18"/>
                  </a:lnTo>
                  <a:lnTo>
                    <a:pt x="29" y="16"/>
                  </a:lnTo>
                  <a:lnTo>
                    <a:pt x="29" y="12"/>
                  </a:lnTo>
                  <a:lnTo>
                    <a:pt x="29" y="10"/>
                  </a:lnTo>
                  <a:lnTo>
                    <a:pt x="27" y="8"/>
                  </a:lnTo>
                  <a:lnTo>
                    <a:pt x="27" y="6"/>
                  </a:lnTo>
                  <a:lnTo>
                    <a:pt x="25" y="4"/>
                  </a:lnTo>
                  <a:lnTo>
                    <a:pt x="23" y="2"/>
                  </a:lnTo>
                  <a:lnTo>
                    <a:pt x="21" y="2"/>
                  </a:lnTo>
                  <a:lnTo>
                    <a:pt x="19" y="0"/>
                  </a:lnTo>
                  <a:lnTo>
                    <a:pt x="17" y="0"/>
                  </a:lnTo>
                  <a:lnTo>
                    <a:pt x="16" y="0"/>
                  </a:lnTo>
                  <a:lnTo>
                    <a:pt x="12" y="0"/>
                  </a:lnTo>
                  <a:lnTo>
                    <a:pt x="10" y="0"/>
                  </a:lnTo>
                  <a:lnTo>
                    <a:pt x="8" y="2"/>
                  </a:lnTo>
                  <a:lnTo>
                    <a:pt x="6" y="2"/>
                  </a:lnTo>
                  <a:lnTo>
                    <a:pt x="4" y="4"/>
                  </a:lnTo>
                  <a:lnTo>
                    <a:pt x="2" y="6"/>
                  </a:lnTo>
                  <a:lnTo>
                    <a:pt x="2" y="8"/>
                  </a:lnTo>
                  <a:lnTo>
                    <a:pt x="0" y="10"/>
                  </a:lnTo>
                  <a:lnTo>
                    <a:pt x="0" y="12"/>
                  </a:lnTo>
                  <a:lnTo>
                    <a:pt x="0" y="16"/>
                  </a:lnTo>
                  <a:lnTo>
                    <a:pt x="0" y="18"/>
                  </a:lnTo>
                  <a:lnTo>
                    <a:pt x="0" y="20"/>
                  </a:lnTo>
                  <a:lnTo>
                    <a:pt x="2" y="21"/>
                  </a:lnTo>
                  <a:lnTo>
                    <a:pt x="2" y="23"/>
                  </a:lnTo>
                  <a:lnTo>
                    <a:pt x="4" y="25"/>
                  </a:lnTo>
                  <a:lnTo>
                    <a:pt x="6" y="27"/>
                  </a:lnTo>
                  <a:lnTo>
                    <a:pt x="8" y="29"/>
                  </a:lnTo>
                  <a:lnTo>
                    <a:pt x="10" y="29"/>
                  </a:lnTo>
                  <a:lnTo>
                    <a:pt x="12" y="29"/>
                  </a:lnTo>
                  <a:lnTo>
                    <a:pt x="16" y="29"/>
                  </a:lnTo>
                  <a:lnTo>
                    <a:pt x="16" y="29"/>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802" name="Freeform 90"/>
            <p:cNvSpPr>
              <a:spLocks/>
            </p:cNvSpPr>
            <p:nvPr/>
          </p:nvSpPr>
          <p:spPr bwMode="auto">
            <a:xfrm>
              <a:off x="1347" y="2582"/>
              <a:ext cx="125" cy="227"/>
            </a:xfrm>
            <a:custGeom>
              <a:avLst/>
              <a:gdLst>
                <a:gd name="T0" fmla="*/ 54 w 54"/>
                <a:gd name="T1" fmla="*/ 142 h 144"/>
                <a:gd name="T2" fmla="*/ 0 w 54"/>
                <a:gd name="T3" fmla="*/ 144 h 144"/>
                <a:gd name="T4" fmla="*/ 0 w 54"/>
                <a:gd name="T5" fmla="*/ 0 h 144"/>
              </a:gdLst>
              <a:ahLst/>
              <a:cxnLst>
                <a:cxn ang="0">
                  <a:pos x="T0" y="T1"/>
                </a:cxn>
                <a:cxn ang="0">
                  <a:pos x="T2" y="T3"/>
                </a:cxn>
                <a:cxn ang="0">
                  <a:pos x="T4" y="T5"/>
                </a:cxn>
              </a:cxnLst>
              <a:rect l="0" t="0" r="r" b="b"/>
              <a:pathLst>
                <a:path w="54" h="144">
                  <a:moveTo>
                    <a:pt x="54" y="142"/>
                  </a:moveTo>
                  <a:lnTo>
                    <a:pt x="0" y="144"/>
                  </a:lnTo>
                  <a:lnTo>
                    <a:pt x="0" y="0"/>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803" name="Freeform 91"/>
            <p:cNvSpPr>
              <a:spLocks/>
            </p:cNvSpPr>
            <p:nvPr/>
          </p:nvSpPr>
          <p:spPr bwMode="auto">
            <a:xfrm>
              <a:off x="1950" y="2432"/>
              <a:ext cx="339" cy="527"/>
            </a:xfrm>
            <a:custGeom>
              <a:avLst/>
              <a:gdLst>
                <a:gd name="T0" fmla="*/ 0 w 146"/>
                <a:gd name="T1" fmla="*/ 71 h 336"/>
                <a:gd name="T2" fmla="*/ 2 w 146"/>
                <a:gd name="T3" fmla="*/ 59 h 336"/>
                <a:gd name="T4" fmla="*/ 5 w 146"/>
                <a:gd name="T5" fmla="*/ 48 h 336"/>
                <a:gd name="T6" fmla="*/ 9 w 146"/>
                <a:gd name="T7" fmla="*/ 38 h 336"/>
                <a:gd name="T8" fmla="*/ 15 w 146"/>
                <a:gd name="T9" fmla="*/ 28 h 336"/>
                <a:gd name="T10" fmla="*/ 23 w 146"/>
                <a:gd name="T11" fmla="*/ 21 h 336"/>
                <a:gd name="T12" fmla="*/ 30 w 146"/>
                <a:gd name="T13" fmla="*/ 13 h 336"/>
                <a:gd name="T14" fmla="*/ 40 w 146"/>
                <a:gd name="T15" fmla="*/ 7 h 336"/>
                <a:gd name="T16" fmla="*/ 50 w 146"/>
                <a:gd name="T17" fmla="*/ 3 h 336"/>
                <a:gd name="T18" fmla="*/ 61 w 146"/>
                <a:gd name="T19" fmla="*/ 0 h 336"/>
                <a:gd name="T20" fmla="*/ 73 w 146"/>
                <a:gd name="T21" fmla="*/ 0 h 336"/>
                <a:gd name="T22" fmla="*/ 84 w 146"/>
                <a:gd name="T23" fmla="*/ 0 h 336"/>
                <a:gd name="T24" fmla="*/ 96 w 146"/>
                <a:gd name="T25" fmla="*/ 3 h 336"/>
                <a:gd name="T26" fmla="*/ 105 w 146"/>
                <a:gd name="T27" fmla="*/ 7 h 336"/>
                <a:gd name="T28" fmla="*/ 115 w 146"/>
                <a:gd name="T29" fmla="*/ 13 h 336"/>
                <a:gd name="T30" fmla="*/ 124 w 146"/>
                <a:gd name="T31" fmla="*/ 21 h 336"/>
                <a:gd name="T32" fmla="*/ 130 w 146"/>
                <a:gd name="T33" fmla="*/ 28 h 336"/>
                <a:gd name="T34" fmla="*/ 136 w 146"/>
                <a:gd name="T35" fmla="*/ 38 h 336"/>
                <a:gd name="T36" fmla="*/ 142 w 146"/>
                <a:gd name="T37" fmla="*/ 48 h 336"/>
                <a:gd name="T38" fmla="*/ 144 w 146"/>
                <a:gd name="T39" fmla="*/ 59 h 336"/>
                <a:gd name="T40" fmla="*/ 146 w 146"/>
                <a:gd name="T41" fmla="*/ 71 h 336"/>
                <a:gd name="T42" fmla="*/ 146 w 146"/>
                <a:gd name="T43" fmla="*/ 263 h 336"/>
                <a:gd name="T44" fmla="*/ 144 w 146"/>
                <a:gd name="T45" fmla="*/ 274 h 336"/>
                <a:gd name="T46" fmla="*/ 142 w 146"/>
                <a:gd name="T47" fmla="*/ 286 h 336"/>
                <a:gd name="T48" fmla="*/ 136 w 146"/>
                <a:gd name="T49" fmla="*/ 295 h 336"/>
                <a:gd name="T50" fmla="*/ 130 w 146"/>
                <a:gd name="T51" fmla="*/ 305 h 336"/>
                <a:gd name="T52" fmla="*/ 124 w 146"/>
                <a:gd name="T53" fmla="*/ 315 h 336"/>
                <a:gd name="T54" fmla="*/ 115 w 146"/>
                <a:gd name="T55" fmla="*/ 320 h 336"/>
                <a:gd name="T56" fmla="*/ 105 w 146"/>
                <a:gd name="T57" fmla="*/ 328 h 336"/>
                <a:gd name="T58" fmla="*/ 96 w 146"/>
                <a:gd name="T59" fmla="*/ 332 h 336"/>
                <a:gd name="T60" fmla="*/ 84 w 146"/>
                <a:gd name="T61" fmla="*/ 334 h 336"/>
                <a:gd name="T62" fmla="*/ 73 w 146"/>
                <a:gd name="T63" fmla="*/ 336 h 336"/>
                <a:gd name="T64" fmla="*/ 61 w 146"/>
                <a:gd name="T65" fmla="*/ 334 h 336"/>
                <a:gd name="T66" fmla="*/ 50 w 146"/>
                <a:gd name="T67" fmla="*/ 332 h 336"/>
                <a:gd name="T68" fmla="*/ 40 w 146"/>
                <a:gd name="T69" fmla="*/ 328 h 336"/>
                <a:gd name="T70" fmla="*/ 30 w 146"/>
                <a:gd name="T71" fmla="*/ 320 h 336"/>
                <a:gd name="T72" fmla="*/ 23 w 146"/>
                <a:gd name="T73" fmla="*/ 315 h 336"/>
                <a:gd name="T74" fmla="*/ 15 w 146"/>
                <a:gd name="T75" fmla="*/ 305 h 336"/>
                <a:gd name="T76" fmla="*/ 9 w 146"/>
                <a:gd name="T77" fmla="*/ 295 h 336"/>
                <a:gd name="T78" fmla="*/ 5 w 146"/>
                <a:gd name="T79" fmla="*/ 286 h 336"/>
                <a:gd name="T80" fmla="*/ 2 w 146"/>
                <a:gd name="T81" fmla="*/ 274 h 336"/>
                <a:gd name="T82" fmla="*/ 2 w 146"/>
                <a:gd name="T83" fmla="*/ 263 h 336"/>
                <a:gd name="T84" fmla="*/ 2 w 146"/>
                <a:gd name="T85" fmla="*/ 71 h 336"/>
                <a:gd name="T86" fmla="*/ 2 w 146"/>
                <a:gd name="T87" fmla="*/ 71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46" h="336">
                  <a:moveTo>
                    <a:pt x="0" y="71"/>
                  </a:moveTo>
                  <a:lnTo>
                    <a:pt x="2" y="59"/>
                  </a:lnTo>
                  <a:lnTo>
                    <a:pt x="5" y="48"/>
                  </a:lnTo>
                  <a:lnTo>
                    <a:pt x="9" y="38"/>
                  </a:lnTo>
                  <a:lnTo>
                    <a:pt x="15" y="28"/>
                  </a:lnTo>
                  <a:lnTo>
                    <a:pt x="23" y="21"/>
                  </a:lnTo>
                  <a:lnTo>
                    <a:pt x="30" y="13"/>
                  </a:lnTo>
                  <a:lnTo>
                    <a:pt x="40" y="7"/>
                  </a:lnTo>
                  <a:lnTo>
                    <a:pt x="50" y="3"/>
                  </a:lnTo>
                  <a:lnTo>
                    <a:pt x="61" y="0"/>
                  </a:lnTo>
                  <a:lnTo>
                    <a:pt x="73" y="0"/>
                  </a:lnTo>
                  <a:lnTo>
                    <a:pt x="84" y="0"/>
                  </a:lnTo>
                  <a:lnTo>
                    <a:pt x="96" y="3"/>
                  </a:lnTo>
                  <a:lnTo>
                    <a:pt x="105" y="7"/>
                  </a:lnTo>
                  <a:lnTo>
                    <a:pt x="115" y="13"/>
                  </a:lnTo>
                  <a:lnTo>
                    <a:pt x="124" y="21"/>
                  </a:lnTo>
                  <a:lnTo>
                    <a:pt x="130" y="28"/>
                  </a:lnTo>
                  <a:lnTo>
                    <a:pt x="136" y="38"/>
                  </a:lnTo>
                  <a:lnTo>
                    <a:pt x="142" y="48"/>
                  </a:lnTo>
                  <a:lnTo>
                    <a:pt x="144" y="59"/>
                  </a:lnTo>
                  <a:lnTo>
                    <a:pt x="146" y="71"/>
                  </a:lnTo>
                  <a:lnTo>
                    <a:pt x="146" y="263"/>
                  </a:lnTo>
                  <a:lnTo>
                    <a:pt x="144" y="274"/>
                  </a:lnTo>
                  <a:lnTo>
                    <a:pt x="142" y="286"/>
                  </a:lnTo>
                  <a:lnTo>
                    <a:pt x="136" y="295"/>
                  </a:lnTo>
                  <a:lnTo>
                    <a:pt x="130" y="305"/>
                  </a:lnTo>
                  <a:lnTo>
                    <a:pt x="124" y="315"/>
                  </a:lnTo>
                  <a:lnTo>
                    <a:pt x="115" y="320"/>
                  </a:lnTo>
                  <a:lnTo>
                    <a:pt x="105" y="328"/>
                  </a:lnTo>
                  <a:lnTo>
                    <a:pt x="96" y="332"/>
                  </a:lnTo>
                  <a:lnTo>
                    <a:pt x="84" y="334"/>
                  </a:lnTo>
                  <a:lnTo>
                    <a:pt x="73" y="336"/>
                  </a:lnTo>
                  <a:lnTo>
                    <a:pt x="61" y="334"/>
                  </a:lnTo>
                  <a:lnTo>
                    <a:pt x="50" y="332"/>
                  </a:lnTo>
                  <a:lnTo>
                    <a:pt x="40" y="328"/>
                  </a:lnTo>
                  <a:lnTo>
                    <a:pt x="30" y="320"/>
                  </a:lnTo>
                  <a:lnTo>
                    <a:pt x="23" y="315"/>
                  </a:lnTo>
                  <a:lnTo>
                    <a:pt x="15" y="305"/>
                  </a:lnTo>
                  <a:lnTo>
                    <a:pt x="9" y="295"/>
                  </a:lnTo>
                  <a:lnTo>
                    <a:pt x="5" y="286"/>
                  </a:lnTo>
                  <a:lnTo>
                    <a:pt x="2" y="274"/>
                  </a:lnTo>
                  <a:lnTo>
                    <a:pt x="2" y="263"/>
                  </a:lnTo>
                  <a:lnTo>
                    <a:pt x="2" y="71"/>
                  </a:lnTo>
                  <a:lnTo>
                    <a:pt x="2" y="71"/>
                  </a:lnTo>
                </a:path>
              </a:pathLst>
            </a:custGeom>
            <a:noFill/>
            <a:ln w="28575" cmpd="sng">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TW" altLang="en-US" sz="2000">
                <a:latin typeface="+mn-lt"/>
              </a:endParaRPr>
            </a:p>
          </p:txBody>
        </p:sp>
        <p:sp>
          <p:nvSpPr>
            <p:cNvPr id="371804" name="Rectangle 92"/>
            <p:cNvSpPr>
              <a:spLocks noChangeArrowheads="1"/>
            </p:cNvSpPr>
            <p:nvPr/>
          </p:nvSpPr>
          <p:spPr bwMode="auto">
            <a:xfrm>
              <a:off x="1990" y="2521"/>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dirty="0">
                  <a:solidFill>
                    <a:srgbClr val="000000"/>
                  </a:solidFill>
                  <a:latin typeface="+mn-lt"/>
                </a:rPr>
                <a:t>0</a:t>
              </a:r>
              <a:endParaRPr lang="zh-TW" altLang="en-US" sz="2000" dirty="0">
                <a:latin typeface="+mn-lt"/>
              </a:endParaRPr>
            </a:p>
          </p:txBody>
        </p:sp>
        <p:sp>
          <p:nvSpPr>
            <p:cNvPr id="371805" name="Rectangle 93"/>
            <p:cNvSpPr>
              <a:spLocks noChangeArrowheads="1"/>
            </p:cNvSpPr>
            <p:nvPr/>
          </p:nvSpPr>
          <p:spPr bwMode="auto">
            <a:xfrm>
              <a:off x="1990" y="2747"/>
              <a:ext cx="89"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lIns="0" tIns="0" rIns="0" bIns="0">
              <a:spAutoFit/>
            </a:bodyPr>
            <a:lstStyle/>
            <a:p>
              <a:r>
                <a:rPr lang="zh-TW" altLang="en-US" sz="2000">
                  <a:solidFill>
                    <a:srgbClr val="000000"/>
                  </a:solidFill>
                  <a:latin typeface="+mn-lt"/>
                </a:rPr>
                <a:t>1</a:t>
              </a:r>
              <a:endParaRPr lang="zh-TW" altLang="en-US" sz="2000">
                <a:latin typeface="+mn-lt"/>
              </a:endParaRPr>
            </a:p>
          </p:txBody>
        </p:sp>
        <p:sp>
          <p:nvSpPr>
            <p:cNvPr id="371806" name="Line 94"/>
            <p:cNvSpPr>
              <a:spLocks noChangeShapeType="1"/>
            </p:cNvSpPr>
            <p:nvPr/>
          </p:nvSpPr>
          <p:spPr bwMode="auto">
            <a:xfrm flipH="1">
              <a:off x="1125" y="2579"/>
              <a:ext cx="825" cy="3"/>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807" name="Line 95"/>
            <p:cNvSpPr>
              <a:spLocks noChangeShapeType="1"/>
            </p:cNvSpPr>
            <p:nvPr/>
          </p:nvSpPr>
          <p:spPr bwMode="auto">
            <a:xfrm>
              <a:off x="1820" y="2805"/>
              <a:ext cx="135" cy="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371808" name="Freeform 96"/>
            <p:cNvSpPr>
              <a:spLocks/>
            </p:cNvSpPr>
            <p:nvPr/>
          </p:nvSpPr>
          <p:spPr bwMode="auto">
            <a:xfrm>
              <a:off x="1308" y="2554"/>
              <a:ext cx="77" cy="52"/>
            </a:xfrm>
            <a:custGeom>
              <a:avLst/>
              <a:gdLst>
                <a:gd name="T0" fmla="*/ 16 w 33"/>
                <a:gd name="T1" fmla="*/ 33 h 33"/>
                <a:gd name="T2" fmla="*/ 19 w 33"/>
                <a:gd name="T3" fmla="*/ 33 h 33"/>
                <a:gd name="T4" fmla="*/ 21 w 33"/>
                <a:gd name="T5" fmla="*/ 33 h 33"/>
                <a:gd name="T6" fmla="*/ 23 w 33"/>
                <a:gd name="T7" fmla="*/ 31 h 33"/>
                <a:gd name="T8" fmla="*/ 27 w 33"/>
                <a:gd name="T9" fmla="*/ 29 h 33"/>
                <a:gd name="T10" fmla="*/ 29 w 33"/>
                <a:gd name="T11" fmla="*/ 29 h 33"/>
                <a:gd name="T12" fmla="*/ 29 w 33"/>
                <a:gd name="T13" fmla="*/ 27 h 33"/>
                <a:gd name="T14" fmla="*/ 31 w 33"/>
                <a:gd name="T15" fmla="*/ 25 h 33"/>
                <a:gd name="T16" fmla="*/ 33 w 33"/>
                <a:gd name="T17" fmla="*/ 21 h 33"/>
                <a:gd name="T18" fmla="*/ 33 w 33"/>
                <a:gd name="T19" fmla="*/ 20 h 33"/>
                <a:gd name="T20" fmla="*/ 33 w 33"/>
                <a:gd name="T21" fmla="*/ 18 h 33"/>
                <a:gd name="T22" fmla="*/ 33 w 33"/>
                <a:gd name="T23" fmla="*/ 14 h 33"/>
                <a:gd name="T24" fmla="*/ 33 w 33"/>
                <a:gd name="T25" fmla="*/ 12 h 33"/>
                <a:gd name="T26" fmla="*/ 31 w 33"/>
                <a:gd name="T27" fmla="*/ 10 h 33"/>
                <a:gd name="T28" fmla="*/ 29 w 33"/>
                <a:gd name="T29" fmla="*/ 8 h 33"/>
                <a:gd name="T30" fmla="*/ 29 w 33"/>
                <a:gd name="T31" fmla="*/ 6 h 33"/>
                <a:gd name="T32" fmla="*/ 27 w 33"/>
                <a:gd name="T33" fmla="*/ 4 h 33"/>
                <a:gd name="T34" fmla="*/ 23 w 33"/>
                <a:gd name="T35" fmla="*/ 2 h 33"/>
                <a:gd name="T36" fmla="*/ 21 w 33"/>
                <a:gd name="T37" fmla="*/ 2 h 33"/>
                <a:gd name="T38" fmla="*/ 19 w 33"/>
                <a:gd name="T39" fmla="*/ 0 h 33"/>
                <a:gd name="T40" fmla="*/ 17 w 33"/>
                <a:gd name="T41" fmla="*/ 0 h 33"/>
                <a:gd name="T42" fmla="*/ 14 w 33"/>
                <a:gd name="T43" fmla="*/ 0 h 33"/>
                <a:gd name="T44" fmla="*/ 12 w 33"/>
                <a:gd name="T45" fmla="*/ 2 h 33"/>
                <a:gd name="T46" fmla="*/ 10 w 33"/>
                <a:gd name="T47" fmla="*/ 2 h 33"/>
                <a:gd name="T48" fmla="*/ 8 w 33"/>
                <a:gd name="T49" fmla="*/ 4 h 33"/>
                <a:gd name="T50" fmla="*/ 6 w 33"/>
                <a:gd name="T51" fmla="*/ 6 h 33"/>
                <a:gd name="T52" fmla="*/ 4 w 33"/>
                <a:gd name="T53" fmla="*/ 8 h 33"/>
                <a:gd name="T54" fmla="*/ 2 w 33"/>
                <a:gd name="T55" fmla="*/ 10 h 33"/>
                <a:gd name="T56" fmla="*/ 2 w 33"/>
                <a:gd name="T57" fmla="*/ 12 h 33"/>
                <a:gd name="T58" fmla="*/ 0 w 33"/>
                <a:gd name="T59" fmla="*/ 14 h 33"/>
                <a:gd name="T60" fmla="*/ 0 w 33"/>
                <a:gd name="T61" fmla="*/ 18 h 33"/>
                <a:gd name="T62" fmla="*/ 0 w 33"/>
                <a:gd name="T63" fmla="*/ 20 h 33"/>
                <a:gd name="T64" fmla="*/ 2 w 33"/>
                <a:gd name="T65" fmla="*/ 21 h 33"/>
                <a:gd name="T66" fmla="*/ 2 w 33"/>
                <a:gd name="T67" fmla="*/ 25 h 33"/>
                <a:gd name="T68" fmla="*/ 4 w 33"/>
                <a:gd name="T69" fmla="*/ 27 h 33"/>
                <a:gd name="T70" fmla="*/ 6 w 33"/>
                <a:gd name="T71" fmla="*/ 29 h 33"/>
                <a:gd name="T72" fmla="*/ 8 w 33"/>
                <a:gd name="T73" fmla="*/ 29 h 33"/>
                <a:gd name="T74" fmla="*/ 10 w 33"/>
                <a:gd name="T75" fmla="*/ 31 h 33"/>
                <a:gd name="T76" fmla="*/ 12 w 33"/>
                <a:gd name="T77" fmla="*/ 33 h 33"/>
                <a:gd name="T78" fmla="*/ 14 w 33"/>
                <a:gd name="T79" fmla="*/ 33 h 33"/>
                <a:gd name="T80" fmla="*/ 17 w 33"/>
                <a:gd name="T81" fmla="*/ 33 h 33"/>
                <a:gd name="T82" fmla="*/ 17 w 33"/>
                <a:gd name="T83" fmla="*/ 33 h 33"/>
                <a:gd name="T84" fmla="*/ 16 w 33"/>
                <a:gd name="T85" fmla="*/ 33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 h="33">
                  <a:moveTo>
                    <a:pt x="16" y="33"/>
                  </a:moveTo>
                  <a:lnTo>
                    <a:pt x="19" y="33"/>
                  </a:lnTo>
                  <a:lnTo>
                    <a:pt x="21" y="33"/>
                  </a:lnTo>
                  <a:lnTo>
                    <a:pt x="23" y="31"/>
                  </a:lnTo>
                  <a:lnTo>
                    <a:pt x="27" y="29"/>
                  </a:lnTo>
                  <a:lnTo>
                    <a:pt x="29" y="29"/>
                  </a:lnTo>
                  <a:lnTo>
                    <a:pt x="29" y="27"/>
                  </a:lnTo>
                  <a:lnTo>
                    <a:pt x="31" y="25"/>
                  </a:lnTo>
                  <a:lnTo>
                    <a:pt x="33" y="21"/>
                  </a:lnTo>
                  <a:lnTo>
                    <a:pt x="33" y="20"/>
                  </a:lnTo>
                  <a:lnTo>
                    <a:pt x="33" y="18"/>
                  </a:lnTo>
                  <a:lnTo>
                    <a:pt x="33" y="14"/>
                  </a:lnTo>
                  <a:lnTo>
                    <a:pt x="33" y="12"/>
                  </a:lnTo>
                  <a:lnTo>
                    <a:pt x="31" y="10"/>
                  </a:lnTo>
                  <a:lnTo>
                    <a:pt x="29" y="8"/>
                  </a:lnTo>
                  <a:lnTo>
                    <a:pt x="29" y="6"/>
                  </a:lnTo>
                  <a:lnTo>
                    <a:pt x="27" y="4"/>
                  </a:lnTo>
                  <a:lnTo>
                    <a:pt x="23" y="2"/>
                  </a:lnTo>
                  <a:lnTo>
                    <a:pt x="21" y="2"/>
                  </a:lnTo>
                  <a:lnTo>
                    <a:pt x="19" y="0"/>
                  </a:lnTo>
                  <a:lnTo>
                    <a:pt x="17" y="0"/>
                  </a:lnTo>
                  <a:lnTo>
                    <a:pt x="14" y="0"/>
                  </a:lnTo>
                  <a:lnTo>
                    <a:pt x="12" y="2"/>
                  </a:lnTo>
                  <a:lnTo>
                    <a:pt x="10" y="2"/>
                  </a:lnTo>
                  <a:lnTo>
                    <a:pt x="8" y="4"/>
                  </a:lnTo>
                  <a:lnTo>
                    <a:pt x="6" y="6"/>
                  </a:lnTo>
                  <a:lnTo>
                    <a:pt x="4" y="8"/>
                  </a:lnTo>
                  <a:lnTo>
                    <a:pt x="2" y="10"/>
                  </a:lnTo>
                  <a:lnTo>
                    <a:pt x="2" y="12"/>
                  </a:lnTo>
                  <a:lnTo>
                    <a:pt x="0" y="14"/>
                  </a:lnTo>
                  <a:lnTo>
                    <a:pt x="0" y="18"/>
                  </a:lnTo>
                  <a:lnTo>
                    <a:pt x="0" y="20"/>
                  </a:lnTo>
                  <a:lnTo>
                    <a:pt x="2" y="21"/>
                  </a:lnTo>
                  <a:lnTo>
                    <a:pt x="2" y="25"/>
                  </a:lnTo>
                  <a:lnTo>
                    <a:pt x="4" y="27"/>
                  </a:lnTo>
                  <a:lnTo>
                    <a:pt x="6" y="29"/>
                  </a:lnTo>
                  <a:lnTo>
                    <a:pt x="8" y="29"/>
                  </a:lnTo>
                  <a:lnTo>
                    <a:pt x="10" y="31"/>
                  </a:lnTo>
                  <a:lnTo>
                    <a:pt x="12" y="33"/>
                  </a:lnTo>
                  <a:lnTo>
                    <a:pt x="14" y="33"/>
                  </a:lnTo>
                  <a:lnTo>
                    <a:pt x="17" y="33"/>
                  </a:lnTo>
                  <a:lnTo>
                    <a:pt x="17" y="33"/>
                  </a:lnTo>
                  <a:lnTo>
                    <a:pt x="16" y="33"/>
                  </a:lnTo>
                  <a:close/>
                </a:path>
              </a:pathLst>
            </a:custGeom>
            <a:solidFill>
              <a:srgbClr val="000000"/>
            </a:solidFill>
            <a:ln w="28575" cmpd="sng">
              <a:solidFill>
                <a:srgbClr val="000000"/>
              </a:solidFill>
              <a:round/>
              <a:headEnd/>
              <a:tailEnd/>
            </a:ln>
          </p:spPr>
          <p:txBody>
            <a:bodyPr/>
            <a:lstStyle/>
            <a:p>
              <a:endParaRPr lang="zh-TW" altLang="en-US" sz="2000">
                <a:latin typeface="+mn-lt"/>
              </a:endParaRPr>
            </a:p>
          </p:txBody>
        </p:sp>
      </p:grpSp>
      <p:sp>
        <p:nvSpPr>
          <p:cNvPr id="371809" name="Line 97"/>
          <p:cNvSpPr>
            <a:spLocks noChangeShapeType="1"/>
          </p:cNvSpPr>
          <p:nvPr/>
        </p:nvSpPr>
        <p:spPr bwMode="auto">
          <a:xfrm flipH="1" flipV="1">
            <a:off x="2407510" y="3158866"/>
            <a:ext cx="10257" cy="523142"/>
          </a:xfrm>
          <a:prstGeom prst="line">
            <a:avLst/>
          </a:prstGeom>
          <a:noFill/>
          <a:ln w="28575">
            <a:solidFill>
              <a:srgbClr val="0000FF"/>
            </a:solidFill>
            <a:round/>
            <a:headEnd type="triangle" w="med" len="med"/>
            <a:tailEnd/>
          </a:ln>
          <a:extLst>
            <a:ext uri="{909E8E84-426E-40DD-AFC4-6F175D3DCCD1}">
              <a14:hiddenFill xmlns:a14="http://schemas.microsoft.com/office/drawing/2010/main">
                <a:noFill/>
              </a14:hiddenFill>
            </a:ext>
          </a:extLst>
        </p:spPr>
        <p:txBody>
          <a:bodyPr/>
          <a:lstStyle/>
          <a:p>
            <a:endParaRPr lang="zh-TW" altLang="en-US" sz="2000">
              <a:latin typeface="+mn-lt"/>
            </a:endParaRPr>
          </a:p>
        </p:txBody>
      </p:sp>
      <p:sp>
        <p:nvSpPr>
          <p:cNvPr id="90" name="Line 33"/>
          <p:cNvSpPr>
            <a:spLocks noChangeShapeType="1"/>
          </p:cNvSpPr>
          <p:nvPr/>
        </p:nvSpPr>
        <p:spPr bwMode="auto">
          <a:xfrm flipV="1">
            <a:off x="5039944" y="1992179"/>
            <a:ext cx="152400" cy="14067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91" name="Rectangle 34"/>
          <p:cNvSpPr>
            <a:spLocks noChangeArrowheads="1"/>
          </p:cNvSpPr>
          <p:nvPr/>
        </p:nvSpPr>
        <p:spPr bwMode="auto">
          <a:xfrm>
            <a:off x="5219440" y="1916832"/>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dirty="0">
                <a:solidFill>
                  <a:srgbClr val="0000FF"/>
                </a:solidFill>
                <a:latin typeface="+mn-lt"/>
              </a:rPr>
              <a:t>2</a:t>
            </a:r>
            <a:endParaRPr lang="zh-TW" altLang="en-US" sz="2000" dirty="0">
              <a:solidFill>
                <a:srgbClr val="0000FF"/>
              </a:solidFill>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19</a:t>
            </a:fld>
            <a:endParaRPr lang="zh-TW" altLang="zh-TW"/>
          </a:p>
        </p:txBody>
      </p:sp>
      <p:sp>
        <p:nvSpPr>
          <p:cNvPr id="4" name="圓角矩形圖說文字 3"/>
          <p:cNvSpPr/>
          <p:nvPr/>
        </p:nvSpPr>
        <p:spPr bwMode="auto">
          <a:xfrm>
            <a:off x="7018156" y="4382461"/>
            <a:ext cx="1728192" cy="769328"/>
          </a:xfrm>
          <a:prstGeom prst="wedgeRoundRectCallout">
            <a:avLst>
              <a:gd name="adj1" fmla="val -78206"/>
              <a:gd name="adj2" fmla="val 15244"/>
              <a:gd name="adj3" fmla="val 16667"/>
            </a:avLst>
          </a:prstGeom>
          <a:solidFill>
            <a:srgbClr val="339933"/>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solidFill>
                  <a:schemeClr val="bg1"/>
                </a:solidFill>
                <a:latin typeface="+mn-lt"/>
              </a:rPr>
              <a:t>If A-B &lt; 0, Set =1</a:t>
            </a:r>
            <a:endParaRPr lang="zh-TW" altLang="en-US" i="1" dirty="0">
              <a:solidFill>
                <a:schemeClr val="bg1"/>
              </a:solidFill>
              <a:latin typeface="+mn-lt"/>
            </a:endParaRPr>
          </a:p>
        </p:txBody>
      </p:sp>
    </p:spTree>
    <p:extLst>
      <p:ext uri="{BB962C8B-B14F-4D97-AF65-F5344CB8AC3E}">
        <p14:creationId xmlns:p14="http://schemas.microsoft.com/office/powerpoint/2010/main" val="13393362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bwMode="auto">
          <a:xfrm>
            <a:off x="7004531" y="615353"/>
            <a:ext cx="2139469" cy="659537"/>
          </a:xfrm>
          <a:prstGeom prst="rect">
            <a:avLst/>
          </a:prstGeom>
          <a:solidFill>
            <a:schemeClr val="bg1"/>
          </a:solidFill>
          <a:ln w="9525"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pic>
        <p:nvPicPr>
          <p:cNvPr id="7" name="Picture 6" descr="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404" y="49298"/>
            <a:ext cx="7065087" cy="66850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2739" name="Rectangle 3"/>
          <p:cNvSpPr>
            <a:spLocks noChangeArrowheads="1"/>
          </p:cNvSpPr>
          <p:nvPr/>
        </p:nvSpPr>
        <p:spPr bwMode="auto">
          <a:xfrm>
            <a:off x="5940152" y="3513324"/>
            <a:ext cx="2952330" cy="237414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26585" tIns="23446" rIns="26585" bIns="23446">
            <a:spAutoFit/>
          </a:bodyPr>
          <a:lstStyle>
            <a:lvl1pPr marL="203200" indent="-203200">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Century Gothic" panose="020B0502020202020204" pitchFamily="34" charset="0"/>
                <a:ea typeface="標楷體" panose="03000509000000000000" pitchFamily="65" charset="-120"/>
              </a:defRPr>
            </a:lvl1pPr>
            <a:lvl2pPr marL="685800" indent="-190500">
              <a:lnSpc>
                <a:spcPct val="90000"/>
              </a:lnSpc>
              <a:spcBef>
                <a:spcPct val="15000"/>
              </a:spcBef>
              <a:buClr>
                <a:srgbClr val="FF9900"/>
              </a:buClr>
              <a:buSzPct val="75000"/>
              <a:buFont typeface="Wingdings" panose="05000000000000000000" pitchFamily="2" charset="2"/>
              <a:buChar char="l"/>
              <a:defRPr sz="2200" b="1">
                <a:solidFill>
                  <a:schemeClr val="tx1"/>
                </a:solidFill>
                <a:latin typeface="Century Gothic" panose="020B0502020202020204" pitchFamily="34" charset="0"/>
                <a:ea typeface="標楷體" panose="03000509000000000000" pitchFamily="65" charset="-120"/>
              </a:defRPr>
            </a:lvl2pPr>
            <a:lvl3pPr marL="1257300" indent="-3429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Century Gothic" panose="020B0502020202020204" pitchFamily="34" charset="0"/>
                <a:ea typeface="標楷體" panose="03000509000000000000" pitchFamily="65" charset="-120"/>
              </a:defRPr>
            </a:lvl3pPr>
            <a:lvl4pPr marL="1714500" indent="-342900">
              <a:lnSpc>
                <a:spcPct val="90000"/>
              </a:lnSpc>
              <a:spcBef>
                <a:spcPct val="15000"/>
              </a:spcBef>
              <a:buClr>
                <a:schemeClr val="hlink"/>
              </a:buClr>
              <a:buSzPct val="75000"/>
              <a:buFont typeface="Monotype Sorts" pitchFamily="2" charset="2"/>
              <a:buChar char="T"/>
              <a:defRPr sz="2000">
                <a:solidFill>
                  <a:schemeClr val="tx1"/>
                </a:solidFill>
                <a:latin typeface="Century Gothic" panose="020B0502020202020204" pitchFamily="34" charset="0"/>
                <a:ea typeface="標楷體" panose="03000509000000000000" pitchFamily="65" charset="-120"/>
              </a:defRPr>
            </a:lvl4pPr>
            <a:lvl5pPr marL="2171700" indent="-342900">
              <a:lnSpc>
                <a:spcPct val="90000"/>
              </a:lnSpc>
              <a:spcBef>
                <a:spcPct val="15000"/>
              </a:spcBef>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5pPr>
            <a:lvl6pPr marL="26289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6pPr>
            <a:lvl7pPr marL="30861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7pPr>
            <a:lvl8pPr marL="35433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8pPr>
            <a:lvl9pPr marL="40005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9pPr>
          </a:lstStyle>
          <a:p>
            <a:pPr>
              <a:spcBef>
                <a:spcPts val="0"/>
              </a:spcBef>
              <a:buFont typeface="Wingdings" panose="05000000000000000000" pitchFamily="2" charset="2"/>
              <a:buNone/>
            </a:pPr>
            <a:r>
              <a:rPr lang="en-US" altLang="zh-TW" u="sng" dirty="0" err="1">
                <a:latin typeface="+mn-lt"/>
              </a:rPr>
              <a:t>ALUop</a:t>
            </a:r>
            <a:r>
              <a:rPr lang="en-US" altLang="zh-TW" dirty="0">
                <a:latin typeface="+mn-lt"/>
              </a:rPr>
              <a:t>     </a:t>
            </a:r>
            <a:r>
              <a:rPr lang="en-US" altLang="zh-TW" u="sng" dirty="0">
                <a:latin typeface="+mn-lt"/>
              </a:rPr>
              <a:t>Function</a:t>
            </a:r>
          </a:p>
          <a:p>
            <a:pPr>
              <a:spcBef>
                <a:spcPts val="0"/>
              </a:spcBef>
              <a:buFont typeface="Wingdings" panose="05000000000000000000" pitchFamily="2" charset="2"/>
              <a:buNone/>
            </a:pPr>
            <a:r>
              <a:rPr lang="en-US" altLang="zh-TW" sz="2400" b="0" dirty="0">
                <a:latin typeface="+mn-lt"/>
              </a:rPr>
              <a:t>  0000      and</a:t>
            </a:r>
          </a:p>
          <a:p>
            <a:pPr>
              <a:spcBef>
                <a:spcPts val="0"/>
              </a:spcBef>
              <a:buFont typeface="Wingdings" panose="05000000000000000000" pitchFamily="2" charset="2"/>
              <a:buNone/>
            </a:pPr>
            <a:r>
              <a:rPr lang="en-US" altLang="zh-TW" b="0" dirty="0">
                <a:latin typeface="+mn-lt"/>
              </a:rPr>
              <a:t>  </a:t>
            </a:r>
            <a:r>
              <a:rPr lang="en-US" altLang="zh-TW" sz="2400" b="0" dirty="0">
                <a:latin typeface="+mn-lt"/>
              </a:rPr>
              <a:t>0001      or</a:t>
            </a:r>
          </a:p>
          <a:p>
            <a:pPr>
              <a:spcBef>
                <a:spcPts val="0"/>
              </a:spcBef>
              <a:buFont typeface="Wingdings" panose="05000000000000000000" pitchFamily="2" charset="2"/>
              <a:buNone/>
            </a:pPr>
            <a:r>
              <a:rPr lang="en-US" altLang="zh-TW" b="0" dirty="0">
                <a:latin typeface="+mn-lt"/>
              </a:rPr>
              <a:t>  </a:t>
            </a:r>
            <a:r>
              <a:rPr lang="en-US" altLang="zh-TW" sz="2400" b="0" dirty="0">
                <a:latin typeface="+mn-lt"/>
              </a:rPr>
              <a:t>0010      add</a:t>
            </a:r>
          </a:p>
          <a:p>
            <a:pPr>
              <a:spcBef>
                <a:spcPts val="0"/>
              </a:spcBef>
              <a:buFont typeface="Wingdings" panose="05000000000000000000" pitchFamily="2" charset="2"/>
              <a:buNone/>
            </a:pPr>
            <a:r>
              <a:rPr lang="en-US" altLang="zh-TW" b="0" dirty="0">
                <a:latin typeface="+mn-lt"/>
              </a:rPr>
              <a:t>  </a:t>
            </a:r>
            <a:r>
              <a:rPr lang="en-US" altLang="zh-TW" sz="2400" b="0" dirty="0">
                <a:latin typeface="+mn-lt"/>
              </a:rPr>
              <a:t>0110      subtract</a:t>
            </a:r>
          </a:p>
          <a:p>
            <a:pPr>
              <a:spcBef>
                <a:spcPts val="0"/>
              </a:spcBef>
              <a:buFont typeface="Wingdings" panose="05000000000000000000" pitchFamily="2" charset="2"/>
              <a:buNone/>
            </a:pPr>
            <a:r>
              <a:rPr lang="en-US" altLang="zh-TW" b="0" dirty="0">
                <a:latin typeface="+mn-lt"/>
              </a:rPr>
              <a:t>  </a:t>
            </a:r>
            <a:r>
              <a:rPr lang="en-US" altLang="zh-TW" sz="2400" b="0" dirty="0">
                <a:latin typeface="+mn-lt"/>
              </a:rPr>
              <a:t>0111      set-less-than</a:t>
            </a:r>
          </a:p>
          <a:p>
            <a:pPr>
              <a:spcBef>
                <a:spcPts val="0"/>
              </a:spcBef>
              <a:buFont typeface="Wingdings" panose="05000000000000000000" pitchFamily="2" charset="2"/>
              <a:buNone/>
            </a:pPr>
            <a:r>
              <a:rPr lang="en-US" altLang="zh-TW" b="0" dirty="0">
                <a:latin typeface="+mn-lt"/>
              </a:rPr>
              <a:t>  </a:t>
            </a:r>
            <a:r>
              <a:rPr lang="en-US" altLang="zh-TW" sz="2400" b="0" dirty="0">
                <a:latin typeface="+mn-lt"/>
              </a:rPr>
              <a:t>1100      nor</a:t>
            </a:r>
          </a:p>
        </p:txBody>
      </p:sp>
      <p:sp>
        <p:nvSpPr>
          <p:cNvPr id="372740" name="Text Box 4"/>
          <p:cNvSpPr txBox="1">
            <a:spLocks noChangeArrowheads="1"/>
          </p:cNvSpPr>
          <p:nvPr/>
        </p:nvSpPr>
        <p:spPr bwMode="auto">
          <a:xfrm>
            <a:off x="4298643" y="6272705"/>
            <a:ext cx="1486497"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A.5.12</a:t>
            </a:r>
          </a:p>
        </p:txBody>
      </p:sp>
      <p:sp>
        <p:nvSpPr>
          <p:cNvPr id="372741" name="Rectangle 5"/>
          <p:cNvSpPr>
            <a:spLocks noGrp="1" noChangeArrowheads="1"/>
          </p:cNvSpPr>
          <p:nvPr>
            <p:ph type="title"/>
          </p:nvPr>
        </p:nvSpPr>
        <p:spPr>
          <a:xfrm>
            <a:off x="179512" y="805334"/>
            <a:ext cx="5607566" cy="679450"/>
          </a:xfrm>
        </p:spPr>
        <p:txBody>
          <a:bodyPr/>
          <a:lstStyle/>
          <a:p>
            <a:pPr algn="r"/>
            <a:r>
              <a:rPr lang="en-US" altLang="zh-TW" dirty="0"/>
              <a:t>Final 64-Bit </a:t>
            </a:r>
            <a:br>
              <a:rPr lang="en-US" altLang="zh-TW" dirty="0"/>
            </a:br>
            <a:r>
              <a:rPr lang="en-US" altLang="zh-TW" dirty="0"/>
              <a:t>ALU</a:t>
            </a: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20</a:t>
            </a:fld>
            <a:endParaRPr lang="zh-TW" altLang="zh-TW"/>
          </a:p>
        </p:txBody>
      </p:sp>
      <p:grpSp>
        <p:nvGrpSpPr>
          <p:cNvPr id="8" name="群組 7"/>
          <p:cNvGrpSpPr/>
          <p:nvPr/>
        </p:nvGrpSpPr>
        <p:grpSpPr>
          <a:xfrm>
            <a:off x="5799375" y="307576"/>
            <a:ext cx="3121503" cy="2358843"/>
            <a:chOff x="406399" y="2277893"/>
            <a:chExt cx="5739279" cy="3824010"/>
          </a:xfrm>
        </p:grpSpPr>
        <p:sp>
          <p:nvSpPr>
            <p:cNvPr id="9" name="Freeform 2051"/>
            <p:cNvSpPr>
              <a:spLocks/>
            </p:cNvSpPr>
            <p:nvPr/>
          </p:nvSpPr>
          <p:spPr bwMode="auto">
            <a:xfrm>
              <a:off x="3313235" y="3834321"/>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FF99"/>
            </a:solidFill>
            <a:ln w="38100" cap="rnd" cmpd="sng">
              <a:solidFill>
                <a:srgbClr val="FF99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600">
                <a:latin typeface="+mn-lt"/>
              </a:endParaRPr>
            </a:p>
          </p:txBody>
        </p:sp>
        <p:sp>
          <p:nvSpPr>
            <p:cNvPr id="10" name="Line 2052"/>
            <p:cNvSpPr>
              <a:spLocks noChangeShapeType="1"/>
            </p:cNvSpPr>
            <p:nvPr/>
          </p:nvSpPr>
          <p:spPr bwMode="auto">
            <a:xfrm>
              <a:off x="4768362" y="3322902"/>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1" name="Line 2053"/>
            <p:cNvSpPr>
              <a:spLocks noChangeShapeType="1"/>
            </p:cNvSpPr>
            <p:nvPr/>
          </p:nvSpPr>
          <p:spPr bwMode="auto">
            <a:xfrm>
              <a:off x="3604846" y="3517797"/>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2" name="Line 2057"/>
            <p:cNvSpPr>
              <a:spLocks noChangeShapeType="1"/>
            </p:cNvSpPr>
            <p:nvPr/>
          </p:nvSpPr>
          <p:spPr bwMode="auto">
            <a:xfrm>
              <a:off x="2339752" y="3554923"/>
              <a:ext cx="4308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400">
                <a:latin typeface="+mn-lt"/>
              </a:endParaRPr>
            </a:p>
          </p:txBody>
        </p:sp>
        <p:sp>
          <p:nvSpPr>
            <p:cNvPr id="13" name="Line 2058"/>
            <p:cNvSpPr>
              <a:spLocks noChangeShapeType="1"/>
            </p:cNvSpPr>
            <p:nvPr/>
          </p:nvSpPr>
          <p:spPr bwMode="auto">
            <a:xfrm>
              <a:off x="2339752" y="3668574"/>
              <a:ext cx="5070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400">
                <a:latin typeface="+mn-lt"/>
              </a:endParaRPr>
            </a:p>
          </p:txBody>
        </p:sp>
        <p:sp>
          <p:nvSpPr>
            <p:cNvPr id="14" name="Line 2059"/>
            <p:cNvSpPr>
              <a:spLocks noChangeShapeType="1"/>
            </p:cNvSpPr>
            <p:nvPr/>
          </p:nvSpPr>
          <p:spPr bwMode="auto">
            <a:xfrm>
              <a:off x="2339752" y="3782225"/>
              <a:ext cx="583223" cy="0"/>
            </a:xfrm>
            <a:prstGeom prst="line">
              <a:avLst/>
            </a:prstGeom>
            <a:noFill/>
            <a:ln w="38100">
              <a:solidFill>
                <a:srgbClr val="000000"/>
              </a:solidFill>
              <a:prstDash val="sys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400">
                <a:latin typeface="+mn-lt"/>
              </a:endParaRPr>
            </a:p>
          </p:txBody>
        </p:sp>
        <p:sp>
          <p:nvSpPr>
            <p:cNvPr id="15" name="Rectangle 2060"/>
            <p:cNvSpPr>
              <a:spLocks noChangeArrowheads="1"/>
            </p:cNvSpPr>
            <p:nvPr/>
          </p:nvSpPr>
          <p:spPr bwMode="auto">
            <a:xfrm>
              <a:off x="2180336" y="4755268"/>
              <a:ext cx="381000"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200" dirty="0">
                  <a:solidFill>
                    <a:srgbClr val="000000"/>
                  </a:solidFill>
                  <a:latin typeface="+mn-lt"/>
                </a:rPr>
                <a:t>Z</a:t>
              </a:r>
            </a:p>
          </p:txBody>
        </p:sp>
        <p:sp>
          <p:nvSpPr>
            <p:cNvPr id="16" name="Rectangle 2061"/>
            <p:cNvSpPr>
              <a:spLocks noChangeArrowheads="1"/>
            </p:cNvSpPr>
            <p:nvPr/>
          </p:nvSpPr>
          <p:spPr bwMode="auto">
            <a:xfrm>
              <a:off x="2179726" y="4536015"/>
              <a:ext cx="394188" cy="2579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200" dirty="0">
                  <a:solidFill>
                    <a:srgbClr val="000000"/>
                  </a:solidFill>
                  <a:latin typeface="+mn-lt"/>
                </a:rPr>
                <a:t>V</a:t>
              </a:r>
            </a:p>
          </p:txBody>
        </p:sp>
        <p:sp>
          <p:nvSpPr>
            <p:cNvPr id="17" name="Rectangle 2065"/>
            <p:cNvSpPr>
              <a:spLocks noChangeArrowheads="1"/>
            </p:cNvSpPr>
            <p:nvPr/>
          </p:nvSpPr>
          <p:spPr bwMode="auto">
            <a:xfrm>
              <a:off x="3269273" y="2697969"/>
              <a:ext cx="1853711" cy="626396"/>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dirty="0">
                  <a:latin typeface="+mn-lt"/>
                  <a:ea typeface="標楷體" panose="03000509000000000000" pitchFamily="65" charset="-120"/>
                </a:rPr>
                <a:t>Register</a:t>
              </a:r>
              <a:endParaRPr lang="zh-TW" altLang="en-US" sz="1600" b="1" dirty="0">
                <a:latin typeface="+mn-lt"/>
                <a:ea typeface="標楷體" panose="03000509000000000000" pitchFamily="65" charset="-120"/>
              </a:endParaRPr>
            </a:p>
          </p:txBody>
        </p:sp>
        <p:sp>
          <p:nvSpPr>
            <p:cNvPr id="18" name="Line 2069"/>
            <p:cNvSpPr>
              <a:spLocks noChangeShapeType="1"/>
            </p:cNvSpPr>
            <p:nvPr/>
          </p:nvSpPr>
          <p:spPr bwMode="auto">
            <a:xfrm>
              <a:off x="3604846" y="3355140"/>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600">
                <a:latin typeface="+mn-lt"/>
              </a:endParaRPr>
            </a:p>
          </p:txBody>
        </p:sp>
        <p:sp>
          <p:nvSpPr>
            <p:cNvPr id="19" name="Rectangle 2073"/>
            <p:cNvSpPr>
              <a:spLocks noChangeArrowheads="1"/>
            </p:cNvSpPr>
            <p:nvPr/>
          </p:nvSpPr>
          <p:spPr bwMode="auto">
            <a:xfrm>
              <a:off x="4234961" y="5337805"/>
              <a:ext cx="1197220" cy="46745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1600" b="1">
                  <a:latin typeface="+mn-lt"/>
                </a:rPr>
                <a:t>PC</a:t>
              </a:r>
            </a:p>
          </p:txBody>
        </p:sp>
        <p:sp>
          <p:nvSpPr>
            <p:cNvPr id="20" name="Rectangle 2074"/>
            <p:cNvSpPr>
              <a:spLocks noChangeArrowheads="1"/>
            </p:cNvSpPr>
            <p:nvPr/>
          </p:nvSpPr>
          <p:spPr bwMode="auto">
            <a:xfrm>
              <a:off x="2217053" y="5337805"/>
              <a:ext cx="1217735" cy="467458"/>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1600" b="1" dirty="0">
                  <a:latin typeface="+mn-lt"/>
                  <a:ea typeface="標楷體" panose="03000509000000000000" pitchFamily="65" charset="-120"/>
                </a:rPr>
                <a:t>IR</a:t>
              </a:r>
            </a:p>
          </p:txBody>
        </p:sp>
        <p:sp>
          <p:nvSpPr>
            <p:cNvPr id="21" name="Rectangle 2080"/>
            <p:cNvSpPr>
              <a:spLocks noChangeArrowheads="1"/>
            </p:cNvSpPr>
            <p:nvPr/>
          </p:nvSpPr>
          <p:spPr bwMode="auto">
            <a:xfrm>
              <a:off x="683568" y="3510508"/>
              <a:ext cx="1496158" cy="1460989"/>
            </a:xfrm>
            <a:prstGeom prst="rect">
              <a:avLst/>
            </a:prstGeom>
            <a:solidFill>
              <a:srgbClr val="99CCFF"/>
            </a:solidFill>
            <a:ln w="38100">
              <a:solidFill>
                <a:srgbClr val="0000FF"/>
              </a:solidFill>
              <a:miter lim="800000"/>
              <a:headEnd/>
              <a:tailEnd/>
            </a:ln>
            <a:effectLst/>
            <a:extLst/>
          </p:spPr>
          <p:txBody>
            <a:bodyPr wrap="none" anchor="ctr"/>
            <a:lstStyle/>
            <a:p>
              <a:pPr algn="ctr"/>
              <a:r>
                <a:rPr lang="en-US" altLang="zh-TW" sz="1400" b="1" dirty="0">
                  <a:latin typeface="+mn-lt"/>
                  <a:ea typeface="標楷體" panose="03000509000000000000" pitchFamily="65" charset="-120"/>
                </a:rPr>
                <a:t>Controller</a:t>
              </a:r>
              <a:endParaRPr lang="zh-TW" altLang="en-US" sz="1400" dirty="0">
                <a:latin typeface="+mn-lt"/>
              </a:endParaRPr>
            </a:p>
          </p:txBody>
        </p:sp>
        <p:sp>
          <p:nvSpPr>
            <p:cNvPr id="22" name="Text Box 2082"/>
            <p:cNvSpPr txBox="1">
              <a:spLocks noChangeArrowheads="1"/>
            </p:cNvSpPr>
            <p:nvPr/>
          </p:nvSpPr>
          <p:spPr bwMode="auto">
            <a:xfrm>
              <a:off x="3840774" y="3969135"/>
              <a:ext cx="966958" cy="5488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600" b="1" dirty="0">
                  <a:latin typeface="+mn-lt"/>
                </a:rPr>
                <a:t>ALU</a:t>
              </a:r>
            </a:p>
          </p:txBody>
        </p:sp>
        <p:sp>
          <p:nvSpPr>
            <p:cNvPr id="23" name="Line 2083"/>
            <p:cNvSpPr>
              <a:spLocks noChangeShapeType="1"/>
            </p:cNvSpPr>
            <p:nvPr/>
          </p:nvSpPr>
          <p:spPr bwMode="auto">
            <a:xfrm>
              <a:off x="1168611" y="4961239"/>
              <a:ext cx="0" cy="339969"/>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400">
                <a:latin typeface="+mn-lt"/>
              </a:endParaRPr>
            </a:p>
          </p:txBody>
        </p:sp>
        <p:sp>
          <p:nvSpPr>
            <p:cNvPr id="24" name="Rectangle 2084"/>
            <p:cNvSpPr>
              <a:spLocks noChangeArrowheads="1"/>
            </p:cNvSpPr>
            <p:nvPr/>
          </p:nvSpPr>
          <p:spPr bwMode="auto">
            <a:xfrm>
              <a:off x="687965" y="5328810"/>
              <a:ext cx="1103434" cy="4044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7585" tIns="24912" rIns="17585" bIns="24912" anchor="ctr"/>
            <a:lstStyle>
              <a:lvl1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1pPr>
              <a:lvl2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2pPr>
              <a:lvl3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3pPr>
              <a:lvl4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4pPr>
              <a:lvl5pPr>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5pPr>
              <a:lvl6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6pPr>
              <a:lvl7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7pPr>
              <a:lvl8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8pPr>
              <a:lvl9pPr eaLnBrk="0" fontAlgn="base" hangingPunct="0">
                <a:spcBef>
                  <a:spcPct val="0"/>
                </a:spcBef>
                <a:spcAft>
                  <a:spcPct val="0"/>
                </a:spcAft>
                <a:tabLst>
                  <a:tab pos="457200" algn="l"/>
                  <a:tab pos="914400" algn="l"/>
                  <a:tab pos="1371600" algn="l"/>
                </a:tabLst>
                <a:defRPr sz="2400">
                  <a:solidFill>
                    <a:schemeClr val="tx1"/>
                  </a:solidFill>
                  <a:latin typeface="Times New Roman" panose="02020603050405020304" pitchFamily="18" charset="0"/>
                  <a:ea typeface="新細明體" panose="02020500000000000000" pitchFamily="18" charset="-120"/>
                </a:defRPr>
              </a:lvl9pPr>
            </a:lstStyle>
            <a:p>
              <a:pPr algn="ctr">
                <a:lnSpc>
                  <a:spcPts val="1108"/>
                </a:lnSpc>
              </a:pPr>
              <a:r>
                <a:rPr lang="en-US" altLang="zh-TW" sz="1400" b="1" dirty="0">
                  <a:solidFill>
                    <a:srgbClr val="000000"/>
                  </a:solidFill>
                  <a:latin typeface="+mn-lt"/>
                  <a:ea typeface="標楷體" panose="03000509000000000000" pitchFamily="65" charset="-120"/>
                </a:rPr>
                <a:t>clock</a:t>
              </a:r>
            </a:p>
          </p:txBody>
        </p:sp>
        <p:sp>
          <p:nvSpPr>
            <p:cNvPr id="25" name="文字方塊 24"/>
            <p:cNvSpPr txBox="1"/>
            <p:nvPr/>
          </p:nvSpPr>
          <p:spPr>
            <a:xfrm>
              <a:off x="1950526" y="2780929"/>
              <a:ext cx="1214821" cy="748423"/>
            </a:xfrm>
            <a:prstGeom prst="rect">
              <a:avLst/>
            </a:prstGeom>
            <a:noFill/>
          </p:spPr>
          <p:txBody>
            <a:bodyPr wrap="square" rtlCol="0">
              <a:spAutoFit/>
            </a:bodyPr>
            <a:lstStyle/>
            <a:p>
              <a:pPr marL="0"/>
              <a:r>
                <a:rPr lang="en-US" altLang="zh-TW" sz="1200" b="1" dirty="0">
                  <a:latin typeface="+mn-lt"/>
                </a:rPr>
                <a:t>Control signals</a:t>
              </a:r>
              <a:endParaRPr lang="zh-TW" altLang="en-US" sz="1200" b="1" dirty="0">
                <a:latin typeface="+mn-lt"/>
              </a:endParaRPr>
            </a:p>
          </p:txBody>
        </p:sp>
        <p:cxnSp>
          <p:nvCxnSpPr>
            <p:cNvPr id="26" name="肘形接點 25"/>
            <p:cNvCxnSpPr>
              <a:stCxn id="22" idx="2"/>
              <a:endCxn id="17" idx="3"/>
            </p:cNvCxnSpPr>
            <p:nvPr/>
          </p:nvCxnSpPr>
          <p:spPr bwMode="auto">
            <a:xfrm rot="5400000" flipH="1" flipV="1">
              <a:off x="3970212" y="3365207"/>
              <a:ext cx="1506811" cy="798731"/>
            </a:xfrm>
            <a:prstGeom prst="bentConnector4">
              <a:avLst>
                <a:gd name="adj1" fmla="val -24594"/>
                <a:gd name="adj2" fmla="val 152622"/>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7" name="肘形接點 26"/>
            <p:cNvCxnSpPr/>
            <p:nvPr/>
          </p:nvCxnSpPr>
          <p:spPr bwMode="auto">
            <a:xfrm rot="5400000">
              <a:off x="3173985" y="3802139"/>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肘形接點 27"/>
            <p:cNvCxnSpPr/>
            <p:nvPr/>
          </p:nvCxnSpPr>
          <p:spPr bwMode="auto">
            <a:xfrm rot="5400000">
              <a:off x="3191979" y="3836544"/>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肘形接點 28"/>
            <p:cNvCxnSpPr>
              <a:stCxn id="20" idx="1"/>
            </p:cNvCxnSpPr>
            <p:nvPr/>
          </p:nvCxnSpPr>
          <p:spPr bwMode="auto">
            <a:xfrm rot="10800000">
              <a:off x="1791399" y="4971498"/>
              <a:ext cx="425654" cy="600037"/>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0" name="矩形 29"/>
            <p:cNvSpPr/>
            <p:nvPr/>
          </p:nvSpPr>
          <p:spPr bwMode="auto">
            <a:xfrm>
              <a:off x="2770575" y="2393441"/>
              <a:ext cx="3304224" cy="3708462"/>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mn-lt"/>
                <a:ea typeface="標楷體" panose="03000509000000000000" pitchFamily="65" charset="-120"/>
              </a:endParaRPr>
            </a:p>
          </p:txBody>
        </p:sp>
        <p:sp>
          <p:nvSpPr>
            <p:cNvPr id="31" name="矩形 30"/>
            <p:cNvSpPr/>
            <p:nvPr/>
          </p:nvSpPr>
          <p:spPr bwMode="auto">
            <a:xfrm>
              <a:off x="406399" y="2393441"/>
              <a:ext cx="2215833" cy="3708462"/>
            </a:xfrm>
            <a:prstGeom prst="rect">
              <a:avLst/>
            </a:prstGeom>
            <a:noFill/>
            <a:ln w="19050"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zh-TW" altLang="en-US" sz="1400" b="0" i="0" u="none" strike="noStrike" cap="none" normalizeH="0" baseline="0" dirty="0">
                <a:ln>
                  <a:noFill/>
                </a:ln>
                <a:solidFill>
                  <a:schemeClr val="tx1"/>
                </a:solidFill>
                <a:effectLst/>
                <a:latin typeface="+mn-lt"/>
                <a:ea typeface="標楷體" panose="03000509000000000000" pitchFamily="65" charset="-120"/>
              </a:endParaRPr>
            </a:p>
          </p:txBody>
        </p:sp>
        <p:sp>
          <p:nvSpPr>
            <p:cNvPr id="32" name="文字方塊 31"/>
            <p:cNvSpPr txBox="1"/>
            <p:nvPr/>
          </p:nvSpPr>
          <p:spPr>
            <a:xfrm>
              <a:off x="4563672" y="2277893"/>
              <a:ext cx="1582006" cy="498949"/>
            </a:xfrm>
            <a:prstGeom prst="rect">
              <a:avLst/>
            </a:prstGeom>
            <a:noFill/>
          </p:spPr>
          <p:txBody>
            <a:bodyPr wrap="none" rtlCol="0">
              <a:spAutoFit/>
            </a:bodyPr>
            <a:lstStyle/>
            <a:p>
              <a:pPr marL="0"/>
              <a:r>
                <a:rPr lang="en-US" altLang="zh-TW" sz="1400" dirty="0" err="1">
                  <a:solidFill>
                    <a:srgbClr val="FF0000"/>
                  </a:solidFill>
                  <a:latin typeface="+mn-lt"/>
                </a:rPr>
                <a:t>Datapath</a:t>
              </a:r>
              <a:endParaRPr lang="zh-TW" altLang="en-US" sz="1400" dirty="0">
                <a:solidFill>
                  <a:srgbClr val="FF0000"/>
                </a:solidFill>
                <a:latin typeface="+mn-lt"/>
              </a:endParaRPr>
            </a:p>
          </p:txBody>
        </p:sp>
        <p:sp>
          <p:nvSpPr>
            <p:cNvPr id="33" name="文字方塊 32"/>
            <p:cNvSpPr txBox="1"/>
            <p:nvPr/>
          </p:nvSpPr>
          <p:spPr>
            <a:xfrm>
              <a:off x="571839" y="2422476"/>
              <a:ext cx="1333253" cy="498949"/>
            </a:xfrm>
            <a:prstGeom prst="rect">
              <a:avLst/>
            </a:prstGeom>
            <a:noFill/>
          </p:spPr>
          <p:txBody>
            <a:bodyPr wrap="none" rtlCol="0">
              <a:spAutoFit/>
            </a:bodyPr>
            <a:lstStyle/>
            <a:p>
              <a:pPr marL="0"/>
              <a:r>
                <a:rPr lang="en-US" altLang="zh-TW" sz="1400" dirty="0">
                  <a:solidFill>
                    <a:srgbClr val="FF0000"/>
                  </a:solidFill>
                  <a:latin typeface="+mn-lt"/>
                </a:rPr>
                <a:t>Control</a:t>
              </a:r>
              <a:endParaRPr lang="zh-TW" altLang="en-US" sz="1400" dirty="0">
                <a:solidFill>
                  <a:srgbClr val="FF0000"/>
                </a:solidFill>
                <a:latin typeface="+mn-lt"/>
              </a:endParaRPr>
            </a:p>
          </p:txBody>
        </p:sp>
      </p:grpSp>
      <p:sp>
        <p:nvSpPr>
          <p:cNvPr id="34" name="橢圓 33"/>
          <p:cNvSpPr/>
          <p:nvPr/>
        </p:nvSpPr>
        <p:spPr bwMode="auto">
          <a:xfrm>
            <a:off x="6668408" y="952190"/>
            <a:ext cx="778060" cy="506197"/>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35" name="橢圓 34"/>
          <p:cNvSpPr/>
          <p:nvPr/>
        </p:nvSpPr>
        <p:spPr bwMode="auto">
          <a:xfrm>
            <a:off x="6605203" y="1580682"/>
            <a:ext cx="573212" cy="506197"/>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5" name="直線接點 4"/>
          <p:cNvCxnSpPr/>
          <p:nvPr/>
        </p:nvCxnSpPr>
        <p:spPr bwMode="auto">
          <a:xfrm>
            <a:off x="2627784" y="5976000"/>
            <a:ext cx="1206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 name="直線接點 37"/>
          <p:cNvCxnSpPr/>
          <p:nvPr/>
        </p:nvCxnSpPr>
        <p:spPr bwMode="auto">
          <a:xfrm rot="5400000">
            <a:off x="3456068" y="6345368"/>
            <a:ext cx="72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直線接點 39"/>
          <p:cNvCxnSpPr/>
          <p:nvPr/>
        </p:nvCxnSpPr>
        <p:spPr bwMode="auto">
          <a:xfrm>
            <a:off x="414000" y="6705368"/>
            <a:ext cx="3420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1" name="直線接點 40"/>
          <p:cNvCxnSpPr/>
          <p:nvPr/>
        </p:nvCxnSpPr>
        <p:spPr bwMode="auto">
          <a:xfrm rot="5400000">
            <a:off x="-2250000" y="4082550"/>
            <a:ext cx="5328000" cy="0"/>
          </a:xfrm>
          <a:prstGeom prst="line">
            <a:avLst/>
          </a:prstGeom>
          <a:solidFill>
            <a:schemeClr val="accent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2" name="直線接點 41"/>
          <p:cNvCxnSpPr/>
          <p:nvPr/>
        </p:nvCxnSpPr>
        <p:spPr bwMode="auto">
          <a:xfrm>
            <a:off x="395536" y="1418550"/>
            <a:ext cx="1512000" cy="0"/>
          </a:xfrm>
          <a:prstGeom prst="line">
            <a:avLst/>
          </a:prstGeom>
          <a:solidFill>
            <a:schemeClr val="accent1"/>
          </a:solidFill>
          <a:ln w="38100" cap="flat" cmpd="sng" algn="ctr">
            <a:solidFill>
              <a:srgbClr val="FF0000"/>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72736" name="橢圓 372735"/>
          <p:cNvSpPr/>
          <p:nvPr/>
        </p:nvSpPr>
        <p:spPr bwMode="auto">
          <a:xfrm>
            <a:off x="954000" y="2736000"/>
            <a:ext cx="288032" cy="288032"/>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4" name="橢圓 43"/>
          <p:cNvSpPr/>
          <p:nvPr/>
        </p:nvSpPr>
        <p:spPr bwMode="auto">
          <a:xfrm>
            <a:off x="954000" y="4212000"/>
            <a:ext cx="288032" cy="288032"/>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 name="橢圓 3"/>
          <p:cNvSpPr/>
          <p:nvPr/>
        </p:nvSpPr>
        <p:spPr bwMode="auto">
          <a:xfrm>
            <a:off x="1907536" y="307576"/>
            <a:ext cx="360208" cy="497758"/>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文字方塊 5">
            <a:extLst>
              <a:ext uri="{FF2B5EF4-FFF2-40B4-BE49-F238E27FC236}">
                <a16:creationId xmlns:a16="http://schemas.microsoft.com/office/drawing/2014/main" id="{00EB409B-1C52-44F7-B4A4-BF2277D2C8B9}"/>
              </a:ext>
            </a:extLst>
          </p:cNvPr>
          <p:cNvSpPr txBox="1"/>
          <p:nvPr/>
        </p:nvSpPr>
        <p:spPr>
          <a:xfrm>
            <a:off x="990000" y="5688000"/>
            <a:ext cx="182742" cy="215444"/>
          </a:xfrm>
          <a:prstGeom prst="rect">
            <a:avLst/>
          </a:prstGeom>
          <a:solidFill>
            <a:schemeClr val="bg1"/>
          </a:solidFill>
        </p:spPr>
        <p:txBody>
          <a:bodyPr wrap="none" lIns="0" tIns="0" rIns="0" bIns="0" rtlCol="0" anchor="ctr" anchorCtr="1">
            <a:spAutoFit/>
          </a:bodyPr>
          <a:lstStyle/>
          <a:p>
            <a:pPr marL="0"/>
            <a:r>
              <a:rPr lang="en-US" altLang="zh-TW" sz="1400" dirty="0">
                <a:latin typeface="+mn-lt"/>
              </a:rPr>
              <a:t>63</a:t>
            </a:r>
            <a:endParaRPr lang="zh-TW" altLang="en-US" sz="1400" dirty="0">
              <a:latin typeface="+mn-lt"/>
            </a:endParaRPr>
          </a:p>
        </p:txBody>
      </p:sp>
      <p:sp>
        <p:nvSpPr>
          <p:cNvPr id="46" name="文字方塊 45">
            <a:extLst>
              <a:ext uri="{FF2B5EF4-FFF2-40B4-BE49-F238E27FC236}">
                <a16:creationId xmlns:a16="http://schemas.microsoft.com/office/drawing/2014/main" id="{DBF71AD1-50BD-48A7-8708-FA8E5A41C956}"/>
              </a:ext>
            </a:extLst>
          </p:cNvPr>
          <p:cNvSpPr txBox="1"/>
          <p:nvPr/>
        </p:nvSpPr>
        <p:spPr>
          <a:xfrm>
            <a:off x="991078" y="5886000"/>
            <a:ext cx="182742" cy="215444"/>
          </a:xfrm>
          <a:prstGeom prst="rect">
            <a:avLst/>
          </a:prstGeom>
          <a:solidFill>
            <a:schemeClr val="bg1"/>
          </a:solidFill>
        </p:spPr>
        <p:txBody>
          <a:bodyPr wrap="none" lIns="0" tIns="0" rIns="0" bIns="0" rtlCol="0" anchor="ctr" anchorCtr="1">
            <a:spAutoFit/>
          </a:bodyPr>
          <a:lstStyle/>
          <a:p>
            <a:pPr marL="0"/>
            <a:r>
              <a:rPr lang="en-US" altLang="zh-TW" sz="1400" dirty="0">
                <a:latin typeface="+mn-lt"/>
              </a:rPr>
              <a:t>63</a:t>
            </a:r>
            <a:endParaRPr lang="zh-TW" altLang="en-US" sz="1400" dirty="0">
              <a:latin typeface="+mn-lt"/>
            </a:endParaRPr>
          </a:p>
        </p:txBody>
      </p:sp>
      <p:sp>
        <p:nvSpPr>
          <p:cNvPr id="45" name="橢圓 44"/>
          <p:cNvSpPr/>
          <p:nvPr/>
        </p:nvSpPr>
        <p:spPr bwMode="auto">
          <a:xfrm>
            <a:off x="953536" y="6084000"/>
            <a:ext cx="288032" cy="288032"/>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7" name="文字方塊 46">
            <a:extLst>
              <a:ext uri="{FF2B5EF4-FFF2-40B4-BE49-F238E27FC236}">
                <a16:creationId xmlns:a16="http://schemas.microsoft.com/office/drawing/2014/main" id="{20960C6E-F909-4FFE-A3D0-FDBD8315719C}"/>
              </a:ext>
            </a:extLst>
          </p:cNvPr>
          <p:cNvSpPr txBox="1"/>
          <p:nvPr/>
        </p:nvSpPr>
        <p:spPr>
          <a:xfrm>
            <a:off x="2152422" y="5888740"/>
            <a:ext cx="182742" cy="215444"/>
          </a:xfrm>
          <a:prstGeom prst="rect">
            <a:avLst/>
          </a:prstGeom>
          <a:solidFill>
            <a:schemeClr val="bg1"/>
          </a:solidFill>
        </p:spPr>
        <p:txBody>
          <a:bodyPr wrap="none" lIns="0" tIns="0" rIns="0" bIns="0" rtlCol="0" anchor="ctr" anchorCtr="1">
            <a:spAutoFit/>
          </a:bodyPr>
          <a:lstStyle/>
          <a:p>
            <a:pPr marL="0"/>
            <a:r>
              <a:rPr lang="en-US" altLang="zh-TW" sz="1400" dirty="0">
                <a:latin typeface="+mn-lt"/>
              </a:rPr>
              <a:t>63</a:t>
            </a:r>
            <a:endParaRPr lang="zh-TW" altLang="en-US" sz="1400" dirty="0">
              <a:latin typeface="+mn-lt"/>
            </a:endParaRPr>
          </a:p>
        </p:txBody>
      </p:sp>
      <p:sp>
        <p:nvSpPr>
          <p:cNvPr id="48" name="文字方塊 47">
            <a:extLst>
              <a:ext uri="{FF2B5EF4-FFF2-40B4-BE49-F238E27FC236}">
                <a16:creationId xmlns:a16="http://schemas.microsoft.com/office/drawing/2014/main" id="{D60F61C9-9F02-47A0-8342-A5EF30C0D171}"/>
              </a:ext>
            </a:extLst>
          </p:cNvPr>
          <p:cNvSpPr txBox="1"/>
          <p:nvPr/>
        </p:nvSpPr>
        <p:spPr>
          <a:xfrm>
            <a:off x="3223722" y="5562000"/>
            <a:ext cx="182742" cy="215444"/>
          </a:xfrm>
          <a:prstGeom prst="rect">
            <a:avLst/>
          </a:prstGeom>
          <a:solidFill>
            <a:schemeClr val="bg1"/>
          </a:solidFill>
        </p:spPr>
        <p:txBody>
          <a:bodyPr wrap="square" lIns="0" tIns="0" rIns="0" bIns="0" rtlCol="0" anchor="ctr" anchorCtr="1">
            <a:spAutoFit/>
          </a:bodyPr>
          <a:lstStyle/>
          <a:p>
            <a:pPr marL="0"/>
            <a:r>
              <a:rPr lang="en-US" altLang="zh-TW" sz="1400" dirty="0">
                <a:latin typeface="+mn-lt"/>
              </a:rPr>
              <a:t>63</a:t>
            </a:r>
            <a:endParaRPr lang="zh-TW" altLang="en-US" sz="1400" dirty="0">
              <a:latin typeface="+mn-lt"/>
            </a:endParaRPr>
          </a:p>
        </p:txBody>
      </p:sp>
    </p:spTree>
    <p:extLst>
      <p:ext uri="{BB962C8B-B14F-4D97-AF65-F5344CB8AC3E}">
        <p14:creationId xmlns:p14="http://schemas.microsoft.com/office/powerpoint/2010/main" val="2282232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8"/>
                                        </p:tgtEl>
                                        <p:attrNameLst>
                                          <p:attrName>style.visibility</p:attrName>
                                        </p:attrNameLst>
                                      </p:cBhvr>
                                      <p:to>
                                        <p:strVal val="visible"/>
                                      </p:to>
                                    </p:set>
                                    <p:animEffect transition="in" filter="wipe(up)">
                                      <p:cBhvr>
                                        <p:cTn id="11" dur="500"/>
                                        <p:tgtEl>
                                          <p:spTgt spid="38"/>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wipe(right)">
                                      <p:cBhvr>
                                        <p:cTn id="15" dur="500"/>
                                        <p:tgtEl>
                                          <p:spTgt spid="40"/>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1"/>
                                        </p:tgtEl>
                                        <p:attrNameLst>
                                          <p:attrName>style.visibility</p:attrName>
                                        </p:attrNameLst>
                                      </p:cBhvr>
                                      <p:to>
                                        <p:strVal val="visible"/>
                                      </p:to>
                                    </p:set>
                                    <p:animEffect transition="in" filter="wipe(down)">
                                      <p:cBhvr>
                                        <p:cTn id="19" dur="500"/>
                                        <p:tgtEl>
                                          <p:spTgt spid="41"/>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42"/>
                                        </p:tgtEl>
                                        <p:attrNameLst>
                                          <p:attrName>style.visibility</p:attrName>
                                        </p:attrNameLst>
                                      </p:cBhvr>
                                      <p:to>
                                        <p:strVal val="visible"/>
                                      </p:to>
                                    </p:set>
                                    <p:animEffect transition="in" filter="wipe(left)">
                                      <p:cBhvr>
                                        <p:cTn id="23" dur="500"/>
                                        <p:tgtEl>
                                          <p:spTgt spid="4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5"/>
                                        </p:tgtEl>
                                        <p:attrNameLst>
                                          <p:attrName>style.visibility</p:attrName>
                                        </p:attrNameLst>
                                      </p:cBhvr>
                                      <p:to>
                                        <p:strVal val="visible"/>
                                      </p:to>
                                    </p:set>
                                    <p:animEffect transition="in" filter="fade">
                                      <p:cBhvr>
                                        <p:cTn id="28" dur="500"/>
                                        <p:tgtEl>
                                          <p:spTgt spid="4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72736"/>
                                        </p:tgtEl>
                                        <p:attrNameLst>
                                          <p:attrName>style.visibility</p:attrName>
                                        </p:attrNameLst>
                                      </p:cBhvr>
                                      <p:to>
                                        <p:strVal val="visible"/>
                                      </p:to>
                                    </p:set>
                                    <p:animEffect transition="in" filter="fade">
                                      <p:cBhvr>
                                        <p:cTn id="31" dur="500"/>
                                        <p:tgtEl>
                                          <p:spTgt spid="372736"/>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44"/>
                                        </p:tgtEl>
                                        <p:attrNameLst>
                                          <p:attrName>style.visibility</p:attrName>
                                        </p:attrNameLst>
                                      </p:cBhvr>
                                      <p:to>
                                        <p:strVal val="visible"/>
                                      </p:to>
                                    </p:set>
                                    <p:animEffect transition="in" filter="fade">
                                      <p:cBhvr>
                                        <p:cTn id="34" dur="500"/>
                                        <p:tgtEl>
                                          <p:spTgt spid="4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500"/>
                                        <p:tgtEl>
                                          <p:spTgt spid="4"/>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Effect transition="in" filter="fade">
                                      <p:cBhvr>
                                        <p:cTn id="44" dur="500"/>
                                        <p:tgtEl>
                                          <p:spTgt spid="8"/>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72736" grpId="0" animBg="1"/>
      <p:bldP spid="44" grpId="0" animBg="1"/>
      <p:bldP spid="4" grpId="0" animBg="1"/>
      <p:bldP spid="4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2A5A6B2-1C51-40E9-AA63-7492C3638542}"/>
              </a:ext>
            </a:extLst>
          </p:cNvPr>
          <p:cNvSpPr>
            <a:spLocks noGrp="1"/>
          </p:cNvSpPr>
          <p:nvPr>
            <p:ph type="title"/>
          </p:nvPr>
        </p:nvSpPr>
        <p:spPr/>
        <p:txBody>
          <a:bodyPr/>
          <a:lstStyle/>
          <a:p>
            <a:r>
              <a:rPr lang="en-US" altLang="zh-TW" dirty="0">
                <a:solidFill>
                  <a:srgbClr val="000000"/>
                </a:solidFill>
                <a:ea typeface="Times New Roman" panose="02020603050405020304" pitchFamily="18" charset="0"/>
                <a:cs typeface="ITCFranklinGothicStd-Hvy" charset="0"/>
              </a:rPr>
              <a:t>Verilog Behavioral Definition of 64-Bit ALU</a:t>
            </a:r>
            <a:endParaRPr lang="zh-TW" altLang="en-US" dirty="0"/>
          </a:p>
        </p:txBody>
      </p:sp>
      <p:sp>
        <p:nvSpPr>
          <p:cNvPr id="5" name="內容版面配置區 4">
            <a:extLst>
              <a:ext uri="{FF2B5EF4-FFF2-40B4-BE49-F238E27FC236}">
                <a16:creationId xmlns:a16="http://schemas.microsoft.com/office/drawing/2014/main" id="{DEB77511-A21D-485E-A4A2-CC0AAD10CC1D}"/>
              </a:ext>
            </a:extLst>
          </p:cNvPr>
          <p:cNvSpPr>
            <a:spLocks noGrp="1"/>
          </p:cNvSpPr>
          <p:nvPr>
            <p:ph idx="1"/>
          </p:nvPr>
        </p:nvSpPr>
        <p:spPr>
          <a:xfrm>
            <a:off x="406400" y="1052736"/>
            <a:ext cx="8342064" cy="5057775"/>
          </a:xfrm>
          <a:solidFill>
            <a:schemeClr val="accent5">
              <a:lumMod val="20000"/>
              <a:lumOff val="80000"/>
            </a:schemeClr>
          </a:solidFill>
          <a:ln>
            <a:solidFill>
              <a:schemeClr val="tx1"/>
            </a:solidFill>
          </a:ln>
        </p:spPr>
        <p:txBody>
          <a:bodyPr/>
          <a:lstStyle/>
          <a:p>
            <a:pPr marL="0" indent="0">
              <a:lnSpc>
                <a:spcPts val="2200"/>
              </a:lnSpc>
              <a:spcBef>
                <a:spcPts val="0"/>
              </a:spcBef>
              <a:buNone/>
            </a:pPr>
            <a:r>
              <a:rPr lang="pt-BR" altLang="zh-TW" sz="2000" b="1" dirty="0">
                <a:latin typeface="Courier New" panose="02070309020205020404" pitchFamily="49" charset="0"/>
                <a:cs typeface="Courier New" panose="02070309020205020404" pitchFamily="49" charset="0"/>
              </a:rPr>
              <a:t>module RISCVALU(ALUctl, A, B, ALUOut, Zero);</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input [3:0] </a:t>
            </a:r>
            <a:r>
              <a:rPr lang="en-US" altLang="zh-TW" sz="2000" b="1" dirty="0" err="1">
                <a:latin typeface="Courier New" panose="02070309020205020404" pitchFamily="49" charset="0"/>
                <a:cs typeface="Courier New" panose="02070309020205020404" pitchFamily="49" charset="0"/>
              </a:rPr>
              <a:t>ALUctl</a:t>
            </a:r>
            <a:r>
              <a:rPr lang="en-US" altLang="zh-TW" sz="2000" b="1" dirty="0">
                <a:latin typeface="Courier New" panose="02070309020205020404" pitchFamily="49" charset="0"/>
                <a:cs typeface="Courier New" panose="02070309020205020404" pitchFamily="49" charset="0"/>
              </a:rPr>
              <a:t>;</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input [63:0] A,B;</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output reg [63:0]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output Zero;</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assign Zero =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==0); //Zero true if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 0</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always @(</a:t>
            </a:r>
            <a:r>
              <a:rPr lang="en-US" altLang="zh-TW" sz="2000" b="1" dirty="0" err="1">
                <a:latin typeface="Courier New" panose="02070309020205020404" pitchFamily="49" charset="0"/>
                <a:cs typeface="Courier New" panose="02070309020205020404" pitchFamily="49" charset="0"/>
              </a:rPr>
              <a:t>ALUctl</a:t>
            </a:r>
            <a:r>
              <a:rPr lang="en-US" altLang="zh-TW" sz="2000" b="1" dirty="0">
                <a:latin typeface="Courier New" panose="02070309020205020404" pitchFamily="49" charset="0"/>
                <a:cs typeface="Courier New" panose="02070309020205020404" pitchFamily="49" charset="0"/>
              </a:rPr>
              <a:t>, A, B) begin //reevaluate if change</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case (</a:t>
            </a:r>
            <a:r>
              <a:rPr lang="en-US" altLang="zh-TW" sz="2000" b="1" dirty="0" err="1">
                <a:latin typeface="Courier New" panose="02070309020205020404" pitchFamily="49" charset="0"/>
                <a:cs typeface="Courier New" panose="02070309020205020404" pitchFamily="49" charset="0"/>
              </a:rPr>
              <a:t>ALUctl</a:t>
            </a:r>
            <a:r>
              <a:rPr lang="en-US" altLang="zh-TW" sz="2000" b="1" dirty="0">
                <a:latin typeface="Courier New" panose="02070309020205020404" pitchFamily="49" charset="0"/>
                <a:cs typeface="Courier New" panose="02070309020205020404" pitchFamily="49" charset="0"/>
              </a:rPr>
              <a:t>)</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0: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 &lt;= A &amp; B;</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1: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 &lt;= A | B;</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2: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 &lt;= A + B;</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6: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 &lt;= A - B;</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7: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 (= A &lt; B ? 1 : 0;</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12: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 &lt;= ~(A | B); // nor</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default: </a:t>
            </a:r>
            <a:r>
              <a:rPr lang="en-US" altLang="zh-TW" sz="2000" b="1" dirty="0" err="1">
                <a:latin typeface="Courier New" panose="02070309020205020404" pitchFamily="49" charset="0"/>
                <a:cs typeface="Courier New" panose="02070309020205020404" pitchFamily="49" charset="0"/>
              </a:rPr>
              <a:t>ALUOut</a:t>
            </a:r>
            <a:r>
              <a:rPr lang="en-US" altLang="zh-TW" sz="2000" b="1" dirty="0">
                <a:latin typeface="Courier New" panose="02070309020205020404" pitchFamily="49" charset="0"/>
                <a:cs typeface="Courier New" panose="02070309020205020404" pitchFamily="49" charset="0"/>
              </a:rPr>
              <a:t> &lt;= 0; </a:t>
            </a: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endcase</a:t>
            </a:r>
            <a:endParaRPr lang="en-US" altLang="zh-TW" sz="2000" b="1" dirty="0">
              <a:latin typeface="Courier New" panose="02070309020205020404" pitchFamily="49" charset="0"/>
              <a:cs typeface="Courier New" panose="02070309020205020404" pitchFamily="49" charset="0"/>
            </a:endParaRPr>
          </a:p>
          <a:p>
            <a:pPr marL="0" indent="0">
              <a:lnSpc>
                <a:spcPts val="2200"/>
              </a:lnSpc>
              <a:spcBef>
                <a:spcPts val="0"/>
              </a:spcBef>
              <a:buNone/>
            </a:pPr>
            <a:r>
              <a:rPr lang="en-US" altLang="zh-TW" sz="2000" b="1" dirty="0">
                <a:latin typeface="Courier New" panose="02070309020205020404" pitchFamily="49" charset="0"/>
                <a:cs typeface="Courier New" panose="02070309020205020404" pitchFamily="49" charset="0"/>
              </a:rPr>
              <a:t>  end</a:t>
            </a:r>
          </a:p>
          <a:p>
            <a:pPr marL="0" indent="0">
              <a:lnSpc>
                <a:spcPts val="2200"/>
              </a:lnSpc>
              <a:spcBef>
                <a:spcPts val="0"/>
              </a:spcBef>
              <a:buNone/>
            </a:pPr>
            <a:r>
              <a:rPr lang="en-US" altLang="zh-TW" sz="2000" b="1" dirty="0" err="1">
                <a:latin typeface="Courier New" panose="02070309020205020404" pitchFamily="49" charset="0"/>
                <a:cs typeface="Courier New" panose="02070309020205020404" pitchFamily="49" charset="0"/>
              </a:rPr>
              <a:t>endmodule</a:t>
            </a:r>
            <a:endParaRPr lang="en-US" altLang="zh-TW" sz="2000" b="1" dirty="0">
              <a:latin typeface="Courier New" panose="02070309020205020404" pitchFamily="49" charset="0"/>
              <a:cs typeface="Courier New" panose="02070309020205020404" pitchFamily="49" charset="0"/>
            </a:endParaRPr>
          </a:p>
          <a:p>
            <a:pPr marL="0" indent="0">
              <a:lnSpc>
                <a:spcPts val="2200"/>
              </a:lnSpc>
              <a:spcBef>
                <a:spcPts val="0"/>
              </a:spcBef>
              <a:buNone/>
            </a:pPr>
            <a:endParaRPr lang="zh-TW" altLang="en-US" sz="2000" b="1" dirty="0">
              <a:latin typeface="Courier New" panose="02070309020205020404" pitchFamily="49" charset="0"/>
              <a:cs typeface="Courier New" panose="02070309020205020404" pitchFamily="49" charset="0"/>
            </a:endParaRPr>
          </a:p>
        </p:txBody>
      </p:sp>
      <p:sp>
        <p:nvSpPr>
          <p:cNvPr id="3" name="投影片編號版面配置區 2">
            <a:extLst>
              <a:ext uri="{FF2B5EF4-FFF2-40B4-BE49-F238E27FC236}">
                <a16:creationId xmlns:a16="http://schemas.microsoft.com/office/drawing/2014/main" id="{A411444D-3BE4-4EF6-8513-6B369BCBBEC0}"/>
              </a:ext>
            </a:extLst>
          </p:cNvPr>
          <p:cNvSpPr>
            <a:spLocks noGrp="1"/>
          </p:cNvSpPr>
          <p:nvPr>
            <p:ph type="sldNum" sz="quarter" idx="11"/>
          </p:nvPr>
        </p:nvSpPr>
        <p:spPr/>
        <p:txBody>
          <a:bodyPr/>
          <a:lstStyle/>
          <a:p>
            <a:fld id="{27E26518-2301-4288-8958-BDA5B1B754F8}" type="slidenum">
              <a:rPr lang="zh-TW" altLang="en-US" smtClean="0"/>
              <a:pPr/>
              <a:t>21</a:t>
            </a:fld>
            <a:endParaRPr lang="zh-TW" altLang="zh-TW"/>
          </a:p>
        </p:txBody>
      </p:sp>
      <p:sp>
        <p:nvSpPr>
          <p:cNvPr id="6" name="文字方塊 5">
            <a:extLst>
              <a:ext uri="{FF2B5EF4-FFF2-40B4-BE49-F238E27FC236}">
                <a16:creationId xmlns:a16="http://schemas.microsoft.com/office/drawing/2014/main" id="{FCF41209-9FA2-4053-8B4D-FD0469EDE2B7}"/>
              </a:ext>
            </a:extLst>
          </p:cNvPr>
          <p:cNvSpPr txBox="1"/>
          <p:nvPr/>
        </p:nvSpPr>
        <p:spPr>
          <a:xfrm>
            <a:off x="3794287" y="5648846"/>
            <a:ext cx="1555426" cy="461665"/>
          </a:xfrm>
          <a:prstGeom prst="rect">
            <a:avLst/>
          </a:prstGeom>
          <a:noFill/>
        </p:spPr>
        <p:txBody>
          <a:bodyPr wrap="none" rtlCol="0">
            <a:spAutoFit/>
          </a:bodyPr>
          <a:lstStyle/>
          <a:p>
            <a:pPr marL="0"/>
            <a:r>
              <a:rPr lang="en-US" altLang="zh-TW" dirty="0">
                <a:latin typeface="+mn-lt"/>
              </a:rPr>
              <a:t>Fig. A.5.15 </a:t>
            </a:r>
            <a:endParaRPr lang="zh-TW" altLang="en-US" dirty="0">
              <a:latin typeface="+mn-lt"/>
            </a:endParaRPr>
          </a:p>
        </p:txBody>
      </p:sp>
      <p:sp>
        <p:nvSpPr>
          <p:cNvPr id="7" name="Rectangle 3">
            <a:extLst>
              <a:ext uri="{FF2B5EF4-FFF2-40B4-BE49-F238E27FC236}">
                <a16:creationId xmlns:a16="http://schemas.microsoft.com/office/drawing/2014/main" id="{9BDB92D2-AA37-4DD0-B0DB-21DBF75697A7}"/>
              </a:ext>
            </a:extLst>
          </p:cNvPr>
          <p:cNvSpPr>
            <a:spLocks noChangeArrowheads="1"/>
          </p:cNvSpPr>
          <p:nvPr/>
        </p:nvSpPr>
        <p:spPr bwMode="auto">
          <a:xfrm>
            <a:off x="6588224" y="3575442"/>
            <a:ext cx="2376266" cy="2041742"/>
          </a:xfrm>
          <a:prstGeom prst="rect">
            <a:avLst/>
          </a:prstGeom>
          <a:solidFill>
            <a:schemeClr val="accent6">
              <a:lumMod val="20000"/>
              <a:lumOff val="80000"/>
            </a:schemeClr>
          </a:solidFill>
          <a:ln w="9525">
            <a:solidFill>
              <a:schemeClr val="tx1"/>
            </a:solidFill>
            <a:miter lim="800000"/>
            <a:headEnd/>
            <a:tailEnd/>
          </a:ln>
          <a:effectLst/>
          <a:extLst/>
        </p:spPr>
        <p:txBody>
          <a:bodyPr wrap="square" lIns="26585" tIns="23446" rIns="26585" bIns="23446">
            <a:spAutoFit/>
          </a:bodyPr>
          <a:lstStyle>
            <a:lvl1pPr marL="203200" indent="-203200">
              <a:lnSpc>
                <a:spcPct val="90000"/>
              </a:lnSpc>
              <a:spcBef>
                <a:spcPct val="15000"/>
              </a:spcBef>
              <a:buClr>
                <a:schemeClr val="folHlink"/>
              </a:buClr>
              <a:buSzPct val="75000"/>
              <a:buFont typeface="Wingdings" panose="05000000000000000000" pitchFamily="2" charset="2"/>
              <a:buChar char="t"/>
              <a:defRPr sz="2400" b="1">
                <a:solidFill>
                  <a:schemeClr val="tx1"/>
                </a:solidFill>
                <a:latin typeface="Century Gothic" panose="020B0502020202020204" pitchFamily="34" charset="0"/>
                <a:ea typeface="標楷體" panose="03000509000000000000" pitchFamily="65" charset="-120"/>
              </a:defRPr>
            </a:lvl1pPr>
            <a:lvl2pPr marL="685800" indent="-190500">
              <a:lnSpc>
                <a:spcPct val="90000"/>
              </a:lnSpc>
              <a:spcBef>
                <a:spcPct val="15000"/>
              </a:spcBef>
              <a:buClr>
                <a:srgbClr val="FF9900"/>
              </a:buClr>
              <a:buSzPct val="75000"/>
              <a:buFont typeface="Wingdings" panose="05000000000000000000" pitchFamily="2" charset="2"/>
              <a:buChar char="l"/>
              <a:defRPr sz="2200" b="1">
                <a:solidFill>
                  <a:schemeClr val="tx1"/>
                </a:solidFill>
                <a:latin typeface="Century Gothic" panose="020B0502020202020204" pitchFamily="34" charset="0"/>
                <a:ea typeface="標楷體" panose="03000509000000000000" pitchFamily="65" charset="-120"/>
              </a:defRPr>
            </a:lvl2pPr>
            <a:lvl3pPr marL="1257300" indent="-342900">
              <a:lnSpc>
                <a:spcPct val="90000"/>
              </a:lnSpc>
              <a:spcBef>
                <a:spcPct val="15000"/>
              </a:spcBef>
              <a:buClr>
                <a:schemeClr val="accent2"/>
              </a:buClr>
              <a:buSzPct val="75000"/>
              <a:buFont typeface="Wingdings" panose="05000000000000000000" pitchFamily="2" charset="2"/>
              <a:buChar char="n"/>
              <a:defRPr sz="2000" b="1">
                <a:solidFill>
                  <a:schemeClr val="tx1"/>
                </a:solidFill>
                <a:latin typeface="Century Gothic" panose="020B0502020202020204" pitchFamily="34" charset="0"/>
                <a:ea typeface="標楷體" panose="03000509000000000000" pitchFamily="65" charset="-120"/>
              </a:defRPr>
            </a:lvl3pPr>
            <a:lvl4pPr marL="1714500" indent="-342900">
              <a:lnSpc>
                <a:spcPct val="90000"/>
              </a:lnSpc>
              <a:spcBef>
                <a:spcPct val="15000"/>
              </a:spcBef>
              <a:buClr>
                <a:schemeClr val="hlink"/>
              </a:buClr>
              <a:buSzPct val="75000"/>
              <a:buFont typeface="Monotype Sorts" pitchFamily="2" charset="2"/>
              <a:buChar char="T"/>
              <a:defRPr sz="2000">
                <a:solidFill>
                  <a:schemeClr val="tx1"/>
                </a:solidFill>
                <a:latin typeface="Century Gothic" panose="020B0502020202020204" pitchFamily="34" charset="0"/>
                <a:ea typeface="標楷體" panose="03000509000000000000" pitchFamily="65" charset="-120"/>
              </a:defRPr>
            </a:lvl4pPr>
            <a:lvl5pPr marL="2171700" indent="-342900">
              <a:lnSpc>
                <a:spcPct val="90000"/>
              </a:lnSpc>
              <a:spcBef>
                <a:spcPct val="15000"/>
              </a:spcBef>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5pPr>
            <a:lvl6pPr marL="26289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6pPr>
            <a:lvl7pPr marL="30861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7pPr>
            <a:lvl8pPr marL="35433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8pPr>
            <a:lvl9pPr marL="4000500" indent="-342900" eaLnBrk="0" fontAlgn="base" hangingPunct="0">
              <a:lnSpc>
                <a:spcPct val="90000"/>
              </a:lnSpc>
              <a:spcBef>
                <a:spcPct val="15000"/>
              </a:spcBef>
              <a:spcAft>
                <a:spcPct val="0"/>
              </a:spcAft>
              <a:buClr>
                <a:schemeClr val="accent1"/>
              </a:buClr>
              <a:buSzPct val="100000"/>
              <a:buChar char="–"/>
              <a:defRPr>
                <a:solidFill>
                  <a:schemeClr val="tx1"/>
                </a:solidFill>
                <a:latin typeface="Century Gothic" panose="020B0502020202020204" pitchFamily="34" charset="0"/>
                <a:ea typeface="標楷體" panose="03000509000000000000" pitchFamily="65" charset="-120"/>
              </a:defRPr>
            </a:lvl9pPr>
          </a:lstStyle>
          <a:p>
            <a:pPr>
              <a:spcBef>
                <a:spcPts val="0"/>
              </a:spcBef>
              <a:buFont typeface="Wingdings" panose="05000000000000000000" pitchFamily="2" charset="2"/>
              <a:buNone/>
            </a:pPr>
            <a:r>
              <a:rPr lang="en-US" altLang="zh-TW" sz="2000" u="sng" dirty="0" err="1">
                <a:latin typeface="+mn-lt"/>
              </a:rPr>
              <a:t>ALUop</a:t>
            </a:r>
            <a:r>
              <a:rPr lang="en-US" altLang="zh-TW" sz="2000" dirty="0">
                <a:latin typeface="+mn-lt"/>
              </a:rPr>
              <a:t>     </a:t>
            </a:r>
            <a:r>
              <a:rPr lang="en-US" altLang="zh-TW" sz="2000" u="sng" dirty="0">
                <a:latin typeface="+mn-lt"/>
              </a:rPr>
              <a:t>Function</a:t>
            </a:r>
          </a:p>
          <a:p>
            <a:pPr>
              <a:spcBef>
                <a:spcPts val="0"/>
              </a:spcBef>
              <a:buFont typeface="Wingdings" panose="05000000000000000000" pitchFamily="2" charset="2"/>
              <a:buNone/>
            </a:pPr>
            <a:r>
              <a:rPr lang="en-US" altLang="zh-TW" sz="2000" b="0" dirty="0">
                <a:latin typeface="+mn-lt"/>
              </a:rPr>
              <a:t>  0000      and</a:t>
            </a:r>
          </a:p>
          <a:p>
            <a:pPr>
              <a:spcBef>
                <a:spcPts val="0"/>
              </a:spcBef>
              <a:buFont typeface="Wingdings" panose="05000000000000000000" pitchFamily="2" charset="2"/>
              <a:buNone/>
            </a:pPr>
            <a:r>
              <a:rPr lang="en-US" altLang="zh-TW" sz="2000" b="0" dirty="0">
                <a:latin typeface="+mn-lt"/>
              </a:rPr>
              <a:t>  0001      or</a:t>
            </a:r>
          </a:p>
          <a:p>
            <a:pPr>
              <a:spcBef>
                <a:spcPts val="0"/>
              </a:spcBef>
              <a:buFont typeface="Wingdings" panose="05000000000000000000" pitchFamily="2" charset="2"/>
              <a:buNone/>
            </a:pPr>
            <a:r>
              <a:rPr lang="en-US" altLang="zh-TW" sz="2000" b="0" dirty="0">
                <a:latin typeface="+mn-lt"/>
              </a:rPr>
              <a:t>  0010      add</a:t>
            </a:r>
          </a:p>
          <a:p>
            <a:pPr>
              <a:spcBef>
                <a:spcPts val="0"/>
              </a:spcBef>
              <a:buFont typeface="Wingdings" panose="05000000000000000000" pitchFamily="2" charset="2"/>
              <a:buNone/>
            </a:pPr>
            <a:r>
              <a:rPr lang="en-US" altLang="zh-TW" sz="2000" b="0" dirty="0">
                <a:latin typeface="+mn-lt"/>
              </a:rPr>
              <a:t>  0110      subtract</a:t>
            </a:r>
          </a:p>
          <a:p>
            <a:pPr>
              <a:spcBef>
                <a:spcPts val="0"/>
              </a:spcBef>
              <a:buFont typeface="Wingdings" panose="05000000000000000000" pitchFamily="2" charset="2"/>
              <a:buNone/>
            </a:pPr>
            <a:r>
              <a:rPr lang="en-US" altLang="zh-TW" sz="2000" b="0" dirty="0">
                <a:latin typeface="+mn-lt"/>
              </a:rPr>
              <a:t>  0111      set-less-than</a:t>
            </a:r>
          </a:p>
          <a:p>
            <a:pPr>
              <a:spcBef>
                <a:spcPts val="0"/>
              </a:spcBef>
              <a:buFont typeface="Wingdings" panose="05000000000000000000" pitchFamily="2" charset="2"/>
              <a:buNone/>
            </a:pPr>
            <a:r>
              <a:rPr lang="en-US" altLang="zh-TW" sz="2000" b="0" dirty="0">
                <a:latin typeface="+mn-lt"/>
              </a:rPr>
              <a:t>  1100      nor</a:t>
            </a:r>
          </a:p>
        </p:txBody>
      </p:sp>
    </p:spTree>
    <p:extLst>
      <p:ext uri="{BB962C8B-B14F-4D97-AF65-F5344CB8AC3E}">
        <p14:creationId xmlns:p14="http://schemas.microsoft.com/office/powerpoint/2010/main" val="8467966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92A5A6B2-1C51-40E9-AA63-7492C3638542}"/>
              </a:ext>
            </a:extLst>
          </p:cNvPr>
          <p:cNvSpPr>
            <a:spLocks noGrp="1"/>
          </p:cNvSpPr>
          <p:nvPr>
            <p:ph type="title"/>
          </p:nvPr>
        </p:nvSpPr>
        <p:spPr/>
        <p:txBody>
          <a:bodyPr/>
          <a:lstStyle/>
          <a:p>
            <a:r>
              <a:rPr lang="en-US" altLang="zh-TW" dirty="0">
                <a:solidFill>
                  <a:srgbClr val="000000"/>
                </a:solidFill>
                <a:ea typeface="Times New Roman" panose="02020603050405020304" pitchFamily="18" charset="0"/>
                <a:cs typeface="ITCFranklinGothicStd-Hvy" charset="0"/>
              </a:rPr>
              <a:t>RISC-V ALU Control</a:t>
            </a:r>
            <a:endParaRPr lang="zh-TW" altLang="en-US" dirty="0"/>
          </a:p>
        </p:txBody>
      </p:sp>
      <p:sp>
        <p:nvSpPr>
          <p:cNvPr id="5" name="內容版面配置區 4">
            <a:extLst>
              <a:ext uri="{FF2B5EF4-FFF2-40B4-BE49-F238E27FC236}">
                <a16:creationId xmlns:a16="http://schemas.microsoft.com/office/drawing/2014/main" id="{DEB77511-A21D-485E-A4A2-CC0AAD10CC1D}"/>
              </a:ext>
            </a:extLst>
          </p:cNvPr>
          <p:cNvSpPr>
            <a:spLocks noGrp="1"/>
          </p:cNvSpPr>
          <p:nvPr>
            <p:ph idx="1"/>
          </p:nvPr>
        </p:nvSpPr>
        <p:spPr>
          <a:xfrm>
            <a:off x="406400" y="1124744"/>
            <a:ext cx="8342064" cy="4896544"/>
          </a:xfrm>
          <a:solidFill>
            <a:schemeClr val="accent5">
              <a:lumMod val="20000"/>
              <a:lumOff val="80000"/>
            </a:schemeClr>
          </a:solidFill>
          <a:ln>
            <a:solidFill>
              <a:schemeClr val="tx1"/>
            </a:solidFill>
          </a:ln>
        </p:spPr>
        <p:txBody>
          <a:bodyPr/>
          <a:lstStyle/>
          <a:p>
            <a:pPr marL="0" indent="0">
              <a:buNone/>
            </a:pPr>
            <a:r>
              <a:rPr lang="en-US" altLang="zh-TW" sz="2000" b="1" dirty="0">
                <a:latin typeface="Courier New" panose="02070309020205020404" pitchFamily="49" charset="0"/>
                <a:cs typeface="Courier New" panose="02070309020205020404" pitchFamily="49" charset="0"/>
              </a:rPr>
              <a:t>module </a:t>
            </a:r>
            <a:r>
              <a:rPr lang="en-US" altLang="zh-TW" sz="2000" b="1" dirty="0" err="1">
                <a:latin typeface="Courier New" panose="02070309020205020404" pitchFamily="49" charset="0"/>
                <a:cs typeface="Courier New" panose="02070309020205020404" pitchFamily="49" charset="0"/>
              </a:rPr>
              <a:t>ALUControl</a:t>
            </a:r>
            <a:r>
              <a:rPr lang="en-US" altLang="zh-TW" sz="2000" b="1" dirty="0">
                <a:latin typeface="Courier New" panose="02070309020205020404" pitchFamily="49" charset="0"/>
                <a:cs typeface="Courier New" panose="02070309020205020404" pitchFamily="49" charset="0"/>
              </a:rPr>
              <a:t> (ALUOP, </a:t>
            </a:r>
            <a:r>
              <a:rPr lang="en-US" altLang="zh-TW" sz="2000" b="1" dirty="0" err="1">
                <a:latin typeface="Courier New" panose="02070309020205020404" pitchFamily="49" charset="0"/>
                <a:cs typeface="Courier New" panose="02070309020205020404" pitchFamily="49" charset="0"/>
              </a:rPr>
              <a:t>FuncCode</a:t>
            </a: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ALUCtl</a:t>
            </a:r>
            <a:r>
              <a:rPr lang="en-US" altLang="zh-TW" sz="2000" b="1" dirty="0">
                <a:latin typeface="Courier New" panose="02070309020205020404" pitchFamily="49" charset="0"/>
                <a:cs typeface="Courier New" panose="02070309020205020404" pitchFamily="49" charset="0"/>
              </a:rPr>
              <a:t>);</a:t>
            </a:r>
          </a:p>
          <a:p>
            <a:pPr marL="0" indent="0">
              <a:buNone/>
            </a:pPr>
            <a:r>
              <a:rPr lang="en-US" altLang="zh-TW" sz="2000" b="1" dirty="0">
                <a:latin typeface="Courier New" panose="02070309020205020404" pitchFamily="49" charset="0"/>
                <a:cs typeface="Courier New" panose="02070309020205020404" pitchFamily="49" charset="0"/>
              </a:rPr>
              <a:t>  input [1:0] ALUOP;</a:t>
            </a:r>
          </a:p>
          <a:p>
            <a:pPr marL="0" indent="0">
              <a:buNone/>
            </a:pPr>
            <a:r>
              <a:rPr lang="en-US" altLang="zh-TW" sz="2000" b="1" dirty="0">
                <a:latin typeface="Courier New" panose="02070309020205020404" pitchFamily="49" charset="0"/>
                <a:cs typeface="Courier New" panose="02070309020205020404" pitchFamily="49" charset="0"/>
              </a:rPr>
              <a:t>  input [5:0] </a:t>
            </a:r>
            <a:r>
              <a:rPr lang="en-US" altLang="zh-TW" sz="2000" b="1" dirty="0" err="1">
                <a:latin typeface="Courier New" panose="02070309020205020404" pitchFamily="49" charset="0"/>
                <a:cs typeface="Courier New" panose="02070309020205020404" pitchFamily="49" charset="0"/>
              </a:rPr>
              <a:t>FuncCode</a:t>
            </a:r>
            <a:r>
              <a:rPr lang="en-US" altLang="zh-TW" sz="2000" b="1" dirty="0">
                <a:latin typeface="Courier New" panose="02070309020205020404" pitchFamily="49" charset="0"/>
                <a:cs typeface="Courier New" panose="02070309020205020404" pitchFamily="49" charset="0"/>
              </a:rPr>
              <a:t>;</a:t>
            </a:r>
          </a:p>
          <a:p>
            <a:pPr marL="0" indent="0">
              <a:buNone/>
            </a:pPr>
            <a:r>
              <a:rPr lang="en-US" altLang="zh-TW" sz="2000" b="1" dirty="0">
                <a:latin typeface="Courier New" panose="02070309020205020404" pitchFamily="49" charset="0"/>
                <a:cs typeface="Courier New" panose="02070309020205020404" pitchFamily="49" charset="0"/>
              </a:rPr>
              <a:t>  output [3:0] reg </a:t>
            </a:r>
            <a:r>
              <a:rPr lang="en-US" altLang="zh-TW" sz="2000" b="1" dirty="0" err="1">
                <a:latin typeface="Courier New" panose="02070309020205020404" pitchFamily="49" charset="0"/>
                <a:cs typeface="Courier New" panose="02070309020205020404" pitchFamily="49" charset="0"/>
              </a:rPr>
              <a:t>ALUCtl</a:t>
            </a:r>
            <a:r>
              <a:rPr lang="en-US" altLang="zh-TW" sz="2000" b="1" dirty="0">
                <a:latin typeface="Courier New" panose="02070309020205020404" pitchFamily="49" charset="0"/>
                <a:cs typeface="Courier New" panose="02070309020205020404" pitchFamily="49" charset="0"/>
              </a:rPr>
              <a:t>;</a:t>
            </a:r>
          </a:p>
          <a:p>
            <a:pPr marL="0" indent="0">
              <a:buNone/>
            </a:pPr>
            <a:r>
              <a:rPr lang="en-US" altLang="zh-TW" sz="2000" b="1" dirty="0">
                <a:latin typeface="Courier New" panose="02070309020205020404" pitchFamily="49" charset="0"/>
                <a:cs typeface="Courier New" panose="02070309020205020404" pitchFamily="49" charset="0"/>
              </a:rPr>
              <a:t>  always case (</a:t>
            </a:r>
            <a:r>
              <a:rPr lang="en-US" altLang="zh-TW" sz="2000" b="1" dirty="0" err="1">
                <a:latin typeface="Courier New" panose="02070309020205020404" pitchFamily="49" charset="0"/>
                <a:cs typeface="Courier New" panose="02070309020205020404" pitchFamily="49" charset="0"/>
              </a:rPr>
              <a:t>FuncCode</a:t>
            </a:r>
            <a:r>
              <a:rPr lang="en-US" altLang="zh-TW" sz="2000" b="1" dirty="0">
                <a:latin typeface="Courier New" panose="02070309020205020404" pitchFamily="49" charset="0"/>
                <a:cs typeface="Courier New" panose="02070309020205020404" pitchFamily="49" charset="0"/>
              </a:rPr>
              <a:t>)</a:t>
            </a:r>
          </a:p>
          <a:p>
            <a:pPr marL="0" indent="0">
              <a:buNone/>
            </a:pPr>
            <a:r>
              <a:rPr lang="en-US" altLang="zh-TW" sz="2000" b="1" dirty="0">
                <a:latin typeface="Courier New" panose="02070309020205020404" pitchFamily="49" charset="0"/>
                <a:cs typeface="Courier New" panose="02070309020205020404" pitchFamily="49" charset="0"/>
              </a:rPr>
              <a:t>    32: ALUOP &lt;= 2; // add</a:t>
            </a:r>
          </a:p>
          <a:p>
            <a:pPr marL="0" indent="0">
              <a:buNone/>
            </a:pPr>
            <a:r>
              <a:rPr lang="en-US" altLang="zh-TW" sz="2000" b="1" dirty="0">
                <a:latin typeface="Courier New" panose="02070309020205020404" pitchFamily="49" charset="0"/>
                <a:cs typeface="Courier New" panose="02070309020205020404" pitchFamily="49" charset="0"/>
              </a:rPr>
              <a:t>    34: ALUOP &lt;= 6; // subtract</a:t>
            </a:r>
          </a:p>
          <a:p>
            <a:pPr marL="0" indent="0">
              <a:buNone/>
            </a:pPr>
            <a:r>
              <a:rPr lang="en-US" altLang="zh-TW" sz="2000" b="1" dirty="0">
                <a:latin typeface="Courier New" panose="02070309020205020404" pitchFamily="49" charset="0"/>
                <a:cs typeface="Courier New" panose="02070309020205020404" pitchFamily="49" charset="0"/>
              </a:rPr>
              <a:t>    36: ALUOP &lt;= 0; // and</a:t>
            </a:r>
          </a:p>
          <a:p>
            <a:pPr marL="0" indent="0">
              <a:buNone/>
            </a:pPr>
            <a:r>
              <a:rPr lang="en-US" altLang="zh-TW" sz="2000" b="1" dirty="0">
                <a:latin typeface="Courier New" panose="02070309020205020404" pitchFamily="49" charset="0"/>
                <a:cs typeface="Courier New" panose="02070309020205020404" pitchFamily="49" charset="0"/>
              </a:rPr>
              <a:t>    37: ALUOP &lt;= 1; // or</a:t>
            </a:r>
          </a:p>
          <a:p>
            <a:pPr marL="0" indent="0">
              <a:buNone/>
            </a:pPr>
            <a:r>
              <a:rPr lang="en-US" altLang="zh-TW" sz="2000" b="1" dirty="0">
                <a:latin typeface="Courier New" panose="02070309020205020404" pitchFamily="49" charset="0"/>
                <a:cs typeface="Courier New" panose="02070309020205020404" pitchFamily="49" charset="0"/>
              </a:rPr>
              <a:t>    39: ALUOP &lt;= 12; // nor</a:t>
            </a:r>
          </a:p>
          <a:p>
            <a:pPr marL="0" indent="0">
              <a:buNone/>
            </a:pPr>
            <a:r>
              <a:rPr lang="en-US" altLang="zh-TW" sz="2000" b="1" dirty="0">
                <a:latin typeface="Courier New" panose="02070309020205020404" pitchFamily="49" charset="0"/>
                <a:cs typeface="Courier New" panose="02070309020205020404" pitchFamily="49" charset="0"/>
              </a:rPr>
              <a:t>    42: ALUOP &lt;= 7; // </a:t>
            </a:r>
            <a:r>
              <a:rPr lang="en-US" altLang="zh-TW" sz="2000" b="1" dirty="0" err="1">
                <a:latin typeface="Courier New" panose="02070309020205020404" pitchFamily="49" charset="0"/>
                <a:cs typeface="Courier New" panose="02070309020205020404" pitchFamily="49" charset="0"/>
              </a:rPr>
              <a:t>slt</a:t>
            </a:r>
            <a:endParaRPr lang="en-US" altLang="zh-TW" sz="2000" b="1" dirty="0">
              <a:latin typeface="Courier New" panose="02070309020205020404" pitchFamily="49" charset="0"/>
              <a:cs typeface="Courier New" panose="02070309020205020404" pitchFamily="49" charset="0"/>
            </a:endParaRPr>
          </a:p>
          <a:p>
            <a:pPr marL="0" indent="0">
              <a:buNone/>
            </a:pPr>
            <a:r>
              <a:rPr lang="en-US" altLang="zh-TW" sz="2000" b="1" dirty="0">
                <a:latin typeface="Courier New" panose="02070309020205020404" pitchFamily="49" charset="0"/>
                <a:cs typeface="Courier New" panose="02070309020205020404" pitchFamily="49" charset="0"/>
              </a:rPr>
              <a:t>    default: ALUOP &lt;= 15; // should not happen</a:t>
            </a:r>
          </a:p>
          <a:p>
            <a:pPr marL="0" indent="0">
              <a:buNone/>
            </a:pPr>
            <a:r>
              <a:rPr lang="en-US" altLang="zh-TW" sz="2000" b="1" dirty="0">
                <a:latin typeface="Courier New" panose="02070309020205020404" pitchFamily="49" charset="0"/>
                <a:cs typeface="Courier New" panose="02070309020205020404" pitchFamily="49" charset="0"/>
              </a:rPr>
              <a:t>  </a:t>
            </a:r>
            <a:r>
              <a:rPr lang="en-US" altLang="zh-TW" sz="2000" b="1" dirty="0" err="1">
                <a:latin typeface="Courier New" panose="02070309020205020404" pitchFamily="49" charset="0"/>
                <a:cs typeface="Courier New" panose="02070309020205020404" pitchFamily="49" charset="0"/>
              </a:rPr>
              <a:t>endcase</a:t>
            </a:r>
            <a:r>
              <a:rPr lang="en-US" altLang="zh-TW" sz="2000" b="1" dirty="0">
                <a:latin typeface="Courier New" panose="02070309020205020404" pitchFamily="49" charset="0"/>
                <a:cs typeface="Courier New" panose="02070309020205020404" pitchFamily="49" charset="0"/>
              </a:rPr>
              <a:t> </a:t>
            </a:r>
          </a:p>
          <a:p>
            <a:pPr marL="0" indent="0">
              <a:buNone/>
            </a:pPr>
            <a:r>
              <a:rPr lang="en-US" altLang="zh-TW" sz="2000" b="1" dirty="0" err="1">
                <a:latin typeface="Courier New" panose="02070309020205020404" pitchFamily="49" charset="0"/>
                <a:cs typeface="Courier New" panose="02070309020205020404" pitchFamily="49" charset="0"/>
              </a:rPr>
              <a:t>endmodule</a:t>
            </a:r>
            <a:endParaRPr lang="en-US" altLang="zh-TW" sz="2000" b="1" dirty="0">
              <a:latin typeface="Courier New" panose="02070309020205020404" pitchFamily="49" charset="0"/>
              <a:cs typeface="Courier New" panose="02070309020205020404" pitchFamily="49" charset="0"/>
            </a:endParaRPr>
          </a:p>
        </p:txBody>
      </p:sp>
      <p:sp>
        <p:nvSpPr>
          <p:cNvPr id="3" name="投影片編號版面配置區 2">
            <a:extLst>
              <a:ext uri="{FF2B5EF4-FFF2-40B4-BE49-F238E27FC236}">
                <a16:creationId xmlns:a16="http://schemas.microsoft.com/office/drawing/2014/main" id="{A411444D-3BE4-4EF6-8513-6B369BCBBEC0}"/>
              </a:ext>
            </a:extLst>
          </p:cNvPr>
          <p:cNvSpPr>
            <a:spLocks noGrp="1"/>
          </p:cNvSpPr>
          <p:nvPr>
            <p:ph type="sldNum" sz="quarter" idx="11"/>
          </p:nvPr>
        </p:nvSpPr>
        <p:spPr/>
        <p:txBody>
          <a:bodyPr/>
          <a:lstStyle/>
          <a:p>
            <a:fld id="{27E26518-2301-4288-8958-BDA5B1B754F8}" type="slidenum">
              <a:rPr lang="zh-TW" altLang="en-US" smtClean="0"/>
              <a:pPr/>
              <a:t>22</a:t>
            </a:fld>
            <a:endParaRPr lang="zh-TW" altLang="zh-TW"/>
          </a:p>
        </p:txBody>
      </p:sp>
      <p:sp>
        <p:nvSpPr>
          <p:cNvPr id="6" name="文字方塊 5">
            <a:extLst>
              <a:ext uri="{FF2B5EF4-FFF2-40B4-BE49-F238E27FC236}">
                <a16:creationId xmlns:a16="http://schemas.microsoft.com/office/drawing/2014/main" id="{FCF41209-9FA2-4053-8B4D-FD0469EDE2B7}"/>
              </a:ext>
            </a:extLst>
          </p:cNvPr>
          <p:cNvSpPr txBox="1"/>
          <p:nvPr/>
        </p:nvSpPr>
        <p:spPr>
          <a:xfrm>
            <a:off x="3794287" y="5589240"/>
            <a:ext cx="1555426" cy="461665"/>
          </a:xfrm>
          <a:prstGeom prst="rect">
            <a:avLst/>
          </a:prstGeom>
          <a:noFill/>
        </p:spPr>
        <p:txBody>
          <a:bodyPr wrap="none" rtlCol="0">
            <a:spAutoFit/>
          </a:bodyPr>
          <a:lstStyle/>
          <a:p>
            <a:pPr marL="0"/>
            <a:r>
              <a:rPr lang="en-US" altLang="zh-TW" dirty="0">
                <a:latin typeface="+mn-lt"/>
              </a:rPr>
              <a:t>Fig. A.5.16 </a:t>
            </a:r>
            <a:endParaRPr lang="zh-TW" altLang="en-US" dirty="0">
              <a:latin typeface="+mn-lt"/>
            </a:endParaRPr>
          </a:p>
        </p:txBody>
      </p:sp>
    </p:spTree>
    <p:extLst>
      <p:ext uri="{BB962C8B-B14F-4D97-AF65-F5344CB8AC3E}">
        <p14:creationId xmlns:p14="http://schemas.microsoft.com/office/powerpoint/2010/main" val="34094475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3871" name="Rectangle 111"/>
          <p:cNvSpPr>
            <a:spLocks noGrp="1" noChangeArrowheads="1"/>
          </p:cNvSpPr>
          <p:nvPr>
            <p:ph type="body" idx="1"/>
          </p:nvPr>
        </p:nvSpPr>
        <p:spPr/>
        <p:txBody>
          <a:bodyPr/>
          <a:lstStyle/>
          <a:p>
            <a:r>
              <a:rPr lang="en-US" altLang="zh-TW" dirty="0"/>
              <a:t>Carry bit may have to propagate from LSB to MSB</a:t>
            </a:r>
            <a:br>
              <a:rPr lang="en-US" altLang="zh-TW" dirty="0"/>
            </a:br>
            <a:r>
              <a:rPr lang="en-US" altLang="zh-TW" dirty="0">
                <a:sym typeface="Wingdings" panose="05000000000000000000" pitchFamily="2" charset="2"/>
              </a:rPr>
              <a:t></a:t>
            </a:r>
            <a:r>
              <a:rPr lang="en-US" altLang="zh-TW" dirty="0"/>
              <a:t> worst case delay: N-stage delay</a:t>
            </a:r>
          </a:p>
        </p:txBody>
      </p:sp>
      <p:sp>
        <p:nvSpPr>
          <p:cNvPr id="373762" name="Rectangle 2"/>
          <p:cNvSpPr>
            <a:spLocks noChangeArrowheads="1"/>
          </p:cNvSpPr>
          <p:nvPr/>
        </p:nvSpPr>
        <p:spPr bwMode="auto">
          <a:xfrm>
            <a:off x="539552" y="2370122"/>
            <a:ext cx="42171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A0</a:t>
            </a:r>
          </a:p>
        </p:txBody>
      </p:sp>
      <p:sp>
        <p:nvSpPr>
          <p:cNvPr id="373763" name="Rectangle 3"/>
          <p:cNvSpPr>
            <a:spLocks noChangeArrowheads="1"/>
          </p:cNvSpPr>
          <p:nvPr/>
        </p:nvSpPr>
        <p:spPr bwMode="auto">
          <a:xfrm>
            <a:off x="539552" y="2741047"/>
            <a:ext cx="41369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B0</a:t>
            </a:r>
          </a:p>
        </p:txBody>
      </p:sp>
      <p:sp>
        <p:nvSpPr>
          <p:cNvPr id="373764" name="Rectangle 4"/>
          <p:cNvSpPr>
            <a:spLocks noChangeArrowheads="1"/>
          </p:cNvSpPr>
          <p:nvPr/>
        </p:nvSpPr>
        <p:spPr bwMode="auto">
          <a:xfrm>
            <a:off x="1439619" y="2445851"/>
            <a:ext cx="1079472" cy="494568"/>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73765" name="Rectangle 5"/>
          <p:cNvSpPr>
            <a:spLocks noChangeArrowheads="1"/>
          </p:cNvSpPr>
          <p:nvPr/>
        </p:nvSpPr>
        <p:spPr bwMode="auto">
          <a:xfrm>
            <a:off x="1657957" y="2387778"/>
            <a:ext cx="610867" cy="63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1800" dirty="0">
                <a:latin typeface="+mn-lt"/>
              </a:rPr>
              <a:t>1-</a:t>
            </a:r>
            <a:r>
              <a:rPr lang="en-US" altLang="zh-TW" sz="1800" dirty="0">
                <a:latin typeface="+mn-lt"/>
              </a:rPr>
              <a:t>bit</a:t>
            </a:r>
          </a:p>
          <a:p>
            <a:pPr algn="ctr"/>
            <a:r>
              <a:rPr lang="en-US" altLang="zh-TW" sz="1800" dirty="0">
                <a:latin typeface="+mn-lt"/>
              </a:rPr>
              <a:t>ALU</a:t>
            </a:r>
          </a:p>
        </p:txBody>
      </p:sp>
      <p:sp>
        <p:nvSpPr>
          <p:cNvPr id="373766" name="Line 6"/>
          <p:cNvSpPr>
            <a:spLocks noChangeShapeType="1"/>
          </p:cNvSpPr>
          <p:nvPr/>
        </p:nvSpPr>
        <p:spPr bwMode="auto">
          <a:xfrm>
            <a:off x="2532773" y="2656042"/>
            <a:ext cx="47435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67" name="Line 7"/>
          <p:cNvSpPr>
            <a:spLocks noChangeShapeType="1"/>
          </p:cNvSpPr>
          <p:nvPr/>
        </p:nvSpPr>
        <p:spPr bwMode="auto">
          <a:xfrm>
            <a:off x="872516" y="2581858"/>
            <a:ext cx="55341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68" name="Line 8"/>
          <p:cNvSpPr>
            <a:spLocks noChangeShapeType="1"/>
          </p:cNvSpPr>
          <p:nvPr/>
        </p:nvSpPr>
        <p:spPr bwMode="auto">
          <a:xfrm>
            <a:off x="872516" y="2804413"/>
            <a:ext cx="55341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69" name="Rectangle 9"/>
          <p:cNvSpPr>
            <a:spLocks noChangeArrowheads="1"/>
          </p:cNvSpPr>
          <p:nvPr/>
        </p:nvSpPr>
        <p:spPr bwMode="auto">
          <a:xfrm>
            <a:off x="2990410" y="2518492"/>
            <a:ext cx="86651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Result0</a:t>
            </a:r>
          </a:p>
        </p:txBody>
      </p:sp>
      <p:sp>
        <p:nvSpPr>
          <p:cNvPr id="373770" name="Line 10"/>
          <p:cNvSpPr>
            <a:spLocks noChangeShapeType="1"/>
          </p:cNvSpPr>
          <p:nvPr/>
        </p:nvSpPr>
        <p:spPr bwMode="auto">
          <a:xfrm>
            <a:off x="1979354" y="2062562"/>
            <a:ext cx="0" cy="3709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71" name="Rectangle 11"/>
          <p:cNvSpPr>
            <a:spLocks noChangeArrowheads="1"/>
          </p:cNvSpPr>
          <p:nvPr/>
        </p:nvSpPr>
        <p:spPr bwMode="auto">
          <a:xfrm>
            <a:off x="2041690" y="2852936"/>
            <a:ext cx="113940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latin typeface="+mn-lt"/>
              </a:rPr>
              <a:t>CarryOut0</a:t>
            </a:r>
          </a:p>
        </p:txBody>
      </p:sp>
      <p:sp>
        <p:nvSpPr>
          <p:cNvPr id="373773" name="Rectangle 13"/>
          <p:cNvSpPr>
            <a:spLocks noChangeArrowheads="1"/>
          </p:cNvSpPr>
          <p:nvPr/>
        </p:nvSpPr>
        <p:spPr bwMode="auto">
          <a:xfrm>
            <a:off x="539553" y="3260342"/>
            <a:ext cx="42171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A1</a:t>
            </a:r>
          </a:p>
        </p:txBody>
      </p:sp>
      <p:sp>
        <p:nvSpPr>
          <p:cNvPr id="373774" name="Rectangle 14"/>
          <p:cNvSpPr>
            <a:spLocks noChangeArrowheads="1"/>
          </p:cNvSpPr>
          <p:nvPr/>
        </p:nvSpPr>
        <p:spPr bwMode="auto">
          <a:xfrm>
            <a:off x="539553" y="3631268"/>
            <a:ext cx="41369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B1</a:t>
            </a:r>
          </a:p>
        </p:txBody>
      </p:sp>
      <p:sp>
        <p:nvSpPr>
          <p:cNvPr id="373775" name="Rectangle 15"/>
          <p:cNvSpPr>
            <a:spLocks noChangeArrowheads="1"/>
          </p:cNvSpPr>
          <p:nvPr/>
        </p:nvSpPr>
        <p:spPr bwMode="auto">
          <a:xfrm>
            <a:off x="1438792" y="3336073"/>
            <a:ext cx="1080405" cy="494568"/>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73776" name="Rectangle 16"/>
          <p:cNvSpPr>
            <a:spLocks noChangeArrowheads="1"/>
          </p:cNvSpPr>
          <p:nvPr/>
        </p:nvSpPr>
        <p:spPr bwMode="auto">
          <a:xfrm>
            <a:off x="1657091" y="3277343"/>
            <a:ext cx="610867" cy="63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1800">
                <a:latin typeface="+mn-lt"/>
              </a:rPr>
              <a:t>1-</a:t>
            </a:r>
            <a:r>
              <a:rPr lang="en-US" altLang="zh-TW" sz="1800">
                <a:latin typeface="+mn-lt"/>
              </a:rPr>
              <a:t>bit</a:t>
            </a:r>
          </a:p>
          <a:p>
            <a:pPr algn="ctr"/>
            <a:r>
              <a:rPr lang="en-US" altLang="zh-TW" sz="1800">
                <a:latin typeface="+mn-lt"/>
              </a:rPr>
              <a:t>ALU</a:t>
            </a:r>
          </a:p>
        </p:txBody>
      </p:sp>
      <p:sp>
        <p:nvSpPr>
          <p:cNvPr id="373777" name="Line 17"/>
          <p:cNvSpPr>
            <a:spLocks noChangeShapeType="1"/>
          </p:cNvSpPr>
          <p:nvPr/>
        </p:nvSpPr>
        <p:spPr bwMode="auto">
          <a:xfrm>
            <a:off x="2532373" y="3546264"/>
            <a:ext cx="474324"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78" name="Line 18"/>
          <p:cNvSpPr>
            <a:spLocks noChangeShapeType="1"/>
          </p:cNvSpPr>
          <p:nvPr/>
        </p:nvSpPr>
        <p:spPr bwMode="auto">
          <a:xfrm>
            <a:off x="872239" y="3472079"/>
            <a:ext cx="55337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79" name="Line 19"/>
          <p:cNvSpPr>
            <a:spLocks noChangeShapeType="1"/>
          </p:cNvSpPr>
          <p:nvPr/>
        </p:nvSpPr>
        <p:spPr bwMode="auto">
          <a:xfrm>
            <a:off x="872239" y="3694635"/>
            <a:ext cx="553378"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80" name="Rectangle 20"/>
          <p:cNvSpPr>
            <a:spLocks noChangeArrowheads="1"/>
          </p:cNvSpPr>
          <p:nvPr/>
        </p:nvSpPr>
        <p:spPr bwMode="auto">
          <a:xfrm>
            <a:off x="2990227" y="3408713"/>
            <a:ext cx="86651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Result1</a:t>
            </a:r>
          </a:p>
        </p:txBody>
      </p:sp>
      <p:sp>
        <p:nvSpPr>
          <p:cNvPr id="373781" name="Line 21"/>
          <p:cNvSpPr>
            <a:spLocks noChangeShapeType="1"/>
          </p:cNvSpPr>
          <p:nvPr/>
        </p:nvSpPr>
        <p:spPr bwMode="auto">
          <a:xfrm>
            <a:off x="1978995" y="2952783"/>
            <a:ext cx="0" cy="370926"/>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82" name="Rectangle 22"/>
          <p:cNvSpPr>
            <a:spLocks noChangeArrowheads="1"/>
          </p:cNvSpPr>
          <p:nvPr/>
        </p:nvSpPr>
        <p:spPr bwMode="auto">
          <a:xfrm>
            <a:off x="1013877" y="3037787"/>
            <a:ext cx="96788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CarryIn1</a:t>
            </a:r>
          </a:p>
        </p:txBody>
      </p:sp>
      <p:sp>
        <p:nvSpPr>
          <p:cNvPr id="373783" name="Rectangle 23"/>
          <p:cNvSpPr>
            <a:spLocks noChangeArrowheads="1"/>
          </p:cNvSpPr>
          <p:nvPr/>
        </p:nvSpPr>
        <p:spPr bwMode="auto">
          <a:xfrm>
            <a:off x="2041579" y="3742546"/>
            <a:ext cx="113940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CarryOut1</a:t>
            </a:r>
          </a:p>
        </p:txBody>
      </p:sp>
      <p:sp>
        <p:nvSpPr>
          <p:cNvPr id="373784" name="Rectangle 24"/>
          <p:cNvSpPr>
            <a:spLocks noChangeArrowheads="1"/>
          </p:cNvSpPr>
          <p:nvPr/>
        </p:nvSpPr>
        <p:spPr bwMode="auto">
          <a:xfrm>
            <a:off x="539552" y="4150565"/>
            <a:ext cx="42171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A2</a:t>
            </a:r>
          </a:p>
        </p:txBody>
      </p:sp>
      <p:sp>
        <p:nvSpPr>
          <p:cNvPr id="373785" name="Rectangle 25"/>
          <p:cNvSpPr>
            <a:spLocks noChangeArrowheads="1"/>
          </p:cNvSpPr>
          <p:nvPr/>
        </p:nvSpPr>
        <p:spPr bwMode="auto">
          <a:xfrm>
            <a:off x="539552" y="4521491"/>
            <a:ext cx="41369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B2</a:t>
            </a:r>
          </a:p>
        </p:txBody>
      </p:sp>
      <p:sp>
        <p:nvSpPr>
          <p:cNvPr id="373786" name="Rectangle 26"/>
          <p:cNvSpPr>
            <a:spLocks noChangeArrowheads="1"/>
          </p:cNvSpPr>
          <p:nvPr/>
        </p:nvSpPr>
        <p:spPr bwMode="auto">
          <a:xfrm>
            <a:off x="1439619" y="4226295"/>
            <a:ext cx="1079472" cy="494568"/>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73787" name="Rectangle 27"/>
          <p:cNvSpPr>
            <a:spLocks noChangeArrowheads="1"/>
          </p:cNvSpPr>
          <p:nvPr/>
        </p:nvSpPr>
        <p:spPr bwMode="auto">
          <a:xfrm>
            <a:off x="1657957" y="4168222"/>
            <a:ext cx="610867" cy="63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1800">
                <a:latin typeface="+mn-lt"/>
              </a:rPr>
              <a:t>1-</a:t>
            </a:r>
            <a:r>
              <a:rPr lang="en-US" altLang="zh-TW" sz="1800">
                <a:latin typeface="+mn-lt"/>
              </a:rPr>
              <a:t>bit</a:t>
            </a:r>
          </a:p>
          <a:p>
            <a:pPr algn="ctr"/>
            <a:r>
              <a:rPr lang="en-US" altLang="zh-TW" sz="1800">
                <a:latin typeface="+mn-lt"/>
              </a:rPr>
              <a:t>ALU</a:t>
            </a:r>
          </a:p>
        </p:txBody>
      </p:sp>
      <p:sp>
        <p:nvSpPr>
          <p:cNvPr id="373788" name="Line 28"/>
          <p:cNvSpPr>
            <a:spLocks noChangeShapeType="1"/>
          </p:cNvSpPr>
          <p:nvPr/>
        </p:nvSpPr>
        <p:spPr bwMode="auto">
          <a:xfrm>
            <a:off x="2532773" y="4436486"/>
            <a:ext cx="47435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89" name="Line 29"/>
          <p:cNvSpPr>
            <a:spLocks noChangeShapeType="1"/>
          </p:cNvSpPr>
          <p:nvPr/>
        </p:nvSpPr>
        <p:spPr bwMode="auto">
          <a:xfrm>
            <a:off x="872516" y="4362301"/>
            <a:ext cx="55341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90" name="Line 30"/>
          <p:cNvSpPr>
            <a:spLocks noChangeShapeType="1"/>
          </p:cNvSpPr>
          <p:nvPr/>
        </p:nvSpPr>
        <p:spPr bwMode="auto">
          <a:xfrm>
            <a:off x="872516" y="4584857"/>
            <a:ext cx="55341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91" name="Rectangle 31"/>
          <p:cNvSpPr>
            <a:spLocks noChangeArrowheads="1"/>
          </p:cNvSpPr>
          <p:nvPr/>
        </p:nvSpPr>
        <p:spPr bwMode="auto">
          <a:xfrm>
            <a:off x="2990410" y="4298936"/>
            <a:ext cx="86651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Result2</a:t>
            </a:r>
          </a:p>
        </p:txBody>
      </p:sp>
      <p:sp>
        <p:nvSpPr>
          <p:cNvPr id="373792" name="Line 32"/>
          <p:cNvSpPr>
            <a:spLocks noChangeShapeType="1"/>
          </p:cNvSpPr>
          <p:nvPr/>
        </p:nvSpPr>
        <p:spPr bwMode="auto">
          <a:xfrm>
            <a:off x="1979354" y="3843006"/>
            <a:ext cx="0" cy="3709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93" name="Rectangle 33"/>
          <p:cNvSpPr>
            <a:spLocks noChangeArrowheads="1"/>
          </p:cNvSpPr>
          <p:nvPr/>
        </p:nvSpPr>
        <p:spPr bwMode="auto">
          <a:xfrm>
            <a:off x="1013911" y="3928009"/>
            <a:ext cx="96788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CarryIn2</a:t>
            </a:r>
          </a:p>
        </p:txBody>
      </p:sp>
      <p:sp>
        <p:nvSpPr>
          <p:cNvPr id="373794" name="Rectangle 34"/>
          <p:cNvSpPr>
            <a:spLocks noChangeArrowheads="1"/>
          </p:cNvSpPr>
          <p:nvPr/>
        </p:nvSpPr>
        <p:spPr bwMode="auto">
          <a:xfrm>
            <a:off x="539552" y="5040787"/>
            <a:ext cx="42171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A3</a:t>
            </a:r>
          </a:p>
        </p:txBody>
      </p:sp>
      <p:sp>
        <p:nvSpPr>
          <p:cNvPr id="373795" name="Rectangle 35"/>
          <p:cNvSpPr>
            <a:spLocks noChangeArrowheads="1"/>
          </p:cNvSpPr>
          <p:nvPr/>
        </p:nvSpPr>
        <p:spPr bwMode="auto">
          <a:xfrm>
            <a:off x="539552" y="5411713"/>
            <a:ext cx="41369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B3</a:t>
            </a:r>
          </a:p>
        </p:txBody>
      </p:sp>
      <p:sp>
        <p:nvSpPr>
          <p:cNvPr id="373796" name="Rectangle 36"/>
          <p:cNvSpPr>
            <a:spLocks noChangeArrowheads="1"/>
          </p:cNvSpPr>
          <p:nvPr/>
        </p:nvSpPr>
        <p:spPr bwMode="auto">
          <a:xfrm>
            <a:off x="1439619" y="5116518"/>
            <a:ext cx="1079472" cy="494568"/>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73797" name="Rectangle 37"/>
          <p:cNvSpPr>
            <a:spLocks noChangeArrowheads="1"/>
          </p:cNvSpPr>
          <p:nvPr/>
        </p:nvSpPr>
        <p:spPr bwMode="auto">
          <a:xfrm>
            <a:off x="1657957" y="5058443"/>
            <a:ext cx="610867" cy="63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1800">
                <a:latin typeface="+mn-lt"/>
              </a:rPr>
              <a:t>1-</a:t>
            </a:r>
            <a:r>
              <a:rPr lang="en-US" altLang="zh-TW" sz="1800">
                <a:latin typeface="+mn-lt"/>
              </a:rPr>
              <a:t>bit</a:t>
            </a:r>
          </a:p>
          <a:p>
            <a:pPr algn="ctr"/>
            <a:r>
              <a:rPr lang="en-US" altLang="zh-TW" sz="1800">
                <a:latin typeface="+mn-lt"/>
              </a:rPr>
              <a:t>ALU</a:t>
            </a:r>
          </a:p>
        </p:txBody>
      </p:sp>
      <p:sp>
        <p:nvSpPr>
          <p:cNvPr id="373798" name="Line 38"/>
          <p:cNvSpPr>
            <a:spLocks noChangeShapeType="1"/>
          </p:cNvSpPr>
          <p:nvPr/>
        </p:nvSpPr>
        <p:spPr bwMode="auto">
          <a:xfrm>
            <a:off x="2532773" y="5326709"/>
            <a:ext cx="47435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799" name="Line 39"/>
          <p:cNvSpPr>
            <a:spLocks noChangeShapeType="1"/>
          </p:cNvSpPr>
          <p:nvPr/>
        </p:nvSpPr>
        <p:spPr bwMode="auto">
          <a:xfrm>
            <a:off x="872516" y="5252523"/>
            <a:ext cx="55341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00" name="Line 40"/>
          <p:cNvSpPr>
            <a:spLocks noChangeShapeType="1"/>
          </p:cNvSpPr>
          <p:nvPr/>
        </p:nvSpPr>
        <p:spPr bwMode="auto">
          <a:xfrm>
            <a:off x="872516" y="5475079"/>
            <a:ext cx="553419"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01" name="Rectangle 41"/>
          <p:cNvSpPr>
            <a:spLocks noChangeArrowheads="1"/>
          </p:cNvSpPr>
          <p:nvPr/>
        </p:nvSpPr>
        <p:spPr bwMode="auto">
          <a:xfrm>
            <a:off x="2990410" y="5189157"/>
            <a:ext cx="86651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Result3</a:t>
            </a:r>
          </a:p>
        </p:txBody>
      </p:sp>
      <p:sp>
        <p:nvSpPr>
          <p:cNvPr id="373802" name="Line 42"/>
          <p:cNvSpPr>
            <a:spLocks noChangeShapeType="1"/>
          </p:cNvSpPr>
          <p:nvPr/>
        </p:nvSpPr>
        <p:spPr bwMode="auto">
          <a:xfrm>
            <a:off x="1979354" y="4733227"/>
            <a:ext cx="0" cy="3709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03" name="Rectangle 43"/>
          <p:cNvSpPr>
            <a:spLocks noChangeArrowheads="1"/>
          </p:cNvSpPr>
          <p:nvPr/>
        </p:nvSpPr>
        <p:spPr bwMode="auto">
          <a:xfrm>
            <a:off x="1013911" y="4818232"/>
            <a:ext cx="96788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CarryIn3</a:t>
            </a:r>
          </a:p>
        </p:txBody>
      </p:sp>
      <p:sp>
        <p:nvSpPr>
          <p:cNvPr id="373804" name="Rectangle 44"/>
          <p:cNvSpPr>
            <a:spLocks noChangeArrowheads="1"/>
          </p:cNvSpPr>
          <p:nvPr/>
        </p:nvSpPr>
        <p:spPr bwMode="auto">
          <a:xfrm>
            <a:off x="1962630" y="5782639"/>
            <a:ext cx="113940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CarryOut3</a:t>
            </a:r>
          </a:p>
        </p:txBody>
      </p:sp>
      <p:sp>
        <p:nvSpPr>
          <p:cNvPr id="373805" name="Line 45"/>
          <p:cNvSpPr>
            <a:spLocks noChangeShapeType="1"/>
          </p:cNvSpPr>
          <p:nvPr/>
        </p:nvSpPr>
        <p:spPr bwMode="auto">
          <a:xfrm>
            <a:off x="1979354" y="5623449"/>
            <a:ext cx="0" cy="370925"/>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06" name="Rectangle 46"/>
          <p:cNvSpPr>
            <a:spLocks noChangeArrowheads="1"/>
          </p:cNvSpPr>
          <p:nvPr/>
        </p:nvSpPr>
        <p:spPr bwMode="auto">
          <a:xfrm>
            <a:off x="2041690" y="4633380"/>
            <a:ext cx="113940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CarryOut2</a:t>
            </a:r>
          </a:p>
        </p:txBody>
      </p:sp>
      <p:sp>
        <p:nvSpPr>
          <p:cNvPr id="373807" name="Rectangle 47"/>
          <p:cNvSpPr>
            <a:spLocks noChangeArrowheads="1"/>
          </p:cNvSpPr>
          <p:nvPr/>
        </p:nvSpPr>
        <p:spPr bwMode="auto">
          <a:xfrm>
            <a:off x="1012391" y="1999195"/>
            <a:ext cx="96788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CarryIn0</a:t>
            </a:r>
          </a:p>
        </p:txBody>
      </p:sp>
      <p:grpSp>
        <p:nvGrpSpPr>
          <p:cNvPr id="4" name="群組 3"/>
          <p:cNvGrpSpPr/>
          <p:nvPr/>
        </p:nvGrpSpPr>
        <p:grpSpPr>
          <a:xfrm>
            <a:off x="4788024" y="2060848"/>
            <a:ext cx="3816424" cy="1822499"/>
            <a:chOff x="4254802" y="2331943"/>
            <a:chExt cx="4695683" cy="2321170"/>
          </a:xfrm>
        </p:grpSpPr>
        <p:grpSp>
          <p:nvGrpSpPr>
            <p:cNvPr id="373808" name="Group 48"/>
            <p:cNvGrpSpPr>
              <a:grpSpLocks/>
            </p:cNvGrpSpPr>
            <p:nvPr/>
          </p:nvGrpSpPr>
          <p:grpSpPr bwMode="auto">
            <a:xfrm>
              <a:off x="5257800" y="2683636"/>
              <a:ext cx="1371600" cy="562708"/>
              <a:chOff x="3456" y="2208"/>
              <a:chExt cx="864" cy="384"/>
            </a:xfrm>
          </p:grpSpPr>
          <p:grpSp>
            <p:nvGrpSpPr>
              <p:cNvPr id="373809" name="Group 49"/>
              <p:cNvGrpSpPr>
                <a:grpSpLocks/>
              </p:cNvGrpSpPr>
              <p:nvPr/>
            </p:nvGrpSpPr>
            <p:grpSpPr bwMode="auto">
              <a:xfrm>
                <a:off x="3648" y="2208"/>
                <a:ext cx="480" cy="384"/>
                <a:chOff x="3648" y="2208"/>
                <a:chExt cx="480" cy="384"/>
              </a:xfrm>
            </p:grpSpPr>
            <p:sp>
              <p:nvSpPr>
                <p:cNvPr id="373810" name="Arc 50"/>
                <p:cNvSpPr>
                  <a:spLocks/>
                </p:cNvSpPr>
                <p:nvPr/>
              </p:nvSpPr>
              <p:spPr bwMode="auto">
                <a:xfrm>
                  <a:off x="3928" y="2209"/>
                  <a:ext cx="20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11" name="Arc 51"/>
                <p:cNvSpPr>
                  <a:spLocks/>
                </p:cNvSpPr>
                <p:nvPr/>
              </p:nvSpPr>
              <p:spPr bwMode="auto">
                <a:xfrm>
                  <a:off x="3928" y="2400"/>
                  <a:ext cx="200"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12" name="Line 52"/>
                <p:cNvSpPr>
                  <a:spLocks noChangeShapeType="1"/>
                </p:cNvSpPr>
                <p:nvPr/>
              </p:nvSpPr>
              <p:spPr bwMode="auto">
                <a:xfrm flipH="1">
                  <a:off x="3648" y="2208"/>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13" name="Line 53"/>
                <p:cNvSpPr>
                  <a:spLocks noChangeShapeType="1"/>
                </p:cNvSpPr>
                <p:nvPr/>
              </p:nvSpPr>
              <p:spPr bwMode="auto">
                <a:xfrm>
                  <a:off x="3648" y="2208"/>
                  <a:ext cx="0"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14" name="Line 54"/>
                <p:cNvSpPr>
                  <a:spLocks noChangeShapeType="1"/>
                </p:cNvSpPr>
                <p:nvPr/>
              </p:nvSpPr>
              <p:spPr bwMode="auto">
                <a:xfrm flipH="1">
                  <a:off x="3648" y="2592"/>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sp>
            <p:nvSpPr>
              <p:cNvPr id="373815" name="Line 55"/>
              <p:cNvSpPr>
                <a:spLocks noChangeShapeType="1"/>
              </p:cNvSpPr>
              <p:nvPr/>
            </p:nvSpPr>
            <p:spPr bwMode="auto">
              <a:xfrm>
                <a:off x="4128" y="2400"/>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16" name="Line 56"/>
              <p:cNvSpPr>
                <a:spLocks noChangeShapeType="1"/>
              </p:cNvSpPr>
              <p:nvPr/>
            </p:nvSpPr>
            <p:spPr bwMode="auto">
              <a:xfrm flipH="1">
                <a:off x="3456" y="2304"/>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17" name="Line 57"/>
              <p:cNvSpPr>
                <a:spLocks noChangeShapeType="1"/>
              </p:cNvSpPr>
              <p:nvPr/>
            </p:nvSpPr>
            <p:spPr bwMode="auto">
              <a:xfrm flipH="1">
                <a:off x="3456" y="2496"/>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grpSp>
          <p:nvGrpSpPr>
            <p:cNvPr id="373818" name="Group 58"/>
            <p:cNvGrpSpPr>
              <a:grpSpLocks/>
            </p:cNvGrpSpPr>
            <p:nvPr/>
          </p:nvGrpSpPr>
          <p:grpSpPr bwMode="auto">
            <a:xfrm>
              <a:off x="6629400" y="3388487"/>
              <a:ext cx="1219200" cy="561242"/>
              <a:chOff x="4320" y="2689"/>
              <a:chExt cx="768" cy="383"/>
            </a:xfrm>
          </p:grpSpPr>
          <p:sp>
            <p:nvSpPr>
              <p:cNvPr id="373819" name="Arc 59"/>
              <p:cNvSpPr>
                <a:spLocks/>
              </p:cNvSpPr>
              <p:nvPr/>
            </p:nvSpPr>
            <p:spPr bwMode="auto">
              <a:xfrm>
                <a:off x="4505" y="2689"/>
                <a:ext cx="407" cy="192"/>
              </a:xfrm>
              <a:custGeom>
                <a:avLst/>
                <a:gdLst>
                  <a:gd name="G0" fmla="+- 53 0 0"/>
                  <a:gd name="G1" fmla="+- 21600 0 0"/>
                  <a:gd name="G2" fmla="+- 21600 0 0"/>
                  <a:gd name="T0" fmla="*/ 0 w 21653"/>
                  <a:gd name="T1" fmla="*/ 0 h 21600"/>
                  <a:gd name="T2" fmla="*/ 21653 w 21653"/>
                  <a:gd name="T3" fmla="*/ 21600 h 21600"/>
                  <a:gd name="T4" fmla="*/ 53 w 21653"/>
                  <a:gd name="T5" fmla="*/ 21600 h 21600"/>
                </a:gdLst>
                <a:ahLst/>
                <a:cxnLst>
                  <a:cxn ang="0">
                    <a:pos x="T0" y="T1"/>
                  </a:cxn>
                  <a:cxn ang="0">
                    <a:pos x="T2" y="T3"/>
                  </a:cxn>
                  <a:cxn ang="0">
                    <a:pos x="T4" y="T5"/>
                  </a:cxn>
                </a:cxnLst>
                <a:rect l="0" t="0" r="r" b="b"/>
                <a:pathLst>
                  <a:path w="21653" h="21600" fill="none" extrusionOk="0">
                    <a:moveTo>
                      <a:pt x="0" y="0"/>
                    </a:moveTo>
                    <a:cubicBezTo>
                      <a:pt x="17" y="0"/>
                      <a:pt x="35" y="0"/>
                      <a:pt x="53" y="0"/>
                    </a:cubicBezTo>
                    <a:cubicBezTo>
                      <a:pt x="11982" y="0"/>
                      <a:pt x="21653" y="9670"/>
                      <a:pt x="21653" y="21600"/>
                    </a:cubicBezTo>
                  </a:path>
                  <a:path w="21653" h="21600" stroke="0" extrusionOk="0">
                    <a:moveTo>
                      <a:pt x="0" y="0"/>
                    </a:moveTo>
                    <a:cubicBezTo>
                      <a:pt x="17" y="0"/>
                      <a:pt x="35" y="0"/>
                      <a:pt x="53" y="0"/>
                    </a:cubicBezTo>
                    <a:cubicBezTo>
                      <a:pt x="11982" y="0"/>
                      <a:pt x="21653" y="9670"/>
                      <a:pt x="21653" y="21600"/>
                    </a:cubicBezTo>
                    <a:lnTo>
                      <a:pt x="53"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20" name="Arc 60"/>
              <p:cNvSpPr>
                <a:spLocks/>
              </p:cNvSpPr>
              <p:nvPr/>
            </p:nvSpPr>
            <p:spPr bwMode="auto">
              <a:xfrm>
                <a:off x="4504" y="2880"/>
                <a:ext cx="407" cy="192"/>
              </a:xfrm>
              <a:custGeom>
                <a:avLst/>
                <a:gdLst>
                  <a:gd name="G0" fmla="+- 53 0 0"/>
                  <a:gd name="G1" fmla="+- 0 0 0"/>
                  <a:gd name="G2" fmla="+- 21600 0 0"/>
                  <a:gd name="T0" fmla="*/ 21653 w 21653"/>
                  <a:gd name="T1" fmla="*/ 0 h 21600"/>
                  <a:gd name="T2" fmla="*/ 0 w 21653"/>
                  <a:gd name="T3" fmla="*/ 21600 h 21600"/>
                  <a:gd name="T4" fmla="*/ 53 w 21653"/>
                  <a:gd name="T5" fmla="*/ 0 h 21600"/>
                </a:gdLst>
                <a:ahLst/>
                <a:cxnLst>
                  <a:cxn ang="0">
                    <a:pos x="T0" y="T1"/>
                  </a:cxn>
                  <a:cxn ang="0">
                    <a:pos x="T2" y="T3"/>
                  </a:cxn>
                  <a:cxn ang="0">
                    <a:pos x="T4" y="T5"/>
                  </a:cxn>
                </a:cxnLst>
                <a:rect l="0" t="0" r="r" b="b"/>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21" name="Arc 61"/>
              <p:cNvSpPr>
                <a:spLocks/>
              </p:cNvSpPr>
              <p:nvPr/>
            </p:nvSpPr>
            <p:spPr bwMode="auto">
              <a:xfrm>
                <a:off x="4464" y="2689"/>
                <a:ext cx="122"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22" name="Arc 62"/>
              <p:cNvSpPr>
                <a:spLocks/>
              </p:cNvSpPr>
              <p:nvPr/>
            </p:nvSpPr>
            <p:spPr bwMode="auto">
              <a:xfrm>
                <a:off x="4464" y="2880"/>
                <a:ext cx="122"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23" name="Line 63"/>
              <p:cNvSpPr>
                <a:spLocks noChangeShapeType="1"/>
              </p:cNvSpPr>
              <p:nvPr/>
            </p:nvSpPr>
            <p:spPr bwMode="auto">
              <a:xfrm>
                <a:off x="4896" y="2880"/>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24" name="Line 64"/>
              <p:cNvSpPr>
                <a:spLocks noChangeShapeType="1"/>
              </p:cNvSpPr>
              <p:nvPr/>
            </p:nvSpPr>
            <p:spPr bwMode="auto">
              <a:xfrm flipH="1">
                <a:off x="4320" y="2736"/>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25" name="Line 65"/>
              <p:cNvSpPr>
                <a:spLocks noChangeShapeType="1"/>
              </p:cNvSpPr>
              <p:nvPr/>
            </p:nvSpPr>
            <p:spPr bwMode="auto">
              <a:xfrm flipH="1">
                <a:off x="4320" y="3024"/>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26" name="Line 66"/>
              <p:cNvSpPr>
                <a:spLocks noChangeShapeType="1"/>
              </p:cNvSpPr>
              <p:nvPr/>
            </p:nvSpPr>
            <p:spPr bwMode="auto">
              <a:xfrm flipH="1">
                <a:off x="4320" y="2880"/>
                <a:ext cx="24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grpSp>
          <p:nvGrpSpPr>
            <p:cNvPr id="373827" name="Group 67"/>
            <p:cNvGrpSpPr>
              <a:grpSpLocks/>
            </p:cNvGrpSpPr>
            <p:nvPr/>
          </p:nvGrpSpPr>
          <p:grpSpPr bwMode="auto">
            <a:xfrm>
              <a:off x="5257800" y="3387021"/>
              <a:ext cx="1371600" cy="562708"/>
              <a:chOff x="3456" y="2688"/>
              <a:chExt cx="864" cy="384"/>
            </a:xfrm>
          </p:grpSpPr>
          <p:grpSp>
            <p:nvGrpSpPr>
              <p:cNvPr id="373828" name="Group 68"/>
              <p:cNvGrpSpPr>
                <a:grpSpLocks/>
              </p:cNvGrpSpPr>
              <p:nvPr/>
            </p:nvGrpSpPr>
            <p:grpSpPr bwMode="auto">
              <a:xfrm>
                <a:off x="3648" y="2688"/>
                <a:ext cx="480" cy="384"/>
                <a:chOff x="3648" y="2688"/>
                <a:chExt cx="480" cy="384"/>
              </a:xfrm>
            </p:grpSpPr>
            <p:sp>
              <p:nvSpPr>
                <p:cNvPr id="373829" name="Arc 69"/>
                <p:cNvSpPr>
                  <a:spLocks/>
                </p:cNvSpPr>
                <p:nvPr/>
              </p:nvSpPr>
              <p:spPr bwMode="auto">
                <a:xfrm>
                  <a:off x="3928" y="2689"/>
                  <a:ext cx="20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30" name="Arc 70"/>
                <p:cNvSpPr>
                  <a:spLocks/>
                </p:cNvSpPr>
                <p:nvPr/>
              </p:nvSpPr>
              <p:spPr bwMode="auto">
                <a:xfrm>
                  <a:off x="3928" y="2880"/>
                  <a:ext cx="200"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31" name="Line 71"/>
                <p:cNvSpPr>
                  <a:spLocks noChangeShapeType="1"/>
                </p:cNvSpPr>
                <p:nvPr/>
              </p:nvSpPr>
              <p:spPr bwMode="auto">
                <a:xfrm flipH="1">
                  <a:off x="3648" y="2688"/>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32" name="Line 72"/>
                <p:cNvSpPr>
                  <a:spLocks noChangeShapeType="1"/>
                </p:cNvSpPr>
                <p:nvPr/>
              </p:nvSpPr>
              <p:spPr bwMode="auto">
                <a:xfrm>
                  <a:off x="3648" y="2688"/>
                  <a:ext cx="0"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33" name="Line 73"/>
                <p:cNvSpPr>
                  <a:spLocks noChangeShapeType="1"/>
                </p:cNvSpPr>
                <p:nvPr/>
              </p:nvSpPr>
              <p:spPr bwMode="auto">
                <a:xfrm flipH="1">
                  <a:off x="3648" y="3072"/>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sp>
            <p:nvSpPr>
              <p:cNvPr id="373834" name="Line 74"/>
              <p:cNvSpPr>
                <a:spLocks noChangeShapeType="1"/>
              </p:cNvSpPr>
              <p:nvPr/>
            </p:nvSpPr>
            <p:spPr bwMode="auto">
              <a:xfrm>
                <a:off x="4128" y="2880"/>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35" name="Line 75"/>
              <p:cNvSpPr>
                <a:spLocks noChangeShapeType="1"/>
              </p:cNvSpPr>
              <p:nvPr/>
            </p:nvSpPr>
            <p:spPr bwMode="auto">
              <a:xfrm flipH="1">
                <a:off x="3456" y="2784"/>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36" name="Line 76"/>
              <p:cNvSpPr>
                <a:spLocks noChangeShapeType="1"/>
              </p:cNvSpPr>
              <p:nvPr/>
            </p:nvSpPr>
            <p:spPr bwMode="auto">
              <a:xfrm flipH="1">
                <a:off x="3456" y="2976"/>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grpSp>
          <p:nvGrpSpPr>
            <p:cNvPr id="373837" name="Group 77"/>
            <p:cNvGrpSpPr>
              <a:grpSpLocks/>
            </p:cNvGrpSpPr>
            <p:nvPr/>
          </p:nvGrpSpPr>
          <p:grpSpPr bwMode="auto">
            <a:xfrm>
              <a:off x="5257800" y="4090405"/>
              <a:ext cx="1371600" cy="562708"/>
              <a:chOff x="3456" y="3168"/>
              <a:chExt cx="864" cy="384"/>
            </a:xfrm>
          </p:grpSpPr>
          <p:grpSp>
            <p:nvGrpSpPr>
              <p:cNvPr id="373838" name="Group 78"/>
              <p:cNvGrpSpPr>
                <a:grpSpLocks/>
              </p:cNvGrpSpPr>
              <p:nvPr/>
            </p:nvGrpSpPr>
            <p:grpSpPr bwMode="auto">
              <a:xfrm>
                <a:off x="3648" y="3168"/>
                <a:ext cx="480" cy="384"/>
                <a:chOff x="3648" y="3168"/>
                <a:chExt cx="480" cy="384"/>
              </a:xfrm>
            </p:grpSpPr>
            <p:sp>
              <p:nvSpPr>
                <p:cNvPr id="373839" name="Arc 79"/>
                <p:cNvSpPr>
                  <a:spLocks/>
                </p:cNvSpPr>
                <p:nvPr/>
              </p:nvSpPr>
              <p:spPr bwMode="auto">
                <a:xfrm>
                  <a:off x="3928" y="3169"/>
                  <a:ext cx="20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40" name="Arc 80"/>
                <p:cNvSpPr>
                  <a:spLocks/>
                </p:cNvSpPr>
                <p:nvPr/>
              </p:nvSpPr>
              <p:spPr bwMode="auto">
                <a:xfrm>
                  <a:off x="3928" y="3360"/>
                  <a:ext cx="200"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41" name="Line 81"/>
                <p:cNvSpPr>
                  <a:spLocks noChangeShapeType="1"/>
                </p:cNvSpPr>
                <p:nvPr/>
              </p:nvSpPr>
              <p:spPr bwMode="auto">
                <a:xfrm flipH="1">
                  <a:off x="3648" y="3168"/>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42" name="Line 82"/>
                <p:cNvSpPr>
                  <a:spLocks noChangeShapeType="1"/>
                </p:cNvSpPr>
                <p:nvPr/>
              </p:nvSpPr>
              <p:spPr bwMode="auto">
                <a:xfrm>
                  <a:off x="3648" y="3168"/>
                  <a:ext cx="0"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43" name="Line 83"/>
                <p:cNvSpPr>
                  <a:spLocks noChangeShapeType="1"/>
                </p:cNvSpPr>
                <p:nvPr/>
              </p:nvSpPr>
              <p:spPr bwMode="auto">
                <a:xfrm flipH="1">
                  <a:off x="3648" y="3552"/>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sp>
            <p:nvSpPr>
              <p:cNvPr id="373844" name="Line 84"/>
              <p:cNvSpPr>
                <a:spLocks noChangeShapeType="1"/>
              </p:cNvSpPr>
              <p:nvPr/>
            </p:nvSpPr>
            <p:spPr bwMode="auto">
              <a:xfrm>
                <a:off x="4128" y="3360"/>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45" name="Line 85"/>
              <p:cNvSpPr>
                <a:spLocks noChangeShapeType="1"/>
              </p:cNvSpPr>
              <p:nvPr/>
            </p:nvSpPr>
            <p:spPr bwMode="auto">
              <a:xfrm flipH="1">
                <a:off x="3456" y="3264"/>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46" name="Line 86"/>
              <p:cNvSpPr>
                <a:spLocks noChangeShapeType="1"/>
              </p:cNvSpPr>
              <p:nvPr/>
            </p:nvSpPr>
            <p:spPr bwMode="auto">
              <a:xfrm flipH="1">
                <a:off x="3456" y="3456"/>
                <a:ext cx="192"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sp>
          <p:nvSpPr>
            <p:cNvPr id="373847" name="Line 87"/>
            <p:cNvSpPr>
              <a:spLocks noChangeShapeType="1"/>
            </p:cNvSpPr>
            <p:nvPr/>
          </p:nvSpPr>
          <p:spPr bwMode="auto">
            <a:xfrm>
              <a:off x="6629400" y="2964990"/>
              <a:ext cx="0" cy="4923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48" name="Line 88"/>
            <p:cNvSpPr>
              <a:spLocks noChangeShapeType="1"/>
            </p:cNvSpPr>
            <p:nvPr/>
          </p:nvSpPr>
          <p:spPr bwMode="auto">
            <a:xfrm>
              <a:off x="6629400" y="3879390"/>
              <a:ext cx="0" cy="492369"/>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49" name="Line 89"/>
            <p:cNvSpPr>
              <a:spLocks noChangeShapeType="1"/>
            </p:cNvSpPr>
            <p:nvPr/>
          </p:nvSpPr>
          <p:spPr bwMode="auto">
            <a:xfrm flipV="1">
              <a:off x="5257800" y="2472621"/>
              <a:ext cx="0" cy="10550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50" name="Line 90"/>
            <p:cNvSpPr>
              <a:spLocks noChangeShapeType="1"/>
            </p:cNvSpPr>
            <p:nvPr/>
          </p:nvSpPr>
          <p:spPr bwMode="auto">
            <a:xfrm flipH="1">
              <a:off x="4648200" y="3105667"/>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51" name="Line 91"/>
            <p:cNvSpPr>
              <a:spLocks noChangeShapeType="1"/>
            </p:cNvSpPr>
            <p:nvPr/>
          </p:nvSpPr>
          <p:spPr bwMode="auto">
            <a:xfrm>
              <a:off x="5105400" y="3105667"/>
              <a:ext cx="0" cy="11254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52" name="Line 92"/>
            <p:cNvSpPr>
              <a:spLocks noChangeShapeType="1"/>
            </p:cNvSpPr>
            <p:nvPr/>
          </p:nvSpPr>
          <p:spPr bwMode="auto">
            <a:xfrm flipH="1">
              <a:off x="5105400" y="4231082"/>
              <a:ext cx="152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53" name="Line 93"/>
            <p:cNvSpPr>
              <a:spLocks noChangeShapeType="1"/>
            </p:cNvSpPr>
            <p:nvPr/>
          </p:nvSpPr>
          <p:spPr bwMode="auto">
            <a:xfrm>
              <a:off x="5257800" y="3809052"/>
              <a:ext cx="0" cy="70338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54" name="Line 94"/>
            <p:cNvSpPr>
              <a:spLocks noChangeShapeType="1"/>
            </p:cNvSpPr>
            <p:nvPr/>
          </p:nvSpPr>
          <p:spPr bwMode="auto">
            <a:xfrm flipH="1">
              <a:off x="4648200" y="4512436"/>
              <a:ext cx="609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55" name="Line 95"/>
            <p:cNvSpPr>
              <a:spLocks noChangeShapeType="1"/>
            </p:cNvSpPr>
            <p:nvPr/>
          </p:nvSpPr>
          <p:spPr bwMode="auto">
            <a:xfrm>
              <a:off x="7848600" y="3668375"/>
              <a:ext cx="0" cy="98473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56" name="Rectangle 96"/>
            <p:cNvSpPr>
              <a:spLocks noChangeArrowheads="1"/>
            </p:cNvSpPr>
            <p:nvPr/>
          </p:nvSpPr>
          <p:spPr bwMode="auto">
            <a:xfrm>
              <a:off x="4254802" y="2331943"/>
              <a:ext cx="865167" cy="3628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a:latin typeface="+mn-lt"/>
                </a:rPr>
                <a:t>CarryIn</a:t>
              </a:r>
              <a:endParaRPr lang="en-US" altLang="zh-TW" sz="1800" b="1" dirty="0">
                <a:latin typeface="+mn-lt"/>
              </a:endParaRPr>
            </a:p>
          </p:txBody>
        </p:sp>
        <p:sp>
          <p:nvSpPr>
            <p:cNvPr id="373857" name="Rectangle 97"/>
            <p:cNvSpPr>
              <a:spLocks noChangeArrowheads="1"/>
            </p:cNvSpPr>
            <p:nvPr/>
          </p:nvSpPr>
          <p:spPr bwMode="auto">
            <a:xfrm>
              <a:off x="7910589" y="4257869"/>
              <a:ext cx="1039896" cy="362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a:latin typeface="+mn-lt"/>
                </a:rPr>
                <a:t>CarryOut</a:t>
              </a:r>
              <a:endParaRPr lang="en-US" altLang="zh-TW" sz="1800" b="1" dirty="0">
                <a:latin typeface="+mn-lt"/>
              </a:endParaRPr>
            </a:p>
          </p:txBody>
        </p:sp>
        <p:sp>
          <p:nvSpPr>
            <p:cNvPr id="373858" name="Rectangle 98"/>
            <p:cNvSpPr>
              <a:spLocks noChangeArrowheads="1"/>
            </p:cNvSpPr>
            <p:nvPr/>
          </p:nvSpPr>
          <p:spPr bwMode="auto">
            <a:xfrm>
              <a:off x="4254802" y="2882208"/>
              <a:ext cx="31110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latin typeface="+mn-lt"/>
                </a:rPr>
                <a:t>A</a:t>
              </a:r>
            </a:p>
          </p:txBody>
        </p:sp>
        <p:sp>
          <p:nvSpPr>
            <p:cNvPr id="373859" name="Rectangle 99"/>
            <p:cNvSpPr>
              <a:spLocks noChangeArrowheads="1"/>
            </p:cNvSpPr>
            <p:nvPr/>
          </p:nvSpPr>
          <p:spPr bwMode="auto">
            <a:xfrm>
              <a:off x="4254802" y="4288978"/>
              <a:ext cx="30148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B</a:t>
              </a:r>
            </a:p>
          </p:txBody>
        </p:sp>
        <p:sp>
          <p:nvSpPr>
            <p:cNvPr id="373860" name="Line 100"/>
            <p:cNvSpPr>
              <a:spLocks noChangeShapeType="1"/>
            </p:cNvSpPr>
            <p:nvPr/>
          </p:nvSpPr>
          <p:spPr bwMode="auto">
            <a:xfrm>
              <a:off x="5562600" y="2824313"/>
              <a:ext cx="762000" cy="140677"/>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61" name="Line 101"/>
            <p:cNvSpPr>
              <a:spLocks noChangeShapeType="1"/>
            </p:cNvSpPr>
            <p:nvPr/>
          </p:nvSpPr>
          <p:spPr bwMode="auto">
            <a:xfrm>
              <a:off x="6946900" y="3440859"/>
              <a:ext cx="673100" cy="227516"/>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62" name="Line 102"/>
            <p:cNvSpPr>
              <a:spLocks noChangeShapeType="1"/>
            </p:cNvSpPr>
            <p:nvPr/>
          </p:nvSpPr>
          <p:spPr bwMode="auto">
            <a:xfrm>
              <a:off x="5257800" y="2472621"/>
              <a:ext cx="0" cy="351692"/>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63" name="Line 103"/>
            <p:cNvSpPr>
              <a:spLocks noChangeShapeType="1"/>
            </p:cNvSpPr>
            <p:nvPr/>
          </p:nvSpPr>
          <p:spPr bwMode="auto">
            <a:xfrm>
              <a:off x="5257800" y="2824313"/>
              <a:ext cx="304800"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64" name="Line 104"/>
            <p:cNvSpPr>
              <a:spLocks noChangeShapeType="1"/>
            </p:cNvSpPr>
            <p:nvPr/>
          </p:nvSpPr>
          <p:spPr bwMode="auto">
            <a:xfrm>
              <a:off x="6324600" y="2964990"/>
              <a:ext cx="304800"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65" name="Line 105"/>
            <p:cNvSpPr>
              <a:spLocks noChangeShapeType="1"/>
            </p:cNvSpPr>
            <p:nvPr/>
          </p:nvSpPr>
          <p:spPr bwMode="auto">
            <a:xfrm>
              <a:off x="6629400" y="2964990"/>
              <a:ext cx="0" cy="492369"/>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66" name="Line 106"/>
            <p:cNvSpPr>
              <a:spLocks noChangeShapeType="1"/>
            </p:cNvSpPr>
            <p:nvPr/>
          </p:nvSpPr>
          <p:spPr bwMode="auto">
            <a:xfrm>
              <a:off x="6629400" y="3457359"/>
              <a:ext cx="343357"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67" name="Line 107"/>
            <p:cNvSpPr>
              <a:spLocks noChangeShapeType="1"/>
            </p:cNvSpPr>
            <p:nvPr/>
          </p:nvSpPr>
          <p:spPr bwMode="auto">
            <a:xfrm>
              <a:off x="7543800" y="3668375"/>
              <a:ext cx="304800" cy="0"/>
            </a:xfrm>
            <a:prstGeom prst="line">
              <a:avLst/>
            </a:prstGeom>
            <a:noFill/>
            <a:ln w="25400">
              <a:solidFill>
                <a:schemeClr val="accent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73868" name="Line 108"/>
            <p:cNvSpPr>
              <a:spLocks noChangeShapeType="1"/>
            </p:cNvSpPr>
            <p:nvPr/>
          </p:nvSpPr>
          <p:spPr bwMode="auto">
            <a:xfrm>
              <a:off x="7848600" y="3668375"/>
              <a:ext cx="0" cy="984738"/>
            </a:xfrm>
            <a:prstGeom prst="line">
              <a:avLst/>
            </a:prstGeom>
            <a:noFill/>
            <a:ln w="25400">
              <a:solidFill>
                <a:schemeClr val="accent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sp>
        <p:nvSpPr>
          <p:cNvPr id="373870" name="Rectangle 110"/>
          <p:cNvSpPr>
            <a:spLocks noGrp="1" noChangeArrowheads="1"/>
          </p:cNvSpPr>
          <p:nvPr>
            <p:ph type="title"/>
          </p:nvPr>
        </p:nvSpPr>
        <p:spPr/>
        <p:txBody>
          <a:bodyPr/>
          <a:lstStyle/>
          <a:p>
            <a:r>
              <a:rPr lang="en-US" altLang="zh-TW"/>
              <a:t>Problems with Ripple Carry Adder</a:t>
            </a:r>
          </a:p>
        </p:txBody>
      </p:sp>
      <p:pic>
        <p:nvPicPr>
          <p:cNvPr id="11266" name="Picture 2" descr="https://upload.wikimedia.org/wikipedia/commons/8/85/RippleCarry2.gif"/>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999508" y="4365104"/>
            <a:ext cx="5059584" cy="1370304"/>
          </a:xfrm>
          <a:prstGeom prst="rect">
            <a:avLst/>
          </a:prstGeom>
          <a:noFill/>
          <a:extLst>
            <a:ext uri="{909E8E84-426E-40DD-AFC4-6F175D3DCCD1}">
              <a14:hiddenFill xmlns:a14="http://schemas.microsoft.com/office/drawing/2010/main">
                <a:solidFill>
                  <a:srgbClr val="FFFFFF"/>
                </a:solidFill>
              </a14:hiddenFill>
            </a:ext>
          </a:extLst>
        </p:spPr>
      </p:pic>
      <p:sp>
        <p:nvSpPr>
          <p:cNvPr id="5" name="文字方塊 4"/>
          <p:cNvSpPr txBox="1"/>
          <p:nvPr/>
        </p:nvSpPr>
        <p:spPr>
          <a:xfrm>
            <a:off x="4151597" y="5587291"/>
            <a:ext cx="4799584" cy="523220"/>
          </a:xfrm>
          <a:prstGeom prst="rect">
            <a:avLst/>
          </a:prstGeom>
          <a:noFill/>
        </p:spPr>
        <p:txBody>
          <a:bodyPr wrap="none" rtlCol="0">
            <a:spAutoFit/>
          </a:bodyPr>
          <a:lstStyle/>
          <a:p>
            <a:pPr marL="0"/>
            <a:r>
              <a:rPr lang="en-US" altLang="zh-TW" sz="1400" dirty="0">
                <a:latin typeface="+mn-lt"/>
              </a:rPr>
              <a:t>By Marble machine - Own work, CC BY-SA 4.0, </a:t>
            </a:r>
          </a:p>
          <a:p>
            <a:pPr marL="0"/>
            <a:r>
              <a:rPr lang="en-US" altLang="zh-TW" sz="1400" dirty="0">
                <a:latin typeface="+mn-lt"/>
              </a:rPr>
              <a:t>https://commons.wikimedia.org/w/index.php?curid=48016289</a:t>
            </a:r>
            <a:endParaRPr lang="zh-TW" altLang="en-US" sz="1400"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23</a:t>
            </a:fld>
            <a:endParaRPr lang="zh-TW" altLang="zh-TW"/>
          </a:p>
        </p:txBody>
      </p:sp>
    </p:spTree>
    <p:extLst>
      <p:ext uri="{BB962C8B-B14F-4D97-AF65-F5344CB8AC3E}">
        <p14:creationId xmlns:p14="http://schemas.microsoft.com/office/powerpoint/2010/main" val="3195405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Improving Ripple Carry Adder</a:t>
            </a:r>
            <a:endParaRPr lang="zh-TW" altLang="en-US" dirty="0"/>
          </a:p>
        </p:txBody>
      </p:sp>
      <p:sp>
        <p:nvSpPr>
          <p:cNvPr id="3" name="內容版面配置區 2"/>
          <p:cNvSpPr>
            <a:spLocks noGrp="1"/>
          </p:cNvSpPr>
          <p:nvPr>
            <p:ph idx="1"/>
          </p:nvPr>
        </p:nvSpPr>
        <p:spPr/>
        <p:txBody>
          <a:bodyPr/>
          <a:lstStyle/>
          <a:p>
            <a:r>
              <a:rPr lang="en-US" altLang="zh-TW" dirty="0"/>
              <a:t>Strategy: determine carry in to high-order bits </a:t>
            </a:r>
            <a:r>
              <a:rPr lang="en-US" altLang="zh-TW" dirty="0">
                <a:solidFill>
                  <a:srgbClr val="FF0000"/>
                </a:solidFill>
              </a:rPr>
              <a:t>sooner</a:t>
            </a:r>
          </a:p>
          <a:p>
            <a:r>
              <a:rPr lang="en-US" altLang="zh-TW" dirty="0"/>
              <a:t>How?</a:t>
            </a:r>
            <a:br>
              <a:rPr lang="en-US" altLang="zh-TW" dirty="0"/>
            </a:br>
            <a:r>
              <a:rPr lang="en-US" altLang="zh-TW" dirty="0"/>
              <a:t>Examine how carry is generated and propagated</a:t>
            </a:r>
          </a:p>
          <a:p>
            <a:pPr lvl="1"/>
            <a:r>
              <a:rPr lang="en-US" altLang="zh-TW" i="1" dirty="0"/>
              <a:t>Carry generation</a:t>
            </a:r>
            <a:r>
              <a:rPr lang="en-US" altLang="zh-TW" dirty="0"/>
              <a:t>: under what condition a carry is generated at a bit stage?</a:t>
            </a:r>
          </a:p>
          <a:p>
            <a:pPr lvl="2"/>
            <a:r>
              <a:rPr lang="en-US" altLang="zh-TW" dirty="0"/>
              <a:t>If a=1 and b=1, a carry is generated no</a:t>
            </a:r>
            <a:br>
              <a:rPr lang="en-US" altLang="zh-TW" dirty="0"/>
            </a:br>
            <a:r>
              <a:rPr lang="en-US" altLang="zh-TW" dirty="0"/>
              <a:t>matter what the value of carry input is</a:t>
            </a:r>
            <a:br>
              <a:rPr lang="en-US" altLang="zh-TW" dirty="0"/>
            </a:br>
            <a:r>
              <a:rPr lang="en-US" altLang="zh-TW" dirty="0"/>
              <a:t>Generate = g = a &amp; b</a:t>
            </a:r>
          </a:p>
          <a:p>
            <a:pPr lvl="1"/>
            <a:r>
              <a:rPr lang="en-US" altLang="zh-TW" i="1" dirty="0"/>
              <a:t>Carry propagation</a:t>
            </a:r>
            <a:r>
              <a:rPr lang="en-US" altLang="zh-TW" dirty="0"/>
              <a:t>: under what condition</a:t>
            </a:r>
            <a:br>
              <a:rPr lang="en-US" altLang="zh-TW" dirty="0"/>
            </a:br>
            <a:r>
              <a:rPr lang="en-US" altLang="zh-TW" dirty="0"/>
              <a:t>a carry can be propagated at a bit stage?</a:t>
            </a:r>
          </a:p>
          <a:p>
            <a:pPr lvl="2"/>
            <a:r>
              <a:rPr lang="en-US" altLang="zh-TW" dirty="0"/>
              <a:t>If only a=1 or only b=1, the value of carry</a:t>
            </a:r>
            <a:br>
              <a:rPr lang="en-US" altLang="zh-TW" dirty="0"/>
            </a:br>
            <a:r>
              <a:rPr lang="en-US" altLang="zh-TW" dirty="0"/>
              <a:t>input is propagated to the carry output</a:t>
            </a:r>
            <a:br>
              <a:rPr lang="en-US" altLang="zh-TW" dirty="0"/>
            </a:br>
            <a:r>
              <a:rPr lang="en-US" altLang="zh-TW" dirty="0"/>
              <a:t>Propagate = p = a </a:t>
            </a:r>
            <a:r>
              <a:rPr lang="en-US" altLang="zh-TW" dirty="0" err="1"/>
              <a:t>xor</a:t>
            </a:r>
            <a:r>
              <a:rPr lang="en-US" altLang="zh-TW" dirty="0"/>
              <a:t> b</a:t>
            </a:r>
          </a:p>
          <a:p>
            <a:pPr lvl="4"/>
            <a:endParaRPr lang="en-US" altLang="zh-TW" dirty="0"/>
          </a:p>
          <a:p>
            <a:pPr lvl="3"/>
            <a:endParaRPr lang="zh-TW" altLang="en-US" dirty="0"/>
          </a:p>
        </p:txBody>
      </p:sp>
      <p:pic>
        <p:nvPicPr>
          <p:cNvPr id="8" name="Picture 6" descr="1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523955" y="2996952"/>
            <a:ext cx="2319090" cy="2248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 name="投影片編號版面配置區 3"/>
          <p:cNvSpPr>
            <a:spLocks noGrp="1"/>
          </p:cNvSpPr>
          <p:nvPr>
            <p:ph type="sldNum" sz="quarter" idx="11"/>
          </p:nvPr>
        </p:nvSpPr>
        <p:spPr/>
        <p:txBody>
          <a:bodyPr/>
          <a:lstStyle/>
          <a:p>
            <a:fld id="{0EF8A0A4-1A2F-4B89-B3C7-02C31CE3A532}" type="slidenum">
              <a:rPr lang="zh-TW" altLang="en-US" smtClean="0"/>
              <a:pPr/>
              <a:t>24</a:t>
            </a:fld>
            <a:endParaRPr lang="zh-TW" altLang="zh-TW"/>
          </a:p>
        </p:txBody>
      </p:sp>
    </p:spTree>
    <p:extLst>
      <p:ext uri="{BB962C8B-B14F-4D97-AF65-F5344CB8AC3E}">
        <p14:creationId xmlns:p14="http://schemas.microsoft.com/office/powerpoint/2010/main" val="829688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fade">
                                      <p:cBhvr>
                                        <p:cTn id="16" dur="500"/>
                                        <p:tgtEl>
                                          <p:spTgt spid="3">
                                            <p:txEl>
                                              <p:pRg st="2" end="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fade">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Improving Ripple Carry Adder</a:t>
            </a:r>
            <a:endParaRPr lang="zh-TW" altLang="en-US" dirty="0"/>
          </a:p>
        </p:txBody>
      </p:sp>
      <p:sp>
        <p:nvSpPr>
          <p:cNvPr id="3" name="內容版面配置區 2"/>
          <p:cNvSpPr>
            <a:spLocks noGrp="1"/>
          </p:cNvSpPr>
          <p:nvPr>
            <p:ph idx="1"/>
          </p:nvPr>
        </p:nvSpPr>
        <p:spPr/>
        <p:txBody>
          <a:bodyPr/>
          <a:lstStyle/>
          <a:p>
            <a:r>
              <a:rPr lang="en-US" altLang="zh-TW" i="1" dirty="0"/>
              <a:t>Carry skip adder</a:t>
            </a:r>
            <a:r>
              <a:rPr lang="en-US" altLang="zh-TW" dirty="0"/>
              <a:t>:</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pPr lvl="1"/>
            <a:r>
              <a:rPr lang="en-US" altLang="zh-TW" dirty="0"/>
              <a:t>P</a:t>
            </a:r>
            <a:r>
              <a:rPr lang="en-US" altLang="zh-TW" baseline="-25000" dirty="0"/>
              <a:t>i-1,k</a:t>
            </a:r>
            <a:r>
              <a:rPr lang="en-US" altLang="zh-TW" dirty="0"/>
              <a:t> = 0 </a:t>
            </a:r>
            <a:r>
              <a:rPr lang="en-US" altLang="zh-TW" dirty="0">
                <a:sym typeface="Wingdings" panose="05000000000000000000" pitchFamily="2" charset="2"/>
              </a:rPr>
              <a:t> this stage will not propagate carry  </a:t>
            </a:r>
            <a:r>
              <a:rPr lang="en-US" altLang="zh-TW" dirty="0"/>
              <a:t>the result of the carry is generated within this stage</a:t>
            </a:r>
          </a:p>
        </p:txBody>
      </p:sp>
      <p:pic>
        <p:nvPicPr>
          <p:cNvPr id="5" name="圖片 4"/>
          <p:cNvPicPr>
            <a:picLocks noChangeAspect="1"/>
          </p:cNvPicPr>
          <p:nvPr/>
        </p:nvPicPr>
        <p:blipFill>
          <a:blip r:embed="rId2"/>
          <a:stretch>
            <a:fillRect/>
          </a:stretch>
        </p:blipFill>
        <p:spPr>
          <a:xfrm>
            <a:off x="5432" y="1484784"/>
            <a:ext cx="9144000" cy="3039035"/>
          </a:xfrm>
          <a:prstGeom prst="rect">
            <a:avLst/>
          </a:prstGeom>
        </p:spPr>
      </p:pic>
      <p:sp>
        <p:nvSpPr>
          <p:cNvPr id="9" name="文字方塊 8"/>
          <p:cNvSpPr txBox="1"/>
          <p:nvPr/>
        </p:nvSpPr>
        <p:spPr>
          <a:xfrm>
            <a:off x="755576" y="5877272"/>
            <a:ext cx="184731" cy="461665"/>
          </a:xfrm>
          <a:prstGeom prst="rect">
            <a:avLst/>
          </a:prstGeom>
          <a:noFill/>
        </p:spPr>
        <p:txBody>
          <a:bodyPr wrap="none" rtlCol="0">
            <a:spAutoFit/>
          </a:bodyPr>
          <a:lstStyle/>
          <a:p>
            <a:pPr marL="0"/>
            <a:endParaRPr lang="zh-TW" altLang="en-US" dirty="0">
              <a:latin typeface="+mn-lt"/>
            </a:endParaRPr>
          </a:p>
        </p:txBody>
      </p:sp>
      <p:sp>
        <p:nvSpPr>
          <p:cNvPr id="10" name="文字方塊 9"/>
          <p:cNvSpPr txBox="1"/>
          <p:nvPr/>
        </p:nvSpPr>
        <p:spPr>
          <a:xfrm>
            <a:off x="4278143" y="5826750"/>
            <a:ext cx="4830361" cy="338554"/>
          </a:xfrm>
          <a:prstGeom prst="rect">
            <a:avLst/>
          </a:prstGeom>
          <a:noFill/>
        </p:spPr>
        <p:txBody>
          <a:bodyPr wrap="none" rtlCol="0">
            <a:spAutoFit/>
          </a:bodyPr>
          <a:lstStyle/>
          <a:p>
            <a:pPr marL="0"/>
            <a:r>
              <a:rPr lang="en-US" altLang="zh-TW" sz="1600" dirty="0">
                <a:latin typeface="+mn-lt"/>
              </a:rPr>
              <a:t>http://www.syssec.ethz.ch/education/Digitaltechnik_14</a:t>
            </a:r>
            <a:endParaRPr lang="zh-TW" altLang="en-US" sz="1600" dirty="0">
              <a:latin typeface="+mn-lt"/>
            </a:endParaRPr>
          </a:p>
        </p:txBody>
      </p:sp>
      <p:sp>
        <p:nvSpPr>
          <p:cNvPr id="11" name="文字方塊 10"/>
          <p:cNvSpPr txBox="1"/>
          <p:nvPr/>
        </p:nvSpPr>
        <p:spPr>
          <a:xfrm>
            <a:off x="4716016" y="3212976"/>
            <a:ext cx="354584" cy="461665"/>
          </a:xfrm>
          <a:prstGeom prst="rect">
            <a:avLst/>
          </a:prstGeom>
          <a:noFill/>
        </p:spPr>
        <p:txBody>
          <a:bodyPr wrap="none" rtlCol="0">
            <a:spAutoFit/>
          </a:bodyPr>
          <a:lstStyle/>
          <a:p>
            <a:pPr marL="0"/>
            <a:r>
              <a:rPr lang="en-US" altLang="zh-TW" b="1" dirty="0">
                <a:solidFill>
                  <a:srgbClr val="FF0000"/>
                </a:solidFill>
                <a:latin typeface="+mn-lt"/>
              </a:rPr>
              <a:t>X</a:t>
            </a:r>
            <a:endParaRPr lang="zh-TW" altLang="en-US" b="1" dirty="0">
              <a:solidFill>
                <a:srgbClr val="FF0000"/>
              </a:solidFill>
              <a:latin typeface="+mn-lt"/>
            </a:endParaRPr>
          </a:p>
        </p:txBody>
      </p:sp>
      <p:sp>
        <p:nvSpPr>
          <p:cNvPr id="4" name="橢圓 3"/>
          <p:cNvSpPr/>
          <p:nvPr/>
        </p:nvSpPr>
        <p:spPr bwMode="auto">
          <a:xfrm>
            <a:off x="4139952" y="4005064"/>
            <a:ext cx="1152128" cy="518755"/>
          </a:xfrm>
          <a:prstGeom prst="ellipse">
            <a:avLst/>
          </a:prstGeom>
          <a:noFill/>
          <a:ln w="38100" cap="flat" cmpd="sng" algn="ctr">
            <a:solidFill>
              <a:schemeClr val="accent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25</a:t>
            </a:fld>
            <a:endParaRPr lang="zh-TW" altLang="zh-TW"/>
          </a:p>
        </p:txBody>
      </p:sp>
    </p:spTree>
    <p:extLst>
      <p:ext uri="{BB962C8B-B14F-4D97-AF65-F5344CB8AC3E}">
        <p14:creationId xmlns:p14="http://schemas.microsoft.com/office/powerpoint/2010/main" val="40884406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Improving Ripple Carry Adder</a:t>
            </a:r>
            <a:endParaRPr lang="zh-TW" altLang="en-US" dirty="0"/>
          </a:p>
        </p:txBody>
      </p:sp>
      <p:sp>
        <p:nvSpPr>
          <p:cNvPr id="3" name="內容版面配置區 2"/>
          <p:cNvSpPr>
            <a:spLocks noGrp="1"/>
          </p:cNvSpPr>
          <p:nvPr>
            <p:ph idx="1"/>
          </p:nvPr>
        </p:nvSpPr>
        <p:spPr/>
        <p:txBody>
          <a:bodyPr/>
          <a:lstStyle/>
          <a:p>
            <a:r>
              <a:rPr lang="en-US" altLang="zh-TW" i="1" dirty="0"/>
              <a:t>Carry </a:t>
            </a:r>
            <a:r>
              <a:rPr lang="en-US" altLang="zh-TW" i="1" dirty="0" err="1"/>
              <a:t>lookahead</a:t>
            </a:r>
            <a:r>
              <a:rPr lang="en-US" altLang="zh-TW" i="1" dirty="0"/>
              <a:t> adder</a:t>
            </a:r>
            <a:r>
              <a:rPr lang="en-US" altLang="zh-TW" dirty="0"/>
              <a:t>:</a:t>
            </a:r>
          </a:p>
          <a:p>
            <a:pPr lvl="1"/>
            <a:r>
              <a:rPr lang="en-US" altLang="zh-TW" dirty="0"/>
              <a:t>Look ahead and anticipate the carry to come (Sec. B.6)</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9" name="文字方塊 8"/>
          <p:cNvSpPr txBox="1"/>
          <p:nvPr/>
        </p:nvSpPr>
        <p:spPr>
          <a:xfrm>
            <a:off x="755576" y="5877272"/>
            <a:ext cx="184731" cy="461665"/>
          </a:xfrm>
          <a:prstGeom prst="rect">
            <a:avLst/>
          </a:prstGeom>
          <a:noFill/>
        </p:spPr>
        <p:txBody>
          <a:bodyPr wrap="none" rtlCol="0">
            <a:spAutoFit/>
          </a:bodyPr>
          <a:lstStyle/>
          <a:p>
            <a:pPr marL="0"/>
            <a:endParaRPr lang="zh-TW" altLang="en-US" dirty="0">
              <a:latin typeface="+mn-lt"/>
            </a:endParaRPr>
          </a:p>
        </p:txBody>
      </p:sp>
      <p:sp>
        <p:nvSpPr>
          <p:cNvPr id="10" name="文字方塊 9"/>
          <p:cNvSpPr txBox="1"/>
          <p:nvPr/>
        </p:nvSpPr>
        <p:spPr>
          <a:xfrm>
            <a:off x="4278143" y="5826750"/>
            <a:ext cx="4830361" cy="338554"/>
          </a:xfrm>
          <a:prstGeom prst="rect">
            <a:avLst/>
          </a:prstGeom>
          <a:noFill/>
        </p:spPr>
        <p:txBody>
          <a:bodyPr wrap="none" rtlCol="0">
            <a:spAutoFit/>
          </a:bodyPr>
          <a:lstStyle/>
          <a:p>
            <a:pPr marL="0"/>
            <a:r>
              <a:rPr lang="en-US" altLang="zh-TW" sz="1600" dirty="0">
                <a:latin typeface="+mn-lt"/>
              </a:rPr>
              <a:t>http://www.syssec.ethz.ch/education/Digitaltechnik_14</a:t>
            </a:r>
            <a:endParaRPr lang="zh-TW" altLang="en-US" sz="1600" dirty="0">
              <a:latin typeface="+mn-lt"/>
            </a:endParaRPr>
          </a:p>
        </p:txBody>
      </p:sp>
      <p:pic>
        <p:nvPicPr>
          <p:cNvPr id="5" name="圖片 4"/>
          <p:cNvPicPr>
            <a:picLocks noChangeAspect="1"/>
          </p:cNvPicPr>
          <p:nvPr/>
        </p:nvPicPr>
        <p:blipFill>
          <a:blip r:embed="rId3"/>
          <a:stretch>
            <a:fillRect/>
          </a:stretch>
        </p:blipFill>
        <p:spPr>
          <a:xfrm>
            <a:off x="2130389" y="1955891"/>
            <a:ext cx="6330043" cy="3921381"/>
          </a:xfrm>
          <a:prstGeom prst="rect">
            <a:avLst/>
          </a:prstGeom>
        </p:spPr>
      </p:pic>
      <p:sp>
        <p:nvSpPr>
          <p:cNvPr id="6" name="文字方塊 5"/>
          <p:cNvSpPr txBox="1"/>
          <p:nvPr/>
        </p:nvSpPr>
        <p:spPr>
          <a:xfrm>
            <a:off x="406400" y="3717032"/>
            <a:ext cx="1573444" cy="461665"/>
          </a:xfrm>
          <a:prstGeom prst="rect">
            <a:avLst/>
          </a:prstGeom>
          <a:noFill/>
        </p:spPr>
        <p:txBody>
          <a:bodyPr wrap="none" rtlCol="0">
            <a:spAutoFit/>
          </a:bodyPr>
          <a:lstStyle/>
          <a:p>
            <a:pPr marL="0"/>
            <a:r>
              <a:rPr lang="en-US" altLang="zh-TW" dirty="0">
                <a:latin typeface="+mn-lt"/>
              </a:rPr>
              <a:t>Fixed delay</a:t>
            </a:r>
            <a:endParaRPr lang="zh-TW" altLang="en-US" dirty="0">
              <a:latin typeface="+mn-lt"/>
            </a:endParaRPr>
          </a:p>
        </p:txBody>
      </p:sp>
      <p:cxnSp>
        <p:nvCxnSpPr>
          <p:cNvPr id="8" name="直線單箭頭接點 7"/>
          <p:cNvCxnSpPr/>
          <p:nvPr/>
        </p:nvCxnSpPr>
        <p:spPr bwMode="auto">
          <a:xfrm flipV="1">
            <a:off x="1835696" y="3212976"/>
            <a:ext cx="720080" cy="504056"/>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 name="直線單箭頭接點 11"/>
          <p:cNvCxnSpPr/>
          <p:nvPr/>
        </p:nvCxnSpPr>
        <p:spPr bwMode="auto">
          <a:xfrm>
            <a:off x="1835696" y="4178697"/>
            <a:ext cx="720080" cy="402431"/>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26</a:t>
            </a:fld>
            <a:endParaRPr lang="zh-TW" altLang="zh-TW"/>
          </a:p>
        </p:txBody>
      </p:sp>
      <p:pic>
        <p:nvPicPr>
          <p:cNvPr id="11" name="圖片 10"/>
          <p:cNvPicPr>
            <a:picLocks noChangeAspect="1"/>
          </p:cNvPicPr>
          <p:nvPr/>
        </p:nvPicPr>
        <p:blipFill rotWithShape="1">
          <a:blip r:embed="rId4" cstate="print">
            <a:extLst>
              <a:ext uri="{28A0092B-C50C-407E-A947-70E740481C1C}">
                <a14:useLocalDpi xmlns:a14="http://schemas.microsoft.com/office/drawing/2010/main" val="0"/>
              </a:ext>
            </a:extLst>
          </a:blip>
          <a:srcRect r="9281" b="43680"/>
          <a:stretch/>
        </p:blipFill>
        <p:spPr>
          <a:xfrm flipH="1">
            <a:off x="3087053" y="4010164"/>
            <a:ext cx="658805" cy="1141928"/>
          </a:xfrm>
          <a:prstGeom prst="rect">
            <a:avLst/>
          </a:prstGeom>
        </p:spPr>
      </p:pic>
    </p:spTree>
    <p:extLst>
      <p:ext uri="{BB962C8B-B14F-4D97-AF65-F5344CB8AC3E}">
        <p14:creationId xmlns:p14="http://schemas.microsoft.com/office/powerpoint/2010/main" val="2003688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80">
                                          <p:stCondLst>
                                            <p:cond delay="0"/>
                                          </p:stCondLst>
                                        </p:cTn>
                                        <p:tgtEl>
                                          <p:spTgt spid="11"/>
                                        </p:tgtEl>
                                      </p:cBhvr>
                                    </p:animEffect>
                                    <p:anim calcmode="lin" valueType="num">
                                      <p:cBhvr>
                                        <p:cTn id="8"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13" dur="26">
                                          <p:stCondLst>
                                            <p:cond delay="650"/>
                                          </p:stCondLst>
                                        </p:cTn>
                                        <p:tgtEl>
                                          <p:spTgt spid="11"/>
                                        </p:tgtEl>
                                      </p:cBhvr>
                                      <p:to x="100000" y="60000"/>
                                    </p:animScale>
                                    <p:animScale>
                                      <p:cBhvr>
                                        <p:cTn id="14" dur="166" decel="50000">
                                          <p:stCondLst>
                                            <p:cond delay="676"/>
                                          </p:stCondLst>
                                        </p:cTn>
                                        <p:tgtEl>
                                          <p:spTgt spid="11"/>
                                        </p:tgtEl>
                                      </p:cBhvr>
                                      <p:to x="100000" y="100000"/>
                                    </p:animScale>
                                    <p:animScale>
                                      <p:cBhvr>
                                        <p:cTn id="15" dur="26">
                                          <p:stCondLst>
                                            <p:cond delay="1312"/>
                                          </p:stCondLst>
                                        </p:cTn>
                                        <p:tgtEl>
                                          <p:spTgt spid="11"/>
                                        </p:tgtEl>
                                      </p:cBhvr>
                                      <p:to x="100000" y="80000"/>
                                    </p:animScale>
                                    <p:animScale>
                                      <p:cBhvr>
                                        <p:cTn id="16" dur="166" decel="50000">
                                          <p:stCondLst>
                                            <p:cond delay="1338"/>
                                          </p:stCondLst>
                                        </p:cTn>
                                        <p:tgtEl>
                                          <p:spTgt spid="11"/>
                                        </p:tgtEl>
                                      </p:cBhvr>
                                      <p:to x="100000" y="100000"/>
                                    </p:animScale>
                                    <p:animScale>
                                      <p:cBhvr>
                                        <p:cTn id="17" dur="26">
                                          <p:stCondLst>
                                            <p:cond delay="1642"/>
                                          </p:stCondLst>
                                        </p:cTn>
                                        <p:tgtEl>
                                          <p:spTgt spid="11"/>
                                        </p:tgtEl>
                                      </p:cBhvr>
                                      <p:to x="100000" y="90000"/>
                                    </p:animScale>
                                    <p:animScale>
                                      <p:cBhvr>
                                        <p:cTn id="18" dur="166" decel="50000">
                                          <p:stCondLst>
                                            <p:cond delay="1668"/>
                                          </p:stCondLst>
                                        </p:cTn>
                                        <p:tgtEl>
                                          <p:spTgt spid="11"/>
                                        </p:tgtEl>
                                      </p:cBhvr>
                                      <p:to x="100000" y="100000"/>
                                    </p:animScale>
                                    <p:animScale>
                                      <p:cBhvr>
                                        <p:cTn id="19" dur="26">
                                          <p:stCondLst>
                                            <p:cond delay="1808"/>
                                          </p:stCondLst>
                                        </p:cTn>
                                        <p:tgtEl>
                                          <p:spTgt spid="11"/>
                                        </p:tgtEl>
                                      </p:cBhvr>
                                      <p:to x="100000" y="95000"/>
                                    </p:animScale>
                                    <p:animScale>
                                      <p:cBhvr>
                                        <p:cTn id="20"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圖片 6"/>
          <p:cNvPicPr>
            <a:picLocks noChangeAspect="1"/>
          </p:cNvPicPr>
          <p:nvPr/>
        </p:nvPicPr>
        <p:blipFill>
          <a:blip r:embed="rId2"/>
          <a:stretch>
            <a:fillRect/>
          </a:stretch>
        </p:blipFill>
        <p:spPr>
          <a:xfrm>
            <a:off x="1196787" y="2174712"/>
            <a:ext cx="7695693" cy="3704517"/>
          </a:xfrm>
          <a:prstGeom prst="rect">
            <a:avLst/>
          </a:prstGeom>
        </p:spPr>
      </p:pic>
      <p:sp>
        <p:nvSpPr>
          <p:cNvPr id="2" name="標題 1"/>
          <p:cNvSpPr>
            <a:spLocks noGrp="1"/>
          </p:cNvSpPr>
          <p:nvPr>
            <p:ph type="title"/>
          </p:nvPr>
        </p:nvSpPr>
        <p:spPr/>
        <p:txBody>
          <a:bodyPr/>
          <a:lstStyle/>
          <a:p>
            <a:r>
              <a:rPr lang="en-US" altLang="zh-TW"/>
              <a:t>Improving Ripple Carry Adder</a:t>
            </a:r>
            <a:endParaRPr lang="zh-TW" altLang="en-US" dirty="0"/>
          </a:p>
        </p:txBody>
      </p:sp>
      <p:sp>
        <p:nvSpPr>
          <p:cNvPr id="3" name="內容版面配置區 2"/>
          <p:cNvSpPr>
            <a:spLocks noGrp="1"/>
          </p:cNvSpPr>
          <p:nvPr>
            <p:ph idx="1"/>
          </p:nvPr>
        </p:nvSpPr>
        <p:spPr/>
        <p:txBody>
          <a:bodyPr/>
          <a:lstStyle/>
          <a:p>
            <a:r>
              <a:rPr lang="en-US" altLang="zh-TW" i="1" dirty="0"/>
              <a:t>Carry select adder</a:t>
            </a:r>
            <a:r>
              <a:rPr lang="en-US" altLang="zh-TW" dirty="0"/>
              <a:t>:</a:t>
            </a:r>
          </a:p>
          <a:p>
            <a:pPr lvl="1"/>
            <a:r>
              <a:rPr lang="en-US" altLang="zh-TW" dirty="0"/>
              <a:t>Design principle: parallelism (do both paths first and choose the desired result after carry in is known)</a:t>
            </a:r>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p:txBody>
      </p:sp>
      <p:sp>
        <p:nvSpPr>
          <p:cNvPr id="9" name="文字方塊 8"/>
          <p:cNvSpPr txBox="1"/>
          <p:nvPr/>
        </p:nvSpPr>
        <p:spPr>
          <a:xfrm>
            <a:off x="755576" y="5877272"/>
            <a:ext cx="184731" cy="461665"/>
          </a:xfrm>
          <a:prstGeom prst="rect">
            <a:avLst/>
          </a:prstGeom>
          <a:noFill/>
        </p:spPr>
        <p:txBody>
          <a:bodyPr wrap="none" rtlCol="0">
            <a:spAutoFit/>
          </a:bodyPr>
          <a:lstStyle/>
          <a:p>
            <a:pPr marL="0"/>
            <a:endParaRPr lang="zh-TW" altLang="en-US" dirty="0">
              <a:latin typeface="+mn-lt"/>
            </a:endParaRPr>
          </a:p>
        </p:txBody>
      </p:sp>
      <p:sp>
        <p:nvSpPr>
          <p:cNvPr id="10" name="文字方塊 9"/>
          <p:cNvSpPr txBox="1"/>
          <p:nvPr/>
        </p:nvSpPr>
        <p:spPr>
          <a:xfrm>
            <a:off x="4278143" y="5826750"/>
            <a:ext cx="4830361" cy="338554"/>
          </a:xfrm>
          <a:prstGeom prst="rect">
            <a:avLst/>
          </a:prstGeom>
          <a:noFill/>
        </p:spPr>
        <p:txBody>
          <a:bodyPr wrap="none" rtlCol="0">
            <a:spAutoFit/>
          </a:bodyPr>
          <a:lstStyle/>
          <a:p>
            <a:pPr marL="0"/>
            <a:r>
              <a:rPr lang="en-US" altLang="zh-TW" sz="1600" dirty="0">
                <a:latin typeface="+mn-lt"/>
              </a:rPr>
              <a:t>http://www.syssec.ethz.ch/education/Digitaltechnik_14</a:t>
            </a:r>
            <a:endParaRPr lang="zh-TW" altLang="en-US" sz="1600" dirty="0">
              <a:latin typeface="+mn-lt"/>
            </a:endParaRPr>
          </a:p>
        </p:txBody>
      </p:sp>
      <p:sp>
        <p:nvSpPr>
          <p:cNvPr id="8" name="橢圓 7"/>
          <p:cNvSpPr/>
          <p:nvPr/>
        </p:nvSpPr>
        <p:spPr bwMode="auto">
          <a:xfrm>
            <a:off x="5724128" y="2924944"/>
            <a:ext cx="1656184" cy="864096"/>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2" name="橢圓 11"/>
          <p:cNvSpPr/>
          <p:nvPr/>
        </p:nvSpPr>
        <p:spPr bwMode="auto">
          <a:xfrm>
            <a:off x="4860032" y="3933726"/>
            <a:ext cx="1656184" cy="864096"/>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3" name="橢圓 12"/>
          <p:cNvSpPr/>
          <p:nvPr/>
        </p:nvSpPr>
        <p:spPr bwMode="auto">
          <a:xfrm>
            <a:off x="5508104" y="4653136"/>
            <a:ext cx="1368152" cy="792088"/>
          </a:xfrm>
          <a:prstGeom prst="ellipse">
            <a:avLst/>
          </a:prstGeom>
          <a:no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27</a:t>
            </a:fld>
            <a:endParaRPr lang="zh-TW" altLang="zh-TW"/>
          </a:p>
        </p:txBody>
      </p:sp>
    </p:spTree>
    <p:extLst>
      <p:ext uri="{BB962C8B-B14F-4D97-AF65-F5344CB8AC3E}">
        <p14:creationId xmlns:p14="http://schemas.microsoft.com/office/powerpoint/2010/main" val="150472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2" grpId="0" animBg="1"/>
      <p:bldP spid="1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Addition and subtraction (Sec. 3.2)</a:t>
            </a:r>
          </a:p>
          <a:p>
            <a:r>
              <a:rPr lang="en-US" altLang="zh-TW" dirty="0">
                <a:solidFill>
                  <a:srgbClr val="FF0000"/>
                </a:solidFill>
              </a:rPr>
              <a:t>Multiplication (Sec. 3.3)</a:t>
            </a:r>
          </a:p>
          <a:p>
            <a:r>
              <a:rPr lang="en-US" altLang="zh-TW" dirty="0"/>
              <a:t>Division (Sec. 3.4)</a:t>
            </a:r>
          </a:p>
          <a:p>
            <a:r>
              <a:rPr lang="en-US" altLang="zh-TW" dirty="0"/>
              <a:t>Floating point (Sec. 3.5)</a:t>
            </a:r>
          </a:p>
          <a:p>
            <a:r>
              <a:rPr lang="en-US" altLang="zh-TW" dirty="0"/>
              <a:t>Parallelism and computer arithmetic: </a:t>
            </a:r>
            <a:r>
              <a:rPr lang="en-US" altLang="zh-TW" dirty="0" err="1"/>
              <a:t>subword</a:t>
            </a:r>
            <a:r>
              <a:rPr lang="en-US" altLang="zh-TW" dirty="0"/>
              <a:t> parallelism (Sec. 3.6)</a:t>
            </a:r>
          </a:p>
          <a:p>
            <a:r>
              <a:rPr lang="en-US" altLang="zh-TW" dirty="0">
                <a:solidFill>
                  <a:schemeClr val="bg1">
                    <a:lumMod val="75000"/>
                  </a:schemeClr>
                </a:solidFill>
              </a:rPr>
              <a:t>Streaming SIMD extensions and advanced vector extensions in x86  (Sec. 3.7)</a:t>
            </a:r>
          </a:p>
          <a:p>
            <a:r>
              <a:rPr lang="en-US" altLang="zh-TW" dirty="0" err="1">
                <a:solidFill>
                  <a:schemeClr val="bg1">
                    <a:lumMod val="75000"/>
                  </a:schemeClr>
                </a:solidFill>
              </a:rPr>
              <a:t>Subword</a:t>
            </a:r>
            <a:r>
              <a:rPr lang="en-US" altLang="zh-TW" dirty="0">
                <a:solidFill>
                  <a:schemeClr val="bg1">
                    <a:lumMod val="75000"/>
                  </a:schemeClr>
                </a:solidFill>
              </a:rPr>
              <a:t> parallelism and matrix multiply (Sec. 3.8)</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28</a:t>
            </a:fld>
            <a:endParaRPr lang="zh-TW" altLang="zh-TW"/>
          </a:p>
        </p:txBody>
      </p:sp>
    </p:spTree>
    <p:extLst>
      <p:ext uri="{BB962C8B-B14F-4D97-AF65-F5344CB8AC3E}">
        <p14:creationId xmlns:p14="http://schemas.microsoft.com/office/powerpoint/2010/main" val="1207873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9" name="Rectangle 3"/>
          <p:cNvSpPr>
            <a:spLocks noGrp="1" noChangeArrowheads="1"/>
          </p:cNvSpPr>
          <p:nvPr>
            <p:ph type="title"/>
          </p:nvPr>
        </p:nvSpPr>
        <p:spPr/>
        <p:txBody>
          <a:bodyPr/>
          <a:lstStyle/>
          <a:p>
            <a:r>
              <a:rPr lang="en-US" altLang="zh-TW" dirty="0"/>
              <a:t>Constructing a Basic ALU</a:t>
            </a:r>
          </a:p>
        </p:txBody>
      </p:sp>
      <p:sp>
        <p:nvSpPr>
          <p:cNvPr id="347138" name="Rectangle 2"/>
          <p:cNvSpPr>
            <a:spLocks noGrp="1" noChangeArrowheads="1"/>
          </p:cNvSpPr>
          <p:nvPr>
            <p:ph type="body" idx="1"/>
          </p:nvPr>
        </p:nvSpPr>
        <p:spPr/>
        <p:txBody>
          <a:bodyPr/>
          <a:lstStyle/>
          <a:p>
            <a:r>
              <a:rPr lang="en-US" altLang="zh-TW" dirty="0"/>
              <a:t>Support the following arithmetic and logic operations</a:t>
            </a:r>
          </a:p>
          <a:p>
            <a:pPr lvl="1"/>
            <a:r>
              <a:rPr lang="en-US" altLang="zh-TW" dirty="0">
                <a:solidFill>
                  <a:srgbClr val="FF0000"/>
                </a:solidFill>
              </a:rPr>
              <a:t>add</a:t>
            </a:r>
            <a:r>
              <a:rPr lang="en-US" altLang="zh-TW" dirty="0"/>
              <a:t>, </a:t>
            </a:r>
            <a:r>
              <a:rPr lang="en-US" altLang="zh-TW" dirty="0">
                <a:solidFill>
                  <a:srgbClr val="FF0000"/>
                </a:solidFill>
              </a:rPr>
              <a:t>sub</a:t>
            </a:r>
            <a:r>
              <a:rPr lang="en-US" altLang="zh-TW" dirty="0"/>
              <a:t>: two’s complement addition/subtraction with </a:t>
            </a:r>
            <a:r>
              <a:rPr lang="en-US" altLang="zh-TW" u="sng" dirty="0"/>
              <a:t>overflow</a:t>
            </a:r>
            <a:r>
              <a:rPr lang="en-US" altLang="zh-TW" dirty="0"/>
              <a:t> detection</a:t>
            </a:r>
          </a:p>
          <a:p>
            <a:pPr lvl="1"/>
            <a:r>
              <a:rPr lang="en-US" altLang="zh-TW" dirty="0">
                <a:solidFill>
                  <a:srgbClr val="FF0000"/>
                </a:solidFill>
              </a:rPr>
              <a:t>and</a:t>
            </a:r>
            <a:r>
              <a:rPr lang="en-US" altLang="zh-TW" dirty="0"/>
              <a:t>, </a:t>
            </a:r>
            <a:r>
              <a:rPr lang="en-US" altLang="zh-TW" dirty="0">
                <a:solidFill>
                  <a:srgbClr val="FF0000"/>
                </a:solidFill>
              </a:rPr>
              <a:t>or</a:t>
            </a:r>
            <a:r>
              <a:rPr lang="en-US" altLang="zh-TW" dirty="0"/>
              <a:t>, </a:t>
            </a:r>
            <a:r>
              <a:rPr lang="en-US" altLang="zh-TW" dirty="0">
                <a:solidFill>
                  <a:srgbClr val="FF0000"/>
                </a:solidFill>
              </a:rPr>
              <a:t>nor</a:t>
            </a:r>
            <a:r>
              <a:rPr lang="en-US" altLang="zh-TW" dirty="0"/>
              <a:t>: bitwise logical AND, logical OR, logical NOR</a:t>
            </a:r>
          </a:p>
          <a:p>
            <a:pPr lvl="1"/>
            <a:r>
              <a:rPr lang="en-US" altLang="zh-TW" dirty="0" err="1">
                <a:solidFill>
                  <a:srgbClr val="FF0000"/>
                </a:solidFill>
              </a:rPr>
              <a:t>slt</a:t>
            </a:r>
            <a:r>
              <a:rPr lang="en-US" altLang="zh-TW" dirty="0">
                <a:solidFill>
                  <a:srgbClr val="FF0000"/>
                </a:solidFill>
              </a:rPr>
              <a:t> </a:t>
            </a:r>
            <a:r>
              <a:rPr lang="en-US" altLang="zh-TW" dirty="0"/>
              <a:t>(set-on-less-than): compare two input numbers (by subtraction) and output a 1 if first is less than second, otherwise output a 0</a:t>
            </a:r>
          </a:p>
        </p:txBody>
      </p:sp>
      <p:sp>
        <p:nvSpPr>
          <p:cNvPr id="9" name="Line 2052"/>
          <p:cNvSpPr>
            <a:spLocks noChangeShapeType="1"/>
          </p:cNvSpPr>
          <p:nvPr/>
        </p:nvSpPr>
        <p:spPr bwMode="auto">
          <a:xfrm>
            <a:off x="7511248" y="4383637"/>
            <a:ext cx="0" cy="523142"/>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10" name="Line 2053"/>
          <p:cNvSpPr>
            <a:spLocks noChangeShapeType="1"/>
          </p:cNvSpPr>
          <p:nvPr/>
        </p:nvSpPr>
        <p:spPr bwMode="auto">
          <a:xfrm>
            <a:off x="6347732" y="4578532"/>
            <a:ext cx="0" cy="328246"/>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16" name="Rectangle 2065"/>
          <p:cNvSpPr>
            <a:spLocks noChangeArrowheads="1"/>
          </p:cNvSpPr>
          <p:nvPr/>
        </p:nvSpPr>
        <p:spPr bwMode="auto">
          <a:xfrm>
            <a:off x="6012160" y="3581623"/>
            <a:ext cx="1853711" cy="803478"/>
          </a:xfrm>
          <a:prstGeom prst="rect">
            <a:avLst/>
          </a:prstGeom>
          <a:solidFill>
            <a:srgbClr val="FFFF99"/>
          </a:solidFill>
          <a:ln w="38100">
            <a:solidFill>
              <a:srgbClr val="FF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TW" sz="2800" b="1" dirty="0">
                <a:latin typeface="+mn-lt"/>
                <a:ea typeface="標楷體" panose="03000509000000000000" pitchFamily="65" charset="-120"/>
              </a:rPr>
              <a:t>Register</a:t>
            </a:r>
            <a:endParaRPr lang="zh-TW" altLang="en-US" sz="2800" b="1" dirty="0">
              <a:latin typeface="+mn-lt"/>
              <a:ea typeface="標楷體" panose="03000509000000000000" pitchFamily="65" charset="-120"/>
            </a:endParaRPr>
          </a:p>
        </p:txBody>
      </p:sp>
      <p:sp>
        <p:nvSpPr>
          <p:cNvPr id="17" name="Line 2069"/>
          <p:cNvSpPr>
            <a:spLocks noChangeShapeType="1"/>
          </p:cNvSpPr>
          <p:nvPr/>
        </p:nvSpPr>
        <p:spPr bwMode="auto">
          <a:xfrm>
            <a:off x="6347732" y="4415875"/>
            <a:ext cx="0" cy="49090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grpSp>
        <p:nvGrpSpPr>
          <p:cNvPr id="3" name="群組 2"/>
          <p:cNvGrpSpPr/>
          <p:nvPr/>
        </p:nvGrpSpPr>
        <p:grpSpPr>
          <a:xfrm>
            <a:off x="6056121" y="4895056"/>
            <a:ext cx="1928446" cy="658035"/>
            <a:chOff x="6056121" y="4895056"/>
            <a:chExt cx="1928446" cy="658035"/>
          </a:xfrm>
        </p:grpSpPr>
        <p:sp>
          <p:nvSpPr>
            <p:cNvPr id="8" name="Freeform 2051"/>
            <p:cNvSpPr>
              <a:spLocks/>
            </p:cNvSpPr>
            <p:nvPr/>
          </p:nvSpPr>
          <p:spPr bwMode="auto">
            <a:xfrm>
              <a:off x="6056121" y="4895056"/>
              <a:ext cx="1928446" cy="618392"/>
            </a:xfrm>
            <a:custGeom>
              <a:avLst/>
              <a:gdLst>
                <a:gd name="T0" fmla="*/ 0 w 937"/>
                <a:gd name="T1" fmla="*/ 0 h 289"/>
                <a:gd name="T2" fmla="*/ 376 w 937"/>
                <a:gd name="T3" fmla="*/ 0 h 289"/>
                <a:gd name="T4" fmla="*/ 472 w 937"/>
                <a:gd name="T5" fmla="*/ 96 h 289"/>
                <a:gd name="T6" fmla="*/ 560 w 937"/>
                <a:gd name="T7" fmla="*/ 0 h 289"/>
                <a:gd name="T8" fmla="*/ 936 w 937"/>
                <a:gd name="T9" fmla="*/ 0 h 289"/>
                <a:gd name="T10" fmla="*/ 752 w 937"/>
                <a:gd name="T11" fmla="*/ 288 h 289"/>
                <a:gd name="T12" fmla="*/ 184 w 937"/>
                <a:gd name="T13" fmla="*/ 288 h 289"/>
                <a:gd name="T14" fmla="*/ 0 w 937"/>
                <a:gd name="T15" fmla="*/ 0 h 28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37" h="289">
                  <a:moveTo>
                    <a:pt x="0" y="0"/>
                  </a:moveTo>
                  <a:lnTo>
                    <a:pt x="376" y="0"/>
                  </a:lnTo>
                  <a:lnTo>
                    <a:pt x="472" y="96"/>
                  </a:lnTo>
                  <a:lnTo>
                    <a:pt x="560" y="0"/>
                  </a:lnTo>
                  <a:lnTo>
                    <a:pt x="936" y="0"/>
                  </a:lnTo>
                  <a:lnTo>
                    <a:pt x="752" y="288"/>
                  </a:lnTo>
                  <a:lnTo>
                    <a:pt x="184" y="288"/>
                  </a:lnTo>
                  <a:lnTo>
                    <a:pt x="0" y="0"/>
                  </a:lnTo>
                </a:path>
              </a:pathLst>
            </a:custGeom>
            <a:solidFill>
              <a:srgbClr val="FF0000"/>
            </a:solidFill>
            <a:ln w="38100" cap="rnd" cmpd="sng">
              <a:solidFill>
                <a:srgbClr val="C00000"/>
              </a:solidFill>
              <a:prstDash val="solid"/>
              <a:round/>
              <a:headEnd type="none" w="med" len="med"/>
              <a:tailEnd type="none" w="med" len="med"/>
            </a:ln>
            <a:effectLst/>
            <a:extLst/>
          </p:spPr>
          <p:txBody>
            <a:bodyPr/>
            <a:lstStyle/>
            <a:p>
              <a:endParaRPr lang="zh-TW" altLang="en-US" sz="2800">
                <a:latin typeface="+mn-lt"/>
              </a:endParaRPr>
            </a:p>
          </p:txBody>
        </p:sp>
        <p:sp>
          <p:nvSpPr>
            <p:cNvPr id="22" name="Text Box 2082"/>
            <p:cNvSpPr txBox="1">
              <a:spLocks noChangeArrowheads="1"/>
            </p:cNvSpPr>
            <p:nvPr/>
          </p:nvSpPr>
          <p:spPr bwMode="auto">
            <a:xfrm>
              <a:off x="6672106" y="5029871"/>
              <a:ext cx="780214" cy="523220"/>
            </a:xfrm>
            <a:prstGeom prst="rect">
              <a:avLst/>
            </a:prstGeom>
            <a:noFill/>
            <a:ln w="12700">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800" b="1" dirty="0">
                  <a:solidFill>
                    <a:schemeClr val="bg1"/>
                  </a:solidFill>
                  <a:latin typeface="+mn-lt"/>
                </a:rPr>
                <a:t>ALU</a:t>
              </a:r>
            </a:p>
          </p:txBody>
        </p:sp>
      </p:grpSp>
      <p:sp>
        <p:nvSpPr>
          <p:cNvPr id="25" name="文字方塊 24"/>
          <p:cNvSpPr txBox="1"/>
          <p:nvPr/>
        </p:nvSpPr>
        <p:spPr>
          <a:xfrm>
            <a:off x="3059832" y="5549170"/>
            <a:ext cx="1783082" cy="400110"/>
          </a:xfrm>
          <a:prstGeom prst="rect">
            <a:avLst/>
          </a:prstGeom>
          <a:noFill/>
        </p:spPr>
        <p:txBody>
          <a:bodyPr wrap="square" rtlCol="0">
            <a:spAutoFit/>
          </a:bodyPr>
          <a:lstStyle/>
          <a:p>
            <a:pPr marL="0" algn="ctr"/>
            <a:r>
              <a:rPr lang="en-US" altLang="zh-TW" sz="2000" dirty="0">
                <a:latin typeface="+mn-lt"/>
              </a:rPr>
              <a:t>To controller</a:t>
            </a:r>
            <a:endParaRPr lang="zh-TW" altLang="en-US" sz="2000" dirty="0">
              <a:latin typeface="+mn-lt"/>
            </a:endParaRPr>
          </a:p>
        </p:txBody>
      </p:sp>
      <p:cxnSp>
        <p:nvCxnSpPr>
          <p:cNvPr id="30" name="肘形接點 29"/>
          <p:cNvCxnSpPr>
            <a:stCxn id="22" idx="2"/>
            <a:endCxn id="16" idx="3"/>
          </p:cNvCxnSpPr>
          <p:nvPr/>
        </p:nvCxnSpPr>
        <p:spPr bwMode="auto">
          <a:xfrm rot="5400000" flipH="1" flipV="1">
            <a:off x="6679177" y="4366398"/>
            <a:ext cx="1569729" cy="803658"/>
          </a:xfrm>
          <a:prstGeom prst="bentConnector4">
            <a:avLst>
              <a:gd name="adj1" fmla="val -14563"/>
              <a:gd name="adj2" fmla="val 128445"/>
            </a:avLst>
          </a:prstGeom>
          <a:solidFill>
            <a:schemeClr val="accent1"/>
          </a:solidFill>
          <a:ln w="38100" cap="flat" cmpd="sng" algn="ctr">
            <a:solidFill>
              <a:schemeClr val="tx1"/>
            </a:solidFill>
            <a:prstDash val="solid"/>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1" name="肘形接點 30"/>
          <p:cNvCxnSpPr/>
          <p:nvPr/>
        </p:nvCxnSpPr>
        <p:spPr bwMode="auto">
          <a:xfrm rot="5400000">
            <a:off x="5916871" y="4862874"/>
            <a:ext cx="169907" cy="1550340"/>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32" name="肘形接點 31"/>
          <p:cNvCxnSpPr/>
          <p:nvPr/>
        </p:nvCxnSpPr>
        <p:spPr bwMode="auto">
          <a:xfrm rot="5400000">
            <a:off x="5934865" y="4897279"/>
            <a:ext cx="322306" cy="1594712"/>
          </a:xfrm>
          <a:prstGeom prst="bentConnector2">
            <a:avLst/>
          </a:prstGeom>
          <a:solidFill>
            <a:schemeClr val="accent1"/>
          </a:solidFill>
          <a:ln w="38100" cap="flat" cmpd="sng" algn="ctr">
            <a:solidFill>
              <a:schemeClr val="tx1"/>
            </a:solidFill>
            <a:prstDash val="sysDash"/>
            <a:round/>
            <a:headEnd type="none" w="med" len="med"/>
            <a:tailEnd type="triangle"/>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sp>
        <p:nvSpPr>
          <p:cNvPr id="36" name="文字方塊 35"/>
          <p:cNvSpPr txBox="1"/>
          <p:nvPr/>
        </p:nvSpPr>
        <p:spPr>
          <a:xfrm>
            <a:off x="4337479" y="3752529"/>
            <a:ext cx="1335687" cy="830997"/>
          </a:xfrm>
          <a:prstGeom prst="rect">
            <a:avLst/>
          </a:prstGeom>
          <a:noFill/>
        </p:spPr>
        <p:txBody>
          <a:bodyPr wrap="none" rtlCol="0">
            <a:spAutoFit/>
          </a:bodyPr>
          <a:lstStyle/>
          <a:p>
            <a:pPr marL="0" algn="ctr"/>
            <a:r>
              <a:rPr lang="en-US" altLang="zh-TW" dirty="0">
                <a:solidFill>
                  <a:srgbClr val="FF0000"/>
                </a:solidFill>
                <a:latin typeface="+mn-lt"/>
              </a:rPr>
              <a:t>CPU</a:t>
            </a:r>
          </a:p>
          <a:p>
            <a:pPr marL="0" algn="ctr"/>
            <a:r>
              <a:rPr lang="en-US" altLang="zh-TW" dirty="0" err="1">
                <a:solidFill>
                  <a:srgbClr val="FF0000"/>
                </a:solidFill>
                <a:latin typeface="+mn-lt"/>
              </a:rPr>
              <a:t>Datapath</a:t>
            </a:r>
            <a:endParaRPr lang="zh-TW" altLang="en-US" dirty="0">
              <a:solidFill>
                <a:srgbClr val="FF0000"/>
              </a:solidFill>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a:t>
            </a:fld>
            <a:endParaRPr lang="zh-TW" altLang="zh-TW"/>
          </a:p>
        </p:txBody>
      </p:sp>
      <p:cxnSp>
        <p:nvCxnSpPr>
          <p:cNvPr id="5" name="直線單箭頭接點 4"/>
          <p:cNvCxnSpPr/>
          <p:nvPr/>
        </p:nvCxnSpPr>
        <p:spPr bwMode="auto">
          <a:xfrm>
            <a:off x="4860032" y="5157192"/>
            <a:ext cx="1296144" cy="0"/>
          </a:xfrm>
          <a:prstGeom prst="straightConnector1">
            <a:avLst/>
          </a:prstGeom>
          <a:solidFill>
            <a:schemeClr val="accent1"/>
          </a:solidFill>
          <a:ln w="38100"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文字方塊 18"/>
          <p:cNvSpPr txBox="1"/>
          <p:nvPr/>
        </p:nvSpPr>
        <p:spPr>
          <a:xfrm>
            <a:off x="3030022" y="4906778"/>
            <a:ext cx="1936064" cy="400110"/>
          </a:xfrm>
          <a:prstGeom prst="rect">
            <a:avLst/>
          </a:prstGeom>
          <a:noFill/>
        </p:spPr>
        <p:txBody>
          <a:bodyPr wrap="square" rtlCol="0">
            <a:spAutoFit/>
          </a:bodyPr>
          <a:lstStyle/>
          <a:p>
            <a:pPr marL="0" algn="ctr"/>
            <a:r>
              <a:rPr lang="en-US" altLang="zh-TW" sz="2000" dirty="0">
                <a:latin typeface="+mn-lt"/>
              </a:rPr>
              <a:t>From controller</a:t>
            </a:r>
            <a:endParaRPr lang="zh-TW" altLang="en-US" sz="2000" dirty="0">
              <a:latin typeface="+mn-lt"/>
            </a:endParaRPr>
          </a:p>
        </p:txBody>
      </p:sp>
      <p:sp>
        <p:nvSpPr>
          <p:cNvPr id="20" name="Rectangle 35"/>
          <p:cNvSpPr>
            <a:spLocks noChangeArrowheads="1"/>
          </p:cNvSpPr>
          <p:nvPr/>
        </p:nvSpPr>
        <p:spPr bwMode="auto">
          <a:xfrm>
            <a:off x="5028996" y="4748570"/>
            <a:ext cx="872285"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dirty="0" err="1">
                <a:solidFill>
                  <a:srgbClr val="0000FF"/>
                </a:solidFill>
                <a:latin typeface="+mn-lt"/>
              </a:rPr>
              <a:t>ALUop</a:t>
            </a:r>
            <a:endParaRPr lang="en-US" altLang="zh-TW" sz="2000" dirty="0">
              <a:solidFill>
                <a:srgbClr val="0000FF"/>
              </a:solidFill>
              <a:latin typeface="+mn-lt"/>
            </a:endParaRPr>
          </a:p>
        </p:txBody>
      </p:sp>
      <p:sp>
        <p:nvSpPr>
          <p:cNvPr id="21" name="Rectangle 35"/>
          <p:cNvSpPr>
            <a:spLocks noChangeArrowheads="1"/>
          </p:cNvSpPr>
          <p:nvPr/>
        </p:nvSpPr>
        <p:spPr bwMode="auto">
          <a:xfrm>
            <a:off x="4902554" y="5517232"/>
            <a:ext cx="30309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solidFill>
                  <a:srgbClr val="0000FF"/>
                </a:solidFill>
                <a:latin typeface="+mn-lt"/>
              </a:rPr>
              <a:t>V</a:t>
            </a:r>
          </a:p>
        </p:txBody>
      </p:sp>
      <p:sp>
        <p:nvSpPr>
          <p:cNvPr id="23" name="Rectangle 35"/>
          <p:cNvSpPr>
            <a:spLocks noChangeArrowheads="1"/>
          </p:cNvSpPr>
          <p:nvPr/>
        </p:nvSpPr>
        <p:spPr bwMode="auto">
          <a:xfrm>
            <a:off x="4916982" y="5730473"/>
            <a:ext cx="27904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a:solidFill>
                  <a:srgbClr val="0000FF"/>
                </a:solidFill>
                <a:latin typeface="+mn-lt"/>
              </a:rPr>
              <a:t>Z</a:t>
            </a:r>
          </a:p>
        </p:txBody>
      </p:sp>
    </p:spTree>
    <p:extLst>
      <p:ext uri="{BB962C8B-B14F-4D97-AF65-F5344CB8AC3E}">
        <p14:creationId xmlns:p14="http://schemas.microsoft.com/office/powerpoint/2010/main" val="2044290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2000"/>
                                        <p:tgtEl>
                                          <p:spTgt spid="3"/>
                                        </p:tgtEl>
                                      </p:cBhvr>
                                    </p:animEffect>
                                    <p:anim calcmode="lin" valueType="num">
                                      <p:cBhvr>
                                        <p:cTn id="8" dur="2000" fill="hold"/>
                                        <p:tgtEl>
                                          <p:spTgt spid="3"/>
                                        </p:tgtEl>
                                        <p:attrNameLst>
                                          <p:attrName>ppt_w</p:attrName>
                                        </p:attrNameLst>
                                      </p:cBhvr>
                                      <p:tavLst>
                                        <p:tav tm="0" fmla="#ppt_w*sin(2.5*pi*$)">
                                          <p:val>
                                            <p:fltVal val="0"/>
                                          </p:val>
                                        </p:tav>
                                        <p:tav tm="100000">
                                          <p:val>
                                            <p:fltVal val="1"/>
                                          </p:val>
                                        </p:tav>
                                      </p:tavLst>
                                    </p:anim>
                                    <p:anim calcmode="lin" valueType="num">
                                      <p:cBhvr>
                                        <p:cTn id="9" dur="2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6290" name="Rectangle 2"/>
          <p:cNvSpPr>
            <a:spLocks noGrp="1" noChangeArrowheads="1"/>
          </p:cNvSpPr>
          <p:nvPr>
            <p:ph type="body" idx="1"/>
          </p:nvPr>
        </p:nvSpPr>
        <p:spPr/>
        <p:txBody>
          <a:bodyPr/>
          <a:lstStyle/>
          <a:p>
            <a:r>
              <a:rPr lang="en-US" altLang="zh-TW" dirty="0"/>
              <a:t>Paper and pencil example (unsigned):</a:t>
            </a:r>
          </a:p>
          <a:p>
            <a:pPr>
              <a:buFont typeface="Wingdings" panose="05000000000000000000" pitchFamily="2" charset="2"/>
              <a:buNone/>
            </a:pPr>
            <a:r>
              <a:rPr lang="en-US" altLang="zh-TW" b="0" dirty="0">
                <a:latin typeface="Chicago" charset="0"/>
              </a:rPr>
              <a:t> </a:t>
            </a:r>
            <a:r>
              <a:rPr lang="en-US" altLang="zh-TW" sz="2400" b="0" dirty="0">
                <a:latin typeface="Chicago" charset="0"/>
              </a:rPr>
              <a:t>	        </a:t>
            </a:r>
            <a:r>
              <a:rPr lang="en-US" altLang="zh-TW" sz="2400" b="1" dirty="0">
                <a:solidFill>
                  <a:schemeClr val="accent1"/>
                </a:solidFill>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1000</a:t>
            </a:r>
            <a:br>
              <a:rPr lang="en-US" altLang="zh-TW" sz="2400" b="1" dirty="0">
                <a:latin typeface="Courier New" panose="02070309020205020404" pitchFamily="49" charset="0"/>
                <a:cs typeface="Courier New" panose="02070309020205020404" pitchFamily="49" charset="0"/>
              </a:rPr>
            </a:br>
            <a:r>
              <a:rPr lang="en-US" altLang="zh-TW" sz="2400" b="1" dirty="0">
                <a:latin typeface="Courier New" panose="02070309020205020404" pitchFamily="49" charset="0"/>
                <a:cs typeface="Courier New" panose="02070309020205020404" pitchFamily="49" charset="0"/>
              </a:rPr>
              <a:t>    X    1001</a:t>
            </a:r>
            <a:br>
              <a:rPr lang="en-US" altLang="zh-TW" sz="2400" b="1" dirty="0">
                <a:latin typeface="Courier New" panose="02070309020205020404" pitchFamily="49" charset="0"/>
                <a:cs typeface="Courier New" panose="02070309020205020404" pitchFamily="49" charset="0"/>
              </a:rPr>
            </a:br>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C00000"/>
                </a:solidFill>
                <a:latin typeface="Courier New" panose="02070309020205020404" pitchFamily="49" charset="0"/>
                <a:cs typeface="Courier New" panose="02070309020205020404" pitchFamily="49" charset="0"/>
              </a:rPr>
              <a:t>0000</a:t>
            </a:r>
            <a:r>
              <a:rPr lang="en-US" altLang="zh-TW" sz="2400" b="1" dirty="0">
                <a:latin typeface="Courier New" panose="02070309020205020404" pitchFamily="49" charset="0"/>
                <a:cs typeface="Courier New" panose="02070309020205020404" pitchFamily="49" charset="0"/>
              </a:rPr>
              <a:t>1000</a:t>
            </a:r>
            <a:br>
              <a:rPr lang="en-US" altLang="zh-TW" sz="2400" b="1" dirty="0">
                <a:latin typeface="Courier New" panose="02070309020205020404" pitchFamily="49" charset="0"/>
                <a:cs typeface="Courier New" panose="02070309020205020404" pitchFamily="49" charset="0"/>
              </a:rPr>
            </a:br>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C00000"/>
                </a:solidFill>
                <a:latin typeface="Courier New" panose="02070309020205020404" pitchFamily="49" charset="0"/>
                <a:cs typeface="Courier New" panose="02070309020205020404" pitchFamily="49" charset="0"/>
              </a:rPr>
              <a:t>000</a:t>
            </a:r>
            <a:r>
              <a:rPr lang="en-US" altLang="zh-TW" sz="2400" b="1" dirty="0">
                <a:latin typeface="Courier New" panose="02070309020205020404" pitchFamily="49" charset="0"/>
                <a:cs typeface="Courier New" panose="02070309020205020404" pitchFamily="49" charset="0"/>
              </a:rPr>
              <a:t>0000</a:t>
            </a:r>
            <a:r>
              <a:rPr lang="en-US" altLang="zh-TW" sz="2400" b="1" dirty="0">
                <a:solidFill>
                  <a:srgbClr val="FF66FF"/>
                </a:solidFill>
                <a:latin typeface="Courier New" panose="02070309020205020404" pitchFamily="49" charset="0"/>
                <a:cs typeface="Courier New" panose="02070309020205020404" pitchFamily="49" charset="0"/>
              </a:rPr>
              <a:t>0</a:t>
            </a:r>
            <a:r>
              <a:rPr lang="en-US" altLang="zh-TW" sz="2400" b="1" dirty="0">
                <a:latin typeface="Courier New" panose="02070309020205020404" pitchFamily="49" charset="0"/>
                <a:cs typeface="Courier New" panose="02070309020205020404" pitchFamily="49" charset="0"/>
              </a:rPr>
              <a:t/>
            </a:r>
            <a:br>
              <a:rPr lang="en-US" altLang="zh-TW" sz="2400" b="1" dirty="0">
                <a:latin typeface="Courier New" panose="02070309020205020404" pitchFamily="49" charset="0"/>
                <a:cs typeface="Courier New" panose="02070309020205020404" pitchFamily="49" charset="0"/>
              </a:rPr>
            </a:br>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C00000"/>
                </a:solidFill>
                <a:latin typeface="Courier New" panose="02070309020205020404" pitchFamily="49" charset="0"/>
                <a:cs typeface="Courier New" panose="02070309020205020404" pitchFamily="49" charset="0"/>
              </a:rPr>
              <a:t>00</a:t>
            </a:r>
            <a:r>
              <a:rPr lang="en-US" altLang="zh-TW" sz="2400" b="1" dirty="0">
                <a:latin typeface="Courier New" panose="02070309020205020404" pitchFamily="49" charset="0"/>
                <a:cs typeface="Courier New" panose="02070309020205020404" pitchFamily="49" charset="0"/>
              </a:rPr>
              <a:t>0000</a:t>
            </a:r>
            <a:r>
              <a:rPr lang="en-US" altLang="zh-TW" sz="2400" b="1" dirty="0">
                <a:solidFill>
                  <a:srgbClr val="FF66FF"/>
                </a:solidFill>
                <a:latin typeface="Courier New" panose="02070309020205020404" pitchFamily="49" charset="0"/>
                <a:cs typeface="Courier New" panose="02070309020205020404" pitchFamily="49" charset="0"/>
              </a:rPr>
              <a:t>00</a:t>
            </a:r>
            <a:r>
              <a:rPr lang="en-US" altLang="zh-TW" sz="2400" b="1" dirty="0">
                <a:latin typeface="Courier New" panose="02070309020205020404" pitchFamily="49" charset="0"/>
                <a:cs typeface="Courier New" panose="02070309020205020404" pitchFamily="49" charset="0"/>
              </a:rPr>
              <a:t/>
            </a:r>
            <a:br>
              <a:rPr lang="en-US" altLang="zh-TW" sz="2400" b="1" dirty="0">
                <a:latin typeface="Courier New" panose="02070309020205020404" pitchFamily="49" charset="0"/>
                <a:cs typeface="Courier New" panose="02070309020205020404" pitchFamily="49" charset="0"/>
              </a:rPr>
            </a:br>
            <a:r>
              <a:rPr lang="en-US" altLang="zh-TW" sz="2400" b="1" dirty="0">
                <a:latin typeface="Courier New" panose="02070309020205020404" pitchFamily="49" charset="0"/>
                <a:cs typeface="Courier New" panose="02070309020205020404" pitchFamily="49" charset="0"/>
              </a:rPr>
              <a:t>     </a:t>
            </a:r>
            <a:r>
              <a:rPr lang="en-US" altLang="zh-TW" sz="2400" b="1" dirty="0">
                <a:solidFill>
                  <a:srgbClr val="C00000"/>
                </a:solidFill>
                <a:latin typeface="Courier New" panose="02070309020205020404" pitchFamily="49" charset="0"/>
                <a:cs typeface="Courier New" panose="02070309020205020404" pitchFamily="49" charset="0"/>
              </a:rPr>
              <a:t>0</a:t>
            </a:r>
            <a:r>
              <a:rPr lang="en-US" altLang="zh-TW" sz="2400" b="1" dirty="0">
                <a:latin typeface="Courier New" panose="02070309020205020404" pitchFamily="49" charset="0"/>
                <a:cs typeface="Courier New" panose="02070309020205020404" pitchFamily="49" charset="0"/>
              </a:rPr>
              <a:t>1000</a:t>
            </a:r>
            <a:r>
              <a:rPr lang="en-US" altLang="zh-TW" sz="2400" b="1" dirty="0">
                <a:solidFill>
                  <a:srgbClr val="FF66FF"/>
                </a:solidFill>
                <a:latin typeface="Courier New" panose="02070309020205020404" pitchFamily="49" charset="0"/>
                <a:cs typeface="Courier New" panose="02070309020205020404" pitchFamily="49" charset="0"/>
              </a:rPr>
              <a:t>000</a:t>
            </a:r>
            <a:r>
              <a:rPr lang="en-US" altLang="zh-TW" sz="2400" b="1" dirty="0">
                <a:latin typeface="Courier New" panose="02070309020205020404" pitchFamily="49" charset="0"/>
                <a:cs typeface="Courier New" panose="02070309020205020404" pitchFamily="49" charset="0"/>
              </a:rPr>
              <a:t> </a:t>
            </a:r>
            <a:r>
              <a:rPr lang="en-US" altLang="zh-TW" sz="2400" b="1" u="sng" dirty="0">
                <a:latin typeface="Courier New" panose="02070309020205020404" pitchFamily="49" charset="0"/>
                <a:cs typeface="Courier New" panose="02070309020205020404" pitchFamily="49" charset="0"/>
              </a:rPr>
              <a:t>  </a:t>
            </a:r>
            <a:br>
              <a:rPr lang="en-US" altLang="zh-TW" sz="2400" b="1" u="sng" dirty="0">
                <a:latin typeface="Courier New" panose="02070309020205020404" pitchFamily="49" charset="0"/>
                <a:cs typeface="Courier New" panose="02070309020205020404" pitchFamily="49" charset="0"/>
              </a:rPr>
            </a:br>
            <a:r>
              <a:rPr lang="en-US" altLang="zh-TW" sz="2400" b="1" dirty="0">
                <a:latin typeface="Courier New" panose="02070309020205020404" pitchFamily="49" charset="0"/>
                <a:cs typeface="Courier New" panose="02070309020205020404" pitchFamily="49" charset="0"/>
              </a:rPr>
              <a:t>     01001000</a:t>
            </a:r>
          </a:p>
          <a:p>
            <a:r>
              <a:rPr lang="en-US" altLang="zh-TW" dirty="0"/>
              <a:t>m bits x n bits = </a:t>
            </a:r>
            <a:r>
              <a:rPr lang="en-US" altLang="zh-TW" dirty="0" err="1"/>
              <a:t>m+n</a:t>
            </a:r>
            <a:r>
              <a:rPr lang="en-US" altLang="zh-TW" dirty="0"/>
              <a:t> bit product</a:t>
            </a:r>
          </a:p>
          <a:p>
            <a:r>
              <a:rPr lang="en-US" altLang="zh-TW" dirty="0"/>
              <a:t>Binary makes it easy:</a:t>
            </a:r>
          </a:p>
          <a:p>
            <a:pPr lvl="1"/>
            <a:r>
              <a:rPr lang="en-US" altLang="zh-TW" dirty="0"/>
              <a:t>0 </a:t>
            </a:r>
            <a:r>
              <a:rPr lang="en-US" altLang="zh-TW" dirty="0">
                <a:sym typeface="Wingdings" panose="05000000000000000000" pitchFamily="2" charset="2"/>
              </a:rPr>
              <a:t></a:t>
            </a:r>
            <a:r>
              <a:rPr lang="en-US" altLang="zh-TW" dirty="0"/>
              <a:t> place 0 	   	( 0 x multiplicand)</a:t>
            </a:r>
          </a:p>
          <a:p>
            <a:pPr lvl="1"/>
            <a:r>
              <a:rPr lang="en-US" altLang="zh-TW" dirty="0"/>
              <a:t>1 </a:t>
            </a:r>
            <a:r>
              <a:rPr lang="en-US" altLang="zh-TW" dirty="0">
                <a:sym typeface="Wingdings" panose="05000000000000000000" pitchFamily="2" charset="2"/>
              </a:rPr>
              <a:t></a:t>
            </a:r>
            <a:r>
              <a:rPr lang="en-US" altLang="zh-TW" dirty="0"/>
              <a:t> place a copy  	( 1 x multiplicand)</a:t>
            </a:r>
          </a:p>
        </p:txBody>
      </p:sp>
      <p:sp>
        <p:nvSpPr>
          <p:cNvPr id="396291" name="Line 3"/>
          <p:cNvSpPr>
            <a:spLocks noChangeShapeType="1"/>
          </p:cNvSpPr>
          <p:nvPr/>
        </p:nvSpPr>
        <p:spPr bwMode="auto">
          <a:xfrm>
            <a:off x="1469036" y="2276872"/>
            <a:ext cx="1806820" cy="1465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96292" name="Line 4"/>
          <p:cNvSpPr>
            <a:spLocks noChangeShapeType="1"/>
          </p:cNvSpPr>
          <p:nvPr/>
        </p:nvSpPr>
        <p:spPr bwMode="auto">
          <a:xfrm flipV="1">
            <a:off x="1469036" y="3844929"/>
            <a:ext cx="1790700" cy="1611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396293" name="Rectangle 5"/>
          <p:cNvSpPr>
            <a:spLocks noGrp="1" noChangeArrowheads="1"/>
          </p:cNvSpPr>
          <p:nvPr>
            <p:ph type="title"/>
          </p:nvPr>
        </p:nvSpPr>
        <p:spPr/>
        <p:txBody>
          <a:bodyPr/>
          <a:lstStyle/>
          <a:p>
            <a:r>
              <a:rPr lang="en-US" altLang="zh-TW"/>
              <a:t>Unsigned Multiply</a:t>
            </a:r>
          </a:p>
        </p:txBody>
      </p:sp>
      <p:sp>
        <p:nvSpPr>
          <p:cNvPr id="3" name="文字方塊 2"/>
          <p:cNvSpPr txBox="1"/>
          <p:nvPr/>
        </p:nvSpPr>
        <p:spPr>
          <a:xfrm>
            <a:off x="3707904" y="1556792"/>
            <a:ext cx="1801904" cy="461665"/>
          </a:xfrm>
          <a:prstGeom prst="rect">
            <a:avLst/>
          </a:prstGeom>
          <a:noFill/>
        </p:spPr>
        <p:txBody>
          <a:bodyPr wrap="none" rtlCol="0">
            <a:spAutoFit/>
          </a:bodyPr>
          <a:lstStyle/>
          <a:p>
            <a:pPr marL="0"/>
            <a:r>
              <a:rPr lang="en-US" altLang="zh-TW" b="1" dirty="0">
                <a:solidFill>
                  <a:srgbClr val="FF0000"/>
                </a:solidFill>
                <a:latin typeface="+mn-lt"/>
              </a:rPr>
              <a:t>Multiplicand</a:t>
            </a:r>
            <a:endParaRPr lang="zh-TW" altLang="en-US" b="1" dirty="0">
              <a:solidFill>
                <a:srgbClr val="FF0000"/>
              </a:solidFill>
              <a:latin typeface="+mn-lt"/>
            </a:endParaRPr>
          </a:p>
        </p:txBody>
      </p:sp>
      <p:sp>
        <p:nvSpPr>
          <p:cNvPr id="4" name="文字方塊 3"/>
          <p:cNvSpPr txBox="1"/>
          <p:nvPr/>
        </p:nvSpPr>
        <p:spPr>
          <a:xfrm>
            <a:off x="3707904" y="1916832"/>
            <a:ext cx="1457450" cy="461665"/>
          </a:xfrm>
          <a:prstGeom prst="rect">
            <a:avLst/>
          </a:prstGeom>
          <a:noFill/>
        </p:spPr>
        <p:txBody>
          <a:bodyPr wrap="none" rtlCol="0">
            <a:spAutoFit/>
          </a:bodyPr>
          <a:lstStyle/>
          <a:p>
            <a:pPr marL="0"/>
            <a:r>
              <a:rPr lang="en-US" altLang="zh-TW" b="1" dirty="0">
                <a:solidFill>
                  <a:srgbClr val="FF0000"/>
                </a:solidFill>
                <a:latin typeface="+mn-lt"/>
              </a:rPr>
              <a:t>Multiplier</a:t>
            </a:r>
            <a:endParaRPr lang="zh-TW" altLang="en-US" b="1" dirty="0">
              <a:solidFill>
                <a:srgbClr val="FF0000"/>
              </a:solidFill>
              <a:latin typeface="+mn-lt"/>
            </a:endParaRPr>
          </a:p>
        </p:txBody>
      </p:sp>
      <p:sp>
        <p:nvSpPr>
          <p:cNvPr id="5" name="文字方塊 4"/>
          <p:cNvSpPr txBox="1"/>
          <p:nvPr/>
        </p:nvSpPr>
        <p:spPr>
          <a:xfrm>
            <a:off x="3707904" y="3789040"/>
            <a:ext cx="1184363" cy="461665"/>
          </a:xfrm>
          <a:prstGeom prst="rect">
            <a:avLst/>
          </a:prstGeom>
          <a:noFill/>
        </p:spPr>
        <p:txBody>
          <a:bodyPr wrap="none" rtlCol="0">
            <a:spAutoFit/>
          </a:bodyPr>
          <a:lstStyle/>
          <a:p>
            <a:pPr marL="0"/>
            <a:r>
              <a:rPr lang="en-US" altLang="zh-TW" b="1" dirty="0">
                <a:solidFill>
                  <a:srgbClr val="FF0000"/>
                </a:solidFill>
                <a:latin typeface="+mn-lt"/>
              </a:rPr>
              <a:t>Product</a:t>
            </a:r>
            <a:endParaRPr lang="zh-TW" altLang="en-US" dirty="0">
              <a:solidFill>
                <a:srgbClr val="FF0000"/>
              </a:solidFill>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29</a:t>
            </a:fld>
            <a:endParaRPr lang="zh-TW" altLang="zh-TW"/>
          </a:p>
        </p:txBody>
      </p:sp>
    </p:spTree>
    <p:extLst>
      <p:ext uri="{BB962C8B-B14F-4D97-AF65-F5344CB8AC3E}">
        <p14:creationId xmlns:p14="http://schemas.microsoft.com/office/powerpoint/2010/main" val="2917385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body" idx="1"/>
          </p:nvPr>
        </p:nvSpPr>
        <p:spPr/>
        <p:txBody>
          <a:bodyPr/>
          <a:lstStyle/>
          <a:p>
            <a:r>
              <a:rPr lang="en-US" altLang="zh-TW" dirty="0"/>
              <a:t>128</a:t>
            </a:r>
            <a:r>
              <a:rPr lang="zh-TW" altLang="en-US" dirty="0"/>
              <a:t>-</a:t>
            </a:r>
            <a:r>
              <a:rPr lang="en-US" altLang="zh-TW" dirty="0"/>
              <a:t>bit </a:t>
            </a:r>
            <a:r>
              <a:rPr lang="en-US" altLang="zh-TW" i="1" dirty="0"/>
              <a:t>multiplicand register</a:t>
            </a:r>
            <a:r>
              <a:rPr lang="en-US" altLang="zh-TW" dirty="0"/>
              <a:t> (with 64-bit multiplicand at right half), 128-bit ALU, 128-bit </a:t>
            </a:r>
            <a:r>
              <a:rPr lang="en-US" altLang="zh-TW" i="1" dirty="0"/>
              <a:t>product register</a:t>
            </a:r>
            <a:r>
              <a:rPr lang="en-US" altLang="zh-TW" dirty="0"/>
              <a:t>, 64-bit </a:t>
            </a:r>
            <a:r>
              <a:rPr lang="en-US" altLang="zh-TW" i="1" dirty="0"/>
              <a:t>multiplier register</a:t>
            </a:r>
            <a:endParaRPr lang="en-US" altLang="zh-TW" dirty="0"/>
          </a:p>
        </p:txBody>
      </p:sp>
      <p:sp>
        <p:nvSpPr>
          <p:cNvPr id="398340" name="Text Box 4"/>
          <p:cNvSpPr txBox="1">
            <a:spLocks noChangeArrowheads="1"/>
          </p:cNvSpPr>
          <p:nvPr/>
        </p:nvSpPr>
        <p:spPr bwMode="auto">
          <a:xfrm>
            <a:off x="7162800" y="5679831"/>
            <a:ext cx="107433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3.3</a:t>
            </a:r>
          </a:p>
        </p:txBody>
      </p:sp>
      <p:sp>
        <p:nvSpPr>
          <p:cNvPr id="398341" name="Rectangle 5"/>
          <p:cNvSpPr>
            <a:spLocks noGrp="1" noChangeArrowheads="1"/>
          </p:cNvSpPr>
          <p:nvPr>
            <p:ph type="title"/>
          </p:nvPr>
        </p:nvSpPr>
        <p:spPr/>
        <p:txBody>
          <a:bodyPr/>
          <a:lstStyle/>
          <a:p>
            <a:r>
              <a:rPr lang="en-US" altLang="zh-TW" dirty="0"/>
              <a:t>Unsigned Multiplier for RISC-V (Ver. 1)</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30</a:t>
            </a:fld>
            <a:endParaRPr lang="zh-TW" altLang="zh-TW"/>
          </a:p>
        </p:txBody>
      </p:sp>
      <p:pic>
        <p:nvPicPr>
          <p:cNvPr id="7" name="Picture 1">
            <a:extLst>
              <a:ext uri="{FF2B5EF4-FFF2-40B4-BE49-F238E27FC236}">
                <a16:creationId xmlns:a16="http://schemas.microsoft.com/office/drawing/2014/main" id="{D9FBCF9F-1D19-4257-A546-2ECFFA192B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9552" y="2403673"/>
            <a:ext cx="6442573" cy="3689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42446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0414" name="AutoShape 30"/>
          <p:cNvSpPr>
            <a:spLocks noChangeArrowheads="1"/>
          </p:cNvSpPr>
          <p:nvPr/>
        </p:nvSpPr>
        <p:spPr bwMode="auto">
          <a:xfrm>
            <a:off x="5581927" y="4768604"/>
            <a:ext cx="1635369" cy="789843"/>
          </a:xfrm>
          <a:prstGeom prst="diamond">
            <a:avLst/>
          </a:prstGeom>
          <a:solidFill>
            <a:schemeClr val="accent5">
              <a:lumMod val="20000"/>
              <a:lumOff val="80000"/>
            </a:schemeClr>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400390" name="Rectangle 6"/>
          <p:cNvSpPr>
            <a:spLocks noChangeArrowheads="1"/>
          </p:cNvSpPr>
          <p:nvPr/>
        </p:nvSpPr>
        <p:spPr bwMode="auto">
          <a:xfrm>
            <a:off x="4715885" y="4248875"/>
            <a:ext cx="3744547" cy="321049"/>
          </a:xfrm>
          <a:prstGeom prst="rect">
            <a:avLst/>
          </a:prstGeom>
          <a:solidFill>
            <a:schemeClr val="accent5">
              <a:lumMod val="20000"/>
              <a:lumOff val="80000"/>
            </a:schemeClr>
          </a:solidFill>
          <a:ln w="25400">
            <a:solidFill>
              <a:srgbClr val="000000"/>
            </a:solidFill>
            <a:miter lim="800000"/>
            <a:headEnd/>
            <a:tailEnd/>
          </a:ln>
          <a:effectLst/>
          <a:extLst/>
        </p:spPr>
        <p:txBody>
          <a:bodyPr wrap="none" anchor="ctr"/>
          <a:lstStyle/>
          <a:p>
            <a:endParaRPr lang="zh-TW" altLang="en-US" sz="1800">
              <a:latin typeface="+mn-lt"/>
            </a:endParaRPr>
          </a:p>
        </p:txBody>
      </p:sp>
      <p:sp>
        <p:nvSpPr>
          <p:cNvPr id="400396" name="Rectangle 12"/>
          <p:cNvSpPr>
            <a:spLocks noChangeArrowheads="1"/>
          </p:cNvSpPr>
          <p:nvPr/>
        </p:nvSpPr>
        <p:spPr bwMode="auto">
          <a:xfrm>
            <a:off x="4475561" y="3655430"/>
            <a:ext cx="3883028" cy="289041"/>
          </a:xfrm>
          <a:prstGeom prst="rect">
            <a:avLst/>
          </a:prstGeom>
          <a:solidFill>
            <a:schemeClr val="accent5">
              <a:lumMod val="20000"/>
              <a:lumOff val="80000"/>
            </a:schemeClr>
          </a:solidFill>
          <a:ln w="25400">
            <a:solidFill>
              <a:srgbClr val="000000"/>
            </a:solidFill>
            <a:miter lim="800000"/>
            <a:headEnd/>
            <a:tailEnd/>
          </a:ln>
          <a:effectLst/>
          <a:extLst/>
        </p:spPr>
        <p:txBody>
          <a:bodyPr wrap="none" anchor="ctr"/>
          <a:lstStyle/>
          <a:p>
            <a:endParaRPr lang="zh-TW" altLang="en-US" sz="1800">
              <a:latin typeface="+mn-lt"/>
            </a:endParaRPr>
          </a:p>
        </p:txBody>
      </p:sp>
      <p:sp>
        <p:nvSpPr>
          <p:cNvPr id="400407" name="Rectangle 23"/>
          <p:cNvSpPr>
            <a:spLocks noChangeArrowheads="1"/>
          </p:cNvSpPr>
          <p:nvPr/>
        </p:nvSpPr>
        <p:spPr bwMode="auto">
          <a:xfrm>
            <a:off x="3635896" y="2650789"/>
            <a:ext cx="3887665" cy="542192"/>
          </a:xfrm>
          <a:prstGeom prst="rect">
            <a:avLst/>
          </a:prstGeom>
          <a:solidFill>
            <a:schemeClr val="accent5">
              <a:lumMod val="20000"/>
              <a:lumOff val="80000"/>
            </a:schemeClr>
          </a:solidFill>
          <a:ln w="25400">
            <a:solidFill>
              <a:srgbClr val="000000"/>
            </a:solidFill>
            <a:miter lim="800000"/>
            <a:headEnd/>
            <a:tailEnd/>
          </a:ln>
          <a:effectLst/>
          <a:extLst/>
        </p:spPr>
        <p:txBody>
          <a:bodyPr wrap="none" anchor="ctr"/>
          <a:lstStyle/>
          <a:p>
            <a:endParaRPr lang="zh-TW" altLang="en-US" sz="1800">
              <a:latin typeface="+mn-lt"/>
            </a:endParaRPr>
          </a:p>
        </p:txBody>
      </p:sp>
      <p:sp>
        <p:nvSpPr>
          <p:cNvPr id="400413" name="AutoShape 29"/>
          <p:cNvSpPr>
            <a:spLocks noChangeArrowheads="1"/>
          </p:cNvSpPr>
          <p:nvPr/>
        </p:nvSpPr>
        <p:spPr bwMode="auto">
          <a:xfrm>
            <a:off x="5464696" y="1626834"/>
            <a:ext cx="1956288" cy="914400"/>
          </a:xfrm>
          <a:prstGeom prst="diamond">
            <a:avLst/>
          </a:prstGeom>
          <a:solidFill>
            <a:schemeClr val="accent5">
              <a:lumMod val="20000"/>
              <a:lumOff val="80000"/>
            </a:schemeClr>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400389" name="Rectangle 5"/>
          <p:cNvSpPr>
            <a:spLocks noChangeArrowheads="1"/>
          </p:cNvSpPr>
          <p:nvPr/>
        </p:nvSpPr>
        <p:spPr bwMode="auto">
          <a:xfrm>
            <a:off x="4734935" y="4228360"/>
            <a:ext cx="360803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a:solidFill>
                  <a:srgbClr val="000000"/>
                </a:solidFill>
                <a:latin typeface="+mn-lt"/>
              </a:rPr>
              <a:t>3. </a:t>
            </a:r>
            <a:r>
              <a:rPr lang="en-US" altLang="zh-TW" sz="1800" b="1">
                <a:solidFill>
                  <a:srgbClr val="000000"/>
                </a:solidFill>
                <a:latin typeface="+mn-lt"/>
              </a:rPr>
              <a:t>Shift Multiplier register right 1 bit</a:t>
            </a:r>
          </a:p>
        </p:txBody>
      </p:sp>
      <p:sp>
        <p:nvSpPr>
          <p:cNvPr id="400395" name="Rectangle 11"/>
          <p:cNvSpPr>
            <a:spLocks noChangeArrowheads="1"/>
          </p:cNvSpPr>
          <p:nvPr/>
        </p:nvSpPr>
        <p:spPr bwMode="auto">
          <a:xfrm>
            <a:off x="4482888" y="3648103"/>
            <a:ext cx="374178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a:solidFill>
                  <a:srgbClr val="000000"/>
                </a:solidFill>
                <a:latin typeface="+mn-lt"/>
              </a:rPr>
              <a:t>2. </a:t>
            </a:r>
            <a:r>
              <a:rPr lang="en-US" altLang="zh-TW" sz="1800" b="1">
                <a:solidFill>
                  <a:srgbClr val="000000"/>
                </a:solidFill>
                <a:latin typeface="+mn-lt"/>
              </a:rPr>
              <a:t>Shift Multiplicand register left 1 bit</a:t>
            </a:r>
          </a:p>
        </p:txBody>
      </p:sp>
      <p:sp>
        <p:nvSpPr>
          <p:cNvPr id="400386" name="Rectangle 2"/>
          <p:cNvSpPr>
            <a:spLocks noGrp="1" noChangeArrowheads="1"/>
          </p:cNvSpPr>
          <p:nvPr>
            <p:ph type="title"/>
          </p:nvPr>
        </p:nvSpPr>
        <p:spPr>
          <a:noFill/>
          <a:ln/>
        </p:spPr>
        <p:txBody>
          <a:bodyPr vert="horz" wrap="square" lIns="84992" tIns="42497" rIns="84992" bIns="42497" numCol="1" anchor="b" anchorCtr="0" compatLnSpc="1">
            <a:prstTxWarp prst="textNoShape">
              <a:avLst/>
            </a:prstTxWarp>
          </a:bodyPr>
          <a:lstStyle/>
          <a:p>
            <a:r>
              <a:rPr lang="en-US" altLang="zh-TW" dirty="0"/>
              <a:t>Multiply Algorithm (Ver. 1)</a:t>
            </a:r>
          </a:p>
        </p:txBody>
      </p:sp>
      <p:sp>
        <p:nvSpPr>
          <p:cNvPr id="400387" name="Rectangle 3"/>
          <p:cNvSpPr>
            <a:spLocks noGrp="1" noChangeArrowheads="1"/>
          </p:cNvSpPr>
          <p:nvPr>
            <p:ph type="body" idx="4294967295"/>
          </p:nvPr>
        </p:nvSpPr>
        <p:spPr>
          <a:xfrm>
            <a:off x="27387" y="2689285"/>
            <a:ext cx="4362450" cy="3332003"/>
          </a:xfrm>
          <a:noFill/>
          <a:ln/>
        </p:spPr>
        <p:txBody>
          <a:bodyPr vert="horz" wrap="square" lIns="84992" tIns="42497" rIns="84992" bIns="42497" numCol="1" anchor="t" anchorCtr="0" compatLnSpc="1">
            <a:prstTxWarp prst="textNoShape">
              <a:avLst/>
            </a:prstTxWarp>
          </a:bodyPr>
          <a:lstStyle/>
          <a:p>
            <a:pPr marL="187574" indent="-187574">
              <a:buNone/>
              <a:tabLst>
                <a:tab pos="1376031" algn="l"/>
                <a:tab pos="2579141" algn="l"/>
              </a:tabLst>
            </a:pPr>
            <a:r>
              <a:rPr lang="zh-TW" altLang="en-US" sz="2200" dirty="0"/>
              <a:t> 0010 </a:t>
            </a:r>
            <a:r>
              <a:rPr lang="en-US" altLang="zh-TW" sz="2200" dirty="0"/>
              <a:t>x 0011</a:t>
            </a:r>
          </a:p>
          <a:p>
            <a:pPr marL="187574" indent="-187574">
              <a:buNone/>
              <a:tabLst>
                <a:tab pos="1376031" algn="l"/>
                <a:tab pos="2579141" algn="l"/>
              </a:tabLst>
            </a:pPr>
            <a:endParaRPr lang="en-US" altLang="zh-TW" sz="2200" dirty="0"/>
          </a:p>
          <a:p>
            <a:pPr marL="187574" indent="-187574">
              <a:lnSpc>
                <a:spcPct val="110000"/>
              </a:lnSpc>
              <a:buNone/>
              <a:tabLst>
                <a:tab pos="1376031" algn="l"/>
                <a:tab pos="2579141" algn="l"/>
              </a:tabLst>
            </a:pPr>
            <a:r>
              <a:rPr lang="en-US" altLang="zh-TW" sz="2200" dirty="0"/>
              <a:t> Product	Multiplier 	Multiplicand</a:t>
            </a:r>
          </a:p>
          <a:p>
            <a:pPr marL="187574" indent="-187574">
              <a:lnSpc>
                <a:spcPct val="110000"/>
              </a:lnSpc>
              <a:buNone/>
              <a:tabLst>
                <a:tab pos="1376031" algn="l"/>
                <a:tab pos="2579141" algn="l"/>
              </a:tabLst>
            </a:pPr>
            <a:r>
              <a:rPr lang="en-US" altLang="zh-TW" sz="2200" dirty="0"/>
              <a:t> 0000 0000	001</a:t>
            </a:r>
            <a:r>
              <a:rPr lang="en-US" altLang="zh-TW" sz="2200" dirty="0">
                <a:solidFill>
                  <a:srgbClr val="FF33CC"/>
                </a:solidFill>
              </a:rPr>
              <a:t>1</a:t>
            </a:r>
            <a:r>
              <a:rPr lang="en-US" altLang="zh-TW" sz="2200" dirty="0"/>
              <a:t>	0000 0010</a:t>
            </a:r>
          </a:p>
          <a:p>
            <a:pPr marL="187574" indent="-187574">
              <a:lnSpc>
                <a:spcPct val="110000"/>
              </a:lnSpc>
              <a:buNone/>
              <a:tabLst>
                <a:tab pos="1376031" algn="l"/>
                <a:tab pos="2579141" algn="l"/>
              </a:tabLst>
            </a:pPr>
            <a:r>
              <a:rPr lang="en-US" altLang="zh-TW" sz="2200" dirty="0"/>
              <a:t> 0000 0010	000</a:t>
            </a:r>
            <a:r>
              <a:rPr lang="en-US" altLang="zh-TW" sz="2200" dirty="0">
                <a:solidFill>
                  <a:srgbClr val="FF33CC"/>
                </a:solidFill>
              </a:rPr>
              <a:t>1</a:t>
            </a:r>
            <a:r>
              <a:rPr lang="en-US" altLang="zh-TW" sz="2200" dirty="0"/>
              <a:t>	0000 0100</a:t>
            </a:r>
          </a:p>
          <a:p>
            <a:pPr marL="187574" indent="-187574">
              <a:lnSpc>
                <a:spcPct val="110000"/>
              </a:lnSpc>
              <a:buNone/>
              <a:tabLst>
                <a:tab pos="1376031" algn="l"/>
                <a:tab pos="2579141" algn="l"/>
              </a:tabLst>
            </a:pPr>
            <a:r>
              <a:rPr lang="en-US" altLang="zh-TW" sz="2200" dirty="0"/>
              <a:t> 0000 0110	000</a:t>
            </a:r>
            <a:r>
              <a:rPr lang="en-US" altLang="zh-TW" sz="2200" dirty="0">
                <a:solidFill>
                  <a:srgbClr val="FF33CC"/>
                </a:solidFill>
              </a:rPr>
              <a:t>0</a:t>
            </a:r>
            <a:r>
              <a:rPr lang="en-US" altLang="zh-TW" sz="2200" dirty="0"/>
              <a:t>	0000 1000</a:t>
            </a:r>
          </a:p>
          <a:p>
            <a:pPr marL="187574" indent="-187574">
              <a:lnSpc>
                <a:spcPct val="110000"/>
              </a:lnSpc>
              <a:buNone/>
              <a:tabLst>
                <a:tab pos="1376031" algn="l"/>
                <a:tab pos="2579141" algn="l"/>
              </a:tabLst>
            </a:pPr>
            <a:r>
              <a:rPr lang="en-US" altLang="zh-TW" sz="2200" dirty="0"/>
              <a:t> 0000 0110	000</a:t>
            </a:r>
            <a:r>
              <a:rPr lang="en-US" altLang="zh-TW" sz="2200" dirty="0">
                <a:solidFill>
                  <a:srgbClr val="FF33CC"/>
                </a:solidFill>
              </a:rPr>
              <a:t>0</a:t>
            </a:r>
            <a:r>
              <a:rPr lang="en-US" altLang="zh-TW" sz="2200" dirty="0"/>
              <a:t>	0001 0000</a:t>
            </a:r>
          </a:p>
          <a:p>
            <a:pPr marL="187574" indent="-187574">
              <a:lnSpc>
                <a:spcPct val="110000"/>
              </a:lnSpc>
              <a:buNone/>
              <a:tabLst>
                <a:tab pos="1376031" algn="l"/>
                <a:tab pos="2579141" algn="l"/>
              </a:tabLst>
            </a:pPr>
            <a:r>
              <a:rPr lang="en-US" altLang="zh-TW" sz="2200" dirty="0"/>
              <a:t> </a:t>
            </a:r>
            <a:r>
              <a:rPr lang="en-US" altLang="zh-TW" sz="2200" dirty="0">
                <a:solidFill>
                  <a:srgbClr val="FF0000"/>
                </a:solidFill>
              </a:rPr>
              <a:t>0000 0110</a:t>
            </a:r>
            <a:r>
              <a:rPr lang="en-US" altLang="zh-TW" sz="2200" dirty="0"/>
              <a:t>	0000	0010 0000</a:t>
            </a:r>
          </a:p>
        </p:txBody>
      </p:sp>
      <p:sp>
        <p:nvSpPr>
          <p:cNvPr id="400391" name="AutoShape 7"/>
          <p:cNvSpPr>
            <a:spLocks noChangeArrowheads="1"/>
          </p:cNvSpPr>
          <p:nvPr/>
        </p:nvSpPr>
        <p:spPr bwMode="auto">
          <a:xfrm>
            <a:off x="6036458" y="5856701"/>
            <a:ext cx="898281" cy="237392"/>
          </a:xfrm>
          <a:prstGeom prst="roundRect">
            <a:avLst>
              <a:gd name="adj" fmla="val 43542"/>
            </a:avLst>
          </a:prstGeom>
          <a:solidFill>
            <a:schemeClr val="accent5">
              <a:lumMod val="20000"/>
              <a:lumOff val="80000"/>
            </a:schemeClr>
          </a:solidFill>
          <a:ln w="25400">
            <a:solidFill>
              <a:srgbClr val="000000"/>
            </a:solidFill>
            <a:round/>
            <a:headEnd/>
            <a:tailEnd/>
          </a:ln>
          <a:effectLst/>
          <a:extLst/>
        </p:spPr>
        <p:txBody>
          <a:bodyPr wrap="none" anchor="ctr"/>
          <a:lstStyle/>
          <a:p>
            <a:endParaRPr lang="zh-TW" altLang="en-US" sz="1800">
              <a:latin typeface="+mn-lt"/>
            </a:endParaRPr>
          </a:p>
        </p:txBody>
      </p:sp>
      <p:sp>
        <p:nvSpPr>
          <p:cNvPr id="400392" name="Rectangle 8"/>
          <p:cNvSpPr>
            <a:spLocks noChangeArrowheads="1"/>
          </p:cNvSpPr>
          <p:nvPr/>
        </p:nvSpPr>
        <p:spPr bwMode="auto">
          <a:xfrm>
            <a:off x="6144635" y="5802481"/>
            <a:ext cx="67979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Done</a:t>
            </a:r>
          </a:p>
        </p:txBody>
      </p:sp>
      <p:sp>
        <p:nvSpPr>
          <p:cNvPr id="400393" name="Rectangle 9"/>
          <p:cNvSpPr>
            <a:spLocks noChangeArrowheads="1"/>
          </p:cNvSpPr>
          <p:nvPr/>
        </p:nvSpPr>
        <p:spPr bwMode="auto">
          <a:xfrm>
            <a:off x="6431849" y="5515266"/>
            <a:ext cx="192674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Yes: 64 repetitions</a:t>
            </a:r>
          </a:p>
        </p:txBody>
      </p:sp>
      <p:sp>
        <p:nvSpPr>
          <p:cNvPr id="400397" name="Rectangle 13"/>
          <p:cNvSpPr>
            <a:spLocks noChangeArrowheads="1"/>
          </p:cNvSpPr>
          <p:nvPr/>
        </p:nvSpPr>
        <p:spPr bwMode="auto">
          <a:xfrm>
            <a:off x="6908100" y="4723178"/>
            <a:ext cx="206222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No: &lt; 64 repetitions</a:t>
            </a:r>
          </a:p>
        </p:txBody>
      </p:sp>
      <p:sp>
        <p:nvSpPr>
          <p:cNvPr id="400399" name="Rectangle 15"/>
          <p:cNvSpPr>
            <a:spLocks noChangeArrowheads="1"/>
          </p:cNvSpPr>
          <p:nvPr/>
        </p:nvSpPr>
        <p:spPr bwMode="auto">
          <a:xfrm>
            <a:off x="5861815" y="1834500"/>
            <a:ext cx="1239244" cy="58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nSpc>
                <a:spcPct val="90000"/>
              </a:lnSpc>
            </a:pPr>
            <a:r>
              <a:rPr lang="zh-TW" altLang="en-US" sz="1800" b="1" dirty="0">
                <a:solidFill>
                  <a:srgbClr val="000000"/>
                </a:solidFill>
                <a:latin typeface="+mn-lt"/>
              </a:rPr>
              <a:t>1. </a:t>
            </a:r>
            <a:r>
              <a:rPr lang="en-US" altLang="zh-TW" sz="1800" b="1" dirty="0">
                <a:solidFill>
                  <a:srgbClr val="000000"/>
                </a:solidFill>
                <a:latin typeface="+mn-lt"/>
              </a:rPr>
              <a:t>Test</a:t>
            </a:r>
          </a:p>
          <a:p>
            <a:pPr>
              <a:lnSpc>
                <a:spcPct val="90000"/>
              </a:lnSpc>
            </a:pPr>
            <a:r>
              <a:rPr lang="en-US" altLang="zh-TW" sz="1800" b="1" dirty="0">
                <a:solidFill>
                  <a:srgbClr val="000000"/>
                </a:solidFill>
                <a:latin typeface="+mn-lt"/>
              </a:rPr>
              <a:t>Multiplier0</a:t>
            </a:r>
          </a:p>
        </p:txBody>
      </p:sp>
      <p:grpSp>
        <p:nvGrpSpPr>
          <p:cNvPr id="400400" name="Group 16"/>
          <p:cNvGrpSpPr>
            <a:grpSpLocks/>
          </p:cNvGrpSpPr>
          <p:nvPr/>
        </p:nvGrpSpPr>
        <p:grpSpPr bwMode="auto">
          <a:xfrm>
            <a:off x="6323892" y="1872601"/>
            <a:ext cx="256942" cy="518746"/>
            <a:chOff x="3856" y="792"/>
            <a:chExt cx="162" cy="354"/>
          </a:xfrm>
        </p:grpSpPr>
        <p:sp>
          <p:nvSpPr>
            <p:cNvPr id="400401" name="Rectangle 17"/>
            <p:cNvSpPr>
              <a:spLocks noChangeArrowheads="1"/>
            </p:cNvSpPr>
            <p:nvPr/>
          </p:nvSpPr>
          <p:spPr bwMode="auto">
            <a:xfrm>
              <a:off x="3856" y="792"/>
              <a:ext cx="10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endParaRPr lang="zh-TW" altLang="en-US" sz="1800" b="1">
                <a:solidFill>
                  <a:srgbClr val="000000"/>
                </a:solidFill>
                <a:latin typeface="+mn-lt"/>
              </a:endParaRPr>
            </a:p>
          </p:txBody>
        </p:sp>
        <p:sp>
          <p:nvSpPr>
            <p:cNvPr id="400402" name="Rectangle 18"/>
            <p:cNvSpPr>
              <a:spLocks noChangeArrowheads="1"/>
            </p:cNvSpPr>
            <p:nvPr/>
          </p:nvSpPr>
          <p:spPr bwMode="auto">
            <a:xfrm>
              <a:off x="3910" y="898"/>
              <a:ext cx="10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endParaRPr lang="zh-TW" altLang="en-US" sz="1800" b="1">
                <a:solidFill>
                  <a:srgbClr val="000000"/>
                </a:solidFill>
                <a:latin typeface="+mn-lt"/>
              </a:endParaRPr>
            </a:p>
          </p:txBody>
        </p:sp>
      </p:grpSp>
      <p:sp>
        <p:nvSpPr>
          <p:cNvPr id="400403" name="Rectangle 19"/>
          <p:cNvSpPr>
            <a:spLocks noChangeArrowheads="1"/>
          </p:cNvSpPr>
          <p:nvPr/>
        </p:nvSpPr>
        <p:spPr bwMode="auto">
          <a:xfrm>
            <a:off x="7385814" y="1700808"/>
            <a:ext cx="157747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solidFill>
                  <a:srgbClr val="000000"/>
                </a:solidFill>
                <a:latin typeface="+mn-lt"/>
              </a:rPr>
              <a:t>Multiplier0 = 0</a:t>
            </a:r>
          </a:p>
        </p:txBody>
      </p:sp>
      <p:sp>
        <p:nvSpPr>
          <p:cNvPr id="400404" name="Rectangle 20"/>
          <p:cNvSpPr>
            <a:spLocks noChangeArrowheads="1"/>
          </p:cNvSpPr>
          <p:nvPr/>
        </p:nvSpPr>
        <p:spPr bwMode="auto">
          <a:xfrm>
            <a:off x="4076976" y="1700808"/>
            <a:ext cx="1577478"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Multiplier0 = 1</a:t>
            </a:r>
          </a:p>
        </p:txBody>
      </p:sp>
      <p:sp>
        <p:nvSpPr>
          <p:cNvPr id="400406" name="Rectangle 22"/>
          <p:cNvSpPr>
            <a:spLocks noChangeArrowheads="1"/>
          </p:cNvSpPr>
          <p:nvPr/>
        </p:nvSpPr>
        <p:spPr bwMode="auto">
          <a:xfrm>
            <a:off x="3707710" y="2564904"/>
            <a:ext cx="3672602" cy="63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dirty="0">
                <a:solidFill>
                  <a:srgbClr val="000000"/>
                </a:solidFill>
                <a:latin typeface="+mn-lt"/>
              </a:rPr>
              <a:t>1</a:t>
            </a:r>
            <a:r>
              <a:rPr lang="en-US" altLang="zh-TW" sz="1800" b="1" dirty="0">
                <a:solidFill>
                  <a:srgbClr val="000000"/>
                </a:solidFill>
                <a:latin typeface="+mn-lt"/>
              </a:rPr>
              <a:t>a. Add multiplicand to product and </a:t>
            </a:r>
          </a:p>
          <a:p>
            <a:r>
              <a:rPr lang="en-US" altLang="zh-TW" sz="1800" b="1" dirty="0">
                <a:solidFill>
                  <a:srgbClr val="000000"/>
                </a:solidFill>
                <a:latin typeface="+mn-lt"/>
              </a:rPr>
              <a:t>place the result in Product register</a:t>
            </a:r>
          </a:p>
        </p:txBody>
      </p:sp>
      <p:sp>
        <p:nvSpPr>
          <p:cNvPr id="400410" name="Rectangle 26"/>
          <p:cNvSpPr>
            <a:spLocks noChangeArrowheads="1"/>
          </p:cNvSpPr>
          <p:nvPr/>
        </p:nvSpPr>
        <p:spPr bwMode="auto">
          <a:xfrm>
            <a:off x="5812319" y="4831616"/>
            <a:ext cx="1230267" cy="58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ct val="90000"/>
              </a:lnSpc>
            </a:pPr>
            <a:r>
              <a:rPr lang="en-US" altLang="zh-TW" sz="1800" b="1" dirty="0">
                <a:solidFill>
                  <a:srgbClr val="000000"/>
                </a:solidFill>
                <a:latin typeface="+mn-lt"/>
              </a:rPr>
              <a:t>64th </a:t>
            </a:r>
          </a:p>
          <a:p>
            <a:pPr algn="ctr">
              <a:lnSpc>
                <a:spcPct val="90000"/>
              </a:lnSpc>
            </a:pPr>
            <a:r>
              <a:rPr lang="en-US" altLang="zh-TW" sz="1800" b="1" dirty="0">
                <a:solidFill>
                  <a:srgbClr val="000000"/>
                </a:solidFill>
                <a:latin typeface="+mn-lt"/>
              </a:rPr>
              <a:t>repetition?</a:t>
            </a:r>
          </a:p>
        </p:txBody>
      </p:sp>
      <p:sp>
        <p:nvSpPr>
          <p:cNvPr id="400411" name="AutoShape 27"/>
          <p:cNvSpPr>
            <a:spLocks noChangeArrowheads="1"/>
          </p:cNvSpPr>
          <p:nvPr/>
        </p:nvSpPr>
        <p:spPr bwMode="auto">
          <a:xfrm>
            <a:off x="6055508" y="1102207"/>
            <a:ext cx="879231" cy="235926"/>
          </a:xfrm>
          <a:prstGeom prst="roundRect">
            <a:avLst>
              <a:gd name="adj" fmla="val 43778"/>
            </a:avLst>
          </a:prstGeom>
          <a:solidFill>
            <a:schemeClr val="accent5">
              <a:lumMod val="20000"/>
              <a:lumOff val="80000"/>
            </a:schemeClr>
          </a:solidFill>
          <a:ln w="25400">
            <a:solidFill>
              <a:srgbClr val="000000"/>
            </a:solidFill>
            <a:round/>
            <a:headEnd/>
            <a:tailEnd/>
          </a:ln>
          <a:effectLst/>
          <a:extLst/>
        </p:spPr>
        <p:txBody>
          <a:bodyPr wrap="none" anchor="ctr"/>
          <a:lstStyle/>
          <a:p>
            <a:endParaRPr lang="zh-TW" altLang="en-US" sz="1800">
              <a:latin typeface="+mn-lt"/>
            </a:endParaRPr>
          </a:p>
        </p:txBody>
      </p:sp>
      <p:sp>
        <p:nvSpPr>
          <p:cNvPr id="400412" name="Rectangle 28"/>
          <p:cNvSpPr>
            <a:spLocks noChangeArrowheads="1"/>
          </p:cNvSpPr>
          <p:nvPr/>
        </p:nvSpPr>
        <p:spPr bwMode="auto">
          <a:xfrm>
            <a:off x="6159550" y="1047987"/>
            <a:ext cx="634271" cy="362823"/>
          </a:xfrm>
          <a:prstGeom prst="rect">
            <a:avLst/>
          </a:prstGeom>
          <a:noFill/>
          <a:ln>
            <a:noFill/>
          </a:ln>
          <a:effectLst/>
          <a:extLst/>
        </p:spPr>
        <p:txBody>
          <a:bodyPr wrap="none" lIns="84992" tIns="42497" rIns="84992" bIns="42497">
            <a:spAutoFit/>
          </a:bodyPr>
          <a:lstStyle/>
          <a:p>
            <a:r>
              <a:rPr lang="en-US" altLang="zh-TW" sz="1800" b="1" dirty="0">
                <a:solidFill>
                  <a:srgbClr val="000000"/>
                </a:solidFill>
                <a:latin typeface="+mn-lt"/>
              </a:rPr>
              <a:t>Start</a:t>
            </a:r>
          </a:p>
        </p:txBody>
      </p:sp>
      <p:sp>
        <p:nvSpPr>
          <p:cNvPr id="400415" name="Freeform 31"/>
          <p:cNvSpPr>
            <a:spLocks/>
          </p:cNvSpPr>
          <p:nvPr/>
        </p:nvSpPr>
        <p:spPr bwMode="auto">
          <a:xfrm>
            <a:off x="4147315" y="2069902"/>
            <a:ext cx="1305658" cy="564767"/>
          </a:xfrm>
          <a:custGeom>
            <a:avLst/>
            <a:gdLst>
              <a:gd name="T0" fmla="*/ 821 w 822"/>
              <a:gd name="T1" fmla="*/ 0 h 566"/>
              <a:gd name="T2" fmla="*/ 0 w 822"/>
              <a:gd name="T3" fmla="*/ 0 h 566"/>
              <a:gd name="T4" fmla="*/ 0 w 822"/>
              <a:gd name="T5" fmla="*/ 565 h 566"/>
            </a:gdLst>
            <a:ahLst/>
            <a:cxnLst>
              <a:cxn ang="0">
                <a:pos x="T0" y="T1"/>
              </a:cxn>
              <a:cxn ang="0">
                <a:pos x="T2" y="T3"/>
              </a:cxn>
              <a:cxn ang="0">
                <a:pos x="T4" y="T5"/>
              </a:cxn>
            </a:cxnLst>
            <a:rect l="0" t="0" r="r" b="b"/>
            <a:pathLst>
              <a:path w="822" h="566">
                <a:moveTo>
                  <a:pt x="821" y="0"/>
                </a:moveTo>
                <a:lnTo>
                  <a:pt x="0" y="0"/>
                </a:lnTo>
                <a:lnTo>
                  <a:pt x="0" y="565"/>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00416" name="Freeform 32"/>
          <p:cNvSpPr>
            <a:spLocks/>
          </p:cNvSpPr>
          <p:nvPr/>
        </p:nvSpPr>
        <p:spPr bwMode="auto">
          <a:xfrm>
            <a:off x="4182484" y="3212032"/>
            <a:ext cx="2051538" cy="443420"/>
          </a:xfrm>
          <a:custGeom>
            <a:avLst/>
            <a:gdLst>
              <a:gd name="T0" fmla="*/ 0 w 1292"/>
              <a:gd name="T1" fmla="*/ 0 h 459"/>
              <a:gd name="T2" fmla="*/ 0 w 1292"/>
              <a:gd name="T3" fmla="*/ 181 h 459"/>
              <a:gd name="T4" fmla="*/ 1291 w 1292"/>
              <a:gd name="T5" fmla="*/ 181 h 459"/>
              <a:gd name="T6" fmla="*/ 1291 w 1292"/>
              <a:gd name="T7" fmla="*/ 458 h 459"/>
            </a:gdLst>
            <a:ahLst/>
            <a:cxnLst>
              <a:cxn ang="0">
                <a:pos x="T0" y="T1"/>
              </a:cxn>
              <a:cxn ang="0">
                <a:pos x="T2" y="T3"/>
              </a:cxn>
              <a:cxn ang="0">
                <a:pos x="T4" y="T5"/>
              </a:cxn>
              <a:cxn ang="0">
                <a:pos x="T6" y="T7"/>
              </a:cxn>
            </a:cxnLst>
            <a:rect l="0" t="0" r="r" b="b"/>
            <a:pathLst>
              <a:path w="1292" h="459">
                <a:moveTo>
                  <a:pt x="0" y="0"/>
                </a:moveTo>
                <a:lnTo>
                  <a:pt x="0" y="181"/>
                </a:lnTo>
                <a:lnTo>
                  <a:pt x="1291" y="181"/>
                </a:lnTo>
                <a:lnTo>
                  <a:pt x="1291" y="45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00417" name="Freeform 33"/>
          <p:cNvSpPr>
            <a:spLocks/>
          </p:cNvSpPr>
          <p:nvPr/>
        </p:nvSpPr>
        <p:spPr bwMode="auto">
          <a:xfrm>
            <a:off x="6631142" y="2069903"/>
            <a:ext cx="1463920" cy="1583475"/>
          </a:xfrm>
          <a:custGeom>
            <a:avLst/>
            <a:gdLst>
              <a:gd name="T0" fmla="*/ 480 w 875"/>
              <a:gd name="T1" fmla="*/ 0 h 1409"/>
              <a:gd name="T2" fmla="*/ 874 w 875"/>
              <a:gd name="T3" fmla="*/ 0 h 1409"/>
              <a:gd name="T4" fmla="*/ 874 w 875"/>
              <a:gd name="T5" fmla="*/ 1152 h 1409"/>
              <a:gd name="T6" fmla="*/ 0 w 875"/>
              <a:gd name="T7" fmla="*/ 1152 h 1409"/>
              <a:gd name="T8" fmla="*/ 0 w 875"/>
              <a:gd name="T9" fmla="*/ 1408 h 1409"/>
            </a:gdLst>
            <a:ahLst/>
            <a:cxnLst>
              <a:cxn ang="0">
                <a:pos x="T0" y="T1"/>
              </a:cxn>
              <a:cxn ang="0">
                <a:pos x="T2" y="T3"/>
              </a:cxn>
              <a:cxn ang="0">
                <a:pos x="T4" y="T5"/>
              </a:cxn>
              <a:cxn ang="0">
                <a:pos x="T6" y="T7"/>
              </a:cxn>
              <a:cxn ang="0">
                <a:pos x="T8" y="T9"/>
              </a:cxn>
            </a:cxnLst>
            <a:rect l="0" t="0" r="r" b="b"/>
            <a:pathLst>
              <a:path w="875" h="1409">
                <a:moveTo>
                  <a:pt x="480" y="0"/>
                </a:moveTo>
                <a:lnTo>
                  <a:pt x="874" y="0"/>
                </a:lnTo>
                <a:lnTo>
                  <a:pt x="874" y="1152"/>
                </a:lnTo>
                <a:lnTo>
                  <a:pt x="0" y="1152"/>
                </a:lnTo>
                <a:lnTo>
                  <a:pt x="0" y="140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00418" name="Freeform 34"/>
          <p:cNvSpPr>
            <a:spLocks/>
          </p:cNvSpPr>
          <p:nvPr/>
        </p:nvSpPr>
        <p:spPr bwMode="auto">
          <a:xfrm>
            <a:off x="6433314" y="3967130"/>
            <a:ext cx="1466" cy="288000"/>
          </a:xfrm>
          <a:custGeom>
            <a:avLst/>
            <a:gdLst>
              <a:gd name="T0" fmla="*/ 0 w 1"/>
              <a:gd name="T1" fmla="*/ 0 h 236"/>
              <a:gd name="T2" fmla="*/ 0 w 1"/>
              <a:gd name="T3" fmla="*/ 235 h 236"/>
            </a:gdLst>
            <a:ahLst/>
            <a:cxnLst>
              <a:cxn ang="0">
                <a:pos x="T0" y="T1"/>
              </a:cxn>
              <a:cxn ang="0">
                <a:pos x="T2" y="T3"/>
              </a:cxn>
            </a:cxnLst>
            <a:rect l="0" t="0" r="r" b="b"/>
            <a:pathLst>
              <a:path w="1" h="236">
                <a:moveTo>
                  <a:pt x="0" y="0"/>
                </a:moveTo>
                <a:lnTo>
                  <a:pt x="0" y="235"/>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00419" name="Freeform 35"/>
          <p:cNvSpPr>
            <a:spLocks/>
          </p:cNvSpPr>
          <p:nvPr/>
        </p:nvSpPr>
        <p:spPr bwMode="auto">
          <a:xfrm>
            <a:off x="6408000" y="4581152"/>
            <a:ext cx="1466" cy="216000"/>
          </a:xfrm>
          <a:custGeom>
            <a:avLst/>
            <a:gdLst>
              <a:gd name="T0" fmla="*/ 0 w 1"/>
              <a:gd name="T1" fmla="*/ 0 h 161"/>
              <a:gd name="T2" fmla="*/ 0 w 1"/>
              <a:gd name="T3" fmla="*/ 160 h 161"/>
            </a:gdLst>
            <a:ahLst/>
            <a:cxnLst>
              <a:cxn ang="0">
                <a:pos x="T0" y="T1"/>
              </a:cxn>
              <a:cxn ang="0">
                <a:pos x="T2" y="T3"/>
              </a:cxn>
            </a:cxnLst>
            <a:rect l="0" t="0" r="r" b="b"/>
            <a:pathLst>
              <a:path w="1" h="161">
                <a:moveTo>
                  <a:pt x="0" y="0"/>
                </a:moveTo>
                <a:lnTo>
                  <a:pt x="0" y="16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00420" name="Freeform 36"/>
          <p:cNvSpPr>
            <a:spLocks/>
          </p:cNvSpPr>
          <p:nvPr/>
        </p:nvSpPr>
        <p:spPr bwMode="auto">
          <a:xfrm>
            <a:off x="6396082" y="5581574"/>
            <a:ext cx="1465" cy="288000"/>
          </a:xfrm>
          <a:custGeom>
            <a:avLst/>
            <a:gdLst>
              <a:gd name="T0" fmla="*/ 0 w 1"/>
              <a:gd name="T1" fmla="*/ 0 h 140"/>
              <a:gd name="T2" fmla="*/ 0 w 1"/>
              <a:gd name="T3" fmla="*/ 139 h 140"/>
            </a:gdLst>
            <a:ahLst/>
            <a:cxnLst>
              <a:cxn ang="0">
                <a:pos x="T0" y="T1"/>
              </a:cxn>
              <a:cxn ang="0">
                <a:pos x="T2" y="T3"/>
              </a:cxn>
            </a:cxnLst>
            <a:rect l="0" t="0" r="r" b="b"/>
            <a:pathLst>
              <a:path w="1" h="140">
                <a:moveTo>
                  <a:pt x="0" y="0"/>
                </a:moveTo>
                <a:lnTo>
                  <a:pt x="0" y="139"/>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00421" name="Freeform 37"/>
          <p:cNvSpPr>
            <a:spLocks/>
          </p:cNvSpPr>
          <p:nvPr/>
        </p:nvSpPr>
        <p:spPr bwMode="auto">
          <a:xfrm>
            <a:off x="6464414" y="1442439"/>
            <a:ext cx="2559701" cy="3712788"/>
          </a:xfrm>
          <a:custGeom>
            <a:avLst/>
            <a:gdLst>
              <a:gd name="T0" fmla="*/ 501 w 1782"/>
              <a:gd name="T1" fmla="*/ 3040 h 3041"/>
              <a:gd name="T2" fmla="*/ 1781 w 1782"/>
              <a:gd name="T3" fmla="*/ 3040 h 3041"/>
              <a:gd name="T4" fmla="*/ 1781 w 1782"/>
              <a:gd name="T5" fmla="*/ 0 h 3041"/>
              <a:gd name="T6" fmla="*/ 0 w 1782"/>
              <a:gd name="T7" fmla="*/ 0 h 3041"/>
            </a:gdLst>
            <a:ahLst/>
            <a:cxnLst>
              <a:cxn ang="0">
                <a:pos x="T0" y="T1"/>
              </a:cxn>
              <a:cxn ang="0">
                <a:pos x="T2" y="T3"/>
              </a:cxn>
              <a:cxn ang="0">
                <a:pos x="T4" y="T5"/>
              </a:cxn>
              <a:cxn ang="0">
                <a:pos x="T6" y="T7"/>
              </a:cxn>
            </a:cxnLst>
            <a:rect l="0" t="0" r="r" b="b"/>
            <a:pathLst>
              <a:path w="1782" h="3041">
                <a:moveTo>
                  <a:pt x="501" y="3040"/>
                </a:moveTo>
                <a:lnTo>
                  <a:pt x="1781" y="3040"/>
                </a:lnTo>
                <a:lnTo>
                  <a:pt x="1781" y="0"/>
                </a:lnTo>
                <a:lnTo>
                  <a:pt x="0" y="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00422" name="Freeform 38"/>
          <p:cNvSpPr>
            <a:spLocks/>
          </p:cNvSpPr>
          <p:nvPr/>
        </p:nvSpPr>
        <p:spPr bwMode="auto">
          <a:xfrm>
            <a:off x="6444000" y="1338802"/>
            <a:ext cx="1466" cy="324000"/>
          </a:xfrm>
          <a:custGeom>
            <a:avLst/>
            <a:gdLst>
              <a:gd name="T0" fmla="*/ 0 w 1"/>
              <a:gd name="T1" fmla="*/ 0 h 268"/>
              <a:gd name="T2" fmla="*/ 0 w 1"/>
              <a:gd name="T3" fmla="*/ 267 h 268"/>
            </a:gdLst>
            <a:ahLst/>
            <a:cxnLst>
              <a:cxn ang="0">
                <a:pos x="T0" y="T1"/>
              </a:cxn>
              <a:cxn ang="0">
                <a:pos x="T2" y="T3"/>
              </a:cxn>
            </a:cxnLst>
            <a:rect l="0" t="0" r="r" b="b"/>
            <a:pathLst>
              <a:path w="1" h="268">
                <a:moveTo>
                  <a:pt x="0" y="0"/>
                </a:moveTo>
                <a:lnTo>
                  <a:pt x="0" y="267"/>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00423" name="Text Box 39"/>
          <p:cNvSpPr txBox="1">
            <a:spLocks noChangeArrowheads="1"/>
          </p:cNvSpPr>
          <p:nvPr/>
        </p:nvSpPr>
        <p:spPr bwMode="auto">
          <a:xfrm>
            <a:off x="4547175" y="5672614"/>
            <a:ext cx="107433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3.4</a:t>
            </a: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31</a:t>
            </a:fld>
            <a:endParaRPr lang="zh-TW" altLang="zh-TW"/>
          </a:p>
        </p:txBody>
      </p:sp>
    </p:spTree>
    <p:extLst>
      <p:ext uri="{BB962C8B-B14F-4D97-AF65-F5344CB8AC3E}">
        <p14:creationId xmlns:p14="http://schemas.microsoft.com/office/powerpoint/2010/main" val="309634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00387">
                                            <p:txEl>
                                              <p:pRg st="0" end="0"/>
                                            </p:txEl>
                                          </p:spTgt>
                                        </p:tgtEl>
                                        <p:attrNameLst>
                                          <p:attrName>style.visibility</p:attrName>
                                        </p:attrNameLst>
                                      </p:cBhvr>
                                      <p:to>
                                        <p:strVal val="visible"/>
                                      </p:to>
                                    </p:set>
                                    <p:animEffect transition="in" filter="wipe(left)">
                                      <p:cBhvr>
                                        <p:cTn id="7" dur="500"/>
                                        <p:tgtEl>
                                          <p:spTgt spid="40038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00387">
                                            <p:txEl>
                                              <p:pRg st="2" end="2"/>
                                            </p:txEl>
                                          </p:spTgt>
                                        </p:tgtEl>
                                        <p:attrNameLst>
                                          <p:attrName>style.visibility</p:attrName>
                                        </p:attrNameLst>
                                      </p:cBhvr>
                                      <p:to>
                                        <p:strVal val="visible"/>
                                      </p:to>
                                    </p:set>
                                    <p:animEffect transition="in" filter="wipe(left)">
                                      <p:cBhvr>
                                        <p:cTn id="12" dur="500"/>
                                        <p:tgtEl>
                                          <p:spTgt spid="4003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00387">
                                            <p:txEl>
                                              <p:pRg st="3" end="3"/>
                                            </p:txEl>
                                          </p:spTgt>
                                        </p:tgtEl>
                                        <p:attrNameLst>
                                          <p:attrName>style.visibility</p:attrName>
                                        </p:attrNameLst>
                                      </p:cBhvr>
                                      <p:to>
                                        <p:strVal val="visible"/>
                                      </p:to>
                                    </p:set>
                                    <p:animEffect transition="in" filter="wipe(left)">
                                      <p:cBhvr>
                                        <p:cTn id="17" dur="500"/>
                                        <p:tgtEl>
                                          <p:spTgt spid="400387">
                                            <p:txEl>
                                              <p:pRg st="3" end="3"/>
                                            </p:txEl>
                                          </p:spTgt>
                                        </p:tgtEl>
                                      </p:cBhvr>
                                    </p:animEffect>
                                  </p:childTnLst>
                                  <p:subTnLst>
                                    <p:animClr clrSpc="rgb" dir="cw">
                                      <p:cBhvr override="childStyle">
                                        <p:cTn dur="1" fill="hold" display="0" masterRel="nextClick" afterEffect="1"/>
                                        <p:tgtEl>
                                          <p:spTgt spid="400387">
                                            <p:txEl>
                                              <p:pRg st="3" end="3"/>
                                            </p:txEl>
                                          </p:spTgt>
                                        </p:tgtEl>
                                        <p:attrNameLst>
                                          <p:attrName>ppt_c</p:attrName>
                                        </p:attrNameLst>
                                      </p:cBhvr>
                                      <p:to>
                                        <a:srgbClr val="969696"/>
                                      </p:to>
                                    </p:animClr>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00387">
                                            <p:txEl>
                                              <p:pRg st="4" end="4"/>
                                            </p:txEl>
                                          </p:spTgt>
                                        </p:tgtEl>
                                        <p:attrNameLst>
                                          <p:attrName>style.visibility</p:attrName>
                                        </p:attrNameLst>
                                      </p:cBhvr>
                                      <p:to>
                                        <p:strVal val="visible"/>
                                      </p:to>
                                    </p:set>
                                    <p:animEffect transition="in" filter="wipe(left)">
                                      <p:cBhvr>
                                        <p:cTn id="22" dur="500"/>
                                        <p:tgtEl>
                                          <p:spTgt spid="400387">
                                            <p:txEl>
                                              <p:pRg st="4" end="4"/>
                                            </p:txEl>
                                          </p:spTgt>
                                        </p:tgtEl>
                                      </p:cBhvr>
                                    </p:animEffect>
                                  </p:childTnLst>
                                  <p:subTnLst>
                                    <p:animClr clrSpc="rgb" dir="cw">
                                      <p:cBhvr override="childStyle">
                                        <p:cTn dur="1" fill="hold" display="0" masterRel="nextClick" afterEffect="1"/>
                                        <p:tgtEl>
                                          <p:spTgt spid="400387">
                                            <p:txEl>
                                              <p:pRg st="4" end="4"/>
                                            </p:txEl>
                                          </p:spTgt>
                                        </p:tgtEl>
                                        <p:attrNameLst>
                                          <p:attrName>ppt_c</p:attrName>
                                        </p:attrNameLst>
                                      </p:cBhvr>
                                      <p:to>
                                        <a:srgbClr val="969696"/>
                                      </p:to>
                                    </p:animClr>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0387">
                                            <p:txEl>
                                              <p:pRg st="5" end="5"/>
                                            </p:txEl>
                                          </p:spTgt>
                                        </p:tgtEl>
                                        <p:attrNameLst>
                                          <p:attrName>style.visibility</p:attrName>
                                        </p:attrNameLst>
                                      </p:cBhvr>
                                      <p:to>
                                        <p:strVal val="visible"/>
                                      </p:to>
                                    </p:set>
                                    <p:animEffect transition="in" filter="wipe(left)">
                                      <p:cBhvr>
                                        <p:cTn id="27" dur="500"/>
                                        <p:tgtEl>
                                          <p:spTgt spid="400387">
                                            <p:txEl>
                                              <p:pRg st="5" end="5"/>
                                            </p:txEl>
                                          </p:spTgt>
                                        </p:tgtEl>
                                      </p:cBhvr>
                                    </p:animEffect>
                                  </p:childTnLst>
                                  <p:subTnLst>
                                    <p:animClr clrSpc="rgb" dir="cw">
                                      <p:cBhvr override="childStyle">
                                        <p:cTn dur="1" fill="hold" display="0" masterRel="nextClick" afterEffect="1"/>
                                        <p:tgtEl>
                                          <p:spTgt spid="400387">
                                            <p:txEl>
                                              <p:pRg st="5" end="5"/>
                                            </p:txEl>
                                          </p:spTgt>
                                        </p:tgtEl>
                                        <p:attrNameLst>
                                          <p:attrName>ppt_c</p:attrName>
                                        </p:attrNameLst>
                                      </p:cBhvr>
                                      <p:to>
                                        <a:srgbClr val="969696"/>
                                      </p:to>
                                    </p:animClr>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00387">
                                            <p:txEl>
                                              <p:pRg st="6" end="6"/>
                                            </p:txEl>
                                          </p:spTgt>
                                        </p:tgtEl>
                                        <p:attrNameLst>
                                          <p:attrName>style.visibility</p:attrName>
                                        </p:attrNameLst>
                                      </p:cBhvr>
                                      <p:to>
                                        <p:strVal val="visible"/>
                                      </p:to>
                                    </p:set>
                                    <p:animEffect transition="in" filter="wipe(left)">
                                      <p:cBhvr>
                                        <p:cTn id="32" dur="500"/>
                                        <p:tgtEl>
                                          <p:spTgt spid="400387">
                                            <p:txEl>
                                              <p:pRg st="6" end="6"/>
                                            </p:txEl>
                                          </p:spTgt>
                                        </p:tgtEl>
                                      </p:cBhvr>
                                    </p:animEffect>
                                  </p:childTnLst>
                                  <p:subTnLst>
                                    <p:animClr clrSpc="rgb" dir="cw">
                                      <p:cBhvr override="childStyle">
                                        <p:cTn dur="1" fill="hold" display="0" masterRel="nextClick" afterEffect="1"/>
                                        <p:tgtEl>
                                          <p:spTgt spid="400387">
                                            <p:txEl>
                                              <p:pRg st="6" end="6"/>
                                            </p:txEl>
                                          </p:spTgt>
                                        </p:tgtEl>
                                        <p:attrNameLst>
                                          <p:attrName>ppt_c</p:attrName>
                                        </p:attrNameLst>
                                      </p:cBhvr>
                                      <p:to>
                                        <a:srgbClr val="969696"/>
                                      </p:to>
                                    </p:animClr>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00387">
                                            <p:txEl>
                                              <p:pRg st="7" end="7"/>
                                            </p:txEl>
                                          </p:spTgt>
                                        </p:tgtEl>
                                        <p:attrNameLst>
                                          <p:attrName>style.visibility</p:attrName>
                                        </p:attrNameLst>
                                      </p:cBhvr>
                                      <p:to>
                                        <p:strVal val="visible"/>
                                      </p:to>
                                    </p:set>
                                    <p:animEffect transition="in" filter="wipe(left)">
                                      <p:cBhvr>
                                        <p:cTn id="37" dur="500"/>
                                        <p:tgtEl>
                                          <p:spTgt spid="40038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7" grpId="0" uiExpand="1" build="p"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en-US" altLang="zh-TW"/>
              <a:t>Observations: Multiply Ver. 1</a:t>
            </a:r>
          </a:p>
        </p:txBody>
      </p:sp>
      <p:sp>
        <p:nvSpPr>
          <p:cNvPr id="402435" name="Rectangle 3"/>
          <p:cNvSpPr>
            <a:spLocks noGrp="1" noChangeArrowheads="1"/>
          </p:cNvSpPr>
          <p:nvPr>
            <p:ph type="body" idx="1"/>
          </p:nvPr>
        </p:nvSpPr>
        <p:spPr/>
        <p:txBody>
          <a:bodyPr/>
          <a:lstStyle/>
          <a:p>
            <a:r>
              <a:rPr lang="en-US" altLang="zh-TW" dirty="0"/>
              <a:t>If </a:t>
            </a:r>
            <a:r>
              <a:rPr lang="zh-TW" altLang="en-US" dirty="0"/>
              <a:t>1 </a:t>
            </a:r>
            <a:r>
              <a:rPr lang="en-US" altLang="zh-TW" dirty="0"/>
              <a:t>clock per iteration </a:t>
            </a:r>
            <a:r>
              <a:rPr lang="en-US" altLang="zh-TW" dirty="0">
                <a:sym typeface="Wingdings" panose="05000000000000000000" pitchFamily="2" charset="2"/>
              </a:rPr>
              <a:t></a:t>
            </a:r>
            <a:r>
              <a:rPr lang="en-US" altLang="zh-TW" dirty="0"/>
              <a:t> </a:t>
            </a:r>
            <a:r>
              <a:rPr lang="en-US" altLang="zh-TW" dirty="0">
                <a:sym typeface="Symbol" panose="05050102010706020507" pitchFamily="18" charset="2"/>
              </a:rPr>
              <a:t>64</a:t>
            </a:r>
            <a:r>
              <a:rPr lang="en-US" altLang="zh-TW" dirty="0"/>
              <a:t> clocks per multiply</a:t>
            </a:r>
          </a:p>
          <a:p>
            <a:pPr lvl="1"/>
            <a:r>
              <a:rPr lang="en-US" altLang="zh-TW" dirty="0"/>
              <a:t>Ratio of multiply to addition 5:1 to 100:1</a:t>
            </a:r>
          </a:p>
          <a:p>
            <a:r>
              <a:rPr lang="en-US" altLang="zh-TW" dirty="0"/>
              <a:t>Half of the bits in multiplicand always 0</a:t>
            </a:r>
            <a:br>
              <a:rPr lang="en-US" altLang="zh-TW" dirty="0"/>
            </a:br>
            <a:r>
              <a:rPr lang="en-US" altLang="zh-TW" dirty="0">
                <a:sym typeface="Wingdings" panose="05000000000000000000" pitchFamily="2" charset="2"/>
              </a:rPr>
              <a:t></a:t>
            </a:r>
            <a:r>
              <a:rPr lang="en-US" altLang="zh-TW" dirty="0"/>
              <a:t> 128-bit adder is wasteful</a:t>
            </a:r>
          </a:p>
          <a:p>
            <a:r>
              <a:rPr lang="en-US" altLang="zh-TW" dirty="0"/>
              <a:t>0’s inserted in right of multiplicand as shifted</a:t>
            </a:r>
            <a:br>
              <a:rPr lang="en-US" altLang="zh-TW" dirty="0"/>
            </a:br>
            <a:r>
              <a:rPr lang="en-US" altLang="zh-TW" dirty="0">
                <a:sym typeface="Wingdings" panose="05000000000000000000" pitchFamily="2" charset="2"/>
              </a:rPr>
              <a:t></a:t>
            </a:r>
            <a:r>
              <a:rPr lang="en-US" altLang="zh-TW" dirty="0"/>
              <a:t> least significant bits of product never changed once formed</a:t>
            </a:r>
          </a:p>
          <a:p>
            <a:r>
              <a:rPr lang="en-US" altLang="zh-TW" dirty="0">
                <a:solidFill>
                  <a:srgbClr val="FF0000"/>
                </a:solidFill>
              </a:rPr>
              <a:t>Instead of shifting multiplicand to left, shift product to right?</a:t>
            </a:r>
          </a:p>
          <a:p>
            <a:r>
              <a:rPr lang="en-US" altLang="zh-TW" dirty="0">
                <a:solidFill>
                  <a:srgbClr val="FF0000"/>
                </a:solidFill>
              </a:rPr>
              <a:t>Product register wastes space </a:t>
            </a:r>
            <a:r>
              <a:rPr lang="en-US" altLang="zh-TW" dirty="0">
                <a:solidFill>
                  <a:srgbClr val="FF0000"/>
                </a:solidFill>
                <a:sym typeface="Wingdings" panose="05000000000000000000" pitchFamily="2" charset="2"/>
              </a:rPr>
              <a:t></a:t>
            </a:r>
            <a:r>
              <a:rPr lang="en-US" altLang="zh-TW" dirty="0">
                <a:solidFill>
                  <a:srgbClr val="FF0000"/>
                </a:solidFill>
              </a:rPr>
              <a:t> combine Multiplier and Product register</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32</a:t>
            </a:fld>
            <a:endParaRPr lang="zh-TW" altLang="zh-TW"/>
          </a:p>
        </p:txBody>
      </p:sp>
    </p:spTree>
    <p:extLst>
      <p:ext uri="{BB962C8B-B14F-4D97-AF65-F5344CB8AC3E}">
        <p14:creationId xmlns:p14="http://schemas.microsoft.com/office/powerpoint/2010/main" val="3842461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579" name="Rectangle 3"/>
          <p:cNvSpPr>
            <a:spLocks noGrp="1" noChangeArrowheads="1"/>
          </p:cNvSpPr>
          <p:nvPr>
            <p:ph type="title"/>
          </p:nvPr>
        </p:nvSpPr>
        <p:spPr/>
        <p:txBody>
          <a:bodyPr/>
          <a:lstStyle/>
          <a:p>
            <a:r>
              <a:rPr lang="en-US" altLang="zh-TW" dirty="0"/>
              <a:t>Unsigned Multiplier for RISC-V (Ver. 2)</a:t>
            </a:r>
          </a:p>
        </p:txBody>
      </p:sp>
      <p:sp>
        <p:nvSpPr>
          <p:cNvPr id="408580" name="Rectangle 4"/>
          <p:cNvSpPr>
            <a:spLocks noGrp="1" noChangeArrowheads="1"/>
          </p:cNvSpPr>
          <p:nvPr>
            <p:ph type="body" idx="1"/>
          </p:nvPr>
        </p:nvSpPr>
        <p:spPr/>
        <p:txBody>
          <a:bodyPr/>
          <a:lstStyle/>
          <a:p>
            <a:r>
              <a:rPr lang="en-US" altLang="zh-TW" dirty="0"/>
              <a:t>64</a:t>
            </a:r>
            <a:r>
              <a:rPr lang="zh-TW" altLang="en-US" dirty="0"/>
              <a:t>-</a:t>
            </a:r>
            <a:r>
              <a:rPr lang="en-US" altLang="zh-TW" dirty="0"/>
              <a:t>bit Multiplicand register, 64-bit ALU, 128-bit Product register (</a:t>
            </a:r>
            <a:r>
              <a:rPr lang="en-US" altLang="zh-TW" u="sng" dirty="0">
                <a:solidFill>
                  <a:schemeClr val="accent1"/>
                </a:solidFill>
              </a:rPr>
              <a:t>0</a:t>
            </a:r>
            <a:r>
              <a:rPr lang="en-US" altLang="zh-TW" dirty="0"/>
              <a:t>-bit Multiplier register)</a:t>
            </a:r>
          </a:p>
        </p:txBody>
      </p:sp>
      <p:sp>
        <p:nvSpPr>
          <p:cNvPr id="408581" name="Text Box 5"/>
          <p:cNvSpPr txBox="1">
            <a:spLocks noChangeArrowheads="1"/>
          </p:cNvSpPr>
          <p:nvPr/>
        </p:nvSpPr>
        <p:spPr bwMode="auto">
          <a:xfrm>
            <a:off x="7573842" y="2708920"/>
            <a:ext cx="107433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3.5</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33</a:t>
            </a:fld>
            <a:endParaRPr lang="zh-TW" altLang="zh-TW"/>
          </a:p>
        </p:txBody>
      </p:sp>
      <p:pic>
        <p:nvPicPr>
          <p:cNvPr id="8" name="Picture 1">
            <a:extLst>
              <a:ext uri="{FF2B5EF4-FFF2-40B4-BE49-F238E27FC236}">
                <a16:creationId xmlns:a16="http://schemas.microsoft.com/office/drawing/2014/main" id="{390620DD-2456-47CE-B4A4-6BC149E6A0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583" y="2147316"/>
            <a:ext cx="7585011" cy="3873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945089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653" name="AutoShape 29"/>
          <p:cNvSpPr>
            <a:spLocks noChangeArrowheads="1"/>
          </p:cNvSpPr>
          <p:nvPr/>
        </p:nvSpPr>
        <p:spPr bwMode="auto">
          <a:xfrm>
            <a:off x="5379428" y="4719210"/>
            <a:ext cx="1635369" cy="789843"/>
          </a:xfrm>
          <a:prstGeom prst="diamond">
            <a:avLst/>
          </a:prstGeom>
          <a:solidFill>
            <a:schemeClr val="accent5">
              <a:lumMod val="20000"/>
              <a:lumOff val="80000"/>
            </a:schemeClr>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410634" name="Rectangle 10"/>
          <p:cNvSpPr>
            <a:spLocks noChangeArrowheads="1"/>
          </p:cNvSpPr>
          <p:nvPr/>
        </p:nvSpPr>
        <p:spPr bwMode="auto">
          <a:xfrm>
            <a:off x="4273062" y="3957079"/>
            <a:ext cx="3846784" cy="334273"/>
          </a:xfrm>
          <a:prstGeom prst="rect">
            <a:avLst/>
          </a:prstGeom>
          <a:solidFill>
            <a:schemeClr val="accent5">
              <a:lumMod val="20000"/>
              <a:lumOff val="80000"/>
            </a:schemeClr>
          </a:solidFill>
          <a:ln w="25400">
            <a:solidFill>
              <a:srgbClr val="000000"/>
            </a:solidFill>
            <a:miter lim="800000"/>
            <a:headEnd/>
            <a:tailEnd/>
          </a:ln>
          <a:effectLst/>
          <a:extLst/>
        </p:spPr>
        <p:txBody>
          <a:bodyPr wrap="none" anchor="ctr"/>
          <a:lstStyle/>
          <a:p>
            <a:endParaRPr lang="zh-TW" altLang="en-US" sz="1800">
              <a:latin typeface="+mn-lt"/>
            </a:endParaRPr>
          </a:p>
        </p:txBody>
      </p:sp>
      <p:sp>
        <p:nvSpPr>
          <p:cNvPr id="410646" name="Rectangle 22"/>
          <p:cNvSpPr>
            <a:spLocks noChangeArrowheads="1"/>
          </p:cNvSpPr>
          <p:nvPr/>
        </p:nvSpPr>
        <p:spPr bwMode="auto">
          <a:xfrm>
            <a:off x="2123728" y="2724690"/>
            <a:ext cx="4962872" cy="550985"/>
          </a:xfrm>
          <a:prstGeom prst="rect">
            <a:avLst/>
          </a:prstGeom>
          <a:solidFill>
            <a:schemeClr val="accent5">
              <a:lumMod val="20000"/>
              <a:lumOff val="80000"/>
            </a:schemeClr>
          </a:solidFill>
          <a:ln w="25400">
            <a:solidFill>
              <a:srgbClr val="000000"/>
            </a:solidFill>
            <a:miter lim="800000"/>
            <a:headEnd/>
            <a:tailEnd/>
          </a:ln>
          <a:effectLst/>
          <a:extLst/>
        </p:spPr>
        <p:txBody>
          <a:bodyPr wrap="none" anchor="ctr"/>
          <a:lstStyle/>
          <a:p>
            <a:endParaRPr lang="zh-TW" altLang="en-US" sz="1800">
              <a:latin typeface="+mn-lt"/>
            </a:endParaRPr>
          </a:p>
        </p:txBody>
      </p:sp>
      <p:sp>
        <p:nvSpPr>
          <p:cNvPr id="410652" name="AutoShape 28"/>
          <p:cNvSpPr>
            <a:spLocks noChangeArrowheads="1"/>
          </p:cNvSpPr>
          <p:nvPr/>
        </p:nvSpPr>
        <p:spPr bwMode="auto">
          <a:xfrm>
            <a:off x="5262197" y="1650504"/>
            <a:ext cx="1956288" cy="914400"/>
          </a:xfrm>
          <a:prstGeom prst="diamond">
            <a:avLst/>
          </a:prstGeom>
          <a:solidFill>
            <a:schemeClr val="accent5">
              <a:lumMod val="20000"/>
              <a:lumOff val="80000"/>
            </a:schemeClr>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410649" name="Rectangle 25"/>
          <p:cNvSpPr>
            <a:spLocks noChangeArrowheads="1"/>
          </p:cNvSpPr>
          <p:nvPr/>
        </p:nvSpPr>
        <p:spPr bwMode="auto">
          <a:xfrm>
            <a:off x="5609820" y="4782222"/>
            <a:ext cx="1230267" cy="58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ct val="90000"/>
              </a:lnSpc>
            </a:pPr>
            <a:r>
              <a:rPr lang="en-US" altLang="zh-TW" sz="1800" b="1" dirty="0">
                <a:solidFill>
                  <a:srgbClr val="000000"/>
                </a:solidFill>
                <a:latin typeface="+mn-lt"/>
              </a:rPr>
              <a:t>64th </a:t>
            </a:r>
          </a:p>
          <a:p>
            <a:pPr algn="ctr">
              <a:lnSpc>
                <a:spcPct val="90000"/>
              </a:lnSpc>
            </a:pPr>
            <a:r>
              <a:rPr lang="en-US" altLang="zh-TW" sz="1800" b="1" dirty="0">
                <a:solidFill>
                  <a:srgbClr val="000000"/>
                </a:solidFill>
                <a:latin typeface="+mn-lt"/>
              </a:rPr>
              <a:t>repetition?</a:t>
            </a:r>
          </a:p>
        </p:txBody>
      </p:sp>
      <p:sp>
        <p:nvSpPr>
          <p:cNvPr id="410633" name="Rectangle 9"/>
          <p:cNvSpPr>
            <a:spLocks noChangeArrowheads="1"/>
          </p:cNvSpPr>
          <p:nvPr/>
        </p:nvSpPr>
        <p:spPr bwMode="auto">
          <a:xfrm>
            <a:off x="4280389" y="3949752"/>
            <a:ext cx="340644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a:latin typeface="+mn-lt"/>
              </a:rPr>
              <a:t>2. </a:t>
            </a:r>
            <a:r>
              <a:rPr lang="en-US" altLang="zh-TW" sz="1800" b="1">
                <a:latin typeface="+mn-lt"/>
              </a:rPr>
              <a:t>Shift Product register right 1 bit</a:t>
            </a:r>
          </a:p>
        </p:txBody>
      </p:sp>
      <p:sp>
        <p:nvSpPr>
          <p:cNvPr id="410645" name="Rectangle 21"/>
          <p:cNvSpPr>
            <a:spLocks noChangeArrowheads="1"/>
          </p:cNvSpPr>
          <p:nvPr/>
        </p:nvSpPr>
        <p:spPr bwMode="auto">
          <a:xfrm>
            <a:off x="2234803" y="2700000"/>
            <a:ext cx="4719299" cy="63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dirty="0">
                <a:latin typeface="+mn-lt"/>
              </a:rPr>
              <a:t>1</a:t>
            </a:r>
            <a:r>
              <a:rPr lang="en-US" altLang="zh-TW" sz="1800" b="1" dirty="0">
                <a:latin typeface="+mn-lt"/>
              </a:rPr>
              <a:t>a. Add multiplicand to left half of product and </a:t>
            </a:r>
          </a:p>
          <a:p>
            <a:r>
              <a:rPr lang="en-US" altLang="zh-TW" sz="1800" b="1" dirty="0">
                <a:latin typeface="+mn-lt"/>
              </a:rPr>
              <a:t>place the result in left half of Product register</a:t>
            </a:r>
          </a:p>
        </p:txBody>
      </p:sp>
      <p:sp>
        <p:nvSpPr>
          <p:cNvPr id="410626" name="Rectangle 2"/>
          <p:cNvSpPr>
            <a:spLocks noGrp="1" noChangeArrowheads="1"/>
          </p:cNvSpPr>
          <p:nvPr>
            <p:ph type="title"/>
          </p:nvPr>
        </p:nvSpPr>
        <p:spPr>
          <a:noFill/>
          <a:ln/>
        </p:spPr>
        <p:txBody>
          <a:bodyPr vert="horz" wrap="square" lIns="84992" tIns="42497" rIns="84992" bIns="42497" numCol="1" anchor="b" anchorCtr="0" compatLnSpc="1">
            <a:prstTxWarp prst="textNoShape">
              <a:avLst/>
            </a:prstTxWarp>
          </a:bodyPr>
          <a:lstStyle/>
          <a:p>
            <a:r>
              <a:rPr lang="en-US" altLang="zh-TW"/>
              <a:t>Multiply Algorithm (Ver. 2)</a:t>
            </a:r>
          </a:p>
        </p:txBody>
      </p:sp>
      <p:sp>
        <p:nvSpPr>
          <p:cNvPr id="410627" name="Rectangle 3"/>
          <p:cNvSpPr>
            <a:spLocks noGrp="1" noChangeArrowheads="1"/>
          </p:cNvSpPr>
          <p:nvPr>
            <p:ph type="body" idx="4294967295"/>
          </p:nvPr>
        </p:nvSpPr>
        <p:spPr>
          <a:xfrm>
            <a:off x="188664" y="3501008"/>
            <a:ext cx="3951288" cy="2568575"/>
          </a:xfrm>
          <a:noFill/>
          <a:ln/>
        </p:spPr>
        <p:txBody>
          <a:bodyPr vert="horz" wrap="square" lIns="84992" tIns="42497" rIns="84992" bIns="42497" numCol="1" anchor="t" anchorCtr="0" compatLnSpc="1">
            <a:prstTxWarp prst="textNoShape">
              <a:avLst/>
            </a:prstTxWarp>
          </a:bodyPr>
          <a:lstStyle/>
          <a:p>
            <a:pPr marL="187574" indent="-187574">
              <a:buNone/>
              <a:tabLst>
                <a:tab pos="1002348" algn="l"/>
                <a:tab pos="1318879" algn="l"/>
              </a:tabLst>
            </a:pPr>
            <a:r>
              <a:rPr lang="en-US" altLang="zh-TW" sz="2200" b="1" dirty="0"/>
              <a:t>Multiplicand	   Product</a:t>
            </a:r>
            <a:br>
              <a:rPr lang="en-US" altLang="zh-TW" sz="2200" b="1" dirty="0"/>
            </a:br>
            <a:r>
              <a:rPr lang="en-US" altLang="zh-TW" sz="2200" b="1" dirty="0">
                <a:latin typeface="Courier New" panose="02070309020205020404" pitchFamily="49" charset="0"/>
              </a:rPr>
              <a:t>0010			0000 </a:t>
            </a:r>
            <a:r>
              <a:rPr lang="en-US" altLang="zh-TW" sz="2200" b="1" dirty="0">
                <a:solidFill>
                  <a:srgbClr val="008000"/>
                </a:solidFill>
                <a:latin typeface="Courier New" panose="02070309020205020404" pitchFamily="49" charset="0"/>
              </a:rPr>
              <a:t>001</a:t>
            </a:r>
            <a:r>
              <a:rPr lang="en-US" altLang="zh-TW" sz="2200" b="1" u="sng" dirty="0">
                <a:solidFill>
                  <a:srgbClr val="008000"/>
                </a:solidFill>
                <a:latin typeface="Courier New" panose="02070309020205020404" pitchFamily="49" charset="0"/>
              </a:rPr>
              <a:t>1</a:t>
            </a:r>
          </a:p>
          <a:p>
            <a:pPr marL="187574" indent="-187574">
              <a:lnSpc>
                <a:spcPct val="80000"/>
              </a:lnSpc>
              <a:buNone/>
              <a:tabLst>
                <a:tab pos="1002348" algn="l"/>
                <a:tab pos="1318879" algn="l"/>
              </a:tabLst>
            </a:pPr>
            <a:r>
              <a:rPr lang="en-US" altLang="zh-TW" sz="2200" b="1" dirty="0">
                <a:latin typeface="Courier New" panose="02070309020205020404" pitchFamily="49" charset="0"/>
              </a:rPr>
              <a:t>				</a:t>
            </a:r>
            <a:r>
              <a:rPr lang="en-US" altLang="zh-TW" sz="2200" b="1" dirty="0">
                <a:solidFill>
                  <a:srgbClr val="C00000"/>
                </a:solidFill>
                <a:latin typeface="Courier New" panose="02070309020205020404" pitchFamily="49" charset="0"/>
              </a:rPr>
              <a:t>0010</a:t>
            </a:r>
            <a:r>
              <a:rPr lang="en-US" altLang="zh-TW" sz="2200" b="1" dirty="0">
                <a:latin typeface="Courier New" panose="02070309020205020404" pitchFamily="49" charset="0"/>
              </a:rPr>
              <a:t> </a:t>
            </a:r>
            <a:r>
              <a:rPr lang="en-US" altLang="zh-TW" sz="2200" b="1" dirty="0">
                <a:solidFill>
                  <a:srgbClr val="008000"/>
                </a:solidFill>
                <a:latin typeface="Courier New" panose="02070309020205020404" pitchFamily="49" charset="0"/>
              </a:rPr>
              <a:t>0011</a:t>
            </a:r>
          </a:p>
          <a:p>
            <a:pPr marL="187574" indent="-187574">
              <a:lnSpc>
                <a:spcPct val="80000"/>
              </a:lnSpc>
              <a:buNone/>
              <a:tabLst>
                <a:tab pos="1002348" algn="l"/>
                <a:tab pos="1318879" algn="l"/>
              </a:tabLst>
            </a:pPr>
            <a:r>
              <a:rPr lang="en-US" altLang="zh-TW" sz="2200" b="1" dirty="0">
                <a:latin typeface="Courier New" panose="02070309020205020404" pitchFamily="49" charset="0"/>
              </a:rPr>
              <a:t>	0010			</a:t>
            </a:r>
            <a:r>
              <a:rPr lang="en-US" altLang="zh-TW" sz="2200" b="1" dirty="0">
                <a:solidFill>
                  <a:srgbClr val="C00000"/>
                </a:solidFill>
                <a:latin typeface="Courier New" panose="02070309020205020404" pitchFamily="49" charset="0"/>
              </a:rPr>
              <a:t>0001</a:t>
            </a:r>
            <a:r>
              <a:rPr lang="en-US" altLang="zh-TW" sz="2200" b="1" dirty="0">
                <a:latin typeface="Courier New" panose="02070309020205020404" pitchFamily="49" charset="0"/>
              </a:rPr>
              <a:t> </a:t>
            </a:r>
            <a:r>
              <a:rPr lang="en-US" altLang="zh-TW" sz="2200" b="1" dirty="0">
                <a:solidFill>
                  <a:srgbClr val="C00000"/>
                </a:solidFill>
                <a:latin typeface="Courier New" panose="02070309020205020404" pitchFamily="49" charset="0"/>
              </a:rPr>
              <a:t>0</a:t>
            </a:r>
            <a:r>
              <a:rPr lang="en-US" altLang="zh-TW" sz="2200" b="1" dirty="0">
                <a:solidFill>
                  <a:srgbClr val="008000"/>
                </a:solidFill>
                <a:latin typeface="Courier New" panose="02070309020205020404" pitchFamily="49" charset="0"/>
              </a:rPr>
              <a:t>00</a:t>
            </a:r>
            <a:r>
              <a:rPr lang="en-US" altLang="zh-TW" sz="2200" b="1" u="sng" dirty="0">
                <a:solidFill>
                  <a:srgbClr val="008000"/>
                </a:solidFill>
                <a:latin typeface="Courier New" panose="02070309020205020404" pitchFamily="49" charset="0"/>
              </a:rPr>
              <a:t>1</a:t>
            </a:r>
          </a:p>
          <a:p>
            <a:pPr marL="187574" indent="-187574">
              <a:lnSpc>
                <a:spcPct val="80000"/>
              </a:lnSpc>
              <a:buNone/>
              <a:tabLst>
                <a:tab pos="1002348" algn="l"/>
                <a:tab pos="1318879" algn="l"/>
              </a:tabLst>
            </a:pPr>
            <a:r>
              <a:rPr lang="en-US" altLang="zh-TW" sz="2200" b="1" dirty="0">
                <a:latin typeface="Courier New" panose="02070309020205020404" pitchFamily="49" charset="0"/>
              </a:rPr>
              <a:t>				</a:t>
            </a:r>
            <a:r>
              <a:rPr lang="en-US" altLang="zh-TW" sz="2200" b="1" dirty="0">
                <a:solidFill>
                  <a:srgbClr val="C00000"/>
                </a:solidFill>
                <a:latin typeface="Courier New" panose="02070309020205020404" pitchFamily="49" charset="0"/>
              </a:rPr>
              <a:t>0011</a:t>
            </a:r>
            <a:r>
              <a:rPr lang="en-US" altLang="zh-TW" sz="2200" b="1" dirty="0">
                <a:latin typeface="Courier New" panose="02070309020205020404" pitchFamily="49" charset="0"/>
              </a:rPr>
              <a:t> </a:t>
            </a:r>
            <a:r>
              <a:rPr lang="en-US" altLang="zh-TW" sz="2200" b="1" dirty="0">
                <a:solidFill>
                  <a:srgbClr val="C00000"/>
                </a:solidFill>
                <a:latin typeface="Courier New" panose="02070309020205020404" pitchFamily="49" charset="0"/>
              </a:rPr>
              <a:t>0</a:t>
            </a:r>
            <a:r>
              <a:rPr lang="en-US" altLang="zh-TW" sz="2200" b="1" dirty="0">
                <a:solidFill>
                  <a:srgbClr val="008000"/>
                </a:solidFill>
                <a:latin typeface="Courier New" panose="02070309020205020404" pitchFamily="49" charset="0"/>
              </a:rPr>
              <a:t>001</a:t>
            </a:r>
          </a:p>
          <a:p>
            <a:pPr marL="187574" indent="-187574">
              <a:lnSpc>
                <a:spcPct val="80000"/>
              </a:lnSpc>
              <a:buNone/>
              <a:tabLst>
                <a:tab pos="1002348" algn="l"/>
                <a:tab pos="1318879" algn="l"/>
              </a:tabLst>
            </a:pPr>
            <a:r>
              <a:rPr lang="en-US" altLang="zh-TW" sz="2200" b="1" dirty="0">
                <a:latin typeface="Courier New" panose="02070309020205020404" pitchFamily="49" charset="0"/>
              </a:rPr>
              <a:t>	0010			</a:t>
            </a:r>
            <a:r>
              <a:rPr lang="en-US" altLang="zh-TW" sz="2200" b="1" dirty="0">
                <a:solidFill>
                  <a:srgbClr val="C00000"/>
                </a:solidFill>
                <a:latin typeface="Courier New" panose="02070309020205020404" pitchFamily="49" charset="0"/>
              </a:rPr>
              <a:t>0001</a:t>
            </a:r>
            <a:r>
              <a:rPr lang="en-US" altLang="zh-TW" sz="2200" b="1" dirty="0">
                <a:latin typeface="Courier New" panose="02070309020205020404" pitchFamily="49" charset="0"/>
              </a:rPr>
              <a:t> </a:t>
            </a:r>
            <a:r>
              <a:rPr lang="en-US" altLang="zh-TW" sz="2200" b="1" dirty="0">
                <a:solidFill>
                  <a:srgbClr val="C00000"/>
                </a:solidFill>
                <a:latin typeface="Courier New" panose="02070309020205020404" pitchFamily="49" charset="0"/>
              </a:rPr>
              <a:t>10</a:t>
            </a:r>
            <a:r>
              <a:rPr lang="en-US" altLang="zh-TW" sz="2200" b="1" dirty="0">
                <a:solidFill>
                  <a:srgbClr val="008000"/>
                </a:solidFill>
                <a:latin typeface="Courier New" panose="02070309020205020404" pitchFamily="49" charset="0"/>
              </a:rPr>
              <a:t>0</a:t>
            </a:r>
            <a:r>
              <a:rPr lang="en-US" altLang="zh-TW" sz="2200" b="1" u="sng" dirty="0">
                <a:solidFill>
                  <a:srgbClr val="008000"/>
                </a:solidFill>
                <a:latin typeface="Courier New" panose="02070309020205020404" pitchFamily="49" charset="0"/>
              </a:rPr>
              <a:t>0</a:t>
            </a:r>
          </a:p>
          <a:p>
            <a:pPr marL="187574" indent="-187574">
              <a:lnSpc>
                <a:spcPct val="80000"/>
              </a:lnSpc>
              <a:buNone/>
              <a:tabLst>
                <a:tab pos="1002348" algn="l"/>
                <a:tab pos="1318879" algn="l"/>
              </a:tabLst>
            </a:pPr>
            <a:r>
              <a:rPr lang="en-US" altLang="zh-TW" sz="2200" b="1" dirty="0">
                <a:latin typeface="Courier New" panose="02070309020205020404" pitchFamily="49" charset="0"/>
              </a:rPr>
              <a:t>	0010			</a:t>
            </a:r>
            <a:r>
              <a:rPr lang="en-US" altLang="zh-TW" sz="2200" b="1" dirty="0">
                <a:solidFill>
                  <a:srgbClr val="C00000"/>
                </a:solidFill>
                <a:latin typeface="Courier New" panose="02070309020205020404" pitchFamily="49" charset="0"/>
              </a:rPr>
              <a:t>0000</a:t>
            </a:r>
            <a:r>
              <a:rPr lang="en-US" altLang="zh-TW" sz="2200" b="1" dirty="0">
                <a:latin typeface="Courier New" panose="02070309020205020404" pitchFamily="49" charset="0"/>
              </a:rPr>
              <a:t> </a:t>
            </a:r>
            <a:r>
              <a:rPr lang="en-US" altLang="zh-TW" sz="2200" b="1" dirty="0">
                <a:solidFill>
                  <a:srgbClr val="C00000"/>
                </a:solidFill>
                <a:latin typeface="Courier New" panose="02070309020205020404" pitchFamily="49" charset="0"/>
              </a:rPr>
              <a:t>110</a:t>
            </a:r>
            <a:r>
              <a:rPr lang="en-US" altLang="zh-TW" sz="2200" b="1" u="sng" dirty="0">
                <a:solidFill>
                  <a:srgbClr val="008000"/>
                </a:solidFill>
                <a:latin typeface="Courier New" panose="02070309020205020404" pitchFamily="49" charset="0"/>
              </a:rPr>
              <a:t>0</a:t>
            </a:r>
          </a:p>
          <a:p>
            <a:pPr marL="187574" indent="-187574">
              <a:lnSpc>
                <a:spcPct val="80000"/>
              </a:lnSpc>
              <a:buNone/>
              <a:tabLst>
                <a:tab pos="1002348" algn="l"/>
                <a:tab pos="1318879" algn="l"/>
              </a:tabLst>
            </a:pPr>
            <a:r>
              <a:rPr lang="en-US" altLang="zh-TW" sz="2200" b="1" dirty="0">
                <a:latin typeface="Courier New" panose="02070309020205020404" pitchFamily="49" charset="0"/>
              </a:rPr>
              <a:t>	0010		</a:t>
            </a:r>
            <a:r>
              <a:rPr lang="en-US" altLang="zh-TW" sz="2200" b="1" dirty="0">
                <a:solidFill>
                  <a:schemeClr val="accent1"/>
                </a:solidFill>
                <a:latin typeface="Courier New" panose="02070309020205020404" pitchFamily="49" charset="0"/>
              </a:rPr>
              <a:t>	</a:t>
            </a:r>
            <a:r>
              <a:rPr lang="en-US" altLang="zh-TW" sz="2200" b="1" dirty="0">
                <a:solidFill>
                  <a:srgbClr val="0000FF"/>
                </a:solidFill>
                <a:latin typeface="Courier New" panose="02070309020205020404" pitchFamily="49" charset="0"/>
              </a:rPr>
              <a:t>0000 0110</a:t>
            </a:r>
            <a:endParaRPr lang="en-US" altLang="zh-TW" sz="2200" b="1" dirty="0">
              <a:solidFill>
                <a:srgbClr val="0000FF"/>
              </a:solidFill>
            </a:endParaRPr>
          </a:p>
        </p:txBody>
      </p:sp>
      <p:sp>
        <p:nvSpPr>
          <p:cNvPr id="410629" name="AutoShape 5"/>
          <p:cNvSpPr>
            <a:spLocks noChangeArrowheads="1"/>
          </p:cNvSpPr>
          <p:nvPr/>
        </p:nvSpPr>
        <p:spPr bwMode="auto">
          <a:xfrm>
            <a:off x="5761951" y="5765456"/>
            <a:ext cx="898281" cy="237392"/>
          </a:xfrm>
          <a:prstGeom prst="roundRect">
            <a:avLst>
              <a:gd name="adj" fmla="val 43542"/>
            </a:avLst>
          </a:prstGeom>
          <a:solidFill>
            <a:schemeClr val="accent5">
              <a:lumMod val="20000"/>
              <a:lumOff val="80000"/>
            </a:schemeClr>
          </a:solidFill>
          <a:ln w="25400">
            <a:solidFill>
              <a:srgbClr val="000000"/>
            </a:solidFill>
            <a:round/>
            <a:headEnd/>
            <a:tailEnd/>
          </a:ln>
          <a:effectLst/>
          <a:extLst/>
        </p:spPr>
        <p:txBody>
          <a:bodyPr wrap="none" anchor="ctr"/>
          <a:lstStyle/>
          <a:p>
            <a:endParaRPr lang="zh-TW" altLang="en-US" sz="1800">
              <a:latin typeface="+mn-lt"/>
            </a:endParaRPr>
          </a:p>
        </p:txBody>
      </p:sp>
      <p:sp>
        <p:nvSpPr>
          <p:cNvPr id="410630" name="Rectangle 6"/>
          <p:cNvSpPr>
            <a:spLocks noChangeArrowheads="1"/>
          </p:cNvSpPr>
          <p:nvPr/>
        </p:nvSpPr>
        <p:spPr bwMode="auto">
          <a:xfrm>
            <a:off x="5868144" y="5688000"/>
            <a:ext cx="67979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Done</a:t>
            </a:r>
          </a:p>
        </p:txBody>
      </p:sp>
      <p:sp>
        <p:nvSpPr>
          <p:cNvPr id="410631" name="Rectangle 7"/>
          <p:cNvSpPr>
            <a:spLocks noChangeArrowheads="1"/>
          </p:cNvSpPr>
          <p:nvPr/>
        </p:nvSpPr>
        <p:spPr bwMode="auto">
          <a:xfrm>
            <a:off x="6229350" y="5446041"/>
            <a:ext cx="192674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Yes: 64 repetitions</a:t>
            </a:r>
          </a:p>
        </p:txBody>
      </p:sp>
      <p:sp>
        <p:nvSpPr>
          <p:cNvPr id="410635" name="Rectangle 11"/>
          <p:cNvSpPr>
            <a:spLocks noChangeArrowheads="1"/>
          </p:cNvSpPr>
          <p:nvPr/>
        </p:nvSpPr>
        <p:spPr bwMode="auto">
          <a:xfrm>
            <a:off x="6756890" y="4719210"/>
            <a:ext cx="206222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No: &lt; 64 repetitions</a:t>
            </a:r>
          </a:p>
        </p:txBody>
      </p:sp>
      <p:grpSp>
        <p:nvGrpSpPr>
          <p:cNvPr id="410637" name="Group 13"/>
          <p:cNvGrpSpPr>
            <a:grpSpLocks/>
          </p:cNvGrpSpPr>
          <p:nvPr/>
        </p:nvGrpSpPr>
        <p:grpSpPr bwMode="auto">
          <a:xfrm>
            <a:off x="5725260" y="1836200"/>
            <a:ext cx="1038342" cy="584688"/>
            <a:chOff x="3565" y="766"/>
            <a:chExt cx="654" cy="399"/>
          </a:xfrm>
        </p:grpSpPr>
        <p:sp>
          <p:nvSpPr>
            <p:cNvPr id="410638" name="Rectangle 14"/>
            <p:cNvSpPr>
              <a:spLocks noChangeArrowheads="1"/>
            </p:cNvSpPr>
            <p:nvPr/>
          </p:nvSpPr>
          <p:spPr bwMode="auto">
            <a:xfrm>
              <a:off x="3565" y="766"/>
              <a:ext cx="654" cy="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nSpc>
                  <a:spcPct val="90000"/>
                </a:lnSpc>
              </a:pPr>
              <a:r>
                <a:rPr lang="zh-TW" altLang="en-US" sz="1800" b="1" dirty="0">
                  <a:solidFill>
                    <a:srgbClr val="000000"/>
                  </a:solidFill>
                  <a:latin typeface="+mn-lt"/>
                </a:rPr>
                <a:t>1. </a:t>
              </a:r>
              <a:r>
                <a:rPr lang="en-US" altLang="zh-TW" sz="1800" b="1" dirty="0">
                  <a:solidFill>
                    <a:srgbClr val="000000"/>
                  </a:solidFill>
                  <a:latin typeface="+mn-lt"/>
                </a:rPr>
                <a:t>Test</a:t>
              </a:r>
            </a:p>
            <a:p>
              <a:pPr>
                <a:lnSpc>
                  <a:spcPct val="90000"/>
                </a:lnSpc>
              </a:pPr>
              <a:r>
                <a:rPr lang="en-US" altLang="zh-TW" sz="1800" b="1" u="sng" dirty="0">
                  <a:solidFill>
                    <a:srgbClr val="0000FF"/>
                  </a:solidFill>
                  <a:latin typeface="+mn-lt"/>
                </a:rPr>
                <a:t>Product0</a:t>
              </a:r>
              <a:endParaRPr lang="en-US" altLang="zh-TW" sz="1800" b="1" dirty="0">
                <a:solidFill>
                  <a:srgbClr val="0000FF"/>
                </a:solidFill>
                <a:latin typeface="+mn-lt"/>
              </a:endParaRPr>
            </a:p>
          </p:txBody>
        </p:sp>
        <p:grpSp>
          <p:nvGrpSpPr>
            <p:cNvPr id="410639" name="Group 15"/>
            <p:cNvGrpSpPr>
              <a:grpSpLocks/>
            </p:cNvGrpSpPr>
            <p:nvPr/>
          </p:nvGrpSpPr>
          <p:grpSpPr bwMode="auto">
            <a:xfrm>
              <a:off x="3856" y="792"/>
              <a:ext cx="161" cy="354"/>
              <a:chOff x="3856" y="792"/>
              <a:chExt cx="161" cy="354"/>
            </a:xfrm>
          </p:grpSpPr>
          <p:sp>
            <p:nvSpPr>
              <p:cNvPr id="410640" name="Rectangle 16"/>
              <p:cNvSpPr>
                <a:spLocks noChangeArrowheads="1"/>
              </p:cNvSpPr>
              <p:nvPr/>
            </p:nvSpPr>
            <p:spPr bwMode="auto">
              <a:xfrm>
                <a:off x="3856" y="792"/>
                <a:ext cx="10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endParaRPr lang="zh-TW" altLang="en-US" sz="1800" b="1">
                  <a:solidFill>
                    <a:srgbClr val="000000"/>
                  </a:solidFill>
                  <a:latin typeface="+mn-lt"/>
                </a:endParaRPr>
              </a:p>
            </p:txBody>
          </p:sp>
          <p:sp>
            <p:nvSpPr>
              <p:cNvPr id="410641" name="Rectangle 17"/>
              <p:cNvSpPr>
                <a:spLocks noChangeArrowheads="1"/>
              </p:cNvSpPr>
              <p:nvPr/>
            </p:nvSpPr>
            <p:spPr bwMode="auto">
              <a:xfrm>
                <a:off x="3909" y="898"/>
                <a:ext cx="108"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endParaRPr lang="zh-TW" altLang="en-US" sz="1800" b="1" u="sng">
                  <a:solidFill>
                    <a:schemeClr val="accent1"/>
                  </a:solidFill>
                  <a:latin typeface="+mn-lt"/>
                </a:endParaRPr>
              </a:p>
            </p:txBody>
          </p:sp>
        </p:grpSp>
      </p:grpSp>
      <p:sp>
        <p:nvSpPr>
          <p:cNvPr id="410642" name="Rectangle 18"/>
          <p:cNvSpPr>
            <a:spLocks noChangeArrowheads="1"/>
          </p:cNvSpPr>
          <p:nvPr/>
        </p:nvSpPr>
        <p:spPr bwMode="auto">
          <a:xfrm>
            <a:off x="7183316" y="1727185"/>
            <a:ext cx="137588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u="sng" dirty="0">
                <a:solidFill>
                  <a:srgbClr val="0000FF"/>
                </a:solidFill>
                <a:latin typeface="+mn-lt"/>
              </a:rPr>
              <a:t>Product0</a:t>
            </a:r>
            <a:r>
              <a:rPr lang="en-US" altLang="zh-TW" sz="1800" b="1" dirty="0">
                <a:solidFill>
                  <a:srgbClr val="000000"/>
                </a:solidFill>
                <a:latin typeface="+mn-lt"/>
              </a:rPr>
              <a:t> = 0</a:t>
            </a:r>
          </a:p>
        </p:txBody>
      </p:sp>
      <p:sp>
        <p:nvSpPr>
          <p:cNvPr id="410643" name="Rectangle 19"/>
          <p:cNvSpPr>
            <a:spLocks noChangeArrowheads="1"/>
          </p:cNvSpPr>
          <p:nvPr/>
        </p:nvSpPr>
        <p:spPr bwMode="auto">
          <a:xfrm>
            <a:off x="3874478" y="1700808"/>
            <a:ext cx="137588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u="sng" dirty="0">
                <a:solidFill>
                  <a:srgbClr val="0000FF"/>
                </a:solidFill>
                <a:latin typeface="+mn-lt"/>
              </a:rPr>
              <a:t>Product0</a:t>
            </a:r>
            <a:r>
              <a:rPr lang="en-US" altLang="zh-TW" sz="1800" b="1" dirty="0">
                <a:solidFill>
                  <a:srgbClr val="000000"/>
                </a:solidFill>
                <a:latin typeface="+mn-lt"/>
              </a:rPr>
              <a:t> = 1</a:t>
            </a:r>
          </a:p>
        </p:txBody>
      </p:sp>
      <p:sp>
        <p:nvSpPr>
          <p:cNvPr id="410650" name="AutoShape 26"/>
          <p:cNvSpPr>
            <a:spLocks noChangeArrowheads="1"/>
          </p:cNvSpPr>
          <p:nvPr/>
        </p:nvSpPr>
        <p:spPr bwMode="auto">
          <a:xfrm>
            <a:off x="5796136" y="1106304"/>
            <a:ext cx="879231" cy="276957"/>
          </a:xfrm>
          <a:prstGeom prst="roundRect">
            <a:avLst>
              <a:gd name="adj" fmla="val 43778"/>
            </a:avLst>
          </a:prstGeom>
          <a:solidFill>
            <a:schemeClr val="accent5">
              <a:lumMod val="20000"/>
              <a:lumOff val="80000"/>
            </a:schemeClr>
          </a:solidFill>
          <a:ln w="25400">
            <a:solidFill>
              <a:srgbClr val="000000"/>
            </a:solidFill>
            <a:round/>
            <a:headEnd/>
            <a:tailEnd/>
          </a:ln>
          <a:effectLst/>
          <a:extLst/>
        </p:spPr>
        <p:txBody>
          <a:bodyPr wrap="none" anchor="ctr"/>
          <a:lstStyle/>
          <a:p>
            <a:endParaRPr lang="zh-TW" altLang="en-US" sz="1800">
              <a:latin typeface="+mn-lt"/>
            </a:endParaRPr>
          </a:p>
        </p:txBody>
      </p:sp>
      <p:sp>
        <p:nvSpPr>
          <p:cNvPr id="410651" name="Rectangle 27"/>
          <p:cNvSpPr>
            <a:spLocks noChangeArrowheads="1"/>
          </p:cNvSpPr>
          <p:nvPr/>
        </p:nvSpPr>
        <p:spPr bwMode="auto">
          <a:xfrm>
            <a:off x="5868144" y="1052736"/>
            <a:ext cx="63427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Start</a:t>
            </a:r>
          </a:p>
        </p:txBody>
      </p:sp>
      <p:sp>
        <p:nvSpPr>
          <p:cNvPr id="410654" name="Freeform 30"/>
          <p:cNvSpPr>
            <a:spLocks/>
          </p:cNvSpPr>
          <p:nvPr/>
        </p:nvSpPr>
        <p:spPr bwMode="auto">
          <a:xfrm>
            <a:off x="3944816" y="2116554"/>
            <a:ext cx="1305658" cy="586155"/>
          </a:xfrm>
          <a:custGeom>
            <a:avLst/>
            <a:gdLst>
              <a:gd name="T0" fmla="*/ 821 w 822"/>
              <a:gd name="T1" fmla="*/ 0 h 566"/>
              <a:gd name="T2" fmla="*/ 0 w 822"/>
              <a:gd name="T3" fmla="*/ 0 h 566"/>
              <a:gd name="T4" fmla="*/ 0 w 822"/>
              <a:gd name="T5" fmla="*/ 565 h 566"/>
            </a:gdLst>
            <a:ahLst/>
            <a:cxnLst>
              <a:cxn ang="0">
                <a:pos x="T0" y="T1"/>
              </a:cxn>
              <a:cxn ang="0">
                <a:pos x="T2" y="T3"/>
              </a:cxn>
              <a:cxn ang="0">
                <a:pos x="T4" y="T5"/>
              </a:cxn>
            </a:cxnLst>
            <a:rect l="0" t="0" r="r" b="b"/>
            <a:pathLst>
              <a:path w="822" h="566">
                <a:moveTo>
                  <a:pt x="821" y="0"/>
                </a:moveTo>
                <a:lnTo>
                  <a:pt x="0" y="0"/>
                </a:lnTo>
                <a:lnTo>
                  <a:pt x="0" y="565"/>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10655" name="Freeform 31"/>
          <p:cNvSpPr>
            <a:spLocks/>
          </p:cNvSpPr>
          <p:nvPr/>
        </p:nvSpPr>
        <p:spPr bwMode="auto">
          <a:xfrm>
            <a:off x="3979985" y="3280071"/>
            <a:ext cx="2051538" cy="672611"/>
          </a:xfrm>
          <a:custGeom>
            <a:avLst/>
            <a:gdLst>
              <a:gd name="T0" fmla="*/ 0 w 1292"/>
              <a:gd name="T1" fmla="*/ 0 h 459"/>
              <a:gd name="T2" fmla="*/ 0 w 1292"/>
              <a:gd name="T3" fmla="*/ 181 h 459"/>
              <a:gd name="T4" fmla="*/ 1291 w 1292"/>
              <a:gd name="T5" fmla="*/ 181 h 459"/>
              <a:gd name="T6" fmla="*/ 1291 w 1292"/>
              <a:gd name="T7" fmla="*/ 458 h 459"/>
            </a:gdLst>
            <a:ahLst/>
            <a:cxnLst>
              <a:cxn ang="0">
                <a:pos x="T0" y="T1"/>
              </a:cxn>
              <a:cxn ang="0">
                <a:pos x="T2" y="T3"/>
              </a:cxn>
              <a:cxn ang="0">
                <a:pos x="T4" y="T5"/>
              </a:cxn>
              <a:cxn ang="0">
                <a:pos x="T6" y="T7"/>
              </a:cxn>
            </a:cxnLst>
            <a:rect l="0" t="0" r="r" b="b"/>
            <a:pathLst>
              <a:path w="1292" h="459">
                <a:moveTo>
                  <a:pt x="0" y="0"/>
                </a:moveTo>
                <a:lnTo>
                  <a:pt x="0" y="181"/>
                </a:lnTo>
                <a:lnTo>
                  <a:pt x="1291" y="181"/>
                </a:lnTo>
                <a:lnTo>
                  <a:pt x="1291" y="45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10656" name="Freeform 32"/>
          <p:cNvSpPr>
            <a:spLocks/>
          </p:cNvSpPr>
          <p:nvPr/>
        </p:nvSpPr>
        <p:spPr bwMode="auto">
          <a:xfrm>
            <a:off x="6444208" y="2116553"/>
            <a:ext cx="1389185" cy="1821475"/>
          </a:xfrm>
          <a:custGeom>
            <a:avLst/>
            <a:gdLst>
              <a:gd name="T0" fmla="*/ 480 w 875"/>
              <a:gd name="T1" fmla="*/ 0 h 1409"/>
              <a:gd name="T2" fmla="*/ 874 w 875"/>
              <a:gd name="T3" fmla="*/ 0 h 1409"/>
              <a:gd name="T4" fmla="*/ 874 w 875"/>
              <a:gd name="T5" fmla="*/ 1152 h 1409"/>
              <a:gd name="T6" fmla="*/ 0 w 875"/>
              <a:gd name="T7" fmla="*/ 1152 h 1409"/>
              <a:gd name="T8" fmla="*/ 0 w 875"/>
              <a:gd name="T9" fmla="*/ 1408 h 1409"/>
            </a:gdLst>
            <a:ahLst/>
            <a:cxnLst>
              <a:cxn ang="0">
                <a:pos x="T0" y="T1"/>
              </a:cxn>
              <a:cxn ang="0">
                <a:pos x="T2" y="T3"/>
              </a:cxn>
              <a:cxn ang="0">
                <a:pos x="T4" y="T5"/>
              </a:cxn>
              <a:cxn ang="0">
                <a:pos x="T6" y="T7"/>
              </a:cxn>
              <a:cxn ang="0">
                <a:pos x="T8" y="T9"/>
              </a:cxn>
            </a:cxnLst>
            <a:rect l="0" t="0" r="r" b="b"/>
            <a:pathLst>
              <a:path w="875" h="1409">
                <a:moveTo>
                  <a:pt x="480" y="0"/>
                </a:moveTo>
                <a:lnTo>
                  <a:pt x="874" y="0"/>
                </a:lnTo>
                <a:lnTo>
                  <a:pt x="874" y="1152"/>
                </a:lnTo>
                <a:lnTo>
                  <a:pt x="0" y="1152"/>
                </a:lnTo>
                <a:lnTo>
                  <a:pt x="0" y="140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10657" name="Freeform 33"/>
          <p:cNvSpPr>
            <a:spLocks/>
          </p:cNvSpPr>
          <p:nvPr/>
        </p:nvSpPr>
        <p:spPr bwMode="auto">
          <a:xfrm>
            <a:off x="6192000" y="4279463"/>
            <a:ext cx="1466" cy="468000"/>
          </a:xfrm>
          <a:custGeom>
            <a:avLst/>
            <a:gdLst>
              <a:gd name="T0" fmla="*/ 0 w 1"/>
              <a:gd name="T1" fmla="*/ 0 h 663"/>
              <a:gd name="T2" fmla="*/ 0 w 1"/>
              <a:gd name="T3" fmla="*/ 662 h 663"/>
            </a:gdLst>
            <a:ahLst/>
            <a:cxnLst>
              <a:cxn ang="0">
                <a:pos x="T0" y="T1"/>
              </a:cxn>
              <a:cxn ang="0">
                <a:pos x="T2" y="T3"/>
              </a:cxn>
            </a:cxnLst>
            <a:rect l="0" t="0" r="r" b="b"/>
            <a:pathLst>
              <a:path w="1" h="663">
                <a:moveTo>
                  <a:pt x="0" y="0"/>
                </a:moveTo>
                <a:lnTo>
                  <a:pt x="0" y="662"/>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10658" name="Freeform 34"/>
          <p:cNvSpPr>
            <a:spLocks/>
          </p:cNvSpPr>
          <p:nvPr/>
        </p:nvSpPr>
        <p:spPr bwMode="auto">
          <a:xfrm>
            <a:off x="6214697" y="5551548"/>
            <a:ext cx="1465" cy="205154"/>
          </a:xfrm>
          <a:custGeom>
            <a:avLst/>
            <a:gdLst>
              <a:gd name="T0" fmla="*/ 0 w 1"/>
              <a:gd name="T1" fmla="*/ 0 h 140"/>
              <a:gd name="T2" fmla="*/ 0 w 1"/>
              <a:gd name="T3" fmla="*/ 139 h 140"/>
            </a:gdLst>
            <a:ahLst/>
            <a:cxnLst>
              <a:cxn ang="0">
                <a:pos x="T0" y="T1"/>
              </a:cxn>
              <a:cxn ang="0">
                <a:pos x="T2" y="T3"/>
              </a:cxn>
            </a:cxnLst>
            <a:rect l="0" t="0" r="r" b="b"/>
            <a:pathLst>
              <a:path w="1" h="140">
                <a:moveTo>
                  <a:pt x="0" y="0"/>
                </a:moveTo>
                <a:lnTo>
                  <a:pt x="0" y="139"/>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10659" name="Freeform 35"/>
          <p:cNvSpPr>
            <a:spLocks/>
          </p:cNvSpPr>
          <p:nvPr/>
        </p:nvSpPr>
        <p:spPr bwMode="auto">
          <a:xfrm>
            <a:off x="6214697" y="1483640"/>
            <a:ext cx="2694773" cy="3641049"/>
          </a:xfrm>
          <a:custGeom>
            <a:avLst/>
            <a:gdLst>
              <a:gd name="T0" fmla="*/ 501 w 1782"/>
              <a:gd name="T1" fmla="*/ 3040 h 3041"/>
              <a:gd name="T2" fmla="*/ 1781 w 1782"/>
              <a:gd name="T3" fmla="*/ 3040 h 3041"/>
              <a:gd name="T4" fmla="*/ 1781 w 1782"/>
              <a:gd name="T5" fmla="*/ 0 h 3041"/>
              <a:gd name="T6" fmla="*/ 0 w 1782"/>
              <a:gd name="T7" fmla="*/ 0 h 3041"/>
            </a:gdLst>
            <a:ahLst/>
            <a:cxnLst>
              <a:cxn ang="0">
                <a:pos x="T0" y="T1"/>
              </a:cxn>
              <a:cxn ang="0">
                <a:pos x="T2" y="T3"/>
              </a:cxn>
              <a:cxn ang="0">
                <a:pos x="T4" y="T5"/>
              </a:cxn>
              <a:cxn ang="0">
                <a:pos x="T6" y="T7"/>
              </a:cxn>
            </a:cxnLst>
            <a:rect l="0" t="0" r="r" b="b"/>
            <a:pathLst>
              <a:path w="1782" h="3041">
                <a:moveTo>
                  <a:pt x="501" y="3040"/>
                </a:moveTo>
                <a:lnTo>
                  <a:pt x="1781" y="3040"/>
                </a:lnTo>
                <a:lnTo>
                  <a:pt x="1781" y="0"/>
                </a:lnTo>
                <a:lnTo>
                  <a:pt x="0" y="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10660" name="Freeform 36"/>
          <p:cNvSpPr>
            <a:spLocks/>
          </p:cNvSpPr>
          <p:nvPr/>
        </p:nvSpPr>
        <p:spPr bwMode="auto">
          <a:xfrm>
            <a:off x="6230815" y="1393891"/>
            <a:ext cx="1466" cy="288000"/>
          </a:xfrm>
          <a:custGeom>
            <a:avLst/>
            <a:gdLst>
              <a:gd name="T0" fmla="*/ 0 w 1"/>
              <a:gd name="T1" fmla="*/ 0 h 246"/>
              <a:gd name="T2" fmla="*/ 0 w 1"/>
              <a:gd name="T3" fmla="*/ 245 h 246"/>
            </a:gdLst>
            <a:ahLst/>
            <a:cxnLst>
              <a:cxn ang="0">
                <a:pos x="T0" y="T1"/>
              </a:cxn>
              <a:cxn ang="0">
                <a:pos x="T2" y="T3"/>
              </a:cxn>
            </a:cxnLst>
            <a:rect l="0" t="0" r="r" b="b"/>
            <a:pathLst>
              <a:path w="1" h="246">
                <a:moveTo>
                  <a:pt x="0" y="0"/>
                </a:moveTo>
                <a:lnTo>
                  <a:pt x="0" y="245"/>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34</a:t>
            </a:fld>
            <a:endParaRPr lang="zh-TW" altLang="zh-TW"/>
          </a:p>
        </p:txBody>
      </p:sp>
    </p:spTree>
    <p:extLst>
      <p:ext uri="{BB962C8B-B14F-4D97-AF65-F5344CB8AC3E}">
        <p14:creationId xmlns:p14="http://schemas.microsoft.com/office/powerpoint/2010/main" val="42857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06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06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06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06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06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062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06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p:txBody>
          <a:bodyPr/>
          <a:lstStyle/>
          <a:p>
            <a:r>
              <a:rPr lang="en-US" altLang="zh-TW"/>
              <a:t>Observations: Multiply Ver. 2</a:t>
            </a:r>
          </a:p>
        </p:txBody>
      </p:sp>
      <p:sp>
        <p:nvSpPr>
          <p:cNvPr id="412675" name="Rectangle 3"/>
          <p:cNvSpPr>
            <a:spLocks noGrp="1" noChangeArrowheads="1"/>
          </p:cNvSpPr>
          <p:nvPr>
            <p:ph type="body" idx="1"/>
          </p:nvPr>
        </p:nvSpPr>
        <p:spPr/>
        <p:txBody>
          <a:bodyPr/>
          <a:lstStyle/>
          <a:p>
            <a:r>
              <a:rPr lang="zh-TW" altLang="en-US" dirty="0"/>
              <a:t>2 </a:t>
            </a:r>
            <a:r>
              <a:rPr lang="en-US" altLang="zh-TW" dirty="0"/>
              <a:t>steps per bit because multiplier and product registers combined</a:t>
            </a:r>
          </a:p>
          <a:p>
            <a:endParaRPr lang="en-US" altLang="zh-TW" dirty="0"/>
          </a:p>
          <a:p>
            <a:r>
              <a:rPr lang="en-US" altLang="zh-TW" dirty="0"/>
              <a:t>What about signed multiplication?</a:t>
            </a:r>
          </a:p>
          <a:p>
            <a:pPr lvl="1"/>
            <a:r>
              <a:rPr lang="en-US" altLang="zh-TW" dirty="0"/>
              <a:t>The easiest solution is to make both positive and remember whether to complement product when done (leave out sign bit, run for 63 steps)</a:t>
            </a:r>
          </a:p>
          <a:p>
            <a:pPr lvl="1"/>
            <a:r>
              <a:rPr lang="en-US" altLang="zh-TW" dirty="0"/>
              <a:t>Apply definition of 2’s complement </a:t>
            </a:r>
          </a:p>
          <a:p>
            <a:pPr lvl="2"/>
            <a:r>
              <a:rPr lang="en-US" altLang="zh-TW" dirty="0"/>
              <a:t>sign-extend partial products and subtract at end</a:t>
            </a:r>
          </a:p>
          <a:p>
            <a:pPr lvl="1"/>
            <a:r>
              <a:rPr lang="en-US" altLang="zh-TW" dirty="0"/>
              <a:t>Booth’s algorithm: use same HW and save cycles </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35</a:t>
            </a:fld>
            <a:endParaRPr lang="zh-TW" altLang="zh-TW"/>
          </a:p>
        </p:txBody>
      </p:sp>
    </p:spTree>
    <p:extLst>
      <p:ext uri="{BB962C8B-B14F-4D97-AF65-F5344CB8AC3E}">
        <p14:creationId xmlns:p14="http://schemas.microsoft.com/office/powerpoint/2010/main" val="1149874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6"/>
          <p:cNvSpPr>
            <a:spLocks noGrp="1" noChangeArrowheads="1"/>
          </p:cNvSpPr>
          <p:nvPr>
            <p:ph type="title"/>
          </p:nvPr>
        </p:nvSpPr>
        <p:spPr/>
        <p:txBody>
          <a:bodyPr/>
          <a:lstStyle/>
          <a:p>
            <a:r>
              <a:rPr lang="en-US" altLang="zh-TW"/>
              <a:t>Faster Multiplier</a:t>
            </a:r>
            <a:endParaRPr lang="en-AU" altLang="zh-TW"/>
          </a:p>
        </p:txBody>
      </p:sp>
      <p:sp>
        <p:nvSpPr>
          <p:cNvPr id="15364" name="Rectangle 7"/>
          <p:cNvSpPr>
            <a:spLocks noGrp="1" noChangeArrowheads="1"/>
          </p:cNvSpPr>
          <p:nvPr>
            <p:ph type="body" idx="1"/>
          </p:nvPr>
        </p:nvSpPr>
        <p:spPr/>
        <p:txBody>
          <a:bodyPr/>
          <a:lstStyle/>
          <a:p>
            <a:r>
              <a:rPr lang="en-US" altLang="zh-TW" dirty="0"/>
              <a:t>Use multiple adders: cost/performance tradeoff</a:t>
            </a:r>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a:p>
            <a:endParaRPr lang="en-US" altLang="zh-TW" dirty="0"/>
          </a:p>
          <a:p>
            <a:endParaRPr lang="en-US" altLang="zh-TW" dirty="0"/>
          </a:p>
          <a:p>
            <a:r>
              <a:rPr lang="en-US" altLang="zh-TW" dirty="0"/>
              <a:t>Can be pipelined: several multiplications in parallel</a:t>
            </a:r>
          </a:p>
          <a:p>
            <a:pPr lvl="1"/>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36</a:t>
            </a:fld>
            <a:endParaRPr lang="zh-TW" altLang="zh-TW"/>
          </a:p>
        </p:txBody>
      </p:sp>
      <p:pic>
        <p:nvPicPr>
          <p:cNvPr id="6" name="Picture 1">
            <a:extLst>
              <a:ext uri="{FF2B5EF4-FFF2-40B4-BE49-F238E27FC236}">
                <a16:creationId xmlns:a16="http://schemas.microsoft.com/office/drawing/2014/main" id="{37D8F273-1F2A-48E9-BF12-6B1CE7203F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8963" y="1700808"/>
            <a:ext cx="8927533" cy="3456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39">
            <a:extLst>
              <a:ext uri="{FF2B5EF4-FFF2-40B4-BE49-F238E27FC236}">
                <a16:creationId xmlns:a16="http://schemas.microsoft.com/office/drawing/2014/main" id="{CB536E27-3CF6-4B0B-8A95-3195C1C5E771}"/>
              </a:ext>
            </a:extLst>
          </p:cNvPr>
          <p:cNvSpPr txBox="1">
            <a:spLocks noChangeArrowheads="1"/>
          </p:cNvSpPr>
          <p:nvPr/>
        </p:nvSpPr>
        <p:spPr bwMode="auto">
          <a:xfrm>
            <a:off x="5580112" y="5172186"/>
            <a:ext cx="107433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3.7</a:t>
            </a:r>
          </a:p>
        </p:txBody>
      </p:sp>
    </p:spTree>
    <p:extLst>
      <p:ext uri="{BB962C8B-B14F-4D97-AF65-F5344CB8AC3E}">
        <p14:creationId xmlns:p14="http://schemas.microsoft.com/office/powerpoint/2010/main" val="151307405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3F506C8A-06E2-4391-95FD-4937E97B8664}"/>
              </a:ext>
            </a:extLst>
          </p:cNvPr>
          <p:cNvSpPr>
            <a:spLocks noGrp="1"/>
          </p:cNvSpPr>
          <p:nvPr>
            <p:ph type="title"/>
          </p:nvPr>
        </p:nvSpPr>
        <p:spPr/>
        <p:txBody>
          <a:bodyPr/>
          <a:lstStyle/>
          <a:p>
            <a:r>
              <a:rPr lang="en-US" altLang="en-US" dirty="0"/>
              <a:t>RISC-V </a:t>
            </a:r>
            <a:r>
              <a:rPr lang="en-US" altLang="en-US" dirty="0" smtClean="0"/>
              <a:t>Integer Multiplication</a:t>
            </a:r>
            <a:endParaRPr lang="zh-TW" altLang="en-US" dirty="0"/>
          </a:p>
        </p:txBody>
      </p:sp>
      <p:sp>
        <p:nvSpPr>
          <p:cNvPr id="3" name="內容版面配置區 2">
            <a:extLst>
              <a:ext uri="{FF2B5EF4-FFF2-40B4-BE49-F238E27FC236}">
                <a16:creationId xmlns:a16="http://schemas.microsoft.com/office/drawing/2014/main" id="{FE93AD38-EE42-4B35-ACF9-35C27F6CEC95}"/>
              </a:ext>
            </a:extLst>
          </p:cNvPr>
          <p:cNvSpPr>
            <a:spLocks noGrp="1"/>
          </p:cNvSpPr>
          <p:nvPr>
            <p:ph idx="1"/>
          </p:nvPr>
        </p:nvSpPr>
        <p:spPr/>
        <p:txBody>
          <a:bodyPr/>
          <a:lstStyle/>
          <a:p>
            <a:r>
              <a:rPr lang="en-US" altLang="en-US" b="1" dirty="0" err="1" smtClean="0">
                <a:latin typeface="Courier New" panose="02070309020205020404" pitchFamily="49" charset="0"/>
                <a:cs typeface="Courier New" panose="02070309020205020404" pitchFamily="49" charset="0"/>
              </a:rPr>
              <a:t>mul</a:t>
            </a:r>
            <a:r>
              <a:rPr lang="en-US" altLang="en-US" dirty="0"/>
              <a:t>: multiply</a:t>
            </a:r>
          </a:p>
          <a:p>
            <a:pPr lvl="1"/>
            <a:r>
              <a:rPr lang="en-US" altLang="en-US" dirty="0"/>
              <a:t>Gives </a:t>
            </a:r>
            <a:r>
              <a:rPr lang="en-US" altLang="en-US" dirty="0" smtClean="0"/>
              <a:t>lower </a:t>
            </a:r>
            <a:r>
              <a:rPr lang="en-US" altLang="en-US" dirty="0"/>
              <a:t>64 bits of the </a:t>
            </a:r>
            <a:r>
              <a:rPr lang="en-US" altLang="en-US" dirty="0" smtClean="0"/>
              <a:t>product in destination register</a:t>
            </a:r>
            <a:endParaRPr lang="en-US" altLang="en-US" dirty="0"/>
          </a:p>
          <a:p>
            <a:r>
              <a:rPr lang="en-US" altLang="en-US" b="1" dirty="0" err="1">
                <a:latin typeface="Courier New" panose="02070309020205020404" pitchFamily="49" charset="0"/>
                <a:cs typeface="Courier New" panose="02070309020205020404" pitchFamily="49" charset="0"/>
              </a:rPr>
              <a:t>mulh</a:t>
            </a:r>
            <a:r>
              <a:rPr lang="en-US" altLang="en-US" dirty="0"/>
              <a:t>: multiply high</a:t>
            </a:r>
          </a:p>
          <a:p>
            <a:pPr lvl="1"/>
            <a:r>
              <a:rPr lang="en-US" altLang="en-US" dirty="0"/>
              <a:t>Gives </a:t>
            </a:r>
            <a:r>
              <a:rPr lang="en-US" altLang="en-US" dirty="0" smtClean="0"/>
              <a:t>upper </a:t>
            </a:r>
            <a:r>
              <a:rPr lang="en-US" altLang="en-US" dirty="0"/>
              <a:t>64 bits of the </a:t>
            </a:r>
            <a:r>
              <a:rPr lang="en-US" altLang="en-US" dirty="0" smtClean="0"/>
              <a:t>product in destination register, </a:t>
            </a:r>
            <a:r>
              <a:rPr lang="en-US" altLang="en-US" dirty="0"/>
              <a:t>assuming </a:t>
            </a:r>
            <a:r>
              <a:rPr lang="en-US" altLang="en-US" dirty="0" smtClean="0"/>
              <a:t>signed </a:t>
            </a:r>
            <a:r>
              <a:rPr lang="en-US" altLang="en-US" dirty="0" smtClean="0">
                <a:sym typeface="Symbol" panose="05050102010706020507" pitchFamily="18" charset="2"/>
              </a:rPr>
              <a:t></a:t>
            </a:r>
            <a:r>
              <a:rPr lang="en-US" altLang="en-US" dirty="0" smtClean="0"/>
              <a:t> signed</a:t>
            </a:r>
            <a:endParaRPr lang="en-US" altLang="en-US" dirty="0"/>
          </a:p>
          <a:p>
            <a:r>
              <a:rPr lang="en-US" altLang="en-US" b="1" dirty="0" err="1">
                <a:latin typeface="Courier New" panose="02070309020205020404" pitchFamily="49" charset="0"/>
                <a:cs typeface="Courier New" panose="02070309020205020404" pitchFamily="49" charset="0"/>
              </a:rPr>
              <a:t>mulhu</a:t>
            </a:r>
            <a:r>
              <a:rPr lang="en-US" altLang="en-US" dirty="0"/>
              <a:t>: multiply high unsigned</a:t>
            </a:r>
          </a:p>
          <a:p>
            <a:pPr lvl="1"/>
            <a:r>
              <a:rPr lang="en-US" altLang="en-US" dirty="0"/>
              <a:t>Gives </a:t>
            </a:r>
            <a:r>
              <a:rPr lang="en-US" altLang="en-US" dirty="0" smtClean="0"/>
              <a:t>upper </a:t>
            </a:r>
            <a:r>
              <a:rPr lang="en-US" altLang="en-US" dirty="0"/>
              <a:t>64 bits of the </a:t>
            </a:r>
            <a:r>
              <a:rPr lang="en-US" altLang="en-US" dirty="0" smtClean="0"/>
              <a:t>product in destination register, </a:t>
            </a:r>
            <a:r>
              <a:rPr lang="en-US" altLang="en-US" dirty="0"/>
              <a:t>assuming unsigned </a:t>
            </a:r>
            <a:r>
              <a:rPr lang="en-US" altLang="en-US" dirty="0" smtClean="0">
                <a:sym typeface="Symbol" panose="05050102010706020507" pitchFamily="18" charset="2"/>
              </a:rPr>
              <a:t></a:t>
            </a:r>
            <a:r>
              <a:rPr lang="en-US" altLang="en-US" dirty="0" smtClean="0"/>
              <a:t> unsigned</a:t>
            </a:r>
            <a:endParaRPr lang="en-US" altLang="en-US" dirty="0"/>
          </a:p>
          <a:p>
            <a:r>
              <a:rPr lang="en-US" altLang="en-US" b="1" dirty="0" err="1">
                <a:latin typeface="Courier New" panose="02070309020205020404" pitchFamily="49" charset="0"/>
                <a:cs typeface="Courier New" panose="02070309020205020404" pitchFamily="49" charset="0"/>
              </a:rPr>
              <a:t>mulhsu</a:t>
            </a:r>
            <a:r>
              <a:rPr lang="en-US" altLang="en-US" dirty="0"/>
              <a:t>: multiply high signed/unsigned</a:t>
            </a:r>
          </a:p>
          <a:p>
            <a:pPr lvl="1"/>
            <a:r>
              <a:rPr lang="en-US" altLang="en-US" dirty="0"/>
              <a:t>Gives </a:t>
            </a:r>
            <a:r>
              <a:rPr lang="en-US" altLang="en-US" dirty="0" smtClean="0"/>
              <a:t>upper </a:t>
            </a:r>
            <a:r>
              <a:rPr lang="en-US" altLang="en-US" dirty="0"/>
              <a:t>64 bits of the </a:t>
            </a:r>
            <a:r>
              <a:rPr lang="en-US" altLang="en-US" dirty="0" smtClean="0"/>
              <a:t>product in destination register, </a:t>
            </a:r>
            <a:r>
              <a:rPr lang="en-US" altLang="en-US" dirty="0"/>
              <a:t>assuming signed </a:t>
            </a:r>
            <a:r>
              <a:rPr lang="en-US" altLang="en-US" dirty="0">
                <a:sym typeface="Symbol" panose="05050102010706020507" pitchFamily="18" charset="2"/>
              </a:rPr>
              <a:t></a:t>
            </a:r>
            <a:r>
              <a:rPr lang="en-US" altLang="en-US" dirty="0"/>
              <a:t> </a:t>
            </a:r>
            <a:r>
              <a:rPr lang="en-US" altLang="en-US" dirty="0" smtClean="0"/>
              <a:t>unsigned</a:t>
            </a:r>
            <a:endParaRPr lang="en-US" altLang="en-US" dirty="0"/>
          </a:p>
          <a:p>
            <a:r>
              <a:rPr lang="en-US" altLang="en-US" dirty="0"/>
              <a:t>Use </a:t>
            </a:r>
            <a:r>
              <a:rPr lang="en-US" altLang="en-US" b="1" dirty="0" err="1">
                <a:latin typeface="Courier New" panose="02070309020205020404" pitchFamily="49" charset="0"/>
                <a:cs typeface="Courier New" panose="02070309020205020404" pitchFamily="49" charset="0"/>
              </a:rPr>
              <a:t>mulh</a:t>
            </a:r>
            <a:r>
              <a:rPr lang="en-US" altLang="en-US" dirty="0"/>
              <a:t> result to check for 64-bit overflow</a:t>
            </a:r>
            <a:endParaRPr lang="zh-TW" altLang="en-US" dirty="0"/>
          </a:p>
        </p:txBody>
      </p:sp>
      <p:sp>
        <p:nvSpPr>
          <p:cNvPr id="4" name="投影片編號版面配置區 3">
            <a:extLst>
              <a:ext uri="{FF2B5EF4-FFF2-40B4-BE49-F238E27FC236}">
                <a16:creationId xmlns:a16="http://schemas.microsoft.com/office/drawing/2014/main" id="{B7D31EFC-9C0E-4D7F-A981-A6BF7D45AA53}"/>
              </a:ext>
            </a:extLst>
          </p:cNvPr>
          <p:cNvSpPr>
            <a:spLocks noGrp="1"/>
          </p:cNvSpPr>
          <p:nvPr>
            <p:ph type="sldNum" sz="quarter" idx="11"/>
          </p:nvPr>
        </p:nvSpPr>
        <p:spPr/>
        <p:txBody>
          <a:bodyPr/>
          <a:lstStyle/>
          <a:p>
            <a:fld id="{0EF8A0A4-1A2F-4B89-B3C7-02C31CE3A532}" type="slidenum">
              <a:rPr lang="zh-TW" altLang="en-US" smtClean="0"/>
              <a:pPr/>
              <a:t>37</a:t>
            </a:fld>
            <a:endParaRPr lang="zh-TW" altLang="zh-TW"/>
          </a:p>
        </p:txBody>
      </p:sp>
      <p:sp>
        <p:nvSpPr>
          <p:cNvPr id="2" name="文字方塊 1"/>
          <p:cNvSpPr txBox="1"/>
          <p:nvPr/>
        </p:nvSpPr>
        <p:spPr>
          <a:xfrm>
            <a:off x="5321884" y="260648"/>
            <a:ext cx="3505768" cy="1200329"/>
          </a:xfrm>
          <a:prstGeom prst="rect">
            <a:avLst/>
          </a:prstGeom>
          <a:solidFill>
            <a:schemeClr val="accent5">
              <a:lumMod val="20000"/>
              <a:lumOff val="80000"/>
            </a:schemeClr>
          </a:solidFill>
          <a:ln>
            <a:solidFill>
              <a:schemeClr val="tx1"/>
            </a:solidFill>
          </a:ln>
        </p:spPr>
        <p:txBody>
          <a:bodyPr wrap="none" rtlCol="0">
            <a:spAutoFit/>
          </a:bodyPr>
          <a:lstStyle/>
          <a:p>
            <a:r>
              <a:rPr lang="en-US" altLang="zh-TW" dirty="0">
                <a:latin typeface="+mn-lt"/>
              </a:rPr>
              <a:t>To get </a:t>
            </a:r>
            <a:r>
              <a:rPr lang="en-US" altLang="zh-TW" dirty="0" smtClean="0">
                <a:latin typeface="+mn-lt"/>
              </a:rPr>
              <a:t>128-bit product:</a:t>
            </a:r>
            <a:endParaRPr lang="en-US" altLang="zh-TW" dirty="0">
              <a:latin typeface="+mn-lt"/>
            </a:endParaRPr>
          </a:p>
          <a:p>
            <a:r>
              <a:rPr lang="en-US" altLang="zh-TW" b="1" dirty="0" smtClean="0">
                <a:latin typeface="Courier New" panose="02070309020205020404" pitchFamily="49" charset="0"/>
                <a:cs typeface="Courier New" panose="02070309020205020404" pitchFamily="49" charset="0"/>
              </a:rPr>
              <a:t>  </a:t>
            </a:r>
            <a:r>
              <a:rPr lang="en-US" altLang="zh-TW" b="1" dirty="0" err="1" smtClean="0">
                <a:latin typeface="Courier New" panose="02070309020205020404" pitchFamily="49" charset="0"/>
                <a:cs typeface="Courier New" panose="02070309020205020404" pitchFamily="49" charset="0"/>
              </a:rPr>
              <a:t>mulh</a:t>
            </a:r>
            <a:r>
              <a:rPr lang="en-US" altLang="zh-TW" dirty="0" smtClean="0">
                <a:latin typeface="+mn-lt"/>
              </a:rPr>
              <a:t>[[s]u] 	</a:t>
            </a:r>
            <a:r>
              <a:rPr lang="en-US" altLang="zh-TW" dirty="0" err="1" smtClean="0">
                <a:latin typeface="+mn-lt"/>
              </a:rPr>
              <a:t>rdh</a:t>
            </a:r>
            <a:r>
              <a:rPr lang="en-US" altLang="zh-TW" dirty="0">
                <a:latin typeface="+mn-lt"/>
              </a:rPr>
              <a:t>, rs1, </a:t>
            </a:r>
            <a:r>
              <a:rPr lang="en-US" altLang="zh-TW" dirty="0" smtClean="0">
                <a:latin typeface="+mn-lt"/>
              </a:rPr>
              <a:t>rs2</a:t>
            </a:r>
          </a:p>
          <a:p>
            <a:r>
              <a:rPr lang="en-US" altLang="zh-TW" b="1" dirty="0" smtClean="0">
                <a:latin typeface="Courier New" panose="02070309020205020404" pitchFamily="49" charset="0"/>
                <a:cs typeface="Courier New" panose="02070309020205020404" pitchFamily="49" charset="0"/>
              </a:rPr>
              <a:t>  </a:t>
            </a:r>
            <a:r>
              <a:rPr lang="en-US" altLang="zh-TW" b="1" dirty="0" err="1" smtClean="0">
                <a:latin typeface="Courier New" panose="02070309020205020404" pitchFamily="49" charset="0"/>
                <a:cs typeface="Courier New" panose="02070309020205020404" pitchFamily="49" charset="0"/>
              </a:rPr>
              <a:t>mul</a:t>
            </a:r>
            <a:r>
              <a:rPr lang="en-US" altLang="zh-TW" dirty="0" smtClean="0">
                <a:latin typeface="+mn-lt"/>
              </a:rPr>
              <a:t> 	</a:t>
            </a:r>
            <a:r>
              <a:rPr lang="en-US" altLang="zh-TW" dirty="0" err="1" smtClean="0">
                <a:latin typeface="+mn-lt"/>
              </a:rPr>
              <a:t>rdl</a:t>
            </a:r>
            <a:r>
              <a:rPr lang="en-US" altLang="zh-TW" dirty="0">
                <a:latin typeface="+mn-lt"/>
              </a:rPr>
              <a:t>, </a:t>
            </a:r>
            <a:r>
              <a:rPr lang="en-US" altLang="zh-TW" dirty="0" smtClean="0">
                <a:latin typeface="+mn-lt"/>
              </a:rPr>
              <a:t>rs1,rs2</a:t>
            </a:r>
            <a:endParaRPr lang="zh-TW" altLang="en-US" dirty="0">
              <a:latin typeface="+mn-lt"/>
            </a:endParaRPr>
          </a:p>
        </p:txBody>
      </p:sp>
    </p:spTree>
    <p:extLst>
      <p:ext uri="{BB962C8B-B14F-4D97-AF65-F5344CB8AC3E}">
        <p14:creationId xmlns:p14="http://schemas.microsoft.com/office/powerpoint/2010/main" val="429095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Addition and subtraction (Sec. 3.2)</a:t>
            </a:r>
          </a:p>
          <a:p>
            <a:r>
              <a:rPr lang="en-US" altLang="zh-TW" dirty="0"/>
              <a:t>Multiplication (Sec. 3.3)</a:t>
            </a:r>
          </a:p>
          <a:p>
            <a:r>
              <a:rPr lang="en-US" altLang="zh-TW" dirty="0">
                <a:solidFill>
                  <a:srgbClr val="FF0000"/>
                </a:solidFill>
              </a:rPr>
              <a:t>Division (Sec. 3.4)</a:t>
            </a:r>
          </a:p>
          <a:p>
            <a:r>
              <a:rPr lang="en-US" altLang="zh-TW" dirty="0"/>
              <a:t>Floating point (Sec. 3.5)</a:t>
            </a:r>
          </a:p>
          <a:p>
            <a:r>
              <a:rPr lang="en-US" altLang="zh-TW" dirty="0"/>
              <a:t>Parallelism and computer arithmetic: </a:t>
            </a:r>
            <a:r>
              <a:rPr lang="en-US" altLang="zh-TW" dirty="0" err="1"/>
              <a:t>subword</a:t>
            </a:r>
            <a:r>
              <a:rPr lang="en-US" altLang="zh-TW" dirty="0"/>
              <a:t> parallelism (Sec. 3.6)</a:t>
            </a:r>
          </a:p>
          <a:p>
            <a:r>
              <a:rPr lang="en-US" altLang="zh-TW" dirty="0">
                <a:solidFill>
                  <a:schemeClr val="bg1">
                    <a:lumMod val="75000"/>
                  </a:schemeClr>
                </a:solidFill>
              </a:rPr>
              <a:t>Streaming SIMD extensions and advanced vector extensions in x86  (Sec. 3.7)</a:t>
            </a:r>
          </a:p>
          <a:p>
            <a:r>
              <a:rPr lang="en-US" altLang="zh-TW" dirty="0" err="1">
                <a:solidFill>
                  <a:schemeClr val="bg1">
                    <a:lumMod val="75000"/>
                  </a:schemeClr>
                </a:solidFill>
              </a:rPr>
              <a:t>Subword</a:t>
            </a:r>
            <a:r>
              <a:rPr lang="en-US" altLang="zh-TW" dirty="0">
                <a:solidFill>
                  <a:schemeClr val="bg1">
                    <a:lumMod val="75000"/>
                  </a:schemeClr>
                </a:solidFill>
              </a:rPr>
              <a:t> parallelism and matrix multiply (Sec. 3.8)</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38</a:t>
            </a:fld>
            <a:endParaRPr lang="zh-TW" altLang="zh-TW"/>
          </a:p>
        </p:txBody>
      </p:sp>
    </p:spTree>
    <p:extLst>
      <p:ext uri="{BB962C8B-B14F-4D97-AF65-F5344CB8AC3E}">
        <p14:creationId xmlns:p14="http://schemas.microsoft.com/office/powerpoint/2010/main" val="21475293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群組 2"/>
          <p:cNvGrpSpPr/>
          <p:nvPr/>
        </p:nvGrpSpPr>
        <p:grpSpPr>
          <a:xfrm>
            <a:off x="4931708" y="1916832"/>
            <a:ext cx="3957308" cy="2690839"/>
            <a:chOff x="2667000" y="1007998"/>
            <a:chExt cx="3957308" cy="2690839"/>
          </a:xfrm>
        </p:grpSpPr>
        <p:sp>
          <p:nvSpPr>
            <p:cNvPr id="349187" name="Line 3"/>
            <p:cNvSpPr>
              <a:spLocks noChangeShapeType="1"/>
            </p:cNvSpPr>
            <p:nvPr/>
          </p:nvSpPr>
          <p:spPr bwMode="auto">
            <a:xfrm flipH="1">
              <a:off x="2987920" y="1747533"/>
              <a:ext cx="9144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nvGrpSpPr>
            <p:cNvPr id="349188" name="Group 4"/>
            <p:cNvGrpSpPr>
              <a:grpSpLocks/>
            </p:cNvGrpSpPr>
            <p:nvPr/>
          </p:nvGrpSpPr>
          <p:grpSpPr bwMode="auto">
            <a:xfrm>
              <a:off x="3902320" y="1536517"/>
              <a:ext cx="762000" cy="844062"/>
              <a:chOff x="1920" y="768"/>
              <a:chExt cx="480" cy="576"/>
            </a:xfrm>
          </p:grpSpPr>
          <p:sp>
            <p:nvSpPr>
              <p:cNvPr id="349189" name="Line 5"/>
              <p:cNvSpPr>
                <a:spLocks noChangeShapeType="1"/>
              </p:cNvSpPr>
              <p:nvPr/>
            </p:nvSpPr>
            <p:spPr bwMode="auto">
              <a:xfrm>
                <a:off x="1920" y="768"/>
                <a:ext cx="0" cy="2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190" name="Line 6"/>
              <p:cNvSpPr>
                <a:spLocks noChangeShapeType="1"/>
              </p:cNvSpPr>
              <p:nvPr/>
            </p:nvSpPr>
            <p:spPr bwMode="auto">
              <a:xfrm>
                <a:off x="1920" y="768"/>
                <a:ext cx="480" cy="2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191" name="Line 7"/>
              <p:cNvSpPr>
                <a:spLocks noChangeShapeType="1"/>
              </p:cNvSpPr>
              <p:nvPr/>
            </p:nvSpPr>
            <p:spPr bwMode="auto">
              <a:xfrm>
                <a:off x="1920" y="1056"/>
                <a:ext cx="192"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192" name="Line 8"/>
              <p:cNvSpPr>
                <a:spLocks noChangeShapeType="1"/>
              </p:cNvSpPr>
              <p:nvPr/>
            </p:nvSpPr>
            <p:spPr bwMode="auto">
              <a:xfrm>
                <a:off x="2112" y="1152"/>
                <a:ext cx="0"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193" name="Line 9"/>
              <p:cNvSpPr>
                <a:spLocks noChangeShapeType="1"/>
              </p:cNvSpPr>
              <p:nvPr/>
            </p:nvSpPr>
            <p:spPr bwMode="auto">
              <a:xfrm>
                <a:off x="2400" y="1008"/>
                <a:ext cx="0"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grpSp>
          <p:nvGrpSpPr>
            <p:cNvPr id="349194" name="Group 10"/>
            <p:cNvGrpSpPr>
              <a:grpSpLocks/>
            </p:cNvGrpSpPr>
            <p:nvPr/>
          </p:nvGrpSpPr>
          <p:grpSpPr bwMode="auto">
            <a:xfrm>
              <a:off x="3902320" y="2380579"/>
              <a:ext cx="762000" cy="844062"/>
              <a:chOff x="1920" y="1344"/>
              <a:chExt cx="480" cy="576"/>
            </a:xfrm>
          </p:grpSpPr>
          <p:sp>
            <p:nvSpPr>
              <p:cNvPr id="349195" name="Line 11"/>
              <p:cNvSpPr>
                <a:spLocks noChangeShapeType="1"/>
              </p:cNvSpPr>
              <p:nvPr/>
            </p:nvSpPr>
            <p:spPr bwMode="auto">
              <a:xfrm flipV="1">
                <a:off x="1920" y="1632"/>
                <a:ext cx="0" cy="2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196" name="Line 12"/>
              <p:cNvSpPr>
                <a:spLocks noChangeShapeType="1"/>
              </p:cNvSpPr>
              <p:nvPr/>
            </p:nvSpPr>
            <p:spPr bwMode="auto">
              <a:xfrm flipV="1">
                <a:off x="1920" y="1680"/>
                <a:ext cx="480" cy="24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197" name="Line 13"/>
              <p:cNvSpPr>
                <a:spLocks noChangeShapeType="1"/>
              </p:cNvSpPr>
              <p:nvPr/>
            </p:nvSpPr>
            <p:spPr bwMode="auto">
              <a:xfrm flipV="1">
                <a:off x="1920" y="1536"/>
                <a:ext cx="192" cy="9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198" name="Line 14"/>
              <p:cNvSpPr>
                <a:spLocks noChangeShapeType="1"/>
              </p:cNvSpPr>
              <p:nvPr/>
            </p:nvSpPr>
            <p:spPr bwMode="auto">
              <a:xfrm flipV="1">
                <a:off x="2112" y="1344"/>
                <a:ext cx="0" cy="19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199" name="Line 15"/>
              <p:cNvSpPr>
                <a:spLocks noChangeShapeType="1"/>
              </p:cNvSpPr>
              <p:nvPr/>
            </p:nvSpPr>
            <p:spPr bwMode="auto">
              <a:xfrm flipV="1">
                <a:off x="2400" y="1344"/>
                <a:ext cx="0" cy="336"/>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sp>
          <p:nvSpPr>
            <p:cNvPr id="349200" name="Line 16"/>
            <p:cNvSpPr>
              <a:spLocks noChangeShapeType="1"/>
            </p:cNvSpPr>
            <p:nvPr/>
          </p:nvSpPr>
          <p:spPr bwMode="auto">
            <a:xfrm>
              <a:off x="4664320" y="2380579"/>
              <a:ext cx="1143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01" name="Line 17"/>
            <p:cNvSpPr>
              <a:spLocks noChangeShapeType="1"/>
            </p:cNvSpPr>
            <p:nvPr/>
          </p:nvSpPr>
          <p:spPr bwMode="auto">
            <a:xfrm flipH="1">
              <a:off x="2987920" y="3013625"/>
              <a:ext cx="914400"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02" name="Rectangle 18"/>
            <p:cNvSpPr>
              <a:spLocks noChangeArrowheads="1"/>
            </p:cNvSpPr>
            <p:nvPr/>
          </p:nvSpPr>
          <p:spPr bwMode="auto">
            <a:xfrm rot="5400000">
              <a:off x="4119852" y="2201364"/>
              <a:ext cx="59656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ALU</a:t>
              </a:r>
            </a:p>
          </p:txBody>
        </p:sp>
        <p:sp>
          <p:nvSpPr>
            <p:cNvPr id="349203" name="Line 19"/>
            <p:cNvSpPr>
              <a:spLocks noChangeShapeType="1"/>
            </p:cNvSpPr>
            <p:nvPr/>
          </p:nvSpPr>
          <p:spPr bwMode="auto">
            <a:xfrm flipH="1">
              <a:off x="3292720" y="2943287"/>
              <a:ext cx="152400" cy="1406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04" name="Line 20"/>
            <p:cNvSpPr>
              <a:spLocks noChangeShapeType="1"/>
            </p:cNvSpPr>
            <p:nvPr/>
          </p:nvSpPr>
          <p:spPr bwMode="auto">
            <a:xfrm flipH="1">
              <a:off x="3292720" y="1677194"/>
              <a:ext cx="152400" cy="1406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05" name="Line 21"/>
            <p:cNvSpPr>
              <a:spLocks noChangeShapeType="1"/>
            </p:cNvSpPr>
            <p:nvPr/>
          </p:nvSpPr>
          <p:spPr bwMode="auto">
            <a:xfrm flipH="1">
              <a:off x="5197720" y="2310240"/>
              <a:ext cx="152400" cy="14067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06" name="Rectangle 22"/>
            <p:cNvSpPr>
              <a:spLocks noChangeArrowheads="1"/>
            </p:cNvSpPr>
            <p:nvPr/>
          </p:nvSpPr>
          <p:spPr bwMode="auto">
            <a:xfrm>
              <a:off x="3048000" y="1757790"/>
              <a:ext cx="4313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64</a:t>
              </a:r>
              <a:endParaRPr lang="zh-TW" altLang="en-US" sz="2000" b="1" dirty="0">
                <a:latin typeface="+mn-lt"/>
              </a:endParaRPr>
            </a:p>
          </p:txBody>
        </p:sp>
        <p:sp>
          <p:nvSpPr>
            <p:cNvPr id="349207" name="Rectangle 23"/>
            <p:cNvSpPr>
              <a:spLocks noChangeArrowheads="1"/>
            </p:cNvSpPr>
            <p:nvPr/>
          </p:nvSpPr>
          <p:spPr bwMode="auto">
            <a:xfrm>
              <a:off x="3048000" y="3023882"/>
              <a:ext cx="4313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64</a:t>
              </a:r>
              <a:endParaRPr lang="zh-TW" altLang="en-US" sz="2000" b="1" dirty="0">
                <a:latin typeface="+mn-lt"/>
              </a:endParaRPr>
            </a:p>
          </p:txBody>
        </p:sp>
        <p:sp>
          <p:nvSpPr>
            <p:cNvPr id="349208" name="Rectangle 24"/>
            <p:cNvSpPr>
              <a:spLocks noChangeArrowheads="1"/>
            </p:cNvSpPr>
            <p:nvPr/>
          </p:nvSpPr>
          <p:spPr bwMode="auto">
            <a:xfrm>
              <a:off x="4953000" y="2390836"/>
              <a:ext cx="431330"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64</a:t>
              </a:r>
              <a:endParaRPr lang="zh-TW" altLang="en-US" sz="2000" b="1" dirty="0">
                <a:latin typeface="+mn-lt"/>
              </a:endParaRPr>
            </a:p>
          </p:txBody>
        </p:sp>
        <p:sp>
          <p:nvSpPr>
            <p:cNvPr id="349209" name="Rectangle 25"/>
            <p:cNvSpPr>
              <a:spLocks noChangeArrowheads="1"/>
            </p:cNvSpPr>
            <p:nvPr/>
          </p:nvSpPr>
          <p:spPr bwMode="auto">
            <a:xfrm>
              <a:off x="2667000" y="1617113"/>
              <a:ext cx="327136"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A</a:t>
              </a:r>
            </a:p>
          </p:txBody>
        </p:sp>
        <p:sp>
          <p:nvSpPr>
            <p:cNvPr id="349210" name="Rectangle 26"/>
            <p:cNvSpPr>
              <a:spLocks noChangeArrowheads="1"/>
            </p:cNvSpPr>
            <p:nvPr/>
          </p:nvSpPr>
          <p:spPr bwMode="auto">
            <a:xfrm>
              <a:off x="2667000" y="2883205"/>
              <a:ext cx="31591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B</a:t>
              </a:r>
            </a:p>
          </p:txBody>
        </p:sp>
        <p:sp>
          <p:nvSpPr>
            <p:cNvPr id="349211" name="Rectangle 27"/>
            <p:cNvSpPr>
              <a:spLocks noChangeArrowheads="1"/>
            </p:cNvSpPr>
            <p:nvPr/>
          </p:nvSpPr>
          <p:spPr bwMode="auto">
            <a:xfrm>
              <a:off x="5791201" y="2250159"/>
              <a:ext cx="83310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Result</a:t>
              </a:r>
            </a:p>
          </p:txBody>
        </p:sp>
        <p:sp>
          <p:nvSpPr>
            <p:cNvPr id="349212" name="Line 28"/>
            <p:cNvSpPr>
              <a:spLocks noChangeShapeType="1"/>
            </p:cNvSpPr>
            <p:nvPr/>
          </p:nvSpPr>
          <p:spPr bwMode="auto">
            <a:xfrm>
              <a:off x="4664320" y="2028887"/>
              <a:ext cx="762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13" name="Line 29"/>
            <p:cNvSpPr>
              <a:spLocks noChangeShapeType="1"/>
            </p:cNvSpPr>
            <p:nvPr/>
          </p:nvSpPr>
          <p:spPr bwMode="auto">
            <a:xfrm>
              <a:off x="4664320" y="2802610"/>
              <a:ext cx="7620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14" name="Rectangle 30"/>
            <p:cNvSpPr>
              <a:spLocks noChangeArrowheads="1"/>
            </p:cNvSpPr>
            <p:nvPr/>
          </p:nvSpPr>
          <p:spPr bwMode="auto">
            <a:xfrm>
              <a:off x="5410200" y="2672190"/>
              <a:ext cx="1157811"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Overflow</a:t>
              </a:r>
            </a:p>
          </p:txBody>
        </p:sp>
        <p:sp>
          <p:nvSpPr>
            <p:cNvPr id="349215" name="Rectangle 31"/>
            <p:cNvSpPr>
              <a:spLocks noChangeArrowheads="1"/>
            </p:cNvSpPr>
            <p:nvPr/>
          </p:nvSpPr>
          <p:spPr bwMode="auto">
            <a:xfrm>
              <a:off x="5410201" y="1898467"/>
              <a:ext cx="64549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Zero</a:t>
              </a:r>
            </a:p>
          </p:txBody>
        </p:sp>
        <p:sp>
          <p:nvSpPr>
            <p:cNvPr id="349216" name="Line 32"/>
            <p:cNvSpPr>
              <a:spLocks noChangeShapeType="1"/>
            </p:cNvSpPr>
            <p:nvPr/>
          </p:nvSpPr>
          <p:spPr bwMode="auto">
            <a:xfrm>
              <a:off x="4359520" y="1184825"/>
              <a:ext cx="0" cy="562708"/>
            </a:xfrm>
            <a:prstGeom prst="line">
              <a:avLst/>
            </a:prstGeom>
            <a:noFill/>
            <a:ln w="12700">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17" name="Line 33"/>
            <p:cNvSpPr>
              <a:spLocks noChangeShapeType="1"/>
            </p:cNvSpPr>
            <p:nvPr/>
          </p:nvSpPr>
          <p:spPr bwMode="auto">
            <a:xfrm flipV="1">
              <a:off x="4283320" y="1325502"/>
              <a:ext cx="152400" cy="14067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18" name="Rectangle 34"/>
            <p:cNvSpPr>
              <a:spLocks noChangeArrowheads="1"/>
            </p:cNvSpPr>
            <p:nvPr/>
          </p:nvSpPr>
          <p:spPr bwMode="auto">
            <a:xfrm>
              <a:off x="4419600" y="1265421"/>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dirty="0">
                  <a:solidFill>
                    <a:srgbClr val="0000FF"/>
                  </a:solidFill>
                  <a:latin typeface="+mn-lt"/>
                </a:rPr>
                <a:t>4</a:t>
              </a:r>
            </a:p>
          </p:txBody>
        </p:sp>
        <p:sp>
          <p:nvSpPr>
            <p:cNvPr id="349219" name="Rectangle 35"/>
            <p:cNvSpPr>
              <a:spLocks noChangeArrowheads="1"/>
            </p:cNvSpPr>
            <p:nvPr/>
          </p:nvSpPr>
          <p:spPr bwMode="auto">
            <a:xfrm>
              <a:off x="3459420" y="1007998"/>
              <a:ext cx="872285"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solidFill>
                    <a:srgbClr val="0000FF"/>
                  </a:solidFill>
                  <a:latin typeface="+mn-lt"/>
                </a:rPr>
                <a:t>ALUop</a:t>
              </a:r>
              <a:endParaRPr lang="en-US" altLang="zh-TW" sz="2000" b="1" dirty="0">
                <a:solidFill>
                  <a:srgbClr val="0000FF"/>
                </a:solidFill>
                <a:latin typeface="+mn-lt"/>
              </a:endParaRPr>
            </a:p>
          </p:txBody>
        </p:sp>
        <p:sp>
          <p:nvSpPr>
            <p:cNvPr id="349220" name="Line 36"/>
            <p:cNvSpPr>
              <a:spLocks noChangeShapeType="1"/>
            </p:cNvSpPr>
            <p:nvPr/>
          </p:nvSpPr>
          <p:spPr bwMode="auto">
            <a:xfrm>
              <a:off x="4359520" y="3013625"/>
              <a:ext cx="0" cy="562708"/>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49221" name="Rectangle 37"/>
            <p:cNvSpPr>
              <a:spLocks noChangeArrowheads="1"/>
            </p:cNvSpPr>
            <p:nvPr/>
          </p:nvSpPr>
          <p:spPr bwMode="auto">
            <a:xfrm>
              <a:off x="4419600" y="3305236"/>
              <a:ext cx="113940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CarryOut</a:t>
              </a:r>
            </a:p>
          </p:txBody>
        </p:sp>
      </p:grpSp>
      <p:sp>
        <p:nvSpPr>
          <p:cNvPr id="349222" name="Rectangle 38"/>
          <p:cNvSpPr>
            <a:spLocks noGrp="1" noChangeArrowheads="1"/>
          </p:cNvSpPr>
          <p:nvPr>
            <p:ph type="title"/>
          </p:nvPr>
        </p:nvSpPr>
        <p:spPr/>
        <p:txBody>
          <a:bodyPr/>
          <a:lstStyle/>
          <a:p>
            <a:r>
              <a:rPr lang="en-US" altLang="zh-TW"/>
              <a:t>Functional Specification</a:t>
            </a:r>
          </a:p>
        </p:txBody>
      </p:sp>
      <p:sp>
        <p:nvSpPr>
          <p:cNvPr id="349223" name="Text Box 39"/>
          <p:cNvSpPr txBox="1">
            <a:spLocks noChangeArrowheads="1"/>
          </p:cNvSpPr>
          <p:nvPr/>
        </p:nvSpPr>
        <p:spPr bwMode="auto">
          <a:xfrm>
            <a:off x="1803812" y="5161665"/>
            <a:ext cx="14864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A.5.13</a:t>
            </a:r>
          </a:p>
        </p:txBody>
      </p:sp>
      <p:sp>
        <p:nvSpPr>
          <p:cNvPr id="349224" name="Text Box 40"/>
          <p:cNvSpPr txBox="1">
            <a:spLocks noChangeArrowheads="1"/>
          </p:cNvSpPr>
          <p:nvPr/>
        </p:nvSpPr>
        <p:spPr bwMode="auto">
          <a:xfrm>
            <a:off x="6318466" y="5161665"/>
            <a:ext cx="148649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A.5.14</a:t>
            </a:r>
          </a:p>
        </p:txBody>
      </p:sp>
      <p:graphicFrame>
        <p:nvGraphicFramePr>
          <p:cNvPr id="4" name="表格 3"/>
          <p:cNvGraphicFramePr>
            <a:graphicFrameLocks noGrp="1"/>
          </p:cNvGraphicFramePr>
          <p:nvPr>
            <p:extLst>
              <p:ext uri="{D42A27DB-BD31-4B8C-83A1-F6EECF244321}">
                <p14:modId xmlns:p14="http://schemas.microsoft.com/office/powerpoint/2010/main" val="2856848859"/>
              </p:ext>
            </p:extLst>
          </p:nvPr>
        </p:nvGraphicFramePr>
        <p:xfrm>
          <a:off x="713386" y="1484784"/>
          <a:ext cx="3681584" cy="3566160"/>
        </p:xfrm>
        <a:graphic>
          <a:graphicData uri="http://schemas.openxmlformats.org/drawingml/2006/table">
            <a:tbl>
              <a:tblPr firstRow="1" bandRow="1">
                <a:solidFill>
                  <a:srgbClr val="99FF99"/>
                </a:solidFill>
                <a:tableStyleId>{21E4AEA4-8DFA-4A89-87EB-49C32662AFE0}</a:tableStyleId>
              </a:tblPr>
              <a:tblGrid>
                <a:gridCol w="1838131">
                  <a:extLst>
                    <a:ext uri="{9D8B030D-6E8A-4147-A177-3AD203B41FA5}">
                      <a16:colId xmlns:a16="http://schemas.microsoft.com/office/drawing/2014/main" val="20000"/>
                    </a:ext>
                  </a:extLst>
                </a:gridCol>
                <a:gridCol w="1843453">
                  <a:extLst>
                    <a:ext uri="{9D8B030D-6E8A-4147-A177-3AD203B41FA5}">
                      <a16:colId xmlns:a16="http://schemas.microsoft.com/office/drawing/2014/main" val="20001"/>
                    </a:ext>
                  </a:extLst>
                </a:gridCol>
              </a:tblGrid>
              <a:tr h="714669">
                <a:tc>
                  <a:txBody>
                    <a:bodyPr/>
                    <a:lstStyle/>
                    <a:p>
                      <a:pPr algn="ctr"/>
                      <a:r>
                        <a:rPr lang="en-US" altLang="zh-TW" sz="2400" dirty="0">
                          <a:solidFill>
                            <a:schemeClr val="tx1"/>
                          </a:solidFill>
                        </a:rPr>
                        <a:t>ALU Control</a:t>
                      </a:r>
                    </a:p>
                    <a:p>
                      <a:pPr algn="ctr"/>
                      <a:r>
                        <a:rPr lang="en-US" altLang="zh-TW" sz="2400" dirty="0">
                          <a:solidFill>
                            <a:schemeClr val="tx1"/>
                          </a:solidFill>
                        </a:rPr>
                        <a:t>(</a:t>
                      </a:r>
                      <a:r>
                        <a:rPr lang="en-US" altLang="zh-TW" sz="2400" dirty="0" err="1">
                          <a:solidFill>
                            <a:schemeClr val="tx1"/>
                          </a:solidFill>
                        </a:rPr>
                        <a:t>ALUop</a:t>
                      </a:r>
                      <a:r>
                        <a:rPr lang="en-US" altLang="zh-TW" sz="2400" dirty="0">
                          <a:solidFill>
                            <a:schemeClr val="tx1"/>
                          </a:solidFill>
                        </a:rPr>
                        <a:t>)</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tc>
                  <a:txBody>
                    <a:bodyPr/>
                    <a:lstStyle/>
                    <a:p>
                      <a:pPr algn="ctr"/>
                      <a:r>
                        <a:rPr lang="en-US" altLang="zh-TW" sz="2400" dirty="0">
                          <a:solidFill>
                            <a:schemeClr val="tx1"/>
                          </a:solidFill>
                        </a:rPr>
                        <a:t>Function</a:t>
                      </a:r>
                      <a:endParaRPr lang="zh-TW" altLang="en-US" sz="24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extLst>
                  <a:ext uri="{0D108BD9-81ED-4DB2-BD59-A6C34878D82A}">
                    <a16:rowId xmlns:a16="http://schemas.microsoft.com/office/drawing/2014/main" val="10000"/>
                  </a:ext>
                </a:extLst>
              </a:tr>
              <a:tr h="370840">
                <a:tc>
                  <a:txBody>
                    <a:bodyPr/>
                    <a:lstStyle/>
                    <a:p>
                      <a:pPr algn="ctr"/>
                      <a:r>
                        <a:rPr lang="en-US" altLang="zh-TW" sz="2400" dirty="0">
                          <a:solidFill>
                            <a:srgbClr val="FF0000"/>
                          </a:solidFill>
                        </a:rPr>
                        <a:t>00</a:t>
                      </a:r>
                      <a:r>
                        <a:rPr lang="en-US" altLang="zh-TW" sz="2400" dirty="0">
                          <a:solidFill>
                            <a:srgbClr val="0000FF"/>
                          </a:solidFill>
                        </a:rPr>
                        <a:t>00</a:t>
                      </a:r>
                      <a:endParaRPr lang="zh-TW" altLang="en-US" sz="2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400" dirty="0">
                          <a:solidFill>
                            <a:srgbClr val="0000FF"/>
                          </a:solidFill>
                        </a:rPr>
                        <a:t>and</a:t>
                      </a:r>
                      <a:endParaRPr lang="zh-TW" altLang="en-US" sz="2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1"/>
                  </a:ext>
                </a:extLst>
              </a:tr>
              <a:tr h="370840">
                <a:tc>
                  <a:txBody>
                    <a:bodyPr/>
                    <a:lstStyle/>
                    <a:p>
                      <a:pPr algn="ctr"/>
                      <a:r>
                        <a:rPr lang="en-US" altLang="zh-TW" sz="2400" dirty="0">
                          <a:solidFill>
                            <a:srgbClr val="FF0000"/>
                          </a:solidFill>
                        </a:rPr>
                        <a:t>00</a:t>
                      </a:r>
                      <a:r>
                        <a:rPr lang="en-US" altLang="zh-TW" sz="2400" dirty="0">
                          <a:solidFill>
                            <a:srgbClr val="0000FF"/>
                          </a:solidFill>
                        </a:rPr>
                        <a:t>01</a:t>
                      </a:r>
                      <a:endParaRPr lang="zh-TW" altLang="en-US" sz="2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400" dirty="0">
                          <a:solidFill>
                            <a:srgbClr val="0000FF"/>
                          </a:solidFill>
                        </a:rPr>
                        <a:t>or</a:t>
                      </a:r>
                      <a:endParaRPr lang="zh-TW" altLang="en-US" sz="2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2"/>
                  </a:ext>
                </a:extLst>
              </a:tr>
              <a:tr h="370840">
                <a:tc>
                  <a:txBody>
                    <a:bodyPr/>
                    <a:lstStyle/>
                    <a:p>
                      <a:pPr algn="ctr"/>
                      <a:r>
                        <a:rPr lang="en-US" altLang="zh-TW" sz="2400" dirty="0">
                          <a:solidFill>
                            <a:srgbClr val="FF0000"/>
                          </a:solidFill>
                        </a:rPr>
                        <a:t>00</a:t>
                      </a:r>
                      <a:r>
                        <a:rPr lang="en-US" altLang="zh-TW" sz="2400" dirty="0">
                          <a:solidFill>
                            <a:srgbClr val="0000FF"/>
                          </a:solidFill>
                        </a:rPr>
                        <a:t>10</a:t>
                      </a:r>
                      <a:endParaRPr lang="zh-TW" altLang="en-US" sz="2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400" dirty="0">
                          <a:solidFill>
                            <a:srgbClr val="0000FF"/>
                          </a:solidFill>
                        </a:rPr>
                        <a:t>add</a:t>
                      </a:r>
                      <a:endParaRPr lang="zh-TW" altLang="en-US" sz="24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3"/>
                  </a:ext>
                </a:extLst>
              </a:tr>
              <a:tr h="370840">
                <a:tc>
                  <a:txBody>
                    <a:bodyPr/>
                    <a:lstStyle/>
                    <a:p>
                      <a:pPr algn="ctr"/>
                      <a:r>
                        <a:rPr lang="en-US" altLang="zh-TW" sz="2400" dirty="0"/>
                        <a:t>0110</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400" dirty="0"/>
                        <a:t>sub</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4"/>
                  </a:ext>
                </a:extLst>
              </a:tr>
              <a:tr h="370840">
                <a:tc>
                  <a:txBody>
                    <a:bodyPr/>
                    <a:lstStyle/>
                    <a:p>
                      <a:pPr algn="ctr"/>
                      <a:r>
                        <a:rPr lang="en-US" altLang="zh-TW" sz="2400" dirty="0"/>
                        <a:t>0111</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400" dirty="0"/>
                        <a:t>set-less-than</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5"/>
                  </a:ext>
                </a:extLst>
              </a:tr>
              <a:tr h="370840">
                <a:tc>
                  <a:txBody>
                    <a:bodyPr/>
                    <a:lstStyle/>
                    <a:p>
                      <a:pPr algn="ctr"/>
                      <a:r>
                        <a:rPr lang="en-US" altLang="zh-TW" sz="2400" dirty="0"/>
                        <a:t>1100</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400" dirty="0"/>
                        <a:t>nor</a:t>
                      </a:r>
                      <a:endParaRPr lang="zh-TW" alt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6"/>
                  </a:ext>
                </a:extLst>
              </a:tr>
            </a:tbl>
          </a:graphicData>
        </a:graphic>
      </p:graphicFrame>
      <p:sp>
        <p:nvSpPr>
          <p:cNvPr id="2" name="投影片編號版面配置區 1"/>
          <p:cNvSpPr>
            <a:spLocks noGrp="1"/>
          </p:cNvSpPr>
          <p:nvPr>
            <p:ph type="sldNum" sz="quarter" idx="11"/>
          </p:nvPr>
        </p:nvSpPr>
        <p:spPr/>
        <p:txBody>
          <a:bodyPr/>
          <a:lstStyle/>
          <a:p>
            <a:fld id="{27E26518-2301-4288-8958-BDA5B1B754F8}" type="slidenum">
              <a:rPr lang="zh-TW" altLang="en-US" smtClean="0"/>
              <a:pPr/>
              <a:t>3</a:t>
            </a:fld>
            <a:endParaRPr lang="zh-TW" altLang="zh-TW"/>
          </a:p>
        </p:txBody>
      </p:sp>
    </p:spTree>
    <p:extLst>
      <p:ext uri="{BB962C8B-B14F-4D97-AF65-F5344CB8AC3E}">
        <p14:creationId xmlns:p14="http://schemas.microsoft.com/office/powerpoint/2010/main" val="1892227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altLang="zh-TW"/>
              <a:t>Division</a:t>
            </a:r>
            <a:endParaRPr lang="en-AU" altLang="zh-TW"/>
          </a:p>
        </p:txBody>
      </p:sp>
      <p:sp>
        <p:nvSpPr>
          <p:cNvPr id="17412" name="Rectangle 3"/>
          <p:cNvSpPr>
            <a:spLocks noGrp="1" noChangeArrowheads="1"/>
          </p:cNvSpPr>
          <p:nvPr>
            <p:ph type="body" idx="1"/>
          </p:nvPr>
        </p:nvSpPr>
        <p:spPr/>
        <p:txBody>
          <a:bodyPr/>
          <a:lstStyle/>
          <a:p>
            <a:r>
              <a:rPr lang="en-US" altLang="zh-TW" dirty="0"/>
              <a:t>Check for 0 divisor</a:t>
            </a:r>
            <a:endParaRPr lang="en-AU" altLang="zh-TW" dirty="0"/>
          </a:p>
          <a:p>
            <a:r>
              <a:rPr lang="en-US" altLang="zh-TW" dirty="0"/>
              <a:t>Long division approach</a:t>
            </a:r>
          </a:p>
          <a:p>
            <a:pPr lvl="1"/>
            <a:r>
              <a:rPr lang="en-US" altLang="zh-TW" dirty="0"/>
              <a:t>If divisor ≤ dividend bits</a:t>
            </a:r>
          </a:p>
          <a:p>
            <a:pPr lvl="2"/>
            <a:r>
              <a:rPr lang="en-US" altLang="zh-TW" dirty="0"/>
              <a:t>1 bit in quotient, subtract</a:t>
            </a:r>
          </a:p>
          <a:p>
            <a:pPr lvl="1"/>
            <a:r>
              <a:rPr lang="en-US" altLang="zh-TW" dirty="0"/>
              <a:t>Otherwise</a:t>
            </a:r>
          </a:p>
          <a:p>
            <a:pPr lvl="2"/>
            <a:r>
              <a:rPr lang="en-US" altLang="zh-TW" dirty="0"/>
              <a:t>0 bit in quotient, bring down next dividend bit</a:t>
            </a:r>
          </a:p>
          <a:p>
            <a:r>
              <a:rPr lang="en-US" altLang="zh-TW" dirty="0"/>
              <a:t>Restoring division approach</a:t>
            </a:r>
          </a:p>
          <a:p>
            <a:pPr lvl="1"/>
            <a:r>
              <a:rPr lang="en-US" altLang="zh-TW" dirty="0"/>
              <a:t>Do the subtract, and if remainder </a:t>
            </a:r>
            <a:br>
              <a:rPr lang="en-US" altLang="zh-TW" dirty="0"/>
            </a:br>
            <a:r>
              <a:rPr lang="en-US" altLang="zh-TW" dirty="0"/>
              <a:t>goes &lt; 0, add divisor back</a:t>
            </a:r>
          </a:p>
          <a:p>
            <a:r>
              <a:rPr lang="en-US" altLang="zh-TW" dirty="0"/>
              <a:t>Signed division</a:t>
            </a:r>
          </a:p>
          <a:p>
            <a:pPr lvl="1"/>
            <a:r>
              <a:rPr lang="en-US" altLang="zh-TW" dirty="0"/>
              <a:t>Divide using absolute values</a:t>
            </a:r>
          </a:p>
          <a:p>
            <a:pPr lvl="1"/>
            <a:r>
              <a:rPr lang="en-US" altLang="zh-TW" dirty="0"/>
              <a:t>Adjust sign of quotient and remainder as required</a:t>
            </a:r>
          </a:p>
        </p:txBody>
      </p:sp>
      <p:sp>
        <p:nvSpPr>
          <p:cNvPr id="17413" name="Text Box 4"/>
          <p:cNvSpPr txBox="1">
            <a:spLocks noChangeArrowheads="1"/>
          </p:cNvSpPr>
          <p:nvPr/>
        </p:nvSpPr>
        <p:spPr bwMode="auto">
          <a:xfrm>
            <a:off x="6735514" y="1988840"/>
            <a:ext cx="201295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2000" dirty="0">
                <a:latin typeface="Lucida Console" panose="020B0609040504020204" pitchFamily="49" charset="0"/>
              </a:rPr>
              <a:t>        1001</a:t>
            </a:r>
          </a:p>
          <a:p>
            <a:r>
              <a:rPr lang="en-US" altLang="zh-TW" sz="2000" dirty="0">
                <a:latin typeface="Lucida Console" panose="020B0609040504020204" pitchFamily="49" charset="0"/>
              </a:rPr>
              <a:t>1000 1001010</a:t>
            </a:r>
          </a:p>
          <a:p>
            <a:r>
              <a:rPr lang="en-US" altLang="zh-TW" sz="2000" dirty="0">
                <a:latin typeface="Lucida Console" panose="020B0609040504020204" pitchFamily="49" charset="0"/>
              </a:rPr>
              <a:t>    -1000</a:t>
            </a:r>
          </a:p>
          <a:p>
            <a:r>
              <a:rPr lang="en-US" altLang="zh-TW" sz="2000" dirty="0">
                <a:latin typeface="Lucida Console" panose="020B0609040504020204" pitchFamily="49" charset="0"/>
              </a:rPr>
              <a:t>        10</a:t>
            </a:r>
          </a:p>
          <a:p>
            <a:r>
              <a:rPr lang="en-US" altLang="zh-TW" sz="2000" dirty="0">
                <a:latin typeface="Lucida Console" panose="020B0609040504020204" pitchFamily="49" charset="0"/>
              </a:rPr>
              <a:t>        101 </a:t>
            </a:r>
          </a:p>
          <a:p>
            <a:r>
              <a:rPr lang="en-US" altLang="zh-TW" sz="2000" dirty="0">
                <a:latin typeface="Lucida Console" panose="020B0609040504020204" pitchFamily="49" charset="0"/>
              </a:rPr>
              <a:t>        1010</a:t>
            </a:r>
          </a:p>
          <a:p>
            <a:r>
              <a:rPr lang="en-US" altLang="zh-TW" sz="2000" dirty="0">
                <a:latin typeface="Lucida Console" panose="020B0609040504020204" pitchFamily="49" charset="0"/>
              </a:rPr>
              <a:t>       -1000</a:t>
            </a:r>
          </a:p>
          <a:p>
            <a:r>
              <a:rPr lang="en-US" altLang="zh-TW" sz="2000" dirty="0">
                <a:latin typeface="Lucida Console" panose="020B0609040504020204" pitchFamily="49" charset="0"/>
              </a:rPr>
              <a:t>          10</a:t>
            </a:r>
            <a:endParaRPr lang="en-AU" altLang="zh-TW" sz="2000" dirty="0">
              <a:latin typeface="Lucida Console" panose="020B0609040504020204" pitchFamily="49" charset="0"/>
              <a:ea typeface="新細明體" panose="02020500000000000000" pitchFamily="18" charset="-120"/>
            </a:endParaRPr>
          </a:p>
        </p:txBody>
      </p:sp>
      <p:sp>
        <p:nvSpPr>
          <p:cNvPr id="17414" name="Line 5"/>
          <p:cNvSpPr>
            <a:spLocks noChangeShapeType="1"/>
          </p:cNvSpPr>
          <p:nvPr/>
        </p:nvSpPr>
        <p:spPr bwMode="auto">
          <a:xfrm flipH="1">
            <a:off x="7483226" y="2347615"/>
            <a:ext cx="1223963"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415" name="Line 6"/>
          <p:cNvSpPr>
            <a:spLocks noChangeShapeType="1"/>
          </p:cNvSpPr>
          <p:nvPr/>
        </p:nvSpPr>
        <p:spPr bwMode="auto">
          <a:xfrm flipH="1">
            <a:off x="7554664" y="2923878"/>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416" name="Text Box 7"/>
          <p:cNvSpPr txBox="1">
            <a:spLocks noChangeArrowheads="1"/>
          </p:cNvSpPr>
          <p:nvPr/>
        </p:nvSpPr>
        <p:spPr bwMode="auto">
          <a:xfrm>
            <a:off x="5701801" y="4800303"/>
            <a:ext cx="3334695" cy="83099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i="1" dirty="0">
                <a:latin typeface="+mn-lt"/>
              </a:rPr>
              <a:t>n</a:t>
            </a:r>
            <a:r>
              <a:rPr lang="en-US" altLang="zh-TW" dirty="0">
                <a:latin typeface="+mn-lt"/>
              </a:rPr>
              <a:t>-bit operands yield </a:t>
            </a:r>
            <a:r>
              <a:rPr lang="en-US" altLang="zh-TW" i="1" dirty="0">
                <a:latin typeface="+mn-lt"/>
              </a:rPr>
              <a:t>n</a:t>
            </a:r>
            <a:r>
              <a:rPr lang="en-US" altLang="zh-TW" dirty="0">
                <a:latin typeface="+mn-lt"/>
              </a:rPr>
              <a:t>-bit</a:t>
            </a:r>
            <a:br>
              <a:rPr lang="en-US" altLang="zh-TW" dirty="0">
                <a:latin typeface="+mn-lt"/>
              </a:rPr>
            </a:br>
            <a:r>
              <a:rPr lang="en-US" altLang="zh-TW" dirty="0">
                <a:latin typeface="+mn-lt"/>
              </a:rPr>
              <a:t>quotient and remainder</a:t>
            </a:r>
            <a:endParaRPr lang="en-AU" altLang="zh-TW" dirty="0">
              <a:latin typeface="+mn-lt"/>
            </a:endParaRPr>
          </a:p>
        </p:txBody>
      </p:sp>
      <p:sp>
        <p:nvSpPr>
          <p:cNvPr id="17417" name="AutoShape 8"/>
          <p:cNvSpPr>
            <a:spLocks/>
          </p:cNvSpPr>
          <p:nvPr/>
        </p:nvSpPr>
        <p:spPr bwMode="auto">
          <a:xfrm>
            <a:off x="5827464" y="1220703"/>
            <a:ext cx="1439862" cy="396000"/>
          </a:xfrm>
          <a:prstGeom prst="borderCallout1">
            <a:avLst>
              <a:gd name="adj1" fmla="val 55996"/>
              <a:gd name="adj2" fmla="val 99412"/>
              <a:gd name="adj3" fmla="val 237019"/>
              <a:gd name="adj4" fmla="val 154245"/>
            </a:avLst>
          </a:prstGeom>
          <a:solidFill>
            <a:srgbClr val="FFFF00"/>
          </a:solidFill>
          <a:ln w="9525">
            <a:solidFill>
              <a:srgbClr val="FF0000"/>
            </a:solidFill>
            <a:miter lim="800000"/>
            <a:headEnd/>
            <a:tailEnd type="triangle" w="med" len="med"/>
          </a:ln>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a:latin typeface="+mn-lt"/>
              </a:rPr>
              <a:t>quotient</a:t>
            </a:r>
            <a:endParaRPr lang="en-AU" altLang="zh-TW" sz="2000" dirty="0">
              <a:latin typeface="+mn-lt"/>
            </a:endParaRPr>
          </a:p>
        </p:txBody>
      </p:sp>
      <p:sp>
        <p:nvSpPr>
          <p:cNvPr id="17418" name="AutoShape 9"/>
          <p:cNvSpPr>
            <a:spLocks/>
          </p:cNvSpPr>
          <p:nvPr/>
        </p:nvSpPr>
        <p:spPr bwMode="auto">
          <a:xfrm>
            <a:off x="5827464" y="1699915"/>
            <a:ext cx="1439862" cy="396000"/>
          </a:xfrm>
          <a:prstGeom prst="borderCallout1">
            <a:avLst>
              <a:gd name="adj1" fmla="val 43168"/>
              <a:gd name="adj2" fmla="val 98236"/>
              <a:gd name="adj3" fmla="val 161262"/>
              <a:gd name="adj4" fmla="val 131458"/>
            </a:avLst>
          </a:prstGeom>
          <a:solidFill>
            <a:srgbClr val="FFFF00"/>
          </a:solidFill>
          <a:ln w="9525">
            <a:solidFill>
              <a:srgbClr val="FF0000"/>
            </a:solidFill>
            <a:miter lim="800000"/>
            <a:headEnd/>
            <a:tailEnd type="triangle" w="med" len="med"/>
          </a:ln>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a:latin typeface="+mn-lt"/>
              </a:rPr>
              <a:t>dividend</a:t>
            </a:r>
            <a:endParaRPr lang="en-AU" altLang="zh-TW" sz="2000" dirty="0">
              <a:latin typeface="+mn-lt"/>
            </a:endParaRPr>
          </a:p>
        </p:txBody>
      </p:sp>
      <p:sp>
        <p:nvSpPr>
          <p:cNvPr id="17419" name="AutoShape 10"/>
          <p:cNvSpPr>
            <a:spLocks/>
          </p:cNvSpPr>
          <p:nvPr/>
        </p:nvSpPr>
        <p:spPr bwMode="auto">
          <a:xfrm>
            <a:off x="6186238" y="4220865"/>
            <a:ext cx="1440000" cy="396000"/>
          </a:xfrm>
          <a:prstGeom prst="borderCallout1">
            <a:avLst>
              <a:gd name="adj1" fmla="val 34616"/>
              <a:gd name="adj2" fmla="val 100152"/>
              <a:gd name="adj3" fmla="val 26134"/>
              <a:gd name="adj4" fmla="val 149435"/>
            </a:avLst>
          </a:prstGeom>
          <a:solidFill>
            <a:srgbClr val="FFFF00"/>
          </a:solidFill>
          <a:ln w="9525">
            <a:solidFill>
              <a:srgbClr val="FF0000"/>
            </a:solidFill>
            <a:miter lim="800000"/>
            <a:headEnd/>
            <a:tailEnd type="triangle" w="med" len="med"/>
          </a:ln>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a:latin typeface="+mn-lt"/>
              </a:rPr>
              <a:t>remainder</a:t>
            </a:r>
            <a:endParaRPr lang="en-AU" altLang="zh-TW" sz="2000" dirty="0">
              <a:latin typeface="+mn-lt"/>
            </a:endParaRPr>
          </a:p>
        </p:txBody>
      </p:sp>
      <p:sp>
        <p:nvSpPr>
          <p:cNvPr id="17420" name="Line 11"/>
          <p:cNvSpPr>
            <a:spLocks noChangeShapeType="1"/>
          </p:cNvSpPr>
          <p:nvPr/>
        </p:nvSpPr>
        <p:spPr bwMode="auto">
          <a:xfrm flipH="1">
            <a:off x="7986464" y="4147840"/>
            <a:ext cx="6477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TW" altLang="en-US"/>
          </a:p>
        </p:txBody>
      </p:sp>
      <p:sp>
        <p:nvSpPr>
          <p:cNvPr id="17421" name="Arc 12"/>
          <p:cNvSpPr>
            <a:spLocks/>
          </p:cNvSpPr>
          <p:nvPr/>
        </p:nvSpPr>
        <p:spPr bwMode="auto">
          <a:xfrm>
            <a:off x="7483226" y="2347615"/>
            <a:ext cx="73025" cy="144463"/>
          </a:xfrm>
          <a:custGeom>
            <a:avLst/>
            <a:gdLst>
              <a:gd name="T0" fmla="*/ 0 w 21600"/>
              <a:gd name="T1" fmla="*/ 0 h 21600"/>
              <a:gd name="T2" fmla="*/ 9539871 w 21600"/>
              <a:gd name="T3" fmla="*/ 289046495 h 21600"/>
              <a:gd name="T4" fmla="*/ 0 w 21600"/>
              <a:gd name="T5" fmla="*/ 289046495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7422" name="Arc 13"/>
          <p:cNvSpPr>
            <a:spLocks/>
          </p:cNvSpPr>
          <p:nvPr/>
        </p:nvSpPr>
        <p:spPr bwMode="auto">
          <a:xfrm flipV="1">
            <a:off x="7483226" y="2492078"/>
            <a:ext cx="73025" cy="144462"/>
          </a:xfrm>
          <a:custGeom>
            <a:avLst/>
            <a:gdLst>
              <a:gd name="T0" fmla="*/ 0 w 21600"/>
              <a:gd name="T1" fmla="*/ 0 h 21600"/>
              <a:gd name="T2" fmla="*/ 9539871 w 21600"/>
              <a:gd name="T3" fmla="*/ 289036790 h 21600"/>
              <a:gd name="T4" fmla="*/ 0 w 21600"/>
              <a:gd name="T5" fmla="*/ 28903679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p>
        </p:txBody>
      </p:sp>
      <p:sp>
        <p:nvSpPr>
          <p:cNvPr id="17423" name="AutoShape 14"/>
          <p:cNvSpPr>
            <a:spLocks/>
          </p:cNvSpPr>
          <p:nvPr/>
        </p:nvSpPr>
        <p:spPr bwMode="auto">
          <a:xfrm>
            <a:off x="5381377" y="2620851"/>
            <a:ext cx="1079500" cy="396000"/>
          </a:xfrm>
          <a:prstGeom prst="borderCallout1">
            <a:avLst>
              <a:gd name="adj1" fmla="val 53858"/>
              <a:gd name="adj2" fmla="val 100786"/>
              <a:gd name="adj3" fmla="val -32266"/>
              <a:gd name="adj4" fmla="val 131912"/>
            </a:avLst>
          </a:prstGeom>
          <a:solidFill>
            <a:srgbClr val="FFFF00"/>
          </a:solidFill>
          <a:ln w="9525">
            <a:solidFill>
              <a:srgbClr val="FF0000"/>
            </a:solidFill>
            <a:miter lim="800000"/>
            <a:headEnd/>
            <a:tailEnd type="triangle" w="med" len="med"/>
          </a:ln>
        </p:spPr>
        <p:txBody>
          <a:bodyPr anchor="ctr" anchorCtr="1"/>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TW" sz="2000" dirty="0">
                <a:latin typeface="+mn-lt"/>
              </a:rPr>
              <a:t>divisor</a:t>
            </a:r>
            <a:endParaRPr lang="en-AU" altLang="zh-TW" sz="2000"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39</a:t>
            </a:fld>
            <a:endParaRPr lang="zh-TW" altLang="zh-TW"/>
          </a:p>
        </p:txBody>
      </p:sp>
    </p:spTree>
    <p:extLst>
      <p:ext uri="{BB962C8B-B14F-4D97-AF65-F5344CB8AC3E}">
        <p14:creationId xmlns:p14="http://schemas.microsoft.com/office/powerpoint/2010/main" val="19009695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135" name="Rectangle 31"/>
          <p:cNvSpPr>
            <a:spLocks noGrp="1" noChangeArrowheads="1"/>
          </p:cNvSpPr>
          <p:nvPr>
            <p:ph type="title"/>
          </p:nvPr>
        </p:nvSpPr>
        <p:spPr/>
        <p:txBody>
          <a:bodyPr/>
          <a:lstStyle/>
          <a:p>
            <a:r>
              <a:rPr lang="en-US" altLang="zh-TW" dirty="0"/>
              <a:t>Divide Hardware for RISC-V (Version 1)</a:t>
            </a:r>
          </a:p>
        </p:txBody>
      </p:sp>
      <p:sp>
        <p:nvSpPr>
          <p:cNvPr id="431136" name="Rectangle 32"/>
          <p:cNvSpPr>
            <a:spLocks noGrp="1" noChangeArrowheads="1"/>
          </p:cNvSpPr>
          <p:nvPr>
            <p:ph type="body" idx="1"/>
          </p:nvPr>
        </p:nvSpPr>
        <p:spPr/>
        <p:txBody>
          <a:bodyPr/>
          <a:lstStyle/>
          <a:p>
            <a:r>
              <a:rPr lang="en-US" altLang="zh-TW" dirty="0"/>
              <a:t>128</a:t>
            </a:r>
            <a:r>
              <a:rPr lang="zh-TW" altLang="en-US" dirty="0"/>
              <a:t>-</a:t>
            </a:r>
            <a:r>
              <a:rPr lang="en-US" altLang="zh-TW" dirty="0"/>
              <a:t>bit </a:t>
            </a:r>
            <a:r>
              <a:rPr lang="en-US" altLang="zh-TW" i="1" dirty="0"/>
              <a:t>Divisor register</a:t>
            </a:r>
            <a:r>
              <a:rPr lang="en-US" altLang="zh-TW" dirty="0"/>
              <a:t> (initialized with 64-bit divisor in left half), 128-bit ALU, 128-bit </a:t>
            </a:r>
            <a:r>
              <a:rPr lang="en-US" altLang="zh-TW" i="1" dirty="0"/>
              <a:t>Remainder register</a:t>
            </a:r>
            <a:r>
              <a:rPr lang="en-US" altLang="zh-TW" dirty="0"/>
              <a:t> (initialized with 128-bit dividend), 64-bit </a:t>
            </a:r>
            <a:r>
              <a:rPr lang="en-US" altLang="zh-TW" i="1" dirty="0"/>
              <a:t>Quotient register</a:t>
            </a:r>
            <a:endParaRPr lang="en-US" altLang="zh-TW" dirty="0"/>
          </a:p>
        </p:txBody>
      </p:sp>
      <p:sp>
        <p:nvSpPr>
          <p:cNvPr id="431137" name="Text Box 33"/>
          <p:cNvSpPr txBox="1">
            <a:spLocks noChangeArrowheads="1"/>
          </p:cNvSpPr>
          <p:nvPr/>
        </p:nvSpPr>
        <p:spPr bwMode="auto">
          <a:xfrm>
            <a:off x="7354766" y="5474677"/>
            <a:ext cx="107433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3.8</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40</a:t>
            </a:fld>
            <a:endParaRPr lang="zh-TW" altLang="zh-TW"/>
          </a:p>
        </p:txBody>
      </p:sp>
      <p:pic>
        <p:nvPicPr>
          <p:cNvPr id="7" name="Picture 1">
            <a:extLst>
              <a:ext uri="{FF2B5EF4-FFF2-40B4-BE49-F238E27FC236}">
                <a16:creationId xmlns:a16="http://schemas.microsoft.com/office/drawing/2014/main" id="{7F6179EE-F445-48A3-A309-936ECE2DB4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33028" y="2384104"/>
            <a:ext cx="6435316" cy="3726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639315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86" name="AutoShape 1058"/>
          <p:cNvSpPr>
            <a:spLocks noChangeArrowheads="1"/>
          </p:cNvSpPr>
          <p:nvPr/>
        </p:nvSpPr>
        <p:spPr bwMode="auto">
          <a:xfrm>
            <a:off x="3887797" y="4751882"/>
            <a:ext cx="1764323" cy="697523"/>
          </a:xfrm>
          <a:prstGeom prst="diamond">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433180" name="AutoShape 1052"/>
          <p:cNvSpPr>
            <a:spLocks noChangeArrowheads="1"/>
          </p:cNvSpPr>
          <p:nvPr/>
        </p:nvSpPr>
        <p:spPr bwMode="auto">
          <a:xfrm>
            <a:off x="5410384" y="2364784"/>
            <a:ext cx="1777512" cy="603738"/>
          </a:xfrm>
          <a:prstGeom prst="diamond">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433189" name="Rectangle 1061"/>
          <p:cNvSpPr>
            <a:spLocks noChangeArrowheads="1"/>
          </p:cNvSpPr>
          <p:nvPr/>
        </p:nvSpPr>
        <p:spPr bwMode="auto">
          <a:xfrm>
            <a:off x="5534758" y="4788517"/>
            <a:ext cx="2115125"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dirty="0">
                <a:solidFill>
                  <a:srgbClr val="000000"/>
                </a:solidFill>
                <a:latin typeface="+mn-lt"/>
              </a:rPr>
              <a:t> </a:t>
            </a:r>
            <a:r>
              <a:rPr lang="en-US" altLang="zh-TW" sz="1800" b="1" dirty="0">
                <a:solidFill>
                  <a:srgbClr val="000000"/>
                </a:solidFill>
                <a:latin typeface="+mn-lt"/>
              </a:rPr>
              <a:t>No: &lt; </a:t>
            </a:r>
            <a:r>
              <a:rPr lang="en-US" altLang="zh-TW" sz="1800" b="1" dirty="0">
                <a:solidFill>
                  <a:srgbClr val="FF3300"/>
                </a:solidFill>
                <a:latin typeface="+mn-lt"/>
              </a:rPr>
              <a:t>65</a:t>
            </a:r>
            <a:r>
              <a:rPr lang="en-US" altLang="zh-TW" sz="1800" b="1" dirty="0">
                <a:solidFill>
                  <a:srgbClr val="000000"/>
                </a:solidFill>
                <a:latin typeface="+mn-lt"/>
              </a:rPr>
              <a:t> repetitions</a:t>
            </a:r>
          </a:p>
        </p:txBody>
      </p:sp>
      <p:sp>
        <p:nvSpPr>
          <p:cNvPr id="433155" name="Rectangle 1027"/>
          <p:cNvSpPr>
            <a:spLocks noChangeArrowheads="1"/>
          </p:cNvSpPr>
          <p:nvPr/>
        </p:nvSpPr>
        <p:spPr bwMode="auto">
          <a:xfrm>
            <a:off x="5666366" y="3019017"/>
            <a:ext cx="3259013" cy="996033"/>
          </a:xfrm>
          <a:prstGeom prst="rect">
            <a:avLst/>
          </a:prstGeom>
          <a:solidFill>
            <a:srgbClr val="99FF99"/>
          </a:solidFill>
          <a:ln w="25400">
            <a:solidFill>
              <a:srgbClr val="000000"/>
            </a:solidFill>
            <a:miter lim="800000"/>
            <a:headEnd/>
            <a:tailEnd/>
          </a:ln>
          <a:effectLst/>
          <a:extLst/>
        </p:spPr>
        <p:txBody>
          <a:bodyPr wrap="square" lIns="36000" tIns="36000" rIns="36000" bIns="36000" anchor="ctr">
            <a:spAutoFit/>
          </a:bodyPr>
          <a:lstStyle/>
          <a:p>
            <a:pPr>
              <a:lnSpc>
                <a:spcPts val="1800"/>
              </a:lnSpc>
            </a:pPr>
            <a:r>
              <a:rPr lang="zh-TW" altLang="en-US" sz="1800" b="1" dirty="0">
                <a:solidFill>
                  <a:srgbClr val="000000"/>
                </a:solidFill>
                <a:latin typeface="+mn-lt"/>
              </a:rPr>
              <a:t>2</a:t>
            </a:r>
            <a:r>
              <a:rPr lang="en-US" altLang="zh-TW" sz="1800" b="1" dirty="0">
                <a:solidFill>
                  <a:srgbClr val="000000"/>
                </a:solidFill>
                <a:latin typeface="+mn-lt"/>
              </a:rPr>
              <a:t>b. Restore original value by adding Divisor to Remainder, put sum in Remainder, shift Quotient to left, set new rightmost bit to 0</a:t>
            </a:r>
            <a:endParaRPr lang="zh-TW" altLang="en-US" sz="1800" dirty="0">
              <a:latin typeface="+mn-lt"/>
            </a:endParaRPr>
          </a:p>
        </p:txBody>
      </p:sp>
      <p:sp>
        <p:nvSpPr>
          <p:cNvPr id="433157" name="Rectangle 1029"/>
          <p:cNvSpPr>
            <a:spLocks noGrp="1" noChangeArrowheads="1"/>
          </p:cNvSpPr>
          <p:nvPr>
            <p:ph type="title"/>
          </p:nvPr>
        </p:nvSpPr>
        <p:spPr>
          <a:noFill/>
          <a:ln/>
        </p:spPr>
        <p:txBody>
          <a:bodyPr vert="horz" wrap="square" lIns="84992" tIns="42497" rIns="84992" bIns="42497" numCol="1" anchor="b" anchorCtr="0" compatLnSpc="1">
            <a:prstTxWarp prst="textNoShape">
              <a:avLst/>
            </a:prstTxWarp>
          </a:bodyPr>
          <a:lstStyle/>
          <a:p>
            <a:r>
              <a:rPr lang="en-US" altLang="zh-TW"/>
              <a:t>Divide Algorithm (Version 1)</a:t>
            </a:r>
          </a:p>
        </p:txBody>
      </p:sp>
      <p:sp>
        <p:nvSpPr>
          <p:cNvPr id="433160" name="Rectangle 1032"/>
          <p:cNvSpPr>
            <a:spLocks noChangeArrowheads="1"/>
          </p:cNvSpPr>
          <p:nvPr/>
        </p:nvSpPr>
        <p:spPr bwMode="auto">
          <a:xfrm>
            <a:off x="5740727" y="2332546"/>
            <a:ext cx="1215008" cy="584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ct val="90000"/>
              </a:lnSpc>
            </a:pPr>
            <a:r>
              <a:rPr lang="en-US" altLang="zh-TW" sz="1800" b="1" dirty="0">
                <a:solidFill>
                  <a:srgbClr val="000000"/>
                </a:solidFill>
                <a:latin typeface="+mn-lt"/>
              </a:rPr>
              <a:t>Test </a:t>
            </a:r>
            <a:br>
              <a:rPr lang="en-US" altLang="zh-TW" sz="1800" b="1" dirty="0">
                <a:solidFill>
                  <a:srgbClr val="000000"/>
                </a:solidFill>
                <a:latin typeface="+mn-lt"/>
              </a:rPr>
            </a:br>
            <a:r>
              <a:rPr lang="en-US" altLang="zh-TW" sz="1800" b="1" dirty="0">
                <a:solidFill>
                  <a:srgbClr val="000000"/>
                </a:solidFill>
                <a:latin typeface="+mn-lt"/>
              </a:rPr>
              <a:t>Remainder</a:t>
            </a:r>
          </a:p>
        </p:txBody>
      </p:sp>
      <p:sp>
        <p:nvSpPr>
          <p:cNvPr id="433161" name="Rectangle 1033"/>
          <p:cNvSpPr>
            <a:spLocks noChangeArrowheads="1"/>
          </p:cNvSpPr>
          <p:nvPr/>
        </p:nvSpPr>
        <p:spPr bwMode="auto">
          <a:xfrm>
            <a:off x="7195223" y="2290050"/>
            <a:ext cx="155324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solidFill>
                  <a:srgbClr val="000000"/>
                </a:solidFill>
                <a:latin typeface="+mn-lt"/>
              </a:rPr>
              <a:t>Remainder &lt; 0</a:t>
            </a:r>
          </a:p>
        </p:txBody>
      </p:sp>
      <p:sp>
        <p:nvSpPr>
          <p:cNvPr id="433162" name="Rectangle 1034"/>
          <p:cNvSpPr>
            <a:spLocks noChangeArrowheads="1"/>
          </p:cNvSpPr>
          <p:nvPr/>
        </p:nvSpPr>
        <p:spPr bwMode="auto">
          <a:xfrm>
            <a:off x="3958073" y="2310566"/>
            <a:ext cx="156446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Remainder </a:t>
            </a:r>
            <a:r>
              <a:rPr lang="en-US" altLang="zh-TW" sz="1800" b="1" dirty="0">
                <a:solidFill>
                  <a:srgbClr val="000000"/>
                </a:solidFill>
                <a:latin typeface="+mn-lt"/>
                <a:sym typeface="Symbol" panose="05050102010706020507" pitchFamily="18" charset="2"/>
              </a:rPr>
              <a:t> </a:t>
            </a:r>
            <a:r>
              <a:rPr lang="en-US" altLang="zh-TW" sz="1800" b="1" dirty="0">
                <a:solidFill>
                  <a:srgbClr val="000000"/>
                </a:solidFill>
                <a:latin typeface="+mn-lt"/>
              </a:rPr>
              <a:t>0</a:t>
            </a:r>
          </a:p>
        </p:txBody>
      </p:sp>
      <p:sp>
        <p:nvSpPr>
          <p:cNvPr id="433165" name="Rectangle 1037"/>
          <p:cNvSpPr>
            <a:spLocks noChangeArrowheads="1"/>
          </p:cNvSpPr>
          <p:nvPr/>
        </p:nvSpPr>
        <p:spPr bwMode="auto">
          <a:xfrm>
            <a:off x="4242299" y="1674929"/>
            <a:ext cx="4218133" cy="494214"/>
          </a:xfrm>
          <a:prstGeom prst="rect">
            <a:avLst/>
          </a:prstGeom>
          <a:solidFill>
            <a:srgbClr val="99FF99"/>
          </a:solidFill>
          <a:ln w="25400">
            <a:solidFill>
              <a:srgbClr val="000000"/>
            </a:solidFill>
            <a:miter lim="800000"/>
            <a:headEnd/>
            <a:tailEnd/>
          </a:ln>
          <a:effectLst/>
          <a:extLst/>
        </p:spPr>
        <p:txBody>
          <a:bodyPr wrap="none" lIns="36000" tIns="36000" rIns="36000" bIns="36000" anchor="ctr"/>
          <a:lstStyle/>
          <a:p>
            <a:pPr>
              <a:lnSpc>
                <a:spcPts val="1800"/>
              </a:lnSpc>
            </a:pPr>
            <a:r>
              <a:rPr lang="zh-TW" altLang="en-US" sz="1800" b="1" dirty="0">
                <a:solidFill>
                  <a:srgbClr val="000000"/>
                </a:solidFill>
                <a:latin typeface="+mn-lt"/>
              </a:rPr>
              <a:t>1. </a:t>
            </a:r>
            <a:r>
              <a:rPr lang="en-US" altLang="zh-TW" sz="1800" b="1" dirty="0">
                <a:solidFill>
                  <a:srgbClr val="000000"/>
                </a:solidFill>
                <a:latin typeface="+mn-lt"/>
              </a:rPr>
              <a:t>Subtract Divisor register from</a:t>
            </a:r>
            <a:r>
              <a:rPr lang="zh-TW" altLang="en-US" sz="1800" b="1" dirty="0">
                <a:solidFill>
                  <a:srgbClr val="000000"/>
                </a:solidFill>
                <a:latin typeface="+mn-lt"/>
              </a:rPr>
              <a:t> </a:t>
            </a:r>
            <a:r>
              <a:rPr lang="en-US" altLang="zh-TW" sz="1800" b="1" dirty="0">
                <a:solidFill>
                  <a:srgbClr val="000000"/>
                </a:solidFill>
                <a:latin typeface="+mn-lt"/>
              </a:rPr>
              <a:t>Remainder </a:t>
            </a:r>
          </a:p>
          <a:p>
            <a:pPr>
              <a:lnSpc>
                <a:spcPts val="1800"/>
              </a:lnSpc>
            </a:pPr>
            <a:r>
              <a:rPr lang="en-US" altLang="zh-TW" sz="1800" b="1" dirty="0">
                <a:solidFill>
                  <a:srgbClr val="000000"/>
                </a:solidFill>
                <a:latin typeface="+mn-lt"/>
              </a:rPr>
              <a:t>register, place result in Remainder register</a:t>
            </a:r>
            <a:endParaRPr lang="zh-TW" altLang="en-US" sz="1800" dirty="0">
              <a:latin typeface="+mn-lt"/>
            </a:endParaRPr>
          </a:p>
        </p:txBody>
      </p:sp>
      <p:sp>
        <p:nvSpPr>
          <p:cNvPr id="433168" name="Rectangle 1040"/>
          <p:cNvSpPr>
            <a:spLocks noChangeArrowheads="1"/>
          </p:cNvSpPr>
          <p:nvPr/>
        </p:nvSpPr>
        <p:spPr bwMode="auto">
          <a:xfrm>
            <a:off x="3871635" y="3008984"/>
            <a:ext cx="1708477" cy="996033"/>
          </a:xfrm>
          <a:prstGeom prst="rect">
            <a:avLst/>
          </a:prstGeom>
          <a:solidFill>
            <a:srgbClr val="99FF99"/>
          </a:solidFill>
          <a:ln w="25400">
            <a:solidFill>
              <a:srgbClr val="000000"/>
            </a:solidFill>
            <a:miter lim="800000"/>
            <a:headEnd/>
            <a:tailEnd/>
          </a:ln>
          <a:effectLst/>
          <a:extLst/>
        </p:spPr>
        <p:txBody>
          <a:bodyPr wrap="square" lIns="36000" tIns="36000" rIns="0" bIns="36000" anchor="ctr">
            <a:spAutoFit/>
          </a:bodyPr>
          <a:lstStyle/>
          <a:p>
            <a:pPr>
              <a:lnSpc>
                <a:spcPts val="1800"/>
              </a:lnSpc>
            </a:pPr>
            <a:r>
              <a:rPr lang="zh-TW" altLang="en-US" sz="1800" b="1" dirty="0">
                <a:solidFill>
                  <a:srgbClr val="000000"/>
                </a:solidFill>
                <a:latin typeface="+mn-lt"/>
              </a:rPr>
              <a:t>2</a:t>
            </a:r>
            <a:r>
              <a:rPr lang="en-US" altLang="zh-TW" sz="1800" b="1" dirty="0">
                <a:solidFill>
                  <a:srgbClr val="000000"/>
                </a:solidFill>
                <a:latin typeface="+mn-lt"/>
              </a:rPr>
              <a:t>a. Shift Quotient to left, set new rightmost bit to 1</a:t>
            </a:r>
            <a:endParaRPr lang="zh-TW" altLang="en-US" sz="1800" dirty="0">
              <a:latin typeface="+mn-lt"/>
            </a:endParaRPr>
          </a:p>
        </p:txBody>
      </p:sp>
      <p:sp>
        <p:nvSpPr>
          <p:cNvPr id="433171" name="Rectangle 1043"/>
          <p:cNvSpPr>
            <a:spLocks noChangeArrowheads="1"/>
          </p:cNvSpPr>
          <p:nvPr/>
        </p:nvSpPr>
        <p:spPr bwMode="auto">
          <a:xfrm>
            <a:off x="3888312" y="4254245"/>
            <a:ext cx="3492000" cy="278424"/>
          </a:xfrm>
          <a:prstGeom prst="rect">
            <a:avLst/>
          </a:prstGeom>
          <a:solidFill>
            <a:srgbClr val="99FF99"/>
          </a:solidFill>
          <a:ln w="25400">
            <a:solidFill>
              <a:srgbClr val="000000"/>
            </a:solidFill>
            <a:miter lim="800000"/>
            <a:headEnd/>
            <a:tailEnd/>
          </a:ln>
          <a:effectLst/>
          <a:extLst/>
        </p:spPr>
        <p:txBody>
          <a:bodyPr wrap="none" anchor="ctr"/>
          <a:lstStyle/>
          <a:p>
            <a:pPr algn="ctr"/>
            <a:r>
              <a:rPr lang="zh-TW" altLang="en-US" sz="1800" b="1" dirty="0">
                <a:solidFill>
                  <a:srgbClr val="000000"/>
                </a:solidFill>
                <a:latin typeface="+mn-lt"/>
              </a:rPr>
              <a:t>3. </a:t>
            </a:r>
            <a:r>
              <a:rPr lang="en-US" altLang="zh-TW" sz="1800" b="1" dirty="0">
                <a:solidFill>
                  <a:srgbClr val="000000"/>
                </a:solidFill>
                <a:latin typeface="+mn-lt"/>
              </a:rPr>
              <a:t>Shift Divisor register right 1 bit</a:t>
            </a:r>
          </a:p>
        </p:txBody>
      </p:sp>
      <p:sp>
        <p:nvSpPr>
          <p:cNvPr id="433174" name="AutoShape 1046"/>
          <p:cNvSpPr>
            <a:spLocks noChangeArrowheads="1"/>
          </p:cNvSpPr>
          <p:nvPr/>
        </p:nvSpPr>
        <p:spPr bwMode="auto">
          <a:xfrm>
            <a:off x="4289361" y="5701462"/>
            <a:ext cx="1005254" cy="328246"/>
          </a:xfrm>
          <a:prstGeom prst="roundRect">
            <a:avLst>
              <a:gd name="adj" fmla="val 46292"/>
            </a:avLst>
          </a:prstGeom>
          <a:solidFill>
            <a:srgbClr val="99FF99"/>
          </a:solidFill>
          <a:ln w="25400">
            <a:solidFill>
              <a:srgbClr val="000000"/>
            </a:solidFill>
            <a:round/>
            <a:headEnd/>
            <a:tailEnd/>
          </a:ln>
          <a:effectLst/>
          <a:extLst/>
        </p:spPr>
        <p:txBody>
          <a:bodyPr wrap="none" anchor="ctr"/>
          <a:lstStyle/>
          <a:p>
            <a:pPr algn="ctr"/>
            <a:r>
              <a:rPr lang="en-US" altLang="zh-TW" sz="1800" b="1" dirty="0">
                <a:solidFill>
                  <a:srgbClr val="000000"/>
                </a:solidFill>
                <a:latin typeface="+mn-lt"/>
              </a:rPr>
              <a:t>Done</a:t>
            </a:r>
            <a:endParaRPr lang="zh-TW" altLang="en-US" sz="1800" dirty="0">
              <a:latin typeface="+mn-lt"/>
            </a:endParaRPr>
          </a:p>
        </p:txBody>
      </p:sp>
      <p:sp>
        <p:nvSpPr>
          <p:cNvPr id="433176" name="Rectangle 1048"/>
          <p:cNvSpPr>
            <a:spLocks noChangeArrowheads="1"/>
          </p:cNvSpPr>
          <p:nvPr/>
        </p:nvSpPr>
        <p:spPr bwMode="auto">
          <a:xfrm>
            <a:off x="6025662" y="5212137"/>
            <a:ext cx="788377" cy="33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33177" name="Rectangle 1049"/>
          <p:cNvSpPr>
            <a:spLocks noChangeArrowheads="1"/>
          </p:cNvSpPr>
          <p:nvPr/>
        </p:nvSpPr>
        <p:spPr bwMode="auto">
          <a:xfrm>
            <a:off x="4824609" y="5334100"/>
            <a:ext cx="197963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dirty="0">
                <a:solidFill>
                  <a:srgbClr val="000000"/>
                </a:solidFill>
                <a:latin typeface="+mn-lt"/>
              </a:rPr>
              <a:t> </a:t>
            </a:r>
            <a:r>
              <a:rPr lang="en-US" altLang="zh-TW" sz="1800" b="1" dirty="0">
                <a:solidFill>
                  <a:srgbClr val="000000"/>
                </a:solidFill>
                <a:latin typeface="+mn-lt"/>
              </a:rPr>
              <a:t>Yes: </a:t>
            </a:r>
            <a:r>
              <a:rPr lang="en-US" altLang="zh-TW" sz="1800" b="1" dirty="0">
                <a:solidFill>
                  <a:srgbClr val="FF3300"/>
                </a:solidFill>
                <a:latin typeface="+mn-lt"/>
              </a:rPr>
              <a:t>65</a:t>
            </a:r>
            <a:r>
              <a:rPr lang="en-US" altLang="zh-TW" sz="1800" b="1" dirty="0">
                <a:solidFill>
                  <a:srgbClr val="000000"/>
                </a:solidFill>
                <a:latin typeface="+mn-lt"/>
              </a:rPr>
              <a:t> repetitions</a:t>
            </a:r>
          </a:p>
        </p:txBody>
      </p:sp>
      <p:sp>
        <p:nvSpPr>
          <p:cNvPr id="433178" name="AutoShape 1050"/>
          <p:cNvSpPr>
            <a:spLocks noChangeArrowheads="1"/>
          </p:cNvSpPr>
          <p:nvPr/>
        </p:nvSpPr>
        <p:spPr bwMode="auto">
          <a:xfrm>
            <a:off x="4851889" y="1124744"/>
            <a:ext cx="3821723" cy="293077"/>
          </a:xfrm>
          <a:prstGeom prst="roundRect">
            <a:avLst>
              <a:gd name="adj" fmla="val 43597"/>
            </a:avLst>
          </a:prstGeom>
          <a:solidFill>
            <a:srgbClr val="99FF99"/>
          </a:solidFill>
          <a:ln w="25400">
            <a:solidFill>
              <a:srgbClr val="000000"/>
            </a:solidFill>
            <a:round/>
            <a:headEnd/>
            <a:tailEnd/>
          </a:ln>
          <a:effectLst/>
          <a:extLst/>
        </p:spPr>
        <p:txBody>
          <a:bodyPr wrap="none" anchor="ctr"/>
          <a:lstStyle/>
          <a:p>
            <a:pPr algn="ctr"/>
            <a:r>
              <a:rPr lang="en-US" altLang="zh-TW" sz="1800" b="1" dirty="0">
                <a:solidFill>
                  <a:srgbClr val="000000"/>
                </a:solidFill>
                <a:latin typeface="+mn-lt"/>
              </a:rPr>
              <a:t>Start: Place Dividend in Remainder</a:t>
            </a:r>
          </a:p>
        </p:txBody>
      </p:sp>
      <p:sp>
        <p:nvSpPr>
          <p:cNvPr id="433181" name="Line 1053"/>
          <p:cNvSpPr>
            <a:spLocks noChangeShapeType="1"/>
          </p:cNvSpPr>
          <p:nvPr/>
        </p:nvSpPr>
        <p:spPr bwMode="auto">
          <a:xfrm>
            <a:off x="6311597" y="2169143"/>
            <a:ext cx="1465" cy="2160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33182" name="Freeform 1054"/>
          <p:cNvSpPr>
            <a:spLocks/>
          </p:cNvSpPr>
          <p:nvPr/>
        </p:nvSpPr>
        <p:spPr bwMode="auto">
          <a:xfrm>
            <a:off x="7168846" y="2668120"/>
            <a:ext cx="710712" cy="364501"/>
          </a:xfrm>
          <a:custGeom>
            <a:avLst/>
            <a:gdLst>
              <a:gd name="T0" fmla="*/ 0 w 445"/>
              <a:gd name="T1" fmla="*/ 0 h 289"/>
              <a:gd name="T2" fmla="*/ 444 w 445"/>
              <a:gd name="T3" fmla="*/ 0 h 289"/>
              <a:gd name="T4" fmla="*/ 444 w 445"/>
              <a:gd name="T5" fmla="*/ 288 h 289"/>
            </a:gdLst>
            <a:ahLst/>
            <a:cxnLst>
              <a:cxn ang="0">
                <a:pos x="T0" y="T1"/>
              </a:cxn>
              <a:cxn ang="0">
                <a:pos x="T2" y="T3"/>
              </a:cxn>
              <a:cxn ang="0">
                <a:pos x="T4" y="T5"/>
              </a:cxn>
            </a:cxnLst>
            <a:rect l="0" t="0" r="r" b="b"/>
            <a:pathLst>
              <a:path w="445" h="289">
                <a:moveTo>
                  <a:pt x="0" y="0"/>
                </a:moveTo>
                <a:lnTo>
                  <a:pt x="444" y="0"/>
                </a:lnTo>
                <a:lnTo>
                  <a:pt x="444" y="28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33183" name="Freeform 1055"/>
          <p:cNvSpPr>
            <a:spLocks/>
          </p:cNvSpPr>
          <p:nvPr/>
        </p:nvSpPr>
        <p:spPr bwMode="auto">
          <a:xfrm>
            <a:off x="4661572" y="2677928"/>
            <a:ext cx="775189" cy="354693"/>
          </a:xfrm>
          <a:custGeom>
            <a:avLst/>
            <a:gdLst>
              <a:gd name="T0" fmla="*/ 1428 w 1429"/>
              <a:gd name="T1" fmla="*/ 0 h 301"/>
              <a:gd name="T2" fmla="*/ 0 w 1429"/>
              <a:gd name="T3" fmla="*/ 0 h 301"/>
              <a:gd name="T4" fmla="*/ 0 w 1429"/>
              <a:gd name="T5" fmla="*/ 300 h 301"/>
            </a:gdLst>
            <a:ahLst/>
            <a:cxnLst>
              <a:cxn ang="0">
                <a:pos x="T0" y="T1"/>
              </a:cxn>
              <a:cxn ang="0">
                <a:pos x="T2" y="T3"/>
              </a:cxn>
              <a:cxn ang="0">
                <a:pos x="T4" y="T5"/>
              </a:cxn>
            </a:cxnLst>
            <a:rect l="0" t="0" r="r" b="b"/>
            <a:pathLst>
              <a:path w="1429" h="301">
                <a:moveTo>
                  <a:pt x="1428" y="0"/>
                </a:moveTo>
                <a:lnTo>
                  <a:pt x="0" y="0"/>
                </a:lnTo>
                <a:lnTo>
                  <a:pt x="0" y="30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33185" name="Rectangle 1057"/>
          <p:cNvSpPr>
            <a:spLocks noChangeArrowheads="1"/>
          </p:cNvSpPr>
          <p:nvPr/>
        </p:nvSpPr>
        <p:spPr bwMode="auto">
          <a:xfrm>
            <a:off x="4224161" y="4785586"/>
            <a:ext cx="1229632" cy="58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ct val="90000"/>
              </a:lnSpc>
            </a:pPr>
            <a:r>
              <a:rPr lang="en-US" altLang="zh-TW" sz="1800" b="1" dirty="0">
                <a:solidFill>
                  <a:srgbClr val="FF3300"/>
                </a:solidFill>
                <a:latin typeface="+mn-lt"/>
              </a:rPr>
              <a:t>65th</a:t>
            </a:r>
            <a:endParaRPr lang="en-US" altLang="zh-TW" sz="1800" b="1" dirty="0">
              <a:solidFill>
                <a:srgbClr val="000000"/>
              </a:solidFill>
              <a:latin typeface="+mn-lt"/>
            </a:endParaRPr>
          </a:p>
          <a:p>
            <a:pPr algn="ctr">
              <a:lnSpc>
                <a:spcPct val="90000"/>
              </a:lnSpc>
            </a:pPr>
            <a:r>
              <a:rPr lang="en-US" altLang="zh-TW" sz="1800" b="1" dirty="0">
                <a:solidFill>
                  <a:srgbClr val="000000"/>
                </a:solidFill>
                <a:latin typeface="+mn-lt"/>
              </a:rPr>
              <a:t>repetition?</a:t>
            </a:r>
          </a:p>
        </p:txBody>
      </p:sp>
      <p:sp>
        <p:nvSpPr>
          <p:cNvPr id="433187" name="Line 1059"/>
          <p:cNvSpPr>
            <a:spLocks noChangeShapeType="1"/>
          </p:cNvSpPr>
          <p:nvPr/>
        </p:nvSpPr>
        <p:spPr bwMode="auto">
          <a:xfrm>
            <a:off x="4788024" y="4504137"/>
            <a:ext cx="0" cy="2700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33188" name="Line 1060"/>
          <p:cNvSpPr>
            <a:spLocks noChangeShapeType="1"/>
          </p:cNvSpPr>
          <p:nvPr/>
        </p:nvSpPr>
        <p:spPr bwMode="auto">
          <a:xfrm>
            <a:off x="4793452" y="5467017"/>
            <a:ext cx="0" cy="2700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33190" name="Line 1062"/>
          <p:cNvSpPr>
            <a:spLocks noChangeShapeType="1"/>
          </p:cNvSpPr>
          <p:nvPr/>
        </p:nvSpPr>
        <p:spPr bwMode="auto">
          <a:xfrm>
            <a:off x="6300192" y="1392705"/>
            <a:ext cx="0" cy="31652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33191" name="Freeform 1063"/>
          <p:cNvSpPr>
            <a:spLocks/>
          </p:cNvSpPr>
          <p:nvPr/>
        </p:nvSpPr>
        <p:spPr bwMode="auto">
          <a:xfrm>
            <a:off x="5580112" y="1539784"/>
            <a:ext cx="3432004" cy="3560633"/>
          </a:xfrm>
          <a:custGeom>
            <a:avLst/>
            <a:gdLst>
              <a:gd name="T0" fmla="*/ 0 w 2269"/>
              <a:gd name="T1" fmla="*/ 3180 h 3181"/>
              <a:gd name="T2" fmla="*/ 2268 w 2269"/>
              <a:gd name="T3" fmla="*/ 3180 h 3181"/>
              <a:gd name="T4" fmla="*/ 2268 w 2269"/>
              <a:gd name="T5" fmla="*/ 0 h 3181"/>
              <a:gd name="T6" fmla="*/ 492 w 2269"/>
              <a:gd name="T7" fmla="*/ 0 h 3181"/>
            </a:gdLst>
            <a:ahLst/>
            <a:cxnLst>
              <a:cxn ang="0">
                <a:pos x="T0" y="T1"/>
              </a:cxn>
              <a:cxn ang="0">
                <a:pos x="T2" y="T3"/>
              </a:cxn>
              <a:cxn ang="0">
                <a:pos x="T4" y="T5"/>
              </a:cxn>
              <a:cxn ang="0">
                <a:pos x="T6" y="T7"/>
              </a:cxn>
            </a:cxnLst>
            <a:rect l="0" t="0" r="r" b="b"/>
            <a:pathLst>
              <a:path w="2269" h="3181">
                <a:moveTo>
                  <a:pt x="0" y="3180"/>
                </a:moveTo>
                <a:lnTo>
                  <a:pt x="2268" y="3180"/>
                </a:lnTo>
                <a:lnTo>
                  <a:pt x="2268" y="0"/>
                </a:lnTo>
                <a:lnTo>
                  <a:pt x="492" y="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33192" name="Freeform 1064"/>
          <p:cNvSpPr>
            <a:spLocks/>
          </p:cNvSpPr>
          <p:nvPr/>
        </p:nvSpPr>
        <p:spPr bwMode="auto">
          <a:xfrm>
            <a:off x="6229351" y="4034430"/>
            <a:ext cx="1465" cy="230066"/>
          </a:xfrm>
          <a:custGeom>
            <a:avLst/>
            <a:gdLst>
              <a:gd name="T0" fmla="*/ 0 w 1"/>
              <a:gd name="T1" fmla="*/ 0 h 157"/>
              <a:gd name="T2" fmla="*/ 0 w 1"/>
              <a:gd name="T3" fmla="*/ 156 h 157"/>
            </a:gdLst>
            <a:ahLst/>
            <a:cxnLst>
              <a:cxn ang="0">
                <a:pos x="T0" y="T1"/>
              </a:cxn>
              <a:cxn ang="0">
                <a:pos x="T2" y="T3"/>
              </a:cxn>
            </a:cxnLst>
            <a:rect l="0" t="0" r="r" b="b"/>
            <a:pathLst>
              <a:path w="1" h="157">
                <a:moveTo>
                  <a:pt x="0" y="0"/>
                </a:moveTo>
                <a:lnTo>
                  <a:pt x="0" y="156"/>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33193" name="Freeform 1065"/>
          <p:cNvSpPr>
            <a:spLocks/>
          </p:cNvSpPr>
          <p:nvPr/>
        </p:nvSpPr>
        <p:spPr bwMode="auto">
          <a:xfrm flipH="1">
            <a:off x="4532435" y="4005064"/>
            <a:ext cx="39565" cy="288000"/>
          </a:xfrm>
          <a:custGeom>
            <a:avLst/>
            <a:gdLst>
              <a:gd name="T0" fmla="*/ 0 w 1"/>
              <a:gd name="T1" fmla="*/ 0 h 157"/>
              <a:gd name="T2" fmla="*/ 0 w 1"/>
              <a:gd name="T3" fmla="*/ 156 h 157"/>
            </a:gdLst>
            <a:ahLst/>
            <a:cxnLst>
              <a:cxn ang="0">
                <a:pos x="T0" y="T1"/>
              </a:cxn>
              <a:cxn ang="0">
                <a:pos x="T2" y="T3"/>
              </a:cxn>
            </a:cxnLst>
            <a:rect l="0" t="0" r="r" b="b"/>
            <a:pathLst>
              <a:path w="1" h="157">
                <a:moveTo>
                  <a:pt x="0" y="0"/>
                </a:moveTo>
                <a:lnTo>
                  <a:pt x="0" y="156"/>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33194" name="Rectangle 1066"/>
          <p:cNvSpPr>
            <a:spLocks noChangeArrowheads="1"/>
          </p:cNvSpPr>
          <p:nvPr/>
        </p:nvSpPr>
        <p:spPr bwMode="auto">
          <a:xfrm>
            <a:off x="35496" y="980728"/>
            <a:ext cx="4030622" cy="5248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4992" tIns="42497" rIns="84992" bIns="42497"/>
          <a:lstStyle>
            <a:lvl1pPr>
              <a:lnSpc>
                <a:spcPct val="90000"/>
              </a:lnSpc>
              <a:spcBef>
                <a:spcPct val="15000"/>
              </a:spcBef>
              <a:buClr>
                <a:schemeClr val="folHlink"/>
              </a:buClr>
              <a:buSzPct val="75000"/>
              <a:buFont typeface="Wingdings" panose="05000000000000000000" pitchFamily="2" charset="2"/>
              <a:buChar char="t"/>
              <a:tabLst>
                <a:tab pos="1028700" algn="l"/>
                <a:tab pos="2914650" algn="l"/>
              </a:tabLst>
              <a:defRPr sz="2400" b="1">
                <a:solidFill>
                  <a:schemeClr val="tx1"/>
                </a:solidFill>
                <a:latin typeface="Century Gothic" panose="020B0502020202020204" pitchFamily="34" charset="0"/>
                <a:ea typeface="標楷體" panose="03000509000000000000" pitchFamily="65" charset="-120"/>
              </a:defRPr>
            </a:lvl1pPr>
            <a:lvl2pPr marL="685800" indent="-190500">
              <a:lnSpc>
                <a:spcPct val="90000"/>
              </a:lnSpc>
              <a:spcBef>
                <a:spcPct val="15000"/>
              </a:spcBef>
              <a:buClr>
                <a:srgbClr val="FF9900"/>
              </a:buClr>
              <a:buSzPct val="75000"/>
              <a:buFont typeface="Wingdings" panose="05000000000000000000" pitchFamily="2" charset="2"/>
              <a:buChar char="l"/>
              <a:tabLst>
                <a:tab pos="1028700" algn="l"/>
                <a:tab pos="2914650" algn="l"/>
              </a:tabLst>
              <a:defRPr sz="2200" b="1">
                <a:solidFill>
                  <a:schemeClr val="tx1"/>
                </a:solidFill>
                <a:latin typeface="Century Gothic" panose="020B0502020202020204" pitchFamily="34" charset="0"/>
                <a:ea typeface="標楷體" panose="03000509000000000000" pitchFamily="65" charset="-120"/>
              </a:defRPr>
            </a:lvl2pPr>
            <a:lvl3pPr marL="1257300" indent="-342900">
              <a:lnSpc>
                <a:spcPct val="90000"/>
              </a:lnSpc>
              <a:spcBef>
                <a:spcPct val="15000"/>
              </a:spcBef>
              <a:buClr>
                <a:schemeClr val="accent2"/>
              </a:buClr>
              <a:buSzPct val="75000"/>
              <a:buFont typeface="Wingdings" panose="05000000000000000000" pitchFamily="2" charset="2"/>
              <a:buChar char="n"/>
              <a:tabLst>
                <a:tab pos="1028700" algn="l"/>
                <a:tab pos="2914650" algn="l"/>
              </a:tabLst>
              <a:defRPr sz="2000" b="1">
                <a:solidFill>
                  <a:schemeClr val="tx1"/>
                </a:solidFill>
                <a:latin typeface="Century Gothic" panose="020B0502020202020204" pitchFamily="34" charset="0"/>
                <a:ea typeface="標楷體" panose="03000509000000000000" pitchFamily="65" charset="-120"/>
              </a:defRPr>
            </a:lvl3pPr>
            <a:lvl4pPr marL="1714500" indent="-342900">
              <a:lnSpc>
                <a:spcPct val="90000"/>
              </a:lnSpc>
              <a:spcBef>
                <a:spcPct val="15000"/>
              </a:spcBef>
              <a:buClr>
                <a:schemeClr val="hlink"/>
              </a:buClr>
              <a:buSzPct val="75000"/>
              <a:buFont typeface="Monotype Sorts" pitchFamily="2" charset="2"/>
              <a:buChar char="T"/>
              <a:tabLst>
                <a:tab pos="1028700" algn="l"/>
                <a:tab pos="2914650" algn="l"/>
              </a:tabLst>
              <a:defRPr sz="2000">
                <a:solidFill>
                  <a:schemeClr val="tx1"/>
                </a:solidFill>
                <a:latin typeface="Century Gothic" panose="020B0502020202020204" pitchFamily="34" charset="0"/>
                <a:ea typeface="標楷體" panose="03000509000000000000" pitchFamily="65" charset="-120"/>
              </a:defRPr>
            </a:lvl4pPr>
            <a:lvl5pPr marL="2171700" indent="-342900">
              <a:lnSpc>
                <a:spcPct val="90000"/>
              </a:lnSpc>
              <a:spcBef>
                <a:spcPct val="15000"/>
              </a:spcBef>
              <a:buClr>
                <a:schemeClr val="accent1"/>
              </a:buClr>
              <a:buSzPct val="100000"/>
              <a:buChar char="–"/>
              <a:tabLst>
                <a:tab pos="1028700" algn="l"/>
                <a:tab pos="2914650" algn="l"/>
              </a:tabLst>
              <a:defRPr>
                <a:solidFill>
                  <a:schemeClr val="tx1"/>
                </a:solidFill>
                <a:latin typeface="Century Gothic" panose="020B0502020202020204" pitchFamily="34" charset="0"/>
                <a:ea typeface="標楷體" panose="03000509000000000000" pitchFamily="65" charset="-120"/>
              </a:defRPr>
            </a:lvl5pPr>
            <a:lvl6pPr marL="2628900" indent="-342900" eaLnBrk="0" fontAlgn="base" hangingPunct="0">
              <a:lnSpc>
                <a:spcPct val="90000"/>
              </a:lnSpc>
              <a:spcBef>
                <a:spcPct val="15000"/>
              </a:spcBef>
              <a:spcAft>
                <a:spcPct val="0"/>
              </a:spcAft>
              <a:buClr>
                <a:schemeClr val="accent1"/>
              </a:buClr>
              <a:buSzPct val="100000"/>
              <a:buChar char="–"/>
              <a:tabLst>
                <a:tab pos="1028700" algn="l"/>
                <a:tab pos="2914650" algn="l"/>
              </a:tabLst>
              <a:defRPr>
                <a:solidFill>
                  <a:schemeClr val="tx1"/>
                </a:solidFill>
                <a:latin typeface="Century Gothic" panose="020B0502020202020204" pitchFamily="34" charset="0"/>
                <a:ea typeface="標楷體" panose="03000509000000000000" pitchFamily="65" charset="-120"/>
              </a:defRPr>
            </a:lvl6pPr>
            <a:lvl7pPr marL="3086100" indent="-342900" eaLnBrk="0" fontAlgn="base" hangingPunct="0">
              <a:lnSpc>
                <a:spcPct val="90000"/>
              </a:lnSpc>
              <a:spcBef>
                <a:spcPct val="15000"/>
              </a:spcBef>
              <a:spcAft>
                <a:spcPct val="0"/>
              </a:spcAft>
              <a:buClr>
                <a:schemeClr val="accent1"/>
              </a:buClr>
              <a:buSzPct val="100000"/>
              <a:buChar char="–"/>
              <a:tabLst>
                <a:tab pos="1028700" algn="l"/>
                <a:tab pos="2914650" algn="l"/>
              </a:tabLst>
              <a:defRPr>
                <a:solidFill>
                  <a:schemeClr val="tx1"/>
                </a:solidFill>
                <a:latin typeface="Century Gothic" panose="020B0502020202020204" pitchFamily="34" charset="0"/>
                <a:ea typeface="標楷體" panose="03000509000000000000" pitchFamily="65" charset="-120"/>
              </a:defRPr>
            </a:lvl7pPr>
            <a:lvl8pPr marL="3543300" indent="-342900" eaLnBrk="0" fontAlgn="base" hangingPunct="0">
              <a:lnSpc>
                <a:spcPct val="90000"/>
              </a:lnSpc>
              <a:spcBef>
                <a:spcPct val="15000"/>
              </a:spcBef>
              <a:spcAft>
                <a:spcPct val="0"/>
              </a:spcAft>
              <a:buClr>
                <a:schemeClr val="accent1"/>
              </a:buClr>
              <a:buSzPct val="100000"/>
              <a:buChar char="–"/>
              <a:tabLst>
                <a:tab pos="1028700" algn="l"/>
                <a:tab pos="2914650" algn="l"/>
              </a:tabLst>
              <a:defRPr>
                <a:solidFill>
                  <a:schemeClr val="tx1"/>
                </a:solidFill>
                <a:latin typeface="Century Gothic" panose="020B0502020202020204" pitchFamily="34" charset="0"/>
                <a:ea typeface="標楷體" panose="03000509000000000000" pitchFamily="65" charset="-120"/>
              </a:defRPr>
            </a:lvl8pPr>
            <a:lvl9pPr marL="4000500" indent="-342900" eaLnBrk="0" fontAlgn="base" hangingPunct="0">
              <a:lnSpc>
                <a:spcPct val="90000"/>
              </a:lnSpc>
              <a:spcBef>
                <a:spcPct val="15000"/>
              </a:spcBef>
              <a:spcAft>
                <a:spcPct val="0"/>
              </a:spcAft>
              <a:buClr>
                <a:schemeClr val="accent1"/>
              </a:buClr>
              <a:buSzPct val="100000"/>
              <a:buChar char="–"/>
              <a:tabLst>
                <a:tab pos="1028700" algn="l"/>
                <a:tab pos="2914650" algn="l"/>
              </a:tabLst>
              <a:defRPr>
                <a:solidFill>
                  <a:schemeClr val="tx1"/>
                </a:solidFill>
                <a:latin typeface="Century Gothic" panose="020B0502020202020204" pitchFamily="34" charset="0"/>
                <a:ea typeface="標楷體" panose="03000509000000000000" pitchFamily="65" charset="-120"/>
              </a:defRPr>
            </a:lvl9pPr>
          </a:lstStyle>
          <a:p>
            <a:pPr>
              <a:spcBef>
                <a:spcPts val="0"/>
              </a:spcBef>
              <a:buFont typeface="Wingdings" panose="05000000000000000000" pitchFamily="2" charset="2"/>
              <a:buNone/>
            </a:pPr>
            <a:r>
              <a:rPr lang="en-US" altLang="zh-TW" sz="2200" u="sng" dirty="0">
                <a:latin typeface="+mn-lt"/>
              </a:rPr>
              <a:t>Quot.   Divisor           Remainder</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0000 </a:t>
            </a:r>
            <a:r>
              <a:rPr lang="en-US" altLang="zh-TW" sz="2200" u="sng" dirty="0">
                <a:latin typeface="Courier New" panose="02070309020205020404" pitchFamily="49" charset="0"/>
                <a:cs typeface="Courier New" panose="02070309020205020404" pitchFamily="49" charset="0"/>
              </a:rPr>
              <a:t>0010</a:t>
            </a:r>
            <a:r>
              <a:rPr lang="en-US" altLang="zh-TW" sz="2200" dirty="0">
                <a:latin typeface="Courier New" panose="02070309020205020404" pitchFamily="49" charset="0"/>
                <a:cs typeface="Courier New" panose="02070309020205020404" pitchFamily="49" charset="0"/>
              </a:rPr>
              <a:t>0000 </a:t>
            </a:r>
            <a:r>
              <a:rPr lang="en-US" altLang="zh-TW" sz="2200" u="sng" dirty="0">
                <a:latin typeface="Courier New" panose="02070309020205020404" pitchFamily="49" charset="0"/>
                <a:cs typeface="Courier New" panose="02070309020205020404" pitchFamily="49" charset="0"/>
              </a:rPr>
              <a:t>00000111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              11100111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	        00000111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000</a:t>
            </a:r>
            <a:r>
              <a:rPr lang="en-US" altLang="zh-TW" sz="2200" dirty="0">
                <a:solidFill>
                  <a:srgbClr val="FF0000"/>
                </a:solidFill>
                <a:latin typeface="Courier New" panose="02070309020205020404" pitchFamily="49" charset="0"/>
                <a:cs typeface="Courier New" panose="02070309020205020404" pitchFamily="49" charset="0"/>
              </a:rPr>
              <a:t>0</a:t>
            </a:r>
            <a:r>
              <a:rPr lang="en-US" altLang="zh-TW" sz="2200" dirty="0">
                <a:latin typeface="Courier New" panose="02070309020205020404" pitchFamily="49" charset="0"/>
                <a:cs typeface="Courier New" panose="02070309020205020404" pitchFamily="49" charset="0"/>
              </a:rPr>
              <a:t> 0</a:t>
            </a:r>
            <a:r>
              <a:rPr lang="en-US" altLang="zh-TW" sz="2200" u="sng" dirty="0">
                <a:latin typeface="Courier New" panose="02070309020205020404" pitchFamily="49" charset="0"/>
                <a:cs typeface="Courier New" panose="02070309020205020404" pitchFamily="49" charset="0"/>
              </a:rPr>
              <a:t>0010</a:t>
            </a:r>
            <a:r>
              <a:rPr lang="en-US" altLang="zh-TW" sz="2200" dirty="0">
                <a:latin typeface="Courier New" panose="02070309020205020404" pitchFamily="49" charset="0"/>
                <a:cs typeface="Courier New" panose="02070309020205020404" pitchFamily="49" charset="0"/>
              </a:rPr>
              <a:t>000 00000111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              11110111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              00000111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00</a:t>
            </a:r>
            <a:r>
              <a:rPr lang="en-US" altLang="zh-TW" sz="2200" dirty="0">
                <a:solidFill>
                  <a:srgbClr val="FF0000"/>
                </a:solidFill>
                <a:latin typeface="Courier New" panose="02070309020205020404" pitchFamily="49" charset="0"/>
                <a:cs typeface="Courier New" panose="02070309020205020404" pitchFamily="49" charset="0"/>
              </a:rPr>
              <a:t>00</a:t>
            </a:r>
            <a:r>
              <a:rPr lang="en-US" altLang="zh-TW" sz="2200" dirty="0">
                <a:latin typeface="Courier New" panose="02070309020205020404" pitchFamily="49" charset="0"/>
                <a:cs typeface="Courier New" panose="02070309020205020404" pitchFamily="49" charset="0"/>
              </a:rPr>
              <a:t> 00</a:t>
            </a:r>
            <a:r>
              <a:rPr lang="en-US" altLang="zh-TW" sz="2200" u="sng" dirty="0">
                <a:latin typeface="Courier New" panose="02070309020205020404" pitchFamily="49" charset="0"/>
                <a:cs typeface="Courier New" panose="02070309020205020404" pitchFamily="49" charset="0"/>
              </a:rPr>
              <a:t>0010</a:t>
            </a:r>
            <a:r>
              <a:rPr lang="en-US" altLang="zh-TW" sz="2200" dirty="0">
                <a:latin typeface="Courier New" panose="02070309020205020404" pitchFamily="49" charset="0"/>
                <a:cs typeface="Courier New" panose="02070309020205020404" pitchFamily="49" charset="0"/>
              </a:rPr>
              <a:t>00 00000111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              11111111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              00000111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0</a:t>
            </a:r>
            <a:r>
              <a:rPr lang="en-US" altLang="zh-TW" sz="2200" dirty="0">
                <a:solidFill>
                  <a:srgbClr val="FF0000"/>
                </a:solidFill>
                <a:latin typeface="Courier New" panose="02070309020205020404" pitchFamily="49" charset="0"/>
                <a:cs typeface="Courier New" panose="02070309020205020404" pitchFamily="49" charset="0"/>
              </a:rPr>
              <a:t>000</a:t>
            </a:r>
            <a:r>
              <a:rPr lang="en-US" altLang="zh-TW" sz="2200" dirty="0">
                <a:latin typeface="Courier New" panose="02070309020205020404" pitchFamily="49" charset="0"/>
                <a:cs typeface="Courier New" panose="02070309020205020404" pitchFamily="49" charset="0"/>
              </a:rPr>
              <a:t> 000</a:t>
            </a:r>
            <a:r>
              <a:rPr lang="en-US" altLang="zh-TW" sz="2200" u="sng" dirty="0">
                <a:latin typeface="Courier New" panose="02070309020205020404" pitchFamily="49" charset="0"/>
                <a:cs typeface="Courier New" panose="02070309020205020404" pitchFamily="49" charset="0"/>
              </a:rPr>
              <a:t>0010</a:t>
            </a:r>
            <a:r>
              <a:rPr lang="en-US" altLang="zh-TW" sz="2200" dirty="0">
                <a:latin typeface="Courier New" panose="02070309020205020404" pitchFamily="49" charset="0"/>
                <a:cs typeface="Courier New" panose="02070309020205020404" pitchFamily="49" charset="0"/>
              </a:rPr>
              <a:t>0 00000111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              00000011</a:t>
            </a:r>
          </a:p>
          <a:p>
            <a:pPr>
              <a:spcBef>
                <a:spcPts val="0"/>
              </a:spcBef>
              <a:buFont typeface="Wingdings" panose="05000000000000000000" pitchFamily="2" charset="2"/>
              <a:buNone/>
            </a:pPr>
            <a:r>
              <a:rPr lang="en-US" altLang="zh-TW" sz="2200" dirty="0">
                <a:solidFill>
                  <a:srgbClr val="FF0000"/>
                </a:solidFill>
                <a:latin typeface="Courier New" panose="02070309020205020404" pitchFamily="49" charset="0"/>
                <a:cs typeface="Courier New" panose="02070309020205020404" pitchFamily="49" charset="0"/>
              </a:rPr>
              <a:t>0001</a:t>
            </a:r>
            <a:r>
              <a:rPr lang="en-US" altLang="zh-TW" sz="2200" dirty="0">
                <a:latin typeface="Courier New" panose="02070309020205020404" pitchFamily="49" charset="0"/>
                <a:cs typeface="Courier New" panose="02070309020205020404" pitchFamily="49" charset="0"/>
              </a:rPr>
              <a:t>          00000011</a:t>
            </a:r>
          </a:p>
          <a:p>
            <a:pPr>
              <a:spcBef>
                <a:spcPts val="0"/>
              </a:spcBef>
              <a:buFont typeface="Wingdings" panose="05000000000000000000" pitchFamily="2" charset="2"/>
              <a:buNone/>
            </a:pPr>
            <a:r>
              <a:rPr lang="en-US" altLang="zh-TW" sz="2200" dirty="0">
                <a:solidFill>
                  <a:srgbClr val="FF0000"/>
                </a:solidFill>
                <a:latin typeface="Courier New" panose="02070309020205020404" pitchFamily="49" charset="0"/>
                <a:cs typeface="Courier New" panose="02070309020205020404" pitchFamily="49" charset="0"/>
              </a:rPr>
              <a:t>0001</a:t>
            </a:r>
            <a:r>
              <a:rPr lang="en-US" altLang="zh-TW" sz="2200" dirty="0">
                <a:latin typeface="Courier New" panose="02070309020205020404" pitchFamily="49" charset="0"/>
                <a:cs typeface="Courier New" panose="02070309020205020404" pitchFamily="49" charset="0"/>
              </a:rPr>
              <a:t> 0000</a:t>
            </a:r>
            <a:r>
              <a:rPr lang="en-US" altLang="zh-TW" sz="2200" u="sng" dirty="0">
                <a:latin typeface="Courier New" panose="02070309020205020404" pitchFamily="49" charset="0"/>
                <a:cs typeface="Courier New" panose="02070309020205020404" pitchFamily="49" charset="0"/>
              </a:rPr>
              <a:t>0010</a:t>
            </a:r>
            <a:r>
              <a:rPr lang="en-US" altLang="zh-TW" sz="2200" dirty="0">
                <a:latin typeface="Courier New" panose="02070309020205020404" pitchFamily="49" charset="0"/>
                <a:cs typeface="Courier New" panose="02070309020205020404" pitchFamily="49" charset="0"/>
              </a:rPr>
              <a:t> 00000011</a:t>
            </a:r>
          </a:p>
          <a:p>
            <a:pPr>
              <a:spcBef>
                <a:spcPts val="0"/>
              </a:spcBef>
              <a:buFont typeface="Wingdings" panose="05000000000000000000" pitchFamily="2" charset="2"/>
              <a:buNone/>
            </a:pPr>
            <a:r>
              <a:rPr lang="en-US" altLang="zh-TW" sz="2200" dirty="0">
                <a:latin typeface="Courier New" panose="02070309020205020404" pitchFamily="49" charset="0"/>
                <a:cs typeface="Courier New" panose="02070309020205020404" pitchFamily="49" charset="0"/>
              </a:rPr>
              <a:t>              00000001</a:t>
            </a:r>
          </a:p>
          <a:p>
            <a:pPr>
              <a:spcBef>
                <a:spcPts val="0"/>
              </a:spcBef>
              <a:buFont typeface="Wingdings" panose="05000000000000000000" pitchFamily="2" charset="2"/>
              <a:buNone/>
            </a:pPr>
            <a:r>
              <a:rPr lang="en-US" altLang="zh-TW" sz="2200" dirty="0">
                <a:solidFill>
                  <a:srgbClr val="FF0000"/>
                </a:solidFill>
                <a:latin typeface="Courier New" panose="02070309020205020404" pitchFamily="49" charset="0"/>
                <a:cs typeface="Courier New" panose="02070309020205020404" pitchFamily="49" charset="0"/>
              </a:rPr>
              <a:t>0011</a:t>
            </a:r>
            <a:r>
              <a:rPr lang="en-US" altLang="zh-TW" sz="2200" dirty="0">
                <a:latin typeface="Courier New" panose="02070309020205020404" pitchFamily="49" charset="0"/>
                <a:cs typeface="Courier New" panose="02070309020205020404" pitchFamily="49" charset="0"/>
              </a:rPr>
              <a:t>          00000001</a:t>
            </a:r>
          </a:p>
          <a:p>
            <a:pPr>
              <a:spcBef>
                <a:spcPts val="0"/>
              </a:spcBef>
              <a:buFont typeface="Wingdings" panose="05000000000000000000" pitchFamily="2" charset="2"/>
              <a:buNone/>
            </a:pPr>
            <a:r>
              <a:rPr lang="en-US" altLang="zh-TW" sz="2200" dirty="0">
                <a:solidFill>
                  <a:srgbClr val="FF0000"/>
                </a:solidFill>
                <a:latin typeface="Courier New" panose="02070309020205020404" pitchFamily="49" charset="0"/>
                <a:cs typeface="Courier New" panose="02070309020205020404" pitchFamily="49" charset="0"/>
              </a:rPr>
              <a:t>0011</a:t>
            </a:r>
            <a:r>
              <a:rPr lang="en-US" altLang="zh-TW" sz="2200" dirty="0">
                <a:latin typeface="Courier New" panose="02070309020205020404" pitchFamily="49" charset="0"/>
                <a:cs typeface="Courier New" panose="02070309020205020404" pitchFamily="49" charset="0"/>
              </a:rPr>
              <a:t> 00000001 00000001</a:t>
            </a:r>
          </a:p>
        </p:txBody>
      </p:sp>
      <p:sp>
        <p:nvSpPr>
          <p:cNvPr id="433195" name="Text Box 1067"/>
          <p:cNvSpPr txBox="1">
            <a:spLocks noChangeArrowheads="1"/>
          </p:cNvSpPr>
          <p:nvPr/>
        </p:nvSpPr>
        <p:spPr bwMode="auto">
          <a:xfrm>
            <a:off x="7341577" y="5482129"/>
            <a:ext cx="1074333"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3.9</a:t>
            </a: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41</a:t>
            </a:fld>
            <a:endParaRPr lang="zh-TW" altLang="zh-TW"/>
          </a:p>
        </p:txBody>
      </p:sp>
    </p:spTree>
    <p:extLst>
      <p:ext uri="{BB962C8B-B14F-4D97-AF65-F5344CB8AC3E}">
        <p14:creationId xmlns:p14="http://schemas.microsoft.com/office/powerpoint/2010/main" val="56456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319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319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319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3194">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3194">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3319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33194">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33194">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33194">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33194">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33194">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33194">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33194">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33194">
                                            <p:txEl>
                                              <p:pRg st="15" end="1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33194">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202" name="Rectangle 2"/>
          <p:cNvSpPr>
            <a:spLocks noGrp="1" noChangeArrowheads="1"/>
          </p:cNvSpPr>
          <p:nvPr>
            <p:ph type="title"/>
          </p:nvPr>
        </p:nvSpPr>
        <p:spPr/>
        <p:txBody>
          <a:bodyPr/>
          <a:lstStyle/>
          <a:p>
            <a:r>
              <a:rPr lang="en-US" altLang="zh-TW"/>
              <a:t>Observations: Divide Version 1</a:t>
            </a:r>
          </a:p>
        </p:txBody>
      </p:sp>
      <p:sp>
        <p:nvSpPr>
          <p:cNvPr id="435203" name="Rectangle 3"/>
          <p:cNvSpPr>
            <a:spLocks noGrp="1" noChangeArrowheads="1"/>
          </p:cNvSpPr>
          <p:nvPr>
            <p:ph type="body" idx="1"/>
          </p:nvPr>
        </p:nvSpPr>
        <p:spPr/>
        <p:txBody>
          <a:bodyPr/>
          <a:lstStyle/>
          <a:p>
            <a:r>
              <a:rPr lang="en-US" altLang="zh-TW" dirty="0"/>
              <a:t>Half of the bits in divisor register always 0</a:t>
            </a:r>
            <a:br>
              <a:rPr lang="en-US" altLang="zh-TW" dirty="0"/>
            </a:br>
            <a:r>
              <a:rPr lang="en-US" altLang="zh-TW" dirty="0"/>
              <a:t> </a:t>
            </a:r>
            <a:r>
              <a:rPr lang="en-US" altLang="zh-TW" dirty="0">
                <a:sym typeface="Wingdings" panose="05000000000000000000" pitchFamily="2" charset="2"/>
              </a:rPr>
              <a:t></a:t>
            </a:r>
            <a:r>
              <a:rPr lang="en-US" altLang="zh-TW" dirty="0"/>
              <a:t> 1/2 of 128-bit adder is wasted</a:t>
            </a:r>
            <a:br>
              <a:rPr lang="en-US" altLang="zh-TW" dirty="0"/>
            </a:br>
            <a:r>
              <a:rPr lang="en-US" altLang="zh-TW" dirty="0"/>
              <a:t> </a:t>
            </a:r>
            <a:r>
              <a:rPr lang="en-US" altLang="zh-TW" dirty="0">
                <a:sym typeface="Wingdings" panose="05000000000000000000" pitchFamily="2" charset="2"/>
              </a:rPr>
              <a:t></a:t>
            </a:r>
            <a:r>
              <a:rPr lang="en-US" altLang="zh-TW" dirty="0"/>
              <a:t> 1/2 of divisor is wasted</a:t>
            </a:r>
          </a:p>
          <a:p>
            <a:r>
              <a:rPr lang="en-US" altLang="zh-TW" dirty="0"/>
              <a:t>Instead of shifting divisor to right, </a:t>
            </a:r>
            <a:br>
              <a:rPr lang="en-US" altLang="zh-TW" dirty="0"/>
            </a:br>
            <a:r>
              <a:rPr lang="en-US" altLang="zh-TW" dirty="0"/>
              <a:t>shift remainder to left?</a:t>
            </a:r>
          </a:p>
          <a:p>
            <a:r>
              <a:rPr lang="en-US" altLang="zh-TW" dirty="0"/>
              <a:t>1st step cannot produce a 1 in quotient bit </a:t>
            </a:r>
            <a:br>
              <a:rPr lang="en-US" altLang="zh-TW" dirty="0"/>
            </a:br>
            <a:r>
              <a:rPr lang="en-US" altLang="zh-TW" dirty="0"/>
              <a:t>(otherwise quotient is too big for the register)</a:t>
            </a:r>
            <a:br>
              <a:rPr lang="en-US" altLang="zh-TW" dirty="0"/>
            </a:br>
            <a:r>
              <a:rPr lang="en-US" altLang="zh-TW" dirty="0"/>
              <a:t> </a:t>
            </a:r>
            <a:r>
              <a:rPr lang="en-US" altLang="zh-TW" dirty="0">
                <a:sym typeface="Wingdings" panose="05000000000000000000" pitchFamily="2" charset="2"/>
              </a:rPr>
              <a:t></a:t>
            </a:r>
            <a:r>
              <a:rPr lang="en-US" altLang="zh-TW" dirty="0"/>
              <a:t> switch order to shift first and then subtract</a:t>
            </a:r>
            <a:br>
              <a:rPr lang="en-US" altLang="zh-TW" dirty="0"/>
            </a:br>
            <a:r>
              <a:rPr lang="en-US" altLang="zh-TW" dirty="0"/>
              <a:t> </a:t>
            </a:r>
            <a:r>
              <a:rPr lang="en-US" altLang="zh-TW" dirty="0">
                <a:sym typeface="Wingdings" panose="05000000000000000000" pitchFamily="2" charset="2"/>
              </a:rPr>
              <a:t></a:t>
            </a:r>
            <a:r>
              <a:rPr lang="en-US" altLang="zh-TW" dirty="0"/>
              <a:t> save 1 iteration</a:t>
            </a:r>
          </a:p>
          <a:p>
            <a:r>
              <a:rPr lang="en-US" altLang="zh-TW" dirty="0"/>
              <a:t>Eliminate Quotient register by combining with Remainder register as shifted left</a:t>
            </a:r>
          </a:p>
          <a:p>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42</a:t>
            </a:fld>
            <a:endParaRPr lang="zh-TW" altLang="zh-TW"/>
          </a:p>
        </p:txBody>
      </p:sp>
    </p:spTree>
    <p:extLst>
      <p:ext uri="{BB962C8B-B14F-4D97-AF65-F5344CB8AC3E}">
        <p14:creationId xmlns:p14="http://schemas.microsoft.com/office/powerpoint/2010/main" val="290710873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7" name="Rectangle 5"/>
          <p:cNvSpPr>
            <a:spLocks noChangeArrowheads="1"/>
          </p:cNvSpPr>
          <p:nvPr/>
        </p:nvSpPr>
        <p:spPr bwMode="auto">
          <a:xfrm>
            <a:off x="3981468" y="5085184"/>
            <a:ext cx="116659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i="1" dirty="0">
                <a:solidFill>
                  <a:schemeClr val="accent1"/>
                </a:solidFill>
                <a:latin typeface="+mn-lt"/>
              </a:rPr>
              <a:t>(</a:t>
            </a:r>
            <a:r>
              <a:rPr lang="en-US" altLang="zh-TW" sz="1800" b="1" i="1" dirty="0">
                <a:solidFill>
                  <a:schemeClr val="accent1"/>
                </a:solidFill>
                <a:latin typeface="+mn-lt"/>
              </a:rPr>
              <a:t>Quotient)</a:t>
            </a:r>
          </a:p>
        </p:txBody>
      </p:sp>
      <p:sp>
        <p:nvSpPr>
          <p:cNvPr id="443420" name="Rectangle 28"/>
          <p:cNvSpPr>
            <a:spLocks noGrp="1" noChangeArrowheads="1"/>
          </p:cNvSpPr>
          <p:nvPr>
            <p:ph type="title"/>
          </p:nvPr>
        </p:nvSpPr>
        <p:spPr/>
        <p:txBody>
          <a:bodyPr/>
          <a:lstStyle/>
          <a:p>
            <a:r>
              <a:rPr lang="en-US" altLang="zh-TW"/>
              <a:t>Divide Hardware (Version 2)</a:t>
            </a:r>
          </a:p>
        </p:txBody>
      </p:sp>
      <p:sp>
        <p:nvSpPr>
          <p:cNvPr id="443421" name="Rectangle 29"/>
          <p:cNvSpPr>
            <a:spLocks noGrp="1" noChangeArrowheads="1"/>
          </p:cNvSpPr>
          <p:nvPr>
            <p:ph type="body" idx="1"/>
          </p:nvPr>
        </p:nvSpPr>
        <p:spPr/>
        <p:txBody>
          <a:bodyPr/>
          <a:lstStyle/>
          <a:p>
            <a:r>
              <a:rPr lang="en-US" altLang="zh-TW" dirty="0"/>
              <a:t>64</a:t>
            </a:r>
            <a:r>
              <a:rPr lang="zh-TW" altLang="en-US" dirty="0"/>
              <a:t>-</a:t>
            </a:r>
            <a:r>
              <a:rPr lang="en-US" altLang="zh-TW" dirty="0"/>
              <a:t>bit Divisor register, 64-bit ALU, 128-bit Remainder register (</a:t>
            </a:r>
            <a:r>
              <a:rPr lang="en-US" altLang="zh-TW" u="sng" dirty="0">
                <a:solidFill>
                  <a:schemeClr val="accent1"/>
                </a:solidFill>
              </a:rPr>
              <a:t>0</a:t>
            </a:r>
            <a:r>
              <a:rPr lang="en-US" altLang="zh-TW" dirty="0"/>
              <a:t>-bit Quotient register)</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43</a:t>
            </a:fld>
            <a:endParaRPr lang="zh-TW" altLang="zh-TW"/>
          </a:p>
        </p:txBody>
      </p:sp>
      <p:pic>
        <p:nvPicPr>
          <p:cNvPr id="8" name="Picture 1">
            <a:extLst>
              <a:ext uri="{FF2B5EF4-FFF2-40B4-BE49-F238E27FC236}">
                <a16:creationId xmlns:a16="http://schemas.microsoft.com/office/drawing/2014/main" id="{D6FD2776-CC26-4DF3-9F3F-C4059F66B1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7584" y="2001310"/>
            <a:ext cx="7863380" cy="4019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43422" name="Text Box 30"/>
          <p:cNvSpPr txBox="1">
            <a:spLocks noChangeArrowheads="1"/>
          </p:cNvSpPr>
          <p:nvPr/>
        </p:nvSpPr>
        <p:spPr bwMode="auto">
          <a:xfrm>
            <a:off x="7411807" y="2924944"/>
            <a:ext cx="1229824" cy="46166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3.11</a:t>
            </a:r>
          </a:p>
        </p:txBody>
      </p:sp>
    </p:spTree>
    <p:extLst>
      <p:ext uri="{BB962C8B-B14F-4D97-AF65-F5344CB8AC3E}">
        <p14:creationId xmlns:p14="http://schemas.microsoft.com/office/powerpoint/2010/main" val="97004724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5472" name="AutoShape 32"/>
          <p:cNvSpPr>
            <a:spLocks noChangeArrowheads="1"/>
          </p:cNvSpPr>
          <p:nvPr/>
        </p:nvSpPr>
        <p:spPr bwMode="auto">
          <a:xfrm>
            <a:off x="3651739" y="4922658"/>
            <a:ext cx="1764323" cy="697523"/>
          </a:xfrm>
          <a:prstGeom prst="diamond">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445466" name="AutoShape 26"/>
          <p:cNvSpPr>
            <a:spLocks noChangeArrowheads="1"/>
          </p:cNvSpPr>
          <p:nvPr/>
        </p:nvSpPr>
        <p:spPr bwMode="auto">
          <a:xfrm>
            <a:off x="5385289" y="3007990"/>
            <a:ext cx="1764323" cy="697523"/>
          </a:xfrm>
          <a:prstGeom prst="diamond">
            <a:avLst/>
          </a:prstGeom>
          <a:solidFill>
            <a:srgbClr val="99FF99"/>
          </a:solidFill>
          <a:ln w="25400">
            <a:solidFill>
              <a:schemeClr val="tx1"/>
            </a:solidFill>
            <a:miter lim="800000"/>
            <a:headEnd/>
            <a:tailEnd/>
          </a:ln>
          <a:effectLst/>
          <a:extLst/>
        </p:spPr>
        <p:txBody>
          <a:bodyPr wrap="none" anchor="ctr"/>
          <a:lstStyle/>
          <a:p>
            <a:pPr algn="ctr"/>
            <a:endParaRPr lang="zh-TW" altLang="en-US" sz="1800">
              <a:latin typeface="+mn-lt"/>
            </a:endParaRPr>
          </a:p>
        </p:txBody>
      </p:sp>
      <p:sp>
        <p:nvSpPr>
          <p:cNvPr id="445449" name="Rectangle 9"/>
          <p:cNvSpPr>
            <a:spLocks noChangeArrowheads="1"/>
          </p:cNvSpPr>
          <p:nvPr/>
        </p:nvSpPr>
        <p:spPr bwMode="auto">
          <a:xfrm>
            <a:off x="5711234" y="2990405"/>
            <a:ext cx="1215008" cy="639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en-US" altLang="zh-TW" sz="1800" b="1">
                <a:latin typeface="+mn-lt"/>
              </a:rPr>
              <a:t>Test </a:t>
            </a:r>
            <a:br>
              <a:rPr lang="en-US" altLang="zh-TW" sz="1800" b="1">
                <a:latin typeface="+mn-lt"/>
              </a:rPr>
            </a:br>
            <a:r>
              <a:rPr lang="en-US" altLang="zh-TW" sz="1800" b="1">
                <a:latin typeface="+mn-lt"/>
              </a:rPr>
              <a:t>Remainder</a:t>
            </a:r>
          </a:p>
        </p:txBody>
      </p:sp>
      <p:sp>
        <p:nvSpPr>
          <p:cNvPr id="445475" name="Rectangle 35"/>
          <p:cNvSpPr>
            <a:spLocks noChangeArrowheads="1"/>
          </p:cNvSpPr>
          <p:nvPr/>
        </p:nvSpPr>
        <p:spPr bwMode="auto">
          <a:xfrm>
            <a:off x="5534758" y="4959293"/>
            <a:ext cx="2115125"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dirty="0">
                <a:latin typeface="+mn-lt"/>
              </a:rPr>
              <a:t> </a:t>
            </a:r>
            <a:r>
              <a:rPr lang="en-US" altLang="zh-TW" sz="1800" b="1" dirty="0">
                <a:latin typeface="+mn-lt"/>
              </a:rPr>
              <a:t>No: &lt; 64 repetitions</a:t>
            </a:r>
          </a:p>
        </p:txBody>
      </p:sp>
      <p:sp>
        <p:nvSpPr>
          <p:cNvPr id="445442" name="Rectangle 2"/>
          <p:cNvSpPr>
            <a:spLocks noGrp="1" noChangeArrowheads="1"/>
          </p:cNvSpPr>
          <p:nvPr>
            <p:ph type="title"/>
          </p:nvPr>
        </p:nvSpPr>
        <p:spPr>
          <a:noFill/>
          <a:ln/>
        </p:spPr>
        <p:txBody>
          <a:bodyPr vert="horz" wrap="square" lIns="84992" tIns="42497" rIns="84992" bIns="42497" numCol="1" anchor="b" anchorCtr="0" compatLnSpc="1">
            <a:prstTxWarp prst="textNoShape">
              <a:avLst/>
            </a:prstTxWarp>
          </a:bodyPr>
          <a:lstStyle/>
          <a:p>
            <a:r>
              <a:rPr lang="en-US" altLang="zh-TW"/>
              <a:t>Divide Algorithm (Version 2)</a:t>
            </a:r>
          </a:p>
        </p:txBody>
      </p:sp>
      <p:sp>
        <p:nvSpPr>
          <p:cNvPr id="445443" name="Rectangle 3"/>
          <p:cNvSpPr>
            <a:spLocks noGrp="1" noChangeArrowheads="1"/>
          </p:cNvSpPr>
          <p:nvPr>
            <p:ph type="body" idx="4294967295"/>
          </p:nvPr>
        </p:nvSpPr>
        <p:spPr>
          <a:xfrm>
            <a:off x="123899" y="1340768"/>
            <a:ext cx="3656013" cy="4374534"/>
          </a:xfrm>
          <a:noFill/>
          <a:ln/>
        </p:spPr>
        <p:txBody>
          <a:bodyPr vert="horz" wrap="square" lIns="84992" tIns="42497" rIns="84992" bIns="42497" numCol="1" anchor="t" anchorCtr="0" compatLnSpc="1">
            <a:prstTxWarp prst="textNoShape">
              <a:avLst/>
            </a:prstTxWarp>
          </a:bodyPr>
          <a:lstStyle/>
          <a:p>
            <a:pPr marL="0" indent="0">
              <a:lnSpc>
                <a:spcPts val="2600"/>
              </a:lnSpc>
              <a:buNone/>
              <a:tabLst>
                <a:tab pos="1002348" algn="l"/>
                <a:tab pos="1899186" algn="l"/>
              </a:tabLst>
            </a:pPr>
            <a:r>
              <a:rPr lang="en-US" altLang="zh-TW" sz="2200" b="1" u="sng" dirty="0"/>
              <a:t>Step     Remainder       Divisor</a:t>
            </a:r>
            <a:br>
              <a:rPr lang="en-US" altLang="zh-TW" sz="2200" b="1" u="sng" dirty="0"/>
            </a:br>
            <a:r>
              <a:rPr lang="en-US" altLang="zh-TW" sz="2200" b="1" dirty="0">
                <a:latin typeface="Courier New" panose="02070309020205020404" pitchFamily="49" charset="0"/>
                <a:cs typeface="Courier New" panose="02070309020205020404" pitchFamily="49" charset="0"/>
              </a:rPr>
              <a:t>0    0000 0111 0010</a:t>
            </a:r>
          </a:p>
          <a:p>
            <a:pPr marL="0" indent="0">
              <a:lnSpc>
                <a:spcPts val="2600"/>
              </a:lnSpc>
              <a:buNone/>
              <a:tabLst>
                <a:tab pos="1002348" algn="l"/>
                <a:tab pos="1899186" algn="l"/>
              </a:tabLst>
            </a:pPr>
            <a:r>
              <a:rPr lang="en-US" altLang="zh-TW" sz="2200" b="1" dirty="0">
                <a:latin typeface="Courier New" panose="02070309020205020404" pitchFamily="49" charset="0"/>
                <a:cs typeface="Courier New" panose="02070309020205020404" pitchFamily="49" charset="0"/>
              </a:rPr>
              <a:t>1.1  </a:t>
            </a:r>
            <a:r>
              <a:rPr lang="en-US" altLang="zh-TW" sz="2200" b="1" dirty="0">
                <a:solidFill>
                  <a:srgbClr val="0000FF"/>
                </a:solidFill>
                <a:latin typeface="Courier New" panose="02070309020205020404" pitchFamily="49" charset="0"/>
                <a:cs typeface="Courier New" panose="02070309020205020404" pitchFamily="49" charset="0"/>
              </a:rPr>
              <a:t>0000 111</a:t>
            </a:r>
            <a:r>
              <a:rPr lang="en-US" altLang="zh-TW" sz="2200" b="1" dirty="0">
                <a:latin typeface="Courier New" panose="02070309020205020404" pitchFamily="49" charset="0"/>
                <a:cs typeface="Courier New" panose="02070309020205020404" pitchFamily="49" charset="0"/>
              </a:rPr>
              <a:t>0</a:t>
            </a:r>
          </a:p>
          <a:p>
            <a:pPr marL="0" indent="0">
              <a:lnSpc>
                <a:spcPts val="2600"/>
              </a:lnSpc>
              <a:buNone/>
              <a:tabLst>
                <a:tab pos="1002348" algn="l"/>
                <a:tab pos="1899186" algn="l"/>
              </a:tabLst>
            </a:pPr>
            <a:r>
              <a:rPr lang="en-US" altLang="zh-TW" sz="2200" b="1" dirty="0">
                <a:latin typeface="Courier New" panose="02070309020205020404" pitchFamily="49" charset="0"/>
                <a:cs typeface="Courier New" panose="02070309020205020404" pitchFamily="49" charset="0"/>
              </a:rPr>
              <a:t>1.2  </a:t>
            </a:r>
            <a:r>
              <a:rPr lang="en-US" altLang="zh-TW" sz="2200" b="1" u="sng" dirty="0">
                <a:solidFill>
                  <a:srgbClr val="0000FF"/>
                </a:solidFill>
                <a:latin typeface="Courier New" panose="02070309020205020404" pitchFamily="49" charset="0"/>
                <a:cs typeface="Courier New" panose="02070309020205020404" pitchFamily="49" charset="0"/>
              </a:rPr>
              <a:t>1</a:t>
            </a:r>
            <a:r>
              <a:rPr lang="en-US" altLang="zh-TW" sz="2200" b="1" dirty="0">
                <a:solidFill>
                  <a:srgbClr val="0000FF"/>
                </a:solidFill>
                <a:latin typeface="Courier New" panose="02070309020205020404" pitchFamily="49" charset="0"/>
                <a:cs typeface="Courier New" panose="02070309020205020404" pitchFamily="49" charset="0"/>
              </a:rPr>
              <a:t>110 111</a:t>
            </a:r>
            <a:r>
              <a:rPr lang="en-US" altLang="zh-TW" sz="2200" b="1" dirty="0">
                <a:latin typeface="Courier New" panose="02070309020205020404" pitchFamily="49" charset="0"/>
                <a:cs typeface="Courier New" panose="02070309020205020404" pitchFamily="49" charset="0"/>
              </a:rPr>
              <a:t>0</a:t>
            </a:r>
          </a:p>
          <a:p>
            <a:pPr marL="0" indent="0">
              <a:lnSpc>
                <a:spcPts val="2600"/>
              </a:lnSpc>
              <a:buNone/>
              <a:tabLst>
                <a:tab pos="1002348" algn="l"/>
                <a:tab pos="1899186" algn="l"/>
              </a:tabLst>
            </a:pPr>
            <a:r>
              <a:rPr lang="en-US" altLang="zh-TW" sz="2200" b="1" dirty="0">
                <a:latin typeface="Courier New" panose="02070309020205020404" pitchFamily="49" charset="0"/>
                <a:cs typeface="Courier New" panose="02070309020205020404" pitchFamily="49" charset="0"/>
              </a:rPr>
              <a:t>1.3b </a:t>
            </a:r>
            <a:r>
              <a:rPr lang="en-US" altLang="zh-TW" sz="2200" b="1" dirty="0">
                <a:solidFill>
                  <a:srgbClr val="0000FF"/>
                </a:solidFill>
                <a:latin typeface="Courier New" panose="02070309020205020404" pitchFamily="49" charset="0"/>
                <a:cs typeface="Courier New" panose="02070309020205020404" pitchFamily="49" charset="0"/>
              </a:rPr>
              <a:t>0001</a:t>
            </a:r>
            <a:r>
              <a:rPr lang="en-US" altLang="zh-TW" sz="2200" b="1" dirty="0">
                <a:solidFill>
                  <a:schemeClr val="accent1"/>
                </a:solidFill>
                <a:latin typeface="Courier New" panose="02070309020205020404" pitchFamily="49" charset="0"/>
                <a:cs typeface="Courier New" panose="02070309020205020404" pitchFamily="49" charset="0"/>
              </a:rPr>
              <a:t> </a:t>
            </a:r>
            <a:r>
              <a:rPr lang="en-US" altLang="zh-TW" sz="2200" b="1" dirty="0">
                <a:solidFill>
                  <a:srgbClr val="0000FF"/>
                </a:solidFill>
                <a:latin typeface="Courier New" panose="02070309020205020404" pitchFamily="49" charset="0"/>
                <a:cs typeface="Courier New" panose="02070309020205020404" pitchFamily="49" charset="0"/>
              </a:rPr>
              <a:t>11</a:t>
            </a:r>
            <a:r>
              <a:rPr lang="en-US" altLang="zh-TW" sz="2200" b="1" dirty="0">
                <a:latin typeface="Courier New" panose="02070309020205020404" pitchFamily="49" charset="0"/>
                <a:cs typeface="Courier New" panose="02070309020205020404" pitchFamily="49" charset="0"/>
              </a:rPr>
              <a:t>0</a:t>
            </a:r>
            <a:r>
              <a:rPr lang="en-US" altLang="zh-TW" sz="2200" b="1" dirty="0">
                <a:solidFill>
                  <a:schemeClr val="accent1"/>
                </a:solidFill>
                <a:latin typeface="Courier New" panose="02070309020205020404" pitchFamily="49" charset="0"/>
                <a:cs typeface="Courier New" panose="02070309020205020404" pitchFamily="49" charset="0"/>
              </a:rPr>
              <a:t>0</a:t>
            </a:r>
            <a:endParaRPr lang="en-US" altLang="zh-TW" sz="2200" b="1" dirty="0">
              <a:latin typeface="Courier New" panose="02070309020205020404" pitchFamily="49" charset="0"/>
              <a:cs typeface="Courier New" panose="02070309020205020404" pitchFamily="49" charset="0"/>
            </a:endParaRPr>
          </a:p>
          <a:p>
            <a:pPr marL="0" indent="0">
              <a:lnSpc>
                <a:spcPts val="2600"/>
              </a:lnSpc>
              <a:buNone/>
              <a:tabLst>
                <a:tab pos="1002348" algn="l"/>
                <a:tab pos="1899186" algn="l"/>
              </a:tabLst>
            </a:pPr>
            <a:r>
              <a:rPr lang="en-US" altLang="zh-TW" sz="2200" b="1" dirty="0">
                <a:latin typeface="Courier New" panose="02070309020205020404" pitchFamily="49" charset="0"/>
                <a:cs typeface="Courier New" panose="02070309020205020404" pitchFamily="49" charset="0"/>
              </a:rPr>
              <a:t>2.2  </a:t>
            </a:r>
            <a:r>
              <a:rPr lang="en-US" altLang="zh-TW" sz="2200" b="1" u="sng" dirty="0">
                <a:solidFill>
                  <a:srgbClr val="0000FF"/>
                </a:solidFill>
                <a:latin typeface="Courier New" panose="02070309020205020404" pitchFamily="49" charset="0"/>
                <a:cs typeface="Courier New" panose="02070309020205020404" pitchFamily="49" charset="0"/>
              </a:rPr>
              <a:t>1</a:t>
            </a:r>
            <a:r>
              <a:rPr lang="en-US" altLang="zh-TW" sz="2200" b="1" dirty="0">
                <a:solidFill>
                  <a:srgbClr val="0000FF"/>
                </a:solidFill>
                <a:latin typeface="Courier New" panose="02070309020205020404" pitchFamily="49" charset="0"/>
                <a:cs typeface="Courier New" panose="02070309020205020404" pitchFamily="49" charset="0"/>
              </a:rPr>
              <a:t>111</a:t>
            </a:r>
            <a:r>
              <a:rPr lang="en-US" altLang="zh-TW" sz="2200" b="1" dirty="0">
                <a:latin typeface="Courier New" panose="02070309020205020404" pitchFamily="49" charset="0"/>
                <a:cs typeface="Courier New" panose="02070309020205020404" pitchFamily="49" charset="0"/>
              </a:rPr>
              <a:t> </a:t>
            </a:r>
            <a:r>
              <a:rPr lang="en-US" altLang="zh-TW" sz="2200" b="1" dirty="0">
                <a:solidFill>
                  <a:srgbClr val="0000FF"/>
                </a:solidFill>
                <a:latin typeface="Courier New" panose="02070309020205020404" pitchFamily="49" charset="0"/>
                <a:cs typeface="Courier New" panose="02070309020205020404" pitchFamily="49" charset="0"/>
              </a:rPr>
              <a:t>11</a:t>
            </a:r>
            <a:r>
              <a:rPr lang="en-US" altLang="zh-TW" sz="2200" b="1" dirty="0">
                <a:latin typeface="Courier New" panose="02070309020205020404" pitchFamily="49" charset="0"/>
                <a:cs typeface="Courier New" panose="02070309020205020404" pitchFamily="49" charset="0"/>
              </a:rPr>
              <a:t>0</a:t>
            </a:r>
            <a:r>
              <a:rPr lang="en-US" altLang="zh-TW" sz="2200" b="1" dirty="0">
                <a:solidFill>
                  <a:schemeClr val="accent1"/>
                </a:solidFill>
                <a:latin typeface="Courier New" panose="02070309020205020404" pitchFamily="49" charset="0"/>
                <a:cs typeface="Courier New" panose="02070309020205020404" pitchFamily="49" charset="0"/>
              </a:rPr>
              <a:t>0</a:t>
            </a:r>
          </a:p>
          <a:p>
            <a:pPr marL="0" indent="0">
              <a:lnSpc>
                <a:spcPts val="2600"/>
              </a:lnSpc>
              <a:buNone/>
              <a:tabLst>
                <a:tab pos="1002348" algn="l"/>
                <a:tab pos="1899186" algn="l"/>
              </a:tabLst>
            </a:pPr>
            <a:r>
              <a:rPr lang="en-US" altLang="zh-TW" sz="2200" b="1" dirty="0">
                <a:latin typeface="Courier New" panose="02070309020205020404" pitchFamily="49" charset="0"/>
                <a:cs typeface="Courier New" panose="02070309020205020404" pitchFamily="49" charset="0"/>
              </a:rPr>
              <a:t>2.3b </a:t>
            </a:r>
            <a:r>
              <a:rPr lang="en-US" altLang="zh-TW" sz="2200" b="1" dirty="0">
                <a:solidFill>
                  <a:srgbClr val="0000FF"/>
                </a:solidFill>
                <a:latin typeface="Courier New" panose="02070309020205020404" pitchFamily="49" charset="0"/>
                <a:cs typeface="Courier New" panose="02070309020205020404" pitchFamily="49" charset="0"/>
              </a:rPr>
              <a:t>0011</a:t>
            </a:r>
            <a:r>
              <a:rPr lang="en-US" altLang="zh-TW" sz="2200" b="1" dirty="0">
                <a:solidFill>
                  <a:schemeClr val="accent1"/>
                </a:solidFill>
                <a:latin typeface="Courier New" panose="02070309020205020404" pitchFamily="49" charset="0"/>
                <a:cs typeface="Courier New" panose="02070309020205020404" pitchFamily="49" charset="0"/>
              </a:rPr>
              <a:t> </a:t>
            </a:r>
            <a:r>
              <a:rPr lang="en-US" altLang="zh-TW" sz="2200" b="1" dirty="0">
                <a:solidFill>
                  <a:srgbClr val="0000FF"/>
                </a:solidFill>
                <a:latin typeface="Courier New" panose="02070309020205020404" pitchFamily="49" charset="0"/>
                <a:cs typeface="Courier New" panose="02070309020205020404" pitchFamily="49" charset="0"/>
              </a:rPr>
              <a:t>1</a:t>
            </a:r>
            <a:r>
              <a:rPr lang="en-US" altLang="zh-TW" sz="2200" b="1" dirty="0">
                <a:latin typeface="Courier New" panose="02070309020205020404" pitchFamily="49" charset="0"/>
                <a:cs typeface="Courier New" panose="02070309020205020404" pitchFamily="49" charset="0"/>
              </a:rPr>
              <a:t>0</a:t>
            </a:r>
            <a:r>
              <a:rPr lang="en-US" altLang="zh-TW" sz="2200" b="1" dirty="0">
                <a:solidFill>
                  <a:schemeClr val="accent1"/>
                </a:solidFill>
                <a:latin typeface="Courier New" panose="02070309020205020404" pitchFamily="49" charset="0"/>
                <a:cs typeface="Courier New" panose="02070309020205020404" pitchFamily="49" charset="0"/>
              </a:rPr>
              <a:t>00</a:t>
            </a:r>
            <a:br>
              <a:rPr lang="en-US" altLang="zh-TW" sz="2200" b="1" dirty="0">
                <a:solidFill>
                  <a:schemeClr val="accent1"/>
                </a:solidFill>
                <a:latin typeface="Courier New" panose="02070309020205020404" pitchFamily="49" charset="0"/>
                <a:cs typeface="Courier New" panose="02070309020205020404" pitchFamily="49" charset="0"/>
              </a:rPr>
            </a:br>
            <a:r>
              <a:rPr lang="en-US" altLang="zh-TW" sz="2200" b="1" dirty="0">
                <a:latin typeface="Courier New" panose="02070309020205020404" pitchFamily="49" charset="0"/>
                <a:cs typeface="Courier New" panose="02070309020205020404" pitchFamily="49" charset="0"/>
              </a:rPr>
              <a:t>3.2  </a:t>
            </a:r>
            <a:r>
              <a:rPr lang="en-US" altLang="zh-TW" sz="2200" b="1" u="sng" dirty="0">
                <a:solidFill>
                  <a:srgbClr val="0000FF"/>
                </a:solidFill>
                <a:latin typeface="Courier New" panose="02070309020205020404" pitchFamily="49" charset="0"/>
                <a:cs typeface="Courier New" panose="02070309020205020404" pitchFamily="49" charset="0"/>
              </a:rPr>
              <a:t>0</a:t>
            </a:r>
            <a:r>
              <a:rPr lang="en-US" altLang="zh-TW" sz="2200" b="1" dirty="0">
                <a:solidFill>
                  <a:srgbClr val="0000FF"/>
                </a:solidFill>
                <a:latin typeface="Courier New" panose="02070309020205020404" pitchFamily="49" charset="0"/>
                <a:cs typeface="Courier New" panose="02070309020205020404" pitchFamily="49" charset="0"/>
              </a:rPr>
              <a:t>001</a:t>
            </a:r>
            <a:r>
              <a:rPr lang="en-US" altLang="zh-TW" sz="2200" b="1" dirty="0">
                <a:latin typeface="Courier New" panose="02070309020205020404" pitchFamily="49" charset="0"/>
                <a:cs typeface="Courier New" panose="02070309020205020404" pitchFamily="49" charset="0"/>
              </a:rPr>
              <a:t> </a:t>
            </a:r>
            <a:r>
              <a:rPr lang="en-US" altLang="zh-TW" sz="2200" b="1" dirty="0">
                <a:solidFill>
                  <a:srgbClr val="0000FF"/>
                </a:solidFill>
                <a:latin typeface="Courier New" panose="02070309020205020404" pitchFamily="49" charset="0"/>
                <a:cs typeface="Courier New" panose="02070309020205020404" pitchFamily="49" charset="0"/>
              </a:rPr>
              <a:t>1</a:t>
            </a:r>
            <a:r>
              <a:rPr lang="en-US" altLang="zh-TW" sz="2200" b="1" dirty="0">
                <a:latin typeface="Courier New" panose="02070309020205020404" pitchFamily="49" charset="0"/>
                <a:cs typeface="Courier New" panose="02070309020205020404" pitchFamily="49" charset="0"/>
              </a:rPr>
              <a:t>0</a:t>
            </a:r>
            <a:r>
              <a:rPr lang="en-US" altLang="zh-TW" sz="2200" b="1" dirty="0">
                <a:solidFill>
                  <a:schemeClr val="accent1"/>
                </a:solidFill>
                <a:latin typeface="Courier New" panose="02070309020205020404" pitchFamily="49" charset="0"/>
                <a:cs typeface="Courier New" panose="02070309020205020404" pitchFamily="49" charset="0"/>
              </a:rPr>
              <a:t>00</a:t>
            </a:r>
          </a:p>
          <a:p>
            <a:pPr marL="0" indent="0">
              <a:lnSpc>
                <a:spcPts val="2600"/>
              </a:lnSpc>
              <a:buNone/>
              <a:tabLst>
                <a:tab pos="1002348" algn="l"/>
                <a:tab pos="1899186" algn="l"/>
              </a:tabLst>
            </a:pPr>
            <a:r>
              <a:rPr lang="en-US" altLang="zh-TW" sz="2200" b="1" dirty="0">
                <a:latin typeface="Courier New" panose="02070309020205020404" pitchFamily="49" charset="0"/>
                <a:cs typeface="Courier New" panose="02070309020205020404" pitchFamily="49" charset="0"/>
              </a:rPr>
              <a:t>3.3a </a:t>
            </a:r>
            <a:r>
              <a:rPr lang="en-US" altLang="zh-TW" sz="2200" b="1" dirty="0">
                <a:solidFill>
                  <a:srgbClr val="0000FF"/>
                </a:solidFill>
                <a:latin typeface="Courier New" panose="02070309020205020404" pitchFamily="49" charset="0"/>
                <a:cs typeface="Courier New" panose="02070309020205020404" pitchFamily="49" charset="0"/>
              </a:rPr>
              <a:t>0011</a:t>
            </a:r>
            <a:r>
              <a:rPr lang="en-US" altLang="zh-TW" sz="2200" b="1" dirty="0">
                <a:solidFill>
                  <a:schemeClr val="accent1"/>
                </a:solidFill>
                <a:latin typeface="Courier New" panose="02070309020205020404" pitchFamily="49" charset="0"/>
                <a:cs typeface="Courier New" panose="02070309020205020404" pitchFamily="49" charset="0"/>
              </a:rPr>
              <a:t> </a:t>
            </a:r>
            <a:r>
              <a:rPr lang="en-US" altLang="zh-TW" sz="2200" b="1" dirty="0">
                <a:latin typeface="Courier New" panose="02070309020205020404" pitchFamily="49" charset="0"/>
                <a:cs typeface="Courier New" panose="02070309020205020404" pitchFamily="49" charset="0"/>
              </a:rPr>
              <a:t>0</a:t>
            </a:r>
            <a:r>
              <a:rPr lang="en-US" altLang="zh-TW" sz="2200" b="1" dirty="0">
                <a:solidFill>
                  <a:schemeClr val="accent1"/>
                </a:solidFill>
                <a:latin typeface="Courier New" panose="02070309020205020404" pitchFamily="49" charset="0"/>
                <a:cs typeface="Courier New" panose="02070309020205020404" pitchFamily="49" charset="0"/>
              </a:rPr>
              <a:t>001</a:t>
            </a:r>
            <a:endParaRPr lang="en-US" altLang="zh-TW" sz="2200" b="1" dirty="0">
              <a:latin typeface="Courier New" panose="02070309020205020404" pitchFamily="49" charset="0"/>
              <a:cs typeface="Courier New" panose="02070309020205020404" pitchFamily="49" charset="0"/>
            </a:endParaRPr>
          </a:p>
          <a:p>
            <a:pPr marL="0" indent="0">
              <a:lnSpc>
                <a:spcPts val="2600"/>
              </a:lnSpc>
              <a:buNone/>
              <a:tabLst>
                <a:tab pos="1002348" algn="l"/>
                <a:tab pos="1899186" algn="l"/>
              </a:tabLst>
            </a:pPr>
            <a:r>
              <a:rPr lang="en-US" altLang="zh-TW" sz="2200" b="1" dirty="0">
                <a:latin typeface="Courier New" panose="02070309020205020404" pitchFamily="49" charset="0"/>
                <a:cs typeface="Courier New" panose="02070309020205020404" pitchFamily="49" charset="0"/>
              </a:rPr>
              <a:t>4.2  </a:t>
            </a:r>
            <a:r>
              <a:rPr lang="en-US" altLang="zh-TW" sz="2200" b="1" u="sng" dirty="0">
                <a:solidFill>
                  <a:srgbClr val="0000FF"/>
                </a:solidFill>
                <a:latin typeface="Courier New" panose="02070309020205020404" pitchFamily="49" charset="0"/>
                <a:cs typeface="Courier New" panose="02070309020205020404" pitchFamily="49" charset="0"/>
              </a:rPr>
              <a:t>0</a:t>
            </a:r>
            <a:r>
              <a:rPr lang="en-US" altLang="zh-TW" sz="2200" b="1" dirty="0">
                <a:solidFill>
                  <a:srgbClr val="0000FF"/>
                </a:solidFill>
                <a:latin typeface="Courier New" panose="02070309020205020404" pitchFamily="49" charset="0"/>
                <a:cs typeface="Courier New" panose="02070309020205020404" pitchFamily="49" charset="0"/>
              </a:rPr>
              <a:t>001</a:t>
            </a:r>
            <a:r>
              <a:rPr lang="en-US" altLang="zh-TW" sz="2200" b="1" dirty="0">
                <a:latin typeface="Courier New" panose="02070309020205020404" pitchFamily="49" charset="0"/>
                <a:cs typeface="Courier New" panose="02070309020205020404" pitchFamily="49" charset="0"/>
              </a:rPr>
              <a:t> 0</a:t>
            </a:r>
            <a:r>
              <a:rPr lang="en-US" altLang="zh-TW" sz="2200" b="1" dirty="0">
                <a:solidFill>
                  <a:schemeClr val="accent1"/>
                </a:solidFill>
                <a:latin typeface="Courier New" panose="02070309020205020404" pitchFamily="49" charset="0"/>
                <a:cs typeface="Courier New" panose="02070309020205020404" pitchFamily="49" charset="0"/>
              </a:rPr>
              <a:t>001</a:t>
            </a:r>
          </a:p>
          <a:p>
            <a:pPr marL="0" indent="0">
              <a:lnSpc>
                <a:spcPts val="2600"/>
              </a:lnSpc>
              <a:buNone/>
              <a:tabLst>
                <a:tab pos="1002348" algn="l"/>
                <a:tab pos="1899186" algn="l"/>
              </a:tabLst>
            </a:pPr>
            <a:r>
              <a:rPr lang="en-US" altLang="zh-TW" sz="2200" b="1" dirty="0">
                <a:latin typeface="Courier New" panose="02070309020205020404" pitchFamily="49" charset="0"/>
                <a:cs typeface="Courier New" panose="02070309020205020404" pitchFamily="49" charset="0"/>
              </a:rPr>
              <a:t>4.3a </a:t>
            </a:r>
            <a:r>
              <a:rPr lang="en-US" altLang="zh-TW" sz="2200" b="1" dirty="0">
                <a:solidFill>
                  <a:srgbClr val="0000FF"/>
                </a:solidFill>
                <a:latin typeface="Courier New" panose="02070309020205020404" pitchFamily="49" charset="0"/>
                <a:cs typeface="Courier New" panose="02070309020205020404" pitchFamily="49" charset="0"/>
              </a:rPr>
              <a:t>001</a:t>
            </a:r>
            <a:r>
              <a:rPr lang="en-US" altLang="zh-TW" sz="2200" b="1" dirty="0">
                <a:latin typeface="Courier New" panose="02070309020205020404" pitchFamily="49" charset="0"/>
                <a:cs typeface="Courier New" panose="02070309020205020404" pitchFamily="49" charset="0"/>
              </a:rPr>
              <a:t>0</a:t>
            </a:r>
            <a:r>
              <a:rPr lang="en-US" altLang="zh-TW" sz="2200" b="1" dirty="0">
                <a:solidFill>
                  <a:schemeClr val="accent1"/>
                </a:solidFill>
                <a:latin typeface="Courier New" panose="02070309020205020404" pitchFamily="49" charset="0"/>
                <a:cs typeface="Courier New" panose="02070309020205020404" pitchFamily="49" charset="0"/>
              </a:rPr>
              <a:t> 0011</a:t>
            </a:r>
            <a:endParaRPr lang="en-US" altLang="zh-TW" sz="2200" b="1" dirty="0">
              <a:latin typeface="Courier New" panose="02070309020205020404" pitchFamily="49" charset="0"/>
              <a:cs typeface="Courier New" panose="02070309020205020404" pitchFamily="49" charset="0"/>
            </a:endParaRPr>
          </a:p>
          <a:p>
            <a:pPr marL="0" indent="0">
              <a:lnSpc>
                <a:spcPts val="2600"/>
              </a:lnSpc>
              <a:buNone/>
              <a:tabLst>
                <a:tab pos="1002348" algn="l"/>
                <a:tab pos="1899186" algn="l"/>
              </a:tabLst>
            </a:pPr>
            <a:r>
              <a:rPr lang="en-US" altLang="zh-TW" sz="2200" b="1" dirty="0">
                <a:latin typeface="Courier New" panose="02070309020205020404" pitchFamily="49" charset="0"/>
                <a:cs typeface="Courier New" panose="02070309020205020404" pitchFamily="49" charset="0"/>
              </a:rPr>
              <a:t>     </a:t>
            </a:r>
            <a:r>
              <a:rPr lang="en-US" altLang="zh-TW" sz="2200" b="1" dirty="0">
                <a:solidFill>
                  <a:srgbClr val="0000FF"/>
                </a:solidFill>
                <a:latin typeface="Courier New" panose="02070309020205020404" pitchFamily="49" charset="0"/>
                <a:cs typeface="Courier New" panose="02070309020205020404" pitchFamily="49" charset="0"/>
              </a:rPr>
              <a:t>0001</a:t>
            </a:r>
            <a:r>
              <a:rPr lang="en-US" altLang="zh-TW" sz="2200" b="1" dirty="0">
                <a:latin typeface="Courier New" panose="02070309020205020404" pitchFamily="49" charset="0"/>
                <a:cs typeface="Courier New" panose="02070309020205020404" pitchFamily="49" charset="0"/>
              </a:rPr>
              <a:t> </a:t>
            </a:r>
            <a:r>
              <a:rPr lang="en-US" altLang="zh-TW" sz="2200" b="1" dirty="0">
                <a:solidFill>
                  <a:schemeClr val="accent1"/>
                </a:solidFill>
                <a:latin typeface="Courier New" panose="02070309020205020404" pitchFamily="49" charset="0"/>
                <a:cs typeface="Courier New" panose="02070309020205020404" pitchFamily="49" charset="0"/>
              </a:rPr>
              <a:t>0011</a:t>
            </a:r>
          </a:p>
        </p:txBody>
      </p:sp>
      <p:sp>
        <p:nvSpPr>
          <p:cNvPr id="445450" name="Rectangle 10"/>
          <p:cNvSpPr>
            <a:spLocks noChangeArrowheads="1"/>
          </p:cNvSpPr>
          <p:nvPr/>
        </p:nvSpPr>
        <p:spPr bwMode="auto">
          <a:xfrm>
            <a:off x="7151077" y="2999198"/>
            <a:ext cx="155324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Remainder &lt; 0</a:t>
            </a:r>
          </a:p>
        </p:txBody>
      </p:sp>
      <p:sp>
        <p:nvSpPr>
          <p:cNvPr id="445451" name="Rectangle 11"/>
          <p:cNvSpPr>
            <a:spLocks noChangeArrowheads="1"/>
          </p:cNvSpPr>
          <p:nvPr/>
        </p:nvSpPr>
        <p:spPr bwMode="auto">
          <a:xfrm>
            <a:off x="3717682" y="3002128"/>
            <a:ext cx="1564461"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Remainder </a:t>
            </a:r>
            <a:r>
              <a:rPr lang="en-US" altLang="zh-TW" sz="1800" b="1">
                <a:latin typeface="+mn-lt"/>
                <a:sym typeface="Symbol" panose="05050102010706020507" pitchFamily="18" charset="2"/>
              </a:rPr>
              <a:t> </a:t>
            </a:r>
            <a:r>
              <a:rPr lang="en-US" altLang="zh-TW" sz="1800" b="1">
                <a:latin typeface="+mn-lt"/>
              </a:rPr>
              <a:t>0</a:t>
            </a:r>
          </a:p>
        </p:txBody>
      </p:sp>
      <p:sp>
        <p:nvSpPr>
          <p:cNvPr id="445454" name="Rectangle 14"/>
          <p:cNvSpPr>
            <a:spLocks noChangeArrowheads="1"/>
          </p:cNvSpPr>
          <p:nvPr/>
        </p:nvSpPr>
        <p:spPr bwMode="auto">
          <a:xfrm>
            <a:off x="3923928" y="2154227"/>
            <a:ext cx="4717073" cy="626701"/>
          </a:xfrm>
          <a:prstGeom prst="rect">
            <a:avLst/>
          </a:prstGeom>
          <a:solidFill>
            <a:srgbClr val="99FF99"/>
          </a:solidFill>
          <a:ln w="25400">
            <a:solidFill>
              <a:srgbClr val="000000"/>
            </a:solidFill>
            <a:miter lim="800000"/>
            <a:headEnd/>
            <a:tailEnd/>
          </a:ln>
          <a:effectLst/>
          <a:extLst/>
        </p:spPr>
        <p:txBody>
          <a:bodyPr lIns="36000" tIns="36000" rIns="36000" bIns="36000" anchor="ctr">
            <a:spAutoFit/>
          </a:bodyPr>
          <a:lstStyle/>
          <a:p>
            <a:r>
              <a:rPr lang="zh-TW" altLang="en-US" sz="1800" b="1" dirty="0">
                <a:latin typeface="+mn-lt"/>
              </a:rPr>
              <a:t>2. </a:t>
            </a:r>
            <a:r>
              <a:rPr lang="en-US" altLang="zh-TW" sz="1800" b="1" dirty="0">
                <a:latin typeface="+mn-lt"/>
              </a:rPr>
              <a:t>Subtract Divisor from left half of Remainder, put result in left half of Remainder</a:t>
            </a:r>
            <a:endParaRPr lang="zh-TW" altLang="en-US" sz="1800" dirty="0">
              <a:latin typeface="+mn-lt"/>
            </a:endParaRPr>
          </a:p>
        </p:txBody>
      </p:sp>
      <p:sp>
        <p:nvSpPr>
          <p:cNvPr id="445459" name="Rectangle 19"/>
          <p:cNvSpPr>
            <a:spLocks noChangeArrowheads="1"/>
          </p:cNvSpPr>
          <p:nvPr/>
        </p:nvSpPr>
        <p:spPr bwMode="auto">
          <a:xfrm>
            <a:off x="4453304" y="1596526"/>
            <a:ext cx="4056185" cy="278423"/>
          </a:xfrm>
          <a:prstGeom prst="rect">
            <a:avLst/>
          </a:prstGeom>
          <a:solidFill>
            <a:srgbClr val="99FF99"/>
          </a:solidFill>
          <a:ln w="25400">
            <a:solidFill>
              <a:srgbClr val="000000"/>
            </a:solidFill>
            <a:miter lim="800000"/>
            <a:headEnd/>
            <a:tailEnd/>
          </a:ln>
          <a:effectLst/>
          <a:extLst/>
        </p:spPr>
        <p:txBody>
          <a:bodyPr wrap="none" anchor="ctr"/>
          <a:lstStyle/>
          <a:p>
            <a:pPr algn="ctr"/>
            <a:r>
              <a:rPr lang="zh-TW" altLang="en-US" sz="1800" b="1" dirty="0">
                <a:latin typeface="+mn-lt"/>
              </a:rPr>
              <a:t>1. </a:t>
            </a:r>
            <a:r>
              <a:rPr lang="en-US" altLang="zh-TW" sz="1800" b="1" dirty="0">
                <a:latin typeface="+mn-lt"/>
              </a:rPr>
              <a:t>Shift Remainder register left 1 bit</a:t>
            </a:r>
            <a:endParaRPr lang="zh-TW" altLang="en-US" sz="1800" dirty="0">
              <a:latin typeface="+mn-lt"/>
            </a:endParaRPr>
          </a:p>
        </p:txBody>
      </p:sp>
      <p:sp>
        <p:nvSpPr>
          <p:cNvPr id="445462" name="AutoShape 22"/>
          <p:cNvSpPr>
            <a:spLocks noChangeArrowheads="1"/>
          </p:cNvSpPr>
          <p:nvPr/>
        </p:nvSpPr>
        <p:spPr bwMode="auto">
          <a:xfrm>
            <a:off x="3060344" y="5796000"/>
            <a:ext cx="4608000" cy="288000"/>
          </a:xfrm>
          <a:prstGeom prst="roundRect">
            <a:avLst>
              <a:gd name="adj" fmla="val 46292"/>
            </a:avLst>
          </a:prstGeom>
          <a:solidFill>
            <a:srgbClr val="99FF99"/>
          </a:solidFill>
          <a:ln w="25400">
            <a:solidFill>
              <a:srgbClr val="000000"/>
            </a:solidFill>
            <a:round/>
            <a:headEnd/>
            <a:tailEnd/>
          </a:ln>
          <a:effectLst/>
          <a:extLst/>
        </p:spPr>
        <p:txBody>
          <a:bodyPr wrap="none" anchor="ctr"/>
          <a:lstStyle/>
          <a:p>
            <a:pPr algn="ctr"/>
            <a:r>
              <a:rPr lang="en-US" altLang="zh-TW" sz="1800" b="1" dirty="0">
                <a:latin typeface="+mn-lt"/>
              </a:rPr>
              <a:t>Done. </a:t>
            </a:r>
            <a:r>
              <a:rPr lang="en-US" altLang="zh-TW" sz="1800" b="1" u="sng" dirty="0">
                <a:solidFill>
                  <a:schemeClr val="accent1"/>
                </a:solidFill>
                <a:latin typeface="+mn-lt"/>
              </a:rPr>
              <a:t>Shift left half of Remainder right 1 bit</a:t>
            </a:r>
            <a:endParaRPr lang="zh-TW" altLang="en-US" sz="1800" dirty="0">
              <a:latin typeface="+mn-lt"/>
            </a:endParaRPr>
          </a:p>
        </p:txBody>
      </p:sp>
      <p:sp>
        <p:nvSpPr>
          <p:cNvPr id="445464" name="Rectangle 24"/>
          <p:cNvSpPr>
            <a:spLocks noChangeArrowheads="1"/>
          </p:cNvSpPr>
          <p:nvPr/>
        </p:nvSpPr>
        <p:spPr bwMode="auto">
          <a:xfrm>
            <a:off x="6025662" y="5209874"/>
            <a:ext cx="788377" cy="33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45465" name="Rectangle 25"/>
          <p:cNvSpPr>
            <a:spLocks noChangeArrowheads="1"/>
          </p:cNvSpPr>
          <p:nvPr/>
        </p:nvSpPr>
        <p:spPr bwMode="auto">
          <a:xfrm>
            <a:off x="4887058" y="5445224"/>
            <a:ext cx="197963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1800" b="1" dirty="0">
                <a:latin typeface="+mn-lt"/>
              </a:rPr>
              <a:t> </a:t>
            </a:r>
            <a:r>
              <a:rPr lang="en-US" altLang="zh-TW" sz="1800" b="1" dirty="0">
                <a:latin typeface="+mn-lt"/>
              </a:rPr>
              <a:t>Yes: 64 repetitions</a:t>
            </a:r>
            <a:endParaRPr lang="en-US" altLang="zh-TW" sz="1800" b="1" dirty="0">
              <a:solidFill>
                <a:srgbClr val="000000"/>
              </a:solidFill>
              <a:latin typeface="+mn-lt"/>
            </a:endParaRPr>
          </a:p>
        </p:txBody>
      </p:sp>
      <p:sp>
        <p:nvSpPr>
          <p:cNvPr id="445467" name="Line 27"/>
          <p:cNvSpPr>
            <a:spLocks noChangeShapeType="1"/>
          </p:cNvSpPr>
          <p:nvPr/>
        </p:nvSpPr>
        <p:spPr bwMode="auto">
          <a:xfrm>
            <a:off x="6286500" y="2802836"/>
            <a:ext cx="0" cy="21101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45468" name="Freeform 28"/>
          <p:cNvSpPr>
            <a:spLocks/>
          </p:cNvSpPr>
          <p:nvPr/>
        </p:nvSpPr>
        <p:spPr bwMode="auto">
          <a:xfrm>
            <a:off x="7143751" y="3347959"/>
            <a:ext cx="706315" cy="423497"/>
          </a:xfrm>
          <a:custGeom>
            <a:avLst/>
            <a:gdLst>
              <a:gd name="T0" fmla="*/ 0 w 445"/>
              <a:gd name="T1" fmla="*/ 0 h 289"/>
              <a:gd name="T2" fmla="*/ 444 w 445"/>
              <a:gd name="T3" fmla="*/ 0 h 289"/>
              <a:gd name="T4" fmla="*/ 444 w 445"/>
              <a:gd name="T5" fmla="*/ 288 h 289"/>
            </a:gdLst>
            <a:ahLst/>
            <a:cxnLst>
              <a:cxn ang="0">
                <a:pos x="T0" y="T1"/>
              </a:cxn>
              <a:cxn ang="0">
                <a:pos x="T2" y="T3"/>
              </a:cxn>
              <a:cxn ang="0">
                <a:pos x="T4" y="T5"/>
              </a:cxn>
            </a:cxnLst>
            <a:rect l="0" t="0" r="r" b="b"/>
            <a:pathLst>
              <a:path w="445" h="289">
                <a:moveTo>
                  <a:pt x="0" y="0"/>
                </a:moveTo>
                <a:lnTo>
                  <a:pt x="444" y="0"/>
                </a:lnTo>
                <a:lnTo>
                  <a:pt x="444" y="288"/>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45469" name="Freeform 29"/>
          <p:cNvSpPr>
            <a:spLocks/>
          </p:cNvSpPr>
          <p:nvPr/>
        </p:nvSpPr>
        <p:spPr bwMode="auto">
          <a:xfrm>
            <a:off x="3468566" y="3347959"/>
            <a:ext cx="1943100" cy="441081"/>
          </a:xfrm>
          <a:custGeom>
            <a:avLst/>
            <a:gdLst>
              <a:gd name="T0" fmla="*/ 1860 w 1861"/>
              <a:gd name="T1" fmla="*/ 0 h 301"/>
              <a:gd name="T2" fmla="*/ 0 w 1861"/>
              <a:gd name="T3" fmla="*/ 0 h 301"/>
              <a:gd name="T4" fmla="*/ 0 w 1861"/>
              <a:gd name="T5" fmla="*/ 300 h 301"/>
            </a:gdLst>
            <a:ahLst/>
            <a:cxnLst>
              <a:cxn ang="0">
                <a:pos x="T0" y="T1"/>
              </a:cxn>
              <a:cxn ang="0">
                <a:pos x="T2" y="T3"/>
              </a:cxn>
              <a:cxn ang="0">
                <a:pos x="T4" y="T5"/>
              </a:cxn>
            </a:cxnLst>
            <a:rect l="0" t="0" r="r" b="b"/>
            <a:pathLst>
              <a:path w="1861" h="301">
                <a:moveTo>
                  <a:pt x="1860" y="0"/>
                </a:moveTo>
                <a:lnTo>
                  <a:pt x="0" y="0"/>
                </a:lnTo>
                <a:lnTo>
                  <a:pt x="0" y="30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45471" name="Rectangle 31"/>
          <p:cNvSpPr>
            <a:spLocks noChangeArrowheads="1"/>
          </p:cNvSpPr>
          <p:nvPr/>
        </p:nvSpPr>
        <p:spPr bwMode="auto">
          <a:xfrm>
            <a:off x="3917797" y="4968000"/>
            <a:ext cx="1230267" cy="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1800"/>
              </a:lnSpc>
            </a:pPr>
            <a:r>
              <a:rPr lang="zh-TW" altLang="en-US" sz="1800" b="1" dirty="0">
                <a:latin typeface="+mn-lt"/>
              </a:rPr>
              <a:t> </a:t>
            </a:r>
            <a:r>
              <a:rPr lang="en-US" altLang="zh-TW" sz="1800" b="1" dirty="0">
                <a:latin typeface="+mn-lt"/>
              </a:rPr>
              <a:t>64th</a:t>
            </a:r>
          </a:p>
          <a:p>
            <a:pPr algn="ctr">
              <a:lnSpc>
                <a:spcPts val="1800"/>
              </a:lnSpc>
            </a:pPr>
            <a:r>
              <a:rPr lang="en-US" altLang="zh-TW" sz="1800" b="1" dirty="0">
                <a:latin typeface="+mn-lt"/>
              </a:rPr>
              <a:t>repetition?</a:t>
            </a:r>
          </a:p>
        </p:txBody>
      </p:sp>
      <p:sp>
        <p:nvSpPr>
          <p:cNvPr id="445473" name="Line 33"/>
          <p:cNvSpPr>
            <a:spLocks noChangeShapeType="1"/>
          </p:cNvSpPr>
          <p:nvPr/>
        </p:nvSpPr>
        <p:spPr bwMode="auto">
          <a:xfrm>
            <a:off x="5114192" y="4511497"/>
            <a:ext cx="0" cy="62718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45474" name="Line 34"/>
          <p:cNvSpPr>
            <a:spLocks noChangeShapeType="1"/>
          </p:cNvSpPr>
          <p:nvPr/>
        </p:nvSpPr>
        <p:spPr bwMode="auto">
          <a:xfrm>
            <a:off x="4536000" y="5620181"/>
            <a:ext cx="0" cy="18000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45476" name="Line 36"/>
          <p:cNvSpPr>
            <a:spLocks noChangeShapeType="1"/>
          </p:cNvSpPr>
          <p:nvPr/>
        </p:nvSpPr>
        <p:spPr bwMode="auto">
          <a:xfrm>
            <a:off x="6248400" y="1288795"/>
            <a:ext cx="0" cy="316523"/>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45477" name="Freeform 37"/>
          <p:cNvSpPr>
            <a:spLocks/>
          </p:cNvSpPr>
          <p:nvPr/>
        </p:nvSpPr>
        <p:spPr bwMode="auto">
          <a:xfrm>
            <a:off x="5467350" y="1995999"/>
            <a:ext cx="3470031" cy="3280691"/>
          </a:xfrm>
          <a:custGeom>
            <a:avLst/>
            <a:gdLst>
              <a:gd name="T0" fmla="*/ 0 w 2269"/>
              <a:gd name="T1" fmla="*/ 3240 h 3241"/>
              <a:gd name="T2" fmla="*/ 2268 w 2269"/>
              <a:gd name="T3" fmla="*/ 3240 h 3241"/>
              <a:gd name="T4" fmla="*/ 2268 w 2269"/>
              <a:gd name="T5" fmla="*/ 0 h 3241"/>
              <a:gd name="T6" fmla="*/ 492 w 2269"/>
              <a:gd name="T7" fmla="*/ 0 h 3241"/>
            </a:gdLst>
            <a:ahLst/>
            <a:cxnLst>
              <a:cxn ang="0">
                <a:pos x="T0" y="T1"/>
              </a:cxn>
              <a:cxn ang="0">
                <a:pos x="T2" y="T3"/>
              </a:cxn>
              <a:cxn ang="0">
                <a:pos x="T4" y="T5"/>
              </a:cxn>
              <a:cxn ang="0">
                <a:pos x="T6" y="T7"/>
              </a:cxn>
            </a:cxnLst>
            <a:rect l="0" t="0" r="r" b="b"/>
            <a:pathLst>
              <a:path w="2269" h="3241">
                <a:moveTo>
                  <a:pt x="0" y="3240"/>
                </a:moveTo>
                <a:lnTo>
                  <a:pt x="2268" y="3240"/>
                </a:lnTo>
                <a:lnTo>
                  <a:pt x="2268" y="0"/>
                </a:lnTo>
                <a:lnTo>
                  <a:pt x="492" y="0"/>
                </a:lnTo>
              </a:path>
            </a:pathLst>
          </a:custGeom>
          <a:noFill/>
          <a:ln w="25400" cap="rnd" cmpd="sng">
            <a:solidFill>
              <a:schemeClr val="accent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45478" name="Line 38"/>
          <p:cNvSpPr>
            <a:spLocks noChangeShapeType="1"/>
          </p:cNvSpPr>
          <p:nvPr/>
        </p:nvSpPr>
        <p:spPr bwMode="auto">
          <a:xfrm flipH="1">
            <a:off x="6260123" y="1872018"/>
            <a:ext cx="1466" cy="260838"/>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45479" name="Freeform 39"/>
          <p:cNvSpPr>
            <a:spLocks/>
          </p:cNvSpPr>
          <p:nvPr/>
        </p:nvSpPr>
        <p:spPr bwMode="auto">
          <a:xfrm>
            <a:off x="3402623" y="4655821"/>
            <a:ext cx="961292" cy="338846"/>
          </a:xfrm>
          <a:custGeom>
            <a:avLst/>
            <a:gdLst>
              <a:gd name="T0" fmla="*/ 0 w 1153"/>
              <a:gd name="T1" fmla="*/ 0 h 325"/>
              <a:gd name="T2" fmla="*/ 0 w 1153"/>
              <a:gd name="T3" fmla="*/ 84 h 325"/>
              <a:gd name="T4" fmla="*/ 1152 w 1153"/>
              <a:gd name="T5" fmla="*/ 84 h 325"/>
              <a:gd name="T6" fmla="*/ 1152 w 1153"/>
              <a:gd name="T7" fmla="*/ 324 h 325"/>
              <a:gd name="T8" fmla="*/ 1152 w 1153"/>
              <a:gd name="T9" fmla="*/ 324 h 325"/>
            </a:gdLst>
            <a:ahLst/>
            <a:cxnLst>
              <a:cxn ang="0">
                <a:pos x="T0" y="T1"/>
              </a:cxn>
              <a:cxn ang="0">
                <a:pos x="T2" y="T3"/>
              </a:cxn>
              <a:cxn ang="0">
                <a:pos x="T4" y="T5"/>
              </a:cxn>
              <a:cxn ang="0">
                <a:pos x="T6" y="T7"/>
              </a:cxn>
              <a:cxn ang="0">
                <a:pos x="T8" y="T9"/>
              </a:cxn>
            </a:cxnLst>
            <a:rect l="0" t="0" r="r" b="b"/>
            <a:pathLst>
              <a:path w="1153" h="325">
                <a:moveTo>
                  <a:pt x="0" y="0"/>
                </a:moveTo>
                <a:lnTo>
                  <a:pt x="0" y="84"/>
                </a:lnTo>
                <a:lnTo>
                  <a:pt x="1152" y="84"/>
                </a:lnTo>
                <a:lnTo>
                  <a:pt x="1152" y="324"/>
                </a:lnTo>
                <a:lnTo>
                  <a:pt x="1152" y="324"/>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445480" name="AutoShape 40"/>
          <p:cNvSpPr>
            <a:spLocks noChangeArrowheads="1"/>
          </p:cNvSpPr>
          <p:nvPr/>
        </p:nvSpPr>
        <p:spPr bwMode="auto">
          <a:xfrm>
            <a:off x="4572000" y="1102114"/>
            <a:ext cx="3870081" cy="310662"/>
          </a:xfrm>
          <a:prstGeom prst="roundRect">
            <a:avLst>
              <a:gd name="adj" fmla="val 43597"/>
            </a:avLst>
          </a:prstGeom>
          <a:solidFill>
            <a:srgbClr val="99FF99"/>
          </a:solidFill>
          <a:ln w="25400">
            <a:solidFill>
              <a:srgbClr val="000000"/>
            </a:solidFill>
            <a:round/>
            <a:headEnd/>
            <a:tailEnd/>
          </a:ln>
          <a:effectLst/>
          <a:extLst/>
        </p:spPr>
        <p:txBody>
          <a:bodyPr wrap="none" anchor="ctr"/>
          <a:lstStyle/>
          <a:p>
            <a:pPr algn="ctr"/>
            <a:r>
              <a:rPr lang="en-US" altLang="zh-TW" sz="1800" b="1" dirty="0">
                <a:solidFill>
                  <a:srgbClr val="000000"/>
                </a:solidFill>
                <a:latin typeface="+mn-lt"/>
              </a:rPr>
              <a:t>Start: Place Dividend in Remainder</a:t>
            </a:r>
          </a:p>
        </p:txBody>
      </p:sp>
      <p:sp>
        <p:nvSpPr>
          <p:cNvPr id="445445" name="Rectangle 5"/>
          <p:cNvSpPr>
            <a:spLocks noChangeArrowheads="1"/>
          </p:cNvSpPr>
          <p:nvPr/>
        </p:nvSpPr>
        <p:spPr bwMode="auto">
          <a:xfrm>
            <a:off x="5039457" y="3740296"/>
            <a:ext cx="3757248" cy="996033"/>
          </a:xfrm>
          <a:prstGeom prst="rect">
            <a:avLst/>
          </a:prstGeom>
          <a:solidFill>
            <a:srgbClr val="99FF99"/>
          </a:solidFill>
          <a:ln w="25400">
            <a:solidFill>
              <a:srgbClr val="000000"/>
            </a:solidFill>
            <a:miter lim="800000"/>
            <a:headEnd/>
            <a:tailEnd/>
          </a:ln>
          <a:effectLst/>
          <a:extLst/>
        </p:spPr>
        <p:txBody>
          <a:bodyPr wrap="square" lIns="36000" tIns="36000" rIns="36000" bIns="36000" anchor="ctr">
            <a:spAutoFit/>
          </a:bodyPr>
          <a:lstStyle/>
          <a:p>
            <a:pPr>
              <a:lnSpc>
                <a:spcPts val="1800"/>
              </a:lnSpc>
            </a:pPr>
            <a:r>
              <a:rPr lang="zh-TW" altLang="en-US" sz="1800" b="1" dirty="0">
                <a:latin typeface="+mn-lt"/>
              </a:rPr>
              <a:t>3</a:t>
            </a:r>
            <a:r>
              <a:rPr lang="en-US" altLang="zh-TW" sz="1800" b="1" dirty="0">
                <a:latin typeface="+mn-lt"/>
              </a:rPr>
              <a:t>b. Restore original value by adding Divisor to left half of Remainder, put sum there, shift </a:t>
            </a:r>
            <a:r>
              <a:rPr lang="en-US" altLang="zh-TW" sz="1800" b="1" u="sng" dirty="0">
                <a:solidFill>
                  <a:schemeClr val="accent1"/>
                </a:solidFill>
                <a:latin typeface="+mn-lt"/>
              </a:rPr>
              <a:t>Remainder</a:t>
            </a:r>
            <a:r>
              <a:rPr lang="en-US" altLang="zh-TW" sz="1800" b="1" dirty="0">
                <a:latin typeface="+mn-lt"/>
              </a:rPr>
              <a:t> to left, set new rightmost bit to 0</a:t>
            </a:r>
            <a:endParaRPr lang="zh-TW" altLang="en-US" sz="1800" dirty="0">
              <a:latin typeface="+mn-lt"/>
            </a:endParaRPr>
          </a:p>
        </p:txBody>
      </p:sp>
      <p:sp>
        <p:nvSpPr>
          <p:cNvPr id="445456" name="Rectangle 16"/>
          <p:cNvSpPr>
            <a:spLocks noChangeArrowheads="1"/>
          </p:cNvSpPr>
          <p:nvPr/>
        </p:nvSpPr>
        <p:spPr bwMode="auto">
          <a:xfrm>
            <a:off x="2771800" y="3779873"/>
            <a:ext cx="2020008" cy="842145"/>
          </a:xfrm>
          <a:prstGeom prst="rect">
            <a:avLst/>
          </a:prstGeom>
          <a:solidFill>
            <a:srgbClr val="99FF99"/>
          </a:solidFill>
          <a:ln w="25400">
            <a:solidFill>
              <a:srgbClr val="000000"/>
            </a:solidFill>
            <a:miter lim="800000"/>
            <a:headEnd/>
            <a:tailEnd/>
          </a:ln>
          <a:effectLst/>
          <a:extLst/>
        </p:spPr>
        <p:txBody>
          <a:bodyPr wrap="square" lIns="36000" tIns="36000" rIns="36000" bIns="36000" anchor="ctr">
            <a:spAutoFit/>
          </a:bodyPr>
          <a:lstStyle/>
          <a:p>
            <a:pPr>
              <a:lnSpc>
                <a:spcPts val="2000"/>
              </a:lnSpc>
            </a:pPr>
            <a:r>
              <a:rPr lang="zh-TW" altLang="en-US" sz="1800" b="1" dirty="0">
                <a:latin typeface="+mn-lt"/>
              </a:rPr>
              <a:t>3</a:t>
            </a:r>
            <a:r>
              <a:rPr lang="en-US" altLang="zh-TW" sz="1800" b="1" dirty="0">
                <a:latin typeface="+mn-lt"/>
              </a:rPr>
              <a:t>a. Shift </a:t>
            </a:r>
            <a:r>
              <a:rPr lang="en-US" altLang="zh-TW" sz="1800" b="1" u="sng" dirty="0">
                <a:solidFill>
                  <a:schemeClr val="accent1"/>
                </a:solidFill>
                <a:latin typeface="+mn-lt"/>
              </a:rPr>
              <a:t>Remainder</a:t>
            </a:r>
            <a:r>
              <a:rPr lang="en-US" altLang="zh-TW" sz="1800" b="1" dirty="0">
                <a:latin typeface="+mn-lt"/>
              </a:rPr>
              <a:t> to left, setting new rightmost bit to 1</a:t>
            </a:r>
            <a:endParaRPr lang="zh-TW" altLang="en-US" sz="1800" dirty="0">
              <a:latin typeface="+mn-lt"/>
            </a:endParaRPr>
          </a:p>
        </p:txBody>
      </p:sp>
      <p:sp>
        <p:nvSpPr>
          <p:cNvPr id="2" name="投影片編號版面配置區 1"/>
          <p:cNvSpPr>
            <a:spLocks noGrp="1"/>
          </p:cNvSpPr>
          <p:nvPr>
            <p:ph type="sldNum" sz="quarter" idx="11"/>
          </p:nvPr>
        </p:nvSpPr>
        <p:spPr/>
        <p:txBody>
          <a:bodyPr/>
          <a:lstStyle/>
          <a:p>
            <a:fld id="{27E26518-2301-4288-8958-BDA5B1B754F8}" type="slidenum">
              <a:rPr lang="zh-TW" altLang="en-US" smtClean="0"/>
              <a:pPr/>
              <a:t>44</a:t>
            </a:fld>
            <a:endParaRPr lang="zh-TW" altLang="zh-TW"/>
          </a:p>
        </p:txBody>
      </p:sp>
    </p:spTree>
    <p:extLst>
      <p:ext uri="{BB962C8B-B14F-4D97-AF65-F5344CB8AC3E}">
        <p14:creationId xmlns:p14="http://schemas.microsoft.com/office/powerpoint/2010/main" val="2746174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4544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4544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45443">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45443">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45443">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45443">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45443">
                                            <p:txEl>
                                              <p:pRg st="6" end="6"/>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45443">
                                            <p:txEl>
                                              <p:pRg st="7" end="7"/>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445443">
                                            <p:txEl>
                                              <p:pRg st="8" end="8"/>
                                            </p:txEl>
                                          </p:spTgt>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4454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544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490" name="Rectangle 2"/>
          <p:cNvSpPr>
            <a:spLocks noGrp="1" noChangeArrowheads="1"/>
          </p:cNvSpPr>
          <p:nvPr>
            <p:ph type="title"/>
          </p:nvPr>
        </p:nvSpPr>
        <p:spPr/>
        <p:txBody>
          <a:bodyPr/>
          <a:lstStyle/>
          <a:p>
            <a:r>
              <a:rPr lang="en-US" altLang="zh-TW" dirty="0"/>
              <a:t>Signed Divide </a:t>
            </a:r>
          </a:p>
        </p:txBody>
      </p:sp>
      <p:sp>
        <p:nvSpPr>
          <p:cNvPr id="447491" name="Rectangle 3"/>
          <p:cNvSpPr>
            <a:spLocks noGrp="1" noChangeArrowheads="1"/>
          </p:cNvSpPr>
          <p:nvPr>
            <p:ph type="body" idx="1"/>
          </p:nvPr>
        </p:nvSpPr>
        <p:spPr/>
        <p:txBody>
          <a:bodyPr/>
          <a:lstStyle/>
          <a:p>
            <a:r>
              <a:rPr lang="en-US" altLang="zh-TW" dirty="0"/>
              <a:t>Remember signs, make positive, complement quotient and remainder if necessary</a:t>
            </a:r>
          </a:p>
          <a:p>
            <a:r>
              <a:rPr lang="en-US" altLang="zh-TW" dirty="0"/>
              <a:t>Alternative: </a:t>
            </a:r>
            <a:br>
              <a:rPr lang="en-US" altLang="zh-TW" dirty="0"/>
            </a:br>
            <a:r>
              <a:rPr lang="en-US" altLang="zh-TW" dirty="0"/>
              <a:t>Let Dividend and Remainder have same sign, negate Quotient if Divisor sign and Dividend sign disagree </a:t>
            </a:r>
          </a:p>
          <a:p>
            <a:pPr lvl="1"/>
            <a:r>
              <a:rPr lang="en-US" altLang="zh-TW" dirty="0"/>
              <a:t>e.g., -7</a:t>
            </a:r>
            <a:r>
              <a:rPr lang="en-US" altLang="zh-TW" dirty="0">
                <a:sym typeface="Symbol" panose="05050102010706020507" pitchFamily="18" charset="2"/>
              </a:rPr>
              <a:t> </a:t>
            </a:r>
            <a:r>
              <a:rPr lang="en-US" altLang="zh-TW" dirty="0"/>
              <a:t>2 = -3, remainder = -1</a:t>
            </a:r>
          </a:p>
          <a:p>
            <a:pPr marL="457200" lvl="1" indent="0">
              <a:buNone/>
            </a:pPr>
            <a:r>
              <a:rPr lang="en-US" altLang="zh-TW" dirty="0"/>
              <a:t>             -7</a:t>
            </a:r>
            <a:r>
              <a:rPr lang="en-US" altLang="zh-TW" dirty="0">
                <a:sym typeface="Symbol" panose="05050102010706020507" pitchFamily="18" charset="2"/>
              </a:rPr>
              <a:t>- </a:t>
            </a:r>
            <a:r>
              <a:rPr lang="en-US" altLang="zh-TW" dirty="0"/>
              <a:t>2 = 3, remainder = -1 </a:t>
            </a:r>
          </a:p>
          <a:p>
            <a:pPr lvl="1"/>
            <a:r>
              <a:rPr lang="en-US" altLang="zh-TW" dirty="0"/>
              <a:t>Satisfy  Dividend = Quotient x Divisor + Remainder </a:t>
            </a:r>
          </a:p>
          <a:p>
            <a:pPr lvl="1"/>
            <a:endParaRPr lang="en-US" altLang="zh-TW" dirty="0"/>
          </a:p>
          <a:p>
            <a:r>
              <a:rPr lang="en-US" altLang="zh-TW" dirty="0"/>
              <a:t>Possible for quotient to be too large:</a:t>
            </a:r>
          </a:p>
          <a:p>
            <a:pPr lvl="1"/>
            <a:r>
              <a:rPr lang="en-US" altLang="zh-TW" dirty="0"/>
              <a:t>If divide 64-bit integer by 1, quotient is 64 bits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45</a:t>
            </a:fld>
            <a:endParaRPr lang="zh-TW" altLang="zh-TW"/>
          </a:p>
        </p:txBody>
      </p:sp>
    </p:spTree>
    <p:extLst>
      <p:ext uri="{BB962C8B-B14F-4D97-AF65-F5344CB8AC3E}">
        <p14:creationId xmlns:p14="http://schemas.microsoft.com/office/powerpoint/2010/main" val="680863388"/>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zh-TW" dirty="0"/>
              <a:t>Observation: Multiply and Divide </a:t>
            </a:r>
          </a:p>
        </p:txBody>
      </p:sp>
      <p:sp>
        <p:nvSpPr>
          <p:cNvPr id="548867" name="Rectangle 3"/>
          <p:cNvSpPr>
            <a:spLocks noGrp="1" noChangeArrowheads="1"/>
          </p:cNvSpPr>
          <p:nvPr>
            <p:ph type="body" idx="1"/>
          </p:nvPr>
        </p:nvSpPr>
        <p:spPr/>
        <p:txBody>
          <a:bodyPr/>
          <a:lstStyle/>
          <a:p>
            <a:r>
              <a:rPr lang="en-US" altLang="zh-TW" dirty="0"/>
              <a:t>Same hardware as multiply: just need ALU to add or subtract, and 128-bit register to shift left or shift right</a:t>
            </a:r>
          </a:p>
        </p:txBody>
      </p:sp>
      <p:sp>
        <p:nvSpPr>
          <p:cNvPr id="4" name="Rectangle 2"/>
          <p:cNvSpPr>
            <a:spLocks noChangeArrowheads="1"/>
          </p:cNvSpPr>
          <p:nvPr/>
        </p:nvSpPr>
        <p:spPr bwMode="auto">
          <a:xfrm>
            <a:off x="1922430" y="5091825"/>
            <a:ext cx="2829658" cy="36195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5" name="Rectangle 3"/>
          <p:cNvSpPr>
            <a:spLocks noChangeArrowheads="1"/>
          </p:cNvSpPr>
          <p:nvPr/>
        </p:nvSpPr>
        <p:spPr bwMode="auto">
          <a:xfrm>
            <a:off x="1934153" y="5103549"/>
            <a:ext cx="2829658" cy="432288"/>
          </a:xfrm>
          <a:prstGeom prst="rect">
            <a:avLst/>
          </a:prstGeom>
          <a:noFill/>
          <a:ln w="254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6" name="Rectangle 4"/>
          <p:cNvSpPr>
            <a:spLocks noChangeArrowheads="1"/>
          </p:cNvSpPr>
          <p:nvPr/>
        </p:nvSpPr>
        <p:spPr bwMode="auto">
          <a:xfrm>
            <a:off x="2068968" y="5041751"/>
            <a:ext cx="1215007" cy="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pPr>
              <a:lnSpc>
                <a:spcPts val="1800"/>
              </a:lnSpc>
            </a:pPr>
            <a:r>
              <a:rPr lang="en-US" altLang="zh-TW" sz="1800" b="1" dirty="0">
                <a:solidFill>
                  <a:srgbClr val="000000"/>
                </a:solidFill>
                <a:latin typeface="+mn-lt"/>
              </a:rPr>
              <a:t>Product/</a:t>
            </a:r>
          </a:p>
          <a:p>
            <a:pPr>
              <a:lnSpc>
                <a:spcPts val="1800"/>
              </a:lnSpc>
            </a:pPr>
            <a:r>
              <a:rPr lang="en-US" altLang="zh-TW" sz="1800" b="1" dirty="0">
                <a:solidFill>
                  <a:srgbClr val="000000"/>
                </a:solidFill>
                <a:latin typeface="+mn-lt"/>
              </a:rPr>
              <a:t>Remainder</a:t>
            </a:r>
          </a:p>
        </p:txBody>
      </p:sp>
      <p:sp>
        <p:nvSpPr>
          <p:cNvPr id="7" name="Rectangle 5"/>
          <p:cNvSpPr>
            <a:spLocks noChangeArrowheads="1"/>
          </p:cNvSpPr>
          <p:nvPr/>
        </p:nvSpPr>
        <p:spPr bwMode="auto">
          <a:xfrm>
            <a:off x="3422984" y="5041751"/>
            <a:ext cx="1290540" cy="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pPr>
              <a:lnSpc>
                <a:spcPts val="1800"/>
              </a:lnSpc>
            </a:pPr>
            <a:r>
              <a:rPr lang="zh-TW" altLang="en-US" sz="1800" b="1" i="1" dirty="0">
                <a:solidFill>
                  <a:schemeClr val="accent1"/>
                </a:solidFill>
                <a:latin typeface="+mn-lt"/>
              </a:rPr>
              <a:t>(</a:t>
            </a:r>
            <a:r>
              <a:rPr lang="en-US" altLang="zh-TW" sz="1800" b="1" i="1" dirty="0">
                <a:solidFill>
                  <a:schemeClr val="accent1"/>
                </a:solidFill>
                <a:latin typeface="+mn-lt"/>
              </a:rPr>
              <a:t>Multiplier/</a:t>
            </a:r>
          </a:p>
          <a:p>
            <a:pPr>
              <a:lnSpc>
                <a:spcPts val="1800"/>
              </a:lnSpc>
            </a:pPr>
            <a:r>
              <a:rPr lang="en-US" altLang="zh-TW" sz="1800" b="1" i="1" dirty="0">
                <a:solidFill>
                  <a:schemeClr val="accent1"/>
                </a:solidFill>
                <a:latin typeface="+mn-lt"/>
              </a:rPr>
              <a:t>Quotient)</a:t>
            </a:r>
          </a:p>
        </p:txBody>
      </p:sp>
      <p:sp>
        <p:nvSpPr>
          <p:cNvPr id="8" name="Rectangle 6"/>
          <p:cNvSpPr>
            <a:spLocks noChangeArrowheads="1"/>
          </p:cNvSpPr>
          <p:nvPr/>
        </p:nvSpPr>
        <p:spPr bwMode="auto">
          <a:xfrm>
            <a:off x="2628745" y="3137003"/>
            <a:ext cx="1339362" cy="546588"/>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9" name="Rectangle 7"/>
          <p:cNvSpPr>
            <a:spLocks noChangeArrowheads="1"/>
          </p:cNvSpPr>
          <p:nvPr/>
        </p:nvSpPr>
        <p:spPr bwMode="auto">
          <a:xfrm>
            <a:off x="2488068" y="3129676"/>
            <a:ext cx="1582615" cy="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pPr algn="ctr">
              <a:lnSpc>
                <a:spcPts val="1800"/>
              </a:lnSpc>
            </a:pPr>
            <a:r>
              <a:rPr lang="en-US" altLang="zh-TW" sz="1800" b="1" dirty="0">
                <a:solidFill>
                  <a:srgbClr val="000000"/>
                </a:solidFill>
                <a:latin typeface="+mn-lt"/>
              </a:rPr>
              <a:t>Multiplicand/</a:t>
            </a:r>
          </a:p>
          <a:p>
            <a:pPr algn="ctr">
              <a:lnSpc>
                <a:spcPts val="1800"/>
              </a:lnSpc>
            </a:pPr>
            <a:r>
              <a:rPr lang="en-US" altLang="zh-TW" sz="1800" b="1" dirty="0">
                <a:solidFill>
                  <a:srgbClr val="000000"/>
                </a:solidFill>
                <a:latin typeface="+mn-lt"/>
              </a:rPr>
              <a:t>Divisor</a:t>
            </a:r>
          </a:p>
        </p:txBody>
      </p:sp>
      <p:sp>
        <p:nvSpPr>
          <p:cNvPr id="10" name="Rectangle 8"/>
          <p:cNvSpPr>
            <a:spLocks noChangeArrowheads="1"/>
          </p:cNvSpPr>
          <p:nvPr/>
        </p:nvSpPr>
        <p:spPr bwMode="auto">
          <a:xfrm>
            <a:off x="2248787" y="4362321"/>
            <a:ext cx="1171085"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64</a:t>
            </a:r>
            <a:r>
              <a:rPr lang="zh-TW" altLang="en-US" sz="1800" b="1" dirty="0">
                <a:solidFill>
                  <a:srgbClr val="000000"/>
                </a:solidFill>
                <a:latin typeface="+mn-lt"/>
              </a:rPr>
              <a:t>-</a:t>
            </a:r>
            <a:r>
              <a:rPr lang="en-US" altLang="zh-TW" sz="1800" b="1" dirty="0">
                <a:solidFill>
                  <a:srgbClr val="000000"/>
                </a:solidFill>
                <a:latin typeface="+mn-lt"/>
              </a:rPr>
              <a:t>bit ALU</a:t>
            </a:r>
          </a:p>
        </p:txBody>
      </p:sp>
      <p:sp>
        <p:nvSpPr>
          <p:cNvPr id="11" name="Rectangle 9"/>
          <p:cNvSpPr>
            <a:spLocks noChangeArrowheads="1"/>
          </p:cNvSpPr>
          <p:nvPr/>
        </p:nvSpPr>
        <p:spPr bwMode="auto">
          <a:xfrm>
            <a:off x="5306203" y="5373216"/>
            <a:ext cx="70595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b="1" dirty="0">
                <a:solidFill>
                  <a:srgbClr val="000000"/>
                </a:solidFill>
                <a:latin typeface="+mn-lt"/>
              </a:rPr>
              <a:t>Write</a:t>
            </a:r>
          </a:p>
        </p:txBody>
      </p:sp>
      <p:sp>
        <p:nvSpPr>
          <p:cNvPr id="12" name="AutoShape 10"/>
          <p:cNvSpPr>
            <a:spLocks noChangeArrowheads="1"/>
          </p:cNvSpPr>
          <p:nvPr/>
        </p:nvSpPr>
        <p:spPr bwMode="auto">
          <a:xfrm>
            <a:off x="5884830" y="4978991"/>
            <a:ext cx="1790700" cy="734158"/>
          </a:xfrm>
          <a:prstGeom prst="roundRect">
            <a:avLst>
              <a:gd name="adj" fmla="val 48565"/>
            </a:avLst>
          </a:prstGeom>
          <a:noFill/>
          <a:ln w="25400">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13" name="Rectangle 11"/>
          <p:cNvSpPr>
            <a:spLocks noChangeArrowheads="1"/>
          </p:cNvSpPr>
          <p:nvPr/>
        </p:nvSpPr>
        <p:spPr bwMode="auto">
          <a:xfrm>
            <a:off x="6233591" y="5172422"/>
            <a:ext cx="87683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solidFill>
                  <a:schemeClr val="accent1"/>
                </a:solidFill>
                <a:latin typeface="+mn-lt"/>
              </a:rPr>
              <a:t>Control</a:t>
            </a:r>
          </a:p>
        </p:txBody>
      </p:sp>
      <p:sp>
        <p:nvSpPr>
          <p:cNvPr id="14" name="Rectangle 12"/>
          <p:cNvSpPr>
            <a:spLocks noChangeArrowheads="1"/>
          </p:cNvSpPr>
          <p:nvPr/>
        </p:nvSpPr>
        <p:spPr bwMode="auto">
          <a:xfrm>
            <a:off x="3209037" y="3721691"/>
            <a:ext cx="80963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64</a:t>
            </a:r>
            <a:r>
              <a:rPr lang="zh-TW" altLang="en-US" sz="1800" b="1" dirty="0">
                <a:solidFill>
                  <a:srgbClr val="000000"/>
                </a:solidFill>
                <a:latin typeface="+mn-lt"/>
              </a:rPr>
              <a:t> </a:t>
            </a:r>
            <a:r>
              <a:rPr lang="en-US" altLang="zh-TW" sz="1800" b="1" dirty="0">
                <a:solidFill>
                  <a:srgbClr val="000000"/>
                </a:solidFill>
                <a:latin typeface="+mn-lt"/>
              </a:rPr>
              <a:t>bits</a:t>
            </a:r>
          </a:p>
        </p:txBody>
      </p:sp>
      <p:sp>
        <p:nvSpPr>
          <p:cNvPr id="15" name="Rectangle 13"/>
          <p:cNvSpPr>
            <a:spLocks noChangeArrowheads="1"/>
          </p:cNvSpPr>
          <p:nvPr/>
        </p:nvSpPr>
        <p:spPr bwMode="auto">
          <a:xfrm>
            <a:off x="3008280" y="5490411"/>
            <a:ext cx="92665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00"/>
                </a:solidFill>
                <a:latin typeface="+mn-lt"/>
              </a:rPr>
              <a:t>128</a:t>
            </a:r>
            <a:r>
              <a:rPr lang="zh-TW" altLang="en-US" sz="1800" b="1" dirty="0">
                <a:solidFill>
                  <a:srgbClr val="000000"/>
                </a:solidFill>
                <a:latin typeface="+mn-lt"/>
              </a:rPr>
              <a:t> </a:t>
            </a:r>
            <a:r>
              <a:rPr lang="en-US" altLang="zh-TW" sz="1800" b="1" dirty="0">
                <a:solidFill>
                  <a:srgbClr val="000000"/>
                </a:solidFill>
                <a:latin typeface="+mn-lt"/>
              </a:rPr>
              <a:t>bits</a:t>
            </a:r>
          </a:p>
        </p:txBody>
      </p:sp>
      <p:sp>
        <p:nvSpPr>
          <p:cNvPr id="16" name="Freeform 14"/>
          <p:cNvSpPr>
            <a:spLocks/>
          </p:cNvSpPr>
          <p:nvPr/>
        </p:nvSpPr>
        <p:spPr bwMode="auto">
          <a:xfrm>
            <a:off x="3456688" y="4452918"/>
            <a:ext cx="2558562" cy="596411"/>
          </a:xfrm>
          <a:custGeom>
            <a:avLst/>
            <a:gdLst>
              <a:gd name="T0" fmla="*/ 1610 w 1611"/>
              <a:gd name="T1" fmla="*/ 406 h 407"/>
              <a:gd name="T2" fmla="*/ 1610 w 1611"/>
              <a:gd name="T3" fmla="*/ 0 h 407"/>
              <a:gd name="T4" fmla="*/ 0 w 1611"/>
              <a:gd name="T5" fmla="*/ 0 h 407"/>
            </a:gdLst>
            <a:ahLst/>
            <a:cxnLst>
              <a:cxn ang="0">
                <a:pos x="T0" y="T1"/>
              </a:cxn>
              <a:cxn ang="0">
                <a:pos x="T2" y="T3"/>
              </a:cxn>
              <a:cxn ang="0">
                <a:pos x="T4" y="T5"/>
              </a:cxn>
            </a:cxnLst>
            <a:rect l="0" t="0" r="r" b="b"/>
            <a:pathLst>
              <a:path w="1611" h="407">
                <a:moveTo>
                  <a:pt x="1610" y="406"/>
                </a:moveTo>
                <a:lnTo>
                  <a:pt x="1610" y="0"/>
                </a:lnTo>
                <a:lnTo>
                  <a:pt x="0" y="0"/>
                </a:lnTo>
              </a:path>
            </a:pathLst>
          </a:custGeom>
          <a:noFill/>
          <a:ln w="25400" cap="rnd" cmpd="sng">
            <a:solidFill>
              <a:schemeClr val="accent2"/>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17" name="Freeform 15"/>
          <p:cNvSpPr>
            <a:spLocks/>
          </p:cNvSpPr>
          <p:nvPr/>
        </p:nvSpPr>
        <p:spPr bwMode="auto">
          <a:xfrm>
            <a:off x="4793119" y="5343872"/>
            <a:ext cx="1103434" cy="1465"/>
          </a:xfrm>
          <a:custGeom>
            <a:avLst/>
            <a:gdLst>
              <a:gd name="T0" fmla="*/ 694 w 695"/>
              <a:gd name="T1" fmla="*/ 0 h 1"/>
              <a:gd name="T2" fmla="*/ 0 w 695"/>
              <a:gd name="T3" fmla="*/ 0 h 1"/>
            </a:gdLst>
            <a:ahLst/>
            <a:cxnLst>
              <a:cxn ang="0">
                <a:pos x="T0" y="T1"/>
              </a:cxn>
              <a:cxn ang="0">
                <a:pos x="T2" y="T3"/>
              </a:cxn>
            </a:cxnLst>
            <a:rect l="0" t="0" r="r" b="b"/>
            <a:pathLst>
              <a:path w="695" h="1">
                <a:moveTo>
                  <a:pt x="694" y="0"/>
                </a:moveTo>
                <a:lnTo>
                  <a:pt x="0" y="0"/>
                </a:lnTo>
              </a:path>
            </a:pathLst>
          </a:custGeom>
          <a:noFill/>
          <a:ln w="25400" cap="rnd" cmpd="sng">
            <a:solidFill>
              <a:schemeClr val="accent2"/>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18" name="Freeform 16"/>
          <p:cNvSpPr>
            <a:spLocks/>
          </p:cNvSpPr>
          <p:nvPr/>
        </p:nvSpPr>
        <p:spPr bwMode="auto">
          <a:xfrm>
            <a:off x="1989837" y="4225783"/>
            <a:ext cx="1611923" cy="534866"/>
          </a:xfrm>
          <a:custGeom>
            <a:avLst/>
            <a:gdLst>
              <a:gd name="T0" fmla="*/ 0 w 1015"/>
              <a:gd name="T1" fmla="*/ 7 h 365"/>
              <a:gd name="T2" fmla="*/ 264 w 1015"/>
              <a:gd name="T3" fmla="*/ 364 h 365"/>
              <a:gd name="T4" fmla="*/ 757 w 1015"/>
              <a:gd name="T5" fmla="*/ 364 h 365"/>
              <a:gd name="T6" fmla="*/ 1014 w 1015"/>
              <a:gd name="T7" fmla="*/ 14 h 365"/>
              <a:gd name="T8" fmla="*/ 607 w 1015"/>
              <a:gd name="T9" fmla="*/ 14 h 365"/>
              <a:gd name="T10" fmla="*/ 514 w 1015"/>
              <a:gd name="T11" fmla="*/ 135 h 365"/>
              <a:gd name="T12" fmla="*/ 407 w 1015"/>
              <a:gd name="T13" fmla="*/ 0 h 365"/>
              <a:gd name="T14" fmla="*/ 0 w 1015"/>
              <a:gd name="T15" fmla="*/ 7 h 36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15" h="365">
                <a:moveTo>
                  <a:pt x="0" y="7"/>
                </a:moveTo>
                <a:lnTo>
                  <a:pt x="264" y="364"/>
                </a:lnTo>
                <a:lnTo>
                  <a:pt x="757" y="364"/>
                </a:lnTo>
                <a:lnTo>
                  <a:pt x="1014" y="14"/>
                </a:lnTo>
                <a:lnTo>
                  <a:pt x="607" y="14"/>
                </a:lnTo>
                <a:lnTo>
                  <a:pt x="514" y="135"/>
                </a:lnTo>
                <a:lnTo>
                  <a:pt x="407" y="0"/>
                </a:lnTo>
                <a:lnTo>
                  <a:pt x="0" y="7"/>
                </a:lnTo>
              </a:path>
            </a:pathLst>
          </a:custGeom>
          <a:noFill/>
          <a:ln w="25400" cap="rnd" cmpd="sng">
            <a:solidFill>
              <a:schemeClr val="tx1"/>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19" name="Freeform 17"/>
          <p:cNvSpPr>
            <a:spLocks/>
          </p:cNvSpPr>
          <p:nvPr/>
        </p:nvSpPr>
        <p:spPr bwMode="auto">
          <a:xfrm>
            <a:off x="2779680" y="4781164"/>
            <a:ext cx="1465" cy="345831"/>
          </a:xfrm>
          <a:custGeom>
            <a:avLst/>
            <a:gdLst>
              <a:gd name="T0" fmla="*/ 0 w 1"/>
              <a:gd name="T1" fmla="*/ 0 h 236"/>
              <a:gd name="T2" fmla="*/ 0 w 1"/>
              <a:gd name="T3" fmla="*/ 235 h 236"/>
            </a:gdLst>
            <a:ahLst/>
            <a:cxnLst>
              <a:cxn ang="0">
                <a:pos x="T0" y="T1"/>
              </a:cxn>
              <a:cxn ang="0">
                <a:pos x="T2" y="T3"/>
              </a:cxn>
            </a:cxnLst>
            <a:rect l="0" t="0" r="r" b="b"/>
            <a:pathLst>
              <a:path w="1" h="236">
                <a:moveTo>
                  <a:pt x="0" y="0"/>
                </a:moveTo>
                <a:lnTo>
                  <a:pt x="0" y="235"/>
                </a:lnTo>
              </a:path>
            </a:pathLst>
          </a:custGeom>
          <a:noFill/>
          <a:ln w="5715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20" name="Freeform 18"/>
          <p:cNvSpPr>
            <a:spLocks/>
          </p:cNvSpPr>
          <p:nvPr/>
        </p:nvSpPr>
        <p:spPr bwMode="auto">
          <a:xfrm>
            <a:off x="899592" y="3875557"/>
            <a:ext cx="1915258" cy="2001715"/>
          </a:xfrm>
          <a:custGeom>
            <a:avLst/>
            <a:gdLst>
              <a:gd name="T0" fmla="*/ 1205 w 1206"/>
              <a:gd name="T1" fmla="*/ 1114 h 1366"/>
              <a:gd name="T2" fmla="*/ 1205 w 1206"/>
              <a:gd name="T3" fmla="*/ 1365 h 1366"/>
              <a:gd name="T4" fmla="*/ 0 w 1206"/>
              <a:gd name="T5" fmla="*/ 1365 h 1366"/>
              <a:gd name="T6" fmla="*/ 0 w 1206"/>
              <a:gd name="T7" fmla="*/ 0 h 1366"/>
              <a:gd name="T8" fmla="*/ 779 w 1206"/>
              <a:gd name="T9" fmla="*/ 0 h 1366"/>
              <a:gd name="T10" fmla="*/ 779 w 1206"/>
              <a:gd name="T11" fmla="*/ 243 h 1366"/>
            </a:gdLst>
            <a:ahLst/>
            <a:cxnLst>
              <a:cxn ang="0">
                <a:pos x="T0" y="T1"/>
              </a:cxn>
              <a:cxn ang="0">
                <a:pos x="T2" y="T3"/>
              </a:cxn>
              <a:cxn ang="0">
                <a:pos x="T4" y="T5"/>
              </a:cxn>
              <a:cxn ang="0">
                <a:pos x="T6" y="T7"/>
              </a:cxn>
              <a:cxn ang="0">
                <a:pos x="T8" y="T9"/>
              </a:cxn>
              <a:cxn ang="0">
                <a:pos x="T10" y="T11"/>
              </a:cxn>
            </a:cxnLst>
            <a:rect l="0" t="0" r="r" b="b"/>
            <a:pathLst>
              <a:path w="1206" h="1366">
                <a:moveTo>
                  <a:pt x="1205" y="1114"/>
                </a:moveTo>
                <a:lnTo>
                  <a:pt x="1205" y="1365"/>
                </a:lnTo>
                <a:lnTo>
                  <a:pt x="0" y="1365"/>
                </a:lnTo>
                <a:lnTo>
                  <a:pt x="0" y="0"/>
                </a:lnTo>
                <a:lnTo>
                  <a:pt x="779" y="0"/>
                </a:lnTo>
                <a:lnTo>
                  <a:pt x="779" y="243"/>
                </a:lnTo>
              </a:path>
            </a:pathLst>
          </a:custGeom>
          <a:noFill/>
          <a:ln w="5715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21" name="Freeform 19"/>
          <p:cNvSpPr>
            <a:spLocks/>
          </p:cNvSpPr>
          <p:nvPr/>
        </p:nvSpPr>
        <p:spPr bwMode="auto">
          <a:xfrm>
            <a:off x="3201711" y="3702641"/>
            <a:ext cx="1465" cy="533400"/>
          </a:xfrm>
          <a:custGeom>
            <a:avLst/>
            <a:gdLst>
              <a:gd name="T0" fmla="*/ 0 w 1"/>
              <a:gd name="T1" fmla="*/ 0 h 364"/>
              <a:gd name="T2" fmla="*/ 0 w 1"/>
              <a:gd name="T3" fmla="*/ 363 h 364"/>
            </a:gdLst>
            <a:ahLst/>
            <a:cxnLst>
              <a:cxn ang="0">
                <a:pos x="T0" y="T1"/>
              </a:cxn>
              <a:cxn ang="0">
                <a:pos x="T2" y="T3"/>
              </a:cxn>
            </a:cxnLst>
            <a:rect l="0" t="0" r="r" b="b"/>
            <a:pathLst>
              <a:path w="1" h="364">
                <a:moveTo>
                  <a:pt x="0" y="0"/>
                </a:moveTo>
                <a:lnTo>
                  <a:pt x="0" y="363"/>
                </a:lnTo>
              </a:path>
            </a:pathLst>
          </a:custGeom>
          <a:noFill/>
          <a:ln w="5715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22" name="Line 20"/>
          <p:cNvSpPr>
            <a:spLocks noChangeShapeType="1"/>
          </p:cNvSpPr>
          <p:nvPr/>
        </p:nvSpPr>
        <p:spPr bwMode="auto">
          <a:xfrm>
            <a:off x="3371695" y="5084499"/>
            <a:ext cx="0" cy="395654"/>
          </a:xfrm>
          <a:prstGeom prst="line">
            <a:avLst/>
          </a:prstGeom>
          <a:noFill/>
          <a:ln w="254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3" name="Line 21"/>
          <p:cNvSpPr>
            <a:spLocks noChangeShapeType="1"/>
          </p:cNvSpPr>
          <p:nvPr/>
        </p:nvSpPr>
        <p:spPr bwMode="auto">
          <a:xfrm>
            <a:off x="3169472" y="4980456"/>
            <a:ext cx="709246" cy="0"/>
          </a:xfrm>
          <a:prstGeom prst="line">
            <a:avLst/>
          </a:prstGeom>
          <a:noFill/>
          <a:ln w="25400">
            <a:solidFill>
              <a:schemeClr val="accent1"/>
            </a:solidFill>
            <a:round/>
            <a:headEnd type="stealth" w="med" len="lg"/>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24" name="Freeform 22"/>
          <p:cNvSpPr>
            <a:spLocks/>
          </p:cNvSpPr>
          <p:nvPr/>
        </p:nvSpPr>
        <p:spPr bwMode="auto">
          <a:xfrm>
            <a:off x="4809237" y="5203195"/>
            <a:ext cx="1103435" cy="1465"/>
          </a:xfrm>
          <a:custGeom>
            <a:avLst/>
            <a:gdLst>
              <a:gd name="T0" fmla="*/ 694 w 695"/>
              <a:gd name="T1" fmla="*/ 0 h 1"/>
              <a:gd name="T2" fmla="*/ 0 w 695"/>
              <a:gd name="T3" fmla="*/ 0 h 1"/>
            </a:gdLst>
            <a:ahLst/>
            <a:cxnLst>
              <a:cxn ang="0">
                <a:pos x="T0" y="T1"/>
              </a:cxn>
              <a:cxn ang="0">
                <a:pos x="T2" y="T3"/>
              </a:cxn>
            </a:cxnLst>
            <a:rect l="0" t="0" r="r" b="b"/>
            <a:pathLst>
              <a:path w="695" h="1">
                <a:moveTo>
                  <a:pt x="694" y="0"/>
                </a:moveTo>
                <a:lnTo>
                  <a:pt x="0" y="0"/>
                </a:lnTo>
              </a:path>
            </a:pathLst>
          </a:custGeom>
          <a:noFill/>
          <a:ln w="25400" cap="rnd" cmpd="sng">
            <a:solidFill>
              <a:schemeClr val="accent2"/>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25" name="Rectangle 23"/>
          <p:cNvSpPr>
            <a:spLocks noChangeArrowheads="1"/>
          </p:cNvSpPr>
          <p:nvPr/>
        </p:nvSpPr>
        <p:spPr bwMode="auto">
          <a:xfrm>
            <a:off x="4982153" y="5115272"/>
            <a:ext cx="103239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solidFill>
                  <a:srgbClr val="000099"/>
                </a:solidFill>
                <a:latin typeface="+mn-lt"/>
              </a:rPr>
              <a:t>Shift Left</a:t>
            </a:r>
            <a:endParaRPr lang="en-US" altLang="zh-TW" sz="1800" b="1">
              <a:latin typeface="+mn-lt"/>
            </a:endParaRPr>
          </a:p>
        </p:txBody>
      </p:sp>
      <p:sp>
        <p:nvSpPr>
          <p:cNvPr id="26" name="Freeform 24"/>
          <p:cNvSpPr>
            <a:spLocks/>
          </p:cNvSpPr>
          <p:nvPr/>
        </p:nvSpPr>
        <p:spPr bwMode="auto">
          <a:xfrm>
            <a:off x="2804591" y="5699960"/>
            <a:ext cx="4040066" cy="177312"/>
          </a:xfrm>
          <a:custGeom>
            <a:avLst/>
            <a:gdLst>
              <a:gd name="T0" fmla="*/ 0 w 2545"/>
              <a:gd name="T1" fmla="*/ 120 h 121"/>
              <a:gd name="T2" fmla="*/ 2544 w 2545"/>
              <a:gd name="T3" fmla="*/ 120 h 121"/>
              <a:gd name="T4" fmla="*/ 2544 w 2545"/>
              <a:gd name="T5" fmla="*/ 0 h 121"/>
            </a:gdLst>
            <a:ahLst/>
            <a:cxnLst>
              <a:cxn ang="0">
                <a:pos x="T0" y="T1"/>
              </a:cxn>
              <a:cxn ang="0">
                <a:pos x="T2" y="T3"/>
              </a:cxn>
              <a:cxn ang="0">
                <a:pos x="T4" y="T5"/>
              </a:cxn>
            </a:cxnLst>
            <a:rect l="0" t="0" r="r" b="b"/>
            <a:pathLst>
              <a:path w="2545" h="121">
                <a:moveTo>
                  <a:pt x="0" y="120"/>
                </a:moveTo>
                <a:lnTo>
                  <a:pt x="2544" y="120"/>
                </a:lnTo>
                <a:lnTo>
                  <a:pt x="2544" y="0"/>
                </a:lnTo>
              </a:path>
            </a:pathLst>
          </a:custGeom>
          <a:noFill/>
          <a:ln w="2540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27" name="Freeform 25"/>
          <p:cNvSpPr>
            <a:spLocks/>
          </p:cNvSpPr>
          <p:nvPr/>
        </p:nvSpPr>
        <p:spPr bwMode="auto">
          <a:xfrm>
            <a:off x="4785791" y="5453775"/>
            <a:ext cx="1103435" cy="1466"/>
          </a:xfrm>
          <a:custGeom>
            <a:avLst/>
            <a:gdLst>
              <a:gd name="T0" fmla="*/ 694 w 695"/>
              <a:gd name="T1" fmla="*/ 0 h 1"/>
              <a:gd name="T2" fmla="*/ 0 w 695"/>
              <a:gd name="T3" fmla="*/ 0 h 1"/>
            </a:gdLst>
            <a:ahLst/>
            <a:cxnLst>
              <a:cxn ang="0">
                <a:pos x="T0" y="T1"/>
              </a:cxn>
              <a:cxn ang="0">
                <a:pos x="T2" y="T3"/>
              </a:cxn>
            </a:cxnLst>
            <a:rect l="0" t="0" r="r" b="b"/>
            <a:pathLst>
              <a:path w="695" h="1">
                <a:moveTo>
                  <a:pt x="694" y="0"/>
                </a:moveTo>
                <a:lnTo>
                  <a:pt x="0" y="0"/>
                </a:lnTo>
              </a:path>
            </a:pathLst>
          </a:custGeom>
          <a:noFill/>
          <a:ln w="25400" cap="rnd" cmpd="sng">
            <a:solidFill>
              <a:schemeClr val="accent2"/>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sz="1800">
              <a:latin typeface="+mn-lt"/>
            </a:endParaRPr>
          </a:p>
        </p:txBody>
      </p:sp>
      <p:sp>
        <p:nvSpPr>
          <p:cNvPr id="28" name="Rectangle 26"/>
          <p:cNvSpPr>
            <a:spLocks noChangeArrowheads="1"/>
          </p:cNvSpPr>
          <p:nvPr/>
        </p:nvSpPr>
        <p:spPr bwMode="auto">
          <a:xfrm>
            <a:off x="4848770" y="4866377"/>
            <a:ext cx="1163390"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b="1" dirty="0">
                <a:latin typeface="+mn-lt"/>
              </a:rPr>
              <a:t>Shift Right</a:t>
            </a:r>
          </a:p>
        </p:txBody>
      </p:sp>
      <p:sp>
        <p:nvSpPr>
          <p:cNvPr id="2" name="文字方塊 1"/>
          <p:cNvSpPr txBox="1"/>
          <p:nvPr/>
        </p:nvSpPr>
        <p:spPr>
          <a:xfrm>
            <a:off x="4572000" y="2210088"/>
            <a:ext cx="3972929" cy="1938992"/>
          </a:xfrm>
          <a:prstGeom prst="rect">
            <a:avLst/>
          </a:prstGeom>
          <a:noFill/>
          <a:ln>
            <a:solidFill>
              <a:schemeClr val="tx1"/>
            </a:solidFill>
            <a:prstDash val="dash"/>
          </a:ln>
        </p:spPr>
        <p:txBody>
          <a:bodyPr wrap="square" rtlCol="0">
            <a:spAutoFit/>
          </a:bodyPr>
          <a:lstStyle/>
          <a:p>
            <a:r>
              <a:rPr lang="en-US" altLang="zh-TW" dirty="0">
                <a:latin typeface="+mn-lt"/>
              </a:rPr>
              <a:t>64</a:t>
            </a:r>
            <a:r>
              <a:rPr lang="zh-TW" altLang="en-US" dirty="0">
                <a:latin typeface="+mn-lt"/>
              </a:rPr>
              <a:t>-</a:t>
            </a:r>
            <a:r>
              <a:rPr lang="en-US" altLang="zh-TW" dirty="0">
                <a:latin typeface="+mn-lt"/>
              </a:rPr>
              <a:t>bit Multiplicand/Divisor register, 64-bit ALU, 128-bit Product/Remainder register (</a:t>
            </a:r>
            <a:r>
              <a:rPr lang="en-US" altLang="zh-TW" u="sng" dirty="0">
                <a:solidFill>
                  <a:schemeClr val="accent1"/>
                </a:solidFill>
                <a:latin typeface="+mn-lt"/>
              </a:rPr>
              <a:t>0</a:t>
            </a:r>
            <a:r>
              <a:rPr lang="en-US" altLang="zh-TW" dirty="0">
                <a:latin typeface="+mn-lt"/>
              </a:rPr>
              <a:t>-bit Multiplier/Quotient register)</a:t>
            </a:r>
          </a:p>
        </p:txBody>
      </p:sp>
      <p:sp>
        <p:nvSpPr>
          <p:cNvPr id="3" name="投影片編號版面配置區 2"/>
          <p:cNvSpPr>
            <a:spLocks noGrp="1"/>
          </p:cNvSpPr>
          <p:nvPr>
            <p:ph type="sldNum" sz="quarter" idx="11"/>
          </p:nvPr>
        </p:nvSpPr>
        <p:spPr/>
        <p:txBody>
          <a:bodyPr/>
          <a:lstStyle/>
          <a:p>
            <a:fld id="{0EF8A0A4-1A2F-4B89-B3C7-02C31CE3A532}" type="slidenum">
              <a:rPr lang="zh-TW" altLang="en-US" smtClean="0"/>
              <a:pPr/>
              <a:t>46</a:t>
            </a:fld>
            <a:endParaRPr lang="zh-TW" altLang="zh-TW"/>
          </a:p>
        </p:txBody>
      </p:sp>
    </p:spTree>
    <p:extLst>
      <p:ext uri="{BB962C8B-B14F-4D97-AF65-F5344CB8AC3E}">
        <p14:creationId xmlns:p14="http://schemas.microsoft.com/office/powerpoint/2010/main" val="23004372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pPr eaLnBrk="1" hangingPunct="1"/>
            <a:r>
              <a:rPr lang="en-US" altLang="zh-TW"/>
              <a:t>Faster Division</a:t>
            </a:r>
            <a:endParaRPr lang="en-AU" altLang="zh-TW">
              <a:ea typeface="新細明體" panose="02020500000000000000" pitchFamily="18" charset="-120"/>
            </a:endParaRPr>
          </a:p>
        </p:txBody>
      </p:sp>
      <p:sp>
        <p:nvSpPr>
          <p:cNvPr id="20484" name="Rectangle 3"/>
          <p:cNvSpPr>
            <a:spLocks noGrp="1" noChangeArrowheads="1"/>
          </p:cNvSpPr>
          <p:nvPr>
            <p:ph type="body" idx="1"/>
          </p:nvPr>
        </p:nvSpPr>
        <p:spPr/>
        <p:txBody>
          <a:bodyPr/>
          <a:lstStyle/>
          <a:p>
            <a:pPr eaLnBrk="1" hangingPunct="1"/>
            <a:r>
              <a:rPr lang="en-US" altLang="zh-TW"/>
              <a:t>Can’t use parallel hardware as in multiplier</a:t>
            </a:r>
          </a:p>
          <a:p>
            <a:pPr lvl="1" eaLnBrk="1" hangingPunct="1"/>
            <a:r>
              <a:rPr lang="en-US" altLang="zh-TW"/>
              <a:t>Subtraction is conditional on sign of remainder</a:t>
            </a:r>
          </a:p>
          <a:p>
            <a:pPr eaLnBrk="1" hangingPunct="1"/>
            <a:r>
              <a:rPr lang="en-US" altLang="zh-TW"/>
              <a:t>Faster dividers (e.g. SRT devision) generate multiple quotient bits per step</a:t>
            </a:r>
          </a:p>
          <a:p>
            <a:pPr lvl="1" eaLnBrk="1" hangingPunct="1"/>
            <a:r>
              <a:rPr lang="en-US" altLang="zh-TW"/>
              <a:t>Still require multiple steps</a:t>
            </a:r>
            <a:endParaRPr lang="en-AU" altLang="zh-TW">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47</a:t>
            </a:fld>
            <a:endParaRPr lang="zh-TW" altLang="zh-TW"/>
          </a:p>
        </p:txBody>
      </p:sp>
    </p:spTree>
    <p:extLst>
      <p:ext uri="{BB962C8B-B14F-4D97-AF65-F5344CB8AC3E}">
        <p14:creationId xmlns:p14="http://schemas.microsoft.com/office/powerpoint/2010/main" val="398197035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a:extLst>
              <a:ext uri="{FF2B5EF4-FFF2-40B4-BE49-F238E27FC236}">
                <a16:creationId xmlns:a16="http://schemas.microsoft.com/office/drawing/2014/main" id="{FA7B98C8-E2E5-422F-931A-47ABD69C7BCA}"/>
              </a:ext>
            </a:extLst>
          </p:cNvPr>
          <p:cNvSpPr>
            <a:spLocks noGrp="1"/>
          </p:cNvSpPr>
          <p:nvPr>
            <p:ph type="title"/>
          </p:nvPr>
        </p:nvSpPr>
        <p:spPr/>
        <p:txBody>
          <a:bodyPr/>
          <a:lstStyle/>
          <a:p>
            <a:r>
              <a:rPr lang="en-US" altLang="en-US" dirty="0"/>
              <a:t>RISC-V </a:t>
            </a:r>
            <a:r>
              <a:rPr lang="en-US" altLang="en-US" dirty="0" smtClean="0"/>
              <a:t>Integer Division</a:t>
            </a:r>
            <a:endParaRPr lang="zh-TW" altLang="en-US" dirty="0"/>
          </a:p>
        </p:txBody>
      </p:sp>
      <p:sp>
        <p:nvSpPr>
          <p:cNvPr id="3" name="內容版面配置區 2">
            <a:extLst>
              <a:ext uri="{FF2B5EF4-FFF2-40B4-BE49-F238E27FC236}">
                <a16:creationId xmlns:a16="http://schemas.microsoft.com/office/drawing/2014/main" id="{866C7F09-124F-4C9F-8C52-50BEA4DB9340}"/>
              </a:ext>
            </a:extLst>
          </p:cNvPr>
          <p:cNvSpPr>
            <a:spLocks noGrp="1"/>
          </p:cNvSpPr>
          <p:nvPr>
            <p:ph idx="1"/>
          </p:nvPr>
        </p:nvSpPr>
        <p:spPr/>
        <p:txBody>
          <a:bodyPr/>
          <a:lstStyle/>
          <a:p>
            <a:r>
              <a:rPr lang="en-US" altLang="zh-TW" b="1" dirty="0">
                <a:latin typeface="Courier New" panose="02070309020205020404" pitchFamily="49" charset="0"/>
                <a:cs typeface="Courier New" panose="02070309020205020404" pitchFamily="49" charset="0"/>
              </a:rPr>
              <a:t>d</a:t>
            </a:r>
            <a:r>
              <a:rPr lang="en-US" altLang="zh-TW" b="1" dirty="0" smtClean="0">
                <a:latin typeface="Courier New" panose="02070309020205020404" pitchFamily="49" charset="0"/>
                <a:cs typeface="Courier New" panose="02070309020205020404" pitchFamily="49" charset="0"/>
              </a:rPr>
              <a:t>iv/</a:t>
            </a:r>
            <a:r>
              <a:rPr lang="en-US" altLang="zh-TW" b="1" dirty="0" err="1" smtClean="0">
                <a:latin typeface="Courier New" panose="02070309020205020404" pitchFamily="49" charset="0"/>
                <a:cs typeface="Courier New" panose="02070309020205020404" pitchFamily="49" charset="0"/>
              </a:rPr>
              <a:t>divu</a:t>
            </a:r>
            <a:r>
              <a:rPr lang="en-US" altLang="zh-TW" dirty="0" smtClean="0"/>
              <a:t>: signed/unsigned division</a:t>
            </a:r>
          </a:p>
          <a:p>
            <a:pPr lvl="1"/>
            <a:r>
              <a:rPr lang="en-US" altLang="zh-TW" dirty="0" smtClean="0"/>
              <a:t>Gives 64-bit signed/unsigned quotient in destination register</a:t>
            </a:r>
          </a:p>
          <a:p>
            <a:r>
              <a:rPr lang="en-US" altLang="zh-TW" b="1" dirty="0" smtClean="0">
                <a:latin typeface="Courier New" panose="02070309020205020404" pitchFamily="49" charset="0"/>
                <a:cs typeface="Courier New" panose="02070309020205020404" pitchFamily="49" charset="0"/>
              </a:rPr>
              <a:t>rem/</a:t>
            </a:r>
            <a:r>
              <a:rPr lang="en-US" altLang="zh-TW" b="1" dirty="0" err="1" smtClean="0">
                <a:latin typeface="Courier New" panose="02070309020205020404" pitchFamily="49" charset="0"/>
                <a:cs typeface="Courier New" panose="02070309020205020404" pitchFamily="49" charset="0"/>
              </a:rPr>
              <a:t>remu</a:t>
            </a:r>
            <a:r>
              <a:rPr lang="en-US" altLang="zh-TW" dirty="0" smtClean="0"/>
              <a:t>: signed/unsigned remainder</a:t>
            </a:r>
          </a:p>
          <a:p>
            <a:pPr lvl="1"/>
            <a:r>
              <a:rPr lang="en-US" altLang="zh-TW" dirty="0" smtClean="0"/>
              <a:t>Gives 64-bit signed/unsigned remainder of the division</a:t>
            </a:r>
            <a:endParaRPr lang="en-US" altLang="zh-TW" dirty="0"/>
          </a:p>
          <a:p>
            <a:r>
              <a:rPr lang="en-US" altLang="zh-TW" dirty="0" smtClean="0"/>
              <a:t>If </a:t>
            </a:r>
            <a:r>
              <a:rPr lang="en-US" altLang="zh-TW" dirty="0"/>
              <a:t>both </a:t>
            </a:r>
            <a:r>
              <a:rPr lang="en-US" altLang="zh-TW" dirty="0" smtClean="0"/>
              <a:t>quotient and </a:t>
            </a:r>
            <a:r>
              <a:rPr lang="en-US" altLang="zh-TW" dirty="0"/>
              <a:t>remainder are </a:t>
            </a:r>
            <a:r>
              <a:rPr lang="en-US" altLang="zh-TW" dirty="0" smtClean="0"/>
              <a:t>required:</a:t>
            </a:r>
          </a:p>
          <a:p>
            <a:pPr marL="457200" lvl="1" indent="0">
              <a:buNone/>
            </a:pPr>
            <a:r>
              <a:rPr lang="en-US" altLang="zh-TW" b="1" dirty="0" smtClean="0">
                <a:latin typeface="Courier New" panose="02070309020205020404" pitchFamily="49" charset="0"/>
                <a:cs typeface="Courier New" panose="02070309020205020404" pitchFamily="49" charset="0"/>
              </a:rPr>
              <a:t>div[u</a:t>
            </a:r>
            <a:r>
              <a:rPr lang="en-US" altLang="zh-TW" b="1" dirty="0">
                <a:latin typeface="Courier New" panose="02070309020205020404" pitchFamily="49" charset="0"/>
                <a:cs typeface="Courier New" panose="02070309020205020404" pitchFamily="49" charset="0"/>
              </a:rPr>
              <a:t>]</a:t>
            </a:r>
            <a:r>
              <a:rPr lang="en-US" altLang="zh-TW" dirty="0" smtClean="0"/>
              <a:t> </a:t>
            </a:r>
            <a:r>
              <a:rPr lang="en-US" altLang="zh-TW" dirty="0" err="1" smtClean="0"/>
              <a:t>rdq</a:t>
            </a:r>
            <a:r>
              <a:rPr lang="en-US" altLang="zh-TW" dirty="0"/>
              <a:t>, rs1, </a:t>
            </a:r>
            <a:r>
              <a:rPr lang="en-US" altLang="zh-TW" dirty="0" smtClean="0"/>
              <a:t>rs2</a:t>
            </a:r>
          </a:p>
          <a:p>
            <a:pPr marL="457200" lvl="1" indent="0">
              <a:buNone/>
            </a:pPr>
            <a:r>
              <a:rPr lang="en-US" altLang="zh-TW" b="1" dirty="0">
                <a:latin typeface="Courier New" panose="02070309020205020404" pitchFamily="49" charset="0"/>
                <a:cs typeface="Courier New" panose="02070309020205020404" pitchFamily="49" charset="0"/>
              </a:rPr>
              <a:t>rem[u]</a:t>
            </a:r>
            <a:r>
              <a:rPr lang="en-US" altLang="zh-TW" dirty="0" smtClean="0"/>
              <a:t> </a:t>
            </a:r>
            <a:r>
              <a:rPr lang="en-US" altLang="zh-TW" dirty="0" err="1"/>
              <a:t>rdr</a:t>
            </a:r>
            <a:r>
              <a:rPr lang="en-US" altLang="zh-TW" dirty="0"/>
              <a:t>, rs1, rs2 </a:t>
            </a:r>
            <a:endParaRPr lang="en-US" altLang="zh-TW" dirty="0" smtClean="0"/>
          </a:p>
          <a:p>
            <a:pPr lvl="1"/>
            <a:r>
              <a:rPr lang="en-US" altLang="zh-TW" dirty="0"/>
              <a:t>Microarchitectures</a:t>
            </a:r>
            <a:r>
              <a:rPr lang="en-US" altLang="zh-TW" dirty="0" smtClean="0"/>
              <a:t> can fuse them </a:t>
            </a:r>
            <a:r>
              <a:rPr lang="en-US" altLang="zh-TW" dirty="0"/>
              <a:t>into a single </a:t>
            </a:r>
            <a:r>
              <a:rPr lang="en-US" altLang="zh-TW" dirty="0" smtClean="0"/>
              <a:t>division</a:t>
            </a:r>
            <a:endParaRPr lang="en-US" altLang="en-US" dirty="0" smtClean="0"/>
          </a:p>
          <a:p>
            <a:r>
              <a:rPr lang="en-US" altLang="en-US" dirty="0" smtClean="0"/>
              <a:t>Overflow </a:t>
            </a:r>
            <a:r>
              <a:rPr lang="en-US" altLang="en-US" dirty="0"/>
              <a:t>and division-by-zero don’t produce errors</a:t>
            </a:r>
          </a:p>
          <a:p>
            <a:pPr lvl="1"/>
            <a:r>
              <a:rPr lang="en-US" altLang="en-US" dirty="0"/>
              <a:t>Just return defined results</a:t>
            </a:r>
          </a:p>
          <a:p>
            <a:pPr lvl="1"/>
            <a:r>
              <a:rPr lang="en-US" altLang="en-US" dirty="0"/>
              <a:t>Faster for the common case of no error</a:t>
            </a:r>
            <a:endParaRPr lang="zh-TW" altLang="en-US" dirty="0"/>
          </a:p>
        </p:txBody>
      </p:sp>
      <p:sp>
        <p:nvSpPr>
          <p:cNvPr id="4" name="投影片編號版面配置區 3">
            <a:extLst>
              <a:ext uri="{FF2B5EF4-FFF2-40B4-BE49-F238E27FC236}">
                <a16:creationId xmlns:a16="http://schemas.microsoft.com/office/drawing/2014/main" id="{6C42B0E6-50D5-468D-AD83-71A9D6F40D6D}"/>
              </a:ext>
            </a:extLst>
          </p:cNvPr>
          <p:cNvSpPr>
            <a:spLocks noGrp="1"/>
          </p:cNvSpPr>
          <p:nvPr>
            <p:ph type="sldNum" sz="quarter" idx="11"/>
          </p:nvPr>
        </p:nvSpPr>
        <p:spPr/>
        <p:txBody>
          <a:bodyPr/>
          <a:lstStyle/>
          <a:p>
            <a:fld id="{0EF8A0A4-1A2F-4B89-B3C7-02C31CE3A532}" type="slidenum">
              <a:rPr lang="zh-TW" altLang="en-US" smtClean="0"/>
              <a:pPr/>
              <a:t>48</a:t>
            </a:fld>
            <a:endParaRPr lang="zh-TW" altLang="zh-TW"/>
          </a:p>
        </p:txBody>
      </p:sp>
    </p:spTree>
    <p:extLst>
      <p:ext uri="{BB962C8B-B14F-4D97-AF65-F5344CB8AC3E}">
        <p14:creationId xmlns:p14="http://schemas.microsoft.com/office/powerpoint/2010/main" val="15806591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89" name="Rectangle 57"/>
          <p:cNvSpPr>
            <a:spLocks noGrp="1" noChangeArrowheads="1"/>
          </p:cNvSpPr>
          <p:nvPr>
            <p:ph type="body" idx="1"/>
          </p:nvPr>
        </p:nvSpPr>
        <p:spPr>
          <a:noFill/>
          <a:ln/>
        </p:spPr>
        <p:txBody>
          <a:bodyPr vert="horz" wrap="square" lIns="84992" tIns="42497" rIns="84992" bIns="42497" numCol="1" anchor="t" anchorCtr="0" compatLnSpc="1">
            <a:prstTxWarp prst="textNoShape">
              <a:avLst/>
            </a:prstTxWarp>
          </a:bodyPr>
          <a:lstStyle/>
          <a:p>
            <a:r>
              <a:rPr lang="en-US" altLang="zh-TW" dirty="0"/>
              <a:t>Design trick: </a:t>
            </a:r>
            <a:r>
              <a:rPr lang="en-US" altLang="zh-TW" dirty="0">
                <a:solidFill>
                  <a:srgbClr val="FF0000"/>
                </a:solidFill>
              </a:rPr>
              <a:t>divide and conquer</a:t>
            </a:r>
          </a:p>
          <a:p>
            <a:pPr lvl="1">
              <a:spcBef>
                <a:spcPct val="20000"/>
              </a:spcBef>
            </a:pPr>
            <a:r>
              <a:rPr lang="en-US" altLang="zh-TW" dirty="0"/>
              <a:t>Break the problem into simpler problems, solve individual problems and glue together the solutions</a:t>
            </a:r>
          </a:p>
        </p:txBody>
      </p:sp>
      <p:sp>
        <p:nvSpPr>
          <p:cNvPr id="351234" name="Rectangle 2"/>
          <p:cNvSpPr>
            <a:spLocks noChangeArrowheads="1"/>
          </p:cNvSpPr>
          <p:nvPr/>
        </p:nvSpPr>
        <p:spPr bwMode="auto">
          <a:xfrm>
            <a:off x="1752600" y="3780511"/>
            <a:ext cx="1041889" cy="961292"/>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a:latin typeface="+mn-lt"/>
            </a:endParaRPr>
          </a:p>
        </p:txBody>
      </p:sp>
      <p:sp>
        <p:nvSpPr>
          <p:cNvPr id="351235" name="Rectangle 3"/>
          <p:cNvSpPr>
            <a:spLocks noChangeArrowheads="1"/>
          </p:cNvSpPr>
          <p:nvPr/>
        </p:nvSpPr>
        <p:spPr bwMode="auto">
          <a:xfrm>
            <a:off x="1916762" y="4041350"/>
            <a:ext cx="71102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FF0000"/>
                </a:solidFill>
                <a:latin typeface="+mn-lt"/>
              </a:rPr>
              <a:t>ALU</a:t>
            </a:r>
            <a:r>
              <a:rPr lang="en-US" altLang="zh-TW" sz="1800" b="1" baseline="-25000" dirty="0">
                <a:solidFill>
                  <a:srgbClr val="FF0000"/>
                </a:solidFill>
                <a:latin typeface="+mn-lt"/>
              </a:rPr>
              <a:t>63</a:t>
            </a:r>
            <a:endParaRPr lang="en-US" altLang="zh-TW" sz="1800" b="1" dirty="0">
              <a:solidFill>
                <a:srgbClr val="FF0000"/>
              </a:solidFill>
              <a:latin typeface="+mn-lt"/>
            </a:endParaRPr>
          </a:p>
        </p:txBody>
      </p:sp>
      <p:sp>
        <p:nvSpPr>
          <p:cNvPr id="351236" name="Rectangle 4"/>
          <p:cNvSpPr>
            <a:spLocks noChangeArrowheads="1"/>
          </p:cNvSpPr>
          <p:nvPr/>
        </p:nvSpPr>
        <p:spPr bwMode="auto">
          <a:xfrm>
            <a:off x="1739413" y="3739480"/>
            <a:ext cx="410492"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a</a:t>
            </a:r>
            <a:r>
              <a:rPr lang="en-US" altLang="zh-TW" sz="1600" b="1" baseline="-25000" dirty="0">
                <a:latin typeface="+mn-lt"/>
              </a:rPr>
              <a:t>63</a:t>
            </a:r>
          </a:p>
        </p:txBody>
      </p:sp>
      <p:sp>
        <p:nvSpPr>
          <p:cNvPr id="351237" name="Rectangle 5"/>
          <p:cNvSpPr>
            <a:spLocks noChangeArrowheads="1"/>
          </p:cNvSpPr>
          <p:nvPr/>
        </p:nvSpPr>
        <p:spPr bwMode="auto">
          <a:xfrm>
            <a:off x="2349013" y="3739480"/>
            <a:ext cx="420110"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b</a:t>
            </a:r>
            <a:r>
              <a:rPr lang="en-US" altLang="zh-TW" sz="1600" b="1" baseline="-25000" dirty="0">
                <a:latin typeface="+mn-lt"/>
              </a:rPr>
              <a:t>63</a:t>
            </a:r>
          </a:p>
        </p:txBody>
      </p:sp>
      <p:sp>
        <p:nvSpPr>
          <p:cNvPr id="351238" name="Rectangle 6"/>
          <p:cNvSpPr>
            <a:spLocks noChangeArrowheads="1"/>
          </p:cNvSpPr>
          <p:nvPr/>
        </p:nvSpPr>
        <p:spPr bwMode="auto">
          <a:xfrm>
            <a:off x="2486758" y="3971011"/>
            <a:ext cx="36400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m</a:t>
            </a:r>
          </a:p>
        </p:txBody>
      </p:sp>
      <p:sp>
        <p:nvSpPr>
          <p:cNvPr id="351239" name="Rectangle 7"/>
          <p:cNvSpPr>
            <a:spLocks noChangeArrowheads="1"/>
          </p:cNvSpPr>
          <p:nvPr/>
        </p:nvSpPr>
        <p:spPr bwMode="auto">
          <a:xfrm>
            <a:off x="2458964" y="4322704"/>
            <a:ext cx="38484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err="1">
                <a:latin typeface="+mn-lt"/>
              </a:rPr>
              <a:t>c</a:t>
            </a:r>
            <a:r>
              <a:rPr lang="en-US" altLang="zh-TW" sz="1800" baseline="-25000" dirty="0" err="1">
                <a:latin typeface="+mn-lt"/>
              </a:rPr>
              <a:t>in</a:t>
            </a:r>
            <a:endParaRPr lang="en-US" altLang="zh-TW" sz="1800" baseline="-25000" dirty="0">
              <a:latin typeface="+mn-lt"/>
            </a:endParaRPr>
          </a:p>
        </p:txBody>
      </p:sp>
      <p:sp>
        <p:nvSpPr>
          <p:cNvPr id="351240" name="Rectangle 8"/>
          <p:cNvSpPr>
            <a:spLocks noChangeArrowheads="1"/>
          </p:cNvSpPr>
          <p:nvPr/>
        </p:nvSpPr>
        <p:spPr bwMode="auto">
          <a:xfrm>
            <a:off x="1724759" y="4322703"/>
            <a:ext cx="396064"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c</a:t>
            </a:r>
            <a:r>
              <a:rPr lang="en-US" altLang="zh-TW" sz="1600" b="1" baseline="-25000" dirty="0">
                <a:latin typeface="+mn-lt"/>
              </a:rPr>
              <a:t>63</a:t>
            </a:r>
          </a:p>
        </p:txBody>
      </p:sp>
      <p:sp>
        <p:nvSpPr>
          <p:cNvPr id="351241" name="Rectangle 9"/>
          <p:cNvSpPr>
            <a:spLocks noChangeArrowheads="1"/>
          </p:cNvSpPr>
          <p:nvPr/>
        </p:nvSpPr>
        <p:spPr bwMode="auto">
          <a:xfrm>
            <a:off x="2092512" y="4437112"/>
            <a:ext cx="391256"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s</a:t>
            </a:r>
            <a:r>
              <a:rPr lang="en-US" altLang="zh-TW" sz="1600" b="1" baseline="-25000" dirty="0">
                <a:latin typeface="+mn-lt"/>
              </a:rPr>
              <a:t>63</a:t>
            </a:r>
          </a:p>
        </p:txBody>
      </p:sp>
      <p:sp>
        <p:nvSpPr>
          <p:cNvPr id="351242" name="Rectangle 10"/>
          <p:cNvSpPr>
            <a:spLocks noChangeArrowheads="1"/>
          </p:cNvSpPr>
          <p:nvPr/>
        </p:nvSpPr>
        <p:spPr bwMode="auto">
          <a:xfrm>
            <a:off x="1447800" y="3077126"/>
            <a:ext cx="5461489" cy="2368062"/>
          </a:xfrm>
          <a:prstGeom prst="rect">
            <a:avLst/>
          </a:prstGeom>
          <a:noFill/>
          <a:ln w="2540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43" name="Rectangle 11"/>
          <p:cNvSpPr>
            <a:spLocks noChangeArrowheads="1"/>
          </p:cNvSpPr>
          <p:nvPr/>
        </p:nvSpPr>
        <p:spPr bwMode="auto">
          <a:xfrm>
            <a:off x="2411760" y="2536399"/>
            <a:ext cx="257837"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dirty="0">
                <a:latin typeface="+mn-lt"/>
              </a:rPr>
              <a:t>A</a:t>
            </a:r>
          </a:p>
        </p:txBody>
      </p:sp>
      <p:sp>
        <p:nvSpPr>
          <p:cNvPr id="351244" name="Rectangle 12"/>
          <p:cNvSpPr>
            <a:spLocks noChangeArrowheads="1"/>
          </p:cNvSpPr>
          <p:nvPr/>
        </p:nvSpPr>
        <p:spPr bwMode="auto">
          <a:xfrm>
            <a:off x="5259885" y="2536399"/>
            <a:ext cx="248219"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dirty="0">
                <a:latin typeface="+mn-lt"/>
              </a:rPr>
              <a:t>B</a:t>
            </a:r>
          </a:p>
        </p:txBody>
      </p:sp>
      <p:sp>
        <p:nvSpPr>
          <p:cNvPr id="351245" name="Rectangle 13"/>
          <p:cNvSpPr>
            <a:spLocks noChangeArrowheads="1"/>
          </p:cNvSpPr>
          <p:nvPr/>
        </p:nvSpPr>
        <p:spPr bwMode="auto">
          <a:xfrm>
            <a:off x="7378213" y="4149080"/>
            <a:ext cx="747521"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dirty="0" err="1">
                <a:solidFill>
                  <a:srgbClr val="0000FF"/>
                </a:solidFill>
                <a:latin typeface="+mn-lt"/>
              </a:rPr>
              <a:t>ALUop</a:t>
            </a:r>
            <a:endParaRPr lang="en-US" altLang="zh-TW" sz="1800" b="1" dirty="0">
              <a:solidFill>
                <a:srgbClr val="0000FF"/>
              </a:solidFill>
              <a:latin typeface="+mn-lt"/>
            </a:endParaRPr>
          </a:p>
        </p:txBody>
      </p:sp>
      <p:sp>
        <p:nvSpPr>
          <p:cNvPr id="351246" name="Rectangle 14"/>
          <p:cNvSpPr>
            <a:spLocks noChangeArrowheads="1"/>
          </p:cNvSpPr>
          <p:nvPr/>
        </p:nvSpPr>
        <p:spPr bwMode="auto">
          <a:xfrm>
            <a:off x="4295043" y="5637152"/>
            <a:ext cx="711294"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a:latin typeface="+mn-lt"/>
              </a:rPr>
              <a:t>Result</a:t>
            </a:r>
          </a:p>
        </p:txBody>
      </p:sp>
      <p:sp>
        <p:nvSpPr>
          <p:cNvPr id="351247" name="Line 15"/>
          <p:cNvSpPr>
            <a:spLocks noChangeShapeType="1"/>
          </p:cNvSpPr>
          <p:nvPr/>
        </p:nvSpPr>
        <p:spPr bwMode="auto">
          <a:xfrm flipH="1">
            <a:off x="6616212" y="4050142"/>
            <a:ext cx="1219200" cy="1465"/>
          </a:xfrm>
          <a:prstGeom prst="line">
            <a:avLst/>
          </a:prstGeom>
          <a:noFill/>
          <a:ln w="50800">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48" name="Line 16"/>
          <p:cNvSpPr>
            <a:spLocks noChangeShapeType="1"/>
          </p:cNvSpPr>
          <p:nvPr/>
        </p:nvSpPr>
        <p:spPr bwMode="auto">
          <a:xfrm>
            <a:off x="2882412" y="2432357"/>
            <a:ext cx="1465" cy="633046"/>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49" name="Line 17"/>
          <p:cNvSpPr>
            <a:spLocks noChangeShapeType="1"/>
          </p:cNvSpPr>
          <p:nvPr/>
        </p:nvSpPr>
        <p:spPr bwMode="auto">
          <a:xfrm>
            <a:off x="5778012" y="2432357"/>
            <a:ext cx="1465" cy="633046"/>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50" name="Line 18"/>
          <p:cNvSpPr>
            <a:spLocks noChangeShapeType="1"/>
          </p:cNvSpPr>
          <p:nvPr/>
        </p:nvSpPr>
        <p:spPr bwMode="auto">
          <a:xfrm>
            <a:off x="4101612" y="5456911"/>
            <a:ext cx="1465" cy="492369"/>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51" name="Line 19"/>
          <p:cNvSpPr>
            <a:spLocks noChangeShapeType="1"/>
          </p:cNvSpPr>
          <p:nvPr/>
        </p:nvSpPr>
        <p:spPr bwMode="auto">
          <a:xfrm flipV="1">
            <a:off x="5549412" y="2573034"/>
            <a:ext cx="457200" cy="14067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52" name="Line 20"/>
          <p:cNvSpPr>
            <a:spLocks noChangeShapeType="1"/>
          </p:cNvSpPr>
          <p:nvPr/>
        </p:nvSpPr>
        <p:spPr bwMode="auto">
          <a:xfrm flipV="1">
            <a:off x="2730012" y="2573034"/>
            <a:ext cx="304800" cy="140677"/>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53" name="Line 21"/>
          <p:cNvSpPr>
            <a:spLocks noChangeShapeType="1"/>
          </p:cNvSpPr>
          <p:nvPr/>
        </p:nvSpPr>
        <p:spPr bwMode="auto">
          <a:xfrm flipV="1">
            <a:off x="7149612" y="3909465"/>
            <a:ext cx="228600" cy="281354"/>
          </a:xfrm>
          <a:prstGeom prst="line">
            <a:avLst/>
          </a:prstGeom>
          <a:noFill/>
          <a:ln w="254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54" name="Line 22"/>
          <p:cNvSpPr>
            <a:spLocks noChangeShapeType="1"/>
          </p:cNvSpPr>
          <p:nvPr/>
        </p:nvSpPr>
        <p:spPr bwMode="auto">
          <a:xfrm flipV="1">
            <a:off x="3873012" y="5527249"/>
            <a:ext cx="457200"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55" name="Rectangle 23"/>
          <p:cNvSpPr>
            <a:spLocks noChangeArrowheads="1"/>
          </p:cNvSpPr>
          <p:nvPr/>
        </p:nvSpPr>
        <p:spPr bwMode="auto">
          <a:xfrm>
            <a:off x="3048000" y="2466060"/>
            <a:ext cx="352413" cy="28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dirty="0">
                <a:latin typeface="+mn-lt"/>
              </a:rPr>
              <a:t>64</a:t>
            </a:r>
            <a:endParaRPr lang="zh-TW" altLang="en-US" sz="1800" b="1" dirty="0">
              <a:latin typeface="+mn-lt"/>
            </a:endParaRPr>
          </a:p>
        </p:txBody>
      </p:sp>
      <p:sp>
        <p:nvSpPr>
          <p:cNvPr id="351256" name="Rectangle 24"/>
          <p:cNvSpPr>
            <a:spLocks noChangeArrowheads="1"/>
          </p:cNvSpPr>
          <p:nvPr/>
        </p:nvSpPr>
        <p:spPr bwMode="auto">
          <a:xfrm>
            <a:off x="6096000" y="2496077"/>
            <a:ext cx="352413" cy="28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dirty="0">
                <a:latin typeface="+mn-lt"/>
              </a:rPr>
              <a:t>64</a:t>
            </a:r>
            <a:endParaRPr lang="zh-TW" altLang="en-US" sz="1800" b="1" dirty="0">
              <a:latin typeface="+mn-lt"/>
            </a:endParaRPr>
          </a:p>
        </p:txBody>
      </p:sp>
      <p:sp>
        <p:nvSpPr>
          <p:cNvPr id="351257" name="Rectangle 25"/>
          <p:cNvSpPr>
            <a:spLocks noChangeArrowheads="1"/>
          </p:cNvSpPr>
          <p:nvPr/>
        </p:nvSpPr>
        <p:spPr bwMode="auto">
          <a:xfrm>
            <a:off x="3525716" y="5549229"/>
            <a:ext cx="352413" cy="284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en-US" altLang="zh-TW" sz="1800" b="1" dirty="0">
                <a:latin typeface="+mn-lt"/>
              </a:rPr>
              <a:t>64</a:t>
            </a:r>
            <a:endParaRPr lang="zh-TW" altLang="en-US" sz="1800" b="1" dirty="0">
              <a:latin typeface="+mn-lt"/>
            </a:endParaRPr>
          </a:p>
        </p:txBody>
      </p:sp>
      <p:sp>
        <p:nvSpPr>
          <p:cNvPr id="351258" name="Rectangle 26"/>
          <p:cNvSpPr>
            <a:spLocks noChangeArrowheads="1"/>
          </p:cNvSpPr>
          <p:nvPr/>
        </p:nvSpPr>
        <p:spPr bwMode="auto">
          <a:xfrm>
            <a:off x="7391400" y="3732152"/>
            <a:ext cx="235395"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nSpc>
                <a:spcPct val="85000"/>
              </a:lnSpc>
            </a:pPr>
            <a:r>
              <a:rPr lang="zh-TW" altLang="en-US" sz="1800" b="1" dirty="0">
                <a:solidFill>
                  <a:srgbClr val="0000FF"/>
                </a:solidFill>
                <a:latin typeface="+mn-lt"/>
              </a:rPr>
              <a:t>4</a:t>
            </a:r>
          </a:p>
        </p:txBody>
      </p:sp>
      <p:sp>
        <p:nvSpPr>
          <p:cNvPr id="351259" name="Line 27"/>
          <p:cNvSpPr>
            <a:spLocks noChangeShapeType="1"/>
          </p:cNvSpPr>
          <p:nvPr/>
        </p:nvSpPr>
        <p:spPr bwMode="auto">
          <a:xfrm>
            <a:off x="1968012" y="5456911"/>
            <a:ext cx="1465" cy="492369"/>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60" name="Rectangle 28"/>
          <p:cNvSpPr>
            <a:spLocks noChangeArrowheads="1"/>
          </p:cNvSpPr>
          <p:nvPr/>
        </p:nvSpPr>
        <p:spPr bwMode="auto">
          <a:xfrm>
            <a:off x="1484462" y="5209260"/>
            <a:ext cx="1002271"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gn="ctr">
              <a:lnSpc>
                <a:spcPct val="85000"/>
              </a:lnSpc>
            </a:pPr>
            <a:r>
              <a:rPr lang="en-US" altLang="zh-TW" sz="1800" b="1">
                <a:latin typeface="+mn-lt"/>
              </a:rPr>
              <a:t>Overflow</a:t>
            </a:r>
          </a:p>
        </p:txBody>
      </p:sp>
      <p:sp>
        <p:nvSpPr>
          <p:cNvPr id="351261" name="Rectangle 29"/>
          <p:cNvSpPr>
            <a:spLocks noChangeArrowheads="1"/>
          </p:cNvSpPr>
          <p:nvPr/>
        </p:nvSpPr>
        <p:spPr bwMode="auto">
          <a:xfrm>
            <a:off x="5562600" y="3710172"/>
            <a:ext cx="1041889" cy="961292"/>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a:latin typeface="+mn-lt"/>
            </a:endParaRPr>
          </a:p>
        </p:txBody>
      </p:sp>
      <p:sp>
        <p:nvSpPr>
          <p:cNvPr id="351262" name="Rectangle 30"/>
          <p:cNvSpPr>
            <a:spLocks noChangeArrowheads="1"/>
          </p:cNvSpPr>
          <p:nvPr/>
        </p:nvSpPr>
        <p:spPr bwMode="auto">
          <a:xfrm>
            <a:off x="5739724" y="3971011"/>
            <a:ext cx="63247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FF0000"/>
                </a:solidFill>
                <a:latin typeface="+mn-lt"/>
              </a:rPr>
              <a:t>ALU</a:t>
            </a:r>
            <a:r>
              <a:rPr lang="en-US" altLang="zh-TW" sz="1800" b="1" baseline="-25000" dirty="0">
                <a:solidFill>
                  <a:srgbClr val="FF0000"/>
                </a:solidFill>
                <a:latin typeface="+mn-lt"/>
              </a:rPr>
              <a:t>0</a:t>
            </a:r>
            <a:endParaRPr lang="en-US" altLang="zh-TW" sz="1800" b="1" dirty="0">
              <a:solidFill>
                <a:srgbClr val="FF0000"/>
              </a:solidFill>
              <a:latin typeface="+mn-lt"/>
            </a:endParaRPr>
          </a:p>
        </p:txBody>
      </p:sp>
      <p:sp>
        <p:nvSpPr>
          <p:cNvPr id="351263" name="Rectangle 31"/>
          <p:cNvSpPr>
            <a:spLocks noChangeArrowheads="1"/>
          </p:cNvSpPr>
          <p:nvPr/>
        </p:nvSpPr>
        <p:spPr bwMode="auto">
          <a:xfrm>
            <a:off x="5610958" y="3673019"/>
            <a:ext cx="341562"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a</a:t>
            </a:r>
            <a:r>
              <a:rPr lang="en-US" altLang="zh-TW" sz="1600" b="1" baseline="-25000" dirty="0">
                <a:latin typeface="+mn-lt"/>
              </a:rPr>
              <a:t>0</a:t>
            </a:r>
          </a:p>
        </p:txBody>
      </p:sp>
      <p:sp>
        <p:nvSpPr>
          <p:cNvPr id="351264" name="Rectangle 32"/>
          <p:cNvSpPr>
            <a:spLocks noChangeArrowheads="1"/>
          </p:cNvSpPr>
          <p:nvPr/>
        </p:nvSpPr>
        <p:spPr bwMode="auto">
          <a:xfrm>
            <a:off x="6220559" y="3673019"/>
            <a:ext cx="351180"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b</a:t>
            </a:r>
            <a:r>
              <a:rPr lang="en-US" altLang="zh-TW" sz="1600" b="1" baseline="-25000" dirty="0">
                <a:latin typeface="+mn-lt"/>
              </a:rPr>
              <a:t>0</a:t>
            </a:r>
          </a:p>
        </p:txBody>
      </p:sp>
      <p:sp>
        <p:nvSpPr>
          <p:cNvPr id="351265" name="Rectangle 33"/>
          <p:cNvSpPr>
            <a:spLocks noChangeArrowheads="1"/>
          </p:cNvSpPr>
          <p:nvPr/>
        </p:nvSpPr>
        <p:spPr bwMode="auto">
          <a:xfrm>
            <a:off x="6296758" y="3900673"/>
            <a:ext cx="36400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a:latin typeface="+mn-lt"/>
              </a:rPr>
              <a:t>m</a:t>
            </a:r>
          </a:p>
        </p:txBody>
      </p:sp>
      <p:sp>
        <p:nvSpPr>
          <p:cNvPr id="351266" name="Rectangle 34"/>
          <p:cNvSpPr>
            <a:spLocks noChangeArrowheads="1"/>
          </p:cNvSpPr>
          <p:nvPr/>
        </p:nvSpPr>
        <p:spPr bwMode="auto">
          <a:xfrm>
            <a:off x="6275388" y="4252365"/>
            <a:ext cx="38484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dirty="0" err="1">
                <a:latin typeface="+mn-lt"/>
              </a:rPr>
              <a:t>c</a:t>
            </a:r>
            <a:r>
              <a:rPr lang="en-US" altLang="zh-TW" sz="1800" baseline="-25000" dirty="0" err="1">
                <a:latin typeface="+mn-lt"/>
              </a:rPr>
              <a:t>in</a:t>
            </a:r>
            <a:endParaRPr lang="en-US" altLang="zh-TW" sz="1800" baseline="-25000" dirty="0">
              <a:latin typeface="+mn-lt"/>
            </a:endParaRPr>
          </a:p>
        </p:txBody>
      </p:sp>
      <p:sp>
        <p:nvSpPr>
          <p:cNvPr id="351267" name="Rectangle 35"/>
          <p:cNvSpPr>
            <a:spLocks noChangeArrowheads="1"/>
          </p:cNvSpPr>
          <p:nvPr/>
        </p:nvSpPr>
        <p:spPr bwMode="auto">
          <a:xfrm>
            <a:off x="5534759" y="4252365"/>
            <a:ext cx="327136"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c</a:t>
            </a:r>
            <a:r>
              <a:rPr lang="en-US" altLang="zh-TW" sz="1600" b="1" baseline="-25000" dirty="0">
                <a:latin typeface="+mn-lt"/>
              </a:rPr>
              <a:t>0</a:t>
            </a:r>
          </a:p>
        </p:txBody>
      </p:sp>
      <p:sp>
        <p:nvSpPr>
          <p:cNvPr id="351268" name="Rectangle 36"/>
          <p:cNvSpPr>
            <a:spLocks noChangeArrowheads="1"/>
          </p:cNvSpPr>
          <p:nvPr/>
        </p:nvSpPr>
        <p:spPr bwMode="auto">
          <a:xfrm>
            <a:off x="5905858" y="4365104"/>
            <a:ext cx="322326"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s</a:t>
            </a:r>
            <a:r>
              <a:rPr lang="en-US" altLang="zh-TW" sz="1600" b="1" baseline="-25000" dirty="0">
                <a:latin typeface="+mn-lt"/>
              </a:rPr>
              <a:t>0</a:t>
            </a:r>
          </a:p>
        </p:txBody>
      </p:sp>
      <p:sp>
        <p:nvSpPr>
          <p:cNvPr id="351269" name="Line 37"/>
          <p:cNvSpPr>
            <a:spLocks noChangeShapeType="1"/>
          </p:cNvSpPr>
          <p:nvPr/>
        </p:nvSpPr>
        <p:spPr bwMode="auto">
          <a:xfrm flipH="1">
            <a:off x="5244612" y="4401834"/>
            <a:ext cx="304800" cy="146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70" name="Line 38"/>
          <p:cNvSpPr>
            <a:spLocks noChangeShapeType="1"/>
          </p:cNvSpPr>
          <p:nvPr/>
        </p:nvSpPr>
        <p:spPr bwMode="auto">
          <a:xfrm flipH="1">
            <a:off x="6616212" y="4401834"/>
            <a:ext cx="304800" cy="146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71" name="Line 39"/>
          <p:cNvSpPr>
            <a:spLocks noChangeShapeType="1"/>
          </p:cNvSpPr>
          <p:nvPr/>
        </p:nvSpPr>
        <p:spPr bwMode="auto">
          <a:xfrm flipH="1">
            <a:off x="2806212" y="4472173"/>
            <a:ext cx="304800" cy="146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72" name="Line 40"/>
          <p:cNvSpPr>
            <a:spLocks noChangeShapeType="1"/>
          </p:cNvSpPr>
          <p:nvPr/>
        </p:nvSpPr>
        <p:spPr bwMode="auto">
          <a:xfrm flipH="1">
            <a:off x="1434612" y="4472173"/>
            <a:ext cx="304800" cy="1465"/>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73" name="Line 41"/>
          <p:cNvSpPr>
            <a:spLocks noChangeShapeType="1"/>
          </p:cNvSpPr>
          <p:nvPr/>
        </p:nvSpPr>
        <p:spPr bwMode="auto">
          <a:xfrm flipH="1">
            <a:off x="2196612" y="3065403"/>
            <a:ext cx="6858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74" name="Line 42"/>
          <p:cNvSpPr>
            <a:spLocks noChangeShapeType="1"/>
          </p:cNvSpPr>
          <p:nvPr/>
        </p:nvSpPr>
        <p:spPr bwMode="auto">
          <a:xfrm>
            <a:off x="2882412" y="3065403"/>
            <a:ext cx="6096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75" name="Line 43"/>
          <p:cNvSpPr>
            <a:spLocks noChangeShapeType="1"/>
          </p:cNvSpPr>
          <p:nvPr/>
        </p:nvSpPr>
        <p:spPr bwMode="auto">
          <a:xfrm>
            <a:off x="2196612" y="3206080"/>
            <a:ext cx="1465" cy="562708"/>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76" name="Freeform 44"/>
          <p:cNvSpPr>
            <a:spLocks/>
          </p:cNvSpPr>
          <p:nvPr/>
        </p:nvSpPr>
        <p:spPr bwMode="auto">
          <a:xfrm>
            <a:off x="3492012" y="3206081"/>
            <a:ext cx="2211265" cy="493834"/>
          </a:xfrm>
          <a:custGeom>
            <a:avLst/>
            <a:gdLst>
              <a:gd name="T0" fmla="*/ 0 w 1393"/>
              <a:gd name="T1" fmla="*/ 0 h 337"/>
              <a:gd name="T2" fmla="*/ 0 w 1393"/>
              <a:gd name="T3" fmla="*/ 48 h 337"/>
              <a:gd name="T4" fmla="*/ 1392 w 1393"/>
              <a:gd name="T5" fmla="*/ 48 h 337"/>
              <a:gd name="T6" fmla="*/ 1392 w 1393"/>
              <a:gd name="T7" fmla="*/ 336 h 337"/>
            </a:gdLst>
            <a:ahLst/>
            <a:cxnLst>
              <a:cxn ang="0">
                <a:pos x="T0" y="T1"/>
              </a:cxn>
              <a:cxn ang="0">
                <a:pos x="T2" y="T3"/>
              </a:cxn>
              <a:cxn ang="0">
                <a:pos x="T4" y="T5"/>
              </a:cxn>
              <a:cxn ang="0">
                <a:pos x="T6" y="T7"/>
              </a:cxn>
            </a:cxnLst>
            <a:rect l="0" t="0" r="r" b="b"/>
            <a:pathLst>
              <a:path w="1393" h="337">
                <a:moveTo>
                  <a:pt x="0" y="0"/>
                </a:moveTo>
                <a:lnTo>
                  <a:pt x="0" y="48"/>
                </a:lnTo>
                <a:lnTo>
                  <a:pt x="1392" y="48"/>
                </a:lnTo>
                <a:lnTo>
                  <a:pt x="1392" y="336"/>
                </a:lnTo>
              </a:path>
            </a:pathLst>
          </a:custGeom>
          <a:noFill/>
          <a:ln w="1905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351277" name="Line 45"/>
          <p:cNvSpPr>
            <a:spLocks noChangeShapeType="1"/>
          </p:cNvSpPr>
          <p:nvPr/>
        </p:nvSpPr>
        <p:spPr bwMode="auto">
          <a:xfrm flipH="1">
            <a:off x="5092212" y="3065403"/>
            <a:ext cx="6858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78" name="Line 46"/>
          <p:cNvSpPr>
            <a:spLocks noChangeShapeType="1"/>
          </p:cNvSpPr>
          <p:nvPr/>
        </p:nvSpPr>
        <p:spPr bwMode="auto">
          <a:xfrm>
            <a:off x="5778012" y="3065403"/>
            <a:ext cx="6096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79" name="Line 47"/>
          <p:cNvSpPr>
            <a:spLocks noChangeShapeType="1"/>
          </p:cNvSpPr>
          <p:nvPr/>
        </p:nvSpPr>
        <p:spPr bwMode="auto">
          <a:xfrm>
            <a:off x="6387612" y="3206080"/>
            <a:ext cx="1465" cy="562708"/>
          </a:xfrm>
          <a:prstGeom prst="line">
            <a:avLst/>
          </a:prstGeom>
          <a:noFill/>
          <a:ln w="1905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80" name="Freeform 48"/>
          <p:cNvSpPr>
            <a:spLocks/>
          </p:cNvSpPr>
          <p:nvPr/>
        </p:nvSpPr>
        <p:spPr bwMode="auto">
          <a:xfrm>
            <a:off x="2653812" y="3206080"/>
            <a:ext cx="2516065" cy="564173"/>
          </a:xfrm>
          <a:custGeom>
            <a:avLst/>
            <a:gdLst>
              <a:gd name="T0" fmla="*/ 1584 w 1585"/>
              <a:gd name="T1" fmla="*/ 0 h 385"/>
              <a:gd name="T2" fmla="*/ 1584 w 1585"/>
              <a:gd name="T3" fmla="*/ 144 h 385"/>
              <a:gd name="T4" fmla="*/ 0 w 1585"/>
              <a:gd name="T5" fmla="*/ 144 h 385"/>
              <a:gd name="T6" fmla="*/ 0 w 1585"/>
              <a:gd name="T7" fmla="*/ 384 h 385"/>
            </a:gdLst>
            <a:ahLst/>
            <a:cxnLst>
              <a:cxn ang="0">
                <a:pos x="T0" y="T1"/>
              </a:cxn>
              <a:cxn ang="0">
                <a:pos x="T2" y="T3"/>
              </a:cxn>
              <a:cxn ang="0">
                <a:pos x="T4" y="T5"/>
              </a:cxn>
              <a:cxn ang="0">
                <a:pos x="T6" y="T7"/>
              </a:cxn>
            </a:cxnLst>
            <a:rect l="0" t="0" r="r" b="b"/>
            <a:pathLst>
              <a:path w="1585" h="385">
                <a:moveTo>
                  <a:pt x="1584" y="0"/>
                </a:moveTo>
                <a:lnTo>
                  <a:pt x="1584" y="144"/>
                </a:lnTo>
                <a:lnTo>
                  <a:pt x="0" y="144"/>
                </a:lnTo>
                <a:lnTo>
                  <a:pt x="0" y="384"/>
                </a:lnTo>
              </a:path>
            </a:pathLst>
          </a:custGeom>
          <a:noFill/>
          <a:ln w="1905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351281" name="Line 49"/>
          <p:cNvSpPr>
            <a:spLocks noChangeShapeType="1"/>
          </p:cNvSpPr>
          <p:nvPr/>
        </p:nvSpPr>
        <p:spPr bwMode="auto">
          <a:xfrm flipH="1">
            <a:off x="2806212" y="4120480"/>
            <a:ext cx="457200" cy="1465"/>
          </a:xfrm>
          <a:prstGeom prst="line">
            <a:avLst/>
          </a:prstGeom>
          <a:noFill/>
          <a:ln w="508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82" name="Line 50"/>
          <p:cNvSpPr>
            <a:spLocks noChangeShapeType="1"/>
          </p:cNvSpPr>
          <p:nvPr/>
        </p:nvSpPr>
        <p:spPr bwMode="auto">
          <a:xfrm>
            <a:off x="3263412" y="4120480"/>
            <a:ext cx="2057400" cy="1465"/>
          </a:xfrm>
          <a:prstGeom prst="line">
            <a:avLst/>
          </a:prstGeom>
          <a:noFill/>
          <a:ln w="508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83" name="Line 51"/>
          <p:cNvSpPr>
            <a:spLocks noChangeShapeType="1"/>
          </p:cNvSpPr>
          <p:nvPr/>
        </p:nvSpPr>
        <p:spPr bwMode="auto">
          <a:xfrm>
            <a:off x="3492012" y="5316234"/>
            <a:ext cx="6096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84" name="Line 52"/>
          <p:cNvSpPr>
            <a:spLocks noChangeShapeType="1"/>
          </p:cNvSpPr>
          <p:nvPr/>
        </p:nvSpPr>
        <p:spPr bwMode="auto">
          <a:xfrm flipH="1">
            <a:off x="4101612" y="5316234"/>
            <a:ext cx="685800" cy="140677"/>
          </a:xfrm>
          <a:prstGeom prst="line">
            <a:avLst/>
          </a:prstGeom>
          <a:noFill/>
          <a:ln w="508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85" name="Freeform 53"/>
          <p:cNvSpPr>
            <a:spLocks/>
          </p:cNvSpPr>
          <p:nvPr/>
        </p:nvSpPr>
        <p:spPr bwMode="auto">
          <a:xfrm>
            <a:off x="2272812" y="4753526"/>
            <a:ext cx="1296865" cy="564173"/>
          </a:xfrm>
          <a:custGeom>
            <a:avLst/>
            <a:gdLst>
              <a:gd name="T0" fmla="*/ 0 w 817"/>
              <a:gd name="T1" fmla="*/ 0 h 385"/>
              <a:gd name="T2" fmla="*/ 0 w 817"/>
              <a:gd name="T3" fmla="*/ 96 h 385"/>
              <a:gd name="T4" fmla="*/ 816 w 817"/>
              <a:gd name="T5" fmla="*/ 96 h 385"/>
              <a:gd name="T6" fmla="*/ 816 w 817"/>
              <a:gd name="T7" fmla="*/ 384 h 385"/>
            </a:gdLst>
            <a:ahLst/>
            <a:cxnLst>
              <a:cxn ang="0">
                <a:pos x="T0" y="T1"/>
              </a:cxn>
              <a:cxn ang="0">
                <a:pos x="T2" y="T3"/>
              </a:cxn>
              <a:cxn ang="0">
                <a:pos x="T4" y="T5"/>
              </a:cxn>
              <a:cxn ang="0">
                <a:pos x="T6" y="T7"/>
              </a:cxn>
            </a:cxnLst>
            <a:rect l="0" t="0" r="r" b="b"/>
            <a:pathLst>
              <a:path w="817" h="385">
                <a:moveTo>
                  <a:pt x="0" y="0"/>
                </a:moveTo>
                <a:lnTo>
                  <a:pt x="0" y="96"/>
                </a:lnTo>
                <a:lnTo>
                  <a:pt x="816" y="96"/>
                </a:lnTo>
                <a:lnTo>
                  <a:pt x="816" y="384"/>
                </a:lnTo>
              </a:path>
            </a:pathLst>
          </a:custGeom>
          <a:noFill/>
          <a:ln w="1905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351286" name="Freeform 54"/>
          <p:cNvSpPr>
            <a:spLocks/>
          </p:cNvSpPr>
          <p:nvPr/>
        </p:nvSpPr>
        <p:spPr bwMode="auto">
          <a:xfrm>
            <a:off x="4711212" y="4683188"/>
            <a:ext cx="1373065" cy="634511"/>
          </a:xfrm>
          <a:custGeom>
            <a:avLst/>
            <a:gdLst>
              <a:gd name="T0" fmla="*/ 864 w 865"/>
              <a:gd name="T1" fmla="*/ 0 h 433"/>
              <a:gd name="T2" fmla="*/ 864 w 865"/>
              <a:gd name="T3" fmla="*/ 96 h 433"/>
              <a:gd name="T4" fmla="*/ 0 w 865"/>
              <a:gd name="T5" fmla="*/ 96 h 433"/>
              <a:gd name="T6" fmla="*/ 0 w 865"/>
              <a:gd name="T7" fmla="*/ 432 h 433"/>
              <a:gd name="T8" fmla="*/ 0 w 865"/>
              <a:gd name="T9" fmla="*/ 432 h 433"/>
            </a:gdLst>
            <a:ahLst/>
            <a:cxnLst>
              <a:cxn ang="0">
                <a:pos x="T0" y="T1"/>
              </a:cxn>
              <a:cxn ang="0">
                <a:pos x="T2" y="T3"/>
              </a:cxn>
              <a:cxn ang="0">
                <a:pos x="T4" y="T5"/>
              </a:cxn>
              <a:cxn ang="0">
                <a:pos x="T6" y="T7"/>
              </a:cxn>
              <a:cxn ang="0">
                <a:pos x="T8" y="T9"/>
              </a:cxn>
            </a:cxnLst>
            <a:rect l="0" t="0" r="r" b="b"/>
            <a:pathLst>
              <a:path w="865" h="433">
                <a:moveTo>
                  <a:pt x="864" y="0"/>
                </a:moveTo>
                <a:lnTo>
                  <a:pt x="864" y="96"/>
                </a:lnTo>
                <a:lnTo>
                  <a:pt x="0" y="96"/>
                </a:lnTo>
                <a:lnTo>
                  <a:pt x="0" y="432"/>
                </a:lnTo>
                <a:lnTo>
                  <a:pt x="0" y="432"/>
                </a:lnTo>
              </a:path>
            </a:pathLst>
          </a:custGeom>
          <a:noFill/>
          <a:ln w="19050" cap="rnd" cmpd="sng">
            <a:solidFill>
              <a:schemeClr val="tx1"/>
            </a:solidFill>
            <a:prstDash val="solid"/>
            <a:round/>
            <a:headEnd type="none" w="sm" len="sm"/>
            <a:tailEnd type="stealth"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TW" altLang="en-US">
              <a:latin typeface="+mn-lt"/>
            </a:endParaRPr>
          </a:p>
        </p:txBody>
      </p:sp>
      <p:sp>
        <p:nvSpPr>
          <p:cNvPr id="351287" name="Line 55"/>
          <p:cNvSpPr>
            <a:spLocks noChangeShapeType="1"/>
          </p:cNvSpPr>
          <p:nvPr/>
        </p:nvSpPr>
        <p:spPr bwMode="auto">
          <a:xfrm>
            <a:off x="2883877" y="5456911"/>
            <a:ext cx="2931" cy="492369"/>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351288" name="Rectangle 56"/>
          <p:cNvSpPr>
            <a:spLocks noChangeArrowheads="1"/>
          </p:cNvSpPr>
          <p:nvPr/>
        </p:nvSpPr>
        <p:spPr bwMode="auto">
          <a:xfrm>
            <a:off x="2629813" y="5209260"/>
            <a:ext cx="543299" cy="282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algn="ctr">
              <a:lnSpc>
                <a:spcPct val="85000"/>
              </a:lnSpc>
            </a:pPr>
            <a:r>
              <a:rPr lang="en-US" altLang="zh-TW" sz="1800" b="1">
                <a:latin typeface="+mn-lt"/>
              </a:rPr>
              <a:t>Zero</a:t>
            </a:r>
          </a:p>
        </p:txBody>
      </p:sp>
      <p:sp>
        <p:nvSpPr>
          <p:cNvPr id="351290" name="Rectangle 58"/>
          <p:cNvSpPr>
            <a:spLocks noGrp="1" noChangeArrowheads="1"/>
          </p:cNvSpPr>
          <p:nvPr>
            <p:ph type="title"/>
          </p:nvPr>
        </p:nvSpPr>
        <p:spPr/>
        <p:txBody>
          <a:bodyPr/>
          <a:lstStyle/>
          <a:p>
            <a:r>
              <a:rPr lang="en-US" altLang="zh-TW" dirty="0"/>
              <a:t>Design Strategy: Bit-slice ALU</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4</a:t>
            </a:fld>
            <a:endParaRPr lang="zh-TW" altLang="zh-TW"/>
          </a:p>
        </p:txBody>
      </p:sp>
    </p:spTree>
    <p:extLst>
      <p:ext uri="{BB962C8B-B14F-4D97-AF65-F5344CB8AC3E}">
        <p14:creationId xmlns:p14="http://schemas.microsoft.com/office/powerpoint/2010/main" val="12373529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Addition and subtraction (Sec. 3.2)</a:t>
            </a:r>
          </a:p>
          <a:p>
            <a:r>
              <a:rPr lang="en-US" altLang="zh-TW" dirty="0"/>
              <a:t>Multiplication (Sec. 3.3)</a:t>
            </a:r>
          </a:p>
          <a:p>
            <a:r>
              <a:rPr lang="en-US" altLang="zh-TW" dirty="0"/>
              <a:t>Division (Sec. 3.4)</a:t>
            </a:r>
          </a:p>
          <a:p>
            <a:r>
              <a:rPr lang="en-US" altLang="zh-TW" dirty="0">
                <a:solidFill>
                  <a:srgbClr val="FF0000"/>
                </a:solidFill>
              </a:rPr>
              <a:t>Floating point (Sec. 3.5)</a:t>
            </a:r>
          </a:p>
          <a:p>
            <a:r>
              <a:rPr lang="en-US" altLang="zh-TW" dirty="0"/>
              <a:t>Parallelism and computer arithmetic: </a:t>
            </a:r>
            <a:r>
              <a:rPr lang="en-US" altLang="zh-TW" dirty="0" err="1"/>
              <a:t>subword</a:t>
            </a:r>
            <a:r>
              <a:rPr lang="en-US" altLang="zh-TW" dirty="0"/>
              <a:t> parallelism (Sec. 3.6)</a:t>
            </a:r>
          </a:p>
          <a:p>
            <a:r>
              <a:rPr lang="en-US" altLang="zh-TW" dirty="0">
                <a:solidFill>
                  <a:schemeClr val="bg1">
                    <a:lumMod val="75000"/>
                  </a:schemeClr>
                </a:solidFill>
              </a:rPr>
              <a:t>Streaming SIMD extensions and advanced vector extensions in x86  (Sec. 3.7)</a:t>
            </a:r>
          </a:p>
          <a:p>
            <a:r>
              <a:rPr lang="en-US" altLang="zh-TW" dirty="0" err="1">
                <a:solidFill>
                  <a:schemeClr val="bg1">
                    <a:lumMod val="75000"/>
                  </a:schemeClr>
                </a:solidFill>
              </a:rPr>
              <a:t>Subword</a:t>
            </a:r>
            <a:r>
              <a:rPr lang="en-US" altLang="zh-TW" dirty="0">
                <a:solidFill>
                  <a:schemeClr val="bg1">
                    <a:lumMod val="75000"/>
                  </a:schemeClr>
                </a:solidFill>
              </a:rPr>
              <a:t> parallelism and matrix multiply (Sec. 3.8)</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49</a:t>
            </a:fld>
            <a:endParaRPr lang="zh-TW" altLang="zh-TW"/>
          </a:p>
        </p:txBody>
      </p:sp>
    </p:spTree>
    <p:extLst>
      <p:ext uri="{BB962C8B-B14F-4D97-AF65-F5344CB8AC3E}">
        <p14:creationId xmlns:p14="http://schemas.microsoft.com/office/powerpoint/2010/main" val="9197229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0" name="Rectangle 2"/>
          <p:cNvSpPr>
            <a:spLocks noGrp="1" noChangeArrowheads="1"/>
          </p:cNvSpPr>
          <p:nvPr>
            <p:ph type="body" idx="1"/>
          </p:nvPr>
        </p:nvSpPr>
        <p:spPr/>
        <p:txBody>
          <a:bodyPr/>
          <a:lstStyle/>
          <a:p>
            <a:pPr marL="263776" indent="-263776"/>
            <a:r>
              <a:rPr lang="en-US" altLang="zh-TW" dirty="0"/>
              <a:t>What can be represented in N bits?</a:t>
            </a:r>
          </a:p>
          <a:p>
            <a:pPr marL="263776" indent="-263776">
              <a:buNone/>
            </a:pPr>
            <a:r>
              <a:rPr lang="en-US" altLang="zh-TW" sz="2400" dirty="0"/>
              <a:t>	Unsigned			0	   to	2</a:t>
            </a:r>
            <a:r>
              <a:rPr lang="en-US" altLang="zh-TW" sz="2400" baseline="30000" dirty="0"/>
              <a:t>n</a:t>
            </a:r>
            <a:r>
              <a:rPr lang="en-US" altLang="zh-TW" sz="2400" dirty="0"/>
              <a:t>  - 1</a:t>
            </a:r>
          </a:p>
          <a:p>
            <a:pPr marL="263776" indent="-263776">
              <a:buNone/>
            </a:pPr>
            <a:r>
              <a:rPr lang="en-US" altLang="zh-TW" sz="2400" dirty="0"/>
              <a:t>	2’s Complement		-2</a:t>
            </a:r>
            <a:r>
              <a:rPr lang="en-US" altLang="zh-TW" sz="2400" baseline="30000" dirty="0"/>
              <a:t>n-1</a:t>
            </a:r>
            <a:r>
              <a:rPr lang="en-US" altLang="zh-TW" sz="2400" dirty="0"/>
              <a:t>	   to	2</a:t>
            </a:r>
            <a:r>
              <a:rPr lang="en-US" altLang="zh-TW" sz="2400" baseline="30000" dirty="0"/>
              <a:t>n-1</a:t>
            </a:r>
            <a:r>
              <a:rPr lang="en-US" altLang="zh-TW" sz="2400" dirty="0"/>
              <a:t>- 1</a:t>
            </a:r>
          </a:p>
          <a:p>
            <a:pPr marL="263776" indent="-263776"/>
            <a:r>
              <a:rPr lang="en-US" altLang="zh-TW" dirty="0"/>
              <a:t> But, what about ...</a:t>
            </a:r>
          </a:p>
          <a:p>
            <a:pPr marL="650647" lvl="1" indent="-211021"/>
            <a:r>
              <a:rPr lang="en-US" altLang="zh-TW" dirty="0"/>
              <a:t>very large numbers?	9,349,398,989,787,762,244,859,087,678</a:t>
            </a:r>
          </a:p>
          <a:p>
            <a:pPr marL="650647" lvl="1" indent="-211021"/>
            <a:r>
              <a:rPr lang="en-US" altLang="zh-TW" dirty="0"/>
              <a:t>very small number?	0.0000000000000000000000045691</a:t>
            </a:r>
          </a:p>
          <a:p>
            <a:pPr marL="650647" lvl="1" indent="-211021"/>
            <a:r>
              <a:rPr lang="en-US" altLang="zh-TW" dirty="0" err="1"/>
              <a:t>rationals</a:t>
            </a:r>
            <a:r>
              <a:rPr lang="en-US" altLang="zh-TW" dirty="0"/>
              <a:t>  			2/3</a:t>
            </a:r>
          </a:p>
          <a:p>
            <a:pPr marL="650647" lvl="1" indent="-211021"/>
            <a:r>
              <a:rPr lang="en-US" altLang="zh-TW" dirty="0"/>
              <a:t>irrationals			</a:t>
            </a:r>
            <a:r>
              <a:rPr lang="en-US" altLang="zh-TW" dirty="0">
                <a:sym typeface="Symbol" panose="05050102010706020507" pitchFamily="18" charset="2"/>
              </a:rPr>
              <a:t></a:t>
            </a:r>
            <a:r>
              <a:rPr lang="en-US" altLang="zh-TW" dirty="0"/>
              <a:t>2</a:t>
            </a:r>
          </a:p>
          <a:p>
            <a:pPr marL="650647" lvl="1" indent="-211021"/>
            <a:r>
              <a:rPr lang="en-US" altLang="zh-TW" dirty="0" err="1"/>
              <a:t>transcendentals</a:t>
            </a:r>
            <a:r>
              <a:rPr lang="en-US" altLang="zh-TW" dirty="0"/>
              <a:t>			e, </a:t>
            </a:r>
            <a:r>
              <a:rPr lang="en-US" altLang="zh-TW" dirty="0">
                <a:sym typeface="Symbol" panose="05050102010706020507" pitchFamily="18" charset="2"/>
              </a:rPr>
              <a:t></a:t>
            </a:r>
          </a:p>
          <a:p>
            <a:pPr marL="250597" indent="-211021"/>
            <a:r>
              <a:rPr lang="en-US" altLang="zh-TW" dirty="0">
                <a:sym typeface="Symbol" panose="05050102010706020507" pitchFamily="18" charset="2"/>
              </a:rPr>
              <a:t>How to represent them in just N bits?</a:t>
            </a:r>
          </a:p>
        </p:txBody>
      </p:sp>
      <p:sp>
        <p:nvSpPr>
          <p:cNvPr id="452611" name="Rectangle 3"/>
          <p:cNvSpPr>
            <a:spLocks noChangeArrowheads="1"/>
          </p:cNvSpPr>
          <p:nvPr/>
        </p:nvSpPr>
        <p:spPr bwMode="auto">
          <a:xfrm>
            <a:off x="901212" y="5445369"/>
            <a:ext cx="26377" cy="21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52612" name="Rectangle 4"/>
          <p:cNvSpPr>
            <a:spLocks noGrp="1" noChangeArrowheads="1"/>
          </p:cNvSpPr>
          <p:nvPr>
            <p:ph type="title"/>
          </p:nvPr>
        </p:nvSpPr>
        <p:spPr/>
        <p:txBody>
          <a:bodyPr/>
          <a:lstStyle/>
          <a:p>
            <a:r>
              <a:rPr lang="en-US" altLang="zh-TW" dirty="0"/>
              <a:t>Floating-Point</a:t>
            </a:r>
            <a:r>
              <a:rPr lang="zh-TW" altLang="en-US" dirty="0"/>
              <a:t> </a:t>
            </a:r>
            <a:r>
              <a:rPr lang="en-US" altLang="zh-TW" dirty="0"/>
              <a:t>Numbers: Motivation</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50</a:t>
            </a:fld>
            <a:endParaRPr lang="zh-TW" altLang="zh-TW"/>
          </a:p>
        </p:txBody>
      </p:sp>
    </p:spTree>
    <p:extLst>
      <p:ext uri="{BB962C8B-B14F-4D97-AF65-F5344CB8AC3E}">
        <p14:creationId xmlns:p14="http://schemas.microsoft.com/office/powerpoint/2010/main" val="3377060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52610">
                                            <p:txEl>
                                              <p:pRg st="3" end="3"/>
                                            </p:txEl>
                                          </p:spTgt>
                                        </p:tgtEl>
                                        <p:attrNameLst>
                                          <p:attrName>style.visibility</p:attrName>
                                        </p:attrNameLst>
                                      </p:cBhvr>
                                      <p:to>
                                        <p:strVal val="visible"/>
                                      </p:to>
                                    </p:set>
                                    <p:animEffect transition="in" filter="fade">
                                      <p:cBhvr>
                                        <p:cTn id="7" dur="500"/>
                                        <p:tgtEl>
                                          <p:spTgt spid="452610">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52610">
                                            <p:txEl>
                                              <p:pRg st="4" end="4"/>
                                            </p:txEl>
                                          </p:spTgt>
                                        </p:tgtEl>
                                        <p:attrNameLst>
                                          <p:attrName>style.visibility</p:attrName>
                                        </p:attrNameLst>
                                      </p:cBhvr>
                                      <p:to>
                                        <p:strVal val="visible"/>
                                      </p:to>
                                    </p:set>
                                    <p:animEffect transition="in" filter="fade">
                                      <p:cBhvr>
                                        <p:cTn id="10" dur="500"/>
                                        <p:tgtEl>
                                          <p:spTgt spid="452610">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52610">
                                            <p:txEl>
                                              <p:pRg st="5" end="5"/>
                                            </p:txEl>
                                          </p:spTgt>
                                        </p:tgtEl>
                                        <p:attrNameLst>
                                          <p:attrName>style.visibility</p:attrName>
                                        </p:attrNameLst>
                                      </p:cBhvr>
                                      <p:to>
                                        <p:strVal val="visible"/>
                                      </p:to>
                                    </p:set>
                                    <p:animEffect transition="in" filter="fade">
                                      <p:cBhvr>
                                        <p:cTn id="13" dur="500"/>
                                        <p:tgtEl>
                                          <p:spTgt spid="452610">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52610">
                                            <p:txEl>
                                              <p:pRg st="6" end="6"/>
                                            </p:txEl>
                                          </p:spTgt>
                                        </p:tgtEl>
                                        <p:attrNameLst>
                                          <p:attrName>style.visibility</p:attrName>
                                        </p:attrNameLst>
                                      </p:cBhvr>
                                      <p:to>
                                        <p:strVal val="visible"/>
                                      </p:to>
                                    </p:set>
                                    <p:animEffect transition="in" filter="fade">
                                      <p:cBhvr>
                                        <p:cTn id="16" dur="500"/>
                                        <p:tgtEl>
                                          <p:spTgt spid="452610">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52610">
                                            <p:txEl>
                                              <p:pRg st="7" end="7"/>
                                            </p:txEl>
                                          </p:spTgt>
                                        </p:tgtEl>
                                        <p:attrNameLst>
                                          <p:attrName>style.visibility</p:attrName>
                                        </p:attrNameLst>
                                      </p:cBhvr>
                                      <p:to>
                                        <p:strVal val="visible"/>
                                      </p:to>
                                    </p:set>
                                    <p:animEffect transition="in" filter="fade">
                                      <p:cBhvr>
                                        <p:cTn id="19" dur="500"/>
                                        <p:tgtEl>
                                          <p:spTgt spid="452610">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52610">
                                            <p:txEl>
                                              <p:pRg st="8" end="8"/>
                                            </p:txEl>
                                          </p:spTgt>
                                        </p:tgtEl>
                                        <p:attrNameLst>
                                          <p:attrName>style.visibility</p:attrName>
                                        </p:attrNameLst>
                                      </p:cBhvr>
                                      <p:to>
                                        <p:strVal val="visible"/>
                                      </p:to>
                                    </p:set>
                                    <p:animEffect transition="in" filter="fade">
                                      <p:cBhvr>
                                        <p:cTn id="22" dur="500"/>
                                        <p:tgtEl>
                                          <p:spTgt spid="452610">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52610">
                                            <p:txEl>
                                              <p:pRg st="9" end="9"/>
                                            </p:txEl>
                                          </p:spTgt>
                                        </p:tgtEl>
                                        <p:attrNameLst>
                                          <p:attrName>style.visibility</p:attrName>
                                        </p:attrNameLst>
                                      </p:cBhvr>
                                      <p:to>
                                        <p:strVal val="visible"/>
                                      </p:to>
                                    </p:set>
                                    <p:animEffect transition="in" filter="fade">
                                      <p:cBhvr>
                                        <p:cTn id="27" dur="500"/>
                                        <p:tgtEl>
                                          <p:spTgt spid="452610">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pPr eaLnBrk="1" hangingPunct="1"/>
            <a:r>
              <a:rPr lang="en-US" altLang="zh-TW" dirty="0"/>
              <a:t>Floating Point Numbers</a:t>
            </a:r>
            <a:endParaRPr lang="en-AU" altLang="zh-TW" dirty="0">
              <a:ea typeface="新細明體" panose="02020500000000000000" pitchFamily="18" charset="-120"/>
            </a:endParaRPr>
          </a:p>
        </p:txBody>
      </p:sp>
      <p:sp>
        <p:nvSpPr>
          <p:cNvPr id="22532" name="Rectangle 3"/>
          <p:cNvSpPr>
            <a:spLocks noGrp="1" noChangeArrowheads="1"/>
          </p:cNvSpPr>
          <p:nvPr>
            <p:ph type="body" idx="1"/>
          </p:nvPr>
        </p:nvSpPr>
        <p:spPr/>
        <p:txBody>
          <a:bodyPr/>
          <a:lstStyle/>
          <a:p>
            <a:pPr eaLnBrk="1" hangingPunct="1"/>
            <a:r>
              <a:rPr lang="en-US" altLang="zh-TW" dirty="0"/>
              <a:t>In math, we use scientific notation to representation very small and very large numbers, e.g.,</a:t>
            </a:r>
          </a:p>
          <a:p>
            <a:pPr lvl="1" eaLnBrk="1" hangingPunct="1"/>
            <a:r>
              <a:rPr lang="en-US" altLang="zh-TW" dirty="0"/>
              <a:t>–2.34 × 10</a:t>
            </a:r>
            <a:r>
              <a:rPr lang="en-US" altLang="zh-TW" baseline="30000" dirty="0"/>
              <a:t>56</a:t>
            </a:r>
            <a:endParaRPr lang="en-US" altLang="zh-TW" dirty="0"/>
          </a:p>
          <a:p>
            <a:pPr lvl="1" eaLnBrk="1" hangingPunct="1"/>
            <a:r>
              <a:rPr lang="en-US" altLang="zh-TW" dirty="0"/>
              <a:t>+0.002 × 10</a:t>
            </a:r>
            <a:r>
              <a:rPr lang="en-US" altLang="zh-TW" baseline="30000" dirty="0"/>
              <a:t>–4</a:t>
            </a:r>
            <a:endParaRPr lang="en-US" altLang="zh-TW" dirty="0"/>
          </a:p>
          <a:p>
            <a:pPr lvl="1" eaLnBrk="1" hangingPunct="1"/>
            <a:r>
              <a:rPr lang="en-US" altLang="zh-TW" dirty="0"/>
              <a:t>+987.02 × 10</a:t>
            </a:r>
            <a:r>
              <a:rPr lang="en-US" altLang="zh-TW" baseline="30000" dirty="0"/>
              <a:t>9</a:t>
            </a:r>
            <a:endParaRPr lang="en-US" altLang="zh-TW" dirty="0"/>
          </a:p>
          <a:p>
            <a:pPr eaLnBrk="1" hangingPunct="1"/>
            <a:r>
              <a:rPr lang="en-US" altLang="zh-TW" dirty="0"/>
              <a:t>In binary:</a:t>
            </a:r>
          </a:p>
          <a:p>
            <a:pPr eaLnBrk="1" hangingPunct="1"/>
            <a:endParaRPr lang="en-US" altLang="zh-TW" dirty="0"/>
          </a:p>
          <a:p>
            <a:pPr eaLnBrk="1" hangingPunct="1"/>
            <a:endParaRPr lang="en-US" altLang="zh-TW" dirty="0"/>
          </a:p>
          <a:p>
            <a:pPr eaLnBrk="1" hangingPunct="1"/>
            <a:endParaRPr lang="en-US" altLang="zh-TW" dirty="0"/>
          </a:p>
          <a:p>
            <a:pPr eaLnBrk="1" hangingPunct="1"/>
            <a:endParaRPr lang="en-US" altLang="zh-TW" dirty="0"/>
          </a:p>
          <a:p>
            <a:pPr eaLnBrk="1" hangingPunct="1"/>
            <a:r>
              <a:rPr lang="en-US" altLang="zh-TW" dirty="0"/>
              <a:t>Types </a:t>
            </a:r>
            <a:r>
              <a:rPr lang="en-US" altLang="zh-TW" b="1" dirty="0">
                <a:latin typeface="Courier New" panose="02070309020205020404" pitchFamily="49" charset="0"/>
                <a:cs typeface="Courier New" panose="02070309020205020404" pitchFamily="49" charset="0"/>
              </a:rPr>
              <a:t>float</a:t>
            </a:r>
            <a:r>
              <a:rPr lang="en-US" altLang="zh-TW" dirty="0"/>
              <a:t> and </a:t>
            </a:r>
            <a:r>
              <a:rPr lang="en-US" altLang="zh-TW" b="1" dirty="0">
                <a:latin typeface="Courier New" panose="02070309020205020404" pitchFamily="49" charset="0"/>
                <a:cs typeface="Courier New" panose="02070309020205020404" pitchFamily="49" charset="0"/>
              </a:rPr>
              <a:t>double</a:t>
            </a:r>
            <a:r>
              <a:rPr lang="en-US" altLang="zh-TW" dirty="0"/>
              <a:t> in </a:t>
            </a:r>
            <a:r>
              <a:rPr lang="en-US" altLang="zh-TW" dirty="0" smtClean="0"/>
              <a:t>C/C++</a:t>
            </a:r>
            <a:endParaRPr lang="en-AU" altLang="zh-TW" dirty="0">
              <a:ea typeface="新細明體" panose="02020500000000000000" pitchFamily="18" charset="-120"/>
            </a:endParaRPr>
          </a:p>
        </p:txBody>
      </p:sp>
      <p:sp>
        <p:nvSpPr>
          <p:cNvPr id="22533" name="AutoShape 4"/>
          <p:cNvSpPr>
            <a:spLocks/>
          </p:cNvSpPr>
          <p:nvPr/>
        </p:nvSpPr>
        <p:spPr bwMode="auto">
          <a:xfrm>
            <a:off x="3707904" y="1988257"/>
            <a:ext cx="4752528" cy="697511"/>
          </a:xfrm>
          <a:prstGeom prst="borderCallout1">
            <a:avLst>
              <a:gd name="adj1" fmla="val 45808"/>
              <a:gd name="adj2" fmla="val 634"/>
              <a:gd name="adj3" fmla="val 26402"/>
              <a:gd name="adj4" fmla="val -17803"/>
            </a:avLst>
          </a:prstGeom>
          <a:solidFill>
            <a:schemeClr val="accent5">
              <a:lumMod val="20000"/>
              <a:lumOff val="80000"/>
            </a:schemeClr>
          </a:solidFill>
          <a:ln w="9525">
            <a:solidFill>
              <a:schemeClr val="tx1"/>
            </a:solidFill>
            <a:miter lim="800000"/>
            <a:headEnd/>
            <a:tailEnd type="triangle" w="med" len="med"/>
          </a:ln>
        </p:spPr>
        <p:txBody>
          <a:bodyPr lIns="36000" tIns="36000" rIns="36000" bIns="36000" anchor="ctr"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2000" b="1" dirty="0">
                <a:solidFill>
                  <a:srgbClr val="FF0000"/>
                </a:solidFill>
                <a:latin typeface="+mn-lt"/>
              </a:rPr>
              <a:t>Normalized</a:t>
            </a:r>
            <a:r>
              <a:rPr lang="en-US" altLang="zh-TW" sz="2000" dirty="0">
                <a:latin typeface="+mn-lt"/>
              </a:rPr>
              <a:t> (exactly one non-zero digit to the left of decimal point)</a:t>
            </a:r>
            <a:endParaRPr lang="en-AU" altLang="zh-TW" sz="2000" dirty="0">
              <a:latin typeface="+mn-lt"/>
            </a:endParaRPr>
          </a:p>
        </p:txBody>
      </p:sp>
      <p:grpSp>
        <p:nvGrpSpPr>
          <p:cNvPr id="5" name="群組 4"/>
          <p:cNvGrpSpPr/>
          <p:nvPr/>
        </p:nvGrpSpPr>
        <p:grpSpPr>
          <a:xfrm>
            <a:off x="3059832" y="2805517"/>
            <a:ext cx="2520280" cy="479467"/>
            <a:chOff x="3059832" y="2805517"/>
            <a:chExt cx="2520280" cy="479467"/>
          </a:xfrm>
        </p:grpSpPr>
        <p:sp>
          <p:nvSpPr>
            <p:cNvPr id="22534" name="AutoShape 5"/>
            <p:cNvSpPr>
              <a:spLocks/>
            </p:cNvSpPr>
            <p:nvPr/>
          </p:nvSpPr>
          <p:spPr bwMode="auto">
            <a:xfrm>
              <a:off x="3707904" y="2805517"/>
              <a:ext cx="1872208" cy="479467"/>
            </a:xfrm>
            <a:prstGeom prst="borderCallout1">
              <a:avLst>
                <a:gd name="adj1" fmla="val 24387"/>
                <a:gd name="adj2" fmla="val -1285"/>
                <a:gd name="adj3" fmla="val -47085"/>
                <a:gd name="adj4" fmla="val -43176"/>
              </a:avLst>
            </a:prstGeom>
            <a:solidFill>
              <a:schemeClr val="accent5">
                <a:lumMod val="20000"/>
                <a:lumOff val="80000"/>
              </a:schemeClr>
            </a:solidFill>
            <a:ln w="9525">
              <a:solidFill>
                <a:schemeClr val="tx1"/>
              </a:solidFill>
              <a:miter lim="800000"/>
              <a:headEnd/>
              <a:tailEnd type="triangle" w="med" len="med"/>
            </a:ln>
          </p:spPr>
          <p:txBody>
            <a:bodyPr lIns="36000" tIns="36000" rIns="36000" bIns="36000" anchor="ctr" anchorCtr="0"/>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2000" b="1" dirty="0">
                  <a:solidFill>
                    <a:srgbClr val="FF0000"/>
                  </a:solidFill>
                  <a:latin typeface="+mn-lt"/>
                </a:rPr>
                <a:t>Non-normalized</a:t>
              </a:r>
              <a:endParaRPr lang="en-AU" altLang="zh-TW" sz="2000" b="1" dirty="0">
                <a:solidFill>
                  <a:srgbClr val="FF0000"/>
                </a:solidFill>
                <a:latin typeface="+mn-lt"/>
              </a:endParaRPr>
            </a:p>
          </p:txBody>
        </p:sp>
        <p:sp>
          <p:nvSpPr>
            <p:cNvPr id="22535" name="Line 6"/>
            <p:cNvSpPr>
              <a:spLocks noChangeShapeType="1"/>
            </p:cNvSpPr>
            <p:nvPr/>
          </p:nvSpPr>
          <p:spPr bwMode="auto">
            <a:xfrm flipH="1" flipV="1">
              <a:off x="3059832" y="2996952"/>
              <a:ext cx="648072" cy="7177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TW" altLang="en-US"/>
            </a:p>
          </p:txBody>
        </p:sp>
      </p:grpSp>
      <p:grpSp>
        <p:nvGrpSpPr>
          <p:cNvPr id="3" name="群組 2"/>
          <p:cNvGrpSpPr/>
          <p:nvPr/>
        </p:nvGrpSpPr>
        <p:grpSpPr>
          <a:xfrm>
            <a:off x="971600" y="3715586"/>
            <a:ext cx="4941678" cy="1585622"/>
            <a:chOff x="971600" y="3645024"/>
            <a:chExt cx="4941678" cy="1585622"/>
          </a:xfrm>
        </p:grpSpPr>
        <p:sp>
          <p:nvSpPr>
            <p:cNvPr id="7" name="Rectangle 3"/>
            <p:cNvSpPr>
              <a:spLocks noChangeArrowheads="1"/>
            </p:cNvSpPr>
            <p:nvPr/>
          </p:nvSpPr>
          <p:spPr bwMode="auto">
            <a:xfrm>
              <a:off x="2637206" y="4106696"/>
              <a:ext cx="1443931" cy="3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760F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eaLnBrk="1" hangingPunct="1">
                <a:lnSpc>
                  <a:spcPct val="85000"/>
                </a:lnSpc>
              </a:pPr>
              <a:r>
                <a:rPr lang="zh-TW" altLang="en-US" b="1">
                  <a:latin typeface="+mn-lt"/>
                </a:rPr>
                <a:t>1.0</a:t>
              </a:r>
              <a:r>
                <a:rPr lang="en-US" altLang="zh-TW" b="1" baseline="-25000">
                  <a:solidFill>
                    <a:schemeClr val="accent1"/>
                  </a:solidFill>
                  <a:latin typeface="+mn-lt"/>
                </a:rPr>
                <a:t>two</a:t>
              </a:r>
              <a:r>
                <a:rPr lang="en-US" altLang="zh-TW" b="1">
                  <a:latin typeface="+mn-lt"/>
                </a:rPr>
                <a:t> x </a:t>
              </a:r>
              <a:r>
                <a:rPr lang="en-US" altLang="zh-TW" b="1">
                  <a:solidFill>
                    <a:schemeClr val="accent1"/>
                  </a:solidFill>
                  <a:latin typeface="+mn-lt"/>
                </a:rPr>
                <a:t>2</a:t>
              </a:r>
              <a:r>
                <a:rPr lang="en-US" altLang="zh-TW" b="1" baseline="30000">
                  <a:latin typeface="+mn-lt"/>
                </a:rPr>
                <a:t>-1</a:t>
              </a:r>
              <a:endParaRPr lang="en-US" altLang="zh-TW" b="1">
                <a:latin typeface="+mn-lt"/>
              </a:endParaRPr>
            </a:p>
          </p:txBody>
        </p:sp>
        <p:grpSp>
          <p:nvGrpSpPr>
            <p:cNvPr id="8" name="Group 4"/>
            <p:cNvGrpSpPr>
              <a:grpSpLocks/>
            </p:cNvGrpSpPr>
            <p:nvPr/>
          </p:nvGrpSpPr>
          <p:grpSpPr bwMode="auto">
            <a:xfrm>
              <a:off x="3857975" y="4446665"/>
              <a:ext cx="2006034" cy="713642"/>
              <a:chOff x="2688" y="1296"/>
              <a:chExt cx="1264" cy="487"/>
            </a:xfrm>
          </p:grpSpPr>
          <p:sp>
            <p:nvSpPr>
              <p:cNvPr id="9" name="Rectangle 5"/>
              <p:cNvSpPr>
                <a:spLocks noChangeArrowheads="1"/>
              </p:cNvSpPr>
              <p:nvPr/>
            </p:nvSpPr>
            <p:spPr bwMode="auto">
              <a:xfrm>
                <a:off x="2928" y="1536"/>
                <a:ext cx="1024"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760F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eaLnBrk="1" hangingPunct="1">
                  <a:lnSpc>
                    <a:spcPct val="85000"/>
                  </a:lnSpc>
                </a:pPr>
                <a:r>
                  <a:rPr lang="en-US" altLang="zh-TW" b="1" i="1" dirty="0">
                    <a:solidFill>
                      <a:srgbClr val="FF0000"/>
                    </a:solidFill>
                    <a:latin typeface="+mn-lt"/>
                  </a:rPr>
                  <a:t>radix</a:t>
                </a:r>
                <a:r>
                  <a:rPr lang="en-US" altLang="zh-TW" b="1" i="1" dirty="0">
                    <a:latin typeface="+mn-lt"/>
                  </a:rPr>
                  <a:t> (base)</a:t>
                </a:r>
              </a:p>
            </p:txBody>
          </p:sp>
          <p:sp>
            <p:nvSpPr>
              <p:cNvPr id="10" name="Line 6"/>
              <p:cNvSpPr>
                <a:spLocks noChangeShapeType="1"/>
              </p:cNvSpPr>
              <p:nvPr/>
            </p:nvSpPr>
            <p:spPr bwMode="auto">
              <a:xfrm>
                <a:off x="2688" y="1296"/>
                <a:ext cx="232" cy="280"/>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grpSp>
        <p:grpSp>
          <p:nvGrpSpPr>
            <p:cNvPr id="11" name="Group 7"/>
            <p:cNvGrpSpPr>
              <a:grpSpLocks/>
            </p:cNvGrpSpPr>
            <p:nvPr/>
          </p:nvGrpSpPr>
          <p:grpSpPr bwMode="auto">
            <a:xfrm>
              <a:off x="1494205" y="4446665"/>
              <a:ext cx="2126855" cy="783981"/>
              <a:chOff x="912" y="1296"/>
              <a:chExt cx="1340" cy="535"/>
            </a:xfrm>
          </p:grpSpPr>
          <p:sp>
            <p:nvSpPr>
              <p:cNvPr id="12" name="Rectangle 8"/>
              <p:cNvSpPr>
                <a:spLocks noChangeArrowheads="1"/>
              </p:cNvSpPr>
              <p:nvPr/>
            </p:nvSpPr>
            <p:spPr bwMode="auto">
              <a:xfrm>
                <a:off x="912" y="1584"/>
                <a:ext cx="1340"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760F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eaLnBrk="1" hangingPunct="1">
                  <a:lnSpc>
                    <a:spcPct val="85000"/>
                  </a:lnSpc>
                </a:pPr>
                <a:r>
                  <a:rPr lang="zh-TW" altLang="en-US" b="1">
                    <a:latin typeface="+mn-lt"/>
                  </a:rPr>
                  <a:t>“</a:t>
                </a:r>
                <a:r>
                  <a:rPr lang="en-US" altLang="zh-TW" b="1">
                    <a:solidFill>
                      <a:schemeClr val="accent1"/>
                    </a:solidFill>
                    <a:latin typeface="+mn-lt"/>
                  </a:rPr>
                  <a:t>binary point</a:t>
                </a:r>
                <a:r>
                  <a:rPr lang="en-US" altLang="zh-TW" b="1">
                    <a:latin typeface="+mn-lt"/>
                  </a:rPr>
                  <a:t>”</a:t>
                </a:r>
              </a:p>
            </p:txBody>
          </p:sp>
          <p:sp>
            <p:nvSpPr>
              <p:cNvPr id="13" name="Line 9"/>
              <p:cNvSpPr>
                <a:spLocks noChangeShapeType="1"/>
              </p:cNvSpPr>
              <p:nvPr/>
            </p:nvSpPr>
            <p:spPr bwMode="auto">
              <a:xfrm>
                <a:off x="1824" y="1296"/>
                <a:ext cx="0" cy="288"/>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grpSp>
        <p:sp>
          <p:nvSpPr>
            <p:cNvPr id="14" name="Rectangle 10"/>
            <p:cNvSpPr>
              <a:spLocks noChangeArrowheads="1"/>
            </p:cNvSpPr>
            <p:nvPr/>
          </p:nvSpPr>
          <p:spPr bwMode="auto">
            <a:xfrm>
              <a:off x="971600" y="3645024"/>
              <a:ext cx="2958383" cy="3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760F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eaLnBrk="1" hangingPunct="1">
                <a:lnSpc>
                  <a:spcPct val="85000"/>
                </a:lnSpc>
              </a:pPr>
              <a:r>
                <a:rPr lang="en-US" altLang="zh-TW" b="1" i="1" dirty="0">
                  <a:solidFill>
                    <a:srgbClr val="FF0000"/>
                  </a:solidFill>
                  <a:latin typeface="+mn-lt"/>
                </a:rPr>
                <a:t>Significand </a:t>
              </a:r>
              <a:r>
                <a:rPr lang="en-US" altLang="zh-TW" b="1" i="1" dirty="0">
                  <a:latin typeface="+mn-lt"/>
                </a:rPr>
                <a:t>(Mantissa)</a:t>
              </a:r>
            </a:p>
          </p:txBody>
        </p:sp>
        <p:sp>
          <p:nvSpPr>
            <p:cNvPr id="15" name="Line 11"/>
            <p:cNvSpPr>
              <a:spLocks noChangeShapeType="1"/>
            </p:cNvSpPr>
            <p:nvPr/>
          </p:nvSpPr>
          <p:spPr bwMode="auto">
            <a:xfrm flipH="1" flipV="1">
              <a:off x="1951405" y="4024634"/>
              <a:ext cx="685800" cy="21101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6" name="Line 12"/>
            <p:cNvSpPr>
              <a:spLocks noChangeShapeType="1"/>
            </p:cNvSpPr>
            <p:nvPr/>
          </p:nvSpPr>
          <p:spPr bwMode="auto">
            <a:xfrm flipV="1">
              <a:off x="4073999" y="3939307"/>
              <a:ext cx="533400" cy="211015"/>
            </a:xfrm>
            <a:prstGeom prst="line">
              <a:avLst/>
            </a:prstGeom>
            <a:noFill/>
            <a:ln w="2857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17" name="Rectangle 13"/>
            <p:cNvSpPr>
              <a:spLocks noChangeArrowheads="1"/>
            </p:cNvSpPr>
            <p:nvPr/>
          </p:nvSpPr>
          <p:spPr bwMode="auto">
            <a:xfrm>
              <a:off x="4607399" y="3720966"/>
              <a:ext cx="1305879" cy="361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B760F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58615" tIns="23446" rIns="58615" bIns="23446">
              <a:spAutoFit/>
            </a:bodyPr>
            <a:lstStyle/>
            <a:p>
              <a:pPr eaLnBrk="1" hangingPunct="1">
                <a:lnSpc>
                  <a:spcPct val="85000"/>
                </a:lnSpc>
              </a:pPr>
              <a:r>
                <a:rPr lang="en-US" altLang="zh-TW" b="1" i="1" dirty="0">
                  <a:solidFill>
                    <a:srgbClr val="FF0000"/>
                  </a:solidFill>
                  <a:latin typeface="+mn-lt"/>
                </a:rPr>
                <a:t>exponent</a:t>
              </a:r>
            </a:p>
          </p:txBody>
        </p:sp>
      </p:grpSp>
      <p:sp>
        <p:nvSpPr>
          <p:cNvPr id="2" name="文字方塊 1"/>
          <p:cNvSpPr txBox="1"/>
          <p:nvPr/>
        </p:nvSpPr>
        <p:spPr>
          <a:xfrm>
            <a:off x="6156176" y="3573016"/>
            <a:ext cx="2752802" cy="1938992"/>
          </a:xfrm>
          <a:prstGeom prst="rect">
            <a:avLst/>
          </a:prstGeom>
          <a:noFill/>
          <a:ln>
            <a:solidFill>
              <a:schemeClr val="tx1"/>
            </a:solidFill>
            <a:prstDash val="dash"/>
          </a:ln>
        </p:spPr>
        <p:txBody>
          <a:bodyPr wrap="square" rtlCol="0">
            <a:spAutoFit/>
          </a:bodyPr>
          <a:lstStyle/>
          <a:p>
            <a:r>
              <a:rPr lang="en-US" altLang="zh-TW" dirty="0">
                <a:solidFill>
                  <a:srgbClr val="FF0000"/>
                </a:solidFill>
                <a:latin typeface="+mn-lt"/>
              </a:rPr>
              <a:t>Floating point</a:t>
            </a:r>
            <a:r>
              <a:rPr lang="en-US" altLang="zh-TW" dirty="0">
                <a:latin typeface="+mn-lt"/>
              </a:rPr>
              <a:t>: binary point is not fixed (vs. fixed-point numbers such as integers)</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51</a:t>
            </a:fld>
            <a:endParaRPr lang="zh-TW" altLang="zh-TW"/>
          </a:p>
        </p:txBody>
      </p:sp>
    </p:spTree>
    <p:extLst>
      <p:ext uri="{BB962C8B-B14F-4D97-AF65-F5344CB8AC3E}">
        <p14:creationId xmlns:p14="http://schemas.microsoft.com/office/powerpoint/2010/main" val="3099310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1+#ppt_w/2"/>
                                          </p:val>
                                        </p:tav>
                                        <p:tav tm="100000">
                                          <p:val>
                                            <p:strVal val="#ppt_x"/>
                                          </p:val>
                                        </p:tav>
                                      </p:tavLst>
                                    </p:anim>
                                    <p:anim calcmode="lin" valueType="num">
                                      <p:cBhvr additive="base">
                                        <p:cTn id="8" dur="500" fill="hold"/>
                                        <p:tgtEl>
                                          <p:spTgt spid="2253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1+#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2532">
                                            <p:txEl>
                                              <p:pRg st="4" end="4"/>
                                            </p:txEl>
                                          </p:spTgt>
                                        </p:tgtEl>
                                        <p:attrNameLst>
                                          <p:attrName>style.visibility</p:attrName>
                                        </p:attrNameLst>
                                      </p:cBhvr>
                                      <p:to>
                                        <p:strVal val="visible"/>
                                      </p:to>
                                    </p:set>
                                    <p:animEffect transition="in" filter="fade">
                                      <p:cBhvr>
                                        <p:cTn id="18" dur="500"/>
                                        <p:tgtEl>
                                          <p:spTgt spid="22532">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500"/>
                                        <p:tgtEl>
                                          <p:spTgt spid="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22532">
                                            <p:txEl>
                                              <p:pRg st="9" end="9"/>
                                            </p:txEl>
                                          </p:spTgt>
                                        </p:tgtEl>
                                        <p:attrNameLst>
                                          <p:attrName>style.visibility</p:attrName>
                                        </p:attrNameLst>
                                      </p:cBhvr>
                                      <p:to>
                                        <p:strVal val="visible"/>
                                      </p:to>
                                    </p:set>
                                    <p:animEffect transition="in" filter="fade">
                                      <p:cBhvr>
                                        <p:cTn id="29" dur="500"/>
                                        <p:tgtEl>
                                          <p:spTgt spid="225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P spid="2"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730" name="Rectangle 2"/>
          <p:cNvSpPr>
            <a:spLocks noGrp="1" noChangeArrowheads="1"/>
          </p:cNvSpPr>
          <p:nvPr>
            <p:ph type="body" idx="1"/>
          </p:nvPr>
        </p:nvSpPr>
        <p:spPr/>
        <p:txBody>
          <a:bodyPr/>
          <a:lstStyle/>
          <a:p>
            <a:r>
              <a:rPr lang="en-US" altLang="zh-TW" dirty="0"/>
              <a:t>Normalized format: </a:t>
            </a:r>
            <a:r>
              <a:rPr lang="en-US" altLang="zh-TW" dirty="0">
                <a:sym typeface="Symbol" panose="05050102010706020507" pitchFamily="18" charset="2"/>
              </a:rPr>
              <a:t></a:t>
            </a:r>
            <a:r>
              <a:rPr lang="en-US" altLang="zh-TW" dirty="0"/>
              <a:t>1.xxxxxxxxxx</a:t>
            </a:r>
            <a:r>
              <a:rPr lang="en-US" altLang="zh-TW" baseline="-25000" dirty="0"/>
              <a:t>two</a:t>
            </a:r>
            <a:r>
              <a:rPr lang="en-US" altLang="zh-TW" dirty="0"/>
              <a:t> </a:t>
            </a:r>
            <a:r>
              <a:rPr lang="en-US" altLang="zh-TW" dirty="0">
                <a:sym typeface="Symbol" panose="05050102010706020507" pitchFamily="18" charset="2"/>
              </a:rPr>
              <a:t></a:t>
            </a:r>
            <a:r>
              <a:rPr lang="en-US" altLang="zh-TW" dirty="0"/>
              <a:t> 2</a:t>
            </a:r>
            <a:r>
              <a:rPr lang="en-US" altLang="zh-TW" baseline="30000" dirty="0">
                <a:sym typeface="Symbol" panose="05050102010706020507" pitchFamily="18" charset="2"/>
              </a:rPr>
              <a:t>y</a:t>
            </a:r>
            <a:r>
              <a:rPr lang="en-US" altLang="zh-TW" baseline="30000" dirty="0"/>
              <a:t>yyy</a:t>
            </a:r>
            <a:r>
              <a:rPr lang="en-US" altLang="zh-TW" sz="1662" dirty="0"/>
              <a:t>two</a:t>
            </a:r>
            <a:endParaRPr lang="en-US" altLang="zh-TW" dirty="0"/>
          </a:p>
          <a:p>
            <a:r>
              <a:rPr lang="en-US" altLang="zh-TW" dirty="0"/>
              <a:t>Can use 32 bits to represent (</a:t>
            </a:r>
            <a:r>
              <a:rPr lang="en-US" altLang="zh-TW" i="1" dirty="0"/>
              <a:t>single-precision</a:t>
            </a:r>
            <a:r>
              <a:rPr lang="en-US" altLang="zh-TW" dirty="0"/>
              <a:t>):</a:t>
            </a:r>
          </a:p>
          <a:p>
            <a:endParaRPr lang="en-US" altLang="zh-TW" dirty="0"/>
          </a:p>
          <a:p>
            <a:endParaRPr lang="en-US" altLang="zh-TW" dirty="0"/>
          </a:p>
          <a:p>
            <a:endParaRPr lang="en-US" altLang="zh-TW" dirty="0"/>
          </a:p>
          <a:p>
            <a:pPr>
              <a:buFont typeface="Wingdings" panose="05000000000000000000" pitchFamily="2" charset="2"/>
              <a:buNone/>
            </a:pPr>
            <a:r>
              <a:rPr lang="en-US" altLang="zh-TW" dirty="0">
                <a:solidFill>
                  <a:srgbClr val="008000"/>
                </a:solidFill>
              </a:rPr>
              <a:t>	</a:t>
            </a:r>
            <a:r>
              <a:rPr lang="en-US" altLang="zh-TW" dirty="0">
                <a:solidFill>
                  <a:srgbClr val="C00000"/>
                </a:solidFill>
              </a:rPr>
              <a:t>S</a:t>
            </a:r>
            <a:r>
              <a:rPr lang="en-US" altLang="zh-TW" dirty="0"/>
              <a:t> represents sign</a:t>
            </a:r>
            <a:br>
              <a:rPr lang="en-US" altLang="zh-TW" dirty="0"/>
            </a:br>
            <a:r>
              <a:rPr lang="en-US" altLang="zh-TW" dirty="0">
                <a:solidFill>
                  <a:srgbClr val="33CC33"/>
                </a:solidFill>
              </a:rPr>
              <a:t>Exponent</a:t>
            </a:r>
            <a:r>
              <a:rPr lang="en-US" altLang="zh-TW" dirty="0"/>
              <a:t> represents y’s (positive or negative)</a:t>
            </a:r>
            <a:br>
              <a:rPr lang="en-US" altLang="zh-TW" dirty="0"/>
            </a:br>
            <a:r>
              <a:rPr lang="en-US" altLang="zh-TW" dirty="0">
                <a:solidFill>
                  <a:srgbClr val="0000FF"/>
                </a:solidFill>
              </a:rPr>
              <a:t>Significand</a:t>
            </a:r>
            <a:r>
              <a:rPr lang="en-US" altLang="zh-TW" dirty="0"/>
              <a:t> represents 1.x’s</a:t>
            </a:r>
          </a:p>
          <a:p>
            <a:r>
              <a:rPr lang="en-US" altLang="zh-TW" dirty="0"/>
              <a:t>Represent numbers from 2.0 x 10</a:t>
            </a:r>
            <a:r>
              <a:rPr lang="en-US" altLang="zh-TW" baseline="30000" dirty="0"/>
              <a:t>-38</a:t>
            </a:r>
            <a:r>
              <a:rPr lang="en-US" altLang="zh-TW" dirty="0"/>
              <a:t> to 2.0 x 10</a:t>
            </a:r>
            <a:r>
              <a:rPr lang="en-US" altLang="zh-TW" baseline="30000" dirty="0"/>
              <a:t>38</a:t>
            </a:r>
            <a:r>
              <a:rPr lang="en-US" altLang="zh-TW" dirty="0"/>
              <a:t> </a:t>
            </a:r>
          </a:p>
          <a:p>
            <a:endParaRPr lang="en-US" altLang="zh-TW" dirty="0"/>
          </a:p>
        </p:txBody>
      </p:sp>
      <p:grpSp>
        <p:nvGrpSpPr>
          <p:cNvPr id="457731" name="Group 3"/>
          <p:cNvGrpSpPr>
            <a:grpSpLocks/>
          </p:cNvGrpSpPr>
          <p:nvPr/>
        </p:nvGrpSpPr>
        <p:grpSpPr bwMode="auto">
          <a:xfrm>
            <a:off x="801574" y="2060849"/>
            <a:ext cx="7808049" cy="1305659"/>
            <a:chOff x="288" y="1488"/>
            <a:chExt cx="4918" cy="891"/>
          </a:xfrm>
        </p:grpSpPr>
        <p:sp>
          <p:nvSpPr>
            <p:cNvPr id="457732" name="Text Box 4"/>
            <p:cNvSpPr txBox="1">
              <a:spLocks noChangeArrowheads="1"/>
            </p:cNvSpPr>
            <p:nvPr/>
          </p:nvSpPr>
          <p:spPr bwMode="auto">
            <a:xfrm>
              <a:off x="4992" y="1528"/>
              <a:ext cx="214"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0</a:t>
              </a:r>
            </a:p>
          </p:txBody>
        </p:sp>
        <p:sp>
          <p:nvSpPr>
            <p:cNvPr id="457733" name="Text Box 5"/>
            <p:cNvSpPr txBox="1">
              <a:spLocks noChangeArrowheads="1"/>
            </p:cNvSpPr>
            <p:nvPr/>
          </p:nvSpPr>
          <p:spPr bwMode="auto">
            <a:xfrm>
              <a:off x="355" y="1488"/>
              <a:ext cx="31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TW" altLang="en-US" b="1" dirty="0">
                  <a:latin typeface="+mn-lt"/>
                </a:rPr>
                <a:t>31</a:t>
              </a:r>
            </a:p>
          </p:txBody>
        </p:sp>
        <p:sp>
          <p:nvSpPr>
            <p:cNvPr id="457734" name="Rectangle 6"/>
            <p:cNvSpPr>
              <a:spLocks noChangeArrowheads="1"/>
            </p:cNvSpPr>
            <p:nvPr/>
          </p:nvSpPr>
          <p:spPr bwMode="auto">
            <a:xfrm>
              <a:off x="480" y="1776"/>
              <a:ext cx="4704" cy="28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57735" name="Text Box 7"/>
            <p:cNvSpPr txBox="1">
              <a:spLocks noChangeArrowheads="1"/>
            </p:cNvSpPr>
            <p:nvPr/>
          </p:nvSpPr>
          <p:spPr bwMode="auto">
            <a:xfrm>
              <a:off x="469" y="1763"/>
              <a:ext cx="19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TW" b="1" dirty="0">
                  <a:solidFill>
                    <a:srgbClr val="C00000"/>
                  </a:solidFill>
                  <a:latin typeface="+mn-lt"/>
                </a:rPr>
                <a:t>S</a:t>
              </a:r>
            </a:p>
          </p:txBody>
        </p:sp>
        <p:sp>
          <p:nvSpPr>
            <p:cNvPr id="457736" name="Text Box 8"/>
            <p:cNvSpPr txBox="1">
              <a:spLocks noChangeArrowheads="1"/>
            </p:cNvSpPr>
            <p:nvPr/>
          </p:nvSpPr>
          <p:spPr bwMode="auto">
            <a:xfrm>
              <a:off x="876" y="1763"/>
              <a:ext cx="88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b="1" dirty="0">
                  <a:solidFill>
                    <a:srgbClr val="33CC33"/>
                  </a:solidFill>
                  <a:latin typeface="+mn-lt"/>
                </a:rPr>
                <a:t>Exponent</a:t>
              </a:r>
            </a:p>
          </p:txBody>
        </p:sp>
        <p:sp>
          <p:nvSpPr>
            <p:cNvPr id="457737" name="Line 9"/>
            <p:cNvSpPr>
              <a:spLocks noChangeShapeType="1"/>
            </p:cNvSpPr>
            <p:nvPr/>
          </p:nvSpPr>
          <p:spPr bwMode="auto">
            <a:xfrm>
              <a:off x="672" y="1776"/>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57738" name="Text Box 10"/>
            <p:cNvSpPr txBox="1">
              <a:spLocks noChangeArrowheads="1"/>
            </p:cNvSpPr>
            <p:nvPr/>
          </p:nvSpPr>
          <p:spPr bwMode="auto">
            <a:xfrm>
              <a:off x="667" y="1488"/>
              <a:ext cx="31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zh-TW" altLang="en-US" b="1" dirty="0">
                  <a:latin typeface="+mn-lt"/>
                </a:rPr>
                <a:t>30</a:t>
              </a:r>
            </a:p>
          </p:txBody>
        </p:sp>
        <p:sp>
          <p:nvSpPr>
            <p:cNvPr id="457739" name="Line 11"/>
            <p:cNvSpPr>
              <a:spLocks noChangeShapeType="1"/>
            </p:cNvSpPr>
            <p:nvPr/>
          </p:nvSpPr>
          <p:spPr bwMode="auto">
            <a:xfrm>
              <a:off x="1968" y="1776"/>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57740" name="Text Box 12"/>
            <p:cNvSpPr txBox="1">
              <a:spLocks noChangeArrowheads="1"/>
            </p:cNvSpPr>
            <p:nvPr/>
          </p:nvSpPr>
          <p:spPr bwMode="auto">
            <a:xfrm>
              <a:off x="1700" y="1488"/>
              <a:ext cx="31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dirty="0">
                  <a:latin typeface="+mn-lt"/>
                </a:rPr>
                <a:t>23</a:t>
              </a:r>
            </a:p>
          </p:txBody>
        </p:sp>
        <p:sp>
          <p:nvSpPr>
            <p:cNvPr id="457741" name="Text Box 13"/>
            <p:cNvSpPr txBox="1">
              <a:spLocks noChangeArrowheads="1"/>
            </p:cNvSpPr>
            <p:nvPr/>
          </p:nvSpPr>
          <p:spPr bwMode="auto">
            <a:xfrm>
              <a:off x="1988" y="1488"/>
              <a:ext cx="31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22</a:t>
              </a:r>
            </a:p>
          </p:txBody>
        </p:sp>
        <p:sp>
          <p:nvSpPr>
            <p:cNvPr id="457742" name="Text Box 14"/>
            <p:cNvSpPr txBox="1">
              <a:spLocks noChangeArrowheads="1"/>
            </p:cNvSpPr>
            <p:nvPr/>
          </p:nvSpPr>
          <p:spPr bwMode="auto">
            <a:xfrm>
              <a:off x="3032" y="1763"/>
              <a:ext cx="99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b="1" dirty="0">
                  <a:solidFill>
                    <a:srgbClr val="0000FF"/>
                  </a:solidFill>
                  <a:latin typeface="+mn-lt"/>
                </a:rPr>
                <a:t>Significand</a:t>
              </a:r>
            </a:p>
          </p:txBody>
        </p:sp>
        <p:sp>
          <p:nvSpPr>
            <p:cNvPr id="457743" name="Text Box 15"/>
            <p:cNvSpPr txBox="1">
              <a:spLocks noChangeArrowheads="1"/>
            </p:cNvSpPr>
            <p:nvPr/>
          </p:nvSpPr>
          <p:spPr bwMode="auto">
            <a:xfrm>
              <a:off x="288" y="2064"/>
              <a:ext cx="47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1 </a:t>
              </a:r>
              <a:r>
                <a:rPr lang="en-US" altLang="zh-TW" b="1">
                  <a:latin typeface="+mn-lt"/>
                </a:rPr>
                <a:t>bit</a:t>
              </a:r>
            </a:p>
          </p:txBody>
        </p:sp>
        <p:sp>
          <p:nvSpPr>
            <p:cNvPr id="457744" name="Text Box 16"/>
            <p:cNvSpPr txBox="1">
              <a:spLocks noChangeArrowheads="1"/>
            </p:cNvSpPr>
            <p:nvPr/>
          </p:nvSpPr>
          <p:spPr bwMode="auto">
            <a:xfrm>
              <a:off x="1056" y="2064"/>
              <a:ext cx="555"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8 </a:t>
              </a:r>
              <a:r>
                <a:rPr lang="en-US" altLang="zh-TW" b="1">
                  <a:latin typeface="+mn-lt"/>
                </a:rPr>
                <a:t>bits</a:t>
              </a:r>
            </a:p>
          </p:txBody>
        </p:sp>
        <p:sp>
          <p:nvSpPr>
            <p:cNvPr id="457745" name="Text Box 17"/>
            <p:cNvSpPr txBox="1">
              <a:spLocks noChangeArrowheads="1"/>
            </p:cNvSpPr>
            <p:nvPr/>
          </p:nvSpPr>
          <p:spPr bwMode="auto">
            <a:xfrm>
              <a:off x="3264" y="2064"/>
              <a:ext cx="65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23 </a:t>
              </a:r>
              <a:r>
                <a:rPr lang="en-US" altLang="zh-TW" b="1">
                  <a:latin typeface="+mn-lt"/>
                </a:rPr>
                <a:t>bits</a:t>
              </a:r>
            </a:p>
          </p:txBody>
        </p:sp>
      </p:grpSp>
      <p:sp>
        <p:nvSpPr>
          <p:cNvPr id="457746" name="Rectangle 18"/>
          <p:cNvSpPr>
            <a:spLocks noGrp="1" noChangeArrowheads="1"/>
          </p:cNvSpPr>
          <p:nvPr>
            <p:ph type="title"/>
          </p:nvPr>
        </p:nvSpPr>
        <p:spPr/>
        <p:txBody>
          <a:bodyPr/>
          <a:lstStyle/>
          <a:p>
            <a:r>
              <a:rPr lang="en-US" altLang="zh-TW"/>
              <a:t>Intuitive Floating Point Representation</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52</a:t>
            </a:fld>
            <a:endParaRPr lang="zh-TW" altLang="zh-TW"/>
          </a:p>
        </p:txBody>
      </p:sp>
      <p:grpSp>
        <p:nvGrpSpPr>
          <p:cNvPr id="457748" name="群組 457747"/>
          <p:cNvGrpSpPr/>
          <p:nvPr/>
        </p:nvGrpSpPr>
        <p:grpSpPr>
          <a:xfrm>
            <a:off x="406400" y="5368608"/>
            <a:ext cx="8342064" cy="754305"/>
            <a:chOff x="406400" y="5368608"/>
            <a:chExt cx="8342064" cy="754305"/>
          </a:xfrm>
        </p:grpSpPr>
        <p:cxnSp>
          <p:nvCxnSpPr>
            <p:cNvPr id="4" name="直線接點 3"/>
            <p:cNvCxnSpPr/>
            <p:nvPr/>
          </p:nvCxnSpPr>
          <p:spPr bwMode="auto">
            <a:xfrm>
              <a:off x="406400" y="5512928"/>
              <a:ext cx="8342064" cy="0"/>
            </a:xfrm>
            <a:prstGeom prst="line">
              <a:avLst/>
            </a:prstGeom>
            <a:solidFill>
              <a:schemeClr val="accent1"/>
            </a:solidFill>
            <a:ln w="28575"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 name="直線接點 5"/>
            <p:cNvCxnSpPr/>
            <p:nvPr/>
          </p:nvCxnSpPr>
          <p:spPr bwMode="auto">
            <a:xfrm>
              <a:off x="4581921" y="5368608"/>
              <a:ext cx="0" cy="28800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7" name="文字方塊 6"/>
            <p:cNvSpPr txBox="1"/>
            <p:nvPr/>
          </p:nvSpPr>
          <p:spPr>
            <a:xfrm>
              <a:off x="4425565" y="5661248"/>
              <a:ext cx="340158" cy="461665"/>
            </a:xfrm>
            <a:prstGeom prst="rect">
              <a:avLst/>
            </a:prstGeom>
            <a:noFill/>
          </p:spPr>
          <p:txBody>
            <a:bodyPr wrap="none" rtlCol="0">
              <a:spAutoFit/>
            </a:bodyPr>
            <a:lstStyle/>
            <a:p>
              <a:pPr marL="0" algn="ctr"/>
              <a:r>
                <a:rPr lang="en-US" altLang="zh-TW" dirty="0">
                  <a:latin typeface="+mn-lt"/>
                </a:rPr>
                <a:t>0</a:t>
              </a:r>
              <a:endParaRPr lang="zh-TW" altLang="en-US" dirty="0">
                <a:latin typeface="+mn-lt"/>
              </a:endParaRPr>
            </a:p>
          </p:txBody>
        </p:sp>
        <p:cxnSp>
          <p:nvCxnSpPr>
            <p:cNvPr id="25" name="直線接點 24"/>
            <p:cNvCxnSpPr/>
            <p:nvPr/>
          </p:nvCxnSpPr>
          <p:spPr bwMode="auto">
            <a:xfrm>
              <a:off x="5400072" y="5368608"/>
              <a:ext cx="0" cy="28800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6" name="文字方塊 25"/>
            <p:cNvSpPr txBox="1"/>
            <p:nvPr/>
          </p:nvSpPr>
          <p:spPr>
            <a:xfrm>
              <a:off x="5220072" y="5661248"/>
              <a:ext cx="340158" cy="461665"/>
            </a:xfrm>
            <a:prstGeom prst="rect">
              <a:avLst/>
            </a:prstGeom>
            <a:noFill/>
          </p:spPr>
          <p:txBody>
            <a:bodyPr wrap="none" rtlCol="0">
              <a:spAutoFit/>
            </a:bodyPr>
            <a:lstStyle/>
            <a:p>
              <a:pPr marL="0" algn="ctr"/>
              <a:r>
                <a:rPr lang="en-US" altLang="zh-TW" dirty="0">
                  <a:latin typeface="+mn-lt"/>
                </a:rPr>
                <a:t>1</a:t>
              </a:r>
              <a:endParaRPr lang="zh-TW" altLang="en-US" dirty="0">
                <a:latin typeface="+mn-lt"/>
              </a:endParaRPr>
            </a:p>
          </p:txBody>
        </p:sp>
        <p:cxnSp>
          <p:nvCxnSpPr>
            <p:cNvPr id="27" name="直線接點 26"/>
            <p:cNvCxnSpPr/>
            <p:nvPr/>
          </p:nvCxnSpPr>
          <p:spPr bwMode="auto">
            <a:xfrm>
              <a:off x="3763770" y="5368608"/>
              <a:ext cx="0" cy="288000"/>
            </a:xfrm>
            <a:prstGeom prst="line">
              <a:avLst/>
            </a:prstGeom>
            <a:solidFill>
              <a:schemeClr val="accent1"/>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8" name="文字方塊 27"/>
            <p:cNvSpPr txBox="1"/>
            <p:nvPr/>
          </p:nvSpPr>
          <p:spPr>
            <a:xfrm>
              <a:off x="3536482" y="5661248"/>
              <a:ext cx="434734" cy="461665"/>
            </a:xfrm>
            <a:prstGeom prst="rect">
              <a:avLst/>
            </a:prstGeom>
            <a:noFill/>
          </p:spPr>
          <p:txBody>
            <a:bodyPr wrap="none" rtlCol="0">
              <a:spAutoFit/>
            </a:bodyPr>
            <a:lstStyle/>
            <a:p>
              <a:pPr marL="0" algn="ctr"/>
              <a:r>
                <a:rPr lang="en-US" altLang="zh-TW" dirty="0">
                  <a:latin typeface="+mn-lt"/>
                </a:rPr>
                <a:t>-1</a:t>
              </a:r>
              <a:endParaRPr lang="zh-TW" altLang="en-US" dirty="0">
                <a:latin typeface="+mn-lt"/>
              </a:endParaRPr>
            </a:p>
          </p:txBody>
        </p:sp>
      </p:grpSp>
      <p:grpSp>
        <p:nvGrpSpPr>
          <p:cNvPr id="457747" name="群組 457746"/>
          <p:cNvGrpSpPr/>
          <p:nvPr/>
        </p:nvGrpSpPr>
        <p:grpSpPr>
          <a:xfrm>
            <a:off x="5508104" y="5400000"/>
            <a:ext cx="2808312" cy="216000"/>
            <a:chOff x="5508104" y="5400000"/>
            <a:chExt cx="2808312" cy="216000"/>
          </a:xfrm>
        </p:grpSpPr>
        <p:cxnSp>
          <p:nvCxnSpPr>
            <p:cNvPr id="35" name="直線接點 34"/>
            <p:cNvCxnSpPr/>
            <p:nvPr/>
          </p:nvCxnSpPr>
          <p:spPr bwMode="auto">
            <a:xfrm>
              <a:off x="601216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6" name="直線接點 35"/>
            <p:cNvCxnSpPr/>
            <p:nvPr/>
          </p:nvCxnSpPr>
          <p:spPr bwMode="auto">
            <a:xfrm>
              <a:off x="6228184"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7" name="直線接點 36"/>
            <p:cNvCxnSpPr/>
            <p:nvPr/>
          </p:nvCxnSpPr>
          <p:spPr bwMode="auto">
            <a:xfrm>
              <a:off x="5724128"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8" name="直線接點 37"/>
            <p:cNvCxnSpPr/>
            <p:nvPr/>
          </p:nvCxnSpPr>
          <p:spPr bwMode="auto">
            <a:xfrm>
              <a:off x="5868144"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9" name="直線接點 38"/>
            <p:cNvCxnSpPr/>
            <p:nvPr/>
          </p:nvCxnSpPr>
          <p:spPr bwMode="auto">
            <a:xfrm>
              <a:off x="5508104"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0" name="直線接點 39"/>
            <p:cNvCxnSpPr/>
            <p:nvPr/>
          </p:nvCxnSpPr>
          <p:spPr bwMode="auto">
            <a:xfrm>
              <a:off x="5616184"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4" name="直線接點 53"/>
            <p:cNvCxnSpPr/>
            <p:nvPr/>
          </p:nvCxnSpPr>
          <p:spPr bwMode="auto">
            <a:xfrm>
              <a:off x="8316416"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5" name="直線接點 54"/>
            <p:cNvCxnSpPr/>
            <p:nvPr/>
          </p:nvCxnSpPr>
          <p:spPr bwMode="auto">
            <a:xfrm>
              <a:off x="7236296"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直線接點 55"/>
            <p:cNvCxnSpPr/>
            <p:nvPr/>
          </p:nvCxnSpPr>
          <p:spPr bwMode="auto">
            <a:xfrm>
              <a:off x="7668344"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 name="直線接點 56"/>
            <p:cNvCxnSpPr/>
            <p:nvPr/>
          </p:nvCxnSpPr>
          <p:spPr bwMode="auto">
            <a:xfrm>
              <a:off x="6516216"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8" name="直線接點 57"/>
            <p:cNvCxnSpPr/>
            <p:nvPr/>
          </p:nvCxnSpPr>
          <p:spPr bwMode="auto">
            <a:xfrm>
              <a:off x="6804248"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75" name="群組 74"/>
          <p:cNvGrpSpPr/>
          <p:nvPr/>
        </p:nvGrpSpPr>
        <p:grpSpPr>
          <a:xfrm flipH="1">
            <a:off x="827584" y="5400000"/>
            <a:ext cx="2808312" cy="216000"/>
            <a:chOff x="755576" y="5400000"/>
            <a:chExt cx="2808312" cy="216000"/>
          </a:xfrm>
        </p:grpSpPr>
        <p:cxnSp>
          <p:nvCxnSpPr>
            <p:cNvPr id="59" name="直線接點 58"/>
            <p:cNvCxnSpPr/>
            <p:nvPr/>
          </p:nvCxnSpPr>
          <p:spPr bwMode="auto">
            <a:xfrm>
              <a:off x="1259632"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直線接點 59"/>
            <p:cNvCxnSpPr/>
            <p:nvPr/>
          </p:nvCxnSpPr>
          <p:spPr bwMode="auto">
            <a:xfrm>
              <a:off x="1475656"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1" name="直線接點 60"/>
            <p:cNvCxnSpPr/>
            <p:nvPr/>
          </p:nvCxnSpPr>
          <p:spPr bwMode="auto">
            <a:xfrm>
              <a:off x="97160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2" name="直線接點 61"/>
            <p:cNvCxnSpPr/>
            <p:nvPr/>
          </p:nvCxnSpPr>
          <p:spPr bwMode="auto">
            <a:xfrm>
              <a:off x="1115616"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3" name="直線接點 62"/>
            <p:cNvCxnSpPr/>
            <p:nvPr/>
          </p:nvCxnSpPr>
          <p:spPr bwMode="auto">
            <a:xfrm>
              <a:off x="755576"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4" name="直線接點 63"/>
            <p:cNvCxnSpPr/>
            <p:nvPr/>
          </p:nvCxnSpPr>
          <p:spPr bwMode="auto">
            <a:xfrm>
              <a:off x="863656"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5" name="直線接點 64"/>
            <p:cNvCxnSpPr/>
            <p:nvPr/>
          </p:nvCxnSpPr>
          <p:spPr bwMode="auto">
            <a:xfrm>
              <a:off x="3563888"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6" name="直線接點 65"/>
            <p:cNvCxnSpPr/>
            <p:nvPr/>
          </p:nvCxnSpPr>
          <p:spPr bwMode="auto">
            <a:xfrm>
              <a:off x="2483768"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7" name="直線接點 66"/>
            <p:cNvCxnSpPr/>
            <p:nvPr/>
          </p:nvCxnSpPr>
          <p:spPr bwMode="auto">
            <a:xfrm>
              <a:off x="2902031" y="5400000"/>
              <a:ext cx="13785"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8" name="直線接點 67"/>
            <p:cNvCxnSpPr/>
            <p:nvPr/>
          </p:nvCxnSpPr>
          <p:spPr bwMode="auto">
            <a:xfrm>
              <a:off x="1763688"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9" name="直線接點 68"/>
            <p:cNvCxnSpPr/>
            <p:nvPr/>
          </p:nvCxnSpPr>
          <p:spPr bwMode="auto">
            <a:xfrm>
              <a:off x="205172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457729" name="群組 457728"/>
          <p:cNvGrpSpPr/>
          <p:nvPr/>
        </p:nvGrpSpPr>
        <p:grpSpPr>
          <a:xfrm flipH="1">
            <a:off x="3923928" y="5400000"/>
            <a:ext cx="629984" cy="216000"/>
            <a:chOff x="3798000" y="5400000"/>
            <a:chExt cx="629984" cy="216000"/>
          </a:xfrm>
        </p:grpSpPr>
        <p:cxnSp>
          <p:nvCxnSpPr>
            <p:cNvPr id="42" name="直線接點 41"/>
            <p:cNvCxnSpPr/>
            <p:nvPr/>
          </p:nvCxnSpPr>
          <p:spPr bwMode="auto">
            <a:xfrm>
              <a:off x="4425565" y="5400000"/>
              <a:ext cx="2419"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3" name="直線接點 42"/>
            <p:cNvCxnSpPr/>
            <p:nvPr/>
          </p:nvCxnSpPr>
          <p:spPr bwMode="auto">
            <a:xfrm>
              <a:off x="4067944"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4" name="直線接點 43"/>
            <p:cNvCxnSpPr/>
            <p:nvPr/>
          </p:nvCxnSpPr>
          <p:spPr bwMode="auto">
            <a:xfrm>
              <a:off x="421196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5" name="直線接點 44"/>
            <p:cNvCxnSpPr/>
            <p:nvPr/>
          </p:nvCxnSpPr>
          <p:spPr bwMode="auto">
            <a:xfrm>
              <a:off x="385192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6" name="直線接點 45"/>
            <p:cNvCxnSpPr/>
            <p:nvPr/>
          </p:nvCxnSpPr>
          <p:spPr bwMode="auto">
            <a:xfrm>
              <a:off x="396000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5" name="直線接點 104"/>
            <p:cNvCxnSpPr/>
            <p:nvPr/>
          </p:nvCxnSpPr>
          <p:spPr bwMode="auto">
            <a:xfrm>
              <a:off x="4320000" y="5400000"/>
              <a:ext cx="2419"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6" name="直線接點 105"/>
            <p:cNvCxnSpPr/>
            <p:nvPr/>
          </p:nvCxnSpPr>
          <p:spPr bwMode="auto">
            <a:xfrm>
              <a:off x="4014024"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7" name="直線接點 106"/>
            <p:cNvCxnSpPr/>
            <p:nvPr/>
          </p:nvCxnSpPr>
          <p:spPr bwMode="auto">
            <a:xfrm flipH="1">
              <a:off x="4140000" y="5400000"/>
              <a:ext cx="9874"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8" name="直線接點 107"/>
            <p:cNvCxnSpPr/>
            <p:nvPr/>
          </p:nvCxnSpPr>
          <p:spPr bwMode="auto">
            <a:xfrm>
              <a:off x="379800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09" name="直線接點 108"/>
            <p:cNvCxnSpPr/>
            <p:nvPr/>
          </p:nvCxnSpPr>
          <p:spPr bwMode="auto">
            <a:xfrm>
              <a:off x="390608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grpSp>
        <p:nvGrpSpPr>
          <p:cNvPr id="121" name="群組 120"/>
          <p:cNvGrpSpPr/>
          <p:nvPr/>
        </p:nvGrpSpPr>
        <p:grpSpPr>
          <a:xfrm>
            <a:off x="4590088" y="5400000"/>
            <a:ext cx="629984" cy="216000"/>
            <a:chOff x="3798000" y="5400000"/>
            <a:chExt cx="629984" cy="216000"/>
          </a:xfrm>
        </p:grpSpPr>
        <p:cxnSp>
          <p:nvCxnSpPr>
            <p:cNvPr id="122" name="直線接點 121"/>
            <p:cNvCxnSpPr/>
            <p:nvPr/>
          </p:nvCxnSpPr>
          <p:spPr bwMode="auto">
            <a:xfrm>
              <a:off x="4425565" y="5400000"/>
              <a:ext cx="2419"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3" name="直線接點 122"/>
            <p:cNvCxnSpPr/>
            <p:nvPr/>
          </p:nvCxnSpPr>
          <p:spPr bwMode="auto">
            <a:xfrm>
              <a:off x="4067944"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4" name="直線接點 123"/>
            <p:cNvCxnSpPr/>
            <p:nvPr/>
          </p:nvCxnSpPr>
          <p:spPr bwMode="auto">
            <a:xfrm>
              <a:off x="421196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5" name="直線接點 124"/>
            <p:cNvCxnSpPr/>
            <p:nvPr/>
          </p:nvCxnSpPr>
          <p:spPr bwMode="auto">
            <a:xfrm>
              <a:off x="385192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6" name="直線接點 125"/>
            <p:cNvCxnSpPr/>
            <p:nvPr/>
          </p:nvCxnSpPr>
          <p:spPr bwMode="auto">
            <a:xfrm>
              <a:off x="396000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7" name="直線接點 126"/>
            <p:cNvCxnSpPr/>
            <p:nvPr/>
          </p:nvCxnSpPr>
          <p:spPr bwMode="auto">
            <a:xfrm>
              <a:off x="4320000" y="5400000"/>
              <a:ext cx="2419"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8" name="直線接點 127"/>
            <p:cNvCxnSpPr/>
            <p:nvPr/>
          </p:nvCxnSpPr>
          <p:spPr bwMode="auto">
            <a:xfrm>
              <a:off x="4014024"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29" name="直線接點 128"/>
            <p:cNvCxnSpPr/>
            <p:nvPr/>
          </p:nvCxnSpPr>
          <p:spPr bwMode="auto">
            <a:xfrm flipH="1">
              <a:off x="4140000" y="5400000"/>
              <a:ext cx="9874"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0" name="直線接點 129"/>
            <p:cNvCxnSpPr/>
            <p:nvPr/>
          </p:nvCxnSpPr>
          <p:spPr bwMode="auto">
            <a:xfrm>
              <a:off x="379800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31" name="直線接點 130"/>
            <p:cNvCxnSpPr/>
            <p:nvPr/>
          </p:nvCxnSpPr>
          <p:spPr bwMode="auto">
            <a:xfrm>
              <a:off x="3906080" y="5400000"/>
              <a:ext cx="0" cy="216000"/>
            </a:xfrm>
            <a:prstGeom prst="line">
              <a:avLst/>
            </a:prstGeom>
            <a:solidFill>
              <a:schemeClr val="accent1"/>
            </a:solidFill>
            <a:ln w="28575"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sp>
        <p:nvSpPr>
          <p:cNvPr id="3" name="文字方塊 2"/>
          <p:cNvSpPr txBox="1"/>
          <p:nvPr/>
        </p:nvSpPr>
        <p:spPr>
          <a:xfrm>
            <a:off x="3445354" y="2420888"/>
            <a:ext cx="1702710" cy="523220"/>
          </a:xfrm>
          <a:prstGeom prst="rect">
            <a:avLst/>
          </a:prstGeom>
          <a:noFill/>
        </p:spPr>
        <p:txBody>
          <a:bodyPr wrap="none" rtlCol="0">
            <a:spAutoFit/>
          </a:bodyPr>
          <a:lstStyle/>
          <a:p>
            <a:pPr marL="0"/>
            <a:r>
              <a:rPr lang="en-US" altLang="zh-TW" sz="2800" dirty="0">
                <a:latin typeface="+mn-lt"/>
              </a:rPr>
              <a:t>1.xxxxxxxx</a:t>
            </a:r>
            <a:endParaRPr lang="zh-TW" altLang="en-US" sz="2800" dirty="0">
              <a:latin typeface="+mn-lt"/>
            </a:endParaRPr>
          </a:p>
        </p:txBody>
      </p:sp>
      <p:sp>
        <p:nvSpPr>
          <p:cNvPr id="5" name="直線圖說文字 1 4"/>
          <p:cNvSpPr/>
          <p:nvPr/>
        </p:nvSpPr>
        <p:spPr bwMode="auto">
          <a:xfrm>
            <a:off x="3971216" y="3212976"/>
            <a:ext cx="1428856" cy="576064"/>
          </a:xfrm>
          <a:prstGeom prst="borderCallout1">
            <a:avLst>
              <a:gd name="adj1" fmla="val 1538"/>
              <a:gd name="adj2" fmla="val 32531"/>
              <a:gd name="adj3" fmla="val -67269"/>
              <a:gd name="adj4" fmla="val -10576"/>
            </a:avLst>
          </a:prstGeom>
          <a:solidFill>
            <a:srgbClr val="FFFF00"/>
          </a:solidFill>
          <a:ln w="9525"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sz="2000" i="1" dirty="0">
                <a:latin typeface="+mn-lt"/>
              </a:rPr>
              <a:t>Fixed binary point</a:t>
            </a:r>
            <a:endParaRPr lang="zh-TW" altLang="en-US" sz="2000" i="1" dirty="0">
              <a:latin typeface="+mn-lt"/>
            </a:endParaRPr>
          </a:p>
        </p:txBody>
      </p:sp>
    </p:spTree>
    <p:extLst>
      <p:ext uri="{BB962C8B-B14F-4D97-AF65-F5344CB8AC3E}">
        <p14:creationId xmlns:p14="http://schemas.microsoft.com/office/powerpoint/2010/main" val="257714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774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75"/>
                                        </p:tgtEl>
                                        <p:attrNameLst>
                                          <p:attrName>style.visibility</p:attrName>
                                        </p:attrNameLst>
                                      </p:cBhvr>
                                      <p:to>
                                        <p:strVal val="visible"/>
                                      </p:to>
                                    </p:set>
                                    <p:animEffect transition="in" filter="fade">
                                      <p:cBhvr>
                                        <p:cTn id="11" dur="500"/>
                                        <p:tgtEl>
                                          <p:spTgt spid="75"/>
                                        </p:tgtEl>
                                      </p:cBhvr>
                                    </p:animEffect>
                                  </p:childTnLst>
                                </p:cTn>
                              </p:par>
                              <p:par>
                                <p:cTn id="12" presetID="10" presetClass="entr" presetSubtype="0" fill="hold" nodeType="withEffect">
                                  <p:stCondLst>
                                    <p:cond delay="0"/>
                                  </p:stCondLst>
                                  <p:childTnLst>
                                    <p:set>
                                      <p:cBhvr>
                                        <p:cTn id="13" dur="1" fill="hold">
                                          <p:stCondLst>
                                            <p:cond delay="0"/>
                                          </p:stCondLst>
                                        </p:cTn>
                                        <p:tgtEl>
                                          <p:spTgt spid="457729"/>
                                        </p:tgtEl>
                                        <p:attrNameLst>
                                          <p:attrName>style.visibility</p:attrName>
                                        </p:attrNameLst>
                                      </p:cBhvr>
                                      <p:to>
                                        <p:strVal val="visible"/>
                                      </p:to>
                                    </p:set>
                                    <p:animEffect transition="in" filter="fade">
                                      <p:cBhvr>
                                        <p:cTn id="14" dur="500"/>
                                        <p:tgtEl>
                                          <p:spTgt spid="457729"/>
                                        </p:tgtEl>
                                      </p:cBhvr>
                                    </p:animEffect>
                                  </p:childTnLst>
                                </p:cTn>
                              </p:par>
                              <p:par>
                                <p:cTn id="15" presetID="10" presetClass="entr" presetSubtype="0" fill="hold" nodeType="withEffect">
                                  <p:stCondLst>
                                    <p:cond delay="0"/>
                                  </p:stCondLst>
                                  <p:childTnLst>
                                    <p:set>
                                      <p:cBhvr>
                                        <p:cTn id="16" dur="1" fill="hold">
                                          <p:stCondLst>
                                            <p:cond delay="0"/>
                                          </p:stCondLst>
                                        </p:cTn>
                                        <p:tgtEl>
                                          <p:spTgt spid="121"/>
                                        </p:tgtEl>
                                        <p:attrNameLst>
                                          <p:attrName>style.visibility</p:attrName>
                                        </p:attrNameLst>
                                      </p:cBhvr>
                                      <p:to>
                                        <p:strVal val="visible"/>
                                      </p:to>
                                    </p:set>
                                    <p:animEffect transition="in" filter="fade">
                                      <p:cBhvr>
                                        <p:cTn id="17" dur="500"/>
                                        <p:tgtEl>
                                          <p:spTgt spid="121"/>
                                        </p:tgtEl>
                                      </p:cBhvr>
                                    </p:animEffect>
                                  </p:childTnLst>
                                </p:cTn>
                              </p:par>
                              <p:par>
                                <p:cTn id="18" presetID="10" presetClass="entr" presetSubtype="0" fill="hold" nodeType="withEffect">
                                  <p:stCondLst>
                                    <p:cond delay="0"/>
                                  </p:stCondLst>
                                  <p:childTnLst>
                                    <p:set>
                                      <p:cBhvr>
                                        <p:cTn id="19" dur="1" fill="hold">
                                          <p:stCondLst>
                                            <p:cond delay="0"/>
                                          </p:stCondLst>
                                        </p:cTn>
                                        <p:tgtEl>
                                          <p:spTgt spid="457747"/>
                                        </p:tgtEl>
                                        <p:attrNameLst>
                                          <p:attrName>style.visibility</p:attrName>
                                        </p:attrNameLst>
                                      </p:cBhvr>
                                      <p:to>
                                        <p:strVal val="visible"/>
                                      </p:to>
                                    </p:set>
                                    <p:animEffect transition="in" filter="fade">
                                      <p:cBhvr>
                                        <p:cTn id="20" dur="500"/>
                                        <p:tgtEl>
                                          <p:spTgt spid="457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p:cNvSpPr>
            <a:spLocks noGrp="1" noChangeArrowheads="1"/>
          </p:cNvSpPr>
          <p:nvPr>
            <p:ph type="body" idx="1"/>
          </p:nvPr>
        </p:nvSpPr>
        <p:spPr/>
        <p:txBody>
          <a:bodyPr/>
          <a:lstStyle/>
          <a:p>
            <a:r>
              <a:rPr lang="en-US" altLang="zh-TW" dirty="0"/>
              <a:t>Can use 64 bits if more precision is needed (</a:t>
            </a:r>
            <a:r>
              <a:rPr lang="en-US" altLang="zh-TW" i="1" dirty="0"/>
              <a:t>double precision</a:t>
            </a:r>
            <a:r>
              <a:rPr lang="en-US" altLang="zh-TW" dirty="0"/>
              <a:t>)</a:t>
            </a:r>
            <a:endParaRPr lang="en-US" altLang="zh-TW" u="sng" dirty="0">
              <a:solidFill>
                <a:schemeClr val="accent1"/>
              </a:solidFill>
            </a:endParaRPr>
          </a:p>
          <a:p>
            <a:endParaRPr lang="en-US" altLang="zh-TW" u="sng" dirty="0">
              <a:solidFill>
                <a:schemeClr val="accent1"/>
              </a:solidFill>
            </a:endParaRPr>
          </a:p>
          <a:p>
            <a:endParaRPr lang="en-US" altLang="zh-TW" u="sng" dirty="0">
              <a:solidFill>
                <a:schemeClr val="accent1"/>
              </a:solidFill>
            </a:endParaRPr>
          </a:p>
          <a:p>
            <a:endParaRPr lang="en-US" altLang="zh-TW" u="sng" dirty="0">
              <a:solidFill>
                <a:schemeClr val="accent1"/>
              </a:solidFill>
            </a:endParaRPr>
          </a:p>
          <a:p>
            <a:endParaRPr lang="en-US" altLang="zh-TW" u="sng" dirty="0">
              <a:solidFill>
                <a:schemeClr val="accent1"/>
              </a:solidFill>
            </a:endParaRPr>
          </a:p>
          <a:p>
            <a:endParaRPr lang="en-US" altLang="zh-TW" u="sng" dirty="0">
              <a:solidFill>
                <a:schemeClr val="accent1"/>
              </a:solidFill>
            </a:endParaRPr>
          </a:p>
          <a:p>
            <a:r>
              <a:rPr lang="en-US" altLang="zh-TW" dirty="0"/>
              <a:t>Double precision (vs. single precision)</a:t>
            </a:r>
          </a:p>
          <a:p>
            <a:pPr lvl="1"/>
            <a:r>
              <a:rPr lang="en-US" altLang="zh-TW" dirty="0"/>
              <a:t>Represent numbers almost as small as 2.0 x 10</a:t>
            </a:r>
            <a:r>
              <a:rPr lang="en-US" altLang="zh-TW" baseline="30000" dirty="0"/>
              <a:t>-308</a:t>
            </a:r>
            <a:r>
              <a:rPr lang="en-US" altLang="zh-TW" dirty="0"/>
              <a:t> to almost as large as 2.0 x 10</a:t>
            </a:r>
            <a:r>
              <a:rPr lang="en-US" altLang="zh-TW" baseline="30000" dirty="0"/>
              <a:t>308</a:t>
            </a:r>
            <a:r>
              <a:rPr lang="en-US" altLang="zh-TW" dirty="0"/>
              <a:t> </a:t>
            </a:r>
          </a:p>
          <a:p>
            <a:pPr lvl="1"/>
            <a:r>
              <a:rPr lang="en-US" altLang="zh-TW" dirty="0"/>
              <a:t>Main advantage is greater </a:t>
            </a:r>
            <a:r>
              <a:rPr lang="en-US" altLang="zh-TW" dirty="0">
                <a:solidFill>
                  <a:srgbClr val="FF0000"/>
                </a:solidFill>
              </a:rPr>
              <a:t>accuracy</a:t>
            </a:r>
            <a:r>
              <a:rPr lang="en-US" altLang="zh-TW" dirty="0"/>
              <a:t> due to larger significand</a:t>
            </a:r>
          </a:p>
        </p:txBody>
      </p:sp>
      <p:grpSp>
        <p:nvGrpSpPr>
          <p:cNvPr id="459779" name="Group 3"/>
          <p:cNvGrpSpPr>
            <a:grpSpLocks/>
          </p:cNvGrpSpPr>
          <p:nvPr/>
        </p:nvGrpSpPr>
        <p:grpSpPr bwMode="auto">
          <a:xfrm>
            <a:off x="762000" y="1974857"/>
            <a:ext cx="7808057" cy="1305658"/>
            <a:chOff x="288" y="912"/>
            <a:chExt cx="4918" cy="891"/>
          </a:xfrm>
        </p:grpSpPr>
        <p:sp>
          <p:nvSpPr>
            <p:cNvPr id="459780" name="Text Box 4"/>
            <p:cNvSpPr txBox="1">
              <a:spLocks noChangeArrowheads="1"/>
            </p:cNvSpPr>
            <p:nvPr/>
          </p:nvSpPr>
          <p:spPr bwMode="auto">
            <a:xfrm>
              <a:off x="4992" y="952"/>
              <a:ext cx="214"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0</a:t>
              </a:r>
            </a:p>
          </p:txBody>
        </p:sp>
        <p:sp>
          <p:nvSpPr>
            <p:cNvPr id="459781" name="Text Box 5"/>
            <p:cNvSpPr txBox="1">
              <a:spLocks noChangeArrowheads="1"/>
            </p:cNvSpPr>
            <p:nvPr/>
          </p:nvSpPr>
          <p:spPr bwMode="auto">
            <a:xfrm>
              <a:off x="288" y="912"/>
              <a:ext cx="31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31</a:t>
              </a:r>
            </a:p>
          </p:txBody>
        </p:sp>
        <p:sp>
          <p:nvSpPr>
            <p:cNvPr id="459782" name="Rectangle 6"/>
            <p:cNvSpPr>
              <a:spLocks noChangeArrowheads="1"/>
            </p:cNvSpPr>
            <p:nvPr/>
          </p:nvSpPr>
          <p:spPr bwMode="auto">
            <a:xfrm>
              <a:off x="480" y="1200"/>
              <a:ext cx="4704" cy="28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59783" name="Text Box 7"/>
            <p:cNvSpPr txBox="1">
              <a:spLocks noChangeArrowheads="1"/>
            </p:cNvSpPr>
            <p:nvPr/>
          </p:nvSpPr>
          <p:spPr bwMode="auto">
            <a:xfrm>
              <a:off x="465" y="1196"/>
              <a:ext cx="20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1" hangingPunct="1"/>
              <a:r>
                <a:rPr lang="en-US" altLang="zh-TW" b="1" dirty="0">
                  <a:solidFill>
                    <a:srgbClr val="C00000"/>
                  </a:solidFill>
                  <a:latin typeface="+mn-lt"/>
                </a:rPr>
                <a:t>S</a:t>
              </a:r>
            </a:p>
          </p:txBody>
        </p:sp>
        <p:sp>
          <p:nvSpPr>
            <p:cNvPr id="459784" name="Text Box 8"/>
            <p:cNvSpPr txBox="1">
              <a:spLocks noChangeArrowheads="1"/>
            </p:cNvSpPr>
            <p:nvPr/>
          </p:nvSpPr>
          <p:spPr bwMode="auto">
            <a:xfrm>
              <a:off x="960" y="1196"/>
              <a:ext cx="880"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b="1" dirty="0">
                  <a:solidFill>
                    <a:srgbClr val="33CC33"/>
                  </a:solidFill>
                  <a:latin typeface="+mn-lt"/>
                </a:rPr>
                <a:t>Exponent</a:t>
              </a:r>
            </a:p>
          </p:txBody>
        </p:sp>
        <p:sp>
          <p:nvSpPr>
            <p:cNvPr id="459785" name="Line 9"/>
            <p:cNvSpPr>
              <a:spLocks noChangeShapeType="1"/>
            </p:cNvSpPr>
            <p:nvPr/>
          </p:nvSpPr>
          <p:spPr bwMode="auto">
            <a:xfrm>
              <a:off x="672" y="1200"/>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59786" name="Text Box 10"/>
            <p:cNvSpPr txBox="1">
              <a:spLocks noChangeArrowheads="1"/>
            </p:cNvSpPr>
            <p:nvPr/>
          </p:nvSpPr>
          <p:spPr bwMode="auto">
            <a:xfrm>
              <a:off x="576" y="912"/>
              <a:ext cx="31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30</a:t>
              </a:r>
            </a:p>
          </p:txBody>
        </p:sp>
        <p:sp>
          <p:nvSpPr>
            <p:cNvPr id="459787" name="Line 11"/>
            <p:cNvSpPr>
              <a:spLocks noChangeShapeType="1"/>
            </p:cNvSpPr>
            <p:nvPr/>
          </p:nvSpPr>
          <p:spPr bwMode="auto">
            <a:xfrm>
              <a:off x="2400" y="1200"/>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59788" name="Text Box 12"/>
            <p:cNvSpPr txBox="1">
              <a:spLocks noChangeArrowheads="1"/>
            </p:cNvSpPr>
            <p:nvPr/>
          </p:nvSpPr>
          <p:spPr bwMode="auto">
            <a:xfrm>
              <a:off x="2064" y="912"/>
              <a:ext cx="31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20</a:t>
              </a:r>
            </a:p>
          </p:txBody>
        </p:sp>
        <p:sp>
          <p:nvSpPr>
            <p:cNvPr id="459789" name="Text Box 13"/>
            <p:cNvSpPr txBox="1">
              <a:spLocks noChangeArrowheads="1"/>
            </p:cNvSpPr>
            <p:nvPr/>
          </p:nvSpPr>
          <p:spPr bwMode="auto">
            <a:xfrm>
              <a:off x="2400" y="912"/>
              <a:ext cx="31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19</a:t>
              </a:r>
            </a:p>
          </p:txBody>
        </p:sp>
        <p:sp>
          <p:nvSpPr>
            <p:cNvPr id="459790" name="Text Box 14"/>
            <p:cNvSpPr txBox="1">
              <a:spLocks noChangeArrowheads="1"/>
            </p:cNvSpPr>
            <p:nvPr/>
          </p:nvSpPr>
          <p:spPr bwMode="auto">
            <a:xfrm>
              <a:off x="3646" y="1196"/>
              <a:ext cx="99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b="1" dirty="0">
                  <a:solidFill>
                    <a:srgbClr val="0000FF"/>
                  </a:solidFill>
                  <a:latin typeface="+mn-lt"/>
                </a:rPr>
                <a:t>Significand</a:t>
              </a:r>
            </a:p>
          </p:txBody>
        </p:sp>
        <p:sp>
          <p:nvSpPr>
            <p:cNvPr id="459791" name="Text Box 15"/>
            <p:cNvSpPr txBox="1">
              <a:spLocks noChangeArrowheads="1"/>
            </p:cNvSpPr>
            <p:nvPr/>
          </p:nvSpPr>
          <p:spPr bwMode="auto">
            <a:xfrm>
              <a:off x="288" y="1488"/>
              <a:ext cx="47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1 </a:t>
              </a:r>
              <a:r>
                <a:rPr lang="en-US" altLang="zh-TW" b="1">
                  <a:latin typeface="+mn-lt"/>
                </a:rPr>
                <a:t>bit</a:t>
              </a:r>
            </a:p>
          </p:txBody>
        </p:sp>
        <p:sp>
          <p:nvSpPr>
            <p:cNvPr id="459792" name="Text Box 16"/>
            <p:cNvSpPr txBox="1">
              <a:spLocks noChangeArrowheads="1"/>
            </p:cNvSpPr>
            <p:nvPr/>
          </p:nvSpPr>
          <p:spPr bwMode="auto">
            <a:xfrm>
              <a:off x="1152" y="1488"/>
              <a:ext cx="65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11 </a:t>
              </a:r>
              <a:r>
                <a:rPr lang="en-US" altLang="zh-TW" b="1">
                  <a:latin typeface="+mn-lt"/>
                </a:rPr>
                <a:t>bits</a:t>
              </a:r>
            </a:p>
          </p:txBody>
        </p:sp>
        <p:sp>
          <p:nvSpPr>
            <p:cNvPr id="459793" name="Text Box 17"/>
            <p:cNvSpPr txBox="1">
              <a:spLocks noChangeArrowheads="1"/>
            </p:cNvSpPr>
            <p:nvPr/>
          </p:nvSpPr>
          <p:spPr bwMode="auto">
            <a:xfrm>
              <a:off x="3264" y="1488"/>
              <a:ext cx="65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20 </a:t>
              </a:r>
              <a:r>
                <a:rPr lang="en-US" altLang="zh-TW" b="1">
                  <a:latin typeface="+mn-lt"/>
                </a:rPr>
                <a:t>bits</a:t>
              </a:r>
            </a:p>
          </p:txBody>
        </p:sp>
      </p:grpSp>
      <p:grpSp>
        <p:nvGrpSpPr>
          <p:cNvPr id="459794" name="Group 18"/>
          <p:cNvGrpSpPr>
            <a:grpSpLocks/>
          </p:cNvGrpSpPr>
          <p:nvPr/>
        </p:nvGrpSpPr>
        <p:grpSpPr bwMode="auto">
          <a:xfrm>
            <a:off x="1066800" y="3356716"/>
            <a:ext cx="7467600" cy="908539"/>
            <a:chOff x="480" y="1759"/>
            <a:chExt cx="4704" cy="620"/>
          </a:xfrm>
        </p:grpSpPr>
        <p:sp>
          <p:nvSpPr>
            <p:cNvPr id="459795" name="Rectangle 19"/>
            <p:cNvSpPr>
              <a:spLocks noChangeArrowheads="1"/>
            </p:cNvSpPr>
            <p:nvPr/>
          </p:nvSpPr>
          <p:spPr bwMode="auto">
            <a:xfrm>
              <a:off x="480" y="1776"/>
              <a:ext cx="4704" cy="282"/>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59796" name="Text Box 20"/>
            <p:cNvSpPr txBox="1">
              <a:spLocks noChangeArrowheads="1"/>
            </p:cNvSpPr>
            <p:nvPr/>
          </p:nvSpPr>
          <p:spPr bwMode="auto">
            <a:xfrm>
              <a:off x="2160" y="1759"/>
              <a:ext cx="1657"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b="1" dirty="0">
                  <a:solidFill>
                    <a:srgbClr val="0000FF"/>
                  </a:solidFill>
                  <a:latin typeface="+mn-lt"/>
                </a:rPr>
                <a:t>Significand</a:t>
              </a:r>
              <a:r>
                <a:rPr lang="en-US" altLang="zh-TW" b="1" dirty="0">
                  <a:latin typeface="+mn-lt"/>
                </a:rPr>
                <a:t> (cont’d)</a:t>
              </a:r>
            </a:p>
          </p:txBody>
        </p:sp>
        <p:sp>
          <p:nvSpPr>
            <p:cNvPr id="459797" name="Text Box 21"/>
            <p:cNvSpPr txBox="1">
              <a:spLocks noChangeArrowheads="1"/>
            </p:cNvSpPr>
            <p:nvPr/>
          </p:nvSpPr>
          <p:spPr bwMode="auto">
            <a:xfrm>
              <a:off x="2352" y="2064"/>
              <a:ext cx="653"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b="1">
                  <a:latin typeface="+mn-lt"/>
                </a:rPr>
                <a:t>32 </a:t>
              </a:r>
              <a:r>
                <a:rPr lang="en-US" altLang="zh-TW" b="1">
                  <a:latin typeface="+mn-lt"/>
                </a:rPr>
                <a:t>bits</a:t>
              </a:r>
            </a:p>
          </p:txBody>
        </p:sp>
      </p:grpSp>
      <p:sp>
        <p:nvSpPr>
          <p:cNvPr id="459798" name="Rectangle 22"/>
          <p:cNvSpPr>
            <a:spLocks noGrp="1" noChangeArrowheads="1"/>
          </p:cNvSpPr>
          <p:nvPr>
            <p:ph type="title"/>
          </p:nvPr>
        </p:nvSpPr>
        <p:spPr/>
        <p:txBody>
          <a:bodyPr/>
          <a:lstStyle/>
          <a:p>
            <a:r>
              <a:rPr lang="en-US" altLang="zh-TW" dirty="0"/>
              <a:t>Intuitive Floating Point Representation</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53</a:t>
            </a:fld>
            <a:endParaRPr lang="zh-TW" altLang="zh-TW"/>
          </a:p>
        </p:txBody>
      </p:sp>
      <p:sp>
        <p:nvSpPr>
          <p:cNvPr id="24" name="文字方塊 23"/>
          <p:cNvSpPr txBox="1"/>
          <p:nvPr/>
        </p:nvSpPr>
        <p:spPr>
          <a:xfrm>
            <a:off x="4093426" y="2348880"/>
            <a:ext cx="1702710" cy="523220"/>
          </a:xfrm>
          <a:prstGeom prst="rect">
            <a:avLst/>
          </a:prstGeom>
          <a:noFill/>
        </p:spPr>
        <p:txBody>
          <a:bodyPr wrap="none" rtlCol="0">
            <a:spAutoFit/>
          </a:bodyPr>
          <a:lstStyle/>
          <a:p>
            <a:pPr marL="0"/>
            <a:r>
              <a:rPr lang="en-US" altLang="zh-TW" sz="2800" dirty="0">
                <a:latin typeface="+mn-lt"/>
              </a:rPr>
              <a:t>1.xxxxxxxx</a:t>
            </a:r>
            <a:endParaRPr lang="zh-TW" altLang="en-US" sz="2800" dirty="0">
              <a:latin typeface="+mn-lt"/>
            </a:endParaRPr>
          </a:p>
        </p:txBody>
      </p:sp>
    </p:spTree>
    <p:extLst>
      <p:ext uri="{BB962C8B-B14F-4D97-AF65-F5344CB8AC3E}">
        <p14:creationId xmlns:p14="http://schemas.microsoft.com/office/powerpoint/2010/main" val="127058960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p:cNvSpPr>
            <a:spLocks noGrp="1" noChangeArrowheads="1"/>
          </p:cNvSpPr>
          <p:nvPr>
            <p:ph type="title"/>
          </p:nvPr>
        </p:nvSpPr>
        <p:spPr/>
        <p:txBody>
          <a:bodyPr/>
          <a:lstStyle/>
          <a:p>
            <a:r>
              <a:rPr lang="en-US" altLang="zh-TW"/>
              <a:t>Floating Point Standard</a:t>
            </a:r>
            <a:endParaRPr lang="en-US" altLang="zh-TW" dirty="0"/>
          </a:p>
        </p:txBody>
      </p:sp>
      <p:sp>
        <p:nvSpPr>
          <p:cNvPr id="460802" name="Rectangle 2"/>
          <p:cNvSpPr>
            <a:spLocks noGrp="1" noChangeArrowheads="1"/>
          </p:cNvSpPr>
          <p:nvPr>
            <p:ph type="body" idx="1"/>
          </p:nvPr>
        </p:nvSpPr>
        <p:spPr/>
        <p:txBody>
          <a:bodyPr/>
          <a:lstStyle/>
          <a:p>
            <a:r>
              <a:rPr lang="en-US" altLang="zh-TW" dirty="0"/>
              <a:t>Defined by IEEE </a:t>
            </a:r>
            <a:r>
              <a:rPr lang="en-US" altLang="zh-TW" dirty="0" err="1"/>
              <a:t>Std</a:t>
            </a:r>
            <a:r>
              <a:rPr lang="en-US" altLang="zh-TW" dirty="0"/>
              <a:t> 754-1985</a:t>
            </a:r>
          </a:p>
          <a:p>
            <a:pPr lvl="1"/>
            <a:r>
              <a:rPr lang="en-US" altLang="zh-TW" dirty="0"/>
              <a:t>For portability; more efficient use of bits</a:t>
            </a:r>
          </a:p>
          <a:p>
            <a:pPr lvl="1"/>
            <a:endParaRPr lang="en-US" altLang="zh-TW" dirty="0"/>
          </a:p>
          <a:p>
            <a:pPr lvl="1"/>
            <a:endParaRPr lang="en-US" altLang="zh-TW" dirty="0"/>
          </a:p>
          <a:p>
            <a:pPr lvl="1"/>
            <a:endParaRPr lang="en-US" altLang="zh-TW" dirty="0"/>
          </a:p>
          <a:p>
            <a:pPr lvl="1"/>
            <a:endParaRPr lang="en-US" altLang="zh-TW" dirty="0"/>
          </a:p>
          <a:p>
            <a:pPr lvl="1"/>
            <a:r>
              <a:rPr lang="en-US" altLang="zh-TW" dirty="0"/>
              <a:t>S: sign bit (0 </a:t>
            </a:r>
            <a:r>
              <a:rPr lang="en-US" altLang="zh-TW" dirty="0">
                <a:sym typeface="Symbol" panose="05050102010706020507" pitchFamily="18" charset="2"/>
              </a:rPr>
              <a:t> non-negative, 1  negative)</a:t>
            </a:r>
          </a:p>
          <a:p>
            <a:pPr lvl="1"/>
            <a:r>
              <a:rPr lang="en-US" altLang="zh-TW" dirty="0">
                <a:sym typeface="Symbol" panose="05050102010706020507" pitchFamily="18" charset="2"/>
              </a:rPr>
              <a:t>Normalized significand: 1.0 ≤ |significand| &lt; 2.0</a:t>
            </a:r>
          </a:p>
          <a:p>
            <a:pPr lvl="2"/>
            <a:r>
              <a:rPr lang="en-US" altLang="zh-TW" dirty="0">
                <a:sym typeface="Symbol" panose="05050102010706020507" pitchFamily="18" charset="2"/>
              </a:rPr>
              <a:t>Always has a leading pre-binary-point 1 bit, so no need to represent it explicitly (hidden bit) </a:t>
            </a:r>
            <a:r>
              <a:rPr lang="en-US" altLang="zh-TW" dirty="0">
                <a:sym typeface="Wingdings" panose="05000000000000000000" pitchFamily="2" charset="2"/>
              </a:rPr>
              <a:t> to pack more bits</a:t>
            </a:r>
            <a:endParaRPr lang="en-US" altLang="zh-TW" dirty="0">
              <a:sym typeface="Symbol" panose="05050102010706020507" pitchFamily="18" charset="2"/>
            </a:endParaRPr>
          </a:p>
          <a:p>
            <a:pPr lvl="2"/>
            <a:r>
              <a:rPr lang="en-US" altLang="zh-TW" dirty="0">
                <a:sym typeface="Symbol" panose="05050102010706020507" pitchFamily="18" charset="2"/>
              </a:rPr>
              <a:t>Significand is Fraction with the “1.” restored</a:t>
            </a:r>
          </a:p>
          <a:p>
            <a:pPr lvl="1"/>
            <a:r>
              <a:rPr lang="en-US" altLang="zh-TW" dirty="0"/>
              <a:t>Note: 0 has no leading 1, so reserve exponent value 0 just for number 0</a:t>
            </a:r>
          </a:p>
        </p:txBody>
      </p:sp>
      <p:sp>
        <p:nvSpPr>
          <p:cNvPr id="8" name="Text Box 4"/>
          <p:cNvSpPr txBox="1">
            <a:spLocks noChangeArrowheads="1"/>
          </p:cNvSpPr>
          <p:nvPr/>
        </p:nvSpPr>
        <p:spPr bwMode="auto">
          <a:xfrm>
            <a:off x="1475655" y="2565549"/>
            <a:ext cx="35877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TW" sz="2400">
                <a:latin typeface="+mn-lt"/>
              </a:rPr>
              <a:t>S</a:t>
            </a:r>
          </a:p>
        </p:txBody>
      </p:sp>
      <p:sp>
        <p:nvSpPr>
          <p:cNvPr id="9" name="Text Box 5"/>
          <p:cNvSpPr txBox="1">
            <a:spLocks noChangeArrowheads="1"/>
          </p:cNvSpPr>
          <p:nvPr/>
        </p:nvSpPr>
        <p:spPr bwMode="auto">
          <a:xfrm>
            <a:off x="1834430" y="2565549"/>
            <a:ext cx="1584325"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TW" sz="2400" dirty="0">
                <a:latin typeface="+mn-lt"/>
              </a:rPr>
              <a:t>Exponent</a:t>
            </a:r>
          </a:p>
        </p:txBody>
      </p:sp>
      <p:sp>
        <p:nvSpPr>
          <p:cNvPr id="10" name="Text Box 6"/>
          <p:cNvSpPr txBox="1">
            <a:spLocks noChangeArrowheads="1"/>
          </p:cNvSpPr>
          <p:nvPr/>
        </p:nvSpPr>
        <p:spPr bwMode="auto">
          <a:xfrm>
            <a:off x="3420344" y="2565549"/>
            <a:ext cx="3455912" cy="4699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spcBef>
                <a:spcPct val="50000"/>
              </a:spcBef>
            </a:pPr>
            <a:r>
              <a:rPr lang="en-US" altLang="zh-TW" sz="2400" dirty="0">
                <a:latin typeface="+mn-lt"/>
              </a:rPr>
              <a:t>Fraction</a:t>
            </a:r>
          </a:p>
        </p:txBody>
      </p:sp>
      <p:sp>
        <p:nvSpPr>
          <p:cNvPr id="11" name="Text Box 7"/>
          <p:cNvSpPr txBox="1">
            <a:spLocks noChangeArrowheads="1"/>
          </p:cNvSpPr>
          <p:nvPr/>
        </p:nvSpPr>
        <p:spPr bwMode="auto">
          <a:xfrm>
            <a:off x="1762993" y="1844824"/>
            <a:ext cx="17363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2000" dirty="0">
                <a:latin typeface="+mn-lt"/>
              </a:rPr>
              <a:t>single: 8 bits</a:t>
            </a:r>
            <a:br>
              <a:rPr lang="en-US" altLang="zh-TW" sz="2000" dirty="0">
                <a:latin typeface="+mn-lt"/>
              </a:rPr>
            </a:br>
            <a:r>
              <a:rPr lang="en-US" altLang="zh-TW" sz="2000" dirty="0">
                <a:latin typeface="+mn-lt"/>
              </a:rPr>
              <a:t>double: 11 bits</a:t>
            </a:r>
          </a:p>
        </p:txBody>
      </p:sp>
      <p:sp>
        <p:nvSpPr>
          <p:cNvPr id="12" name="Text Box 8"/>
          <p:cNvSpPr txBox="1">
            <a:spLocks noChangeArrowheads="1"/>
          </p:cNvSpPr>
          <p:nvPr/>
        </p:nvSpPr>
        <p:spPr bwMode="auto">
          <a:xfrm>
            <a:off x="3995935" y="1844824"/>
            <a:ext cx="173637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sz="2000">
                <a:latin typeface="+mn-lt"/>
              </a:rPr>
              <a:t>single: 23 bits</a:t>
            </a:r>
            <a:br>
              <a:rPr lang="en-US" altLang="zh-TW" sz="2000">
                <a:latin typeface="+mn-lt"/>
              </a:rPr>
            </a:br>
            <a:r>
              <a:rPr lang="en-US" altLang="zh-TW" sz="2000">
                <a:latin typeface="+mn-lt"/>
              </a:rPr>
              <a:t>double: 52 bits</a:t>
            </a:r>
          </a:p>
        </p:txBody>
      </p:sp>
      <p:graphicFrame>
        <p:nvGraphicFramePr>
          <p:cNvPr id="13" name="Object 9"/>
          <p:cNvGraphicFramePr>
            <a:graphicFrameLocks noChangeAspect="1"/>
          </p:cNvGraphicFramePr>
          <p:nvPr>
            <p:extLst>
              <p:ext uri="{D42A27DB-BD31-4B8C-83A1-F6EECF244321}">
                <p14:modId xmlns:p14="http://schemas.microsoft.com/office/powerpoint/2010/main" val="1272045873"/>
              </p:ext>
            </p:extLst>
          </p:nvPr>
        </p:nvGraphicFramePr>
        <p:xfrm>
          <a:off x="1476375" y="3140968"/>
          <a:ext cx="5399881" cy="502587"/>
        </p:xfrm>
        <a:graphic>
          <a:graphicData uri="http://schemas.openxmlformats.org/presentationml/2006/ole">
            <mc:AlternateContent xmlns:mc="http://schemas.openxmlformats.org/markup-compatibility/2006">
              <mc:Choice xmlns:v="urn:schemas-microsoft-com:vml" Requires="v">
                <p:oleObj spid="_x0000_s11497" name="Equation" r:id="rId3" imgW="2451100" imgH="228600" progId="Equation.3">
                  <p:embed/>
                </p:oleObj>
              </mc:Choice>
              <mc:Fallback>
                <p:oleObj name="Equation" r:id="rId3" imgW="2451100" imgH="228600" progId="Equation.3">
                  <p:embed/>
                  <p:pic>
                    <p:nvPicPr>
                      <p:cNvPr id="1026"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76375" y="3140968"/>
                        <a:ext cx="5399881" cy="502587"/>
                      </a:xfrm>
                      <a:prstGeom prst="rect">
                        <a:avLst/>
                      </a:prstGeom>
                      <a:solidFill>
                        <a:schemeClr val="bg1">
                          <a:lumMod val="85000"/>
                        </a:schemeClr>
                      </a:solidFill>
                      <a:ln>
                        <a:noFill/>
                      </a:ln>
                      <a:effectLst/>
                      <a:extLst/>
                    </p:spPr>
                  </p:pic>
                </p:oleObj>
              </mc:Fallback>
            </mc:AlternateContent>
          </a:graphicData>
        </a:graphic>
      </p:graphicFrame>
      <p:sp>
        <p:nvSpPr>
          <p:cNvPr id="3" name="橢圓 2"/>
          <p:cNvSpPr/>
          <p:nvPr/>
        </p:nvSpPr>
        <p:spPr bwMode="auto">
          <a:xfrm>
            <a:off x="3131840" y="3035449"/>
            <a:ext cx="1656184" cy="681583"/>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4" name="橢圓 13"/>
          <p:cNvSpPr/>
          <p:nvPr/>
        </p:nvSpPr>
        <p:spPr bwMode="auto">
          <a:xfrm>
            <a:off x="5292080" y="3068960"/>
            <a:ext cx="1656184" cy="432048"/>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54</a:t>
            </a:fld>
            <a:endParaRPr lang="zh-TW" altLang="zh-TW"/>
          </a:p>
        </p:txBody>
      </p:sp>
    </p:spTree>
    <p:extLst>
      <p:ext uri="{BB962C8B-B14F-4D97-AF65-F5344CB8AC3E}">
        <p14:creationId xmlns:p14="http://schemas.microsoft.com/office/powerpoint/2010/main" val="1733526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460802">
                                            <p:txEl>
                                              <p:pRg st="7" end="7"/>
                                            </p:txEl>
                                          </p:spTgt>
                                        </p:tgtEl>
                                        <p:attrNameLst>
                                          <p:attrName>style.visibility</p:attrName>
                                        </p:attrNameLst>
                                      </p:cBhvr>
                                      <p:to>
                                        <p:strVal val="visible"/>
                                      </p:to>
                                    </p:set>
                                    <p:animEffect transition="in" filter="fade">
                                      <p:cBhvr>
                                        <p:cTn id="13" dur="500"/>
                                        <p:tgtEl>
                                          <p:spTgt spid="460802">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60802">
                                            <p:txEl>
                                              <p:pRg st="8" end="8"/>
                                            </p:txEl>
                                          </p:spTgt>
                                        </p:tgtEl>
                                        <p:attrNameLst>
                                          <p:attrName>style.visibility</p:attrName>
                                        </p:attrNameLst>
                                      </p:cBhvr>
                                      <p:to>
                                        <p:strVal val="visible"/>
                                      </p:to>
                                    </p:set>
                                    <p:animEffect transition="in" filter="fade">
                                      <p:cBhvr>
                                        <p:cTn id="16" dur="500"/>
                                        <p:tgtEl>
                                          <p:spTgt spid="460802">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60802">
                                            <p:txEl>
                                              <p:pRg st="9" end="9"/>
                                            </p:txEl>
                                          </p:spTgt>
                                        </p:tgtEl>
                                        <p:attrNameLst>
                                          <p:attrName>style.visibility</p:attrName>
                                        </p:attrNameLst>
                                      </p:cBhvr>
                                      <p:to>
                                        <p:strVal val="visible"/>
                                      </p:to>
                                    </p:set>
                                    <p:animEffect transition="in" filter="fade">
                                      <p:cBhvr>
                                        <p:cTn id="19" dur="500"/>
                                        <p:tgtEl>
                                          <p:spTgt spid="460802">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60802">
                                            <p:txEl>
                                              <p:pRg st="10" end="10"/>
                                            </p:txEl>
                                          </p:spTgt>
                                        </p:tgtEl>
                                        <p:attrNameLst>
                                          <p:attrName>style.visibility</p:attrName>
                                        </p:attrNameLst>
                                      </p:cBhvr>
                                      <p:to>
                                        <p:strVal val="visible"/>
                                      </p:to>
                                    </p:set>
                                    <p:animEffect transition="in" filter="fade">
                                      <p:cBhvr>
                                        <p:cTn id="22" dur="500"/>
                                        <p:tgtEl>
                                          <p:spTgt spid="46080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1827" name="Rectangle 1027"/>
          <p:cNvSpPr>
            <a:spLocks noChangeArrowheads="1"/>
          </p:cNvSpPr>
          <p:nvPr/>
        </p:nvSpPr>
        <p:spPr bwMode="auto">
          <a:xfrm>
            <a:off x="1216968" y="3323163"/>
            <a:ext cx="7243464" cy="41323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461828" name="Text Box 1028"/>
          <p:cNvSpPr txBox="1">
            <a:spLocks noChangeArrowheads="1"/>
          </p:cNvSpPr>
          <p:nvPr/>
        </p:nvSpPr>
        <p:spPr bwMode="auto">
          <a:xfrm>
            <a:off x="1216968" y="3252825"/>
            <a:ext cx="366713" cy="5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a:latin typeface="+mn-lt"/>
              </a:rPr>
              <a:t>0</a:t>
            </a:r>
          </a:p>
        </p:txBody>
      </p:sp>
      <p:sp>
        <p:nvSpPr>
          <p:cNvPr id="461829" name="Text Box 1029"/>
          <p:cNvSpPr txBox="1">
            <a:spLocks noChangeArrowheads="1"/>
          </p:cNvSpPr>
          <p:nvPr/>
        </p:nvSpPr>
        <p:spPr bwMode="auto">
          <a:xfrm>
            <a:off x="1750368" y="3252825"/>
            <a:ext cx="1728788" cy="5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a:latin typeface="+mn-lt"/>
              </a:rPr>
              <a:t>1111 1111</a:t>
            </a:r>
          </a:p>
        </p:txBody>
      </p:sp>
      <p:sp>
        <p:nvSpPr>
          <p:cNvPr id="461830" name="Line 1030"/>
          <p:cNvSpPr>
            <a:spLocks noChangeShapeType="1"/>
          </p:cNvSpPr>
          <p:nvPr/>
        </p:nvSpPr>
        <p:spPr bwMode="auto">
          <a:xfrm>
            <a:off x="1597968" y="3323163"/>
            <a:ext cx="0" cy="4220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461831" name="Line 1031"/>
          <p:cNvSpPr>
            <a:spLocks noChangeShapeType="1"/>
          </p:cNvSpPr>
          <p:nvPr/>
        </p:nvSpPr>
        <p:spPr bwMode="auto">
          <a:xfrm>
            <a:off x="3579168" y="3323163"/>
            <a:ext cx="0" cy="4220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461832" name="Text Box 1032"/>
          <p:cNvSpPr txBox="1">
            <a:spLocks noChangeArrowheads="1"/>
          </p:cNvSpPr>
          <p:nvPr/>
        </p:nvSpPr>
        <p:spPr bwMode="auto">
          <a:xfrm>
            <a:off x="3579168" y="3252825"/>
            <a:ext cx="4795838" cy="5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000 0000 0000 0000 0000 0000</a:t>
            </a:r>
          </a:p>
        </p:txBody>
      </p:sp>
      <p:sp>
        <p:nvSpPr>
          <p:cNvPr id="461833" name="Text Box 1033"/>
          <p:cNvSpPr txBox="1">
            <a:spLocks noChangeArrowheads="1"/>
          </p:cNvSpPr>
          <p:nvPr/>
        </p:nvSpPr>
        <p:spPr bwMode="auto">
          <a:xfrm>
            <a:off x="454968" y="3323163"/>
            <a:ext cx="703263" cy="523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a:solidFill>
                  <a:srgbClr val="FF0000"/>
                </a:solidFill>
                <a:latin typeface="+mn-lt"/>
              </a:rPr>
              <a:t>1/2</a:t>
            </a:r>
          </a:p>
        </p:txBody>
      </p:sp>
      <p:sp>
        <p:nvSpPr>
          <p:cNvPr id="461835" name="Rectangle 1035"/>
          <p:cNvSpPr>
            <a:spLocks noChangeArrowheads="1"/>
          </p:cNvSpPr>
          <p:nvPr/>
        </p:nvSpPr>
        <p:spPr bwMode="auto">
          <a:xfrm>
            <a:off x="1216968" y="3947415"/>
            <a:ext cx="7243464" cy="41323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461836" name="Text Box 1036"/>
          <p:cNvSpPr txBox="1">
            <a:spLocks noChangeArrowheads="1"/>
          </p:cNvSpPr>
          <p:nvPr/>
        </p:nvSpPr>
        <p:spPr bwMode="auto">
          <a:xfrm>
            <a:off x="1216968" y="3877077"/>
            <a:ext cx="366713" cy="52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a:latin typeface="+mn-lt"/>
              </a:rPr>
              <a:t>0</a:t>
            </a:r>
          </a:p>
        </p:txBody>
      </p:sp>
      <p:sp>
        <p:nvSpPr>
          <p:cNvPr id="461837" name="Text Box 1037"/>
          <p:cNvSpPr txBox="1">
            <a:spLocks noChangeArrowheads="1"/>
          </p:cNvSpPr>
          <p:nvPr/>
        </p:nvSpPr>
        <p:spPr bwMode="auto">
          <a:xfrm>
            <a:off x="1750368" y="3877077"/>
            <a:ext cx="1728788" cy="52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a:latin typeface="+mn-lt"/>
              </a:rPr>
              <a:t>0000 0001</a:t>
            </a:r>
          </a:p>
        </p:txBody>
      </p:sp>
      <p:sp>
        <p:nvSpPr>
          <p:cNvPr id="461838" name="Line 1038"/>
          <p:cNvSpPr>
            <a:spLocks noChangeShapeType="1"/>
          </p:cNvSpPr>
          <p:nvPr/>
        </p:nvSpPr>
        <p:spPr bwMode="auto">
          <a:xfrm>
            <a:off x="1597968" y="3947415"/>
            <a:ext cx="0" cy="4220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461839" name="Line 1039"/>
          <p:cNvSpPr>
            <a:spLocks noChangeShapeType="1"/>
          </p:cNvSpPr>
          <p:nvPr/>
        </p:nvSpPr>
        <p:spPr bwMode="auto">
          <a:xfrm>
            <a:off x="3579168" y="3947415"/>
            <a:ext cx="0" cy="4220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461840" name="Text Box 1040"/>
          <p:cNvSpPr txBox="1">
            <a:spLocks noChangeArrowheads="1"/>
          </p:cNvSpPr>
          <p:nvPr/>
        </p:nvSpPr>
        <p:spPr bwMode="auto">
          <a:xfrm>
            <a:off x="3579168" y="3877077"/>
            <a:ext cx="4795838" cy="52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a:latin typeface="+mn-lt"/>
              </a:rPr>
              <a:t>000 0000 0000 0000 0000 0000</a:t>
            </a:r>
          </a:p>
        </p:txBody>
      </p:sp>
      <p:sp>
        <p:nvSpPr>
          <p:cNvPr id="461841" name="Text Box 1041"/>
          <p:cNvSpPr txBox="1">
            <a:spLocks noChangeArrowheads="1"/>
          </p:cNvSpPr>
          <p:nvPr/>
        </p:nvSpPr>
        <p:spPr bwMode="auto">
          <a:xfrm>
            <a:off x="683568" y="3877077"/>
            <a:ext cx="366713" cy="5231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a:solidFill>
                  <a:srgbClr val="FF0000"/>
                </a:solidFill>
                <a:latin typeface="+mn-lt"/>
              </a:rPr>
              <a:t>2</a:t>
            </a:r>
          </a:p>
        </p:txBody>
      </p:sp>
      <p:sp>
        <p:nvSpPr>
          <p:cNvPr id="461842" name="Rectangle 1042"/>
          <p:cNvSpPr>
            <a:spLocks noGrp="1" noChangeArrowheads="1"/>
          </p:cNvSpPr>
          <p:nvPr>
            <p:ph type="body" idx="1"/>
          </p:nvPr>
        </p:nvSpPr>
        <p:spPr/>
        <p:txBody>
          <a:bodyPr/>
          <a:lstStyle/>
          <a:p>
            <a:r>
              <a:rPr lang="en-US" altLang="zh-TW" dirty="0"/>
              <a:t>Handling exponent:</a:t>
            </a:r>
          </a:p>
          <a:p>
            <a:pPr lvl="1"/>
            <a:r>
              <a:rPr lang="en-US" altLang="zh-TW" dirty="0"/>
              <a:t>Need to represent positive and negative exponents</a:t>
            </a:r>
          </a:p>
          <a:p>
            <a:pPr lvl="1"/>
            <a:r>
              <a:rPr lang="en-US" altLang="zh-TW" dirty="0"/>
              <a:t>Also want to </a:t>
            </a:r>
            <a:r>
              <a:rPr lang="en-US" altLang="zh-TW" u="sng" dirty="0"/>
              <a:t>compare FP numbers as if they were integers</a:t>
            </a:r>
            <a:endParaRPr lang="en-US" altLang="zh-TW" dirty="0">
              <a:sym typeface="Symbol" panose="05050102010706020507" pitchFamily="18" charset="2"/>
            </a:endParaRPr>
          </a:p>
          <a:p>
            <a:pPr lvl="1"/>
            <a:r>
              <a:rPr lang="en-US" altLang="zh-TW" dirty="0"/>
              <a:t>If use 2’s complement to represent?</a:t>
            </a:r>
            <a:br>
              <a:rPr lang="en-US" altLang="zh-TW" dirty="0"/>
            </a:br>
            <a:r>
              <a:rPr lang="en-US" altLang="zh-TW" dirty="0"/>
              <a:t>e.g., 1.0 x 2</a:t>
            </a:r>
            <a:r>
              <a:rPr lang="en-US" altLang="zh-TW" baseline="30000" dirty="0"/>
              <a:t>-1</a:t>
            </a:r>
            <a:r>
              <a:rPr lang="en-US" altLang="zh-TW" dirty="0"/>
              <a:t> versus 1.0 x2</a:t>
            </a:r>
            <a:r>
              <a:rPr lang="en-US" altLang="zh-TW" baseline="30000" dirty="0"/>
              <a:t>+1</a:t>
            </a:r>
            <a:r>
              <a:rPr lang="en-US" altLang="zh-TW" dirty="0"/>
              <a:t> (1/2 versus 2)</a:t>
            </a:r>
          </a:p>
          <a:p>
            <a:pPr lvl="1"/>
            <a:endParaRPr lang="en-US" altLang="zh-TW" dirty="0"/>
          </a:p>
          <a:p>
            <a:pPr lvl="1"/>
            <a:endParaRPr lang="en-US" altLang="zh-TW" dirty="0"/>
          </a:p>
          <a:p>
            <a:pPr lvl="1"/>
            <a:endParaRPr lang="en-US" altLang="zh-TW" dirty="0"/>
          </a:p>
          <a:p>
            <a:pPr lvl="1"/>
            <a:endParaRPr lang="en-US" altLang="zh-TW" dirty="0"/>
          </a:p>
          <a:p>
            <a:pPr lvl="1"/>
            <a:r>
              <a:rPr lang="en-US" altLang="zh-TW" b="1" i="1" dirty="0"/>
              <a:t>If we use integer comparison for these two words, we will conclude that 1/2 &gt; 2!!!</a:t>
            </a:r>
          </a:p>
        </p:txBody>
      </p:sp>
      <p:sp>
        <p:nvSpPr>
          <p:cNvPr id="461843" name="Rectangle 1043"/>
          <p:cNvSpPr>
            <a:spLocks noGrp="1" noChangeArrowheads="1"/>
          </p:cNvSpPr>
          <p:nvPr>
            <p:ph type="title"/>
          </p:nvPr>
        </p:nvSpPr>
        <p:spPr/>
        <p:txBody>
          <a:bodyPr/>
          <a:lstStyle/>
          <a:p>
            <a:r>
              <a:rPr lang="en-US" altLang="zh-TW" dirty="0"/>
              <a:t>Floating Point Standard</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55</a:t>
            </a:fld>
            <a:endParaRPr lang="zh-TW" altLang="zh-TW"/>
          </a:p>
        </p:txBody>
      </p:sp>
    </p:spTree>
    <p:extLst>
      <p:ext uri="{BB962C8B-B14F-4D97-AF65-F5344CB8AC3E}">
        <p14:creationId xmlns:p14="http://schemas.microsoft.com/office/powerpoint/2010/main" val="109263454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65" name="Rectangle 17"/>
          <p:cNvSpPr>
            <a:spLocks noGrp="1" noChangeArrowheads="1"/>
          </p:cNvSpPr>
          <p:nvPr>
            <p:ph type="body" idx="1"/>
          </p:nvPr>
        </p:nvSpPr>
        <p:spPr/>
        <p:txBody>
          <a:bodyPr/>
          <a:lstStyle/>
          <a:p>
            <a:r>
              <a:rPr lang="en-US" altLang="zh-TW" dirty="0"/>
              <a:t>Handling exponent: (cont.)</a:t>
            </a:r>
          </a:p>
          <a:p>
            <a:pPr lvl="1"/>
            <a:r>
              <a:rPr lang="en-US" altLang="zh-TW" dirty="0"/>
              <a:t>Instead, let notation 0000 0000 be the most negative, and 1111 1111 the most positive </a:t>
            </a:r>
            <a:r>
              <a:rPr lang="en-US" altLang="zh-TW" dirty="0">
                <a:sym typeface="Wingdings" panose="05000000000000000000" pitchFamily="2" charset="2"/>
              </a:rPr>
              <a:t> </a:t>
            </a:r>
            <a:r>
              <a:rPr lang="en-US" altLang="zh-TW" u="sng" dirty="0">
                <a:solidFill>
                  <a:srgbClr val="FF0000"/>
                </a:solidFill>
              </a:rPr>
              <a:t>biased notation</a:t>
            </a:r>
            <a:r>
              <a:rPr lang="en-US" altLang="zh-TW" dirty="0"/>
              <a:t>, where </a:t>
            </a:r>
            <a:r>
              <a:rPr lang="en-US" altLang="zh-TW" dirty="0">
                <a:solidFill>
                  <a:srgbClr val="FF0000"/>
                </a:solidFill>
              </a:rPr>
              <a:t>bias</a:t>
            </a:r>
            <a:r>
              <a:rPr lang="en-US" altLang="zh-TW" dirty="0"/>
              <a:t> is the number subtracted to get the real number</a:t>
            </a:r>
          </a:p>
          <a:p>
            <a:pPr lvl="1"/>
            <a:r>
              <a:rPr lang="en-US" altLang="zh-TW" dirty="0"/>
              <a:t>IEEE 754 uses bias of 127 (0111 1111) for single precision: </a:t>
            </a:r>
            <a:r>
              <a:rPr lang="en-US" altLang="zh-TW" dirty="0">
                <a:sym typeface="Wingdings" panose="05000000000000000000" pitchFamily="2" charset="2"/>
              </a:rPr>
              <a:t>s</a:t>
            </a:r>
            <a:r>
              <a:rPr lang="en-US" altLang="zh-TW" dirty="0"/>
              <a:t>ubtract 127 from Exponent field to get actual value for exponent</a:t>
            </a:r>
            <a:endParaRPr lang="en-US" altLang="zh-TW" baseline="30000" dirty="0"/>
          </a:p>
          <a:p>
            <a:pPr lvl="1"/>
            <a:r>
              <a:rPr lang="en-US" altLang="zh-TW" dirty="0"/>
              <a:t>1023 (011 1111 1111) is bias for double precision</a:t>
            </a:r>
          </a:p>
          <a:p>
            <a:pPr lvl="1"/>
            <a:endParaRPr lang="en-US" altLang="zh-TW" dirty="0"/>
          </a:p>
        </p:txBody>
      </p:sp>
      <p:sp>
        <p:nvSpPr>
          <p:cNvPr id="462851" name="Text Box 3"/>
          <p:cNvSpPr txBox="1">
            <a:spLocks noChangeArrowheads="1"/>
          </p:cNvSpPr>
          <p:nvPr/>
        </p:nvSpPr>
        <p:spPr bwMode="auto">
          <a:xfrm>
            <a:off x="454669" y="4427965"/>
            <a:ext cx="68961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solidFill>
                  <a:srgbClr val="FF0000"/>
                </a:solidFill>
                <a:latin typeface="+mn-lt"/>
              </a:rPr>
              <a:t>1/2</a:t>
            </a:r>
          </a:p>
        </p:txBody>
      </p:sp>
      <p:sp>
        <p:nvSpPr>
          <p:cNvPr id="462852" name="Rectangle 4"/>
          <p:cNvSpPr>
            <a:spLocks noChangeArrowheads="1"/>
          </p:cNvSpPr>
          <p:nvPr/>
        </p:nvSpPr>
        <p:spPr bwMode="auto">
          <a:xfrm>
            <a:off x="1216669" y="4427965"/>
            <a:ext cx="7243763" cy="41323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2853" name="Text Box 5"/>
          <p:cNvSpPr txBox="1">
            <a:spLocks noChangeArrowheads="1"/>
          </p:cNvSpPr>
          <p:nvPr/>
        </p:nvSpPr>
        <p:spPr bwMode="auto">
          <a:xfrm>
            <a:off x="1216669" y="4357627"/>
            <a:ext cx="3674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0</a:t>
            </a:r>
          </a:p>
        </p:txBody>
      </p:sp>
      <p:sp>
        <p:nvSpPr>
          <p:cNvPr id="462854" name="Text Box 6"/>
          <p:cNvSpPr txBox="1">
            <a:spLocks noChangeArrowheads="1"/>
          </p:cNvSpPr>
          <p:nvPr/>
        </p:nvSpPr>
        <p:spPr bwMode="auto">
          <a:xfrm>
            <a:off x="1750069" y="4357627"/>
            <a:ext cx="17283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0111 1110</a:t>
            </a:r>
          </a:p>
        </p:txBody>
      </p:sp>
      <p:sp>
        <p:nvSpPr>
          <p:cNvPr id="462855" name="Line 7"/>
          <p:cNvSpPr>
            <a:spLocks noChangeShapeType="1"/>
          </p:cNvSpPr>
          <p:nvPr/>
        </p:nvSpPr>
        <p:spPr bwMode="auto">
          <a:xfrm>
            <a:off x="1597669" y="4427965"/>
            <a:ext cx="0" cy="4220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2856" name="Line 8"/>
          <p:cNvSpPr>
            <a:spLocks noChangeShapeType="1"/>
          </p:cNvSpPr>
          <p:nvPr/>
        </p:nvSpPr>
        <p:spPr bwMode="auto">
          <a:xfrm>
            <a:off x="3578869" y="4427965"/>
            <a:ext cx="0" cy="4220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2857" name="Text Box 9"/>
          <p:cNvSpPr txBox="1">
            <a:spLocks noChangeArrowheads="1"/>
          </p:cNvSpPr>
          <p:nvPr/>
        </p:nvSpPr>
        <p:spPr bwMode="auto">
          <a:xfrm>
            <a:off x="3578869" y="4357627"/>
            <a:ext cx="47965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000 0000 0000 0000 0000 0000</a:t>
            </a:r>
          </a:p>
        </p:txBody>
      </p:sp>
      <p:sp>
        <p:nvSpPr>
          <p:cNvPr id="462858" name="Rectangle 10"/>
          <p:cNvSpPr>
            <a:spLocks noChangeArrowheads="1"/>
          </p:cNvSpPr>
          <p:nvPr/>
        </p:nvSpPr>
        <p:spPr bwMode="auto">
          <a:xfrm>
            <a:off x="1216669" y="4920335"/>
            <a:ext cx="7243763" cy="413239"/>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2859" name="Text Box 11"/>
          <p:cNvSpPr txBox="1">
            <a:spLocks noChangeArrowheads="1"/>
          </p:cNvSpPr>
          <p:nvPr/>
        </p:nvSpPr>
        <p:spPr bwMode="auto">
          <a:xfrm>
            <a:off x="1216669" y="4849996"/>
            <a:ext cx="3674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a:latin typeface="+mn-lt"/>
              </a:rPr>
              <a:t>0</a:t>
            </a:r>
          </a:p>
        </p:txBody>
      </p:sp>
      <p:sp>
        <p:nvSpPr>
          <p:cNvPr id="462860" name="Text Box 12"/>
          <p:cNvSpPr txBox="1">
            <a:spLocks noChangeArrowheads="1"/>
          </p:cNvSpPr>
          <p:nvPr/>
        </p:nvSpPr>
        <p:spPr bwMode="auto">
          <a:xfrm>
            <a:off x="1750069" y="4849996"/>
            <a:ext cx="172835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1000 0000</a:t>
            </a:r>
          </a:p>
        </p:txBody>
      </p:sp>
      <p:sp>
        <p:nvSpPr>
          <p:cNvPr id="462861" name="Line 13"/>
          <p:cNvSpPr>
            <a:spLocks noChangeShapeType="1"/>
          </p:cNvSpPr>
          <p:nvPr/>
        </p:nvSpPr>
        <p:spPr bwMode="auto">
          <a:xfrm>
            <a:off x="1597669" y="4920335"/>
            <a:ext cx="0" cy="4220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2862" name="Line 14"/>
          <p:cNvSpPr>
            <a:spLocks noChangeShapeType="1"/>
          </p:cNvSpPr>
          <p:nvPr/>
        </p:nvSpPr>
        <p:spPr bwMode="auto">
          <a:xfrm>
            <a:off x="3578869" y="4920335"/>
            <a:ext cx="0" cy="422031"/>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2863" name="Text Box 15"/>
          <p:cNvSpPr txBox="1">
            <a:spLocks noChangeArrowheads="1"/>
          </p:cNvSpPr>
          <p:nvPr/>
        </p:nvSpPr>
        <p:spPr bwMode="auto">
          <a:xfrm>
            <a:off x="3578869" y="4849996"/>
            <a:ext cx="479650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000 0000 0000 0000 0000 0000</a:t>
            </a:r>
          </a:p>
        </p:txBody>
      </p:sp>
      <p:sp>
        <p:nvSpPr>
          <p:cNvPr id="462864" name="Text Box 16"/>
          <p:cNvSpPr txBox="1">
            <a:spLocks noChangeArrowheads="1"/>
          </p:cNvSpPr>
          <p:nvPr/>
        </p:nvSpPr>
        <p:spPr bwMode="auto">
          <a:xfrm>
            <a:off x="683269" y="4849996"/>
            <a:ext cx="36740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a:solidFill>
                  <a:srgbClr val="FF0000"/>
                </a:solidFill>
                <a:latin typeface="+mn-lt"/>
              </a:rPr>
              <a:t>2</a:t>
            </a:r>
          </a:p>
        </p:txBody>
      </p:sp>
      <p:sp>
        <p:nvSpPr>
          <p:cNvPr id="462866" name="Rectangle 18"/>
          <p:cNvSpPr>
            <a:spLocks noGrp="1" noChangeArrowheads="1"/>
          </p:cNvSpPr>
          <p:nvPr>
            <p:ph type="title"/>
          </p:nvPr>
        </p:nvSpPr>
        <p:spPr/>
        <p:txBody>
          <a:bodyPr/>
          <a:lstStyle/>
          <a:p>
            <a:r>
              <a:rPr lang="en-US" altLang="zh-TW" dirty="0"/>
              <a:t>Floating Point Standard </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56</a:t>
            </a:fld>
            <a:endParaRPr lang="zh-TW" altLang="zh-TW"/>
          </a:p>
        </p:txBody>
      </p:sp>
    </p:spTree>
    <p:extLst>
      <p:ext uri="{BB962C8B-B14F-4D97-AF65-F5344CB8AC3E}">
        <p14:creationId xmlns:p14="http://schemas.microsoft.com/office/powerpoint/2010/main" val="350982253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3889" name="Rectangle 17"/>
          <p:cNvSpPr>
            <a:spLocks noGrp="1" noChangeArrowheads="1"/>
          </p:cNvSpPr>
          <p:nvPr>
            <p:ph type="body" idx="1"/>
          </p:nvPr>
        </p:nvSpPr>
        <p:spPr/>
        <p:txBody>
          <a:bodyPr/>
          <a:lstStyle/>
          <a:p>
            <a:r>
              <a:rPr lang="en-US" altLang="zh-TW" dirty="0"/>
              <a:t>Summary (single precision):</a:t>
            </a:r>
          </a:p>
          <a:p>
            <a:endParaRPr lang="en-US" altLang="zh-TW" dirty="0"/>
          </a:p>
          <a:p>
            <a:endParaRPr lang="en-US" altLang="zh-TW" dirty="0"/>
          </a:p>
          <a:p>
            <a:endParaRPr lang="en-US" altLang="zh-TW" dirty="0"/>
          </a:p>
          <a:p>
            <a:endParaRPr lang="en-US" altLang="zh-TW" dirty="0"/>
          </a:p>
          <a:p>
            <a:endParaRPr lang="en-US" altLang="zh-TW" dirty="0"/>
          </a:p>
          <a:p>
            <a:pPr>
              <a:buFont typeface="Wingdings" panose="05000000000000000000" pitchFamily="2" charset="2"/>
              <a:buNone/>
            </a:pPr>
            <a:r>
              <a:rPr lang="en-US" altLang="zh-TW" dirty="0"/>
              <a:t>	(-1)</a:t>
            </a:r>
            <a:r>
              <a:rPr lang="en-US" altLang="zh-TW" baseline="30000" dirty="0"/>
              <a:t>S</a:t>
            </a:r>
            <a:r>
              <a:rPr lang="en-US" altLang="zh-TW" dirty="0"/>
              <a:t> x (1.Fraction) x 2</a:t>
            </a:r>
            <a:r>
              <a:rPr lang="en-US" altLang="zh-TW" baseline="30000" dirty="0"/>
              <a:t>(Exponent-127)</a:t>
            </a:r>
          </a:p>
          <a:p>
            <a:pPr>
              <a:buFont typeface="Wingdings" panose="05000000000000000000" pitchFamily="2" charset="2"/>
              <a:buNone/>
            </a:pPr>
            <a:endParaRPr lang="en-US" altLang="zh-TW" dirty="0"/>
          </a:p>
          <a:p>
            <a:r>
              <a:rPr lang="en-US" altLang="zh-TW" dirty="0"/>
              <a:t>Double precision identical, except with exponent bias of 1023</a:t>
            </a:r>
          </a:p>
        </p:txBody>
      </p:sp>
      <p:sp>
        <p:nvSpPr>
          <p:cNvPr id="463875" name="Text Box 3"/>
          <p:cNvSpPr txBox="1">
            <a:spLocks noChangeArrowheads="1"/>
          </p:cNvSpPr>
          <p:nvPr/>
        </p:nvSpPr>
        <p:spPr bwMode="auto">
          <a:xfrm>
            <a:off x="8075613" y="2094036"/>
            <a:ext cx="31451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000">
                <a:latin typeface="+mn-lt"/>
              </a:rPr>
              <a:t>0</a:t>
            </a:r>
          </a:p>
        </p:txBody>
      </p:sp>
      <p:sp>
        <p:nvSpPr>
          <p:cNvPr id="463876" name="Text Box 4"/>
          <p:cNvSpPr txBox="1">
            <a:spLocks noChangeArrowheads="1"/>
          </p:cNvSpPr>
          <p:nvPr/>
        </p:nvSpPr>
        <p:spPr bwMode="auto">
          <a:xfrm>
            <a:off x="910109" y="2035421"/>
            <a:ext cx="444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000" dirty="0">
                <a:latin typeface="+mn-lt"/>
              </a:rPr>
              <a:t>31</a:t>
            </a:r>
          </a:p>
        </p:txBody>
      </p:sp>
      <p:sp>
        <p:nvSpPr>
          <p:cNvPr id="463877" name="Rectangle 5"/>
          <p:cNvSpPr>
            <a:spLocks noChangeArrowheads="1"/>
          </p:cNvSpPr>
          <p:nvPr/>
        </p:nvSpPr>
        <p:spPr bwMode="auto">
          <a:xfrm>
            <a:off x="912813" y="2457452"/>
            <a:ext cx="7467600" cy="41323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a:latin typeface="+mn-lt"/>
            </a:endParaRPr>
          </a:p>
        </p:txBody>
      </p:sp>
      <p:sp>
        <p:nvSpPr>
          <p:cNvPr id="463878" name="Text Box 6"/>
          <p:cNvSpPr txBox="1">
            <a:spLocks noChangeArrowheads="1"/>
          </p:cNvSpPr>
          <p:nvPr/>
        </p:nvSpPr>
        <p:spPr bwMode="auto">
          <a:xfrm>
            <a:off x="929092" y="2420888"/>
            <a:ext cx="34977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800">
                <a:latin typeface="+mn-lt"/>
              </a:rPr>
              <a:t>S</a:t>
            </a:r>
          </a:p>
        </p:txBody>
      </p:sp>
      <p:sp>
        <p:nvSpPr>
          <p:cNvPr id="463879" name="Text Box 7"/>
          <p:cNvSpPr txBox="1">
            <a:spLocks noChangeArrowheads="1"/>
          </p:cNvSpPr>
          <p:nvPr/>
        </p:nvSpPr>
        <p:spPr bwMode="auto">
          <a:xfrm>
            <a:off x="1370013" y="2420888"/>
            <a:ext cx="156632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800" dirty="0">
                <a:latin typeface="+mn-lt"/>
              </a:rPr>
              <a:t>Exponent</a:t>
            </a:r>
          </a:p>
        </p:txBody>
      </p:sp>
      <p:sp>
        <p:nvSpPr>
          <p:cNvPr id="463880" name="Line 8"/>
          <p:cNvSpPr>
            <a:spLocks noChangeShapeType="1"/>
          </p:cNvSpPr>
          <p:nvPr/>
        </p:nvSpPr>
        <p:spPr bwMode="auto">
          <a:xfrm>
            <a:off x="1290464" y="2448000"/>
            <a:ext cx="0" cy="43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463881" name="Text Box 9"/>
          <p:cNvSpPr txBox="1">
            <a:spLocks noChangeArrowheads="1"/>
          </p:cNvSpPr>
          <p:nvPr/>
        </p:nvSpPr>
        <p:spPr bwMode="auto">
          <a:xfrm>
            <a:off x="1247328" y="2035421"/>
            <a:ext cx="444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000" dirty="0">
                <a:latin typeface="+mn-lt"/>
              </a:rPr>
              <a:t>30</a:t>
            </a:r>
          </a:p>
        </p:txBody>
      </p:sp>
      <p:sp>
        <p:nvSpPr>
          <p:cNvPr id="463882" name="Line 10"/>
          <p:cNvSpPr>
            <a:spLocks noChangeShapeType="1"/>
          </p:cNvSpPr>
          <p:nvPr/>
        </p:nvSpPr>
        <p:spPr bwMode="auto">
          <a:xfrm>
            <a:off x="3347864" y="2448000"/>
            <a:ext cx="0" cy="4320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463883" name="Text Box 11"/>
          <p:cNvSpPr txBox="1">
            <a:spLocks noChangeArrowheads="1"/>
          </p:cNvSpPr>
          <p:nvPr/>
        </p:nvSpPr>
        <p:spPr bwMode="auto">
          <a:xfrm>
            <a:off x="2988962" y="2035421"/>
            <a:ext cx="444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000">
                <a:latin typeface="+mn-lt"/>
              </a:rPr>
              <a:t>23</a:t>
            </a:r>
          </a:p>
        </p:txBody>
      </p:sp>
      <p:sp>
        <p:nvSpPr>
          <p:cNvPr id="463884" name="Text Box 12"/>
          <p:cNvSpPr txBox="1">
            <a:spLocks noChangeArrowheads="1"/>
          </p:cNvSpPr>
          <p:nvPr/>
        </p:nvSpPr>
        <p:spPr bwMode="auto">
          <a:xfrm>
            <a:off x="3335560" y="2035421"/>
            <a:ext cx="44435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000">
                <a:latin typeface="+mn-lt"/>
              </a:rPr>
              <a:t>22</a:t>
            </a:r>
          </a:p>
        </p:txBody>
      </p:sp>
      <p:sp>
        <p:nvSpPr>
          <p:cNvPr id="463885" name="Text Box 13"/>
          <p:cNvSpPr txBox="1">
            <a:spLocks noChangeArrowheads="1"/>
          </p:cNvSpPr>
          <p:nvPr/>
        </p:nvSpPr>
        <p:spPr bwMode="auto">
          <a:xfrm>
            <a:off x="5292080" y="2420888"/>
            <a:ext cx="13715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800" dirty="0">
                <a:latin typeface="+mn-lt"/>
              </a:rPr>
              <a:t>Fraction</a:t>
            </a:r>
          </a:p>
        </p:txBody>
      </p:sp>
      <p:sp>
        <p:nvSpPr>
          <p:cNvPr id="463886" name="Text Box 14"/>
          <p:cNvSpPr txBox="1">
            <a:spLocks noChangeArrowheads="1"/>
          </p:cNvSpPr>
          <p:nvPr/>
        </p:nvSpPr>
        <p:spPr bwMode="auto">
          <a:xfrm>
            <a:off x="755576" y="2879483"/>
            <a:ext cx="65274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000" dirty="0">
                <a:latin typeface="+mn-lt"/>
              </a:rPr>
              <a:t>1 </a:t>
            </a:r>
            <a:r>
              <a:rPr lang="en-US" altLang="zh-TW" sz="2000" dirty="0">
                <a:latin typeface="+mn-lt"/>
              </a:rPr>
              <a:t>bit</a:t>
            </a:r>
          </a:p>
        </p:txBody>
      </p:sp>
      <p:sp>
        <p:nvSpPr>
          <p:cNvPr id="463887" name="Text Box 15"/>
          <p:cNvSpPr txBox="1">
            <a:spLocks noChangeArrowheads="1"/>
          </p:cNvSpPr>
          <p:nvPr/>
        </p:nvSpPr>
        <p:spPr bwMode="auto">
          <a:xfrm>
            <a:off x="1827213" y="2879483"/>
            <a:ext cx="753732"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000">
                <a:latin typeface="+mn-lt"/>
              </a:rPr>
              <a:t>8 </a:t>
            </a:r>
            <a:r>
              <a:rPr lang="en-US" altLang="zh-TW" sz="2000">
                <a:latin typeface="+mn-lt"/>
              </a:rPr>
              <a:t>bits</a:t>
            </a:r>
          </a:p>
        </p:txBody>
      </p:sp>
      <p:sp>
        <p:nvSpPr>
          <p:cNvPr id="463888" name="Text Box 16"/>
          <p:cNvSpPr txBox="1">
            <a:spLocks noChangeArrowheads="1"/>
          </p:cNvSpPr>
          <p:nvPr/>
        </p:nvSpPr>
        <p:spPr bwMode="auto">
          <a:xfrm>
            <a:off x="5332413" y="2879483"/>
            <a:ext cx="88357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000">
                <a:latin typeface="+mn-lt"/>
              </a:rPr>
              <a:t>23 </a:t>
            </a:r>
            <a:r>
              <a:rPr lang="en-US" altLang="zh-TW" sz="2000">
                <a:latin typeface="+mn-lt"/>
              </a:rPr>
              <a:t>bits</a:t>
            </a:r>
          </a:p>
        </p:txBody>
      </p:sp>
      <p:sp>
        <p:nvSpPr>
          <p:cNvPr id="463890" name="Rectangle 18"/>
          <p:cNvSpPr>
            <a:spLocks noGrp="1" noChangeArrowheads="1"/>
          </p:cNvSpPr>
          <p:nvPr>
            <p:ph type="title"/>
          </p:nvPr>
        </p:nvSpPr>
        <p:spPr/>
        <p:txBody>
          <a:bodyPr/>
          <a:lstStyle/>
          <a:p>
            <a:r>
              <a:rPr lang="en-US" altLang="zh-TW" dirty="0"/>
              <a:t>Floating Point Standard</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57</a:t>
            </a:fld>
            <a:endParaRPr lang="zh-TW" altLang="zh-TW"/>
          </a:p>
        </p:txBody>
      </p:sp>
    </p:spTree>
    <p:extLst>
      <p:ext uri="{BB962C8B-B14F-4D97-AF65-F5344CB8AC3E}">
        <p14:creationId xmlns:p14="http://schemas.microsoft.com/office/powerpoint/2010/main" val="32435568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Rectangle 6"/>
          <p:cNvSpPr>
            <a:spLocks noGrp="1" noChangeArrowheads="1"/>
          </p:cNvSpPr>
          <p:nvPr>
            <p:ph type="title"/>
          </p:nvPr>
        </p:nvSpPr>
        <p:spPr/>
        <p:txBody>
          <a:bodyPr/>
          <a:lstStyle/>
          <a:p>
            <a:pPr eaLnBrk="1" hangingPunct="1"/>
            <a:r>
              <a:rPr lang="en-US" altLang="zh-TW" dirty="0"/>
              <a:t>Single Precision Range</a:t>
            </a:r>
          </a:p>
        </p:txBody>
      </p:sp>
      <p:sp>
        <p:nvSpPr>
          <p:cNvPr id="24580" name="Rectangle 7"/>
          <p:cNvSpPr>
            <a:spLocks noGrp="1" noChangeArrowheads="1"/>
          </p:cNvSpPr>
          <p:nvPr>
            <p:ph type="body" idx="1"/>
          </p:nvPr>
        </p:nvSpPr>
        <p:spPr/>
        <p:txBody>
          <a:bodyPr/>
          <a:lstStyle/>
          <a:p>
            <a:pPr eaLnBrk="1" hangingPunct="1"/>
            <a:r>
              <a:rPr lang="en-US" altLang="zh-TW" sz="2800" dirty="0"/>
              <a:t>Exponents 00000000 and 11111111 reserved</a:t>
            </a:r>
          </a:p>
          <a:p>
            <a:pPr eaLnBrk="1" hangingPunct="1"/>
            <a:r>
              <a:rPr lang="en-US" altLang="zh-TW" sz="2800" dirty="0"/>
              <a:t>Smallest value</a:t>
            </a:r>
          </a:p>
          <a:p>
            <a:pPr lvl="1" eaLnBrk="1" hangingPunct="1"/>
            <a:r>
              <a:rPr lang="en-US" altLang="zh-TW" sz="2400" dirty="0"/>
              <a:t>Exponent: 00000001</a:t>
            </a:r>
            <a:br>
              <a:rPr lang="en-US" altLang="zh-TW" sz="2400" dirty="0"/>
            </a:br>
            <a:r>
              <a:rPr lang="en-US" altLang="zh-TW" sz="2400" dirty="0">
                <a:sym typeface="Symbol" panose="05050102010706020507" pitchFamily="18" charset="2"/>
              </a:rPr>
              <a:t> actual exponent = 1 – 127 = –126</a:t>
            </a:r>
          </a:p>
          <a:p>
            <a:pPr lvl="1" eaLnBrk="1" hangingPunct="1"/>
            <a:r>
              <a:rPr lang="en-US" altLang="zh-TW" sz="2400" dirty="0">
                <a:sym typeface="Symbol" panose="05050102010706020507" pitchFamily="18" charset="2"/>
              </a:rPr>
              <a:t>Fraction: 000…00</a:t>
            </a:r>
            <a:r>
              <a:rPr lang="en-US" altLang="zh-TW" sz="2400" dirty="0"/>
              <a:t> </a:t>
            </a:r>
            <a:r>
              <a:rPr lang="en-US" altLang="zh-TW" sz="2400" dirty="0">
                <a:sym typeface="Symbol" panose="05050102010706020507" pitchFamily="18" charset="2"/>
              </a:rPr>
              <a:t> significand = 1.0</a:t>
            </a:r>
          </a:p>
          <a:p>
            <a:pPr lvl="1" eaLnBrk="1" hangingPunct="1"/>
            <a:r>
              <a:rPr lang="en-US" altLang="zh-TW" sz="2400" dirty="0">
                <a:sym typeface="Symbol" panose="05050102010706020507" pitchFamily="18" charset="2"/>
              </a:rPr>
              <a:t>±1.0 × 2</a:t>
            </a:r>
            <a:r>
              <a:rPr lang="en-US" altLang="zh-TW" sz="2400" baseline="30000" dirty="0">
                <a:sym typeface="Symbol" panose="05050102010706020507" pitchFamily="18" charset="2"/>
              </a:rPr>
              <a:t>–126</a:t>
            </a:r>
            <a:r>
              <a:rPr lang="en-US" altLang="zh-TW" sz="2400" dirty="0">
                <a:sym typeface="Symbol" panose="05050102010706020507" pitchFamily="18" charset="2"/>
              </a:rPr>
              <a:t> ≈ ±1.2 × 10</a:t>
            </a:r>
            <a:r>
              <a:rPr lang="en-US" altLang="zh-TW" sz="2400" baseline="30000" dirty="0">
                <a:sym typeface="Symbol" panose="05050102010706020507" pitchFamily="18" charset="2"/>
              </a:rPr>
              <a:t>–38</a:t>
            </a:r>
          </a:p>
          <a:p>
            <a:pPr eaLnBrk="1" hangingPunct="1"/>
            <a:r>
              <a:rPr lang="en-US" altLang="zh-TW" sz="2800" dirty="0">
                <a:sym typeface="Symbol" panose="05050102010706020507" pitchFamily="18" charset="2"/>
              </a:rPr>
              <a:t>Largest value</a:t>
            </a:r>
          </a:p>
          <a:p>
            <a:pPr lvl="1" eaLnBrk="1" hangingPunct="1"/>
            <a:r>
              <a:rPr lang="en-US" altLang="zh-TW" dirty="0">
                <a:sym typeface="Symbol" panose="05050102010706020507" pitchFamily="18" charset="2"/>
              </a:rPr>
              <a:t>E</a:t>
            </a:r>
            <a:r>
              <a:rPr lang="en-US" altLang="zh-TW" sz="2400" dirty="0">
                <a:sym typeface="Symbol" panose="05050102010706020507" pitchFamily="18" charset="2"/>
              </a:rPr>
              <a:t>xponent: 11111110</a:t>
            </a:r>
            <a:br>
              <a:rPr lang="en-US" altLang="zh-TW" sz="2400" dirty="0">
                <a:sym typeface="Symbol" panose="05050102010706020507" pitchFamily="18" charset="2"/>
              </a:rPr>
            </a:br>
            <a:r>
              <a:rPr lang="en-US" altLang="zh-TW" sz="2400" dirty="0">
                <a:sym typeface="Symbol" panose="05050102010706020507" pitchFamily="18" charset="2"/>
              </a:rPr>
              <a:t> actual exponent = 254 – 127 = +127</a:t>
            </a:r>
          </a:p>
          <a:p>
            <a:pPr lvl="1" eaLnBrk="1" hangingPunct="1"/>
            <a:r>
              <a:rPr lang="en-US" altLang="zh-TW" sz="2400" dirty="0">
                <a:sym typeface="Symbol" panose="05050102010706020507" pitchFamily="18" charset="2"/>
              </a:rPr>
              <a:t>Fraction: 111…11</a:t>
            </a:r>
            <a:r>
              <a:rPr lang="en-US" altLang="zh-TW" sz="2400" dirty="0"/>
              <a:t> </a:t>
            </a:r>
            <a:r>
              <a:rPr lang="en-US" altLang="zh-TW" sz="2400" dirty="0">
                <a:sym typeface="Symbol" panose="05050102010706020507" pitchFamily="18" charset="2"/>
              </a:rPr>
              <a:t> significand ≈ 2.0</a:t>
            </a:r>
          </a:p>
          <a:p>
            <a:pPr lvl="1" eaLnBrk="1" hangingPunct="1"/>
            <a:r>
              <a:rPr lang="en-US" altLang="zh-TW" sz="2400" dirty="0">
                <a:sym typeface="Symbol" panose="05050102010706020507" pitchFamily="18" charset="2"/>
              </a:rPr>
              <a:t>±2.0 × 2</a:t>
            </a:r>
            <a:r>
              <a:rPr lang="en-US" altLang="zh-TW" sz="2400" baseline="30000" dirty="0">
                <a:sym typeface="Symbol" panose="05050102010706020507" pitchFamily="18" charset="2"/>
              </a:rPr>
              <a:t>+127</a:t>
            </a:r>
            <a:r>
              <a:rPr lang="en-US" altLang="zh-TW" sz="2400" dirty="0">
                <a:sym typeface="Symbol" panose="05050102010706020507" pitchFamily="18" charset="2"/>
              </a:rPr>
              <a:t> ≈ ±3.4 × 10</a:t>
            </a:r>
            <a:r>
              <a:rPr lang="en-US" altLang="zh-TW" sz="2400" baseline="30000" dirty="0">
                <a:sym typeface="Symbol" panose="05050102010706020507" pitchFamily="18" charset="2"/>
              </a:rPr>
              <a:t>+38</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58</a:t>
            </a:fld>
            <a:endParaRPr lang="zh-TW" altLang="zh-TW"/>
          </a:p>
        </p:txBody>
      </p:sp>
    </p:spTree>
    <p:extLst>
      <p:ext uri="{BB962C8B-B14F-4D97-AF65-F5344CB8AC3E}">
        <p14:creationId xmlns:p14="http://schemas.microsoft.com/office/powerpoint/2010/main" val="1685370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324" name="Rectangle 44"/>
          <p:cNvSpPr>
            <a:spLocks noGrp="1" noChangeArrowheads="1"/>
          </p:cNvSpPr>
          <p:nvPr>
            <p:ph type="title"/>
          </p:nvPr>
        </p:nvSpPr>
        <p:spPr/>
        <p:txBody>
          <a:bodyPr/>
          <a:lstStyle/>
          <a:p>
            <a:r>
              <a:rPr lang="en-US" altLang="zh-TW" dirty="0"/>
              <a:t>Zoom-in to 1-bit ALU</a:t>
            </a:r>
          </a:p>
        </p:txBody>
      </p:sp>
      <p:sp>
        <p:nvSpPr>
          <p:cNvPr id="353329" name="Text Box 49"/>
          <p:cNvSpPr txBox="1">
            <a:spLocks noChangeArrowheads="1"/>
          </p:cNvSpPr>
          <p:nvPr/>
        </p:nvSpPr>
        <p:spPr bwMode="auto">
          <a:xfrm>
            <a:off x="4423306" y="4651749"/>
            <a:ext cx="13310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A.5.6</a:t>
            </a:r>
          </a:p>
        </p:txBody>
      </p:sp>
      <p:grpSp>
        <p:nvGrpSpPr>
          <p:cNvPr id="4" name="群組 3"/>
          <p:cNvGrpSpPr/>
          <p:nvPr/>
        </p:nvGrpSpPr>
        <p:grpSpPr>
          <a:xfrm>
            <a:off x="467544" y="1124744"/>
            <a:ext cx="5039320" cy="3960440"/>
            <a:chOff x="323528" y="1268760"/>
            <a:chExt cx="5183336" cy="4723548"/>
          </a:xfrm>
        </p:grpSpPr>
        <p:grpSp>
          <p:nvGrpSpPr>
            <p:cNvPr id="353282" name="Group 2"/>
            <p:cNvGrpSpPr>
              <a:grpSpLocks/>
            </p:cNvGrpSpPr>
            <p:nvPr/>
          </p:nvGrpSpPr>
          <p:grpSpPr bwMode="auto">
            <a:xfrm>
              <a:off x="2123227" y="2064049"/>
              <a:ext cx="890431" cy="655388"/>
              <a:chOff x="2251" y="1766"/>
              <a:chExt cx="480" cy="384"/>
            </a:xfrm>
          </p:grpSpPr>
          <p:sp>
            <p:nvSpPr>
              <p:cNvPr id="353283" name="Arc 3"/>
              <p:cNvSpPr>
                <a:spLocks/>
              </p:cNvSpPr>
              <p:nvPr/>
            </p:nvSpPr>
            <p:spPr bwMode="auto">
              <a:xfrm>
                <a:off x="2531" y="1767"/>
                <a:ext cx="20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84" name="Arc 4"/>
              <p:cNvSpPr>
                <a:spLocks/>
              </p:cNvSpPr>
              <p:nvPr/>
            </p:nvSpPr>
            <p:spPr bwMode="auto">
              <a:xfrm>
                <a:off x="2531" y="1958"/>
                <a:ext cx="200"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85" name="Line 5"/>
              <p:cNvSpPr>
                <a:spLocks noChangeShapeType="1"/>
              </p:cNvSpPr>
              <p:nvPr/>
            </p:nvSpPr>
            <p:spPr bwMode="auto">
              <a:xfrm flipH="1">
                <a:off x="2251" y="1766"/>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86" name="Line 6"/>
              <p:cNvSpPr>
                <a:spLocks noChangeShapeType="1"/>
              </p:cNvSpPr>
              <p:nvPr/>
            </p:nvSpPr>
            <p:spPr bwMode="auto">
              <a:xfrm>
                <a:off x="2251" y="1766"/>
                <a:ext cx="0"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87" name="Line 7"/>
              <p:cNvSpPr>
                <a:spLocks noChangeShapeType="1"/>
              </p:cNvSpPr>
              <p:nvPr/>
            </p:nvSpPr>
            <p:spPr bwMode="auto">
              <a:xfrm flipH="1">
                <a:off x="2251" y="2150"/>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grpSp>
        <p:sp>
          <p:nvSpPr>
            <p:cNvPr id="353288" name="Line 8"/>
            <p:cNvSpPr>
              <a:spLocks noChangeShapeType="1"/>
            </p:cNvSpPr>
            <p:nvPr/>
          </p:nvSpPr>
          <p:spPr bwMode="auto">
            <a:xfrm flipH="1">
              <a:off x="698537" y="2227896"/>
              <a:ext cx="1424689"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89" name="Line 9"/>
            <p:cNvSpPr>
              <a:spLocks noChangeShapeType="1"/>
            </p:cNvSpPr>
            <p:nvPr/>
          </p:nvSpPr>
          <p:spPr bwMode="auto">
            <a:xfrm flipH="1">
              <a:off x="1678011" y="2555590"/>
              <a:ext cx="445215"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90" name="Line 10"/>
            <p:cNvSpPr>
              <a:spLocks noChangeShapeType="1"/>
            </p:cNvSpPr>
            <p:nvPr/>
          </p:nvSpPr>
          <p:spPr bwMode="auto">
            <a:xfrm>
              <a:off x="3013658" y="2391743"/>
              <a:ext cx="979474"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91" name="Rectangle 11"/>
            <p:cNvSpPr>
              <a:spLocks noChangeArrowheads="1"/>
            </p:cNvSpPr>
            <p:nvPr/>
          </p:nvSpPr>
          <p:spPr bwMode="auto">
            <a:xfrm>
              <a:off x="323528" y="2075997"/>
              <a:ext cx="327136"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A</a:t>
              </a:r>
            </a:p>
          </p:txBody>
        </p:sp>
        <p:sp>
          <p:nvSpPr>
            <p:cNvPr id="353292" name="Arc 12"/>
            <p:cNvSpPr>
              <a:spLocks/>
            </p:cNvSpPr>
            <p:nvPr/>
          </p:nvSpPr>
          <p:spPr bwMode="auto">
            <a:xfrm>
              <a:off x="2198571" y="3212686"/>
              <a:ext cx="755153" cy="327694"/>
            </a:xfrm>
            <a:custGeom>
              <a:avLst/>
              <a:gdLst>
                <a:gd name="G0" fmla="+- 53 0 0"/>
                <a:gd name="G1" fmla="+- 21600 0 0"/>
                <a:gd name="G2" fmla="+- 21600 0 0"/>
                <a:gd name="T0" fmla="*/ 0 w 21653"/>
                <a:gd name="T1" fmla="*/ 0 h 21600"/>
                <a:gd name="T2" fmla="*/ 21653 w 21653"/>
                <a:gd name="T3" fmla="*/ 21600 h 21600"/>
                <a:gd name="T4" fmla="*/ 53 w 21653"/>
                <a:gd name="T5" fmla="*/ 21600 h 21600"/>
              </a:gdLst>
              <a:ahLst/>
              <a:cxnLst>
                <a:cxn ang="0">
                  <a:pos x="T0" y="T1"/>
                </a:cxn>
                <a:cxn ang="0">
                  <a:pos x="T2" y="T3"/>
                </a:cxn>
                <a:cxn ang="0">
                  <a:pos x="T4" y="T5"/>
                </a:cxn>
              </a:cxnLst>
              <a:rect l="0" t="0" r="r" b="b"/>
              <a:pathLst>
                <a:path w="21653" h="21600" fill="none" extrusionOk="0">
                  <a:moveTo>
                    <a:pt x="0" y="0"/>
                  </a:moveTo>
                  <a:cubicBezTo>
                    <a:pt x="17" y="0"/>
                    <a:pt x="35" y="0"/>
                    <a:pt x="53" y="0"/>
                  </a:cubicBezTo>
                  <a:cubicBezTo>
                    <a:pt x="11982" y="0"/>
                    <a:pt x="21653" y="9670"/>
                    <a:pt x="21653" y="21600"/>
                  </a:cubicBezTo>
                </a:path>
                <a:path w="21653" h="21600" stroke="0" extrusionOk="0">
                  <a:moveTo>
                    <a:pt x="0" y="0"/>
                  </a:moveTo>
                  <a:cubicBezTo>
                    <a:pt x="17" y="0"/>
                    <a:pt x="35" y="0"/>
                    <a:pt x="53" y="0"/>
                  </a:cubicBezTo>
                  <a:cubicBezTo>
                    <a:pt x="11982" y="0"/>
                    <a:pt x="21653" y="9670"/>
                    <a:pt x="21653" y="21600"/>
                  </a:cubicBezTo>
                  <a:lnTo>
                    <a:pt x="53"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93" name="Arc 13"/>
            <p:cNvSpPr>
              <a:spLocks/>
            </p:cNvSpPr>
            <p:nvPr/>
          </p:nvSpPr>
          <p:spPr bwMode="auto">
            <a:xfrm>
              <a:off x="2196858" y="3538673"/>
              <a:ext cx="755154" cy="327694"/>
            </a:xfrm>
            <a:custGeom>
              <a:avLst/>
              <a:gdLst>
                <a:gd name="G0" fmla="+- 53 0 0"/>
                <a:gd name="G1" fmla="+- 0 0 0"/>
                <a:gd name="G2" fmla="+- 21600 0 0"/>
                <a:gd name="T0" fmla="*/ 21653 w 21653"/>
                <a:gd name="T1" fmla="*/ 0 h 21600"/>
                <a:gd name="T2" fmla="*/ 0 w 21653"/>
                <a:gd name="T3" fmla="*/ 21600 h 21600"/>
                <a:gd name="T4" fmla="*/ 53 w 21653"/>
                <a:gd name="T5" fmla="*/ 0 h 21600"/>
              </a:gdLst>
              <a:ahLst/>
              <a:cxnLst>
                <a:cxn ang="0">
                  <a:pos x="T0" y="T1"/>
                </a:cxn>
                <a:cxn ang="0">
                  <a:pos x="T2" y="T3"/>
                </a:cxn>
                <a:cxn ang="0">
                  <a:pos x="T4" y="T5"/>
                </a:cxn>
              </a:cxnLst>
              <a:rect l="0" t="0" r="r" b="b"/>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94" name="Arc 14"/>
            <p:cNvSpPr>
              <a:spLocks/>
            </p:cNvSpPr>
            <p:nvPr/>
          </p:nvSpPr>
          <p:spPr bwMode="auto">
            <a:xfrm>
              <a:off x="2123226" y="3212686"/>
              <a:ext cx="226033" cy="32769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95" name="Arc 15"/>
            <p:cNvSpPr>
              <a:spLocks/>
            </p:cNvSpPr>
            <p:nvPr/>
          </p:nvSpPr>
          <p:spPr bwMode="auto">
            <a:xfrm>
              <a:off x="2123226" y="3538673"/>
              <a:ext cx="226033" cy="32769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96" name="Line 16"/>
            <p:cNvSpPr>
              <a:spLocks noChangeShapeType="1"/>
            </p:cNvSpPr>
            <p:nvPr/>
          </p:nvSpPr>
          <p:spPr bwMode="auto">
            <a:xfrm>
              <a:off x="2924614" y="3538673"/>
              <a:ext cx="1068517"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97" name="Line 17"/>
            <p:cNvSpPr>
              <a:spLocks noChangeShapeType="1"/>
            </p:cNvSpPr>
            <p:nvPr/>
          </p:nvSpPr>
          <p:spPr bwMode="auto">
            <a:xfrm flipH="1">
              <a:off x="1321839" y="3374826"/>
              <a:ext cx="979474"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98" name="Line 18"/>
            <p:cNvSpPr>
              <a:spLocks noChangeShapeType="1"/>
            </p:cNvSpPr>
            <p:nvPr/>
          </p:nvSpPr>
          <p:spPr bwMode="auto">
            <a:xfrm flipH="1">
              <a:off x="1678011" y="3702520"/>
              <a:ext cx="623302" cy="0"/>
            </a:xfrm>
            <a:prstGeom prst="line">
              <a:avLst/>
            </a:prstGeom>
            <a:noFill/>
            <a:ln w="254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299" name="Rectangle 19"/>
            <p:cNvSpPr>
              <a:spLocks noChangeArrowheads="1"/>
            </p:cNvSpPr>
            <p:nvPr/>
          </p:nvSpPr>
          <p:spPr bwMode="auto">
            <a:xfrm>
              <a:off x="323528" y="4943320"/>
              <a:ext cx="31591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B</a:t>
              </a:r>
            </a:p>
          </p:txBody>
        </p:sp>
        <p:sp>
          <p:nvSpPr>
            <p:cNvPr id="353301" name="Rectangle 21"/>
            <p:cNvSpPr>
              <a:spLocks noChangeArrowheads="1"/>
            </p:cNvSpPr>
            <p:nvPr/>
          </p:nvSpPr>
          <p:spPr bwMode="auto">
            <a:xfrm>
              <a:off x="2315012" y="4371553"/>
              <a:ext cx="1128449" cy="955772"/>
            </a:xfrm>
            <a:prstGeom prst="rect">
              <a:avLst/>
            </a:prstGeom>
            <a:solidFill>
              <a:srgbClr val="99CCFF"/>
            </a:solidFill>
            <a:ln w="25400">
              <a:solidFill>
                <a:schemeClr val="tx1"/>
              </a:solidFill>
              <a:miter lim="800000"/>
              <a:headEnd/>
              <a:tailEnd/>
            </a:ln>
            <a:effectLst/>
            <a:extLst/>
          </p:spPr>
          <p:txBody>
            <a:bodyPr wrap="none" anchor="ctr"/>
            <a:lstStyle/>
            <a:p>
              <a:endParaRPr lang="zh-TW" altLang="en-US" sz="2000">
                <a:latin typeface="+mn-lt"/>
              </a:endParaRPr>
            </a:p>
          </p:txBody>
        </p:sp>
        <p:sp>
          <p:nvSpPr>
            <p:cNvPr id="353302" name="Rectangle 22"/>
            <p:cNvSpPr>
              <a:spLocks noChangeArrowheads="1"/>
            </p:cNvSpPr>
            <p:nvPr/>
          </p:nvSpPr>
          <p:spPr bwMode="auto">
            <a:xfrm>
              <a:off x="2466564" y="4371069"/>
              <a:ext cx="847618" cy="102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2000"/>
                </a:lnSpc>
              </a:pPr>
              <a:r>
                <a:rPr lang="zh-TW" altLang="en-US" sz="2000" b="1" dirty="0">
                  <a:latin typeface="+mn-lt"/>
                </a:rPr>
                <a:t>1-</a:t>
              </a:r>
              <a:r>
                <a:rPr lang="en-US" altLang="zh-TW" sz="2000" b="1" dirty="0">
                  <a:latin typeface="+mn-lt"/>
                </a:rPr>
                <a:t>bit</a:t>
              </a:r>
            </a:p>
            <a:p>
              <a:pPr algn="ctr">
                <a:lnSpc>
                  <a:spcPts val="2000"/>
                </a:lnSpc>
              </a:pPr>
              <a:r>
                <a:rPr lang="en-US" altLang="zh-TW" sz="2000" b="1" dirty="0">
                  <a:latin typeface="+mn-lt"/>
                </a:rPr>
                <a:t>Full</a:t>
              </a:r>
            </a:p>
            <a:p>
              <a:pPr algn="ctr">
                <a:lnSpc>
                  <a:spcPts val="2000"/>
                </a:lnSpc>
              </a:pPr>
              <a:r>
                <a:rPr lang="en-US" altLang="zh-TW" sz="2000" b="1" dirty="0">
                  <a:latin typeface="+mn-lt"/>
                </a:rPr>
                <a:t>Adder</a:t>
              </a:r>
            </a:p>
          </p:txBody>
        </p:sp>
        <p:sp>
          <p:nvSpPr>
            <p:cNvPr id="353303" name="Line 23"/>
            <p:cNvSpPr>
              <a:spLocks noChangeShapeType="1"/>
            </p:cNvSpPr>
            <p:nvPr/>
          </p:nvSpPr>
          <p:spPr bwMode="auto">
            <a:xfrm>
              <a:off x="698537" y="5095218"/>
              <a:ext cx="1602776"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04" name="Line 24"/>
            <p:cNvSpPr>
              <a:spLocks noChangeShapeType="1"/>
            </p:cNvSpPr>
            <p:nvPr/>
          </p:nvSpPr>
          <p:spPr bwMode="auto">
            <a:xfrm>
              <a:off x="1678011" y="2555590"/>
              <a:ext cx="0" cy="253962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05" name="Line 25"/>
            <p:cNvSpPr>
              <a:spLocks noChangeShapeType="1"/>
            </p:cNvSpPr>
            <p:nvPr/>
          </p:nvSpPr>
          <p:spPr bwMode="auto">
            <a:xfrm>
              <a:off x="1321839" y="2227896"/>
              <a:ext cx="0" cy="237578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06" name="Line 26"/>
            <p:cNvSpPr>
              <a:spLocks noChangeShapeType="1"/>
            </p:cNvSpPr>
            <p:nvPr/>
          </p:nvSpPr>
          <p:spPr bwMode="auto">
            <a:xfrm>
              <a:off x="1321839" y="4603678"/>
              <a:ext cx="979474"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07" name="Line 27"/>
            <p:cNvSpPr>
              <a:spLocks noChangeShapeType="1"/>
            </p:cNvSpPr>
            <p:nvPr/>
          </p:nvSpPr>
          <p:spPr bwMode="auto">
            <a:xfrm>
              <a:off x="3138031" y="1736355"/>
              <a:ext cx="0" cy="2621552"/>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08" name="Line 28"/>
            <p:cNvSpPr>
              <a:spLocks noChangeShapeType="1"/>
            </p:cNvSpPr>
            <p:nvPr/>
          </p:nvSpPr>
          <p:spPr bwMode="auto">
            <a:xfrm>
              <a:off x="2924614" y="5340989"/>
              <a:ext cx="0" cy="573464"/>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09" name="Rectangle 29"/>
            <p:cNvSpPr>
              <a:spLocks noChangeArrowheads="1"/>
            </p:cNvSpPr>
            <p:nvPr/>
          </p:nvSpPr>
          <p:spPr bwMode="auto">
            <a:xfrm>
              <a:off x="2994821" y="5598707"/>
              <a:ext cx="113940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CarryOut</a:t>
              </a:r>
            </a:p>
          </p:txBody>
        </p:sp>
        <p:sp>
          <p:nvSpPr>
            <p:cNvPr id="353310" name="Line 30"/>
            <p:cNvSpPr>
              <a:spLocks noChangeShapeType="1"/>
            </p:cNvSpPr>
            <p:nvPr/>
          </p:nvSpPr>
          <p:spPr bwMode="auto">
            <a:xfrm>
              <a:off x="3993132" y="2064050"/>
              <a:ext cx="0" cy="327693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11" name="Line 31"/>
            <p:cNvSpPr>
              <a:spLocks noChangeShapeType="1"/>
            </p:cNvSpPr>
            <p:nvPr/>
          </p:nvSpPr>
          <p:spPr bwMode="auto">
            <a:xfrm>
              <a:off x="3993132" y="2064050"/>
              <a:ext cx="534259" cy="24577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12" name="Line 32"/>
            <p:cNvSpPr>
              <a:spLocks noChangeShapeType="1"/>
            </p:cNvSpPr>
            <p:nvPr/>
          </p:nvSpPr>
          <p:spPr bwMode="auto">
            <a:xfrm>
              <a:off x="4527390" y="2309820"/>
              <a:ext cx="0" cy="278539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13" name="Rectangle 33"/>
            <p:cNvSpPr>
              <a:spLocks noChangeArrowheads="1"/>
            </p:cNvSpPr>
            <p:nvPr/>
          </p:nvSpPr>
          <p:spPr bwMode="auto">
            <a:xfrm rot="5400000">
              <a:off x="3975084" y="3910217"/>
              <a:ext cx="652545"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Mux</a:t>
              </a:r>
            </a:p>
          </p:txBody>
        </p:sp>
        <p:sp>
          <p:nvSpPr>
            <p:cNvPr id="353314" name="Line 34"/>
            <p:cNvSpPr>
              <a:spLocks noChangeShapeType="1"/>
            </p:cNvSpPr>
            <p:nvPr/>
          </p:nvSpPr>
          <p:spPr bwMode="auto">
            <a:xfrm flipV="1">
              <a:off x="3993132" y="5095219"/>
              <a:ext cx="534259" cy="24577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15" name="Line 35"/>
            <p:cNvSpPr>
              <a:spLocks noChangeShapeType="1"/>
            </p:cNvSpPr>
            <p:nvPr/>
          </p:nvSpPr>
          <p:spPr bwMode="auto">
            <a:xfrm>
              <a:off x="3458873" y="4849448"/>
              <a:ext cx="534259"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16" name="Line 36"/>
            <p:cNvSpPr>
              <a:spLocks noChangeShapeType="1"/>
            </p:cNvSpPr>
            <p:nvPr/>
          </p:nvSpPr>
          <p:spPr bwMode="auto">
            <a:xfrm>
              <a:off x="4527390" y="3538673"/>
              <a:ext cx="979474" cy="0"/>
            </a:xfrm>
            <a:prstGeom prst="line">
              <a:avLst/>
            </a:prstGeom>
            <a:noFill/>
            <a:ln w="254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17" name="Rectangle 37"/>
            <p:cNvSpPr>
              <a:spLocks noChangeArrowheads="1"/>
            </p:cNvSpPr>
            <p:nvPr/>
          </p:nvSpPr>
          <p:spPr bwMode="auto">
            <a:xfrm>
              <a:off x="2154048" y="1415488"/>
              <a:ext cx="94704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CarryIn</a:t>
              </a:r>
              <a:endParaRPr lang="en-US" altLang="zh-TW" sz="2000" b="1" dirty="0">
                <a:latin typeface="+mn-lt"/>
              </a:endParaRPr>
            </a:p>
          </p:txBody>
        </p:sp>
        <p:sp>
          <p:nvSpPr>
            <p:cNvPr id="353318" name="Rectangle 38"/>
            <p:cNvSpPr>
              <a:spLocks noChangeArrowheads="1"/>
            </p:cNvSpPr>
            <p:nvPr/>
          </p:nvSpPr>
          <p:spPr bwMode="auto">
            <a:xfrm>
              <a:off x="4508553" y="3113856"/>
              <a:ext cx="83310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Result</a:t>
              </a:r>
            </a:p>
          </p:txBody>
        </p:sp>
        <p:sp>
          <p:nvSpPr>
            <p:cNvPr id="353319" name="Rectangle 39"/>
            <p:cNvSpPr>
              <a:spLocks noChangeArrowheads="1"/>
            </p:cNvSpPr>
            <p:nvPr/>
          </p:nvSpPr>
          <p:spPr bwMode="auto">
            <a:xfrm>
              <a:off x="3421938" y="4386923"/>
              <a:ext cx="590402" cy="4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add</a:t>
              </a:r>
            </a:p>
          </p:txBody>
        </p:sp>
        <p:sp>
          <p:nvSpPr>
            <p:cNvPr id="353320" name="Rectangle 40"/>
            <p:cNvSpPr>
              <a:spLocks noChangeArrowheads="1"/>
            </p:cNvSpPr>
            <p:nvPr/>
          </p:nvSpPr>
          <p:spPr bwMode="auto">
            <a:xfrm>
              <a:off x="3421938" y="1907029"/>
              <a:ext cx="590402" cy="4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and</a:t>
              </a:r>
            </a:p>
          </p:txBody>
        </p:sp>
        <p:sp>
          <p:nvSpPr>
            <p:cNvPr id="353321" name="Rectangle 41"/>
            <p:cNvSpPr>
              <a:spLocks noChangeArrowheads="1"/>
            </p:cNvSpPr>
            <p:nvPr/>
          </p:nvSpPr>
          <p:spPr bwMode="auto">
            <a:xfrm>
              <a:off x="3595062" y="3135882"/>
              <a:ext cx="412330" cy="4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or</a:t>
              </a:r>
            </a:p>
          </p:txBody>
        </p:sp>
        <p:sp>
          <p:nvSpPr>
            <p:cNvPr id="353322" name="Line 42"/>
            <p:cNvSpPr>
              <a:spLocks noChangeShapeType="1"/>
            </p:cNvSpPr>
            <p:nvPr/>
          </p:nvSpPr>
          <p:spPr bwMode="auto">
            <a:xfrm>
              <a:off x="4179778" y="1753422"/>
              <a:ext cx="0" cy="409617"/>
            </a:xfrm>
            <a:prstGeom prst="line">
              <a:avLst/>
            </a:prstGeom>
            <a:noFill/>
            <a:ln w="28575">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353323" name="Rectangle 43"/>
            <p:cNvSpPr>
              <a:spLocks noChangeArrowheads="1"/>
            </p:cNvSpPr>
            <p:nvPr/>
          </p:nvSpPr>
          <p:spPr bwMode="auto">
            <a:xfrm>
              <a:off x="3893813" y="1268760"/>
              <a:ext cx="124886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Operation</a:t>
              </a:r>
            </a:p>
          </p:txBody>
        </p:sp>
        <p:sp>
          <p:nvSpPr>
            <p:cNvPr id="353326" name="Text Box 46"/>
            <p:cNvSpPr txBox="1">
              <a:spLocks noChangeArrowheads="1"/>
            </p:cNvSpPr>
            <p:nvPr/>
          </p:nvSpPr>
          <p:spPr bwMode="auto">
            <a:xfrm>
              <a:off x="4001692" y="2234724"/>
              <a:ext cx="3561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mn-lt"/>
                </a:rPr>
                <a:t>0</a:t>
              </a:r>
            </a:p>
          </p:txBody>
        </p:sp>
        <p:sp>
          <p:nvSpPr>
            <p:cNvPr id="353327" name="Text Box 47"/>
            <p:cNvSpPr txBox="1">
              <a:spLocks noChangeArrowheads="1"/>
            </p:cNvSpPr>
            <p:nvPr/>
          </p:nvSpPr>
          <p:spPr bwMode="auto">
            <a:xfrm>
              <a:off x="4001692" y="3381653"/>
              <a:ext cx="3561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mn-lt"/>
                </a:rPr>
                <a:t>1</a:t>
              </a:r>
            </a:p>
          </p:txBody>
        </p:sp>
        <p:sp>
          <p:nvSpPr>
            <p:cNvPr id="353328" name="Text Box 48"/>
            <p:cNvSpPr txBox="1">
              <a:spLocks noChangeArrowheads="1"/>
            </p:cNvSpPr>
            <p:nvPr/>
          </p:nvSpPr>
          <p:spPr bwMode="auto">
            <a:xfrm>
              <a:off x="4001692" y="4610505"/>
              <a:ext cx="356172" cy="40011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prstDash val="sysDot"/>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TW" altLang="en-US" sz="2000" b="1">
                  <a:latin typeface="+mn-lt"/>
                </a:rPr>
                <a:t>2</a:t>
              </a:r>
            </a:p>
          </p:txBody>
        </p:sp>
        <p:sp>
          <p:nvSpPr>
            <p:cNvPr id="51" name="Line 33"/>
            <p:cNvSpPr>
              <a:spLocks noChangeShapeType="1"/>
            </p:cNvSpPr>
            <p:nvPr/>
          </p:nvSpPr>
          <p:spPr bwMode="auto">
            <a:xfrm flipV="1">
              <a:off x="4102945" y="1821013"/>
              <a:ext cx="178086" cy="16384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000">
                <a:latin typeface="+mn-lt"/>
              </a:endParaRPr>
            </a:p>
          </p:txBody>
        </p:sp>
        <p:sp>
          <p:nvSpPr>
            <p:cNvPr id="52" name="Rectangle 34"/>
            <p:cNvSpPr>
              <a:spLocks noChangeArrowheads="1"/>
            </p:cNvSpPr>
            <p:nvPr/>
          </p:nvSpPr>
          <p:spPr bwMode="auto">
            <a:xfrm>
              <a:off x="4262195" y="1751036"/>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2</a:t>
              </a:r>
              <a:endParaRPr lang="zh-TW" altLang="en-US" sz="2000" b="1" dirty="0">
                <a:solidFill>
                  <a:srgbClr val="0000FF"/>
                </a:solidFill>
                <a:latin typeface="+mn-lt"/>
              </a:endParaRPr>
            </a:p>
          </p:txBody>
        </p:sp>
      </p:grpSp>
      <p:graphicFrame>
        <p:nvGraphicFramePr>
          <p:cNvPr id="53" name="表格 52"/>
          <p:cNvGraphicFramePr>
            <a:graphicFrameLocks noGrp="1"/>
          </p:cNvGraphicFramePr>
          <p:nvPr>
            <p:extLst>
              <p:ext uri="{D42A27DB-BD31-4B8C-83A1-F6EECF244321}">
                <p14:modId xmlns:p14="http://schemas.microsoft.com/office/powerpoint/2010/main" val="3443167803"/>
              </p:ext>
            </p:extLst>
          </p:nvPr>
        </p:nvGraphicFramePr>
        <p:xfrm>
          <a:off x="5724128" y="1446388"/>
          <a:ext cx="3116651" cy="3092109"/>
        </p:xfrm>
        <a:graphic>
          <a:graphicData uri="http://schemas.openxmlformats.org/drawingml/2006/table">
            <a:tbl>
              <a:tblPr firstRow="1" bandRow="1">
                <a:solidFill>
                  <a:srgbClr val="99FF99"/>
                </a:solidFill>
                <a:tableStyleId>{21E4AEA4-8DFA-4A89-87EB-49C32662AFE0}</a:tableStyleId>
              </a:tblPr>
              <a:tblGrid>
                <a:gridCol w="1556073">
                  <a:extLst>
                    <a:ext uri="{9D8B030D-6E8A-4147-A177-3AD203B41FA5}">
                      <a16:colId xmlns:a16="http://schemas.microsoft.com/office/drawing/2014/main" val="20000"/>
                    </a:ext>
                  </a:extLst>
                </a:gridCol>
                <a:gridCol w="1560578">
                  <a:extLst>
                    <a:ext uri="{9D8B030D-6E8A-4147-A177-3AD203B41FA5}">
                      <a16:colId xmlns:a16="http://schemas.microsoft.com/office/drawing/2014/main" val="20001"/>
                    </a:ext>
                  </a:extLst>
                </a:gridCol>
              </a:tblGrid>
              <a:tr h="714669">
                <a:tc>
                  <a:txBody>
                    <a:bodyPr/>
                    <a:lstStyle/>
                    <a:p>
                      <a:pPr algn="ctr"/>
                      <a:r>
                        <a:rPr lang="en-US" altLang="zh-TW" sz="2000" dirty="0">
                          <a:solidFill>
                            <a:schemeClr val="tx1"/>
                          </a:solidFill>
                        </a:rPr>
                        <a:t>ALU Control</a:t>
                      </a:r>
                    </a:p>
                    <a:p>
                      <a:pPr algn="ctr"/>
                      <a:r>
                        <a:rPr lang="en-US" altLang="zh-TW" sz="2000" dirty="0">
                          <a:solidFill>
                            <a:schemeClr val="tx1"/>
                          </a:solidFill>
                        </a:rPr>
                        <a:t>(</a:t>
                      </a:r>
                      <a:r>
                        <a:rPr lang="en-US" altLang="zh-TW" sz="2000" dirty="0" err="1">
                          <a:solidFill>
                            <a:schemeClr val="tx1"/>
                          </a:solidFill>
                        </a:rPr>
                        <a:t>ALUop</a:t>
                      </a:r>
                      <a:r>
                        <a:rPr lang="en-US" altLang="zh-TW" sz="2000" dirty="0">
                          <a:solidFill>
                            <a:schemeClr val="tx1"/>
                          </a:solidFill>
                        </a:rPr>
                        <a:t>)</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tc>
                  <a:txBody>
                    <a:bodyPr/>
                    <a:lstStyle/>
                    <a:p>
                      <a:pPr algn="ctr"/>
                      <a:r>
                        <a:rPr lang="en-US" altLang="zh-TW" sz="2000" dirty="0">
                          <a:solidFill>
                            <a:schemeClr val="tx1"/>
                          </a:solidFill>
                        </a:rPr>
                        <a:t>Function</a:t>
                      </a:r>
                      <a:endParaRPr lang="zh-TW" altLang="en-US" sz="20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33CC33"/>
                    </a:solidFill>
                  </a:tcPr>
                </a:tc>
                <a:extLst>
                  <a:ext uri="{0D108BD9-81ED-4DB2-BD59-A6C34878D82A}">
                    <a16:rowId xmlns:a16="http://schemas.microsoft.com/office/drawing/2014/main" val="10000"/>
                  </a:ext>
                </a:extLst>
              </a:tr>
              <a:tr h="370840">
                <a:tc>
                  <a:txBody>
                    <a:bodyPr/>
                    <a:lstStyle/>
                    <a:p>
                      <a:pPr algn="ctr"/>
                      <a:r>
                        <a:rPr lang="en-US" altLang="zh-TW" sz="2000" dirty="0">
                          <a:solidFill>
                            <a:schemeClr val="tx1"/>
                          </a:solidFill>
                        </a:rPr>
                        <a:t>00</a:t>
                      </a:r>
                      <a:r>
                        <a:rPr lang="en-US" altLang="zh-TW" sz="2000" dirty="0">
                          <a:solidFill>
                            <a:srgbClr val="0000FF"/>
                          </a:solidFill>
                        </a:rPr>
                        <a:t>00</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0000FF"/>
                          </a:solidFill>
                        </a:rPr>
                        <a:t>and</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1"/>
                  </a:ext>
                </a:extLst>
              </a:tr>
              <a:tr h="370840">
                <a:tc>
                  <a:txBody>
                    <a:bodyPr/>
                    <a:lstStyle/>
                    <a:p>
                      <a:pPr algn="ctr"/>
                      <a:r>
                        <a:rPr lang="en-US" altLang="zh-TW" sz="2000" dirty="0">
                          <a:solidFill>
                            <a:schemeClr val="tx1"/>
                          </a:solidFill>
                        </a:rPr>
                        <a:t>00</a:t>
                      </a:r>
                      <a:r>
                        <a:rPr lang="en-US" altLang="zh-TW" sz="2000" dirty="0">
                          <a:solidFill>
                            <a:srgbClr val="0000FF"/>
                          </a:solidFill>
                        </a:rPr>
                        <a:t>01</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0000FF"/>
                          </a:solidFill>
                        </a:rPr>
                        <a:t>or</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2"/>
                  </a:ext>
                </a:extLst>
              </a:tr>
              <a:tr h="370840">
                <a:tc>
                  <a:txBody>
                    <a:bodyPr/>
                    <a:lstStyle/>
                    <a:p>
                      <a:pPr algn="ctr"/>
                      <a:r>
                        <a:rPr lang="en-US" altLang="zh-TW" sz="2000" dirty="0">
                          <a:solidFill>
                            <a:schemeClr val="tx1"/>
                          </a:solidFill>
                        </a:rPr>
                        <a:t>00</a:t>
                      </a:r>
                      <a:r>
                        <a:rPr lang="en-US" altLang="zh-TW" sz="2000" dirty="0">
                          <a:solidFill>
                            <a:srgbClr val="0000FF"/>
                          </a:solidFill>
                        </a:rPr>
                        <a:t>10</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solidFill>
                            <a:srgbClr val="0000FF"/>
                          </a:solidFill>
                        </a:rPr>
                        <a:t>add</a:t>
                      </a:r>
                      <a:endParaRPr lang="zh-TW" altLang="en-US" sz="2000" dirty="0">
                        <a:solidFill>
                          <a:srgbClr val="0000FF"/>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3"/>
                  </a:ext>
                </a:extLst>
              </a:tr>
              <a:tr h="370840">
                <a:tc>
                  <a:txBody>
                    <a:bodyPr/>
                    <a:lstStyle/>
                    <a:p>
                      <a:pPr algn="ctr"/>
                      <a:r>
                        <a:rPr lang="en-US" altLang="zh-TW" sz="2000" dirty="0"/>
                        <a:t>0110</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t>sub</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4"/>
                  </a:ext>
                </a:extLst>
              </a:tr>
              <a:tr h="370840">
                <a:tc>
                  <a:txBody>
                    <a:bodyPr/>
                    <a:lstStyle/>
                    <a:p>
                      <a:pPr algn="ctr"/>
                      <a:r>
                        <a:rPr lang="en-US" altLang="zh-TW" sz="2000" dirty="0"/>
                        <a:t>0111</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t>set-on-less</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5"/>
                  </a:ext>
                </a:extLst>
              </a:tr>
              <a:tr h="370840">
                <a:tc>
                  <a:txBody>
                    <a:bodyPr/>
                    <a:lstStyle/>
                    <a:p>
                      <a:pPr algn="ctr"/>
                      <a:r>
                        <a:rPr lang="en-US" altLang="zh-TW" sz="2000" dirty="0"/>
                        <a:t>1100</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tc>
                  <a:txBody>
                    <a:bodyPr/>
                    <a:lstStyle/>
                    <a:p>
                      <a:pPr algn="ctr"/>
                      <a:r>
                        <a:rPr lang="en-US" altLang="zh-TW" sz="2000" dirty="0"/>
                        <a:t>nor</a:t>
                      </a:r>
                      <a:endParaRPr lang="zh-TW" alt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99"/>
                    </a:solidFill>
                  </a:tcPr>
                </a:tc>
                <a:extLst>
                  <a:ext uri="{0D108BD9-81ED-4DB2-BD59-A6C34878D82A}">
                    <a16:rowId xmlns:a16="http://schemas.microsoft.com/office/drawing/2014/main" val="10006"/>
                  </a:ext>
                </a:extLst>
              </a:tr>
            </a:tbl>
          </a:graphicData>
        </a:graphic>
      </p:graphicFrame>
      <p:sp>
        <p:nvSpPr>
          <p:cNvPr id="2" name="橢圓 1"/>
          <p:cNvSpPr/>
          <p:nvPr/>
        </p:nvSpPr>
        <p:spPr bwMode="auto">
          <a:xfrm>
            <a:off x="6456392" y="2091031"/>
            <a:ext cx="344813" cy="1265961"/>
          </a:xfrm>
          <a:prstGeom prst="ellipse">
            <a:avLst/>
          </a:prstGeom>
          <a:no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cxnSp>
        <p:nvCxnSpPr>
          <p:cNvPr id="5" name="直線單箭頭接點 4"/>
          <p:cNvCxnSpPr>
            <a:endCxn id="2" idx="1"/>
          </p:cNvCxnSpPr>
          <p:nvPr/>
        </p:nvCxnSpPr>
        <p:spPr bwMode="auto">
          <a:xfrm>
            <a:off x="5004048" y="1446388"/>
            <a:ext cx="1502841" cy="830039"/>
          </a:xfrm>
          <a:prstGeom prst="straightConnector1">
            <a:avLst/>
          </a:prstGeom>
          <a:solidFill>
            <a:schemeClr val="accent1"/>
          </a:solidFill>
          <a:ln w="9525" cap="flat" cmpd="sng" algn="ctr">
            <a:solidFill>
              <a:srgbClr val="FF0000"/>
            </a:solidFill>
            <a:prstDash val="lg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投影片編號版面配置區 2"/>
          <p:cNvSpPr>
            <a:spLocks noGrp="1"/>
          </p:cNvSpPr>
          <p:nvPr>
            <p:ph type="sldNum" sz="quarter" idx="11"/>
          </p:nvPr>
        </p:nvSpPr>
        <p:spPr/>
        <p:txBody>
          <a:bodyPr/>
          <a:lstStyle/>
          <a:p>
            <a:fld id="{27E26518-2301-4288-8958-BDA5B1B754F8}" type="slidenum">
              <a:rPr lang="zh-TW" altLang="en-US" smtClean="0"/>
              <a:pPr/>
              <a:t>5</a:t>
            </a:fld>
            <a:endParaRPr lang="zh-TW" altLang="zh-TW"/>
          </a:p>
        </p:txBody>
      </p:sp>
      <p:sp>
        <p:nvSpPr>
          <p:cNvPr id="6" name="圓角矩形 5"/>
          <p:cNvSpPr/>
          <p:nvPr/>
        </p:nvSpPr>
        <p:spPr bwMode="auto">
          <a:xfrm>
            <a:off x="467544" y="5336700"/>
            <a:ext cx="5400600" cy="745462"/>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All logic gates operate to produce results and only the desired one is chosen</a:t>
            </a:r>
            <a:endParaRPr lang="zh-TW" altLang="en-US" i="1" dirty="0">
              <a:latin typeface="+mn-lt"/>
            </a:endParaRPr>
          </a:p>
        </p:txBody>
      </p:sp>
      <p:sp>
        <p:nvSpPr>
          <p:cNvPr id="56" name="圓角矩形 55"/>
          <p:cNvSpPr/>
          <p:nvPr/>
        </p:nvSpPr>
        <p:spPr bwMode="auto">
          <a:xfrm>
            <a:off x="6140479" y="5299989"/>
            <a:ext cx="2700300" cy="745462"/>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i="1" dirty="0">
                <a:latin typeface="+mn-lt"/>
              </a:rPr>
              <a:t>Only combinational logic</a:t>
            </a:r>
            <a:endParaRPr lang="zh-TW" altLang="en-US" i="1" dirty="0">
              <a:latin typeface="+mn-lt"/>
            </a:endParaRPr>
          </a:p>
        </p:txBody>
      </p:sp>
    </p:spTree>
    <p:extLst>
      <p:ext uri="{BB962C8B-B14F-4D97-AF65-F5344CB8AC3E}">
        <p14:creationId xmlns:p14="http://schemas.microsoft.com/office/powerpoint/2010/main" val="872696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6"/>
                                        </p:tgtEl>
                                        <p:attrNameLst>
                                          <p:attrName>style.visibility</p:attrName>
                                        </p:attrNameLst>
                                      </p:cBhvr>
                                      <p:to>
                                        <p:strVal val="visible"/>
                                      </p:to>
                                    </p:set>
                                    <p:animEffect transition="in" filter="fade">
                                      <p:cBhvr>
                                        <p:cTn id="21"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56"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6"/>
          <p:cNvSpPr>
            <a:spLocks noGrp="1" noChangeArrowheads="1"/>
          </p:cNvSpPr>
          <p:nvPr>
            <p:ph type="title"/>
          </p:nvPr>
        </p:nvSpPr>
        <p:spPr/>
        <p:txBody>
          <a:bodyPr/>
          <a:lstStyle/>
          <a:p>
            <a:pPr eaLnBrk="1" hangingPunct="1"/>
            <a:r>
              <a:rPr lang="en-US" altLang="zh-TW" dirty="0"/>
              <a:t>Double Precision Range</a:t>
            </a:r>
          </a:p>
        </p:txBody>
      </p:sp>
      <p:sp>
        <p:nvSpPr>
          <p:cNvPr id="25604" name="Rectangle 7"/>
          <p:cNvSpPr>
            <a:spLocks noGrp="1" noChangeArrowheads="1"/>
          </p:cNvSpPr>
          <p:nvPr>
            <p:ph type="body" idx="1"/>
          </p:nvPr>
        </p:nvSpPr>
        <p:spPr/>
        <p:txBody>
          <a:bodyPr/>
          <a:lstStyle/>
          <a:p>
            <a:pPr eaLnBrk="1" hangingPunct="1"/>
            <a:r>
              <a:rPr lang="en-US" altLang="zh-TW" sz="2800"/>
              <a:t>Exponents 0000…00 and 1111…11 reserved</a:t>
            </a:r>
          </a:p>
          <a:p>
            <a:pPr eaLnBrk="1" hangingPunct="1"/>
            <a:r>
              <a:rPr lang="en-US" altLang="zh-TW" sz="2800"/>
              <a:t>Smallest value</a:t>
            </a:r>
          </a:p>
          <a:p>
            <a:pPr lvl="1" eaLnBrk="1" hangingPunct="1"/>
            <a:r>
              <a:rPr lang="en-US" altLang="zh-TW" sz="2400"/>
              <a:t>Exponent: 00000000001</a:t>
            </a:r>
            <a:br>
              <a:rPr lang="en-US" altLang="zh-TW" sz="2400"/>
            </a:br>
            <a:r>
              <a:rPr lang="en-US" altLang="zh-TW" sz="2400">
                <a:sym typeface="Symbol" panose="05050102010706020507" pitchFamily="18" charset="2"/>
              </a:rPr>
              <a:t> actual exponent = 1 – 1023 = –1022</a:t>
            </a:r>
          </a:p>
          <a:p>
            <a:pPr lvl="1" eaLnBrk="1" hangingPunct="1"/>
            <a:r>
              <a:rPr lang="en-US" altLang="zh-TW" sz="2400">
                <a:sym typeface="Symbol" panose="05050102010706020507" pitchFamily="18" charset="2"/>
              </a:rPr>
              <a:t>Fraction: 000…00</a:t>
            </a:r>
            <a:r>
              <a:rPr lang="en-US" altLang="zh-TW" sz="2400"/>
              <a:t> </a:t>
            </a:r>
            <a:r>
              <a:rPr lang="en-US" altLang="zh-TW" sz="2400">
                <a:sym typeface="Symbol" panose="05050102010706020507" pitchFamily="18" charset="2"/>
              </a:rPr>
              <a:t> significand = 1.0</a:t>
            </a:r>
          </a:p>
          <a:p>
            <a:pPr lvl="1" eaLnBrk="1" hangingPunct="1"/>
            <a:r>
              <a:rPr lang="en-US" altLang="zh-TW" sz="2400">
                <a:sym typeface="Symbol" panose="05050102010706020507" pitchFamily="18" charset="2"/>
              </a:rPr>
              <a:t>±1.0 × 2</a:t>
            </a:r>
            <a:r>
              <a:rPr lang="en-US" altLang="zh-TW" sz="2400" baseline="30000">
                <a:sym typeface="Symbol" panose="05050102010706020507" pitchFamily="18" charset="2"/>
              </a:rPr>
              <a:t>–1022</a:t>
            </a:r>
            <a:r>
              <a:rPr lang="en-US" altLang="zh-TW" sz="2400">
                <a:sym typeface="Symbol" panose="05050102010706020507" pitchFamily="18" charset="2"/>
              </a:rPr>
              <a:t> ≈ ±2.2 × 10</a:t>
            </a:r>
            <a:r>
              <a:rPr lang="en-US" altLang="zh-TW" sz="2400" baseline="30000">
                <a:sym typeface="Symbol" panose="05050102010706020507" pitchFamily="18" charset="2"/>
              </a:rPr>
              <a:t>–308</a:t>
            </a:r>
          </a:p>
          <a:p>
            <a:pPr eaLnBrk="1" hangingPunct="1"/>
            <a:r>
              <a:rPr lang="en-US" altLang="zh-TW" sz="2800">
                <a:sym typeface="Symbol" panose="05050102010706020507" pitchFamily="18" charset="2"/>
              </a:rPr>
              <a:t>Largest value</a:t>
            </a:r>
          </a:p>
          <a:p>
            <a:pPr lvl="1" eaLnBrk="1" hangingPunct="1"/>
            <a:r>
              <a:rPr lang="en-US" altLang="zh-TW" sz="2400">
                <a:sym typeface="Symbol" panose="05050102010706020507" pitchFamily="18" charset="2"/>
              </a:rPr>
              <a:t>Exponent: 11111111110</a:t>
            </a:r>
            <a:br>
              <a:rPr lang="en-US" altLang="zh-TW" sz="2400">
                <a:sym typeface="Symbol" panose="05050102010706020507" pitchFamily="18" charset="2"/>
              </a:rPr>
            </a:br>
            <a:r>
              <a:rPr lang="en-US" altLang="zh-TW" sz="2400">
                <a:sym typeface="Symbol" panose="05050102010706020507" pitchFamily="18" charset="2"/>
              </a:rPr>
              <a:t> actual exponent = 2046 – 1023 = +1023</a:t>
            </a:r>
          </a:p>
          <a:p>
            <a:pPr lvl="1" eaLnBrk="1" hangingPunct="1"/>
            <a:r>
              <a:rPr lang="en-US" altLang="zh-TW" sz="2400">
                <a:sym typeface="Symbol" panose="05050102010706020507" pitchFamily="18" charset="2"/>
              </a:rPr>
              <a:t>Fraction: 111…11</a:t>
            </a:r>
            <a:r>
              <a:rPr lang="en-US" altLang="zh-TW" sz="2400"/>
              <a:t> </a:t>
            </a:r>
            <a:r>
              <a:rPr lang="en-US" altLang="zh-TW" sz="2400">
                <a:sym typeface="Symbol" panose="05050102010706020507" pitchFamily="18" charset="2"/>
              </a:rPr>
              <a:t> significand ≈ 2.0</a:t>
            </a:r>
          </a:p>
          <a:p>
            <a:pPr lvl="1" eaLnBrk="1" hangingPunct="1"/>
            <a:r>
              <a:rPr lang="en-US" altLang="zh-TW" sz="2400">
                <a:sym typeface="Symbol" panose="05050102010706020507" pitchFamily="18" charset="2"/>
              </a:rPr>
              <a:t>±2.0 × 2</a:t>
            </a:r>
            <a:r>
              <a:rPr lang="en-US" altLang="zh-TW" sz="2400" baseline="30000">
                <a:sym typeface="Symbol" panose="05050102010706020507" pitchFamily="18" charset="2"/>
              </a:rPr>
              <a:t>+1023</a:t>
            </a:r>
            <a:r>
              <a:rPr lang="en-US" altLang="zh-TW" sz="2400">
                <a:sym typeface="Symbol" panose="05050102010706020507" pitchFamily="18" charset="2"/>
              </a:rPr>
              <a:t> ≈ ±1.8 × 10</a:t>
            </a:r>
            <a:r>
              <a:rPr lang="en-US" altLang="zh-TW" sz="2400" baseline="30000">
                <a:sym typeface="Symbol" panose="05050102010706020507" pitchFamily="18" charset="2"/>
              </a:rPr>
              <a:t>+308</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59</a:t>
            </a:fld>
            <a:endParaRPr lang="zh-TW" altLang="zh-TW"/>
          </a:p>
        </p:txBody>
      </p:sp>
    </p:spTree>
    <p:extLst>
      <p:ext uri="{BB962C8B-B14F-4D97-AF65-F5344CB8AC3E}">
        <p14:creationId xmlns:p14="http://schemas.microsoft.com/office/powerpoint/2010/main" val="265976020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4"/>
          <p:cNvSpPr>
            <a:spLocks noGrp="1" noChangeArrowheads="1"/>
          </p:cNvSpPr>
          <p:nvPr>
            <p:ph type="title"/>
          </p:nvPr>
        </p:nvSpPr>
        <p:spPr/>
        <p:txBody>
          <a:bodyPr/>
          <a:lstStyle/>
          <a:p>
            <a:pPr eaLnBrk="1" hangingPunct="1"/>
            <a:r>
              <a:rPr lang="en-US" altLang="zh-TW" dirty="0"/>
              <a:t>Floating Point Precision</a:t>
            </a:r>
          </a:p>
        </p:txBody>
      </p:sp>
      <p:sp>
        <p:nvSpPr>
          <p:cNvPr id="26628" name="Rectangle 5"/>
          <p:cNvSpPr>
            <a:spLocks noGrp="1" noChangeArrowheads="1"/>
          </p:cNvSpPr>
          <p:nvPr>
            <p:ph type="body" idx="1"/>
          </p:nvPr>
        </p:nvSpPr>
        <p:spPr/>
        <p:txBody>
          <a:bodyPr/>
          <a:lstStyle/>
          <a:p>
            <a:pPr eaLnBrk="1" hangingPunct="1"/>
            <a:r>
              <a:rPr lang="en-US" altLang="zh-TW" dirty="0"/>
              <a:t>Relative precision</a:t>
            </a:r>
          </a:p>
          <a:p>
            <a:pPr lvl="1" eaLnBrk="1" hangingPunct="1"/>
            <a:r>
              <a:rPr lang="en-US" altLang="zh-TW" dirty="0"/>
              <a:t>All fraction bits are significant</a:t>
            </a:r>
          </a:p>
          <a:p>
            <a:pPr lvl="1" eaLnBrk="1" hangingPunct="1"/>
            <a:r>
              <a:rPr lang="en-US" altLang="zh-TW" dirty="0"/>
              <a:t>Single precision: approximately 2</a:t>
            </a:r>
            <a:r>
              <a:rPr lang="en-US" altLang="zh-TW" baseline="30000" dirty="0"/>
              <a:t>–23</a:t>
            </a:r>
          </a:p>
          <a:p>
            <a:pPr lvl="2" eaLnBrk="1" hangingPunct="1"/>
            <a:r>
              <a:rPr lang="en-US" altLang="zh-TW" dirty="0"/>
              <a:t>Equivalent to 23 × log</a:t>
            </a:r>
            <a:r>
              <a:rPr lang="en-US" altLang="zh-TW" baseline="-25000" dirty="0"/>
              <a:t>10</a:t>
            </a:r>
            <a:r>
              <a:rPr lang="en-US" altLang="zh-TW" dirty="0"/>
              <a:t>2 ≈ 23 × 0.3 ≈ 6 decimal digits of precision</a:t>
            </a:r>
          </a:p>
          <a:p>
            <a:pPr lvl="1" eaLnBrk="1" hangingPunct="1"/>
            <a:r>
              <a:rPr lang="en-US" altLang="zh-TW" dirty="0"/>
              <a:t>Double precision: approximately 2</a:t>
            </a:r>
            <a:r>
              <a:rPr lang="en-US" altLang="zh-TW" baseline="30000" dirty="0"/>
              <a:t>–52</a:t>
            </a:r>
          </a:p>
          <a:p>
            <a:pPr lvl="2" eaLnBrk="1" hangingPunct="1"/>
            <a:r>
              <a:rPr lang="en-US" altLang="zh-TW" dirty="0"/>
              <a:t>Equivalent to 52 × log</a:t>
            </a:r>
            <a:r>
              <a:rPr lang="en-US" altLang="zh-TW" baseline="-25000" dirty="0"/>
              <a:t>10</a:t>
            </a:r>
            <a:r>
              <a:rPr lang="en-US" altLang="zh-TW" dirty="0"/>
              <a:t>2 ≈ 52 × 0.3 ≈ 16 decimal digits of precision</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60</a:t>
            </a:fld>
            <a:endParaRPr lang="zh-TW" altLang="zh-TW"/>
          </a:p>
        </p:txBody>
      </p:sp>
    </p:spTree>
    <p:extLst>
      <p:ext uri="{BB962C8B-B14F-4D97-AF65-F5344CB8AC3E}">
        <p14:creationId xmlns:p14="http://schemas.microsoft.com/office/powerpoint/2010/main" val="408302154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altLang="zh-TW" dirty="0"/>
              <a:t>Floating Point Example</a:t>
            </a:r>
            <a:endParaRPr lang="en-AU" altLang="zh-TW" dirty="0">
              <a:ea typeface="新細明體" panose="02020500000000000000" pitchFamily="18" charset="-120"/>
            </a:endParaRPr>
          </a:p>
        </p:txBody>
      </p:sp>
      <p:sp>
        <p:nvSpPr>
          <p:cNvPr id="27652" name="Rectangle 3"/>
          <p:cNvSpPr>
            <a:spLocks noGrp="1" noChangeArrowheads="1"/>
          </p:cNvSpPr>
          <p:nvPr>
            <p:ph type="body" idx="1"/>
          </p:nvPr>
        </p:nvSpPr>
        <p:spPr/>
        <p:txBody>
          <a:bodyPr/>
          <a:lstStyle/>
          <a:p>
            <a:pPr eaLnBrk="1" hangingPunct="1"/>
            <a:r>
              <a:rPr lang="en-US" altLang="zh-TW" dirty="0"/>
              <a:t>Represent –0.75</a:t>
            </a:r>
          </a:p>
          <a:p>
            <a:pPr lvl="1" eaLnBrk="1" hangingPunct="1"/>
            <a:r>
              <a:rPr lang="en-US" altLang="zh-TW" dirty="0"/>
              <a:t>–0.75 = (–1)</a:t>
            </a:r>
            <a:r>
              <a:rPr lang="en-US" altLang="zh-TW" baseline="30000" dirty="0"/>
              <a:t>1</a:t>
            </a:r>
            <a:r>
              <a:rPr lang="en-US" altLang="zh-TW" dirty="0"/>
              <a:t> × 1.1</a:t>
            </a:r>
            <a:r>
              <a:rPr lang="en-US" altLang="zh-TW" baseline="-25000" dirty="0"/>
              <a:t>2</a:t>
            </a:r>
            <a:r>
              <a:rPr lang="en-US" altLang="zh-TW" dirty="0"/>
              <a:t> × 2</a:t>
            </a:r>
            <a:r>
              <a:rPr lang="en-US" altLang="zh-TW" baseline="30000" dirty="0"/>
              <a:t>–1</a:t>
            </a:r>
          </a:p>
          <a:p>
            <a:pPr lvl="1" eaLnBrk="1" hangingPunct="1"/>
            <a:r>
              <a:rPr lang="en-US" altLang="zh-TW" dirty="0"/>
              <a:t>S = </a:t>
            </a:r>
            <a:r>
              <a:rPr lang="en-US" altLang="zh-TW" dirty="0">
                <a:solidFill>
                  <a:srgbClr val="33CC33"/>
                </a:solidFill>
              </a:rPr>
              <a:t>1</a:t>
            </a:r>
          </a:p>
          <a:p>
            <a:pPr lvl="1" eaLnBrk="1" hangingPunct="1"/>
            <a:r>
              <a:rPr lang="en-US" altLang="zh-TW" dirty="0"/>
              <a:t>Fraction = </a:t>
            </a:r>
            <a:r>
              <a:rPr lang="en-US" altLang="zh-TW" dirty="0">
                <a:solidFill>
                  <a:srgbClr val="0000FF"/>
                </a:solidFill>
              </a:rPr>
              <a:t>1000…00</a:t>
            </a:r>
            <a:r>
              <a:rPr lang="en-US" altLang="zh-TW" baseline="-25000" dirty="0"/>
              <a:t>2</a:t>
            </a:r>
            <a:endParaRPr lang="en-US" altLang="zh-TW" dirty="0">
              <a:solidFill>
                <a:schemeClr val="folHlink"/>
              </a:solidFill>
            </a:endParaRPr>
          </a:p>
          <a:p>
            <a:pPr lvl="1" eaLnBrk="1" hangingPunct="1"/>
            <a:r>
              <a:rPr lang="en-US" altLang="zh-TW" dirty="0"/>
              <a:t>Exponent = –1 + Bias</a:t>
            </a:r>
          </a:p>
          <a:p>
            <a:pPr lvl="2" eaLnBrk="1" hangingPunct="1"/>
            <a:r>
              <a:rPr lang="en-US" altLang="zh-TW" dirty="0"/>
              <a:t>Single: –1 + 127 = 126 = </a:t>
            </a:r>
            <a:r>
              <a:rPr lang="en-US" altLang="zh-TW" dirty="0">
                <a:solidFill>
                  <a:srgbClr val="FF0000"/>
                </a:solidFill>
              </a:rPr>
              <a:t>01111110</a:t>
            </a:r>
            <a:r>
              <a:rPr lang="en-US" altLang="zh-TW" baseline="-25000" dirty="0"/>
              <a:t>2</a:t>
            </a:r>
            <a:endParaRPr lang="en-US" altLang="zh-TW" dirty="0"/>
          </a:p>
          <a:p>
            <a:pPr lvl="2" eaLnBrk="1" hangingPunct="1"/>
            <a:r>
              <a:rPr lang="en-US" altLang="zh-TW" dirty="0"/>
              <a:t>Double: –1 + 1023 = 1022 = </a:t>
            </a:r>
            <a:r>
              <a:rPr lang="en-US" altLang="zh-TW" dirty="0">
                <a:solidFill>
                  <a:srgbClr val="FF0000"/>
                </a:solidFill>
              </a:rPr>
              <a:t>01111111110</a:t>
            </a:r>
            <a:r>
              <a:rPr lang="en-US" altLang="zh-TW" baseline="-25000" dirty="0"/>
              <a:t>2</a:t>
            </a:r>
            <a:endParaRPr lang="en-US" altLang="zh-TW" dirty="0"/>
          </a:p>
          <a:p>
            <a:pPr eaLnBrk="1" hangingPunct="1"/>
            <a:r>
              <a:rPr lang="en-US" altLang="zh-TW" dirty="0"/>
              <a:t>Single precision: </a:t>
            </a:r>
            <a:r>
              <a:rPr lang="en-US" altLang="zh-TW" dirty="0">
                <a:solidFill>
                  <a:srgbClr val="33CC33"/>
                </a:solidFill>
              </a:rPr>
              <a:t>1</a:t>
            </a:r>
            <a:r>
              <a:rPr lang="en-US" altLang="zh-TW" dirty="0">
                <a:solidFill>
                  <a:srgbClr val="FF0000"/>
                </a:solidFill>
              </a:rPr>
              <a:t>01111110</a:t>
            </a:r>
            <a:r>
              <a:rPr lang="en-US" altLang="zh-TW" dirty="0">
                <a:solidFill>
                  <a:srgbClr val="0000FF"/>
                </a:solidFill>
              </a:rPr>
              <a:t>1000…00</a:t>
            </a:r>
          </a:p>
          <a:p>
            <a:pPr eaLnBrk="1" hangingPunct="1"/>
            <a:r>
              <a:rPr lang="en-US" altLang="zh-TW" dirty="0"/>
              <a:t>Double precision: </a:t>
            </a:r>
            <a:r>
              <a:rPr lang="en-US" altLang="zh-TW" dirty="0">
                <a:solidFill>
                  <a:srgbClr val="33CC33"/>
                </a:solidFill>
              </a:rPr>
              <a:t>1</a:t>
            </a:r>
            <a:r>
              <a:rPr lang="en-US" altLang="zh-TW" dirty="0">
                <a:solidFill>
                  <a:srgbClr val="FF0000"/>
                </a:solidFill>
              </a:rPr>
              <a:t>01111111110</a:t>
            </a:r>
            <a:r>
              <a:rPr lang="en-US" altLang="zh-TW" dirty="0">
                <a:solidFill>
                  <a:srgbClr val="0000FF"/>
                </a:solidFill>
              </a:rPr>
              <a:t>1000…00</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61</a:t>
            </a:fld>
            <a:endParaRPr lang="zh-TW" altLang="zh-TW"/>
          </a:p>
        </p:txBody>
      </p:sp>
    </p:spTree>
    <p:extLst>
      <p:ext uri="{BB962C8B-B14F-4D97-AF65-F5344CB8AC3E}">
        <p14:creationId xmlns:p14="http://schemas.microsoft.com/office/powerpoint/2010/main" val="4941982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9" name="Rectangle 9"/>
          <p:cNvSpPr>
            <a:spLocks noGrp="1" noChangeArrowheads="1"/>
          </p:cNvSpPr>
          <p:nvPr>
            <p:ph type="body" idx="1"/>
          </p:nvPr>
        </p:nvSpPr>
        <p:spPr/>
        <p:txBody>
          <a:bodyPr/>
          <a:lstStyle/>
          <a:p>
            <a:r>
              <a:rPr lang="en-US" altLang="zh-TW" dirty="0"/>
              <a:t>A more difficult case: representing 1/3?</a:t>
            </a:r>
          </a:p>
          <a:p>
            <a:pPr lvl="1">
              <a:buFont typeface="Wingdings" panose="05000000000000000000" pitchFamily="2" charset="2"/>
              <a:buNone/>
            </a:pPr>
            <a:r>
              <a:rPr lang="en-US" altLang="zh-TW" dirty="0"/>
              <a:t>= 0.33333…</a:t>
            </a:r>
            <a:r>
              <a:rPr lang="en-US" altLang="zh-TW" baseline="-25000" dirty="0"/>
              <a:t>10  </a:t>
            </a:r>
            <a:r>
              <a:rPr lang="en-US" altLang="zh-TW" dirty="0"/>
              <a:t>= 0.0101010101… </a:t>
            </a:r>
            <a:r>
              <a:rPr lang="en-US" altLang="zh-TW" baseline="-25000" dirty="0"/>
              <a:t>2 </a:t>
            </a:r>
            <a:r>
              <a:rPr lang="en-US" altLang="zh-TW" dirty="0">
                <a:sym typeface="Symbol" panose="05050102010706020507" pitchFamily="18" charset="2"/>
              </a:rPr>
              <a:t></a:t>
            </a:r>
            <a:r>
              <a:rPr lang="en-US" altLang="zh-TW" dirty="0"/>
              <a:t> 2</a:t>
            </a:r>
            <a:r>
              <a:rPr lang="en-US" altLang="zh-TW" baseline="30000" dirty="0"/>
              <a:t>0</a:t>
            </a:r>
          </a:p>
          <a:p>
            <a:pPr lvl="1">
              <a:buFont typeface="Wingdings" panose="05000000000000000000" pitchFamily="2" charset="2"/>
              <a:buNone/>
            </a:pPr>
            <a:r>
              <a:rPr lang="en-US" altLang="zh-TW" dirty="0"/>
              <a:t>= 1.0101010101… </a:t>
            </a:r>
            <a:r>
              <a:rPr lang="en-US" altLang="zh-TW" baseline="-25000" dirty="0"/>
              <a:t>2</a:t>
            </a:r>
            <a:r>
              <a:rPr lang="en-US" altLang="zh-TW" dirty="0"/>
              <a:t> </a:t>
            </a:r>
            <a:r>
              <a:rPr lang="en-US" altLang="zh-TW" dirty="0">
                <a:sym typeface="Symbol" panose="05050102010706020507" pitchFamily="18" charset="2"/>
              </a:rPr>
              <a:t></a:t>
            </a:r>
            <a:r>
              <a:rPr lang="en-US" altLang="zh-TW" dirty="0"/>
              <a:t> 2</a:t>
            </a:r>
            <a:r>
              <a:rPr lang="en-US" altLang="zh-TW" baseline="30000" dirty="0"/>
              <a:t>-2</a:t>
            </a:r>
          </a:p>
          <a:p>
            <a:pPr lvl="1"/>
            <a:r>
              <a:rPr lang="en-US" altLang="zh-TW" dirty="0"/>
              <a:t>Sign: 0</a:t>
            </a:r>
          </a:p>
          <a:p>
            <a:pPr lvl="1"/>
            <a:r>
              <a:rPr lang="en-US" altLang="zh-TW" dirty="0"/>
              <a:t>Exponent = -2 + 127 = 125</a:t>
            </a:r>
            <a:r>
              <a:rPr lang="en-US" altLang="zh-TW" baseline="-25000" dirty="0"/>
              <a:t>10</a:t>
            </a:r>
            <a:r>
              <a:rPr lang="en-US" altLang="zh-TW" dirty="0"/>
              <a:t>=01111101</a:t>
            </a:r>
            <a:r>
              <a:rPr lang="en-US" altLang="zh-TW" baseline="-25000" dirty="0"/>
              <a:t>2</a:t>
            </a:r>
            <a:endParaRPr lang="en-US" altLang="zh-TW" dirty="0"/>
          </a:p>
          <a:p>
            <a:pPr lvl="1"/>
            <a:r>
              <a:rPr lang="en-US" altLang="zh-TW" dirty="0" smtClean="0"/>
              <a:t>Fraction </a:t>
            </a:r>
            <a:r>
              <a:rPr lang="en-US" altLang="zh-TW" dirty="0"/>
              <a:t>= 0101010101… </a:t>
            </a:r>
          </a:p>
          <a:p>
            <a:pPr lvl="1"/>
            <a:endParaRPr lang="en-US" altLang="zh-TW" baseline="30000" dirty="0"/>
          </a:p>
          <a:p>
            <a:pPr lvl="1"/>
            <a:endParaRPr lang="en-US" altLang="zh-TW" baseline="30000" dirty="0"/>
          </a:p>
          <a:p>
            <a:pPr lvl="1"/>
            <a:endParaRPr lang="en-US" altLang="zh-TW" baseline="30000" dirty="0"/>
          </a:p>
          <a:p>
            <a:pPr lvl="1"/>
            <a:endParaRPr lang="en-US" altLang="zh-TW" baseline="30000" dirty="0"/>
          </a:p>
          <a:p>
            <a:pPr lvl="1"/>
            <a:r>
              <a:rPr lang="en-US" altLang="zh-TW" dirty="0"/>
              <a:t>This 32-bit number is only an approximation of 1/3!</a:t>
            </a:r>
            <a:br>
              <a:rPr lang="en-US" altLang="zh-TW" dirty="0"/>
            </a:br>
            <a:r>
              <a:rPr lang="en-US" altLang="zh-TW" dirty="0"/>
              <a:t>If we use this number as 1/3 in subsequent computations, the error will propagate and magnify</a:t>
            </a:r>
          </a:p>
          <a:p>
            <a:pPr lvl="1"/>
            <a:endParaRPr lang="zh-TW" altLang="zh-TW" dirty="0"/>
          </a:p>
        </p:txBody>
      </p:sp>
      <p:sp>
        <p:nvSpPr>
          <p:cNvPr id="465930" name="Rectangle 10"/>
          <p:cNvSpPr>
            <a:spLocks noGrp="1" noChangeArrowheads="1"/>
          </p:cNvSpPr>
          <p:nvPr>
            <p:ph type="title"/>
          </p:nvPr>
        </p:nvSpPr>
        <p:spPr/>
        <p:txBody>
          <a:bodyPr/>
          <a:lstStyle/>
          <a:p>
            <a:r>
              <a:rPr lang="en-US" altLang="zh-TW" dirty="0"/>
              <a:t>Floating Point Example</a:t>
            </a:r>
          </a:p>
        </p:txBody>
      </p:sp>
      <p:grpSp>
        <p:nvGrpSpPr>
          <p:cNvPr id="465931" name="Group 11"/>
          <p:cNvGrpSpPr>
            <a:grpSpLocks/>
          </p:cNvGrpSpPr>
          <p:nvPr/>
        </p:nvGrpSpPr>
        <p:grpSpPr bwMode="auto">
          <a:xfrm>
            <a:off x="880697" y="3861048"/>
            <a:ext cx="7158038" cy="523142"/>
            <a:chOff x="480" y="2064"/>
            <a:chExt cx="4509" cy="357"/>
          </a:xfrm>
        </p:grpSpPr>
        <p:sp>
          <p:nvSpPr>
            <p:cNvPr id="465932" name="Rectangle 12"/>
            <p:cNvSpPr>
              <a:spLocks noChangeArrowheads="1"/>
            </p:cNvSpPr>
            <p:nvPr/>
          </p:nvSpPr>
          <p:spPr bwMode="auto">
            <a:xfrm>
              <a:off x="480" y="2112"/>
              <a:ext cx="4509"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5933" name="Text Box 13"/>
            <p:cNvSpPr txBox="1">
              <a:spLocks noChangeArrowheads="1"/>
            </p:cNvSpPr>
            <p:nvPr/>
          </p:nvSpPr>
          <p:spPr bwMode="auto">
            <a:xfrm>
              <a:off x="480" y="2064"/>
              <a:ext cx="231"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0</a:t>
              </a:r>
            </a:p>
          </p:txBody>
        </p:sp>
        <p:sp>
          <p:nvSpPr>
            <p:cNvPr id="465934" name="Text Box 14"/>
            <p:cNvSpPr txBox="1">
              <a:spLocks noChangeArrowheads="1"/>
            </p:cNvSpPr>
            <p:nvPr/>
          </p:nvSpPr>
          <p:spPr bwMode="auto">
            <a:xfrm>
              <a:off x="816" y="2064"/>
              <a:ext cx="1089"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0111 1101</a:t>
              </a:r>
            </a:p>
          </p:txBody>
        </p:sp>
        <p:sp>
          <p:nvSpPr>
            <p:cNvPr id="465935" name="Line 15"/>
            <p:cNvSpPr>
              <a:spLocks noChangeShapeType="1"/>
            </p:cNvSpPr>
            <p:nvPr/>
          </p:nvSpPr>
          <p:spPr bwMode="auto">
            <a:xfrm>
              <a:off x="720" y="2112"/>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5936" name="Line 16"/>
            <p:cNvSpPr>
              <a:spLocks noChangeShapeType="1"/>
            </p:cNvSpPr>
            <p:nvPr/>
          </p:nvSpPr>
          <p:spPr bwMode="auto">
            <a:xfrm>
              <a:off x="1968" y="2112"/>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465937" name="Text Box 17"/>
            <p:cNvSpPr txBox="1">
              <a:spLocks noChangeArrowheads="1"/>
            </p:cNvSpPr>
            <p:nvPr/>
          </p:nvSpPr>
          <p:spPr bwMode="auto">
            <a:xfrm>
              <a:off x="1968" y="2064"/>
              <a:ext cx="3021"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0101 0101 0101 0101 0101 010</a:t>
              </a:r>
            </a:p>
          </p:txBody>
        </p:sp>
      </p:gr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62</a:t>
            </a:fld>
            <a:endParaRPr lang="zh-TW" altLang="zh-TW"/>
          </a:p>
        </p:txBody>
      </p:sp>
    </p:spTree>
    <p:extLst>
      <p:ext uri="{BB962C8B-B14F-4D97-AF65-F5344CB8AC3E}">
        <p14:creationId xmlns:p14="http://schemas.microsoft.com/office/powerpoint/2010/main" val="3265972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5929">
                                            <p:txEl>
                                              <p:pRg st="10" end="10"/>
                                            </p:txEl>
                                          </p:spTgt>
                                        </p:tgtEl>
                                        <p:attrNameLst>
                                          <p:attrName>style.visibility</p:attrName>
                                        </p:attrNameLst>
                                      </p:cBhvr>
                                      <p:to>
                                        <p:strVal val="visible"/>
                                      </p:to>
                                    </p:set>
                                    <p:animEffect transition="in" filter="fade">
                                      <p:cBhvr>
                                        <p:cTn id="7" dur="500"/>
                                        <p:tgtEl>
                                          <p:spTgt spid="465929">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pPr eaLnBrk="1" hangingPunct="1"/>
            <a:r>
              <a:rPr lang="en-US" altLang="zh-TW" dirty="0"/>
              <a:t>Floating Point Example</a:t>
            </a:r>
            <a:endParaRPr lang="en-AU" altLang="zh-TW" dirty="0">
              <a:ea typeface="新細明體" panose="02020500000000000000" pitchFamily="18" charset="-120"/>
            </a:endParaRPr>
          </a:p>
        </p:txBody>
      </p:sp>
      <p:sp>
        <p:nvSpPr>
          <p:cNvPr id="28676" name="Rectangle 3"/>
          <p:cNvSpPr>
            <a:spLocks noGrp="1" noChangeArrowheads="1"/>
          </p:cNvSpPr>
          <p:nvPr>
            <p:ph type="body" idx="1"/>
          </p:nvPr>
        </p:nvSpPr>
        <p:spPr/>
        <p:txBody>
          <a:bodyPr/>
          <a:lstStyle/>
          <a:p>
            <a:pPr eaLnBrk="1" hangingPunct="1">
              <a:lnSpc>
                <a:spcPct val="90000"/>
              </a:lnSpc>
            </a:pPr>
            <a:r>
              <a:rPr lang="en-US" altLang="zh-TW" dirty="0"/>
              <a:t>What number is represented by the single-precision floating point?</a:t>
            </a:r>
          </a:p>
          <a:p>
            <a:pPr eaLnBrk="1" hangingPunct="1">
              <a:lnSpc>
                <a:spcPct val="90000"/>
              </a:lnSpc>
              <a:buFont typeface="Wingdings" panose="05000000000000000000" pitchFamily="2" charset="2"/>
              <a:buNone/>
            </a:pPr>
            <a:r>
              <a:rPr lang="en-US" altLang="zh-TW" dirty="0">
                <a:solidFill>
                  <a:schemeClr val="hlink"/>
                </a:solidFill>
              </a:rPr>
              <a:t>	</a:t>
            </a:r>
            <a:r>
              <a:rPr lang="en-US" altLang="zh-TW" dirty="0">
                <a:solidFill>
                  <a:srgbClr val="33CC33"/>
                </a:solidFill>
              </a:rPr>
              <a:t>1</a:t>
            </a:r>
            <a:r>
              <a:rPr lang="en-US" altLang="zh-TW" dirty="0">
                <a:solidFill>
                  <a:srgbClr val="FF0000"/>
                </a:solidFill>
              </a:rPr>
              <a:t>10000001</a:t>
            </a:r>
            <a:r>
              <a:rPr lang="en-US" altLang="zh-TW" dirty="0">
                <a:solidFill>
                  <a:srgbClr val="0000FF"/>
                </a:solidFill>
              </a:rPr>
              <a:t>01000…00</a:t>
            </a:r>
          </a:p>
          <a:p>
            <a:pPr lvl="1" eaLnBrk="1" hangingPunct="1">
              <a:lnSpc>
                <a:spcPct val="90000"/>
              </a:lnSpc>
            </a:pPr>
            <a:r>
              <a:rPr lang="en-US" altLang="zh-TW" dirty="0"/>
              <a:t>S = </a:t>
            </a:r>
            <a:r>
              <a:rPr lang="en-US" altLang="zh-TW" dirty="0">
                <a:solidFill>
                  <a:srgbClr val="33CC33"/>
                </a:solidFill>
              </a:rPr>
              <a:t>1</a:t>
            </a:r>
          </a:p>
          <a:p>
            <a:pPr lvl="1" eaLnBrk="1" hangingPunct="1">
              <a:lnSpc>
                <a:spcPct val="90000"/>
              </a:lnSpc>
            </a:pPr>
            <a:r>
              <a:rPr lang="en-US" altLang="zh-TW" dirty="0"/>
              <a:t>Fraction = </a:t>
            </a:r>
            <a:r>
              <a:rPr lang="en-US" altLang="zh-TW" dirty="0">
                <a:solidFill>
                  <a:srgbClr val="0000FF"/>
                </a:solidFill>
              </a:rPr>
              <a:t>01000…00</a:t>
            </a:r>
            <a:r>
              <a:rPr lang="en-US" altLang="zh-TW" baseline="-25000" dirty="0"/>
              <a:t>2</a:t>
            </a:r>
            <a:endParaRPr lang="en-US" altLang="zh-TW" dirty="0">
              <a:solidFill>
                <a:schemeClr val="folHlink"/>
              </a:solidFill>
            </a:endParaRPr>
          </a:p>
          <a:p>
            <a:pPr lvl="1" eaLnBrk="1" hangingPunct="1">
              <a:lnSpc>
                <a:spcPct val="90000"/>
              </a:lnSpc>
            </a:pPr>
            <a:r>
              <a:rPr lang="en-US" altLang="zh-TW" dirty="0"/>
              <a:t>Exponent = </a:t>
            </a:r>
            <a:r>
              <a:rPr lang="en-US" altLang="zh-TW" dirty="0">
                <a:solidFill>
                  <a:srgbClr val="FF0000"/>
                </a:solidFill>
              </a:rPr>
              <a:t>10000001</a:t>
            </a:r>
            <a:r>
              <a:rPr lang="en-US" altLang="zh-TW" baseline="-25000" dirty="0"/>
              <a:t>2</a:t>
            </a:r>
            <a:r>
              <a:rPr lang="en-US" altLang="zh-TW" dirty="0"/>
              <a:t> = 129</a:t>
            </a:r>
          </a:p>
          <a:p>
            <a:pPr eaLnBrk="1" hangingPunct="1">
              <a:lnSpc>
                <a:spcPct val="90000"/>
              </a:lnSpc>
            </a:pPr>
            <a:r>
              <a:rPr lang="en-US" altLang="zh-TW" dirty="0"/>
              <a:t>x = (–1)</a:t>
            </a:r>
            <a:r>
              <a:rPr lang="en-US" altLang="zh-TW" baseline="30000" dirty="0"/>
              <a:t>1</a:t>
            </a:r>
            <a:r>
              <a:rPr lang="en-US" altLang="zh-TW" dirty="0"/>
              <a:t> × (1 + 0.01</a:t>
            </a:r>
            <a:r>
              <a:rPr lang="en-US" altLang="zh-TW" baseline="-25000" dirty="0"/>
              <a:t>2</a:t>
            </a:r>
            <a:r>
              <a:rPr lang="en-US" altLang="zh-TW" dirty="0"/>
              <a:t>) × 2</a:t>
            </a:r>
            <a:r>
              <a:rPr lang="en-US" altLang="zh-TW" baseline="30000" dirty="0"/>
              <a:t>(129 – 127)</a:t>
            </a:r>
            <a:br>
              <a:rPr lang="en-US" altLang="zh-TW" baseline="30000" dirty="0"/>
            </a:br>
            <a:r>
              <a:rPr lang="en-US" altLang="zh-TW" baseline="30000" dirty="0"/>
              <a:t>     </a:t>
            </a:r>
            <a:r>
              <a:rPr lang="en-US" altLang="zh-TW" dirty="0"/>
              <a:t>= (–1) × 1.25 × 2</a:t>
            </a:r>
            <a:r>
              <a:rPr lang="en-US" altLang="zh-TW" baseline="30000" dirty="0"/>
              <a:t>2</a:t>
            </a:r>
            <a:br>
              <a:rPr lang="en-US" altLang="zh-TW" baseline="30000" dirty="0"/>
            </a:br>
            <a:r>
              <a:rPr lang="en-US" altLang="zh-TW" baseline="30000" dirty="0"/>
              <a:t>     </a:t>
            </a:r>
            <a:r>
              <a:rPr lang="en-US" altLang="zh-TW" dirty="0"/>
              <a:t>= –5.0</a:t>
            </a:r>
          </a:p>
          <a:p>
            <a:pPr eaLnBrk="1" hangingPunct="1">
              <a:lnSpc>
                <a:spcPct val="90000"/>
              </a:lnSpc>
            </a:pPr>
            <a:r>
              <a:rPr lang="en-US" altLang="zh-TW" dirty="0"/>
              <a:t>Can it also represent the following number?</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63</a:t>
            </a:fld>
            <a:endParaRPr lang="zh-TW" altLang="zh-TW"/>
          </a:p>
        </p:txBody>
      </p:sp>
      <p:grpSp>
        <p:nvGrpSpPr>
          <p:cNvPr id="5" name="Group 11"/>
          <p:cNvGrpSpPr>
            <a:grpSpLocks/>
          </p:cNvGrpSpPr>
          <p:nvPr/>
        </p:nvGrpSpPr>
        <p:grpSpPr bwMode="auto">
          <a:xfrm>
            <a:off x="755576" y="5085184"/>
            <a:ext cx="7158038" cy="523142"/>
            <a:chOff x="480" y="2064"/>
            <a:chExt cx="4509" cy="357"/>
          </a:xfrm>
        </p:grpSpPr>
        <p:sp>
          <p:nvSpPr>
            <p:cNvPr id="6" name="Rectangle 12"/>
            <p:cNvSpPr>
              <a:spLocks noChangeArrowheads="1"/>
            </p:cNvSpPr>
            <p:nvPr/>
          </p:nvSpPr>
          <p:spPr bwMode="auto">
            <a:xfrm>
              <a:off x="480" y="2112"/>
              <a:ext cx="4509" cy="288"/>
            </a:xfrm>
            <a:prstGeom prst="rect">
              <a:avLst/>
            </a:prstGeom>
            <a:noFill/>
            <a:ln w="381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7" name="Text Box 13"/>
            <p:cNvSpPr txBox="1">
              <a:spLocks noChangeArrowheads="1"/>
            </p:cNvSpPr>
            <p:nvPr/>
          </p:nvSpPr>
          <p:spPr bwMode="auto">
            <a:xfrm>
              <a:off x="480" y="2064"/>
              <a:ext cx="231"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800" dirty="0">
                  <a:latin typeface="+mn-lt"/>
                </a:rPr>
                <a:t>1</a:t>
              </a:r>
              <a:endParaRPr lang="zh-TW" altLang="en-US" sz="2800" dirty="0">
                <a:latin typeface="+mn-lt"/>
              </a:endParaRPr>
            </a:p>
          </p:txBody>
        </p:sp>
        <p:sp>
          <p:nvSpPr>
            <p:cNvPr id="8" name="Text Box 14"/>
            <p:cNvSpPr txBox="1">
              <a:spLocks noChangeArrowheads="1"/>
            </p:cNvSpPr>
            <p:nvPr/>
          </p:nvSpPr>
          <p:spPr bwMode="auto">
            <a:xfrm>
              <a:off x="816" y="2064"/>
              <a:ext cx="1089"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TW" sz="2800" dirty="0">
                  <a:latin typeface="+mn-lt"/>
                </a:rPr>
                <a:t>1000 0001</a:t>
              </a:r>
              <a:endParaRPr lang="zh-TW" altLang="en-US" sz="2800" dirty="0">
                <a:latin typeface="+mn-lt"/>
              </a:endParaRPr>
            </a:p>
          </p:txBody>
        </p:sp>
        <p:sp>
          <p:nvSpPr>
            <p:cNvPr id="9" name="Line 15"/>
            <p:cNvSpPr>
              <a:spLocks noChangeShapeType="1"/>
            </p:cNvSpPr>
            <p:nvPr/>
          </p:nvSpPr>
          <p:spPr bwMode="auto">
            <a:xfrm>
              <a:off x="720" y="2112"/>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0" name="Line 16"/>
            <p:cNvSpPr>
              <a:spLocks noChangeShapeType="1"/>
            </p:cNvSpPr>
            <p:nvPr/>
          </p:nvSpPr>
          <p:spPr bwMode="auto">
            <a:xfrm>
              <a:off x="1968" y="2112"/>
              <a:ext cx="0" cy="288"/>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215"/>
            </a:p>
          </p:txBody>
        </p:sp>
        <p:sp>
          <p:nvSpPr>
            <p:cNvPr id="11" name="Text Box 17"/>
            <p:cNvSpPr txBox="1">
              <a:spLocks noChangeArrowheads="1"/>
            </p:cNvSpPr>
            <p:nvPr/>
          </p:nvSpPr>
          <p:spPr bwMode="auto">
            <a:xfrm>
              <a:off x="1968" y="2064"/>
              <a:ext cx="3021"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TW" altLang="en-US" sz="2800" dirty="0">
                  <a:latin typeface="+mn-lt"/>
                </a:rPr>
                <a:t>010</a:t>
              </a:r>
              <a:r>
                <a:rPr lang="en-US" altLang="zh-TW" sz="2800" dirty="0">
                  <a:latin typeface="+mn-lt"/>
                </a:rPr>
                <a:t>0</a:t>
              </a:r>
              <a:r>
                <a:rPr lang="zh-TW" altLang="en-US" sz="2800" dirty="0">
                  <a:latin typeface="+mn-lt"/>
                </a:rPr>
                <a:t> 0</a:t>
              </a:r>
              <a:r>
                <a:rPr lang="en-US" altLang="zh-TW" sz="2800" dirty="0">
                  <a:latin typeface="+mn-lt"/>
                </a:rPr>
                <a:t>0</a:t>
              </a:r>
              <a:r>
                <a:rPr lang="zh-TW" altLang="en-US" sz="2800" dirty="0">
                  <a:latin typeface="+mn-lt"/>
                </a:rPr>
                <a:t>0</a:t>
              </a:r>
              <a:r>
                <a:rPr lang="en-US" altLang="zh-TW" sz="2800" dirty="0">
                  <a:latin typeface="+mn-lt"/>
                </a:rPr>
                <a:t>0</a:t>
              </a:r>
              <a:r>
                <a:rPr lang="zh-TW" altLang="en-US" sz="2800" dirty="0">
                  <a:latin typeface="+mn-lt"/>
                </a:rPr>
                <a:t> 0</a:t>
              </a:r>
              <a:r>
                <a:rPr lang="en-US" altLang="zh-TW" sz="2800" dirty="0">
                  <a:latin typeface="+mn-lt"/>
                </a:rPr>
                <a:t>0</a:t>
              </a:r>
              <a:r>
                <a:rPr lang="zh-TW" altLang="en-US" sz="2800" dirty="0">
                  <a:latin typeface="+mn-lt"/>
                </a:rPr>
                <a:t>0</a:t>
              </a:r>
              <a:r>
                <a:rPr lang="en-US" altLang="zh-TW" sz="2800" dirty="0">
                  <a:latin typeface="+mn-lt"/>
                </a:rPr>
                <a:t>0</a:t>
              </a:r>
              <a:r>
                <a:rPr lang="zh-TW" altLang="en-US" sz="2800" dirty="0">
                  <a:latin typeface="+mn-lt"/>
                </a:rPr>
                <a:t> 0</a:t>
              </a:r>
              <a:r>
                <a:rPr lang="en-US" altLang="zh-TW" sz="2800" dirty="0">
                  <a:latin typeface="+mn-lt"/>
                </a:rPr>
                <a:t>0</a:t>
              </a:r>
              <a:r>
                <a:rPr lang="zh-TW" altLang="en-US" sz="2800" dirty="0">
                  <a:latin typeface="+mn-lt"/>
                </a:rPr>
                <a:t>0</a:t>
              </a:r>
              <a:r>
                <a:rPr lang="en-US" altLang="zh-TW" sz="2800" dirty="0">
                  <a:latin typeface="+mn-lt"/>
                </a:rPr>
                <a:t>0</a:t>
              </a:r>
              <a:r>
                <a:rPr lang="zh-TW" altLang="en-US" sz="2800" dirty="0">
                  <a:latin typeface="+mn-lt"/>
                </a:rPr>
                <a:t> 0</a:t>
              </a:r>
              <a:r>
                <a:rPr lang="en-US" altLang="zh-TW" sz="2800" dirty="0">
                  <a:latin typeface="+mn-lt"/>
                </a:rPr>
                <a:t>0</a:t>
              </a:r>
              <a:r>
                <a:rPr lang="zh-TW" altLang="en-US" sz="2800" dirty="0">
                  <a:latin typeface="+mn-lt"/>
                </a:rPr>
                <a:t>0</a:t>
              </a:r>
              <a:r>
                <a:rPr lang="en-US" altLang="zh-TW" sz="2800" dirty="0">
                  <a:latin typeface="+mn-lt"/>
                </a:rPr>
                <a:t>0</a:t>
              </a:r>
              <a:r>
                <a:rPr lang="zh-TW" altLang="en-US" sz="2800" dirty="0">
                  <a:latin typeface="+mn-lt"/>
                </a:rPr>
                <a:t> 0</a:t>
              </a:r>
              <a:r>
                <a:rPr lang="en-US" altLang="zh-TW" sz="2800" dirty="0">
                  <a:latin typeface="+mn-lt"/>
                </a:rPr>
                <a:t>0</a:t>
              </a:r>
              <a:r>
                <a:rPr lang="zh-TW" altLang="en-US" sz="2800" dirty="0">
                  <a:latin typeface="+mn-lt"/>
                </a:rPr>
                <a:t>0</a:t>
              </a:r>
            </a:p>
          </p:txBody>
        </p:sp>
      </p:grpSp>
      <p:sp>
        <p:nvSpPr>
          <p:cNvPr id="3" name="文字方塊 2"/>
          <p:cNvSpPr txBox="1"/>
          <p:nvPr/>
        </p:nvSpPr>
        <p:spPr>
          <a:xfrm>
            <a:off x="7943090" y="5104927"/>
            <a:ext cx="550151" cy="523220"/>
          </a:xfrm>
          <a:prstGeom prst="rect">
            <a:avLst/>
          </a:prstGeom>
          <a:noFill/>
        </p:spPr>
        <p:txBody>
          <a:bodyPr wrap="none" rtlCol="0">
            <a:spAutoFit/>
          </a:bodyPr>
          <a:lstStyle/>
          <a:p>
            <a:pPr marL="0"/>
            <a:r>
              <a:rPr lang="en-US" altLang="zh-TW" sz="2800" dirty="0">
                <a:solidFill>
                  <a:srgbClr val="FF0000"/>
                </a:solidFill>
                <a:latin typeface="+mn-lt"/>
              </a:rPr>
              <a:t>01</a:t>
            </a:r>
            <a:endParaRPr lang="zh-TW" altLang="en-US" sz="2800" dirty="0">
              <a:solidFill>
                <a:srgbClr val="FF0000"/>
              </a:solidFill>
              <a:latin typeface="+mn-lt"/>
            </a:endParaRPr>
          </a:p>
        </p:txBody>
      </p:sp>
    </p:spTree>
    <p:extLst>
      <p:ext uri="{BB962C8B-B14F-4D97-AF65-F5344CB8AC3E}">
        <p14:creationId xmlns:p14="http://schemas.microsoft.com/office/powerpoint/2010/main" val="1937416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6">
                                            <p:txEl>
                                              <p:pRg st="6" end="6"/>
                                            </p:txEl>
                                          </p:spTgt>
                                        </p:tgtEl>
                                        <p:attrNameLst>
                                          <p:attrName>style.visibility</p:attrName>
                                        </p:attrNameLst>
                                      </p:cBhvr>
                                      <p:to>
                                        <p:strVal val="visible"/>
                                      </p:to>
                                    </p:set>
                                    <p:animEffect transition="in" filter="fade">
                                      <p:cBhvr>
                                        <p:cTn id="7" dur="500"/>
                                        <p:tgtEl>
                                          <p:spTgt spid="28676">
                                            <p:txEl>
                                              <p:pRg st="6" end="6"/>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TW" dirty="0"/>
              <a:t>Special Numbers in IEEE 754 Standard</a:t>
            </a:r>
          </a:p>
        </p:txBody>
      </p:sp>
      <p:sp>
        <p:nvSpPr>
          <p:cNvPr id="103427" name="Rectangle 3"/>
          <p:cNvSpPr>
            <a:spLocks noGrp="1" noChangeArrowheads="1"/>
          </p:cNvSpPr>
          <p:nvPr>
            <p:ph type="body" idx="1"/>
          </p:nvPr>
        </p:nvSpPr>
        <p:spPr/>
        <p:txBody>
          <a:bodyPr/>
          <a:lstStyle/>
          <a:p>
            <a:r>
              <a:rPr lang="en-US" altLang="zh-TW" dirty="0"/>
              <a:t>So far, we have not used the full range of 32/64 bits in defining floating point numbers</a:t>
            </a:r>
          </a:p>
          <a:p>
            <a:r>
              <a:rPr lang="en-US" altLang="zh-TW" dirty="0"/>
              <a:t>Consider single precision representation:</a:t>
            </a:r>
          </a:p>
          <a:p>
            <a:pPr marL="57150" indent="0">
              <a:buNone/>
            </a:pPr>
            <a:r>
              <a:rPr lang="en-US" altLang="zh-TW" dirty="0"/>
              <a:t>	</a:t>
            </a:r>
            <a:r>
              <a:rPr lang="en-US" altLang="zh-TW" u="sng" dirty="0"/>
              <a:t>Exponent</a:t>
            </a:r>
            <a:r>
              <a:rPr lang="en-US" altLang="zh-TW" dirty="0"/>
              <a:t>	</a:t>
            </a:r>
            <a:r>
              <a:rPr lang="en-US" altLang="zh-TW" u="sng" dirty="0" smtClean="0"/>
              <a:t>Fraction</a:t>
            </a:r>
            <a:r>
              <a:rPr lang="en-US" altLang="zh-TW" dirty="0"/>
              <a:t>		</a:t>
            </a:r>
            <a:r>
              <a:rPr lang="en-US" altLang="zh-TW" u="sng" dirty="0"/>
              <a:t>Object</a:t>
            </a:r>
          </a:p>
          <a:p>
            <a:pPr marL="57150" indent="0">
              <a:buNone/>
            </a:pPr>
            <a:r>
              <a:rPr lang="en-US" altLang="zh-TW" dirty="0"/>
              <a:t>	0		0			??? </a:t>
            </a:r>
          </a:p>
          <a:p>
            <a:pPr marL="57150" indent="0">
              <a:buNone/>
            </a:pPr>
            <a:r>
              <a:rPr lang="en-US" altLang="zh-TW" dirty="0"/>
              <a:t>	0		nonzero		???</a:t>
            </a:r>
          </a:p>
          <a:p>
            <a:pPr marL="57150" indent="0">
              <a:buNone/>
            </a:pPr>
            <a:r>
              <a:rPr lang="en-US" altLang="zh-TW" dirty="0">
                <a:solidFill>
                  <a:srgbClr val="FF0000"/>
                </a:solidFill>
              </a:rPr>
              <a:t>	1-254		anything		+/- floating-point</a:t>
            </a:r>
          </a:p>
          <a:p>
            <a:pPr marL="57150" indent="0">
              <a:buNone/>
            </a:pPr>
            <a:r>
              <a:rPr lang="en-US" altLang="zh-TW" dirty="0"/>
              <a:t>	255		0			???</a:t>
            </a:r>
          </a:p>
          <a:p>
            <a:pPr marL="57150" indent="0">
              <a:buNone/>
            </a:pPr>
            <a:r>
              <a:rPr lang="en-US" altLang="zh-TW" dirty="0"/>
              <a:t>	255		nonzero		???</a:t>
            </a:r>
          </a:p>
        </p:txBody>
      </p:sp>
      <p:sp>
        <p:nvSpPr>
          <p:cNvPr id="103428" name="Text Box 4"/>
          <p:cNvSpPr txBox="1">
            <a:spLocks noChangeArrowheads="1"/>
          </p:cNvSpPr>
          <p:nvPr/>
        </p:nvSpPr>
        <p:spPr bwMode="auto">
          <a:xfrm>
            <a:off x="6938597" y="4343400"/>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endParaRPr lang="en-US" altLang="zh-TW" sz="2215" b="1"/>
          </a:p>
        </p:txBody>
      </p:sp>
      <p:sp>
        <p:nvSpPr>
          <p:cNvPr id="9" name="文字方塊 8"/>
          <p:cNvSpPr txBox="1"/>
          <p:nvPr/>
        </p:nvSpPr>
        <p:spPr>
          <a:xfrm>
            <a:off x="5796136" y="2926105"/>
            <a:ext cx="1008112" cy="430887"/>
          </a:xfrm>
          <a:prstGeom prst="rect">
            <a:avLst/>
          </a:prstGeom>
          <a:solidFill>
            <a:schemeClr val="bg1"/>
          </a:solidFill>
          <a:ln>
            <a:noFill/>
          </a:ln>
        </p:spPr>
        <p:txBody>
          <a:bodyPr wrap="square" lIns="0" tIns="0" rIns="0" bIns="0" rtlCol="0">
            <a:spAutoFit/>
          </a:bodyPr>
          <a:lstStyle/>
          <a:p>
            <a:pPr marL="0" algn="ctr"/>
            <a:r>
              <a:rPr lang="en-US" altLang="zh-TW" sz="2800" dirty="0">
                <a:solidFill>
                  <a:srgbClr val="FF0000"/>
                </a:solidFill>
                <a:latin typeface="+mn-lt"/>
              </a:rPr>
              <a:t>+/- 0</a:t>
            </a:r>
            <a:endParaRPr lang="zh-TW" altLang="en-US" sz="2800" dirty="0">
              <a:solidFill>
                <a:srgbClr val="FF0000"/>
              </a:solidFill>
              <a:latin typeface="+mn-lt"/>
            </a:endParaRPr>
          </a:p>
        </p:txBody>
      </p:sp>
      <p:sp>
        <p:nvSpPr>
          <p:cNvPr id="10" name="向右箭號 9"/>
          <p:cNvSpPr/>
          <p:nvPr/>
        </p:nvSpPr>
        <p:spPr bwMode="auto">
          <a:xfrm>
            <a:off x="406400" y="3356992"/>
            <a:ext cx="565200" cy="432048"/>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64</a:t>
            </a:fld>
            <a:endParaRPr lang="zh-TW" altLang="zh-TW"/>
          </a:p>
        </p:txBody>
      </p:sp>
    </p:spTree>
    <p:extLst>
      <p:ext uri="{BB962C8B-B14F-4D97-AF65-F5344CB8AC3E}">
        <p14:creationId xmlns:p14="http://schemas.microsoft.com/office/powerpoint/2010/main" val="3105226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9" presetClass="emph" presetSubtype="0" fill="hold" nodeType="clickEffect">
                                  <p:stCondLst>
                                    <p:cond delay="0"/>
                                  </p:stCondLst>
                                  <p:childTnLst>
                                    <p:animClr clrSpc="rgb" dir="cw">
                                      <p:cBhvr override="childStyle">
                                        <p:cTn id="6" dur="500" fill="hold"/>
                                        <p:tgtEl>
                                          <p:spTgt spid="103427">
                                            <p:txEl>
                                              <p:pRg st="3" end="3"/>
                                            </p:txEl>
                                          </p:spTgt>
                                        </p:tgtEl>
                                        <p:attrNameLst>
                                          <p:attrName>style.color</p:attrName>
                                        </p:attrNameLst>
                                      </p:cBhvr>
                                      <p:to>
                                        <a:srgbClr val="FF0000"/>
                                      </p:to>
                                    </p:animClr>
                                    <p:animClr clrSpc="rgb" dir="cw">
                                      <p:cBhvr>
                                        <p:cTn id="7" dur="500" fill="hold"/>
                                        <p:tgtEl>
                                          <p:spTgt spid="103427">
                                            <p:txEl>
                                              <p:pRg st="3" end="3"/>
                                            </p:txEl>
                                          </p:spTgt>
                                        </p:tgtEl>
                                        <p:attrNameLst>
                                          <p:attrName>fillcolor</p:attrName>
                                        </p:attrNameLst>
                                      </p:cBhvr>
                                      <p:to>
                                        <a:srgbClr val="FF0000"/>
                                      </p:to>
                                    </p:animClr>
                                    <p:set>
                                      <p:cBhvr>
                                        <p:cTn id="8" dur="500" fill="hold"/>
                                        <p:tgtEl>
                                          <p:spTgt spid="103427">
                                            <p:txEl>
                                              <p:pRg st="3" end="3"/>
                                            </p:txEl>
                                          </p:spTgt>
                                        </p:tgtEl>
                                        <p:attrNameLst>
                                          <p:attrName>fill.type</p:attrName>
                                        </p:attrNameLst>
                                      </p:cBhvr>
                                      <p:to>
                                        <p:strVal val="solid"/>
                                      </p:to>
                                    </p:set>
                                    <p:set>
                                      <p:cBhvr>
                                        <p:cTn id="9" dur="500" fill="hold"/>
                                        <p:tgtEl>
                                          <p:spTgt spid="103427">
                                            <p:txEl>
                                              <p:pRg st="3" end="3"/>
                                            </p:txEl>
                                          </p:spTgt>
                                        </p:tgtEl>
                                        <p:attrNameLst>
                                          <p:attrName>fill.on</p:attrName>
                                        </p:attrNameLst>
                                      </p:cBhvr>
                                      <p:to>
                                        <p:strVal val="true"/>
                                      </p:to>
                                    </p:set>
                                  </p:childTnLst>
                                </p:cTn>
                              </p:par>
                              <p:par>
                                <p:cTn id="10" presetID="1" presetClass="entr" presetSubtype="0"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left)">
                                      <p:cBhvr>
                                        <p:cTn id="1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r>
              <a:rPr lang="en-US" altLang="zh-TW"/>
              <a:t>Denormalized Numbers</a:t>
            </a:r>
            <a:endParaRPr lang="en-US" altLang="zh-TW" dirty="0"/>
          </a:p>
        </p:txBody>
      </p:sp>
      <p:sp>
        <p:nvSpPr>
          <p:cNvPr id="107523" name="Rectangle 3"/>
          <p:cNvSpPr>
            <a:spLocks noGrp="1" noChangeArrowheads="1"/>
          </p:cNvSpPr>
          <p:nvPr>
            <p:ph type="body" idx="1"/>
          </p:nvPr>
        </p:nvSpPr>
        <p:spPr/>
        <p:txBody>
          <a:bodyPr/>
          <a:lstStyle/>
          <a:p>
            <a:r>
              <a:rPr lang="en-US" altLang="zh-TW" dirty="0"/>
              <a:t>Represent </a:t>
            </a:r>
            <a:r>
              <a:rPr lang="en-US" altLang="zh-TW" dirty="0" err="1"/>
              <a:t>denormalized</a:t>
            </a:r>
            <a:r>
              <a:rPr lang="en-US" altLang="zh-TW" dirty="0"/>
              <a:t> numbers (</a:t>
            </a:r>
            <a:r>
              <a:rPr lang="en-US" altLang="zh-TW" i="1" dirty="0" err="1"/>
              <a:t>denorms</a:t>
            </a:r>
            <a:r>
              <a:rPr lang="en-US" altLang="zh-TW" dirty="0"/>
              <a:t>)</a:t>
            </a:r>
          </a:p>
          <a:p>
            <a:pPr lvl="1"/>
            <a:r>
              <a:rPr lang="en-US" altLang="zh-TW" dirty="0"/>
              <a:t>Exponent: 000...0</a:t>
            </a:r>
          </a:p>
          <a:p>
            <a:pPr lvl="1"/>
            <a:r>
              <a:rPr lang="en-US" altLang="zh-TW" dirty="0" smtClean="0"/>
              <a:t>Fraction: </a:t>
            </a:r>
            <a:r>
              <a:rPr lang="en-US" altLang="zh-TW" dirty="0"/>
              <a:t>non-zeroes </a:t>
            </a:r>
            <a:r>
              <a:rPr lang="en-US" altLang="zh-TW" dirty="0">
                <a:sym typeface="Symbol" panose="05050102010706020507" pitchFamily="18" charset="2"/>
              </a:rPr>
              <a:t> </a:t>
            </a:r>
            <a:r>
              <a:rPr lang="en-US" altLang="zh-TW" dirty="0"/>
              <a:t>hidden bit is 0</a:t>
            </a:r>
          </a:p>
          <a:p>
            <a:pPr lvl="1"/>
            <a:endParaRPr lang="en-US" altLang="zh-TW" dirty="0"/>
          </a:p>
          <a:p>
            <a:pPr lvl="1"/>
            <a:endParaRPr lang="en-US" altLang="zh-TW" dirty="0"/>
          </a:p>
          <a:p>
            <a:pPr lvl="1"/>
            <a:endParaRPr lang="en-US" altLang="zh-TW" dirty="0"/>
          </a:p>
          <a:p>
            <a:pPr lvl="1"/>
            <a:r>
              <a:rPr lang="en-US" altLang="zh-TW" dirty="0"/>
              <a:t>Allow a number to degrade in significance until it become 0 (gradual underflow)</a:t>
            </a:r>
          </a:p>
          <a:p>
            <a:pPr lvl="1"/>
            <a:r>
              <a:rPr lang="en-US" altLang="zh-TW" dirty="0"/>
              <a:t>Smallest </a:t>
            </a:r>
            <a:r>
              <a:rPr lang="en-US" altLang="zh-TW" dirty="0">
                <a:solidFill>
                  <a:srgbClr val="FF0000"/>
                </a:solidFill>
              </a:rPr>
              <a:t>normalized</a:t>
            </a:r>
            <a:r>
              <a:rPr lang="en-US" altLang="zh-TW" dirty="0"/>
              <a:t> number</a:t>
            </a:r>
          </a:p>
          <a:p>
            <a:pPr lvl="2"/>
            <a:r>
              <a:rPr lang="en-US" altLang="zh-TW" dirty="0"/>
              <a:t> 1.0000 0000 0000 0000 0000 000 </a:t>
            </a:r>
            <a:r>
              <a:rPr lang="en-US" altLang="zh-TW" dirty="0">
                <a:sym typeface="Symbol" pitchFamily="18" charset="2"/>
              </a:rPr>
              <a:t> 2</a:t>
            </a:r>
            <a:r>
              <a:rPr lang="en-US" altLang="zh-TW" baseline="30000" dirty="0">
                <a:sym typeface="Symbol" pitchFamily="18" charset="2"/>
              </a:rPr>
              <a:t>-126</a:t>
            </a:r>
            <a:r>
              <a:rPr lang="en-US" altLang="zh-TW" dirty="0">
                <a:sym typeface="Symbol" pitchFamily="18" charset="2"/>
              </a:rPr>
              <a:t> </a:t>
            </a:r>
          </a:p>
          <a:p>
            <a:pPr lvl="1"/>
            <a:r>
              <a:rPr lang="en-US" altLang="zh-TW" dirty="0"/>
              <a:t>Smallest </a:t>
            </a:r>
            <a:r>
              <a:rPr lang="en-US" altLang="zh-TW" dirty="0">
                <a:solidFill>
                  <a:srgbClr val="FF0000"/>
                </a:solidFill>
              </a:rPr>
              <a:t>de-normalized </a:t>
            </a:r>
            <a:r>
              <a:rPr lang="en-US" altLang="zh-TW" dirty="0"/>
              <a:t>number</a:t>
            </a:r>
          </a:p>
          <a:p>
            <a:pPr lvl="2"/>
            <a:r>
              <a:rPr lang="en-US" altLang="zh-TW" dirty="0"/>
              <a:t> 0.0000 0000 0000 0000 0000 001 </a:t>
            </a:r>
            <a:r>
              <a:rPr lang="en-US" altLang="zh-TW" dirty="0">
                <a:sym typeface="Symbol" pitchFamily="18" charset="2"/>
              </a:rPr>
              <a:t> 2</a:t>
            </a:r>
            <a:r>
              <a:rPr lang="en-US" altLang="zh-TW" baseline="30000" dirty="0">
                <a:sym typeface="Symbol" pitchFamily="18" charset="2"/>
              </a:rPr>
              <a:t>-126</a:t>
            </a:r>
            <a:r>
              <a:rPr lang="en-US" altLang="zh-TW" dirty="0">
                <a:sym typeface="Symbol" pitchFamily="18" charset="2"/>
              </a:rPr>
              <a:t> </a:t>
            </a:r>
            <a:endParaRPr lang="en-US" altLang="zh-TW" dirty="0"/>
          </a:p>
          <a:p>
            <a:pPr lvl="1"/>
            <a:endParaRPr lang="en-US" altLang="zh-TW" dirty="0"/>
          </a:p>
          <a:p>
            <a:pPr lvl="1"/>
            <a:endParaRPr lang="en-US" altLang="zh-TW" dirty="0"/>
          </a:p>
          <a:p>
            <a:pPr lvl="1"/>
            <a:endParaRPr lang="en-US" altLang="zh-TW" dirty="0"/>
          </a:p>
          <a:p>
            <a:pPr lvl="1"/>
            <a:endParaRPr lang="en-US" altLang="zh-TW" dirty="0"/>
          </a:p>
          <a:p>
            <a:pPr lvl="1"/>
            <a:endParaRPr lang="en-US" altLang="zh-TW" dirty="0"/>
          </a:p>
        </p:txBody>
      </p:sp>
      <p:sp>
        <p:nvSpPr>
          <p:cNvPr id="107524" name="投影片編號版面配置區 2"/>
          <p:cNvSpPr txBox="1">
            <a:spLocks noGrp="1"/>
          </p:cNvSpPr>
          <p:nvPr/>
        </p:nvSpPr>
        <p:spPr bwMode="auto">
          <a:xfrm>
            <a:off x="6903427" y="6217627"/>
            <a:ext cx="1905000" cy="422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4992" tIns="42497" rIns="84992" bIns="42497" anchor="ctr"/>
          <a:lstStyle>
            <a:lvl1pPr defTabSz="762000">
              <a:defRPr sz="2400">
                <a:solidFill>
                  <a:schemeClr val="tx1"/>
                </a:solidFill>
                <a:latin typeface="Times New Roman" pitchFamily="18" charset="0"/>
                <a:ea typeface="新細明體" pitchFamily="18" charset="-120"/>
              </a:defRPr>
            </a:lvl1pPr>
            <a:lvl2pPr marL="742950" indent="-285750" defTabSz="762000">
              <a:defRPr sz="2400">
                <a:solidFill>
                  <a:schemeClr val="tx1"/>
                </a:solidFill>
                <a:latin typeface="Times New Roman" pitchFamily="18" charset="0"/>
                <a:ea typeface="新細明體" pitchFamily="18" charset="-120"/>
              </a:defRPr>
            </a:lvl2pPr>
            <a:lvl3pPr marL="1143000" indent="-228600" defTabSz="762000">
              <a:defRPr sz="2400">
                <a:solidFill>
                  <a:schemeClr val="tx1"/>
                </a:solidFill>
                <a:latin typeface="Times New Roman" pitchFamily="18" charset="0"/>
                <a:ea typeface="新細明體" pitchFamily="18" charset="-120"/>
              </a:defRPr>
            </a:lvl3pPr>
            <a:lvl4pPr marL="1600200" indent="-228600" defTabSz="762000">
              <a:defRPr sz="2400">
                <a:solidFill>
                  <a:schemeClr val="tx1"/>
                </a:solidFill>
                <a:latin typeface="Times New Roman" pitchFamily="18" charset="0"/>
                <a:ea typeface="新細明體" pitchFamily="18" charset="-120"/>
              </a:defRPr>
            </a:lvl4pPr>
            <a:lvl5pPr marL="2057400" indent="-228600" defTabSz="762000">
              <a:defRPr sz="2400">
                <a:solidFill>
                  <a:schemeClr val="tx1"/>
                </a:solidFill>
                <a:latin typeface="Times New Roman" pitchFamily="18" charset="0"/>
                <a:ea typeface="新細明體" pitchFamily="18" charset="-120"/>
              </a:defRPr>
            </a:lvl5pPr>
            <a:lvl6pPr marL="25146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defTabSz="7620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algn="r"/>
            <a:endParaRPr lang="zh-TW" altLang="zh-TW" sz="1292" dirty="0">
              <a:latin typeface="Arial" pitchFamily="34" charset="0"/>
            </a:endParaRPr>
          </a:p>
        </p:txBody>
      </p:sp>
      <p:grpSp>
        <p:nvGrpSpPr>
          <p:cNvPr id="107525" name="Group 11"/>
          <p:cNvGrpSpPr>
            <a:grpSpLocks/>
          </p:cNvGrpSpPr>
          <p:nvPr/>
        </p:nvGrpSpPr>
        <p:grpSpPr bwMode="auto">
          <a:xfrm>
            <a:off x="880698" y="3101051"/>
            <a:ext cx="6022730" cy="471854"/>
            <a:chOff x="480" y="2112"/>
            <a:chExt cx="4800" cy="322"/>
          </a:xfrm>
        </p:grpSpPr>
        <p:sp>
          <p:nvSpPr>
            <p:cNvPr id="107527" name="Rectangle 12"/>
            <p:cNvSpPr>
              <a:spLocks noChangeArrowheads="1"/>
            </p:cNvSpPr>
            <p:nvPr/>
          </p:nvSpPr>
          <p:spPr bwMode="auto">
            <a:xfrm>
              <a:off x="480" y="2112"/>
              <a:ext cx="4800" cy="282"/>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a:latin typeface="+mn-lt"/>
              </a:endParaRPr>
            </a:p>
          </p:txBody>
        </p:sp>
        <p:sp>
          <p:nvSpPr>
            <p:cNvPr id="107528" name="Text Box 13"/>
            <p:cNvSpPr txBox="1">
              <a:spLocks noChangeArrowheads="1"/>
            </p:cNvSpPr>
            <p:nvPr/>
          </p:nvSpPr>
          <p:spPr bwMode="auto">
            <a:xfrm>
              <a:off x="480" y="2119"/>
              <a:ext cx="231"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lang="zh-TW" altLang="en-US" b="1" dirty="0">
                  <a:latin typeface="+mn-lt"/>
                </a:rPr>
                <a:t>0</a:t>
              </a:r>
            </a:p>
          </p:txBody>
        </p:sp>
        <p:sp>
          <p:nvSpPr>
            <p:cNvPr id="107529" name="Text Box 14"/>
            <p:cNvSpPr txBox="1">
              <a:spLocks noChangeArrowheads="1"/>
            </p:cNvSpPr>
            <p:nvPr/>
          </p:nvSpPr>
          <p:spPr bwMode="auto">
            <a:xfrm>
              <a:off x="799" y="2119"/>
              <a:ext cx="1016"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lang="zh-TW" altLang="en-US" b="1" dirty="0">
                  <a:latin typeface="+mn-lt"/>
                </a:rPr>
                <a:t>0</a:t>
              </a:r>
              <a:r>
                <a:rPr lang="en-US" altLang="zh-CN" b="1" dirty="0">
                  <a:latin typeface="+mn-lt"/>
                </a:rPr>
                <a:t>000</a:t>
              </a:r>
              <a:r>
                <a:rPr lang="zh-TW" altLang="en-US" b="1" dirty="0">
                  <a:latin typeface="+mn-lt"/>
                </a:rPr>
                <a:t> </a:t>
              </a:r>
              <a:r>
                <a:rPr lang="en-US" altLang="zh-CN" b="1" dirty="0">
                  <a:latin typeface="+mn-lt"/>
                </a:rPr>
                <a:t>00</a:t>
              </a:r>
              <a:r>
                <a:rPr lang="zh-TW" altLang="en-US" b="1" dirty="0">
                  <a:latin typeface="+mn-lt"/>
                </a:rPr>
                <a:t>0</a:t>
              </a:r>
              <a:r>
                <a:rPr lang="en-US" altLang="zh-CN" b="1" dirty="0">
                  <a:latin typeface="+mn-lt"/>
                </a:rPr>
                <a:t>0</a:t>
              </a:r>
              <a:endParaRPr lang="zh-TW" altLang="en-US" b="1" dirty="0">
                <a:latin typeface="+mn-lt"/>
              </a:endParaRPr>
            </a:p>
          </p:txBody>
        </p:sp>
        <p:sp>
          <p:nvSpPr>
            <p:cNvPr id="107530" name="Line 15"/>
            <p:cNvSpPr>
              <a:spLocks noChangeShapeType="1"/>
            </p:cNvSpPr>
            <p:nvPr/>
          </p:nvSpPr>
          <p:spPr bwMode="auto">
            <a:xfrm>
              <a:off x="720"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latin typeface="+mn-lt"/>
              </a:endParaRPr>
            </a:p>
          </p:txBody>
        </p:sp>
        <p:sp>
          <p:nvSpPr>
            <p:cNvPr id="107531" name="Line 16"/>
            <p:cNvSpPr>
              <a:spLocks noChangeShapeType="1"/>
            </p:cNvSpPr>
            <p:nvPr/>
          </p:nvSpPr>
          <p:spPr bwMode="auto">
            <a:xfrm>
              <a:off x="1968" y="2112"/>
              <a:ext cx="0" cy="288"/>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a:latin typeface="+mn-lt"/>
              </a:endParaRPr>
            </a:p>
          </p:txBody>
        </p:sp>
        <p:sp>
          <p:nvSpPr>
            <p:cNvPr id="107532" name="Text Box 17"/>
            <p:cNvSpPr txBox="1">
              <a:spLocks noChangeArrowheads="1"/>
            </p:cNvSpPr>
            <p:nvPr/>
          </p:nvSpPr>
          <p:spPr bwMode="auto">
            <a:xfrm>
              <a:off x="1968" y="2119"/>
              <a:ext cx="3243" cy="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lang="zh-TW" altLang="en-US" b="1" dirty="0">
                  <a:latin typeface="+mn-lt"/>
                </a:rPr>
                <a:t>010</a:t>
              </a:r>
              <a:r>
                <a:rPr lang="en-US" altLang="zh-CN" b="1" dirty="0">
                  <a:latin typeface="+mn-lt"/>
                </a:rPr>
                <a:t>0</a:t>
              </a:r>
              <a:r>
                <a:rPr lang="zh-TW" altLang="en-US" b="1" dirty="0">
                  <a:latin typeface="+mn-lt"/>
                </a:rPr>
                <a:t> 0</a:t>
              </a:r>
              <a:r>
                <a:rPr lang="en-US" altLang="zh-CN" b="1" dirty="0">
                  <a:latin typeface="+mn-lt"/>
                </a:rPr>
                <a:t>0</a:t>
              </a:r>
              <a:r>
                <a:rPr lang="zh-TW" altLang="en-US" b="1" dirty="0">
                  <a:latin typeface="+mn-lt"/>
                </a:rPr>
                <a:t>0</a:t>
              </a:r>
              <a:r>
                <a:rPr lang="en-US" altLang="zh-CN" b="1" dirty="0">
                  <a:latin typeface="+mn-lt"/>
                </a:rPr>
                <a:t>0</a:t>
              </a:r>
              <a:r>
                <a:rPr lang="zh-TW" altLang="en-US" b="1" dirty="0">
                  <a:latin typeface="+mn-lt"/>
                </a:rPr>
                <a:t> 0</a:t>
              </a:r>
              <a:r>
                <a:rPr lang="en-US" altLang="zh-CN" b="1" dirty="0">
                  <a:latin typeface="+mn-lt"/>
                </a:rPr>
                <a:t>0</a:t>
              </a:r>
              <a:r>
                <a:rPr lang="zh-TW" altLang="en-US" b="1" dirty="0">
                  <a:latin typeface="+mn-lt"/>
                </a:rPr>
                <a:t>0</a:t>
              </a:r>
              <a:r>
                <a:rPr lang="en-US" altLang="zh-CN" b="1" dirty="0">
                  <a:latin typeface="+mn-lt"/>
                </a:rPr>
                <a:t>0</a:t>
              </a:r>
              <a:r>
                <a:rPr lang="zh-TW" altLang="en-US" b="1" dirty="0">
                  <a:latin typeface="+mn-lt"/>
                </a:rPr>
                <a:t> 0</a:t>
              </a:r>
              <a:r>
                <a:rPr lang="en-US" altLang="zh-CN" b="1" dirty="0">
                  <a:latin typeface="+mn-lt"/>
                </a:rPr>
                <a:t>0</a:t>
              </a:r>
              <a:r>
                <a:rPr lang="zh-TW" altLang="en-US" b="1" dirty="0">
                  <a:latin typeface="+mn-lt"/>
                </a:rPr>
                <a:t>0</a:t>
              </a:r>
              <a:r>
                <a:rPr lang="en-US" altLang="zh-CN" b="1" dirty="0">
                  <a:latin typeface="+mn-lt"/>
                </a:rPr>
                <a:t>0</a:t>
              </a:r>
              <a:r>
                <a:rPr lang="zh-TW" altLang="en-US" b="1" dirty="0">
                  <a:latin typeface="+mn-lt"/>
                </a:rPr>
                <a:t> 0</a:t>
              </a:r>
              <a:r>
                <a:rPr lang="en-US" altLang="zh-CN" b="1" dirty="0">
                  <a:latin typeface="+mn-lt"/>
                </a:rPr>
                <a:t>0</a:t>
              </a:r>
              <a:r>
                <a:rPr lang="zh-TW" altLang="en-US" b="1" dirty="0">
                  <a:latin typeface="+mn-lt"/>
                </a:rPr>
                <a:t>0</a:t>
              </a:r>
              <a:r>
                <a:rPr lang="en-US" altLang="zh-CN" b="1" dirty="0">
                  <a:latin typeface="+mn-lt"/>
                </a:rPr>
                <a:t>0</a:t>
              </a:r>
              <a:r>
                <a:rPr lang="zh-TW" altLang="en-US" b="1" dirty="0">
                  <a:latin typeface="+mn-lt"/>
                </a:rPr>
                <a:t> 0</a:t>
              </a:r>
              <a:r>
                <a:rPr lang="en-US" altLang="zh-CN" b="1" dirty="0">
                  <a:latin typeface="+mn-lt"/>
                </a:rPr>
                <a:t>0</a:t>
              </a:r>
              <a:r>
                <a:rPr lang="zh-TW" altLang="en-US" b="1" dirty="0">
                  <a:latin typeface="+mn-lt"/>
                </a:rPr>
                <a:t>0</a:t>
              </a:r>
            </a:p>
          </p:txBody>
        </p:sp>
      </p:grpSp>
      <p:sp>
        <p:nvSpPr>
          <p:cNvPr id="2" name="文字方塊 1"/>
          <p:cNvSpPr txBox="1"/>
          <p:nvPr/>
        </p:nvSpPr>
        <p:spPr>
          <a:xfrm>
            <a:off x="7008805" y="3076834"/>
            <a:ext cx="2027692" cy="461665"/>
          </a:xfrm>
          <a:prstGeom prst="rect">
            <a:avLst/>
          </a:prstGeom>
          <a:noFill/>
        </p:spPr>
        <p:txBody>
          <a:bodyPr wrap="square">
            <a:spAutoFit/>
          </a:bodyPr>
          <a:lstStyle/>
          <a:p>
            <a:pPr>
              <a:defRPr/>
            </a:pPr>
            <a:r>
              <a:rPr lang="en-US" altLang="zh-TW" b="1" kern="0" dirty="0">
                <a:solidFill>
                  <a:srgbClr val="000000"/>
                </a:solidFill>
                <a:latin typeface="+mn-lt"/>
                <a:ea typeface="標楷體"/>
              </a:rPr>
              <a:t>= </a:t>
            </a:r>
            <a:r>
              <a:rPr lang="en-US" altLang="zh-CN" b="1" kern="0" dirty="0">
                <a:solidFill>
                  <a:srgbClr val="000000"/>
                </a:solidFill>
                <a:latin typeface="+mn-lt"/>
                <a:ea typeface="標楷體"/>
              </a:rPr>
              <a:t>0</a:t>
            </a:r>
            <a:r>
              <a:rPr lang="en-US" altLang="zh-TW" b="1" kern="0" dirty="0">
                <a:solidFill>
                  <a:srgbClr val="000000"/>
                </a:solidFill>
                <a:latin typeface="+mn-lt"/>
                <a:ea typeface="標楷體"/>
              </a:rPr>
              <a:t>.01</a:t>
            </a:r>
            <a:r>
              <a:rPr lang="en-US" altLang="zh-TW" b="1" kern="0" baseline="-25000" dirty="0">
                <a:solidFill>
                  <a:srgbClr val="000000"/>
                </a:solidFill>
                <a:latin typeface="+mn-lt"/>
                <a:ea typeface="標楷體"/>
              </a:rPr>
              <a:t>2</a:t>
            </a:r>
            <a:r>
              <a:rPr lang="en-US" altLang="zh-TW" b="1" kern="0" dirty="0">
                <a:solidFill>
                  <a:srgbClr val="000000"/>
                </a:solidFill>
                <a:latin typeface="+mn-lt"/>
                <a:ea typeface="標楷體"/>
              </a:rPr>
              <a:t> </a:t>
            </a:r>
            <a:r>
              <a:rPr lang="en-US" altLang="zh-TW" b="1" kern="0" dirty="0">
                <a:solidFill>
                  <a:srgbClr val="000000"/>
                </a:solidFill>
                <a:latin typeface="+mn-lt"/>
                <a:ea typeface="標楷體"/>
                <a:sym typeface="Symbol" pitchFamily="18" charset="2"/>
              </a:rPr>
              <a:t></a:t>
            </a:r>
            <a:r>
              <a:rPr lang="en-US" altLang="zh-TW" b="1" kern="0" dirty="0">
                <a:solidFill>
                  <a:srgbClr val="000000"/>
                </a:solidFill>
                <a:latin typeface="+mn-lt"/>
                <a:ea typeface="標楷體"/>
              </a:rPr>
              <a:t> 2</a:t>
            </a:r>
            <a:r>
              <a:rPr lang="en-US" altLang="zh-TW" b="1" kern="0" baseline="30000" dirty="0">
                <a:solidFill>
                  <a:srgbClr val="000000"/>
                </a:solidFill>
                <a:latin typeface="+mn-lt"/>
                <a:ea typeface="標楷體"/>
              </a:rPr>
              <a:t>-</a:t>
            </a:r>
            <a:r>
              <a:rPr lang="en-US" altLang="zh-CN" b="1" kern="0" baseline="30000" dirty="0">
                <a:solidFill>
                  <a:srgbClr val="000000"/>
                </a:solidFill>
                <a:latin typeface="+mn-lt"/>
                <a:ea typeface="標楷體"/>
              </a:rPr>
              <a:t>1</a:t>
            </a:r>
            <a:r>
              <a:rPr lang="en-US" altLang="zh-TW" b="1" kern="0" baseline="30000" dirty="0">
                <a:solidFill>
                  <a:srgbClr val="000000"/>
                </a:solidFill>
                <a:latin typeface="+mn-lt"/>
                <a:ea typeface="標楷體"/>
              </a:rPr>
              <a:t>2</a:t>
            </a:r>
            <a:r>
              <a:rPr lang="en-US" altLang="zh-CN" b="1" kern="0" baseline="30000" dirty="0">
                <a:solidFill>
                  <a:srgbClr val="000000"/>
                </a:solidFill>
                <a:latin typeface="+mn-lt"/>
                <a:ea typeface="標楷體"/>
              </a:rPr>
              <a:t>6</a:t>
            </a:r>
            <a:r>
              <a:rPr lang="en-US" altLang="zh-TW" b="1" kern="0" baseline="30000" dirty="0">
                <a:solidFill>
                  <a:srgbClr val="000000"/>
                </a:solidFill>
                <a:latin typeface="+mn-lt"/>
                <a:ea typeface="標楷體"/>
              </a:rPr>
              <a:t> </a:t>
            </a:r>
            <a:endParaRPr lang="zh-TW" altLang="en-US" dirty="0">
              <a:latin typeface="+mn-lt"/>
            </a:endParaRPr>
          </a:p>
        </p:txBody>
      </p:sp>
      <p:graphicFrame>
        <p:nvGraphicFramePr>
          <p:cNvPr id="17" name="Object 8"/>
          <p:cNvGraphicFramePr>
            <a:graphicFrameLocks noChangeAspect="1"/>
          </p:cNvGraphicFramePr>
          <p:nvPr>
            <p:extLst>
              <p:ext uri="{D42A27DB-BD31-4B8C-83A1-F6EECF244321}">
                <p14:modId xmlns:p14="http://schemas.microsoft.com/office/powerpoint/2010/main" val="454780943"/>
              </p:ext>
            </p:extLst>
          </p:nvPr>
        </p:nvGraphicFramePr>
        <p:xfrm>
          <a:off x="1835696" y="2386182"/>
          <a:ext cx="4680520" cy="525489"/>
        </p:xfrm>
        <a:graphic>
          <a:graphicData uri="http://schemas.openxmlformats.org/presentationml/2006/ole">
            <mc:AlternateContent xmlns:mc="http://schemas.openxmlformats.org/markup-compatibility/2006">
              <mc:Choice xmlns:v="urn:schemas-microsoft-com:vml" Requires="v">
                <p:oleObj spid="_x0000_s14542" name="Equation" r:id="rId3" imgW="2032000" imgH="228600" progId="Equation.3">
                  <p:embed/>
                </p:oleObj>
              </mc:Choice>
              <mc:Fallback>
                <p:oleObj name="Equation" r:id="rId3" imgW="2032000" imgH="228600" progId="Equation.3">
                  <p:embed/>
                  <p:pic>
                    <p:nvPicPr>
                      <p:cNvPr id="205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696" y="2386182"/>
                        <a:ext cx="4680520" cy="525489"/>
                      </a:xfrm>
                      <a:prstGeom prst="rect">
                        <a:avLst/>
                      </a:prstGeom>
                      <a:solidFill>
                        <a:schemeClr val="accent5">
                          <a:lumMod val="20000"/>
                          <a:lumOff val="80000"/>
                        </a:schemeClr>
                      </a:solidFill>
                      <a:ln>
                        <a:noFill/>
                      </a:ln>
                      <a:effectLst/>
                      <a:extLst/>
                    </p:spPr>
                  </p:pic>
                </p:oleObj>
              </mc:Fallback>
            </mc:AlternateContent>
          </a:graphicData>
        </a:graphic>
      </p:graphicFrame>
      <p:sp>
        <p:nvSpPr>
          <p:cNvPr id="3" name="投影片編號版面配置區 2"/>
          <p:cNvSpPr>
            <a:spLocks noGrp="1"/>
          </p:cNvSpPr>
          <p:nvPr>
            <p:ph type="sldNum" sz="quarter" idx="11"/>
          </p:nvPr>
        </p:nvSpPr>
        <p:spPr/>
        <p:txBody>
          <a:bodyPr/>
          <a:lstStyle/>
          <a:p>
            <a:fld id="{0EF8A0A4-1A2F-4B89-B3C7-02C31CE3A532}" type="slidenum">
              <a:rPr lang="zh-TW" altLang="en-US" smtClean="0"/>
              <a:pPr/>
              <a:t>65</a:t>
            </a:fld>
            <a:endParaRPr lang="zh-TW" altLang="zh-TW"/>
          </a:p>
        </p:txBody>
      </p:sp>
    </p:spTree>
    <p:extLst>
      <p:ext uri="{BB962C8B-B14F-4D97-AF65-F5344CB8AC3E}">
        <p14:creationId xmlns:p14="http://schemas.microsoft.com/office/powerpoint/2010/main" val="3661265614"/>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TW" dirty="0"/>
              <a:t>Special Numbers in IEEE 754 Standard</a:t>
            </a:r>
          </a:p>
        </p:txBody>
      </p:sp>
      <p:sp>
        <p:nvSpPr>
          <p:cNvPr id="103427" name="Rectangle 3"/>
          <p:cNvSpPr>
            <a:spLocks noGrp="1" noChangeArrowheads="1"/>
          </p:cNvSpPr>
          <p:nvPr>
            <p:ph type="body" idx="1"/>
          </p:nvPr>
        </p:nvSpPr>
        <p:spPr/>
        <p:txBody>
          <a:bodyPr/>
          <a:lstStyle/>
          <a:p>
            <a:r>
              <a:rPr lang="en-US" altLang="zh-TW" dirty="0"/>
              <a:t>So far, we have not used the full range of 32/64 bits in defining floating point numbers</a:t>
            </a:r>
          </a:p>
          <a:p>
            <a:r>
              <a:rPr lang="en-US" altLang="zh-TW" dirty="0"/>
              <a:t>Consider single precision representation:</a:t>
            </a:r>
          </a:p>
          <a:p>
            <a:pPr marL="57150" indent="0">
              <a:buNone/>
            </a:pPr>
            <a:r>
              <a:rPr lang="en-US" altLang="zh-TW" dirty="0"/>
              <a:t>	</a:t>
            </a:r>
            <a:r>
              <a:rPr lang="en-US" altLang="zh-TW" u="sng" dirty="0"/>
              <a:t>Exponent</a:t>
            </a:r>
            <a:r>
              <a:rPr lang="en-US" altLang="zh-TW" dirty="0"/>
              <a:t>	</a:t>
            </a:r>
            <a:r>
              <a:rPr lang="en-US" altLang="zh-TW" u="sng" dirty="0" smtClean="0"/>
              <a:t>Fraction</a:t>
            </a:r>
            <a:r>
              <a:rPr lang="en-US" altLang="zh-TW" dirty="0"/>
              <a:t>		</a:t>
            </a:r>
            <a:r>
              <a:rPr lang="en-US" altLang="zh-TW" u="sng" dirty="0"/>
              <a:t>Object</a:t>
            </a:r>
          </a:p>
          <a:p>
            <a:pPr marL="57150" indent="0">
              <a:buNone/>
            </a:pPr>
            <a:r>
              <a:rPr lang="en-US" altLang="zh-TW" dirty="0">
                <a:solidFill>
                  <a:srgbClr val="FF0000"/>
                </a:solidFill>
              </a:rPr>
              <a:t>	0		0			+/- 0 </a:t>
            </a:r>
          </a:p>
          <a:p>
            <a:pPr marL="57150" indent="0">
              <a:buNone/>
            </a:pPr>
            <a:r>
              <a:rPr lang="en-US" altLang="zh-TW" dirty="0">
                <a:solidFill>
                  <a:srgbClr val="FF0000"/>
                </a:solidFill>
              </a:rPr>
              <a:t>	0		nonzero		</a:t>
            </a:r>
            <a:r>
              <a:rPr lang="en-US" altLang="zh-TW" dirty="0" err="1">
                <a:solidFill>
                  <a:srgbClr val="FF0000"/>
                </a:solidFill>
              </a:rPr>
              <a:t>denorm</a:t>
            </a:r>
            <a:endParaRPr lang="en-US" altLang="zh-TW" dirty="0">
              <a:solidFill>
                <a:srgbClr val="FF0000"/>
              </a:solidFill>
            </a:endParaRPr>
          </a:p>
          <a:p>
            <a:pPr marL="57150" indent="0">
              <a:buNone/>
            </a:pPr>
            <a:r>
              <a:rPr lang="en-US" altLang="zh-TW" dirty="0">
                <a:solidFill>
                  <a:srgbClr val="FF0000"/>
                </a:solidFill>
              </a:rPr>
              <a:t>	1-254		anything		+/- floating-point</a:t>
            </a:r>
          </a:p>
          <a:p>
            <a:pPr marL="57150" indent="0">
              <a:buNone/>
            </a:pPr>
            <a:r>
              <a:rPr lang="en-US" altLang="zh-TW" dirty="0"/>
              <a:t>	255		0			???</a:t>
            </a:r>
          </a:p>
          <a:p>
            <a:pPr marL="57150" indent="0">
              <a:buNone/>
            </a:pPr>
            <a:r>
              <a:rPr lang="en-US" altLang="zh-TW" dirty="0"/>
              <a:t>	255		nonzero		</a:t>
            </a:r>
            <a:r>
              <a:rPr lang="en-US" altLang="zh-TW" dirty="0" smtClean="0"/>
              <a:t>???</a:t>
            </a:r>
          </a:p>
          <a:p>
            <a:pPr marL="914400" lvl="1" indent="-457200"/>
            <a:r>
              <a:rPr lang="en-US" altLang="en-US" dirty="0" err="1"/>
              <a:t>Denormal</a:t>
            </a:r>
            <a:r>
              <a:rPr lang="en-US" altLang="en-US" dirty="0"/>
              <a:t> with fraction = 000...</a:t>
            </a:r>
            <a:r>
              <a:rPr lang="en-US" altLang="en-US" dirty="0" smtClean="0"/>
              <a:t>0</a:t>
            </a:r>
            <a:endParaRPr lang="en-US" altLang="zh-TW" dirty="0"/>
          </a:p>
        </p:txBody>
      </p:sp>
      <p:sp>
        <p:nvSpPr>
          <p:cNvPr id="103428" name="Text Box 4"/>
          <p:cNvSpPr txBox="1">
            <a:spLocks noChangeArrowheads="1"/>
          </p:cNvSpPr>
          <p:nvPr/>
        </p:nvSpPr>
        <p:spPr bwMode="auto">
          <a:xfrm>
            <a:off x="6938597" y="4343400"/>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endParaRPr lang="en-US" altLang="zh-TW" sz="2215" b="1"/>
          </a:p>
        </p:txBody>
      </p:sp>
      <p:sp>
        <p:nvSpPr>
          <p:cNvPr id="10" name="向右箭號 9"/>
          <p:cNvSpPr/>
          <p:nvPr/>
        </p:nvSpPr>
        <p:spPr bwMode="auto">
          <a:xfrm>
            <a:off x="406400" y="4293096"/>
            <a:ext cx="565200" cy="432048"/>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66</a:t>
            </a:fld>
            <a:endParaRPr lang="zh-TW" altLang="zh-TW"/>
          </a:p>
        </p:txBody>
      </p:sp>
      <p:graphicFrame>
        <p:nvGraphicFramePr>
          <p:cNvPr id="7" name="Object 11"/>
          <p:cNvGraphicFramePr>
            <a:graphicFrameLocks noChangeAspect="1"/>
          </p:cNvGraphicFramePr>
          <p:nvPr>
            <p:extLst>
              <p:ext uri="{D42A27DB-BD31-4B8C-83A1-F6EECF244321}">
                <p14:modId xmlns:p14="http://schemas.microsoft.com/office/powerpoint/2010/main" val="76236084"/>
              </p:ext>
            </p:extLst>
          </p:nvPr>
        </p:nvGraphicFramePr>
        <p:xfrm>
          <a:off x="1691680" y="5589240"/>
          <a:ext cx="4248472" cy="479958"/>
        </p:xfrm>
        <a:graphic>
          <a:graphicData uri="http://schemas.openxmlformats.org/presentationml/2006/ole">
            <mc:AlternateContent xmlns:mc="http://schemas.openxmlformats.org/markup-compatibility/2006">
              <mc:Choice xmlns:v="urn:schemas-microsoft-com:vml" Requires="v">
                <p:oleObj spid="_x0000_s15376" name="Equation" r:id="rId3" imgW="2019300" imgH="228600" progId="Equation.3">
                  <p:embed/>
                </p:oleObj>
              </mc:Choice>
              <mc:Fallback>
                <p:oleObj name="Equation" r:id="rId3" imgW="2019300" imgH="228600" progId="Equation.3">
                  <p:embed/>
                  <p:pic>
                    <p:nvPicPr>
                      <p:cNvPr id="52232"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680" y="5589240"/>
                        <a:ext cx="4248472" cy="479958"/>
                      </a:xfrm>
                      <a:prstGeom prst="rect">
                        <a:avLst/>
                      </a:prstGeom>
                      <a:solidFill>
                        <a:schemeClr val="accent5">
                          <a:lumMod val="20000"/>
                          <a:lumOff val="80000"/>
                        </a:schemeClr>
                      </a:solidFill>
                      <a:ln>
                        <a:noFill/>
                      </a:ln>
                      <a:effectLst/>
                    </p:spPr>
                  </p:pic>
                </p:oleObj>
              </mc:Fallback>
            </mc:AlternateContent>
          </a:graphicData>
        </a:graphic>
      </p:graphicFrame>
      <p:sp>
        <p:nvSpPr>
          <p:cNvPr id="8" name="AutoShape 7"/>
          <p:cNvSpPr>
            <a:spLocks/>
          </p:cNvSpPr>
          <p:nvPr/>
        </p:nvSpPr>
        <p:spPr bwMode="auto">
          <a:xfrm>
            <a:off x="6461167" y="5265390"/>
            <a:ext cx="2174833" cy="647700"/>
          </a:xfrm>
          <a:prstGeom prst="borderCallout1">
            <a:avLst>
              <a:gd name="adj1" fmla="val 53634"/>
              <a:gd name="adj2" fmla="val -125"/>
              <a:gd name="adj3" fmla="val 62109"/>
              <a:gd name="adj4" fmla="val -24882"/>
            </a:avLst>
          </a:prstGeom>
          <a:solidFill>
            <a:srgbClr val="99FF99"/>
          </a:solidFill>
          <a:ln w="9525">
            <a:solidFill>
              <a:schemeClr val="tx1"/>
            </a:solidFill>
            <a:miter lim="800000"/>
            <a:headEnd/>
            <a:tailEnd type="triangle" w="med" len="me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lgn="ctr">
              <a:spcBef>
                <a:spcPct val="0"/>
              </a:spcBef>
              <a:buClrTx/>
              <a:buSzTx/>
              <a:buFontTx/>
              <a:buNone/>
            </a:pPr>
            <a:r>
              <a:rPr lang="en-US" altLang="en-US" sz="1800" dirty="0">
                <a:latin typeface="+mn-lt"/>
              </a:rPr>
              <a:t>Two representations of 0.0!</a:t>
            </a:r>
            <a:endParaRPr lang="en-AU" altLang="en-US" sz="1800" dirty="0">
              <a:latin typeface="+mn-lt"/>
            </a:endParaRPr>
          </a:p>
        </p:txBody>
      </p:sp>
    </p:spTree>
    <p:extLst>
      <p:ext uri="{BB962C8B-B14F-4D97-AF65-F5344CB8AC3E}">
        <p14:creationId xmlns:p14="http://schemas.microsoft.com/office/powerpoint/2010/main" val="3082199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27">
                                            <p:txEl>
                                              <p:pRg st="8" end="8"/>
                                            </p:txEl>
                                          </p:spTgt>
                                        </p:tgtEl>
                                        <p:attrNameLst>
                                          <p:attrName>style.visibility</p:attrName>
                                        </p:attrNameLst>
                                      </p:cBhvr>
                                      <p:to>
                                        <p:strVal val="visible"/>
                                      </p:to>
                                    </p:set>
                                    <p:animEffect transition="in" filter="fade">
                                      <p:cBhvr>
                                        <p:cTn id="7" dur="500"/>
                                        <p:tgtEl>
                                          <p:spTgt spid="103427">
                                            <p:txEl>
                                              <p:pRg st="8" end="8"/>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2"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1+#ppt_w/2"/>
                                          </p:val>
                                        </p:tav>
                                        <p:tav tm="100000">
                                          <p:val>
                                            <p:strVal val="#ppt_x"/>
                                          </p:val>
                                        </p:tav>
                                      </p:tavLst>
                                    </p:anim>
                                    <p:anim calcmode="lin" valueType="num">
                                      <p:cBhvr additive="base">
                                        <p:cTn id="17"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8"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noChangeArrowheads="1"/>
          </p:cNvSpPr>
          <p:nvPr>
            <p:ph type="title"/>
          </p:nvPr>
        </p:nvSpPr>
        <p:spPr/>
        <p:txBody>
          <a:bodyPr/>
          <a:lstStyle/>
          <a:p>
            <a:r>
              <a:rPr lang="en-US" altLang="zh-TW"/>
              <a:t>Representation for +/- Infinity</a:t>
            </a:r>
          </a:p>
        </p:txBody>
      </p:sp>
      <p:sp>
        <p:nvSpPr>
          <p:cNvPr id="110595" name="Rectangle 3"/>
          <p:cNvSpPr>
            <a:spLocks noGrp="1" noChangeArrowheads="1"/>
          </p:cNvSpPr>
          <p:nvPr>
            <p:ph type="body" idx="1"/>
          </p:nvPr>
        </p:nvSpPr>
        <p:spPr/>
        <p:txBody>
          <a:bodyPr/>
          <a:lstStyle/>
          <a:p>
            <a:r>
              <a:rPr lang="en-US" altLang="zh-TW" dirty="0"/>
              <a:t>In FP, divide by zero should produce +/- infinity, not overflow</a:t>
            </a:r>
          </a:p>
          <a:p>
            <a:r>
              <a:rPr lang="en-US" altLang="zh-TW" dirty="0"/>
              <a:t>Why?</a:t>
            </a:r>
          </a:p>
          <a:p>
            <a:pPr lvl="1"/>
            <a:r>
              <a:rPr lang="en-US" altLang="zh-TW" dirty="0"/>
              <a:t>OK to do further computations with infinity, e.g.,  X/0 &gt; Y may be a valid comparison</a:t>
            </a:r>
          </a:p>
          <a:p>
            <a:r>
              <a:rPr lang="en-US" altLang="zh-TW" dirty="0"/>
              <a:t>IEEE 754 represents +/- infinity</a:t>
            </a:r>
          </a:p>
          <a:p>
            <a:pPr lvl="1"/>
            <a:r>
              <a:rPr lang="en-US" altLang="zh-TW" dirty="0"/>
              <a:t>Most positive exponent reserved for infinity</a:t>
            </a:r>
          </a:p>
          <a:p>
            <a:pPr lvl="1"/>
            <a:r>
              <a:rPr lang="en-US" altLang="zh-TW" dirty="0" smtClean="0"/>
              <a:t>Fraction is </a:t>
            </a:r>
            <a:r>
              <a:rPr lang="en-US" altLang="zh-TW" dirty="0"/>
              <a:t>all zeroes</a:t>
            </a:r>
          </a:p>
        </p:txBody>
      </p:sp>
      <p:sp>
        <p:nvSpPr>
          <p:cNvPr id="110598" name="Rectangle 5"/>
          <p:cNvSpPr>
            <a:spLocks noChangeArrowheads="1"/>
          </p:cNvSpPr>
          <p:nvPr/>
        </p:nvSpPr>
        <p:spPr bwMode="auto">
          <a:xfrm>
            <a:off x="762000" y="4765430"/>
            <a:ext cx="7158038" cy="413238"/>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zh-TW" altLang="en-US" sz="2800">
              <a:latin typeface="+mn-lt"/>
            </a:endParaRPr>
          </a:p>
        </p:txBody>
      </p:sp>
      <p:sp>
        <p:nvSpPr>
          <p:cNvPr id="110599" name="Text Box 6"/>
          <p:cNvSpPr txBox="1">
            <a:spLocks noChangeArrowheads="1"/>
          </p:cNvSpPr>
          <p:nvPr/>
        </p:nvSpPr>
        <p:spPr bwMode="auto">
          <a:xfrm>
            <a:off x="762000" y="4695092"/>
            <a:ext cx="354013" cy="523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lang="zh-TW" altLang="zh-TW" sz="2800" b="1" dirty="0">
                <a:latin typeface="+mn-lt"/>
              </a:rPr>
              <a:t>S</a:t>
            </a:r>
          </a:p>
        </p:txBody>
      </p:sp>
      <p:sp>
        <p:nvSpPr>
          <p:cNvPr id="110600" name="Text Box 7"/>
          <p:cNvSpPr txBox="1">
            <a:spLocks noChangeArrowheads="1"/>
          </p:cNvSpPr>
          <p:nvPr/>
        </p:nvSpPr>
        <p:spPr bwMode="auto">
          <a:xfrm>
            <a:off x="1295400" y="4695092"/>
            <a:ext cx="1728788" cy="523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lang="zh-TW" altLang="en-US" sz="2800" b="1" dirty="0">
                <a:latin typeface="+mn-lt"/>
              </a:rPr>
              <a:t>1111 1111</a:t>
            </a:r>
          </a:p>
        </p:txBody>
      </p:sp>
      <p:sp>
        <p:nvSpPr>
          <p:cNvPr id="110601" name="Line 8"/>
          <p:cNvSpPr>
            <a:spLocks noChangeShapeType="1"/>
          </p:cNvSpPr>
          <p:nvPr/>
        </p:nvSpPr>
        <p:spPr bwMode="auto">
          <a:xfrm>
            <a:off x="1143000" y="4765430"/>
            <a:ext cx="0" cy="42203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2800">
              <a:latin typeface="+mn-lt"/>
            </a:endParaRPr>
          </a:p>
        </p:txBody>
      </p:sp>
      <p:sp>
        <p:nvSpPr>
          <p:cNvPr id="110602" name="Line 9"/>
          <p:cNvSpPr>
            <a:spLocks noChangeShapeType="1"/>
          </p:cNvSpPr>
          <p:nvPr/>
        </p:nvSpPr>
        <p:spPr bwMode="auto">
          <a:xfrm>
            <a:off x="3124200" y="4765430"/>
            <a:ext cx="0" cy="42203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TW" altLang="en-US" sz="2800">
              <a:latin typeface="+mn-lt"/>
            </a:endParaRPr>
          </a:p>
        </p:txBody>
      </p:sp>
      <p:sp>
        <p:nvSpPr>
          <p:cNvPr id="110603" name="Text Box 10"/>
          <p:cNvSpPr txBox="1">
            <a:spLocks noChangeArrowheads="1"/>
          </p:cNvSpPr>
          <p:nvPr/>
        </p:nvSpPr>
        <p:spPr bwMode="auto">
          <a:xfrm>
            <a:off x="3124200" y="4695092"/>
            <a:ext cx="4795838" cy="523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pPr eaLnBrk="1" hangingPunct="1"/>
            <a:r>
              <a:rPr lang="zh-TW" altLang="en-US" sz="2800" b="1" dirty="0">
                <a:latin typeface="+mn-lt"/>
              </a:rPr>
              <a:t>0000 0000 0000 0000 0000 000</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67</a:t>
            </a:fld>
            <a:endParaRPr lang="zh-TW" altLang="zh-TW"/>
          </a:p>
        </p:txBody>
      </p:sp>
    </p:spTree>
    <p:extLst>
      <p:ext uri="{BB962C8B-B14F-4D97-AF65-F5344CB8AC3E}">
        <p14:creationId xmlns:p14="http://schemas.microsoft.com/office/powerpoint/2010/main" val="357393811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r>
              <a:rPr lang="en-US" altLang="zh-TW" dirty="0"/>
              <a:t>Special Numbers in IEEE 754 Standard</a:t>
            </a:r>
          </a:p>
        </p:txBody>
      </p:sp>
      <p:sp>
        <p:nvSpPr>
          <p:cNvPr id="103427" name="Rectangle 3"/>
          <p:cNvSpPr>
            <a:spLocks noGrp="1" noChangeArrowheads="1"/>
          </p:cNvSpPr>
          <p:nvPr>
            <p:ph type="body" idx="1"/>
          </p:nvPr>
        </p:nvSpPr>
        <p:spPr/>
        <p:txBody>
          <a:bodyPr/>
          <a:lstStyle/>
          <a:p>
            <a:r>
              <a:rPr lang="en-US" altLang="zh-TW" dirty="0"/>
              <a:t>So far, we have not used the full range of 32/64 bits in defining floating point numbers</a:t>
            </a:r>
          </a:p>
          <a:p>
            <a:r>
              <a:rPr lang="en-US" altLang="zh-TW" dirty="0"/>
              <a:t>Consider single precision representation:</a:t>
            </a:r>
          </a:p>
          <a:p>
            <a:pPr marL="57150" indent="0">
              <a:buNone/>
            </a:pPr>
            <a:r>
              <a:rPr lang="en-US" altLang="zh-TW" dirty="0"/>
              <a:t>	</a:t>
            </a:r>
            <a:r>
              <a:rPr lang="en-US" altLang="zh-TW" u="sng" dirty="0"/>
              <a:t>Exponent</a:t>
            </a:r>
            <a:r>
              <a:rPr lang="en-US" altLang="zh-TW" dirty="0"/>
              <a:t>	</a:t>
            </a:r>
            <a:r>
              <a:rPr lang="en-US" altLang="zh-TW" u="sng" dirty="0" smtClean="0"/>
              <a:t>Fraction</a:t>
            </a:r>
            <a:r>
              <a:rPr lang="en-US" altLang="zh-TW" dirty="0"/>
              <a:t>		</a:t>
            </a:r>
            <a:r>
              <a:rPr lang="en-US" altLang="zh-TW" u="sng" dirty="0"/>
              <a:t>Object</a:t>
            </a:r>
          </a:p>
          <a:p>
            <a:pPr marL="57150" indent="0">
              <a:buNone/>
            </a:pPr>
            <a:r>
              <a:rPr lang="en-US" altLang="zh-TW" dirty="0">
                <a:solidFill>
                  <a:srgbClr val="FF0000"/>
                </a:solidFill>
              </a:rPr>
              <a:t>	0		0			+/- 0 </a:t>
            </a:r>
          </a:p>
          <a:p>
            <a:pPr marL="57150" indent="0">
              <a:buNone/>
            </a:pPr>
            <a:r>
              <a:rPr lang="en-US" altLang="zh-TW" dirty="0">
                <a:solidFill>
                  <a:srgbClr val="FF0000"/>
                </a:solidFill>
              </a:rPr>
              <a:t>	0		nonzero		</a:t>
            </a:r>
            <a:r>
              <a:rPr lang="en-US" altLang="zh-TW" dirty="0" err="1">
                <a:solidFill>
                  <a:srgbClr val="FF0000"/>
                </a:solidFill>
              </a:rPr>
              <a:t>denorm</a:t>
            </a:r>
            <a:endParaRPr lang="en-US" altLang="zh-TW" dirty="0">
              <a:solidFill>
                <a:srgbClr val="FF0000"/>
              </a:solidFill>
            </a:endParaRPr>
          </a:p>
          <a:p>
            <a:pPr marL="57150" indent="0">
              <a:buNone/>
            </a:pPr>
            <a:r>
              <a:rPr lang="en-US" altLang="zh-TW" dirty="0">
                <a:solidFill>
                  <a:srgbClr val="FF0000"/>
                </a:solidFill>
              </a:rPr>
              <a:t>	1-254		anything		+/- floating-point</a:t>
            </a:r>
          </a:p>
          <a:p>
            <a:pPr marL="57150" indent="0">
              <a:buNone/>
            </a:pPr>
            <a:r>
              <a:rPr lang="en-US" altLang="zh-TW" dirty="0"/>
              <a:t>	</a:t>
            </a:r>
            <a:r>
              <a:rPr lang="en-US" altLang="zh-TW" dirty="0">
                <a:solidFill>
                  <a:srgbClr val="FF0000"/>
                </a:solidFill>
              </a:rPr>
              <a:t>255		0			+/-</a:t>
            </a:r>
            <a:r>
              <a:rPr lang="zh-TW" altLang="en-US" dirty="0">
                <a:solidFill>
                  <a:srgbClr val="FF0000"/>
                </a:solidFill>
              </a:rPr>
              <a:t> </a:t>
            </a:r>
            <a:r>
              <a:rPr lang="en-US" altLang="zh-TW" dirty="0">
                <a:solidFill>
                  <a:srgbClr val="FF0000"/>
                </a:solidFill>
              </a:rPr>
              <a:t>infinity</a:t>
            </a:r>
          </a:p>
          <a:p>
            <a:pPr marL="57150" indent="0">
              <a:buNone/>
            </a:pPr>
            <a:r>
              <a:rPr lang="en-US" altLang="zh-TW" dirty="0"/>
              <a:t>	255		nonzero		???</a:t>
            </a:r>
          </a:p>
        </p:txBody>
      </p:sp>
      <p:sp>
        <p:nvSpPr>
          <p:cNvPr id="103428" name="Text Box 4"/>
          <p:cNvSpPr txBox="1">
            <a:spLocks noChangeArrowheads="1"/>
          </p:cNvSpPr>
          <p:nvPr/>
        </p:nvSpPr>
        <p:spPr bwMode="auto">
          <a:xfrm>
            <a:off x="6938597" y="4343400"/>
            <a:ext cx="184731" cy="433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defRPr sz="2400">
                <a:solidFill>
                  <a:schemeClr val="tx1"/>
                </a:solidFill>
                <a:latin typeface="Times New Roman" pitchFamily="18" charset="0"/>
                <a:ea typeface="新細明體" pitchFamily="18" charset="-120"/>
              </a:defRPr>
            </a:lvl1pPr>
            <a:lvl2pPr marL="742950" indent="-285750">
              <a:defRPr sz="2400">
                <a:solidFill>
                  <a:schemeClr val="tx1"/>
                </a:solidFill>
                <a:latin typeface="Times New Roman" pitchFamily="18" charset="0"/>
                <a:ea typeface="新細明體" pitchFamily="18" charset="-120"/>
              </a:defRPr>
            </a:lvl2pPr>
            <a:lvl3pPr marL="1143000" indent="-228600">
              <a:defRPr sz="2400">
                <a:solidFill>
                  <a:schemeClr val="tx1"/>
                </a:solidFill>
                <a:latin typeface="Times New Roman" pitchFamily="18" charset="0"/>
                <a:ea typeface="新細明體" pitchFamily="18" charset="-120"/>
              </a:defRPr>
            </a:lvl3pPr>
            <a:lvl4pPr marL="1600200" indent="-228600">
              <a:defRPr sz="2400">
                <a:solidFill>
                  <a:schemeClr val="tx1"/>
                </a:solidFill>
                <a:latin typeface="Times New Roman" pitchFamily="18" charset="0"/>
                <a:ea typeface="新細明體" pitchFamily="18" charset="-120"/>
              </a:defRPr>
            </a:lvl4pPr>
            <a:lvl5pPr marL="2057400" indent="-228600">
              <a:defRPr sz="2400">
                <a:solidFill>
                  <a:schemeClr val="tx1"/>
                </a:solidFill>
                <a:latin typeface="Times New Roman" pitchFamily="18" charset="0"/>
                <a:ea typeface="新細明體" pitchFamily="18" charset="-120"/>
              </a:defRPr>
            </a:lvl5pPr>
            <a:lvl6pPr marL="25146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6pPr>
            <a:lvl7pPr marL="29718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7pPr>
            <a:lvl8pPr marL="34290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8pPr>
            <a:lvl9pPr marL="3886200" indent="-228600" eaLnBrk="0" fontAlgn="base" hangingPunct="0">
              <a:spcBef>
                <a:spcPct val="0"/>
              </a:spcBef>
              <a:spcAft>
                <a:spcPct val="0"/>
              </a:spcAft>
              <a:defRPr sz="2400">
                <a:solidFill>
                  <a:schemeClr val="tx1"/>
                </a:solidFill>
                <a:latin typeface="Times New Roman" pitchFamily="18" charset="0"/>
                <a:ea typeface="新細明體" pitchFamily="18" charset="-120"/>
              </a:defRPr>
            </a:lvl9pPr>
          </a:lstStyle>
          <a:p>
            <a:endParaRPr lang="en-US" altLang="zh-TW" sz="2215" b="1"/>
          </a:p>
        </p:txBody>
      </p:sp>
      <p:sp>
        <p:nvSpPr>
          <p:cNvPr id="10" name="向右箭號 9"/>
          <p:cNvSpPr/>
          <p:nvPr/>
        </p:nvSpPr>
        <p:spPr bwMode="auto">
          <a:xfrm>
            <a:off x="406400" y="4797152"/>
            <a:ext cx="565200" cy="432048"/>
          </a:xfrm>
          <a:prstGeom prst="rightArrow">
            <a:avLst/>
          </a:prstGeom>
          <a:solidFill>
            <a:srgbClr val="FF00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68</a:t>
            </a:fld>
            <a:endParaRPr lang="zh-TW" altLang="zh-TW"/>
          </a:p>
        </p:txBody>
      </p:sp>
    </p:spTree>
    <p:extLst>
      <p:ext uri="{BB962C8B-B14F-4D97-AF65-F5344CB8AC3E}">
        <p14:creationId xmlns:p14="http://schemas.microsoft.com/office/powerpoint/2010/main" val="947023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Recall 1-Bit Full Adder</a:t>
            </a:r>
            <a:endParaRPr lang="zh-TW" altLang="en-US" dirty="0"/>
          </a:p>
        </p:txBody>
      </p:sp>
      <p:pic>
        <p:nvPicPr>
          <p:cNvPr id="6" name="Picture 6" descr="15"/>
          <p:cNvPicPr>
            <a:picLocks noChangeAspect="1" noChangeArrowheads="1"/>
          </p:cNvPicPr>
          <p:nvPr/>
        </p:nvPicPr>
        <p:blipFill rotWithShape="1">
          <a:blip r:embed="rId2">
            <a:extLst>
              <a:ext uri="{28A0092B-C50C-407E-A947-70E740481C1C}">
                <a14:useLocalDpi xmlns:a14="http://schemas.microsoft.com/office/drawing/2010/main" val="0"/>
              </a:ext>
            </a:extLst>
          </a:blip>
          <a:srcRect r="23815"/>
          <a:stretch/>
        </p:blipFill>
        <p:spPr bwMode="auto">
          <a:xfrm>
            <a:off x="107504" y="1131041"/>
            <a:ext cx="5137714" cy="2708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7" name="文字方塊 6"/>
          <p:cNvSpPr txBox="1"/>
          <p:nvPr/>
        </p:nvSpPr>
        <p:spPr>
          <a:xfrm>
            <a:off x="1619672" y="3902324"/>
            <a:ext cx="1331005" cy="461665"/>
          </a:xfrm>
          <a:prstGeom prst="rect">
            <a:avLst/>
          </a:prstGeom>
          <a:noFill/>
        </p:spPr>
        <p:txBody>
          <a:bodyPr wrap="none" rtlCol="0">
            <a:spAutoFit/>
          </a:bodyPr>
          <a:lstStyle/>
          <a:p>
            <a:pPr marL="0"/>
            <a:r>
              <a:rPr lang="en-US" altLang="zh-TW" dirty="0">
                <a:latin typeface="+mn-lt"/>
              </a:rPr>
              <a:t>Fig. A.5.3</a:t>
            </a:r>
            <a:endParaRPr lang="zh-TW" altLang="en-US" dirty="0">
              <a:latin typeface="+mn-lt"/>
            </a:endParaRPr>
          </a:p>
        </p:txBody>
      </p:sp>
      <p:pic>
        <p:nvPicPr>
          <p:cNvPr id="15362" name="Picture 2" descr="File:Full-adder.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3839228"/>
            <a:ext cx="3771503" cy="2400047"/>
          </a:xfrm>
          <a:prstGeom prst="rect">
            <a:avLst/>
          </a:prstGeom>
          <a:noFill/>
          <a:extLst>
            <a:ext uri="{909E8E84-426E-40DD-AFC4-6F175D3DCCD1}">
              <a14:hiddenFill xmlns:a14="http://schemas.microsoft.com/office/drawing/2010/main">
                <a:solidFill>
                  <a:srgbClr val="FFFFFF"/>
                </a:solidFill>
              </a14:hiddenFill>
            </a:ext>
          </a:extLst>
        </p:spPr>
      </p:pic>
      <p:sp>
        <p:nvSpPr>
          <p:cNvPr id="8" name="文字方塊 7"/>
          <p:cNvSpPr txBox="1"/>
          <p:nvPr/>
        </p:nvSpPr>
        <p:spPr>
          <a:xfrm>
            <a:off x="1259632" y="5805264"/>
            <a:ext cx="4270913" cy="307777"/>
          </a:xfrm>
          <a:prstGeom prst="rect">
            <a:avLst/>
          </a:prstGeom>
          <a:noFill/>
        </p:spPr>
        <p:txBody>
          <a:bodyPr wrap="none" rtlCol="0">
            <a:spAutoFit/>
          </a:bodyPr>
          <a:lstStyle/>
          <a:p>
            <a:pPr marL="0"/>
            <a:r>
              <a:rPr lang="en-US" altLang="zh-TW" sz="1400" dirty="0">
                <a:latin typeface="+mn-lt"/>
              </a:rPr>
              <a:t>https://commons.wikimedia.org/wiki/File:Full-adder.svg</a:t>
            </a:r>
            <a:endParaRPr lang="zh-TW" altLang="en-US" sz="1400" dirty="0">
              <a:latin typeface="+mn-lt"/>
            </a:endParaRP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6</a:t>
            </a:fld>
            <a:endParaRPr lang="zh-TW" altLang="zh-TW"/>
          </a:p>
        </p:txBody>
      </p:sp>
    </p:spTree>
    <p:extLst>
      <p:ext uri="{BB962C8B-B14F-4D97-AF65-F5344CB8AC3E}">
        <p14:creationId xmlns:p14="http://schemas.microsoft.com/office/powerpoint/2010/main" val="2320920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US" altLang="zh-TW"/>
              <a:t>Representation for Not a Number</a:t>
            </a:r>
            <a:endParaRPr lang="en-US" altLang="zh-TW" dirty="0"/>
          </a:p>
        </p:txBody>
      </p:sp>
      <p:sp>
        <p:nvSpPr>
          <p:cNvPr id="112643" name="Rectangle 3"/>
          <p:cNvSpPr>
            <a:spLocks noGrp="1" noChangeArrowheads="1"/>
          </p:cNvSpPr>
          <p:nvPr>
            <p:ph type="body" idx="1"/>
          </p:nvPr>
        </p:nvSpPr>
        <p:spPr/>
        <p:txBody>
          <a:bodyPr/>
          <a:lstStyle/>
          <a:p>
            <a:r>
              <a:rPr lang="en-US" altLang="zh-TW" dirty="0"/>
              <a:t>What do I get if I calculate </a:t>
            </a:r>
            <a:r>
              <a:rPr lang="en-US" altLang="zh-TW" dirty="0" err="1"/>
              <a:t>sqrt</a:t>
            </a:r>
            <a:r>
              <a:rPr lang="en-US" altLang="zh-TW" dirty="0"/>
              <a:t>(-4.0) or 0/0?</a:t>
            </a:r>
          </a:p>
          <a:p>
            <a:pPr lvl="1"/>
            <a:r>
              <a:rPr lang="en-US" altLang="zh-TW" dirty="0"/>
              <a:t>If infinity is not an error, these should not be either</a:t>
            </a:r>
          </a:p>
          <a:p>
            <a:pPr lvl="1"/>
            <a:r>
              <a:rPr lang="en-US" altLang="zh-TW" dirty="0"/>
              <a:t>They are called </a:t>
            </a:r>
            <a:r>
              <a:rPr lang="en-US" altLang="zh-TW" i="1" dirty="0"/>
              <a:t>Not a Number </a:t>
            </a:r>
            <a:r>
              <a:rPr lang="en-US" altLang="zh-TW" dirty="0"/>
              <a:t>(</a:t>
            </a:r>
            <a:r>
              <a:rPr lang="en-US" altLang="zh-TW" dirty="0" err="1"/>
              <a:t>NaN</a:t>
            </a:r>
            <a:r>
              <a:rPr lang="en-US" altLang="zh-TW" dirty="0"/>
              <a:t>)</a:t>
            </a:r>
            <a:br>
              <a:rPr lang="en-US" altLang="zh-TW" dirty="0"/>
            </a:br>
            <a:r>
              <a:rPr lang="en-US" altLang="zh-TW" dirty="0">
                <a:sym typeface="Wingdings" panose="05000000000000000000" pitchFamily="2" charset="2"/>
              </a:rPr>
              <a:t> </a:t>
            </a:r>
            <a:r>
              <a:rPr lang="en-US" altLang="zh-TW" dirty="0"/>
              <a:t>Exponent = 255, </a:t>
            </a:r>
            <a:r>
              <a:rPr lang="en-US" altLang="zh-TW" dirty="0" smtClean="0"/>
              <a:t>Fraction </a:t>
            </a:r>
            <a:r>
              <a:rPr lang="en-US" altLang="zh-TW" dirty="0"/>
              <a:t>nonzero</a:t>
            </a:r>
          </a:p>
          <a:p>
            <a:r>
              <a:rPr lang="en-US" altLang="zh-TW" dirty="0"/>
              <a:t>Why is this useful?</a:t>
            </a:r>
          </a:p>
          <a:p>
            <a:pPr lvl="1"/>
            <a:r>
              <a:rPr lang="en-US" altLang="zh-TW" dirty="0"/>
              <a:t>Indicates illegal or undefined result</a:t>
            </a:r>
          </a:p>
          <a:p>
            <a:pPr lvl="1"/>
            <a:r>
              <a:rPr lang="en-US" altLang="zh-TW" dirty="0"/>
              <a:t>Hope </a:t>
            </a:r>
            <a:r>
              <a:rPr lang="en-US" altLang="zh-TW" dirty="0" err="1"/>
              <a:t>NaNs</a:t>
            </a:r>
            <a:r>
              <a:rPr lang="en-US" altLang="zh-TW" dirty="0"/>
              <a:t> help with debugging</a:t>
            </a:r>
          </a:p>
          <a:p>
            <a:pPr lvl="1"/>
            <a:r>
              <a:rPr lang="en-US" altLang="zh-TW" dirty="0"/>
              <a:t>They contaminate: op(</a:t>
            </a:r>
            <a:r>
              <a:rPr lang="en-US" altLang="zh-TW" dirty="0" err="1"/>
              <a:t>NaN</a:t>
            </a:r>
            <a:r>
              <a:rPr lang="en-US" altLang="zh-TW" dirty="0"/>
              <a:t>, X) = </a:t>
            </a:r>
            <a:r>
              <a:rPr lang="en-US" altLang="zh-TW" dirty="0" err="1"/>
              <a:t>NaN</a:t>
            </a:r>
            <a:endParaRPr lang="en-US" altLang="zh-TW" dirty="0"/>
          </a:p>
          <a:p>
            <a:pPr lvl="1"/>
            <a:r>
              <a:rPr lang="en-US" altLang="zh-TW" dirty="0"/>
              <a:t>OK if calculate but don’t use it</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69</a:t>
            </a:fld>
            <a:endParaRPr lang="zh-TW" altLang="zh-TW"/>
          </a:p>
        </p:txBody>
      </p:sp>
    </p:spTree>
    <p:extLst>
      <p:ext uri="{BB962C8B-B14F-4D97-AF65-F5344CB8AC3E}">
        <p14:creationId xmlns:p14="http://schemas.microsoft.com/office/powerpoint/2010/main" val="81934940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Summary: IEEE 754 FP</a:t>
            </a:r>
            <a:r>
              <a:rPr lang="zh-TW" altLang="en-US" dirty="0"/>
              <a:t> </a:t>
            </a:r>
            <a:r>
              <a:rPr lang="en-US" altLang="zh-TW" dirty="0"/>
              <a:t>Standard</a:t>
            </a:r>
            <a:endParaRPr lang="zh-TW" altLang="en-US" dirty="0"/>
          </a:p>
        </p:txBody>
      </p:sp>
      <p:pic>
        <p:nvPicPr>
          <p:cNvPr id="4" name="Picture 6" descr="f03-13-978012407726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9290" y="2486272"/>
            <a:ext cx="8541508" cy="22388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文字方塊 4"/>
          <p:cNvSpPr txBox="1"/>
          <p:nvPr/>
        </p:nvSpPr>
        <p:spPr>
          <a:xfrm flipH="1">
            <a:off x="3033542" y="5039465"/>
            <a:ext cx="1466449" cy="461665"/>
          </a:xfrm>
          <a:prstGeom prst="rect">
            <a:avLst/>
          </a:prstGeom>
          <a:noFill/>
        </p:spPr>
        <p:txBody>
          <a:bodyPr wrap="square" rtlCol="0">
            <a:spAutoFit/>
          </a:bodyPr>
          <a:lstStyle/>
          <a:p>
            <a:pPr marL="0"/>
            <a:r>
              <a:rPr lang="en-US" altLang="zh-TW" dirty="0">
                <a:latin typeface="+mn-lt"/>
              </a:rPr>
              <a:t>Fig. 3.13</a:t>
            </a:r>
            <a:endParaRPr lang="zh-TW" altLang="en-US" dirty="0">
              <a:latin typeface="+mn-lt"/>
            </a:endParaRP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70</a:t>
            </a:fld>
            <a:endParaRPr lang="zh-TW" altLang="zh-TW"/>
          </a:p>
        </p:txBody>
      </p:sp>
    </p:spTree>
    <p:extLst>
      <p:ext uri="{BB962C8B-B14F-4D97-AF65-F5344CB8AC3E}">
        <p14:creationId xmlns:p14="http://schemas.microsoft.com/office/powerpoint/2010/main" val="10287954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Grp="1" noChangeArrowheads="1"/>
          </p:cNvSpPr>
          <p:nvPr>
            <p:ph type="title"/>
          </p:nvPr>
        </p:nvSpPr>
        <p:spPr/>
        <p:txBody>
          <a:bodyPr/>
          <a:lstStyle/>
          <a:p>
            <a:pPr eaLnBrk="1" hangingPunct="1"/>
            <a:r>
              <a:rPr lang="en-US" altLang="zh-TW" dirty="0"/>
              <a:t>Floating Point Addition</a:t>
            </a:r>
            <a:endParaRPr lang="en-AU" altLang="zh-TW" dirty="0">
              <a:ea typeface="新細明體" panose="02020500000000000000" pitchFamily="18" charset="-120"/>
            </a:endParaRPr>
          </a:p>
        </p:txBody>
      </p:sp>
      <p:sp>
        <p:nvSpPr>
          <p:cNvPr id="30724" name="Rectangle 5"/>
          <p:cNvSpPr>
            <a:spLocks noGrp="1" noChangeArrowheads="1"/>
          </p:cNvSpPr>
          <p:nvPr>
            <p:ph type="body" idx="1"/>
          </p:nvPr>
        </p:nvSpPr>
        <p:spPr/>
        <p:txBody>
          <a:bodyPr/>
          <a:lstStyle/>
          <a:p>
            <a:pPr marL="0" indent="0" eaLnBrk="1" hangingPunct="1">
              <a:lnSpc>
                <a:spcPct val="90000"/>
              </a:lnSpc>
              <a:buNone/>
            </a:pPr>
            <a:r>
              <a:rPr lang="en-US" altLang="zh-TW" sz="2800" dirty="0"/>
              <a:t>Consider a 4-digit decimal example</a:t>
            </a:r>
            <a:br>
              <a:rPr lang="en-US" altLang="zh-TW" sz="2800" dirty="0"/>
            </a:br>
            <a:r>
              <a:rPr lang="en-US" altLang="zh-TW" sz="2800" dirty="0"/>
              <a:t>	</a:t>
            </a:r>
            <a:r>
              <a:rPr lang="en-US" altLang="zh-TW" sz="2400" dirty="0"/>
              <a:t>9.999 × 10</a:t>
            </a:r>
            <a:r>
              <a:rPr lang="en-US" altLang="zh-TW" sz="2400" baseline="30000" dirty="0"/>
              <a:t>1</a:t>
            </a:r>
            <a:r>
              <a:rPr lang="en-US" altLang="zh-TW" sz="2400" dirty="0"/>
              <a:t> + 1.610 × 10</a:t>
            </a:r>
            <a:r>
              <a:rPr lang="en-US" altLang="zh-TW" sz="2400" baseline="30000" dirty="0"/>
              <a:t>–1</a:t>
            </a:r>
          </a:p>
          <a:p>
            <a:pPr marL="0" indent="0" eaLnBrk="1" hangingPunct="1">
              <a:lnSpc>
                <a:spcPct val="90000"/>
              </a:lnSpc>
              <a:buNone/>
            </a:pPr>
            <a:r>
              <a:rPr lang="en-US" altLang="zh-TW" sz="2800" dirty="0"/>
              <a:t>1) Align decimal points</a:t>
            </a:r>
          </a:p>
          <a:p>
            <a:pPr lvl="1" eaLnBrk="1" hangingPunct="1">
              <a:lnSpc>
                <a:spcPct val="90000"/>
              </a:lnSpc>
            </a:pPr>
            <a:r>
              <a:rPr lang="en-US" altLang="zh-TW" sz="2400" dirty="0"/>
              <a:t>Shift number with smaller exponent</a:t>
            </a:r>
          </a:p>
          <a:p>
            <a:pPr lvl="1" eaLnBrk="1" hangingPunct="1">
              <a:lnSpc>
                <a:spcPct val="90000"/>
              </a:lnSpc>
            </a:pPr>
            <a:r>
              <a:rPr lang="en-US" altLang="zh-TW" sz="2400" dirty="0"/>
              <a:t>9.999 × 10</a:t>
            </a:r>
            <a:r>
              <a:rPr lang="en-US" altLang="zh-TW" sz="2400" baseline="30000" dirty="0"/>
              <a:t>1</a:t>
            </a:r>
            <a:r>
              <a:rPr lang="en-US" altLang="zh-TW" sz="2400" dirty="0"/>
              <a:t> + 0.016 × 10</a:t>
            </a:r>
            <a:r>
              <a:rPr lang="en-US" altLang="zh-TW" sz="2400" baseline="30000" dirty="0"/>
              <a:t>1</a:t>
            </a:r>
          </a:p>
          <a:p>
            <a:pPr marL="0" indent="0" eaLnBrk="1" hangingPunct="1">
              <a:lnSpc>
                <a:spcPct val="90000"/>
              </a:lnSpc>
              <a:buNone/>
            </a:pPr>
            <a:r>
              <a:rPr lang="en-US" altLang="zh-TW" sz="2800" dirty="0"/>
              <a:t>2) Add significands</a:t>
            </a:r>
          </a:p>
          <a:p>
            <a:pPr lvl="1" eaLnBrk="1" hangingPunct="1">
              <a:lnSpc>
                <a:spcPct val="90000"/>
              </a:lnSpc>
            </a:pPr>
            <a:r>
              <a:rPr lang="en-US" altLang="zh-TW" sz="2400" dirty="0"/>
              <a:t>9.999 × 10</a:t>
            </a:r>
            <a:r>
              <a:rPr lang="en-US" altLang="zh-TW" sz="2400" baseline="30000" dirty="0"/>
              <a:t>1</a:t>
            </a:r>
            <a:r>
              <a:rPr lang="en-US" altLang="zh-TW" sz="2400" dirty="0"/>
              <a:t> + 0.016 × 10</a:t>
            </a:r>
            <a:r>
              <a:rPr lang="en-US" altLang="zh-TW" sz="2400" baseline="30000" dirty="0"/>
              <a:t>1</a:t>
            </a:r>
            <a:r>
              <a:rPr lang="en-US" altLang="zh-TW" sz="2400" dirty="0"/>
              <a:t> = 10.015 × 10</a:t>
            </a:r>
            <a:r>
              <a:rPr lang="en-US" altLang="zh-TW" sz="2400" baseline="30000" dirty="0"/>
              <a:t>1</a:t>
            </a:r>
          </a:p>
          <a:p>
            <a:pPr marL="0" indent="0" eaLnBrk="1" hangingPunct="1">
              <a:lnSpc>
                <a:spcPct val="90000"/>
              </a:lnSpc>
              <a:buNone/>
            </a:pPr>
            <a:r>
              <a:rPr lang="en-US" altLang="zh-TW" sz="2800" dirty="0"/>
              <a:t>3) Normalize result and check for over/underflow</a:t>
            </a:r>
          </a:p>
          <a:p>
            <a:pPr lvl="1" eaLnBrk="1" hangingPunct="1">
              <a:lnSpc>
                <a:spcPct val="90000"/>
              </a:lnSpc>
            </a:pPr>
            <a:r>
              <a:rPr lang="en-US" altLang="zh-TW" sz="2400" dirty="0"/>
              <a:t>1.0015 × 10</a:t>
            </a:r>
            <a:r>
              <a:rPr lang="en-US" altLang="zh-TW" sz="2400" baseline="30000" dirty="0"/>
              <a:t>2</a:t>
            </a:r>
          </a:p>
          <a:p>
            <a:pPr marL="0" indent="0" eaLnBrk="1" hangingPunct="1">
              <a:lnSpc>
                <a:spcPct val="90000"/>
              </a:lnSpc>
              <a:buNone/>
            </a:pPr>
            <a:r>
              <a:rPr lang="en-US" altLang="zh-TW" sz="2800" dirty="0"/>
              <a:t>4) Round and renormalize if necessary</a:t>
            </a:r>
          </a:p>
          <a:p>
            <a:pPr lvl="1" eaLnBrk="1" hangingPunct="1">
              <a:lnSpc>
                <a:spcPct val="90000"/>
              </a:lnSpc>
            </a:pPr>
            <a:r>
              <a:rPr lang="en-US" altLang="zh-TW" sz="2400" dirty="0"/>
              <a:t>1.002 × 10</a:t>
            </a:r>
            <a:r>
              <a:rPr lang="en-US" altLang="zh-TW" sz="2400" baseline="30000" dirty="0"/>
              <a:t>2</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71</a:t>
            </a:fld>
            <a:endParaRPr lang="zh-TW" altLang="zh-TW"/>
          </a:p>
        </p:txBody>
      </p:sp>
    </p:spTree>
    <p:extLst>
      <p:ext uri="{BB962C8B-B14F-4D97-AF65-F5344CB8AC3E}">
        <p14:creationId xmlns:p14="http://schemas.microsoft.com/office/powerpoint/2010/main" val="147868844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4"/>
          <p:cNvSpPr>
            <a:spLocks noGrp="1" noChangeArrowheads="1"/>
          </p:cNvSpPr>
          <p:nvPr>
            <p:ph type="title"/>
          </p:nvPr>
        </p:nvSpPr>
        <p:spPr/>
        <p:txBody>
          <a:bodyPr/>
          <a:lstStyle/>
          <a:p>
            <a:pPr eaLnBrk="1" hangingPunct="1"/>
            <a:r>
              <a:rPr lang="en-US" altLang="zh-TW" dirty="0"/>
              <a:t>Floating Point Addition</a:t>
            </a:r>
            <a:endParaRPr lang="en-AU" altLang="zh-TW" dirty="0">
              <a:ea typeface="新細明體" panose="02020500000000000000" pitchFamily="18" charset="-120"/>
            </a:endParaRPr>
          </a:p>
        </p:txBody>
      </p:sp>
      <p:sp>
        <p:nvSpPr>
          <p:cNvPr id="31748" name="Rectangle 5"/>
          <p:cNvSpPr>
            <a:spLocks noGrp="1" noChangeArrowheads="1"/>
          </p:cNvSpPr>
          <p:nvPr>
            <p:ph type="body" idx="1"/>
          </p:nvPr>
        </p:nvSpPr>
        <p:spPr/>
        <p:txBody>
          <a:bodyPr/>
          <a:lstStyle/>
          <a:p>
            <a:pPr marL="0" indent="0" eaLnBrk="1" hangingPunct="1">
              <a:lnSpc>
                <a:spcPct val="90000"/>
              </a:lnSpc>
              <a:buNone/>
            </a:pPr>
            <a:r>
              <a:rPr lang="en-US" altLang="zh-TW" sz="2800" dirty="0"/>
              <a:t>Now consider a 4-digit binary example</a:t>
            </a:r>
            <a:br>
              <a:rPr lang="en-US" altLang="zh-TW" sz="2800" dirty="0"/>
            </a:br>
            <a:r>
              <a:rPr lang="en-US" altLang="zh-TW" sz="2800" dirty="0"/>
              <a:t>	</a:t>
            </a:r>
            <a:r>
              <a:rPr lang="en-US" altLang="zh-TW" sz="2400" dirty="0"/>
              <a:t>1.000</a:t>
            </a:r>
            <a:r>
              <a:rPr lang="en-US" altLang="zh-TW" sz="2400" baseline="-25000" dirty="0"/>
              <a:t>2</a:t>
            </a:r>
            <a:r>
              <a:rPr lang="en-US" altLang="zh-TW" sz="2400" dirty="0"/>
              <a:t> × 2</a:t>
            </a:r>
            <a:r>
              <a:rPr lang="en-US" altLang="zh-TW" sz="2400" baseline="30000" dirty="0"/>
              <a:t>–1</a:t>
            </a:r>
            <a:r>
              <a:rPr lang="en-US" altLang="zh-TW" sz="2400" dirty="0"/>
              <a:t> + –1.110</a:t>
            </a:r>
            <a:r>
              <a:rPr lang="en-US" altLang="zh-TW" sz="2400" baseline="-25000" dirty="0"/>
              <a:t>2</a:t>
            </a:r>
            <a:r>
              <a:rPr lang="en-US" altLang="zh-TW" sz="2400" dirty="0"/>
              <a:t> × 2</a:t>
            </a:r>
            <a:r>
              <a:rPr lang="en-US" altLang="zh-TW" sz="2400" baseline="30000" dirty="0"/>
              <a:t>–2</a:t>
            </a:r>
            <a:r>
              <a:rPr lang="en-US" altLang="zh-TW" sz="2400" dirty="0"/>
              <a:t> (0.5 + –0.4375)</a:t>
            </a:r>
          </a:p>
          <a:p>
            <a:pPr marL="0" indent="0" eaLnBrk="1" hangingPunct="1">
              <a:lnSpc>
                <a:spcPct val="90000"/>
              </a:lnSpc>
              <a:buNone/>
            </a:pPr>
            <a:r>
              <a:rPr lang="en-US" altLang="zh-TW" sz="2800" dirty="0"/>
              <a:t>1) Align binary points</a:t>
            </a:r>
          </a:p>
          <a:p>
            <a:pPr lvl="1" eaLnBrk="1" hangingPunct="1">
              <a:lnSpc>
                <a:spcPct val="90000"/>
              </a:lnSpc>
            </a:pPr>
            <a:r>
              <a:rPr lang="en-US" altLang="zh-TW" sz="2400" dirty="0"/>
              <a:t>Shift number with smaller exponent</a:t>
            </a:r>
          </a:p>
          <a:p>
            <a:pPr lvl="1" eaLnBrk="1" hangingPunct="1">
              <a:lnSpc>
                <a:spcPct val="90000"/>
              </a:lnSpc>
            </a:pPr>
            <a:r>
              <a:rPr lang="en-US" altLang="zh-TW" sz="2400" dirty="0"/>
              <a:t>1.000</a:t>
            </a:r>
            <a:r>
              <a:rPr lang="en-US" altLang="zh-TW" sz="2400" baseline="-25000" dirty="0"/>
              <a:t>2</a:t>
            </a:r>
            <a:r>
              <a:rPr lang="en-US" altLang="zh-TW" sz="2400" dirty="0"/>
              <a:t> × 2</a:t>
            </a:r>
            <a:r>
              <a:rPr lang="en-US" altLang="zh-TW" sz="2400" baseline="30000" dirty="0"/>
              <a:t>–1</a:t>
            </a:r>
            <a:r>
              <a:rPr lang="en-US" altLang="zh-TW" sz="2400" dirty="0"/>
              <a:t> + –0.111</a:t>
            </a:r>
            <a:r>
              <a:rPr lang="en-US" altLang="zh-TW" sz="2400" baseline="-25000" dirty="0"/>
              <a:t>2</a:t>
            </a:r>
            <a:r>
              <a:rPr lang="en-US" altLang="zh-TW" sz="2400" dirty="0"/>
              <a:t> × 2</a:t>
            </a:r>
            <a:r>
              <a:rPr lang="en-US" altLang="zh-TW" sz="2400" baseline="30000" dirty="0"/>
              <a:t>–1</a:t>
            </a:r>
          </a:p>
          <a:p>
            <a:pPr marL="0" indent="0" eaLnBrk="1" hangingPunct="1">
              <a:lnSpc>
                <a:spcPct val="90000"/>
              </a:lnSpc>
              <a:buNone/>
            </a:pPr>
            <a:r>
              <a:rPr lang="en-US" altLang="zh-TW" sz="2800" dirty="0"/>
              <a:t>2) Add significands</a:t>
            </a:r>
          </a:p>
          <a:p>
            <a:pPr lvl="1" eaLnBrk="1" hangingPunct="1">
              <a:lnSpc>
                <a:spcPct val="90000"/>
              </a:lnSpc>
            </a:pPr>
            <a:r>
              <a:rPr lang="en-US" altLang="zh-TW" sz="2400" dirty="0"/>
              <a:t>1.000</a:t>
            </a:r>
            <a:r>
              <a:rPr lang="en-US" altLang="zh-TW" sz="2400" baseline="-25000" dirty="0"/>
              <a:t>2</a:t>
            </a:r>
            <a:r>
              <a:rPr lang="en-US" altLang="zh-TW" sz="2400" dirty="0"/>
              <a:t> × 2</a:t>
            </a:r>
            <a:r>
              <a:rPr lang="en-US" altLang="zh-TW" sz="2400" baseline="30000" dirty="0"/>
              <a:t>–1</a:t>
            </a:r>
            <a:r>
              <a:rPr lang="en-US" altLang="zh-TW" sz="2400" dirty="0"/>
              <a:t> + –0.111</a:t>
            </a:r>
            <a:r>
              <a:rPr lang="en-US" altLang="zh-TW" sz="2400" baseline="-25000" dirty="0"/>
              <a:t>2</a:t>
            </a:r>
            <a:r>
              <a:rPr lang="en-US" altLang="zh-TW" sz="2400" dirty="0"/>
              <a:t> × 2</a:t>
            </a:r>
            <a:r>
              <a:rPr lang="en-US" altLang="zh-TW" sz="2400" baseline="30000" dirty="0"/>
              <a:t>–1</a:t>
            </a:r>
            <a:r>
              <a:rPr lang="en-US" altLang="zh-TW" sz="2400" dirty="0"/>
              <a:t> = 0.001</a:t>
            </a:r>
            <a:r>
              <a:rPr lang="en-US" altLang="zh-TW" sz="2400" baseline="-25000" dirty="0"/>
              <a:t>2</a:t>
            </a:r>
            <a:r>
              <a:rPr lang="en-US" altLang="zh-TW" sz="2400" dirty="0"/>
              <a:t> × 2</a:t>
            </a:r>
            <a:r>
              <a:rPr lang="en-US" altLang="zh-TW" sz="2400" baseline="30000" dirty="0"/>
              <a:t>–1</a:t>
            </a:r>
          </a:p>
          <a:p>
            <a:pPr marL="0" indent="0" eaLnBrk="1" hangingPunct="1">
              <a:lnSpc>
                <a:spcPct val="90000"/>
              </a:lnSpc>
              <a:buNone/>
            </a:pPr>
            <a:r>
              <a:rPr lang="en-US" altLang="zh-TW" sz="2800" dirty="0"/>
              <a:t>3) Normalize result and check for over/underflow</a:t>
            </a:r>
          </a:p>
          <a:p>
            <a:pPr lvl="1" eaLnBrk="1" hangingPunct="1">
              <a:lnSpc>
                <a:spcPct val="90000"/>
              </a:lnSpc>
            </a:pPr>
            <a:r>
              <a:rPr lang="en-US" altLang="zh-TW" sz="2400" dirty="0"/>
              <a:t>1.000</a:t>
            </a:r>
            <a:r>
              <a:rPr lang="en-US" altLang="zh-TW" sz="2400" baseline="-25000" dirty="0"/>
              <a:t>2</a:t>
            </a:r>
            <a:r>
              <a:rPr lang="en-US" altLang="zh-TW" sz="2400" dirty="0"/>
              <a:t> × 2</a:t>
            </a:r>
            <a:r>
              <a:rPr lang="en-US" altLang="zh-TW" sz="2400" baseline="30000" dirty="0"/>
              <a:t>–4</a:t>
            </a:r>
            <a:r>
              <a:rPr lang="en-US" altLang="zh-TW" sz="2400" dirty="0"/>
              <a:t>, with no over/underflow</a:t>
            </a:r>
          </a:p>
          <a:p>
            <a:pPr marL="0" indent="0" eaLnBrk="1" hangingPunct="1">
              <a:lnSpc>
                <a:spcPct val="90000"/>
              </a:lnSpc>
              <a:buNone/>
            </a:pPr>
            <a:r>
              <a:rPr lang="en-US" altLang="zh-TW" sz="2800" dirty="0"/>
              <a:t>4) Round and renormalize if necessary</a:t>
            </a:r>
          </a:p>
          <a:p>
            <a:pPr lvl="1" eaLnBrk="1" hangingPunct="1">
              <a:lnSpc>
                <a:spcPct val="90000"/>
              </a:lnSpc>
            </a:pPr>
            <a:r>
              <a:rPr lang="en-US" altLang="zh-TW" sz="2400" dirty="0"/>
              <a:t>1.000</a:t>
            </a:r>
            <a:r>
              <a:rPr lang="en-US" altLang="zh-TW" sz="2400" baseline="-25000" dirty="0"/>
              <a:t>2</a:t>
            </a:r>
            <a:r>
              <a:rPr lang="en-US" altLang="zh-TW" sz="2400" dirty="0"/>
              <a:t> × 2</a:t>
            </a:r>
            <a:r>
              <a:rPr lang="en-US" altLang="zh-TW" sz="2400" baseline="30000" dirty="0"/>
              <a:t>–4</a:t>
            </a:r>
            <a:r>
              <a:rPr lang="en-US" altLang="zh-TW" sz="2400" dirty="0"/>
              <a:t> (no change)  = 0.0625</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72</a:t>
            </a:fld>
            <a:endParaRPr lang="zh-TW" altLang="zh-TW"/>
          </a:p>
        </p:txBody>
      </p:sp>
    </p:spTree>
    <p:extLst>
      <p:ext uri="{BB962C8B-B14F-4D97-AF65-F5344CB8AC3E}">
        <p14:creationId xmlns:p14="http://schemas.microsoft.com/office/powerpoint/2010/main" val="206583355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en-US" dirty="0" smtClean="0"/>
              <a:t>FP Adder Hardware</a:t>
            </a:r>
            <a:endParaRPr lang="zh-TW" altLang="en-US" dirty="0"/>
          </a:p>
        </p:txBody>
      </p:sp>
      <p:sp>
        <p:nvSpPr>
          <p:cNvPr id="3" name="內容版面配置區 2"/>
          <p:cNvSpPr>
            <a:spLocks noGrp="1"/>
          </p:cNvSpPr>
          <p:nvPr>
            <p:ph idx="1"/>
          </p:nvPr>
        </p:nvSpPr>
        <p:spPr/>
        <p:txBody>
          <a:bodyPr/>
          <a:lstStyle/>
          <a:p>
            <a:r>
              <a:rPr lang="en-US" altLang="en-US" smtClean="0"/>
              <a:t>Much more complex than integer adder</a:t>
            </a:r>
          </a:p>
          <a:p>
            <a:r>
              <a:rPr lang="en-US" altLang="en-US" smtClean="0"/>
              <a:t>Doing it in one clock cycle would take too long</a:t>
            </a:r>
          </a:p>
          <a:p>
            <a:pPr lvl="1"/>
            <a:r>
              <a:rPr lang="en-US" altLang="en-US" smtClean="0"/>
              <a:t>Much longer than integer operations</a:t>
            </a:r>
          </a:p>
          <a:p>
            <a:pPr lvl="1"/>
            <a:r>
              <a:rPr lang="en-US" altLang="en-US" smtClean="0"/>
              <a:t>Slower clock would penalize all instructions</a:t>
            </a:r>
          </a:p>
          <a:p>
            <a:r>
              <a:rPr lang="en-US" altLang="en-US" smtClean="0"/>
              <a:t>FP adder usually takes several cycles</a:t>
            </a:r>
          </a:p>
          <a:p>
            <a:pPr lvl="1"/>
            <a:r>
              <a:rPr lang="en-US" altLang="en-US" smtClean="0"/>
              <a:t>Can be pipelined</a:t>
            </a:r>
            <a:endParaRPr lang="en-AU" altLang="en-US" smtClean="0"/>
          </a:p>
          <a:p>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73</a:t>
            </a:fld>
            <a:endParaRPr lang="zh-TW" altLang="zh-TW"/>
          </a:p>
        </p:txBody>
      </p:sp>
    </p:spTree>
    <p:extLst>
      <p:ext uri="{BB962C8B-B14F-4D97-AF65-F5344CB8AC3E}">
        <p14:creationId xmlns:p14="http://schemas.microsoft.com/office/powerpoint/2010/main" val="164763519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2"/>
          <p:cNvSpPr>
            <a:spLocks noGrp="1" noChangeArrowheads="1"/>
          </p:cNvSpPr>
          <p:nvPr>
            <p:ph type="title"/>
          </p:nvPr>
        </p:nvSpPr>
        <p:spPr/>
        <p:txBody>
          <a:bodyPr/>
          <a:lstStyle/>
          <a:p>
            <a:pPr algn="r" eaLnBrk="1" hangingPunct="1"/>
            <a:r>
              <a:rPr lang="en-US" altLang="zh-TW" dirty="0"/>
              <a:t>FP Adder</a:t>
            </a:r>
            <a:endParaRPr lang="en-AU" altLang="zh-TW" dirty="0">
              <a:ea typeface="新細明體" panose="02020500000000000000" pitchFamily="18" charset="-120"/>
            </a:endParaRPr>
          </a:p>
        </p:txBody>
      </p:sp>
      <p:grpSp>
        <p:nvGrpSpPr>
          <p:cNvPr id="2" name="群組 1"/>
          <p:cNvGrpSpPr/>
          <p:nvPr/>
        </p:nvGrpSpPr>
        <p:grpSpPr>
          <a:xfrm>
            <a:off x="395536" y="197053"/>
            <a:ext cx="7850063" cy="6544315"/>
            <a:chOff x="1116013" y="1268413"/>
            <a:chExt cx="6913562" cy="5051425"/>
          </a:xfrm>
        </p:grpSpPr>
        <p:pic>
          <p:nvPicPr>
            <p:cNvPr id="33795" name="Picture 14" descr="f03-16-P37449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1268413"/>
              <a:ext cx="5214937" cy="5051425"/>
            </a:xfrm>
            <a:prstGeom prst="rect">
              <a:avLst/>
            </a:prstGeom>
            <a:solidFill>
              <a:schemeClr val="bg1"/>
            </a:solidFill>
            <a:ln>
              <a:noFill/>
            </a:ln>
            <a:extLst/>
          </p:spPr>
        </p:pic>
        <p:sp>
          <p:nvSpPr>
            <p:cNvPr id="33797" name="AutoShape 4"/>
            <p:cNvSpPr>
              <a:spLocks/>
            </p:cNvSpPr>
            <p:nvPr/>
          </p:nvSpPr>
          <p:spPr bwMode="auto">
            <a:xfrm>
              <a:off x="6588125" y="1844675"/>
              <a:ext cx="144463" cy="1800225"/>
            </a:xfrm>
            <a:prstGeom prst="rightBrace">
              <a:avLst>
                <a:gd name="adj1" fmla="val 103846"/>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zh-TW"/>
            </a:p>
          </p:txBody>
        </p:sp>
        <p:sp>
          <p:nvSpPr>
            <p:cNvPr id="33798" name="AutoShape 5"/>
            <p:cNvSpPr>
              <a:spLocks/>
            </p:cNvSpPr>
            <p:nvPr/>
          </p:nvSpPr>
          <p:spPr bwMode="auto">
            <a:xfrm>
              <a:off x="6588125" y="3716338"/>
              <a:ext cx="144463" cy="792162"/>
            </a:xfrm>
            <a:prstGeom prst="rightBrace">
              <a:avLst>
                <a:gd name="adj1" fmla="val 45696"/>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zh-TW"/>
            </a:p>
          </p:txBody>
        </p:sp>
        <p:sp>
          <p:nvSpPr>
            <p:cNvPr id="33799" name="AutoShape 6"/>
            <p:cNvSpPr>
              <a:spLocks/>
            </p:cNvSpPr>
            <p:nvPr/>
          </p:nvSpPr>
          <p:spPr bwMode="auto">
            <a:xfrm>
              <a:off x="6588125" y="4795838"/>
              <a:ext cx="144463" cy="576262"/>
            </a:xfrm>
            <a:prstGeom prst="rightBrace">
              <a:avLst>
                <a:gd name="adj1" fmla="val 33242"/>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zh-TW"/>
            </a:p>
          </p:txBody>
        </p:sp>
        <p:sp>
          <p:nvSpPr>
            <p:cNvPr id="33800" name="AutoShape 7"/>
            <p:cNvSpPr>
              <a:spLocks/>
            </p:cNvSpPr>
            <p:nvPr/>
          </p:nvSpPr>
          <p:spPr bwMode="auto">
            <a:xfrm>
              <a:off x="6588125" y="5445125"/>
              <a:ext cx="144463" cy="576263"/>
            </a:xfrm>
            <a:prstGeom prst="rightBrace">
              <a:avLst>
                <a:gd name="adj1" fmla="val 33242"/>
                <a:gd name="adj2" fmla="val 50000"/>
              </a:avLst>
            </a:prstGeom>
            <a:noFill/>
            <a:ln w="952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zh-TW"/>
            </a:p>
          </p:txBody>
        </p:sp>
        <p:sp>
          <p:nvSpPr>
            <p:cNvPr id="33801" name="Text Box 8"/>
            <p:cNvSpPr txBox="1">
              <a:spLocks noChangeArrowheads="1"/>
            </p:cNvSpPr>
            <p:nvPr/>
          </p:nvSpPr>
          <p:spPr bwMode="auto">
            <a:xfrm>
              <a:off x="6877050" y="2568575"/>
              <a:ext cx="850054" cy="356350"/>
            </a:xfrm>
            <a:prstGeom prst="rect">
              <a:avLst/>
            </a:prstGeom>
            <a:solidFill>
              <a:srgbClr val="FFFF00"/>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dirty="0">
                  <a:latin typeface="+mn-lt"/>
                </a:rPr>
                <a:t>Step 1</a:t>
              </a:r>
              <a:endParaRPr lang="en-AU" altLang="zh-TW" dirty="0">
                <a:latin typeface="+mn-lt"/>
              </a:endParaRPr>
            </a:p>
          </p:txBody>
        </p:sp>
        <p:sp>
          <p:nvSpPr>
            <p:cNvPr id="33802" name="Text Box 9"/>
            <p:cNvSpPr txBox="1">
              <a:spLocks noChangeArrowheads="1"/>
            </p:cNvSpPr>
            <p:nvPr/>
          </p:nvSpPr>
          <p:spPr bwMode="auto">
            <a:xfrm>
              <a:off x="6877050" y="3937000"/>
              <a:ext cx="850054" cy="356350"/>
            </a:xfrm>
            <a:prstGeom prst="rect">
              <a:avLst/>
            </a:prstGeom>
            <a:solidFill>
              <a:srgbClr val="FFFF00"/>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mn-lt"/>
                </a:rPr>
                <a:t>Step 2</a:t>
              </a:r>
              <a:endParaRPr lang="en-AU" altLang="zh-TW">
                <a:latin typeface="+mn-lt"/>
              </a:endParaRPr>
            </a:p>
          </p:txBody>
        </p:sp>
        <p:sp>
          <p:nvSpPr>
            <p:cNvPr id="33803" name="Text Box 10"/>
            <p:cNvSpPr txBox="1">
              <a:spLocks noChangeArrowheads="1"/>
            </p:cNvSpPr>
            <p:nvPr/>
          </p:nvSpPr>
          <p:spPr bwMode="auto">
            <a:xfrm>
              <a:off x="6877050" y="4873625"/>
              <a:ext cx="850054" cy="356350"/>
            </a:xfrm>
            <a:prstGeom prst="rect">
              <a:avLst/>
            </a:prstGeom>
            <a:solidFill>
              <a:srgbClr val="FFFF00"/>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mn-lt"/>
                </a:rPr>
                <a:t>Step 3</a:t>
              </a:r>
              <a:endParaRPr lang="en-AU" altLang="zh-TW">
                <a:latin typeface="+mn-lt"/>
              </a:endParaRPr>
            </a:p>
          </p:txBody>
        </p:sp>
        <p:sp>
          <p:nvSpPr>
            <p:cNvPr id="33804" name="Text Box 11"/>
            <p:cNvSpPr txBox="1">
              <a:spLocks noChangeArrowheads="1"/>
            </p:cNvSpPr>
            <p:nvPr/>
          </p:nvSpPr>
          <p:spPr bwMode="auto">
            <a:xfrm>
              <a:off x="6877050" y="5521325"/>
              <a:ext cx="850054" cy="356350"/>
            </a:xfrm>
            <a:prstGeom prst="rect">
              <a:avLst/>
            </a:prstGeom>
            <a:solidFill>
              <a:srgbClr val="FFFF00"/>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TW">
                  <a:latin typeface="+mn-lt"/>
                </a:rPr>
                <a:t>Step 4</a:t>
              </a:r>
              <a:endParaRPr lang="en-AU" altLang="zh-TW">
                <a:latin typeface="+mn-lt"/>
              </a:endParaRPr>
            </a:p>
          </p:txBody>
        </p:sp>
        <p:sp>
          <p:nvSpPr>
            <p:cNvPr id="33805" name="AutoShape 12"/>
            <p:cNvSpPr>
              <a:spLocks noChangeArrowheads="1"/>
            </p:cNvSpPr>
            <p:nvPr/>
          </p:nvSpPr>
          <p:spPr bwMode="auto">
            <a:xfrm rot="10800000">
              <a:off x="7740650" y="4940300"/>
              <a:ext cx="288925" cy="792163"/>
            </a:xfrm>
            <a:prstGeom prst="curvedRightArrow">
              <a:avLst>
                <a:gd name="adj1" fmla="val 54835"/>
                <a:gd name="adj2" fmla="val 109670"/>
                <a:gd name="adj3" fmla="val 33333"/>
              </a:avLst>
            </a:prstGeom>
            <a:solidFill>
              <a:schemeClr val="accent1"/>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zh-TW"/>
            </a:p>
          </p:txBody>
        </p:sp>
      </p:grpSp>
      <p:sp>
        <p:nvSpPr>
          <p:cNvPr id="3" name="文字方塊 2"/>
          <p:cNvSpPr txBox="1"/>
          <p:nvPr/>
        </p:nvSpPr>
        <p:spPr>
          <a:xfrm>
            <a:off x="4807097" y="6155217"/>
            <a:ext cx="1341795" cy="461665"/>
          </a:xfrm>
          <a:prstGeom prst="rect">
            <a:avLst/>
          </a:prstGeom>
          <a:noFill/>
        </p:spPr>
        <p:txBody>
          <a:bodyPr wrap="square" rtlCol="0">
            <a:spAutoFit/>
          </a:bodyPr>
          <a:lstStyle/>
          <a:p>
            <a:pPr marL="0"/>
            <a:r>
              <a:rPr lang="en-US" altLang="zh-TW" dirty="0">
                <a:latin typeface="+mn-lt"/>
              </a:rPr>
              <a:t>Fig. 3.15</a:t>
            </a:r>
            <a:endParaRPr lang="zh-TW" altLang="en-US" dirty="0">
              <a:latin typeface="+mn-lt"/>
            </a:endParaRP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74</a:t>
            </a:fld>
            <a:endParaRPr lang="zh-TW" altLang="zh-TW"/>
          </a:p>
        </p:txBody>
      </p:sp>
    </p:spTree>
    <p:extLst>
      <p:ext uri="{BB962C8B-B14F-4D97-AF65-F5344CB8AC3E}">
        <p14:creationId xmlns:p14="http://schemas.microsoft.com/office/powerpoint/2010/main" val="353983456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9" name="Rectangle 4"/>
          <p:cNvSpPr>
            <a:spLocks noGrp="1" noChangeArrowheads="1"/>
          </p:cNvSpPr>
          <p:nvPr>
            <p:ph type="title"/>
          </p:nvPr>
        </p:nvSpPr>
        <p:spPr/>
        <p:txBody>
          <a:bodyPr/>
          <a:lstStyle/>
          <a:p>
            <a:pPr eaLnBrk="1" hangingPunct="1"/>
            <a:r>
              <a:rPr lang="en-US" altLang="zh-TW" dirty="0"/>
              <a:t>Floating Point Multiplication</a:t>
            </a:r>
            <a:endParaRPr lang="en-AU" altLang="zh-TW" dirty="0">
              <a:ea typeface="新細明體" panose="02020500000000000000" pitchFamily="18" charset="-120"/>
            </a:endParaRPr>
          </a:p>
        </p:txBody>
      </p:sp>
      <p:sp>
        <p:nvSpPr>
          <p:cNvPr id="34820" name="Rectangle 5"/>
          <p:cNvSpPr>
            <a:spLocks noGrp="1" noChangeArrowheads="1"/>
          </p:cNvSpPr>
          <p:nvPr>
            <p:ph type="body" idx="1"/>
          </p:nvPr>
        </p:nvSpPr>
        <p:spPr/>
        <p:txBody>
          <a:bodyPr/>
          <a:lstStyle/>
          <a:p>
            <a:pPr marL="0" indent="0" eaLnBrk="1" hangingPunct="1">
              <a:lnSpc>
                <a:spcPct val="90000"/>
              </a:lnSpc>
              <a:buNone/>
            </a:pPr>
            <a:r>
              <a:rPr lang="en-US" altLang="zh-TW" sz="2400" dirty="0"/>
              <a:t>Consider a 4-digit decimal example</a:t>
            </a:r>
            <a:br>
              <a:rPr lang="en-US" altLang="zh-TW" sz="2400" dirty="0"/>
            </a:br>
            <a:r>
              <a:rPr lang="en-US" altLang="zh-TW" sz="2400" dirty="0"/>
              <a:t>	</a:t>
            </a:r>
            <a:r>
              <a:rPr lang="en-US" altLang="zh-TW" sz="2000" dirty="0"/>
              <a:t>1.110 × 10</a:t>
            </a:r>
            <a:r>
              <a:rPr lang="en-US" altLang="zh-TW" sz="2000" baseline="30000" dirty="0"/>
              <a:t>10</a:t>
            </a:r>
            <a:r>
              <a:rPr lang="en-US" altLang="zh-TW" sz="2000" dirty="0"/>
              <a:t> × 9.200 × 10</a:t>
            </a:r>
            <a:r>
              <a:rPr lang="en-US" altLang="zh-TW" sz="2000" baseline="30000" dirty="0"/>
              <a:t>–5</a:t>
            </a:r>
          </a:p>
          <a:p>
            <a:pPr marL="0" indent="0" eaLnBrk="1" hangingPunct="1">
              <a:lnSpc>
                <a:spcPct val="90000"/>
              </a:lnSpc>
              <a:buNone/>
            </a:pPr>
            <a:r>
              <a:rPr lang="en-US" altLang="zh-TW" sz="2400" dirty="0"/>
              <a:t>1) Add exponents</a:t>
            </a:r>
          </a:p>
          <a:p>
            <a:pPr lvl="1" eaLnBrk="1" hangingPunct="1">
              <a:lnSpc>
                <a:spcPct val="90000"/>
              </a:lnSpc>
            </a:pPr>
            <a:r>
              <a:rPr lang="en-US" altLang="zh-TW" sz="2000" dirty="0"/>
              <a:t>For biased exponents, subtract bias from sum</a:t>
            </a:r>
          </a:p>
          <a:p>
            <a:pPr lvl="1" eaLnBrk="1" hangingPunct="1">
              <a:lnSpc>
                <a:spcPct val="90000"/>
              </a:lnSpc>
            </a:pPr>
            <a:r>
              <a:rPr lang="en-US" altLang="zh-TW" sz="2000" dirty="0"/>
              <a:t>New exponent = 10 + –5 = 5</a:t>
            </a:r>
          </a:p>
          <a:p>
            <a:pPr marL="0" indent="0" eaLnBrk="1" hangingPunct="1">
              <a:lnSpc>
                <a:spcPct val="90000"/>
              </a:lnSpc>
              <a:buNone/>
            </a:pPr>
            <a:r>
              <a:rPr lang="en-US" altLang="zh-TW" sz="2400" dirty="0"/>
              <a:t>2) Multiply significands</a:t>
            </a:r>
          </a:p>
          <a:p>
            <a:pPr lvl="1" eaLnBrk="1" hangingPunct="1">
              <a:lnSpc>
                <a:spcPct val="90000"/>
              </a:lnSpc>
            </a:pPr>
            <a:r>
              <a:rPr lang="en-US" altLang="zh-TW" sz="2000" dirty="0"/>
              <a:t>1.110 × 9.200 = 10.212  </a:t>
            </a:r>
            <a:r>
              <a:rPr lang="en-US" altLang="zh-TW" sz="2000" dirty="0">
                <a:sym typeface="Symbol" panose="05050102010706020507" pitchFamily="18" charset="2"/>
              </a:rPr>
              <a:t>  10.212 </a:t>
            </a:r>
            <a:r>
              <a:rPr lang="en-US" altLang="zh-TW" sz="2000" dirty="0"/>
              <a:t>× 10</a:t>
            </a:r>
            <a:r>
              <a:rPr lang="en-US" altLang="zh-TW" sz="2000" baseline="30000" dirty="0"/>
              <a:t>5</a:t>
            </a:r>
            <a:endParaRPr lang="en-US" altLang="zh-TW" sz="2000" baseline="30000" dirty="0">
              <a:sym typeface="Symbol" panose="05050102010706020507" pitchFamily="18" charset="2"/>
            </a:endParaRPr>
          </a:p>
          <a:p>
            <a:pPr marL="0" indent="0" eaLnBrk="1" hangingPunct="1">
              <a:lnSpc>
                <a:spcPct val="90000"/>
              </a:lnSpc>
              <a:buNone/>
            </a:pPr>
            <a:r>
              <a:rPr lang="en-US" altLang="zh-TW" sz="2400" dirty="0"/>
              <a:t>3) Normalize result and check for over/underflow</a:t>
            </a:r>
          </a:p>
          <a:p>
            <a:pPr lvl="1" eaLnBrk="1" hangingPunct="1">
              <a:lnSpc>
                <a:spcPct val="90000"/>
              </a:lnSpc>
            </a:pPr>
            <a:r>
              <a:rPr lang="en-US" altLang="zh-TW" sz="2000" dirty="0"/>
              <a:t>1.0212 × 10</a:t>
            </a:r>
            <a:r>
              <a:rPr lang="en-US" altLang="zh-TW" sz="2000" baseline="30000" dirty="0"/>
              <a:t>6</a:t>
            </a:r>
          </a:p>
          <a:p>
            <a:pPr marL="0" indent="0" eaLnBrk="1" hangingPunct="1">
              <a:lnSpc>
                <a:spcPct val="90000"/>
              </a:lnSpc>
              <a:buNone/>
            </a:pPr>
            <a:r>
              <a:rPr lang="en-US" altLang="zh-TW" sz="2400" dirty="0"/>
              <a:t>4) Round and renormalize if necessary</a:t>
            </a:r>
          </a:p>
          <a:p>
            <a:pPr lvl="1" eaLnBrk="1" hangingPunct="1">
              <a:lnSpc>
                <a:spcPct val="90000"/>
              </a:lnSpc>
            </a:pPr>
            <a:r>
              <a:rPr lang="en-US" altLang="zh-TW" sz="2000" dirty="0"/>
              <a:t>1.021 × 10</a:t>
            </a:r>
            <a:r>
              <a:rPr lang="en-US" altLang="zh-TW" sz="2000" baseline="30000" dirty="0"/>
              <a:t>6</a:t>
            </a:r>
          </a:p>
          <a:p>
            <a:pPr marL="0" indent="0" eaLnBrk="1" hangingPunct="1">
              <a:lnSpc>
                <a:spcPct val="90000"/>
              </a:lnSpc>
              <a:buNone/>
            </a:pPr>
            <a:r>
              <a:rPr lang="en-US" altLang="zh-TW" sz="2400" dirty="0"/>
              <a:t>5) Determine sign of result from signs of operands</a:t>
            </a:r>
          </a:p>
          <a:p>
            <a:pPr lvl="1" eaLnBrk="1" hangingPunct="1">
              <a:lnSpc>
                <a:spcPct val="90000"/>
              </a:lnSpc>
            </a:pPr>
            <a:r>
              <a:rPr lang="en-US" altLang="zh-TW" sz="2000" dirty="0"/>
              <a:t>+1.021 × 10</a:t>
            </a:r>
            <a:r>
              <a:rPr lang="en-US" altLang="zh-TW" sz="2000" baseline="30000" dirty="0"/>
              <a:t>6</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75</a:t>
            </a:fld>
            <a:endParaRPr lang="zh-TW" altLang="zh-TW"/>
          </a:p>
        </p:txBody>
      </p:sp>
    </p:spTree>
    <p:extLst>
      <p:ext uri="{BB962C8B-B14F-4D97-AF65-F5344CB8AC3E}">
        <p14:creationId xmlns:p14="http://schemas.microsoft.com/office/powerpoint/2010/main" val="434361863"/>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3" name="Rectangle 4"/>
          <p:cNvSpPr>
            <a:spLocks noGrp="1" noChangeArrowheads="1"/>
          </p:cNvSpPr>
          <p:nvPr>
            <p:ph type="title"/>
          </p:nvPr>
        </p:nvSpPr>
        <p:spPr/>
        <p:txBody>
          <a:bodyPr/>
          <a:lstStyle/>
          <a:p>
            <a:pPr eaLnBrk="1" hangingPunct="1"/>
            <a:r>
              <a:rPr lang="en-US" altLang="zh-TW" dirty="0"/>
              <a:t>Floating Point Multiplication</a:t>
            </a:r>
            <a:endParaRPr lang="en-AU" altLang="zh-TW" dirty="0">
              <a:ea typeface="新細明體" panose="02020500000000000000" pitchFamily="18" charset="-120"/>
            </a:endParaRPr>
          </a:p>
        </p:txBody>
      </p:sp>
      <p:sp>
        <p:nvSpPr>
          <p:cNvPr id="35844" name="Rectangle 5"/>
          <p:cNvSpPr>
            <a:spLocks noGrp="1" noChangeArrowheads="1"/>
          </p:cNvSpPr>
          <p:nvPr>
            <p:ph type="body" idx="1"/>
          </p:nvPr>
        </p:nvSpPr>
        <p:spPr/>
        <p:txBody>
          <a:bodyPr/>
          <a:lstStyle/>
          <a:p>
            <a:pPr marL="0" indent="0" eaLnBrk="1" hangingPunct="1">
              <a:lnSpc>
                <a:spcPct val="90000"/>
              </a:lnSpc>
              <a:buNone/>
            </a:pPr>
            <a:r>
              <a:rPr lang="en-US" altLang="zh-TW" sz="2400" dirty="0"/>
              <a:t>Now consider a 4-digit binary example</a:t>
            </a:r>
            <a:br>
              <a:rPr lang="en-US" altLang="zh-TW" sz="2400" dirty="0"/>
            </a:br>
            <a:r>
              <a:rPr lang="en-US" altLang="zh-TW" sz="2400" dirty="0"/>
              <a:t>	</a:t>
            </a:r>
            <a:r>
              <a:rPr lang="en-US" altLang="zh-TW" sz="2000" dirty="0"/>
              <a:t>1.000</a:t>
            </a:r>
            <a:r>
              <a:rPr lang="en-US" altLang="zh-TW" sz="2000" baseline="-25000" dirty="0"/>
              <a:t>2</a:t>
            </a:r>
            <a:r>
              <a:rPr lang="en-US" altLang="zh-TW" sz="2000" dirty="0"/>
              <a:t> × 2</a:t>
            </a:r>
            <a:r>
              <a:rPr lang="en-US" altLang="zh-TW" sz="2000" baseline="30000" dirty="0"/>
              <a:t>–1</a:t>
            </a:r>
            <a:r>
              <a:rPr lang="en-US" altLang="zh-TW" sz="2000" dirty="0"/>
              <a:t> × –1.110</a:t>
            </a:r>
            <a:r>
              <a:rPr lang="en-US" altLang="zh-TW" sz="2000" baseline="-25000" dirty="0"/>
              <a:t>2</a:t>
            </a:r>
            <a:r>
              <a:rPr lang="en-US" altLang="zh-TW" sz="2000" dirty="0"/>
              <a:t> × 2</a:t>
            </a:r>
            <a:r>
              <a:rPr lang="en-US" altLang="zh-TW" sz="2000" baseline="30000" dirty="0"/>
              <a:t>–2</a:t>
            </a:r>
            <a:r>
              <a:rPr lang="en-US" altLang="zh-TW" sz="2000" dirty="0"/>
              <a:t> (0.5 × –0.4375)</a:t>
            </a:r>
          </a:p>
          <a:p>
            <a:pPr marL="0" indent="0" eaLnBrk="1" hangingPunct="1">
              <a:lnSpc>
                <a:spcPct val="90000"/>
              </a:lnSpc>
              <a:buNone/>
            </a:pPr>
            <a:r>
              <a:rPr lang="en-US" altLang="zh-TW" sz="2400" dirty="0"/>
              <a:t>1) Add exponents</a:t>
            </a:r>
          </a:p>
          <a:p>
            <a:pPr lvl="1" eaLnBrk="1" hangingPunct="1">
              <a:lnSpc>
                <a:spcPct val="90000"/>
              </a:lnSpc>
            </a:pPr>
            <a:r>
              <a:rPr lang="en-US" altLang="zh-TW" sz="2000" dirty="0"/>
              <a:t>Unbiased: –1 + –2 = –3</a:t>
            </a:r>
          </a:p>
          <a:p>
            <a:pPr lvl="1" eaLnBrk="1" hangingPunct="1">
              <a:lnSpc>
                <a:spcPct val="90000"/>
              </a:lnSpc>
            </a:pPr>
            <a:r>
              <a:rPr lang="en-US" altLang="zh-TW" sz="2000" dirty="0"/>
              <a:t>Biased: (–1 + 127) + (–2 + 127) = –3 + 254 – 127 = –3 + 127</a:t>
            </a:r>
          </a:p>
          <a:p>
            <a:pPr marL="0" indent="0" eaLnBrk="1" hangingPunct="1">
              <a:lnSpc>
                <a:spcPct val="90000"/>
              </a:lnSpc>
              <a:buNone/>
            </a:pPr>
            <a:r>
              <a:rPr lang="en-US" altLang="zh-TW" sz="2400" dirty="0"/>
              <a:t>2) Multiply significands</a:t>
            </a:r>
          </a:p>
          <a:p>
            <a:pPr lvl="1" eaLnBrk="1" hangingPunct="1">
              <a:lnSpc>
                <a:spcPct val="90000"/>
              </a:lnSpc>
            </a:pPr>
            <a:r>
              <a:rPr lang="en-US" altLang="zh-TW" sz="2000" dirty="0"/>
              <a:t>1.000</a:t>
            </a:r>
            <a:r>
              <a:rPr lang="en-US" altLang="zh-TW" sz="2000" baseline="-25000" dirty="0"/>
              <a:t>2</a:t>
            </a:r>
            <a:r>
              <a:rPr lang="en-US" altLang="zh-TW" sz="2000" dirty="0"/>
              <a:t> × 1.110</a:t>
            </a:r>
            <a:r>
              <a:rPr lang="en-US" altLang="zh-TW" sz="2000" baseline="-25000" dirty="0"/>
              <a:t>2</a:t>
            </a:r>
            <a:r>
              <a:rPr lang="en-US" altLang="zh-TW" sz="2000" dirty="0"/>
              <a:t> = 1.1102  </a:t>
            </a:r>
            <a:r>
              <a:rPr lang="en-US" altLang="zh-TW" sz="2000" dirty="0">
                <a:sym typeface="Symbol" panose="05050102010706020507" pitchFamily="18" charset="2"/>
              </a:rPr>
              <a:t>  </a:t>
            </a:r>
            <a:r>
              <a:rPr lang="en-US" altLang="zh-TW" sz="2000" dirty="0"/>
              <a:t>1.110</a:t>
            </a:r>
            <a:r>
              <a:rPr lang="en-US" altLang="zh-TW" sz="2000" baseline="-25000" dirty="0"/>
              <a:t>2</a:t>
            </a:r>
            <a:r>
              <a:rPr lang="en-US" altLang="zh-TW" sz="2000" dirty="0"/>
              <a:t> × 2</a:t>
            </a:r>
            <a:r>
              <a:rPr lang="en-US" altLang="zh-TW" sz="2000" baseline="30000" dirty="0"/>
              <a:t>–3</a:t>
            </a:r>
          </a:p>
          <a:p>
            <a:pPr marL="0" indent="0" eaLnBrk="1" hangingPunct="1">
              <a:lnSpc>
                <a:spcPct val="90000"/>
              </a:lnSpc>
              <a:buNone/>
            </a:pPr>
            <a:r>
              <a:rPr lang="en-US" altLang="zh-TW" sz="2400" dirty="0"/>
              <a:t>3) Normalize result and check for over/underflow</a:t>
            </a:r>
          </a:p>
          <a:p>
            <a:pPr lvl="1" eaLnBrk="1" hangingPunct="1">
              <a:lnSpc>
                <a:spcPct val="90000"/>
              </a:lnSpc>
            </a:pPr>
            <a:r>
              <a:rPr lang="en-US" altLang="zh-TW" sz="2000" dirty="0"/>
              <a:t>1.110</a:t>
            </a:r>
            <a:r>
              <a:rPr lang="en-US" altLang="zh-TW" sz="2000" baseline="-25000" dirty="0"/>
              <a:t>2</a:t>
            </a:r>
            <a:r>
              <a:rPr lang="en-US" altLang="zh-TW" sz="2000" dirty="0"/>
              <a:t> × 2</a:t>
            </a:r>
            <a:r>
              <a:rPr lang="en-US" altLang="zh-TW" sz="2000" baseline="30000" dirty="0"/>
              <a:t>–3</a:t>
            </a:r>
            <a:r>
              <a:rPr lang="en-US" altLang="zh-TW" sz="2000" dirty="0"/>
              <a:t> (no change) with no over/underflow</a:t>
            </a:r>
          </a:p>
          <a:p>
            <a:pPr marL="0" indent="0" eaLnBrk="1" hangingPunct="1">
              <a:lnSpc>
                <a:spcPct val="90000"/>
              </a:lnSpc>
              <a:buNone/>
            </a:pPr>
            <a:r>
              <a:rPr lang="en-US" altLang="zh-TW" sz="2400" dirty="0"/>
              <a:t>4) Round and renormalize if necessary</a:t>
            </a:r>
          </a:p>
          <a:p>
            <a:pPr lvl="1" eaLnBrk="1" hangingPunct="1">
              <a:lnSpc>
                <a:spcPct val="90000"/>
              </a:lnSpc>
            </a:pPr>
            <a:r>
              <a:rPr lang="en-US" altLang="zh-TW" sz="2000" dirty="0"/>
              <a:t>1.110</a:t>
            </a:r>
            <a:r>
              <a:rPr lang="en-US" altLang="zh-TW" sz="2000" baseline="-25000" dirty="0"/>
              <a:t>2</a:t>
            </a:r>
            <a:r>
              <a:rPr lang="en-US" altLang="zh-TW" sz="2000" dirty="0"/>
              <a:t> × 2</a:t>
            </a:r>
            <a:r>
              <a:rPr lang="en-US" altLang="zh-TW" sz="2000" baseline="30000" dirty="0"/>
              <a:t>–3</a:t>
            </a:r>
            <a:r>
              <a:rPr lang="en-US" altLang="zh-TW" sz="2000" dirty="0"/>
              <a:t> (no change)</a:t>
            </a:r>
          </a:p>
          <a:p>
            <a:pPr marL="0" indent="0" eaLnBrk="1" hangingPunct="1">
              <a:lnSpc>
                <a:spcPct val="90000"/>
              </a:lnSpc>
              <a:buNone/>
            </a:pPr>
            <a:r>
              <a:rPr lang="en-US" altLang="zh-TW" sz="2400" dirty="0"/>
              <a:t>5) Determine sign: +</a:t>
            </a:r>
            <a:r>
              <a:rPr lang="en-US" altLang="zh-TW" sz="2400" dirty="0" err="1"/>
              <a:t>ve</a:t>
            </a:r>
            <a:r>
              <a:rPr lang="en-US" altLang="zh-TW" sz="2400" dirty="0"/>
              <a:t> × –</a:t>
            </a:r>
            <a:r>
              <a:rPr lang="en-US" altLang="zh-TW" sz="2400" dirty="0" err="1"/>
              <a:t>ve</a:t>
            </a:r>
            <a:r>
              <a:rPr lang="en-US" altLang="zh-TW" sz="2400" dirty="0"/>
              <a:t> </a:t>
            </a:r>
            <a:r>
              <a:rPr lang="en-US" altLang="zh-TW" sz="2400" dirty="0">
                <a:sym typeface="Symbol" panose="05050102010706020507" pitchFamily="18" charset="2"/>
              </a:rPr>
              <a:t> </a:t>
            </a:r>
            <a:r>
              <a:rPr lang="en-US" altLang="zh-TW" sz="2400" dirty="0"/>
              <a:t>–</a:t>
            </a:r>
            <a:r>
              <a:rPr lang="en-US" altLang="zh-TW" sz="2400" dirty="0" err="1"/>
              <a:t>ve</a:t>
            </a:r>
            <a:endParaRPr lang="en-US" altLang="zh-TW" sz="2400" dirty="0"/>
          </a:p>
          <a:p>
            <a:pPr lvl="1" eaLnBrk="1" hangingPunct="1">
              <a:lnSpc>
                <a:spcPct val="90000"/>
              </a:lnSpc>
            </a:pPr>
            <a:r>
              <a:rPr lang="en-US" altLang="zh-TW" sz="2000" dirty="0"/>
              <a:t>–1.110</a:t>
            </a:r>
            <a:r>
              <a:rPr lang="en-US" altLang="zh-TW" sz="2000" baseline="-25000" dirty="0"/>
              <a:t>2</a:t>
            </a:r>
            <a:r>
              <a:rPr lang="en-US" altLang="zh-TW" sz="2000" dirty="0"/>
              <a:t> × 2</a:t>
            </a:r>
            <a:r>
              <a:rPr lang="en-US" altLang="zh-TW" sz="2000" baseline="30000" dirty="0"/>
              <a:t>–3</a:t>
            </a:r>
            <a:r>
              <a:rPr lang="en-US" altLang="zh-TW" sz="2000" dirty="0"/>
              <a:t>  = –0.21875</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76</a:t>
            </a:fld>
            <a:endParaRPr lang="zh-TW" altLang="zh-TW"/>
          </a:p>
        </p:txBody>
      </p:sp>
    </p:spTree>
    <p:extLst>
      <p:ext uri="{BB962C8B-B14F-4D97-AF65-F5344CB8AC3E}">
        <p14:creationId xmlns:p14="http://schemas.microsoft.com/office/powerpoint/2010/main" val="912945961"/>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pPr eaLnBrk="1" hangingPunct="1"/>
            <a:r>
              <a:rPr lang="en-US" altLang="zh-TW"/>
              <a:t>FP Arithmetic Hardware</a:t>
            </a:r>
            <a:endParaRPr lang="en-AU" altLang="zh-TW">
              <a:ea typeface="新細明體" panose="02020500000000000000" pitchFamily="18" charset="-120"/>
            </a:endParaRPr>
          </a:p>
        </p:txBody>
      </p:sp>
      <p:sp>
        <p:nvSpPr>
          <p:cNvPr id="36868" name="Rectangle 3"/>
          <p:cNvSpPr>
            <a:spLocks noGrp="1" noChangeArrowheads="1"/>
          </p:cNvSpPr>
          <p:nvPr>
            <p:ph type="body" idx="1"/>
          </p:nvPr>
        </p:nvSpPr>
        <p:spPr/>
        <p:txBody>
          <a:bodyPr/>
          <a:lstStyle/>
          <a:p>
            <a:pPr eaLnBrk="1" hangingPunct="1">
              <a:lnSpc>
                <a:spcPct val="90000"/>
              </a:lnSpc>
            </a:pPr>
            <a:r>
              <a:rPr lang="en-US" altLang="zh-TW"/>
              <a:t>FP multiplier is of similar complexity to FP adder</a:t>
            </a:r>
          </a:p>
          <a:p>
            <a:pPr lvl="1" eaLnBrk="1" hangingPunct="1">
              <a:lnSpc>
                <a:spcPct val="90000"/>
              </a:lnSpc>
            </a:pPr>
            <a:r>
              <a:rPr lang="en-US" altLang="zh-TW"/>
              <a:t>But uses a multiplier for significands instead of an adder</a:t>
            </a:r>
          </a:p>
          <a:p>
            <a:pPr eaLnBrk="1" hangingPunct="1">
              <a:lnSpc>
                <a:spcPct val="90000"/>
              </a:lnSpc>
            </a:pPr>
            <a:r>
              <a:rPr lang="en-US" altLang="zh-TW"/>
              <a:t>FP arithmetic hardware usually does</a:t>
            </a:r>
          </a:p>
          <a:p>
            <a:pPr lvl="1" eaLnBrk="1" hangingPunct="1">
              <a:lnSpc>
                <a:spcPct val="90000"/>
              </a:lnSpc>
            </a:pPr>
            <a:r>
              <a:rPr lang="en-US" altLang="zh-TW"/>
              <a:t>Addition, subtraction, multiplication, division, reciprocal, square-root</a:t>
            </a:r>
          </a:p>
          <a:p>
            <a:pPr lvl="1" eaLnBrk="1" hangingPunct="1">
              <a:lnSpc>
                <a:spcPct val="90000"/>
              </a:lnSpc>
            </a:pPr>
            <a:r>
              <a:rPr lang="en-US" altLang="zh-TW"/>
              <a:t>FP </a:t>
            </a:r>
            <a:r>
              <a:rPr lang="en-US" altLang="zh-TW">
                <a:sym typeface="Symbol" panose="05050102010706020507" pitchFamily="18" charset="2"/>
              </a:rPr>
              <a:t> integer conversion</a:t>
            </a:r>
          </a:p>
          <a:p>
            <a:pPr eaLnBrk="1" hangingPunct="1">
              <a:lnSpc>
                <a:spcPct val="90000"/>
              </a:lnSpc>
            </a:pPr>
            <a:r>
              <a:rPr lang="en-US" altLang="zh-TW"/>
              <a:t>Operations usually takes several cycles</a:t>
            </a:r>
          </a:p>
          <a:p>
            <a:pPr lvl="1" eaLnBrk="1" hangingPunct="1">
              <a:lnSpc>
                <a:spcPct val="90000"/>
              </a:lnSpc>
            </a:pPr>
            <a:r>
              <a:rPr lang="en-US" altLang="zh-TW"/>
              <a:t>Can be pipelined</a:t>
            </a:r>
            <a:endParaRPr lang="en-AU" altLang="zh-TW">
              <a:ea typeface="新細明體" panose="02020500000000000000" pitchFamily="18" charset="-12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77</a:t>
            </a:fld>
            <a:endParaRPr lang="zh-TW" altLang="zh-TW"/>
          </a:p>
        </p:txBody>
      </p:sp>
    </p:spTree>
    <p:extLst>
      <p:ext uri="{BB962C8B-B14F-4D97-AF65-F5344CB8AC3E}">
        <p14:creationId xmlns:p14="http://schemas.microsoft.com/office/powerpoint/2010/main" val="932111240"/>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en-US" dirty="0" smtClean="0"/>
              <a:t>FP Instructions in RISC-V</a:t>
            </a:r>
            <a:endParaRPr lang="zh-TW" altLang="en-US" dirty="0"/>
          </a:p>
        </p:txBody>
      </p:sp>
      <p:sp>
        <p:nvSpPr>
          <p:cNvPr id="3" name="內容版面配置區 2"/>
          <p:cNvSpPr>
            <a:spLocks noGrp="1"/>
          </p:cNvSpPr>
          <p:nvPr>
            <p:ph idx="1"/>
          </p:nvPr>
        </p:nvSpPr>
        <p:spPr/>
        <p:txBody>
          <a:bodyPr/>
          <a:lstStyle/>
          <a:p>
            <a:r>
              <a:rPr lang="en-US" altLang="en-US" dirty="0" smtClean="0"/>
              <a:t>Separate FP registers: f0, …, f31</a:t>
            </a:r>
          </a:p>
          <a:p>
            <a:pPr lvl="1"/>
            <a:r>
              <a:rPr lang="en-US" altLang="en-US" dirty="0" smtClean="0"/>
              <a:t>double-precision</a:t>
            </a:r>
          </a:p>
          <a:p>
            <a:pPr lvl="1"/>
            <a:r>
              <a:rPr lang="en-US" altLang="en-US" dirty="0" smtClean="0"/>
              <a:t>single-precision values stored in the lower 32 bits</a:t>
            </a:r>
          </a:p>
          <a:p>
            <a:r>
              <a:rPr lang="en-US" altLang="en-US" dirty="0" smtClean="0"/>
              <a:t>FP instructions operate only on FP registers</a:t>
            </a:r>
          </a:p>
          <a:p>
            <a:pPr lvl="1"/>
            <a:r>
              <a:rPr lang="en-US" altLang="en-US" dirty="0" smtClean="0"/>
              <a:t>Programs generally don’t do integer ops on FP data, or vice versa</a:t>
            </a:r>
          </a:p>
          <a:p>
            <a:pPr lvl="1"/>
            <a:r>
              <a:rPr lang="en-US" altLang="en-US" dirty="0" smtClean="0"/>
              <a:t>More registers with minimal code-size impact</a:t>
            </a:r>
          </a:p>
          <a:p>
            <a:r>
              <a:rPr lang="en-US" altLang="en-US" dirty="0" smtClean="0"/>
              <a:t>FP load and store </a:t>
            </a:r>
            <a:r>
              <a:rPr lang="en-US" altLang="en-US" dirty="0" smtClean="0"/>
              <a:t>instructions</a:t>
            </a:r>
          </a:p>
          <a:p>
            <a:pPr lvl="1"/>
            <a:r>
              <a:rPr lang="en-US" altLang="en-US" dirty="0" smtClean="0"/>
              <a:t>Single precision load/store: </a:t>
            </a:r>
            <a:r>
              <a:rPr lang="en-US" altLang="en-US" b="1" dirty="0" err="1" smtClean="0">
                <a:latin typeface="Courier New" panose="02070309020205020404" pitchFamily="49" charset="0"/>
                <a:cs typeface="Courier New" panose="02070309020205020404" pitchFamily="49" charset="0"/>
              </a:rPr>
              <a:t>flw</a:t>
            </a:r>
            <a:r>
              <a:rPr lang="en-US" altLang="en-US" dirty="0" smtClean="0"/>
              <a:t>, </a:t>
            </a:r>
            <a:r>
              <a:rPr lang="en-US" altLang="en-US" b="1" dirty="0" err="1" smtClean="0">
                <a:latin typeface="Courier New" panose="02070309020205020404" pitchFamily="49" charset="0"/>
                <a:cs typeface="Courier New" panose="02070309020205020404" pitchFamily="49" charset="0"/>
              </a:rPr>
              <a:t>fsw</a:t>
            </a:r>
            <a:endParaRPr lang="en-US" altLang="en-US" dirty="0" smtClean="0"/>
          </a:p>
          <a:p>
            <a:pPr lvl="1"/>
            <a:r>
              <a:rPr lang="en-US" altLang="en-US" dirty="0" smtClean="0"/>
              <a:t>Double precision load/store: </a:t>
            </a:r>
            <a:r>
              <a:rPr lang="en-US" altLang="en-US" b="1" dirty="0" err="1" smtClean="0">
                <a:latin typeface="Courier New" panose="02070309020205020404" pitchFamily="49" charset="0"/>
                <a:cs typeface="Courier New" panose="02070309020205020404" pitchFamily="49" charset="0"/>
              </a:rPr>
              <a:t>fld</a:t>
            </a:r>
            <a:r>
              <a:rPr lang="en-US" altLang="en-US" dirty="0" smtClean="0"/>
              <a:t>, </a:t>
            </a:r>
            <a:r>
              <a:rPr lang="en-US" altLang="en-US" b="1" dirty="0" err="1" smtClean="0">
                <a:latin typeface="Courier New" panose="02070309020205020404" pitchFamily="49" charset="0"/>
                <a:cs typeface="Courier New" panose="02070309020205020404" pitchFamily="49" charset="0"/>
              </a:rPr>
              <a:t>fsd</a:t>
            </a:r>
            <a:endParaRPr lang="en-US" altLang="en-US" b="1" dirty="0" smtClean="0">
              <a:latin typeface="Courier New" panose="02070309020205020404" pitchFamily="49" charset="0"/>
              <a:cs typeface="Courier New" panose="02070309020205020404" pitchFamily="49" charset="0"/>
            </a:endParaRPr>
          </a:p>
          <a:p>
            <a:pPr lvl="1"/>
            <a:endParaRPr lang="en-AU" altLang="en-US" dirty="0" smtClean="0"/>
          </a:p>
          <a:p>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78</a:t>
            </a:fld>
            <a:endParaRPr lang="zh-TW" altLang="zh-TW"/>
          </a:p>
        </p:txBody>
      </p:sp>
    </p:spTree>
    <p:extLst>
      <p:ext uri="{BB962C8B-B14F-4D97-AF65-F5344CB8AC3E}">
        <p14:creationId xmlns:p14="http://schemas.microsoft.com/office/powerpoint/2010/main" val="3517266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body" idx="1"/>
          </p:nvPr>
        </p:nvSpPr>
        <p:spPr>
          <a:xfrm>
            <a:off x="685800" y="1196752"/>
            <a:ext cx="7772400" cy="478237"/>
          </a:xfrm>
          <a:noFill/>
          <a:ln/>
        </p:spPr>
        <p:txBody>
          <a:bodyPr vert="horz" wrap="square" lIns="58615" tIns="23446" rIns="58615" bIns="23446" numCol="1" anchor="t" anchorCtr="0" compatLnSpc="1">
            <a:prstTxWarp prst="textNoShape">
              <a:avLst/>
            </a:prstTxWarp>
            <a:spAutoFit/>
          </a:bodyPr>
          <a:lstStyle/>
          <a:p>
            <a:pPr marL="187574" indent="-187574">
              <a:buNone/>
            </a:pPr>
            <a:r>
              <a:rPr lang="zh-TW" altLang="en-US" dirty="0"/>
              <a:t>     </a:t>
            </a:r>
            <a:r>
              <a:rPr lang="zh-TW" altLang="en-US" u="sng" dirty="0"/>
              <a:t>1-</a:t>
            </a:r>
            <a:r>
              <a:rPr lang="en-US" altLang="zh-TW" u="sng" dirty="0"/>
              <a:t>bit ALU	</a:t>
            </a:r>
            <a:r>
              <a:rPr lang="en-US" altLang="zh-TW" dirty="0"/>
              <a:t>			      </a:t>
            </a:r>
            <a:r>
              <a:rPr lang="en-US" altLang="zh-TW" u="sng" dirty="0"/>
              <a:t>4-bit ALU</a:t>
            </a:r>
          </a:p>
        </p:txBody>
      </p:sp>
      <p:sp>
        <p:nvSpPr>
          <p:cNvPr id="355369" name="Rectangle 41"/>
          <p:cNvSpPr>
            <a:spLocks noChangeArrowheads="1"/>
          </p:cNvSpPr>
          <p:nvPr/>
        </p:nvSpPr>
        <p:spPr bwMode="auto">
          <a:xfrm>
            <a:off x="5486400" y="2384181"/>
            <a:ext cx="42812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A0</a:t>
            </a:r>
          </a:p>
        </p:txBody>
      </p:sp>
      <p:sp>
        <p:nvSpPr>
          <p:cNvPr id="355370" name="Rectangle 42"/>
          <p:cNvSpPr>
            <a:spLocks noChangeArrowheads="1"/>
          </p:cNvSpPr>
          <p:nvPr/>
        </p:nvSpPr>
        <p:spPr bwMode="auto">
          <a:xfrm>
            <a:off x="5486400" y="2735874"/>
            <a:ext cx="41850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B0</a:t>
            </a:r>
          </a:p>
        </p:txBody>
      </p:sp>
      <p:sp>
        <p:nvSpPr>
          <p:cNvPr id="355371" name="Rectangle 43"/>
          <p:cNvSpPr>
            <a:spLocks noChangeArrowheads="1"/>
          </p:cNvSpPr>
          <p:nvPr/>
        </p:nvSpPr>
        <p:spPr bwMode="auto">
          <a:xfrm>
            <a:off x="6353908" y="2455985"/>
            <a:ext cx="1040423" cy="468923"/>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372" name="Rectangle 44"/>
          <p:cNvSpPr>
            <a:spLocks noChangeArrowheads="1"/>
          </p:cNvSpPr>
          <p:nvPr/>
        </p:nvSpPr>
        <p:spPr bwMode="auto">
          <a:xfrm>
            <a:off x="6549292" y="2449463"/>
            <a:ext cx="618881" cy="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1800"/>
              </a:lnSpc>
            </a:pPr>
            <a:r>
              <a:rPr lang="zh-TW" altLang="en-US" sz="1800" b="1" dirty="0">
                <a:latin typeface="+mn-lt"/>
              </a:rPr>
              <a:t>1-</a:t>
            </a:r>
            <a:r>
              <a:rPr lang="en-US" altLang="zh-TW" sz="1800" b="1" dirty="0">
                <a:latin typeface="+mn-lt"/>
              </a:rPr>
              <a:t>bit</a:t>
            </a:r>
          </a:p>
          <a:p>
            <a:pPr algn="ctr">
              <a:lnSpc>
                <a:spcPts val="1800"/>
              </a:lnSpc>
            </a:pPr>
            <a:r>
              <a:rPr lang="en-US" altLang="zh-TW" sz="1800" b="1" dirty="0">
                <a:latin typeface="+mn-lt"/>
              </a:rPr>
              <a:t>ALU</a:t>
            </a:r>
          </a:p>
        </p:txBody>
      </p:sp>
      <p:sp>
        <p:nvSpPr>
          <p:cNvPr id="355373" name="Line 45"/>
          <p:cNvSpPr>
            <a:spLocks noChangeShapeType="1"/>
          </p:cNvSpPr>
          <p:nvPr/>
        </p:nvSpPr>
        <p:spPr bwMode="auto">
          <a:xfrm>
            <a:off x="7407520" y="2655277"/>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4" name="Line 46"/>
          <p:cNvSpPr>
            <a:spLocks noChangeShapeType="1"/>
          </p:cNvSpPr>
          <p:nvPr/>
        </p:nvSpPr>
        <p:spPr bwMode="auto">
          <a:xfrm>
            <a:off x="5807320" y="2584938"/>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5" name="Line 47"/>
          <p:cNvSpPr>
            <a:spLocks noChangeShapeType="1"/>
          </p:cNvSpPr>
          <p:nvPr/>
        </p:nvSpPr>
        <p:spPr bwMode="auto">
          <a:xfrm>
            <a:off x="5807320" y="2795954"/>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6" name="Rectangle 48"/>
          <p:cNvSpPr>
            <a:spLocks noChangeArrowheads="1"/>
          </p:cNvSpPr>
          <p:nvPr/>
        </p:nvSpPr>
        <p:spPr bwMode="auto">
          <a:xfrm>
            <a:off x="7848600" y="2492896"/>
            <a:ext cx="8815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Result0</a:t>
            </a:r>
          </a:p>
        </p:txBody>
      </p:sp>
      <p:sp>
        <p:nvSpPr>
          <p:cNvPr id="355377" name="Line 49"/>
          <p:cNvSpPr>
            <a:spLocks noChangeShapeType="1"/>
          </p:cNvSpPr>
          <p:nvPr/>
        </p:nvSpPr>
        <p:spPr bwMode="auto">
          <a:xfrm>
            <a:off x="6874120" y="2092569"/>
            <a:ext cx="0" cy="35169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78" name="Rectangle 50"/>
          <p:cNvSpPr>
            <a:spLocks noChangeArrowheads="1"/>
          </p:cNvSpPr>
          <p:nvPr/>
        </p:nvSpPr>
        <p:spPr bwMode="auto">
          <a:xfrm>
            <a:off x="6012160" y="2160851"/>
            <a:ext cx="897099"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CarryIn0</a:t>
            </a:r>
          </a:p>
        </p:txBody>
      </p:sp>
      <p:sp>
        <p:nvSpPr>
          <p:cNvPr id="355379" name="Rectangle 51"/>
          <p:cNvSpPr>
            <a:spLocks noChangeArrowheads="1"/>
          </p:cNvSpPr>
          <p:nvPr/>
        </p:nvSpPr>
        <p:spPr bwMode="auto">
          <a:xfrm>
            <a:off x="6831777" y="2852936"/>
            <a:ext cx="1052591"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CarryOut0</a:t>
            </a:r>
          </a:p>
        </p:txBody>
      </p:sp>
      <p:sp>
        <p:nvSpPr>
          <p:cNvPr id="355380" name="Rectangle 52"/>
          <p:cNvSpPr>
            <a:spLocks noChangeArrowheads="1"/>
          </p:cNvSpPr>
          <p:nvPr/>
        </p:nvSpPr>
        <p:spPr bwMode="auto">
          <a:xfrm>
            <a:off x="5486400" y="3228243"/>
            <a:ext cx="42812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A1</a:t>
            </a:r>
          </a:p>
        </p:txBody>
      </p:sp>
      <p:sp>
        <p:nvSpPr>
          <p:cNvPr id="355381" name="Rectangle 53"/>
          <p:cNvSpPr>
            <a:spLocks noChangeArrowheads="1"/>
          </p:cNvSpPr>
          <p:nvPr/>
        </p:nvSpPr>
        <p:spPr bwMode="auto">
          <a:xfrm>
            <a:off x="5486400" y="3579935"/>
            <a:ext cx="41850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B1</a:t>
            </a:r>
          </a:p>
        </p:txBody>
      </p:sp>
      <p:sp>
        <p:nvSpPr>
          <p:cNvPr id="355382" name="Rectangle 54"/>
          <p:cNvSpPr>
            <a:spLocks noChangeArrowheads="1"/>
          </p:cNvSpPr>
          <p:nvPr/>
        </p:nvSpPr>
        <p:spPr bwMode="auto">
          <a:xfrm>
            <a:off x="6353908" y="3300046"/>
            <a:ext cx="1040423" cy="468923"/>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383" name="Rectangle 55"/>
          <p:cNvSpPr>
            <a:spLocks noChangeArrowheads="1"/>
          </p:cNvSpPr>
          <p:nvPr/>
        </p:nvSpPr>
        <p:spPr bwMode="auto">
          <a:xfrm>
            <a:off x="6549292" y="3281620"/>
            <a:ext cx="618881" cy="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1800"/>
              </a:lnSpc>
            </a:pPr>
            <a:r>
              <a:rPr lang="zh-TW" altLang="en-US" sz="1800" b="1" dirty="0">
                <a:latin typeface="+mn-lt"/>
              </a:rPr>
              <a:t>1-</a:t>
            </a:r>
            <a:r>
              <a:rPr lang="en-US" altLang="zh-TW" sz="1800" b="1" dirty="0">
                <a:latin typeface="+mn-lt"/>
              </a:rPr>
              <a:t>bit</a:t>
            </a:r>
          </a:p>
          <a:p>
            <a:pPr algn="ctr">
              <a:lnSpc>
                <a:spcPts val="1800"/>
              </a:lnSpc>
            </a:pPr>
            <a:r>
              <a:rPr lang="en-US" altLang="zh-TW" sz="1800" b="1" dirty="0">
                <a:latin typeface="+mn-lt"/>
              </a:rPr>
              <a:t>ALU</a:t>
            </a:r>
          </a:p>
        </p:txBody>
      </p:sp>
      <p:sp>
        <p:nvSpPr>
          <p:cNvPr id="355384" name="Line 56"/>
          <p:cNvSpPr>
            <a:spLocks noChangeShapeType="1"/>
          </p:cNvSpPr>
          <p:nvPr/>
        </p:nvSpPr>
        <p:spPr bwMode="auto">
          <a:xfrm>
            <a:off x="7407520" y="3499338"/>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5" name="Line 57"/>
          <p:cNvSpPr>
            <a:spLocks noChangeShapeType="1"/>
          </p:cNvSpPr>
          <p:nvPr/>
        </p:nvSpPr>
        <p:spPr bwMode="auto">
          <a:xfrm>
            <a:off x="5807320" y="3429000"/>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6" name="Line 58"/>
          <p:cNvSpPr>
            <a:spLocks noChangeShapeType="1"/>
          </p:cNvSpPr>
          <p:nvPr/>
        </p:nvSpPr>
        <p:spPr bwMode="auto">
          <a:xfrm>
            <a:off x="5807320" y="3640015"/>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7" name="Rectangle 59"/>
          <p:cNvSpPr>
            <a:spLocks noChangeArrowheads="1"/>
          </p:cNvSpPr>
          <p:nvPr/>
        </p:nvSpPr>
        <p:spPr bwMode="auto">
          <a:xfrm>
            <a:off x="7848600" y="3336958"/>
            <a:ext cx="8815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Result1</a:t>
            </a:r>
          </a:p>
        </p:txBody>
      </p:sp>
      <p:sp>
        <p:nvSpPr>
          <p:cNvPr id="355388" name="Line 60"/>
          <p:cNvSpPr>
            <a:spLocks noChangeShapeType="1"/>
          </p:cNvSpPr>
          <p:nvPr/>
        </p:nvSpPr>
        <p:spPr bwMode="auto">
          <a:xfrm>
            <a:off x="6874120" y="2936631"/>
            <a:ext cx="0" cy="35169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89" name="Rectangle 61"/>
          <p:cNvSpPr>
            <a:spLocks noChangeArrowheads="1"/>
          </p:cNvSpPr>
          <p:nvPr/>
        </p:nvSpPr>
        <p:spPr bwMode="auto">
          <a:xfrm>
            <a:off x="5979157" y="3017227"/>
            <a:ext cx="897099"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dirty="0">
                <a:latin typeface="+mn-lt"/>
              </a:rPr>
              <a:t>CarryIn1</a:t>
            </a:r>
          </a:p>
        </p:txBody>
      </p:sp>
      <p:sp>
        <p:nvSpPr>
          <p:cNvPr id="355390" name="Rectangle 62"/>
          <p:cNvSpPr>
            <a:spLocks noChangeArrowheads="1"/>
          </p:cNvSpPr>
          <p:nvPr/>
        </p:nvSpPr>
        <p:spPr bwMode="auto">
          <a:xfrm>
            <a:off x="6831777" y="3696997"/>
            <a:ext cx="1052591"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a:latin typeface="+mn-lt"/>
              </a:rPr>
              <a:t>CarryOut1</a:t>
            </a:r>
          </a:p>
        </p:txBody>
      </p:sp>
      <p:sp>
        <p:nvSpPr>
          <p:cNvPr id="355391" name="Rectangle 63"/>
          <p:cNvSpPr>
            <a:spLocks noChangeArrowheads="1"/>
          </p:cNvSpPr>
          <p:nvPr/>
        </p:nvSpPr>
        <p:spPr bwMode="auto">
          <a:xfrm>
            <a:off x="5486400" y="4072304"/>
            <a:ext cx="42812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A2</a:t>
            </a:r>
          </a:p>
        </p:txBody>
      </p:sp>
      <p:sp>
        <p:nvSpPr>
          <p:cNvPr id="355392" name="Rectangle 64"/>
          <p:cNvSpPr>
            <a:spLocks noChangeArrowheads="1"/>
          </p:cNvSpPr>
          <p:nvPr/>
        </p:nvSpPr>
        <p:spPr bwMode="auto">
          <a:xfrm>
            <a:off x="5486400" y="4423997"/>
            <a:ext cx="41850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B2</a:t>
            </a:r>
          </a:p>
        </p:txBody>
      </p:sp>
      <p:sp>
        <p:nvSpPr>
          <p:cNvPr id="355393" name="Rectangle 65"/>
          <p:cNvSpPr>
            <a:spLocks noChangeArrowheads="1"/>
          </p:cNvSpPr>
          <p:nvPr/>
        </p:nvSpPr>
        <p:spPr bwMode="auto">
          <a:xfrm>
            <a:off x="6353908" y="4144108"/>
            <a:ext cx="1040423" cy="468923"/>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394" name="Rectangle 66"/>
          <p:cNvSpPr>
            <a:spLocks noChangeArrowheads="1"/>
          </p:cNvSpPr>
          <p:nvPr/>
        </p:nvSpPr>
        <p:spPr bwMode="auto">
          <a:xfrm>
            <a:off x="6549292" y="4125681"/>
            <a:ext cx="618881" cy="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1800"/>
              </a:lnSpc>
            </a:pPr>
            <a:r>
              <a:rPr lang="zh-TW" altLang="en-US" sz="1800" b="1">
                <a:latin typeface="+mn-lt"/>
              </a:rPr>
              <a:t>1-</a:t>
            </a:r>
            <a:r>
              <a:rPr lang="en-US" altLang="zh-TW" sz="1800" b="1">
                <a:latin typeface="+mn-lt"/>
              </a:rPr>
              <a:t>bit</a:t>
            </a:r>
          </a:p>
          <a:p>
            <a:pPr algn="ctr">
              <a:lnSpc>
                <a:spcPts val="1800"/>
              </a:lnSpc>
            </a:pPr>
            <a:r>
              <a:rPr lang="en-US" altLang="zh-TW" sz="1800" b="1">
                <a:latin typeface="+mn-lt"/>
              </a:rPr>
              <a:t>ALU</a:t>
            </a:r>
          </a:p>
        </p:txBody>
      </p:sp>
      <p:sp>
        <p:nvSpPr>
          <p:cNvPr id="355395" name="Line 67"/>
          <p:cNvSpPr>
            <a:spLocks noChangeShapeType="1"/>
          </p:cNvSpPr>
          <p:nvPr/>
        </p:nvSpPr>
        <p:spPr bwMode="auto">
          <a:xfrm>
            <a:off x="7407520" y="4343400"/>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6" name="Line 68"/>
          <p:cNvSpPr>
            <a:spLocks noChangeShapeType="1"/>
          </p:cNvSpPr>
          <p:nvPr/>
        </p:nvSpPr>
        <p:spPr bwMode="auto">
          <a:xfrm>
            <a:off x="5807320" y="4273062"/>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7" name="Line 69"/>
          <p:cNvSpPr>
            <a:spLocks noChangeShapeType="1"/>
          </p:cNvSpPr>
          <p:nvPr/>
        </p:nvSpPr>
        <p:spPr bwMode="auto">
          <a:xfrm>
            <a:off x="5807320" y="4484077"/>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98" name="Rectangle 70"/>
          <p:cNvSpPr>
            <a:spLocks noChangeArrowheads="1"/>
          </p:cNvSpPr>
          <p:nvPr/>
        </p:nvSpPr>
        <p:spPr bwMode="auto">
          <a:xfrm>
            <a:off x="7848600" y="4181019"/>
            <a:ext cx="8815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Result2</a:t>
            </a:r>
          </a:p>
        </p:txBody>
      </p:sp>
      <p:sp>
        <p:nvSpPr>
          <p:cNvPr id="355399" name="Line 71"/>
          <p:cNvSpPr>
            <a:spLocks noChangeShapeType="1"/>
          </p:cNvSpPr>
          <p:nvPr/>
        </p:nvSpPr>
        <p:spPr bwMode="auto">
          <a:xfrm>
            <a:off x="6874120" y="3780692"/>
            <a:ext cx="0" cy="35169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0" name="Rectangle 72"/>
          <p:cNvSpPr>
            <a:spLocks noChangeArrowheads="1"/>
          </p:cNvSpPr>
          <p:nvPr/>
        </p:nvSpPr>
        <p:spPr bwMode="auto">
          <a:xfrm>
            <a:off x="5979157" y="3861289"/>
            <a:ext cx="897099"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a:latin typeface="+mn-lt"/>
              </a:rPr>
              <a:t>CarryIn2</a:t>
            </a:r>
          </a:p>
        </p:txBody>
      </p:sp>
      <p:sp>
        <p:nvSpPr>
          <p:cNvPr id="355401" name="Rectangle 73"/>
          <p:cNvSpPr>
            <a:spLocks noChangeArrowheads="1"/>
          </p:cNvSpPr>
          <p:nvPr/>
        </p:nvSpPr>
        <p:spPr bwMode="auto">
          <a:xfrm>
            <a:off x="6831777" y="4541059"/>
            <a:ext cx="1052591"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a:latin typeface="+mn-lt"/>
              </a:rPr>
              <a:t>CarryOut2</a:t>
            </a:r>
          </a:p>
        </p:txBody>
      </p:sp>
      <p:sp>
        <p:nvSpPr>
          <p:cNvPr id="355402" name="Rectangle 74"/>
          <p:cNvSpPr>
            <a:spLocks noChangeArrowheads="1"/>
          </p:cNvSpPr>
          <p:nvPr/>
        </p:nvSpPr>
        <p:spPr bwMode="auto">
          <a:xfrm>
            <a:off x="5486400" y="4916366"/>
            <a:ext cx="42812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A3</a:t>
            </a:r>
          </a:p>
        </p:txBody>
      </p:sp>
      <p:sp>
        <p:nvSpPr>
          <p:cNvPr id="355403" name="Rectangle 75"/>
          <p:cNvSpPr>
            <a:spLocks noChangeArrowheads="1"/>
          </p:cNvSpPr>
          <p:nvPr/>
        </p:nvSpPr>
        <p:spPr bwMode="auto">
          <a:xfrm>
            <a:off x="5486400" y="5268058"/>
            <a:ext cx="41850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B3</a:t>
            </a:r>
          </a:p>
        </p:txBody>
      </p:sp>
      <p:sp>
        <p:nvSpPr>
          <p:cNvPr id="355404" name="Rectangle 76"/>
          <p:cNvSpPr>
            <a:spLocks noChangeArrowheads="1"/>
          </p:cNvSpPr>
          <p:nvPr/>
        </p:nvSpPr>
        <p:spPr bwMode="auto">
          <a:xfrm>
            <a:off x="6353908" y="4988169"/>
            <a:ext cx="1040423" cy="468923"/>
          </a:xfrm>
          <a:prstGeom prst="rect">
            <a:avLst/>
          </a:prstGeom>
          <a:solidFill>
            <a:srgbClr val="99FF99"/>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405" name="Rectangle 77"/>
          <p:cNvSpPr>
            <a:spLocks noChangeArrowheads="1"/>
          </p:cNvSpPr>
          <p:nvPr/>
        </p:nvSpPr>
        <p:spPr bwMode="auto">
          <a:xfrm>
            <a:off x="6549292" y="4969743"/>
            <a:ext cx="618881" cy="5474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lnSpc>
                <a:spcPts val="1800"/>
              </a:lnSpc>
            </a:pPr>
            <a:r>
              <a:rPr lang="zh-TW" altLang="en-US" sz="1800" b="1">
                <a:latin typeface="+mn-lt"/>
              </a:rPr>
              <a:t>1-</a:t>
            </a:r>
            <a:r>
              <a:rPr lang="en-US" altLang="zh-TW" sz="1800" b="1">
                <a:latin typeface="+mn-lt"/>
              </a:rPr>
              <a:t>bit</a:t>
            </a:r>
          </a:p>
          <a:p>
            <a:pPr algn="ctr">
              <a:lnSpc>
                <a:spcPts val="1800"/>
              </a:lnSpc>
            </a:pPr>
            <a:r>
              <a:rPr lang="en-US" altLang="zh-TW" sz="1800" b="1">
                <a:latin typeface="+mn-lt"/>
              </a:rPr>
              <a:t>ALU</a:t>
            </a:r>
          </a:p>
        </p:txBody>
      </p:sp>
      <p:sp>
        <p:nvSpPr>
          <p:cNvPr id="355406" name="Line 78"/>
          <p:cNvSpPr>
            <a:spLocks noChangeShapeType="1"/>
          </p:cNvSpPr>
          <p:nvPr/>
        </p:nvSpPr>
        <p:spPr bwMode="auto">
          <a:xfrm>
            <a:off x="7407520" y="5187462"/>
            <a:ext cx="4572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7" name="Line 79"/>
          <p:cNvSpPr>
            <a:spLocks noChangeShapeType="1"/>
          </p:cNvSpPr>
          <p:nvPr/>
        </p:nvSpPr>
        <p:spPr bwMode="auto">
          <a:xfrm>
            <a:off x="5807320" y="5117123"/>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8" name="Line 80"/>
          <p:cNvSpPr>
            <a:spLocks noChangeShapeType="1"/>
          </p:cNvSpPr>
          <p:nvPr/>
        </p:nvSpPr>
        <p:spPr bwMode="auto">
          <a:xfrm>
            <a:off x="5807320" y="5328138"/>
            <a:ext cx="53340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09" name="Rectangle 81"/>
          <p:cNvSpPr>
            <a:spLocks noChangeArrowheads="1"/>
          </p:cNvSpPr>
          <p:nvPr/>
        </p:nvSpPr>
        <p:spPr bwMode="auto">
          <a:xfrm>
            <a:off x="7848600" y="5025081"/>
            <a:ext cx="881582"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Result3</a:t>
            </a:r>
          </a:p>
        </p:txBody>
      </p:sp>
      <p:sp>
        <p:nvSpPr>
          <p:cNvPr id="355410" name="Line 82"/>
          <p:cNvSpPr>
            <a:spLocks noChangeShapeType="1"/>
          </p:cNvSpPr>
          <p:nvPr/>
        </p:nvSpPr>
        <p:spPr bwMode="auto">
          <a:xfrm>
            <a:off x="6874120" y="4624754"/>
            <a:ext cx="0" cy="35169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11" name="Rectangle 83"/>
          <p:cNvSpPr>
            <a:spLocks noChangeArrowheads="1"/>
          </p:cNvSpPr>
          <p:nvPr/>
        </p:nvSpPr>
        <p:spPr bwMode="auto">
          <a:xfrm>
            <a:off x="5979157" y="4705350"/>
            <a:ext cx="897099"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a:latin typeface="+mn-lt"/>
              </a:rPr>
              <a:t>CarryIn3</a:t>
            </a:r>
          </a:p>
        </p:txBody>
      </p:sp>
      <p:sp>
        <p:nvSpPr>
          <p:cNvPr id="355412" name="Rectangle 84"/>
          <p:cNvSpPr>
            <a:spLocks noChangeArrowheads="1"/>
          </p:cNvSpPr>
          <p:nvPr/>
        </p:nvSpPr>
        <p:spPr bwMode="auto">
          <a:xfrm>
            <a:off x="6858000" y="5619750"/>
            <a:ext cx="1052591" cy="3320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600" b="1">
                <a:latin typeface="+mn-lt"/>
              </a:rPr>
              <a:t>CarryOut3</a:t>
            </a:r>
          </a:p>
        </p:txBody>
      </p:sp>
      <p:sp>
        <p:nvSpPr>
          <p:cNvPr id="355413" name="Line 85"/>
          <p:cNvSpPr>
            <a:spLocks noChangeShapeType="1"/>
          </p:cNvSpPr>
          <p:nvPr/>
        </p:nvSpPr>
        <p:spPr bwMode="auto">
          <a:xfrm>
            <a:off x="6874120" y="5468816"/>
            <a:ext cx="0" cy="351692"/>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14" name="Rectangle 86"/>
          <p:cNvSpPr>
            <a:spLocks noGrp="1" noChangeArrowheads="1"/>
          </p:cNvSpPr>
          <p:nvPr>
            <p:ph type="title"/>
          </p:nvPr>
        </p:nvSpPr>
        <p:spPr/>
        <p:txBody>
          <a:bodyPr/>
          <a:lstStyle/>
          <a:p>
            <a:r>
              <a:rPr lang="en-US" altLang="zh-TW" dirty="0"/>
              <a:t>From 1-bit to 4-bit ALU</a:t>
            </a:r>
          </a:p>
        </p:txBody>
      </p:sp>
      <p:sp>
        <p:nvSpPr>
          <p:cNvPr id="355417" name="Line 89"/>
          <p:cNvSpPr>
            <a:spLocks noChangeShapeType="1"/>
          </p:cNvSpPr>
          <p:nvPr/>
        </p:nvSpPr>
        <p:spPr bwMode="auto">
          <a:xfrm>
            <a:off x="7260981" y="2107223"/>
            <a:ext cx="0" cy="351692"/>
          </a:xfrm>
          <a:prstGeom prst="line">
            <a:avLst/>
          </a:prstGeom>
          <a:noFill/>
          <a:ln w="12700">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18" name="Rectangle 90"/>
          <p:cNvSpPr>
            <a:spLocks noChangeArrowheads="1"/>
          </p:cNvSpPr>
          <p:nvPr/>
        </p:nvSpPr>
        <p:spPr bwMode="auto">
          <a:xfrm>
            <a:off x="7016262" y="1791256"/>
            <a:ext cx="113748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FF"/>
                </a:solidFill>
                <a:latin typeface="+mn-lt"/>
              </a:rPr>
              <a:t>Operation</a:t>
            </a:r>
          </a:p>
        </p:txBody>
      </p:sp>
      <p:sp>
        <p:nvSpPr>
          <p:cNvPr id="355419" name="Line 91"/>
          <p:cNvSpPr>
            <a:spLocks noChangeShapeType="1"/>
          </p:cNvSpPr>
          <p:nvPr/>
        </p:nvSpPr>
        <p:spPr bwMode="auto">
          <a:xfrm>
            <a:off x="7212623" y="2965939"/>
            <a:ext cx="0" cy="351692"/>
          </a:xfrm>
          <a:prstGeom prst="line">
            <a:avLst/>
          </a:prstGeom>
          <a:noFill/>
          <a:ln w="12700">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20" name="Line 92"/>
          <p:cNvSpPr>
            <a:spLocks noChangeShapeType="1"/>
          </p:cNvSpPr>
          <p:nvPr/>
        </p:nvSpPr>
        <p:spPr bwMode="auto">
          <a:xfrm>
            <a:off x="7225812" y="3771900"/>
            <a:ext cx="0" cy="351692"/>
          </a:xfrm>
          <a:prstGeom prst="line">
            <a:avLst/>
          </a:prstGeom>
          <a:noFill/>
          <a:ln w="12700">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21" name="Line 93"/>
          <p:cNvSpPr>
            <a:spLocks noChangeShapeType="1"/>
          </p:cNvSpPr>
          <p:nvPr/>
        </p:nvSpPr>
        <p:spPr bwMode="auto">
          <a:xfrm>
            <a:off x="7212623" y="4629151"/>
            <a:ext cx="0" cy="351692"/>
          </a:xfrm>
          <a:prstGeom prst="line">
            <a:avLst/>
          </a:prstGeom>
          <a:noFill/>
          <a:ln w="12700">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nvGrpSpPr>
          <p:cNvPr id="5" name="群組 4"/>
          <p:cNvGrpSpPr/>
          <p:nvPr/>
        </p:nvGrpSpPr>
        <p:grpSpPr>
          <a:xfrm>
            <a:off x="179512" y="1772816"/>
            <a:ext cx="4536504" cy="4035282"/>
            <a:chOff x="179512" y="1772816"/>
            <a:chExt cx="4536504" cy="4035282"/>
          </a:xfrm>
        </p:grpSpPr>
        <p:grpSp>
          <p:nvGrpSpPr>
            <p:cNvPr id="355332" name="Group 4"/>
            <p:cNvGrpSpPr>
              <a:grpSpLocks/>
            </p:cNvGrpSpPr>
            <p:nvPr/>
          </p:nvGrpSpPr>
          <p:grpSpPr bwMode="auto">
            <a:xfrm>
              <a:off x="1820257" y="2410463"/>
              <a:ext cx="762042" cy="562708"/>
              <a:chOff x="1392" y="1584"/>
              <a:chExt cx="480" cy="384"/>
            </a:xfrm>
          </p:grpSpPr>
          <p:sp>
            <p:nvSpPr>
              <p:cNvPr id="355333" name="Arc 5"/>
              <p:cNvSpPr>
                <a:spLocks/>
              </p:cNvSpPr>
              <p:nvPr/>
            </p:nvSpPr>
            <p:spPr bwMode="auto">
              <a:xfrm>
                <a:off x="1672" y="1585"/>
                <a:ext cx="200" cy="19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4" name="Arc 6"/>
              <p:cNvSpPr>
                <a:spLocks/>
              </p:cNvSpPr>
              <p:nvPr/>
            </p:nvSpPr>
            <p:spPr bwMode="auto">
              <a:xfrm>
                <a:off x="1672" y="1776"/>
                <a:ext cx="200" cy="192"/>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5" name="Line 7"/>
              <p:cNvSpPr>
                <a:spLocks noChangeShapeType="1"/>
              </p:cNvSpPr>
              <p:nvPr/>
            </p:nvSpPr>
            <p:spPr bwMode="auto">
              <a:xfrm flipH="1">
                <a:off x="1392" y="1584"/>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6" name="Line 8"/>
              <p:cNvSpPr>
                <a:spLocks noChangeShapeType="1"/>
              </p:cNvSpPr>
              <p:nvPr/>
            </p:nvSpPr>
            <p:spPr bwMode="auto">
              <a:xfrm>
                <a:off x="1392" y="1584"/>
                <a:ext cx="0" cy="384"/>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7" name="Line 9"/>
              <p:cNvSpPr>
                <a:spLocks noChangeShapeType="1"/>
              </p:cNvSpPr>
              <p:nvPr/>
            </p:nvSpPr>
            <p:spPr bwMode="auto">
              <a:xfrm flipH="1">
                <a:off x="1392" y="1968"/>
                <a:ext cx="280"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grpSp>
        <p:sp>
          <p:nvSpPr>
            <p:cNvPr id="355338" name="Line 10"/>
            <p:cNvSpPr>
              <a:spLocks noChangeShapeType="1"/>
            </p:cNvSpPr>
            <p:nvPr/>
          </p:nvSpPr>
          <p:spPr bwMode="auto">
            <a:xfrm flipH="1">
              <a:off x="600990" y="2551140"/>
              <a:ext cx="1219267"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39" name="Line 11"/>
            <p:cNvSpPr>
              <a:spLocks noChangeShapeType="1"/>
            </p:cNvSpPr>
            <p:nvPr/>
          </p:nvSpPr>
          <p:spPr bwMode="auto">
            <a:xfrm flipH="1">
              <a:off x="1439236" y="2832494"/>
              <a:ext cx="381021"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40" name="Line 12"/>
            <p:cNvSpPr>
              <a:spLocks noChangeShapeType="1"/>
            </p:cNvSpPr>
            <p:nvPr/>
          </p:nvSpPr>
          <p:spPr bwMode="auto">
            <a:xfrm>
              <a:off x="2582299" y="2691817"/>
              <a:ext cx="83824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41" name="Rectangle 13"/>
            <p:cNvSpPr>
              <a:spLocks noChangeArrowheads="1"/>
            </p:cNvSpPr>
            <p:nvPr/>
          </p:nvSpPr>
          <p:spPr bwMode="auto">
            <a:xfrm>
              <a:off x="179512" y="2348880"/>
              <a:ext cx="482627"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a:latin typeface="+mn-lt"/>
                </a:rPr>
                <a:t>A_i</a:t>
              </a:r>
              <a:endParaRPr lang="en-US" altLang="zh-TW" sz="1800" b="1" dirty="0">
                <a:latin typeface="+mn-lt"/>
              </a:endParaRPr>
            </a:p>
          </p:txBody>
        </p:sp>
        <p:sp>
          <p:nvSpPr>
            <p:cNvPr id="355342" name="Arc 14"/>
            <p:cNvSpPr>
              <a:spLocks/>
            </p:cNvSpPr>
            <p:nvPr/>
          </p:nvSpPr>
          <p:spPr bwMode="auto">
            <a:xfrm>
              <a:off x="1885348" y="3396667"/>
              <a:ext cx="646148" cy="281354"/>
            </a:xfrm>
            <a:custGeom>
              <a:avLst/>
              <a:gdLst>
                <a:gd name="G0" fmla="+- 53 0 0"/>
                <a:gd name="G1" fmla="+- 21600 0 0"/>
                <a:gd name="G2" fmla="+- 21600 0 0"/>
                <a:gd name="T0" fmla="*/ 0 w 21653"/>
                <a:gd name="T1" fmla="*/ 0 h 21600"/>
                <a:gd name="T2" fmla="*/ 21653 w 21653"/>
                <a:gd name="T3" fmla="*/ 21600 h 21600"/>
                <a:gd name="T4" fmla="*/ 53 w 21653"/>
                <a:gd name="T5" fmla="*/ 21600 h 21600"/>
              </a:gdLst>
              <a:ahLst/>
              <a:cxnLst>
                <a:cxn ang="0">
                  <a:pos x="T0" y="T1"/>
                </a:cxn>
                <a:cxn ang="0">
                  <a:pos x="T2" y="T3"/>
                </a:cxn>
                <a:cxn ang="0">
                  <a:pos x="T4" y="T5"/>
                </a:cxn>
              </a:cxnLst>
              <a:rect l="0" t="0" r="r" b="b"/>
              <a:pathLst>
                <a:path w="21653" h="21600" fill="none" extrusionOk="0">
                  <a:moveTo>
                    <a:pt x="0" y="0"/>
                  </a:moveTo>
                  <a:cubicBezTo>
                    <a:pt x="17" y="0"/>
                    <a:pt x="35" y="0"/>
                    <a:pt x="53" y="0"/>
                  </a:cubicBezTo>
                  <a:cubicBezTo>
                    <a:pt x="11982" y="0"/>
                    <a:pt x="21653" y="9670"/>
                    <a:pt x="21653" y="21600"/>
                  </a:cubicBezTo>
                </a:path>
                <a:path w="21653" h="21600" stroke="0" extrusionOk="0">
                  <a:moveTo>
                    <a:pt x="0" y="0"/>
                  </a:moveTo>
                  <a:cubicBezTo>
                    <a:pt x="17" y="0"/>
                    <a:pt x="35" y="0"/>
                    <a:pt x="53" y="0"/>
                  </a:cubicBezTo>
                  <a:cubicBezTo>
                    <a:pt x="11982" y="0"/>
                    <a:pt x="21653" y="9670"/>
                    <a:pt x="21653" y="21600"/>
                  </a:cubicBezTo>
                  <a:lnTo>
                    <a:pt x="53"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43" name="Arc 15"/>
            <p:cNvSpPr>
              <a:spLocks/>
            </p:cNvSpPr>
            <p:nvPr/>
          </p:nvSpPr>
          <p:spPr bwMode="auto">
            <a:xfrm>
              <a:off x="1883760" y="3676555"/>
              <a:ext cx="646148" cy="281354"/>
            </a:xfrm>
            <a:custGeom>
              <a:avLst/>
              <a:gdLst>
                <a:gd name="G0" fmla="+- 53 0 0"/>
                <a:gd name="G1" fmla="+- 0 0 0"/>
                <a:gd name="G2" fmla="+- 21600 0 0"/>
                <a:gd name="T0" fmla="*/ 21653 w 21653"/>
                <a:gd name="T1" fmla="*/ 0 h 21600"/>
                <a:gd name="T2" fmla="*/ 0 w 21653"/>
                <a:gd name="T3" fmla="*/ 21600 h 21600"/>
                <a:gd name="T4" fmla="*/ 53 w 21653"/>
                <a:gd name="T5" fmla="*/ 0 h 21600"/>
              </a:gdLst>
              <a:ahLst/>
              <a:cxnLst>
                <a:cxn ang="0">
                  <a:pos x="T0" y="T1"/>
                </a:cxn>
                <a:cxn ang="0">
                  <a:pos x="T2" y="T3"/>
                </a:cxn>
                <a:cxn ang="0">
                  <a:pos x="T4" y="T5"/>
                </a:cxn>
              </a:cxnLst>
              <a:rect l="0" t="0" r="r" b="b"/>
              <a:pathLst>
                <a:path w="21653" h="21600" fill="none" extrusionOk="0">
                  <a:moveTo>
                    <a:pt x="21653" y="0"/>
                  </a:moveTo>
                  <a:cubicBezTo>
                    <a:pt x="21653" y="11929"/>
                    <a:pt x="11982" y="21600"/>
                    <a:pt x="53" y="21600"/>
                  </a:cubicBezTo>
                  <a:cubicBezTo>
                    <a:pt x="35" y="21600"/>
                    <a:pt x="17" y="21599"/>
                    <a:pt x="0" y="21599"/>
                  </a:cubicBezTo>
                </a:path>
                <a:path w="21653" h="21600" stroke="0" extrusionOk="0">
                  <a:moveTo>
                    <a:pt x="21653" y="0"/>
                  </a:moveTo>
                  <a:cubicBezTo>
                    <a:pt x="21653" y="11929"/>
                    <a:pt x="11982" y="21600"/>
                    <a:pt x="53" y="21600"/>
                  </a:cubicBezTo>
                  <a:cubicBezTo>
                    <a:pt x="35" y="21600"/>
                    <a:pt x="17" y="21599"/>
                    <a:pt x="0" y="21599"/>
                  </a:cubicBezTo>
                  <a:lnTo>
                    <a:pt x="53"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44" name="Arc 16"/>
            <p:cNvSpPr>
              <a:spLocks/>
            </p:cNvSpPr>
            <p:nvPr/>
          </p:nvSpPr>
          <p:spPr bwMode="auto">
            <a:xfrm>
              <a:off x="1820257" y="3396667"/>
              <a:ext cx="193686" cy="28135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45" name="Arc 17"/>
            <p:cNvSpPr>
              <a:spLocks/>
            </p:cNvSpPr>
            <p:nvPr/>
          </p:nvSpPr>
          <p:spPr bwMode="auto">
            <a:xfrm>
              <a:off x="1820257" y="3676555"/>
              <a:ext cx="193686" cy="281354"/>
            </a:xfrm>
            <a:custGeom>
              <a:avLst/>
              <a:gdLst>
                <a:gd name="G0" fmla="+- 0 0 0"/>
                <a:gd name="G1" fmla="+- 0 0 0"/>
                <a:gd name="G2" fmla="+- 21600 0 0"/>
                <a:gd name="T0" fmla="*/ 21600 w 21600"/>
                <a:gd name="T1" fmla="*/ 0 h 21600"/>
                <a:gd name="T2" fmla="*/ 0 w 21600"/>
                <a:gd name="T3" fmla="*/ 21600 h 21600"/>
                <a:gd name="T4" fmla="*/ 0 w 21600"/>
                <a:gd name="T5" fmla="*/ 0 h 21600"/>
              </a:gdLst>
              <a:ahLst/>
              <a:cxnLst>
                <a:cxn ang="0">
                  <a:pos x="T0" y="T1"/>
                </a:cxn>
                <a:cxn ang="0">
                  <a:pos x="T2" y="T3"/>
                </a:cxn>
                <a:cxn ang="0">
                  <a:pos x="T4" y="T5"/>
                </a:cxn>
              </a:cxnLst>
              <a:rect l="0" t="0" r="r" b="b"/>
              <a:pathLst>
                <a:path w="21600" h="21600" fill="none" extrusionOk="0">
                  <a:moveTo>
                    <a:pt x="21600" y="0"/>
                  </a:moveTo>
                  <a:cubicBezTo>
                    <a:pt x="21600" y="11929"/>
                    <a:pt x="11929" y="21600"/>
                    <a:pt x="0" y="21600"/>
                  </a:cubicBezTo>
                </a:path>
                <a:path w="21600" h="21600" stroke="0" extrusionOk="0">
                  <a:moveTo>
                    <a:pt x="21600" y="0"/>
                  </a:moveTo>
                  <a:cubicBezTo>
                    <a:pt x="21600" y="11929"/>
                    <a:pt x="11929" y="21600"/>
                    <a:pt x="0" y="21600"/>
                  </a:cubicBezTo>
                  <a:lnTo>
                    <a:pt x="0" y="0"/>
                  </a:lnTo>
                  <a:close/>
                </a:path>
              </a:pathLst>
            </a:custGeom>
            <a:noFill/>
            <a:ln w="25400" cap="rnd">
              <a:solidFill>
                <a:schemeClr val="tx1"/>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46" name="Line 18"/>
            <p:cNvSpPr>
              <a:spLocks noChangeShapeType="1"/>
            </p:cNvSpPr>
            <p:nvPr/>
          </p:nvSpPr>
          <p:spPr bwMode="auto">
            <a:xfrm>
              <a:off x="2506094" y="3676555"/>
              <a:ext cx="914450"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47" name="Line 19"/>
            <p:cNvSpPr>
              <a:spLocks noChangeShapeType="1"/>
            </p:cNvSpPr>
            <p:nvPr/>
          </p:nvSpPr>
          <p:spPr bwMode="auto">
            <a:xfrm flipH="1">
              <a:off x="1134419" y="3535878"/>
              <a:ext cx="838246"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48" name="Line 20"/>
            <p:cNvSpPr>
              <a:spLocks noChangeShapeType="1"/>
            </p:cNvSpPr>
            <p:nvPr/>
          </p:nvSpPr>
          <p:spPr bwMode="auto">
            <a:xfrm flipH="1">
              <a:off x="1439236" y="3817232"/>
              <a:ext cx="533429" cy="0"/>
            </a:xfrm>
            <a:prstGeom prst="line">
              <a:avLst/>
            </a:prstGeom>
            <a:noFill/>
            <a:ln w="127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49" name="Rectangle 21"/>
            <p:cNvSpPr>
              <a:spLocks noChangeArrowheads="1"/>
            </p:cNvSpPr>
            <p:nvPr/>
          </p:nvSpPr>
          <p:spPr bwMode="auto">
            <a:xfrm>
              <a:off x="179512" y="4810726"/>
              <a:ext cx="47300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a:latin typeface="+mn-lt"/>
                </a:rPr>
                <a:t>B_i</a:t>
              </a:r>
              <a:endParaRPr lang="en-US" altLang="zh-TW" sz="1800" b="1" dirty="0">
                <a:latin typeface="+mn-lt"/>
              </a:endParaRPr>
            </a:p>
          </p:txBody>
        </p:sp>
        <p:sp>
          <p:nvSpPr>
            <p:cNvPr id="355351" name="Rectangle 23"/>
            <p:cNvSpPr>
              <a:spLocks noChangeArrowheads="1"/>
            </p:cNvSpPr>
            <p:nvPr/>
          </p:nvSpPr>
          <p:spPr bwMode="auto">
            <a:xfrm>
              <a:off x="1985366" y="4391663"/>
              <a:ext cx="965253" cy="820616"/>
            </a:xfrm>
            <a:prstGeom prst="rect">
              <a:avLst/>
            </a:prstGeom>
            <a:solidFill>
              <a:srgbClr val="99CCFF"/>
            </a:solidFill>
            <a:ln w="25400">
              <a:solidFill>
                <a:schemeClr val="tx1"/>
              </a:solidFill>
              <a:miter lim="800000"/>
              <a:headEnd/>
              <a:tailEnd/>
            </a:ln>
            <a:effectLst/>
            <a:extLst/>
          </p:spPr>
          <p:txBody>
            <a:bodyPr wrap="none" anchor="ctr"/>
            <a:lstStyle/>
            <a:p>
              <a:endParaRPr lang="zh-TW" altLang="en-US" sz="1800">
                <a:latin typeface="+mn-lt"/>
              </a:endParaRPr>
            </a:p>
          </p:txBody>
        </p:sp>
        <p:sp>
          <p:nvSpPr>
            <p:cNvPr id="355352" name="Rectangle 24"/>
            <p:cNvSpPr>
              <a:spLocks noChangeArrowheads="1"/>
            </p:cNvSpPr>
            <p:nvPr/>
          </p:nvSpPr>
          <p:spPr bwMode="auto">
            <a:xfrm>
              <a:off x="2101260" y="4365286"/>
              <a:ext cx="755691" cy="917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pPr algn="ctr"/>
              <a:r>
                <a:rPr lang="zh-TW" altLang="en-US" sz="1800" b="1" dirty="0">
                  <a:latin typeface="+mn-lt"/>
                </a:rPr>
                <a:t>1-</a:t>
              </a:r>
              <a:r>
                <a:rPr lang="en-US" altLang="zh-TW" sz="1800" b="1" dirty="0">
                  <a:latin typeface="+mn-lt"/>
                </a:rPr>
                <a:t>bit</a:t>
              </a:r>
            </a:p>
            <a:p>
              <a:pPr algn="ctr"/>
              <a:r>
                <a:rPr lang="en-US" altLang="zh-TW" sz="1800" b="1" dirty="0">
                  <a:latin typeface="+mn-lt"/>
                </a:rPr>
                <a:t>Full</a:t>
              </a:r>
            </a:p>
            <a:p>
              <a:pPr algn="ctr"/>
              <a:r>
                <a:rPr lang="en-US" altLang="zh-TW" sz="1800" b="1" dirty="0">
                  <a:latin typeface="+mn-lt"/>
                </a:rPr>
                <a:t>Adder</a:t>
              </a:r>
            </a:p>
          </p:txBody>
        </p:sp>
        <p:sp>
          <p:nvSpPr>
            <p:cNvPr id="355353" name="Line 25"/>
            <p:cNvSpPr>
              <a:spLocks noChangeShapeType="1"/>
            </p:cNvSpPr>
            <p:nvPr/>
          </p:nvSpPr>
          <p:spPr bwMode="auto">
            <a:xfrm>
              <a:off x="600990" y="5012986"/>
              <a:ext cx="137167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54" name="Line 26"/>
            <p:cNvSpPr>
              <a:spLocks noChangeShapeType="1"/>
            </p:cNvSpPr>
            <p:nvPr/>
          </p:nvSpPr>
          <p:spPr bwMode="auto">
            <a:xfrm>
              <a:off x="1439236" y="2832494"/>
              <a:ext cx="0" cy="218049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55" name="Line 27"/>
            <p:cNvSpPr>
              <a:spLocks noChangeShapeType="1"/>
            </p:cNvSpPr>
            <p:nvPr/>
          </p:nvSpPr>
          <p:spPr bwMode="auto">
            <a:xfrm>
              <a:off x="1134419" y="2551140"/>
              <a:ext cx="0" cy="203981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56" name="Line 28"/>
            <p:cNvSpPr>
              <a:spLocks noChangeShapeType="1"/>
            </p:cNvSpPr>
            <p:nvPr/>
          </p:nvSpPr>
          <p:spPr bwMode="auto">
            <a:xfrm>
              <a:off x="1134419" y="4590955"/>
              <a:ext cx="83824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57" name="Line 29"/>
            <p:cNvSpPr>
              <a:spLocks noChangeShapeType="1"/>
            </p:cNvSpPr>
            <p:nvPr/>
          </p:nvSpPr>
          <p:spPr bwMode="auto">
            <a:xfrm>
              <a:off x="2658503" y="2129109"/>
              <a:ext cx="0" cy="2250831"/>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58" name="Line 30"/>
            <p:cNvSpPr>
              <a:spLocks noChangeShapeType="1"/>
            </p:cNvSpPr>
            <p:nvPr/>
          </p:nvSpPr>
          <p:spPr bwMode="auto">
            <a:xfrm>
              <a:off x="2506094" y="5224002"/>
              <a:ext cx="0" cy="492369"/>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59" name="Rectangle 31"/>
            <p:cNvSpPr>
              <a:spLocks noChangeArrowheads="1"/>
            </p:cNvSpPr>
            <p:nvPr/>
          </p:nvSpPr>
          <p:spPr bwMode="auto">
            <a:xfrm>
              <a:off x="2566423" y="5445275"/>
              <a:ext cx="121141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a:latin typeface="+mn-lt"/>
                </a:rPr>
                <a:t>CarryOut_i</a:t>
              </a:r>
              <a:endParaRPr lang="en-US" altLang="zh-TW" sz="1800" b="1" dirty="0">
                <a:latin typeface="+mn-lt"/>
              </a:endParaRPr>
            </a:p>
          </p:txBody>
        </p:sp>
        <p:sp>
          <p:nvSpPr>
            <p:cNvPr id="355360" name="Line 32"/>
            <p:cNvSpPr>
              <a:spLocks noChangeShapeType="1"/>
            </p:cNvSpPr>
            <p:nvPr/>
          </p:nvSpPr>
          <p:spPr bwMode="auto">
            <a:xfrm>
              <a:off x="3420545" y="2410463"/>
              <a:ext cx="0" cy="281353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1" name="Line 33"/>
            <p:cNvSpPr>
              <a:spLocks noChangeShapeType="1"/>
            </p:cNvSpPr>
            <p:nvPr/>
          </p:nvSpPr>
          <p:spPr bwMode="auto">
            <a:xfrm>
              <a:off x="3420545" y="2410463"/>
              <a:ext cx="457225"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2" name="Line 34"/>
            <p:cNvSpPr>
              <a:spLocks noChangeShapeType="1"/>
            </p:cNvSpPr>
            <p:nvPr/>
          </p:nvSpPr>
          <p:spPr bwMode="auto">
            <a:xfrm>
              <a:off x="3877770" y="2621478"/>
              <a:ext cx="0" cy="239150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3" name="Rectangle 35"/>
            <p:cNvSpPr>
              <a:spLocks noChangeArrowheads="1"/>
            </p:cNvSpPr>
            <p:nvPr/>
          </p:nvSpPr>
          <p:spPr bwMode="auto">
            <a:xfrm rot="5400000">
              <a:off x="3332939" y="3587829"/>
              <a:ext cx="602273" cy="363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a:latin typeface="+mn-lt"/>
                </a:rPr>
                <a:t>Mux</a:t>
              </a:r>
            </a:p>
          </p:txBody>
        </p:sp>
        <p:sp>
          <p:nvSpPr>
            <p:cNvPr id="355364" name="Line 36"/>
            <p:cNvSpPr>
              <a:spLocks noChangeShapeType="1"/>
            </p:cNvSpPr>
            <p:nvPr/>
          </p:nvSpPr>
          <p:spPr bwMode="auto">
            <a:xfrm flipV="1">
              <a:off x="3420545" y="5012986"/>
              <a:ext cx="457225" cy="211015"/>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5" name="Line 37"/>
            <p:cNvSpPr>
              <a:spLocks noChangeShapeType="1"/>
            </p:cNvSpPr>
            <p:nvPr/>
          </p:nvSpPr>
          <p:spPr bwMode="auto">
            <a:xfrm>
              <a:off x="2963320" y="4801971"/>
              <a:ext cx="457225"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6" name="Line 38"/>
            <p:cNvSpPr>
              <a:spLocks noChangeShapeType="1"/>
            </p:cNvSpPr>
            <p:nvPr/>
          </p:nvSpPr>
          <p:spPr bwMode="auto">
            <a:xfrm>
              <a:off x="3877770" y="3676555"/>
              <a:ext cx="838246" cy="0"/>
            </a:xfrm>
            <a:prstGeom prst="line">
              <a:avLst/>
            </a:prstGeom>
            <a:noFill/>
            <a:ln w="12700">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367" name="Rectangle 39"/>
            <p:cNvSpPr>
              <a:spLocks noChangeArrowheads="1"/>
            </p:cNvSpPr>
            <p:nvPr/>
          </p:nvSpPr>
          <p:spPr bwMode="auto">
            <a:xfrm>
              <a:off x="1591095" y="1998690"/>
              <a:ext cx="1036689"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err="1">
                  <a:latin typeface="+mn-lt"/>
                </a:rPr>
                <a:t>CarryIn_i</a:t>
              </a:r>
              <a:endParaRPr lang="en-US" altLang="zh-TW" sz="1800" b="1" dirty="0">
                <a:latin typeface="+mn-lt"/>
              </a:endParaRPr>
            </a:p>
          </p:txBody>
        </p:sp>
        <p:sp>
          <p:nvSpPr>
            <p:cNvPr id="355368" name="Rectangle 40"/>
            <p:cNvSpPr>
              <a:spLocks noChangeArrowheads="1"/>
            </p:cNvSpPr>
            <p:nvPr/>
          </p:nvSpPr>
          <p:spPr bwMode="auto">
            <a:xfrm>
              <a:off x="3861894" y="3356992"/>
              <a:ext cx="765217" cy="363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latin typeface="+mn-lt"/>
                </a:rPr>
                <a:t>Result</a:t>
              </a:r>
            </a:p>
          </p:txBody>
        </p:sp>
        <p:sp>
          <p:nvSpPr>
            <p:cNvPr id="355415" name="Line 87"/>
            <p:cNvSpPr>
              <a:spLocks noChangeShapeType="1"/>
            </p:cNvSpPr>
            <p:nvPr/>
          </p:nvSpPr>
          <p:spPr bwMode="auto">
            <a:xfrm>
              <a:off x="3621374" y="2134970"/>
              <a:ext cx="0" cy="351692"/>
            </a:xfrm>
            <a:prstGeom prst="line">
              <a:avLst/>
            </a:prstGeom>
            <a:noFill/>
            <a:ln w="12700">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355416" name="Rectangle 88"/>
            <p:cNvSpPr>
              <a:spLocks noChangeArrowheads="1"/>
            </p:cNvSpPr>
            <p:nvPr/>
          </p:nvSpPr>
          <p:spPr bwMode="auto">
            <a:xfrm>
              <a:off x="3376655" y="1772816"/>
              <a:ext cx="1137486"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FF"/>
                  </a:solidFill>
                  <a:latin typeface="+mn-lt"/>
                </a:rPr>
                <a:t>Operation</a:t>
              </a:r>
            </a:p>
          </p:txBody>
        </p:sp>
        <p:sp>
          <p:nvSpPr>
            <p:cNvPr id="95" name="Line 33"/>
            <p:cNvSpPr>
              <a:spLocks noChangeShapeType="1"/>
            </p:cNvSpPr>
            <p:nvPr/>
          </p:nvSpPr>
          <p:spPr bwMode="auto">
            <a:xfrm flipV="1">
              <a:off x="3520657" y="2208203"/>
              <a:ext cx="152400" cy="14067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96" name="Rectangle 34"/>
            <p:cNvSpPr>
              <a:spLocks noChangeArrowheads="1"/>
            </p:cNvSpPr>
            <p:nvPr/>
          </p:nvSpPr>
          <p:spPr bwMode="auto">
            <a:xfrm>
              <a:off x="3656937" y="2099295"/>
              <a:ext cx="28866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FF"/>
                  </a:solidFill>
                  <a:latin typeface="+mn-lt"/>
                </a:rPr>
                <a:t>2</a:t>
              </a:r>
              <a:endParaRPr lang="zh-TW" altLang="en-US" sz="1800" b="1" dirty="0">
                <a:solidFill>
                  <a:srgbClr val="0000FF"/>
                </a:solidFill>
                <a:latin typeface="+mn-lt"/>
              </a:endParaRPr>
            </a:p>
          </p:txBody>
        </p:sp>
      </p:grpSp>
      <p:sp>
        <p:nvSpPr>
          <p:cNvPr id="97" name="Line 33"/>
          <p:cNvSpPr>
            <a:spLocks noChangeShapeType="1"/>
          </p:cNvSpPr>
          <p:nvPr/>
        </p:nvSpPr>
        <p:spPr bwMode="auto">
          <a:xfrm flipV="1">
            <a:off x="7182053" y="2144239"/>
            <a:ext cx="152400" cy="14067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98" name="Rectangle 34"/>
          <p:cNvSpPr>
            <a:spLocks noChangeArrowheads="1"/>
          </p:cNvSpPr>
          <p:nvPr/>
        </p:nvSpPr>
        <p:spPr bwMode="auto">
          <a:xfrm>
            <a:off x="7318333" y="2084158"/>
            <a:ext cx="28866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1800" b="1" dirty="0">
                <a:solidFill>
                  <a:srgbClr val="0000FF"/>
                </a:solidFill>
                <a:latin typeface="+mn-lt"/>
              </a:rPr>
              <a:t>2</a:t>
            </a:r>
            <a:endParaRPr lang="zh-TW" altLang="en-US" sz="1800" b="1" dirty="0">
              <a:solidFill>
                <a:srgbClr val="0000FF"/>
              </a:solidFill>
              <a:latin typeface="+mn-lt"/>
            </a:endParaRPr>
          </a:p>
        </p:txBody>
      </p:sp>
      <p:sp>
        <p:nvSpPr>
          <p:cNvPr id="3" name="向右箭號 2"/>
          <p:cNvSpPr/>
          <p:nvPr/>
        </p:nvSpPr>
        <p:spPr bwMode="auto">
          <a:xfrm>
            <a:off x="4380753" y="3981529"/>
            <a:ext cx="705931" cy="546762"/>
          </a:xfrm>
          <a:prstGeom prst="rightArrow">
            <a:avLst/>
          </a:prstGeom>
          <a:solidFill>
            <a:srgbClr val="FF33CC"/>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4" name="圓角矩形 3"/>
          <p:cNvSpPr/>
          <p:nvPr/>
        </p:nvSpPr>
        <p:spPr bwMode="auto">
          <a:xfrm>
            <a:off x="3945601" y="5619750"/>
            <a:ext cx="2603691" cy="473546"/>
          </a:xfrm>
          <a:prstGeom prst="roundRect">
            <a:avLst/>
          </a:prstGeom>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r>
              <a:rPr lang="en-US" altLang="zh-TW" b="1" i="1" dirty="0">
                <a:solidFill>
                  <a:srgbClr val="FF0000"/>
                </a:solidFill>
                <a:latin typeface="+mn-lt"/>
              </a:rPr>
              <a:t>Ripple-carry adder</a:t>
            </a:r>
            <a:endParaRPr lang="zh-TW" altLang="en-US" b="1" i="1" dirty="0">
              <a:solidFill>
                <a:srgbClr val="FF0000"/>
              </a:solidFill>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7</a:t>
            </a:fld>
            <a:endParaRPr lang="zh-TW" altLang="zh-TW"/>
          </a:p>
        </p:txBody>
      </p:sp>
    </p:spTree>
    <p:extLst>
      <p:ext uri="{BB962C8B-B14F-4D97-AF65-F5344CB8AC3E}">
        <p14:creationId xmlns:p14="http://schemas.microsoft.com/office/powerpoint/2010/main" val="19783466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標題 6"/>
          <p:cNvSpPr>
            <a:spLocks noGrp="1"/>
          </p:cNvSpPr>
          <p:nvPr>
            <p:ph type="title"/>
          </p:nvPr>
        </p:nvSpPr>
        <p:spPr/>
        <p:txBody>
          <a:bodyPr/>
          <a:lstStyle/>
          <a:p>
            <a:r>
              <a:rPr lang="en-US" altLang="en-US" dirty="0" smtClean="0"/>
              <a:t>FP Instructions in RISC-V</a:t>
            </a:r>
            <a:endParaRPr lang="zh-TW" altLang="en-US" dirty="0"/>
          </a:p>
        </p:txBody>
      </p:sp>
      <p:sp>
        <p:nvSpPr>
          <p:cNvPr id="3" name="內容版面配置區 2"/>
          <p:cNvSpPr>
            <a:spLocks noGrp="1"/>
          </p:cNvSpPr>
          <p:nvPr>
            <p:ph idx="1"/>
          </p:nvPr>
        </p:nvSpPr>
        <p:spPr/>
        <p:txBody>
          <a:bodyPr/>
          <a:lstStyle/>
          <a:p>
            <a:r>
              <a:rPr lang="en-US" altLang="en-US" dirty="0" smtClean="0"/>
              <a:t>Single-precision arithmetic</a:t>
            </a:r>
          </a:p>
          <a:p>
            <a:pPr lvl="1"/>
            <a:r>
              <a:rPr lang="en-US" altLang="en-US" b="1" dirty="0" err="1" smtClean="0">
                <a:latin typeface="Courier New" panose="02070309020205020404" pitchFamily="49" charset="0"/>
                <a:cs typeface="Courier New" panose="02070309020205020404" pitchFamily="49" charset="0"/>
              </a:rPr>
              <a:t>fadd.s</a:t>
            </a:r>
            <a:r>
              <a:rPr lang="en-US" altLang="en-US" dirty="0" smtClean="0"/>
              <a:t>, </a:t>
            </a:r>
            <a:r>
              <a:rPr lang="en-US" altLang="en-US" b="1" dirty="0" err="1" smtClean="0">
                <a:latin typeface="Courier New" panose="02070309020205020404" pitchFamily="49" charset="0"/>
                <a:cs typeface="Courier New" panose="02070309020205020404" pitchFamily="49" charset="0"/>
              </a:rPr>
              <a:t>fsub.s</a:t>
            </a:r>
            <a:r>
              <a:rPr lang="en-US" altLang="en-US" dirty="0" smtClean="0"/>
              <a:t>, </a:t>
            </a:r>
            <a:r>
              <a:rPr lang="en-US" altLang="en-US" b="1" dirty="0" err="1" smtClean="0">
                <a:latin typeface="Courier New" panose="02070309020205020404" pitchFamily="49" charset="0"/>
                <a:cs typeface="Courier New" panose="02070309020205020404" pitchFamily="49" charset="0"/>
              </a:rPr>
              <a:t>fmul.s</a:t>
            </a:r>
            <a:r>
              <a:rPr lang="en-US" altLang="en-US" dirty="0" smtClean="0"/>
              <a:t>, </a:t>
            </a:r>
            <a:r>
              <a:rPr lang="en-US" altLang="en-US" b="1" dirty="0" err="1" smtClean="0">
                <a:latin typeface="Courier New" panose="02070309020205020404" pitchFamily="49" charset="0"/>
                <a:cs typeface="Courier New" panose="02070309020205020404" pitchFamily="49" charset="0"/>
              </a:rPr>
              <a:t>fdiv.s</a:t>
            </a:r>
            <a:r>
              <a:rPr lang="en-US" altLang="en-US" dirty="0" smtClean="0"/>
              <a:t>, </a:t>
            </a:r>
            <a:r>
              <a:rPr lang="en-US" altLang="en-US" b="1" dirty="0" err="1" smtClean="0">
                <a:latin typeface="Courier New" panose="02070309020205020404" pitchFamily="49" charset="0"/>
                <a:cs typeface="Courier New" panose="02070309020205020404" pitchFamily="49" charset="0"/>
              </a:rPr>
              <a:t>fsqrt.s</a:t>
            </a:r>
            <a:endParaRPr lang="en-US" altLang="en-US" b="1" dirty="0" smtClean="0">
              <a:latin typeface="Courier New" panose="02070309020205020404" pitchFamily="49" charset="0"/>
              <a:cs typeface="Courier New" panose="02070309020205020404" pitchFamily="49" charset="0"/>
            </a:endParaRPr>
          </a:p>
          <a:p>
            <a:pPr lvl="2"/>
            <a:r>
              <a:rPr lang="en-US" altLang="en-US" dirty="0" smtClean="0"/>
              <a:t>e.g</a:t>
            </a:r>
            <a:r>
              <a:rPr lang="en-US" altLang="en-US" dirty="0" smtClean="0"/>
              <a:t>., </a:t>
            </a:r>
            <a:r>
              <a:rPr lang="en-US" altLang="en-US" b="1" dirty="0" err="1" smtClean="0">
                <a:latin typeface="Courier New" panose="02070309020205020404" pitchFamily="49" charset="0"/>
                <a:cs typeface="Courier New" panose="02070309020205020404" pitchFamily="49" charset="0"/>
              </a:rPr>
              <a:t>fadds.s</a:t>
            </a:r>
            <a:r>
              <a:rPr lang="en-US" altLang="en-US" b="1" dirty="0" smtClean="0">
                <a:latin typeface="Courier New" panose="02070309020205020404" pitchFamily="49" charset="0"/>
                <a:cs typeface="Courier New" panose="02070309020205020404" pitchFamily="49" charset="0"/>
              </a:rPr>
              <a:t> f2, f4, f6</a:t>
            </a:r>
          </a:p>
          <a:p>
            <a:r>
              <a:rPr lang="en-US" altLang="en-US" dirty="0" smtClean="0"/>
              <a:t>Double-precision arithmetic</a:t>
            </a:r>
          </a:p>
          <a:p>
            <a:pPr lvl="1"/>
            <a:r>
              <a:rPr lang="en-US" altLang="en-US" b="1" dirty="0" err="1" smtClean="0">
                <a:latin typeface="Courier New" panose="02070309020205020404" pitchFamily="49" charset="0"/>
                <a:cs typeface="Courier New" panose="02070309020205020404" pitchFamily="49" charset="0"/>
              </a:rPr>
              <a:t>fadd.d</a:t>
            </a:r>
            <a:r>
              <a:rPr lang="en-US" altLang="en-US" dirty="0" smtClean="0"/>
              <a:t>, </a:t>
            </a:r>
            <a:r>
              <a:rPr lang="en-US" altLang="en-US" b="1" dirty="0" err="1" smtClean="0">
                <a:latin typeface="Courier New" panose="02070309020205020404" pitchFamily="49" charset="0"/>
                <a:cs typeface="Courier New" panose="02070309020205020404" pitchFamily="49" charset="0"/>
              </a:rPr>
              <a:t>fsub.d</a:t>
            </a:r>
            <a:r>
              <a:rPr lang="en-US" altLang="en-US" dirty="0" smtClean="0"/>
              <a:t>, </a:t>
            </a:r>
            <a:r>
              <a:rPr lang="en-US" altLang="en-US" b="1" dirty="0" err="1" smtClean="0">
                <a:latin typeface="Courier New" panose="02070309020205020404" pitchFamily="49" charset="0"/>
                <a:cs typeface="Courier New" panose="02070309020205020404" pitchFamily="49" charset="0"/>
              </a:rPr>
              <a:t>fmul.d</a:t>
            </a:r>
            <a:r>
              <a:rPr lang="en-US" altLang="en-US" dirty="0" smtClean="0"/>
              <a:t>, </a:t>
            </a:r>
            <a:r>
              <a:rPr lang="en-US" altLang="en-US" b="1" dirty="0" err="1" smtClean="0">
                <a:latin typeface="Courier New" panose="02070309020205020404" pitchFamily="49" charset="0"/>
                <a:cs typeface="Courier New" panose="02070309020205020404" pitchFamily="49" charset="0"/>
              </a:rPr>
              <a:t>fdiv.d</a:t>
            </a:r>
            <a:r>
              <a:rPr lang="en-US" altLang="en-US" dirty="0" smtClean="0"/>
              <a:t>, </a:t>
            </a:r>
            <a:r>
              <a:rPr lang="en-US" altLang="en-US" b="1" dirty="0" err="1" smtClean="0">
                <a:latin typeface="Courier New" panose="02070309020205020404" pitchFamily="49" charset="0"/>
                <a:cs typeface="Courier New" panose="02070309020205020404" pitchFamily="49" charset="0"/>
              </a:rPr>
              <a:t>fsqrt.d</a:t>
            </a:r>
            <a:endParaRPr lang="en-US" altLang="en-US" b="1" dirty="0" smtClean="0">
              <a:latin typeface="Courier New" panose="02070309020205020404" pitchFamily="49" charset="0"/>
              <a:cs typeface="Courier New" panose="02070309020205020404" pitchFamily="49" charset="0"/>
            </a:endParaRPr>
          </a:p>
          <a:p>
            <a:pPr lvl="2"/>
            <a:r>
              <a:rPr lang="en-US" altLang="en-US" dirty="0" smtClean="0"/>
              <a:t>e.g., </a:t>
            </a:r>
            <a:r>
              <a:rPr lang="en-US" altLang="en-US" b="1" dirty="0" err="1" smtClean="0">
                <a:latin typeface="Courier New" panose="02070309020205020404" pitchFamily="49" charset="0"/>
                <a:cs typeface="Courier New" panose="02070309020205020404" pitchFamily="49" charset="0"/>
              </a:rPr>
              <a:t>fadd.d</a:t>
            </a:r>
            <a:r>
              <a:rPr lang="en-US" altLang="en-US" b="1" dirty="0" smtClean="0">
                <a:latin typeface="Courier New" panose="02070309020205020404" pitchFamily="49" charset="0"/>
                <a:cs typeface="Courier New" panose="02070309020205020404" pitchFamily="49" charset="0"/>
              </a:rPr>
              <a:t> f2, f4, f6</a:t>
            </a:r>
          </a:p>
          <a:p>
            <a:r>
              <a:rPr lang="en-US" altLang="en-US" dirty="0" smtClean="0"/>
              <a:t>Single- and double-precision comparison</a:t>
            </a:r>
          </a:p>
          <a:p>
            <a:pPr lvl="1"/>
            <a:r>
              <a:rPr lang="en-US" altLang="en-US" b="1" dirty="0" err="1" smtClean="0">
                <a:latin typeface="Courier New" panose="02070309020205020404" pitchFamily="49" charset="0"/>
                <a:cs typeface="Courier New" panose="02070309020205020404" pitchFamily="49" charset="0"/>
              </a:rPr>
              <a:t>feq.s</a:t>
            </a:r>
            <a:r>
              <a:rPr lang="en-US" altLang="en-US" dirty="0" smtClean="0"/>
              <a:t>, </a:t>
            </a:r>
            <a:r>
              <a:rPr lang="en-US" altLang="en-US" b="1" dirty="0" err="1" smtClean="0">
                <a:latin typeface="Courier New" panose="02070309020205020404" pitchFamily="49" charset="0"/>
                <a:cs typeface="Courier New" panose="02070309020205020404" pitchFamily="49" charset="0"/>
              </a:rPr>
              <a:t>flt.s</a:t>
            </a:r>
            <a:r>
              <a:rPr lang="en-US" altLang="en-US" dirty="0" smtClean="0"/>
              <a:t>, </a:t>
            </a:r>
            <a:r>
              <a:rPr lang="en-US" altLang="en-US" b="1" dirty="0" err="1" smtClean="0">
                <a:latin typeface="Courier New" panose="02070309020205020404" pitchFamily="49" charset="0"/>
                <a:cs typeface="Courier New" panose="02070309020205020404" pitchFamily="49" charset="0"/>
              </a:rPr>
              <a:t>fle.s</a:t>
            </a:r>
            <a:endParaRPr lang="en-US" altLang="en-US" b="1" dirty="0" smtClean="0">
              <a:latin typeface="Courier New" panose="02070309020205020404" pitchFamily="49" charset="0"/>
              <a:cs typeface="Courier New" panose="02070309020205020404" pitchFamily="49" charset="0"/>
            </a:endParaRPr>
          </a:p>
          <a:p>
            <a:pPr lvl="1"/>
            <a:r>
              <a:rPr lang="en-US" altLang="en-US" b="1" dirty="0" err="1" smtClean="0">
                <a:latin typeface="Courier New" panose="02070309020205020404" pitchFamily="49" charset="0"/>
                <a:cs typeface="Courier New" panose="02070309020205020404" pitchFamily="49" charset="0"/>
              </a:rPr>
              <a:t>feq.d</a:t>
            </a:r>
            <a:r>
              <a:rPr lang="en-US" altLang="en-US" dirty="0" smtClean="0"/>
              <a:t>, </a:t>
            </a:r>
            <a:r>
              <a:rPr lang="en-US" altLang="en-US" b="1" dirty="0" err="1" smtClean="0">
                <a:latin typeface="Courier New" panose="02070309020205020404" pitchFamily="49" charset="0"/>
                <a:cs typeface="Courier New" panose="02070309020205020404" pitchFamily="49" charset="0"/>
              </a:rPr>
              <a:t>flt.d</a:t>
            </a:r>
            <a:r>
              <a:rPr lang="en-US" altLang="en-US" dirty="0" smtClean="0"/>
              <a:t>, </a:t>
            </a:r>
            <a:r>
              <a:rPr lang="en-US" altLang="en-US" b="1" dirty="0" err="1" smtClean="0">
                <a:latin typeface="Courier New" panose="02070309020205020404" pitchFamily="49" charset="0"/>
                <a:cs typeface="Courier New" panose="02070309020205020404" pitchFamily="49" charset="0"/>
              </a:rPr>
              <a:t>fle.d</a:t>
            </a:r>
            <a:endParaRPr lang="en-US" altLang="en-US" b="1" dirty="0" smtClean="0">
              <a:latin typeface="Courier New" panose="02070309020205020404" pitchFamily="49" charset="0"/>
              <a:cs typeface="Courier New" panose="02070309020205020404" pitchFamily="49" charset="0"/>
            </a:endParaRPr>
          </a:p>
          <a:p>
            <a:pPr lvl="1"/>
            <a:r>
              <a:rPr lang="en-US" altLang="en-US" dirty="0" smtClean="0"/>
              <a:t>Result is 0 or 1 in integer destination </a:t>
            </a:r>
            <a:r>
              <a:rPr lang="en-US" altLang="en-US" dirty="0" smtClean="0"/>
              <a:t>register</a:t>
            </a:r>
            <a:endParaRPr lang="en-US" altLang="en-US" dirty="0" smtClean="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79</a:t>
            </a:fld>
            <a:endParaRPr lang="zh-TW" altLang="zh-TW"/>
          </a:p>
        </p:txBody>
      </p:sp>
      <p:sp>
        <p:nvSpPr>
          <p:cNvPr id="2" name="文字方塊 1"/>
          <p:cNvSpPr txBox="1"/>
          <p:nvPr/>
        </p:nvSpPr>
        <p:spPr>
          <a:xfrm>
            <a:off x="1907704" y="5477433"/>
            <a:ext cx="2949846" cy="461665"/>
          </a:xfrm>
          <a:prstGeom prst="rect">
            <a:avLst/>
          </a:prstGeom>
          <a:solidFill>
            <a:schemeClr val="accent5">
              <a:lumMod val="20000"/>
              <a:lumOff val="80000"/>
            </a:schemeClr>
          </a:solidFill>
          <a:ln>
            <a:solidFill>
              <a:schemeClr val="tx1"/>
            </a:solidFill>
          </a:ln>
        </p:spPr>
        <p:txBody>
          <a:bodyPr wrap="none" rtlCol="0">
            <a:spAutoFit/>
          </a:bodyPr>
          <a:lstStyle/>
          <a:p>
            <a:r>
              <a:rPr lang="en-US" altLang="zh-TW" b="1" dirty="0" err="1">
                <a:latin typeface="Courier New" panose="02070309020205020404" pitchFamily="49" charset="0"/>
                <a:cs typeface="Courier New" panose="02070309020205020404" pitchFamily="49" charset="0"/>
              </a:rPr>
              <a:t>f</a:t>
            </a:r>
            <a:r>
              <a:rPr lang="en-US" altLang="zh-TW" b="1" dirty="0" err="1" smtClean="0">
                <a:latin typeface="Courier New" panose="02070309020205020404" pitchFamily="49" charset="0"/>
                <a:cs typeface="Courier New" panose="02070309020205020404" pitchFamily="49" charset="0"/>
              </a:rPr>
              <a:t>eq.d</a:t>
            </a:r>
            <a:r>
              <a:rPr lang="en-US" altLang="zh-TW" b="1" dirty="0" smtClean="0">
                <a:latin typeface="Courier New" panose="02070309020205020404" pitchFamily="49" charset="0"/>
                <a:cs typeface="Courier New" panose="02070309020205020404" pitchFamily="49" charset="0"/>
              </a:rPr>
              <a:t>  x5,f0,f1</a:t>
            </a:r>
            <a:endParaRPr lang="zh-TW"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8004208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4"/>
          <p:cNvSpPr>
            <a:spLocks noGrp="1" noChangeArrowheads="1"/>
          </p:cNvSpPr>
          <p:nvPr>
            <p:ph type="title"/>
          </p:nvPr>
        </p:nvSpPr>
        <p:spPr/>
        <p:txBody>
          <a:bodyPr/>
          <a:lstStyle/>
          <a:p>
            <a:pPr eaLnBrk="1" hangingPunct="1"/>
            <a:r>
              <a:rPr lang="en-US" altLang="zh-TW"/>
              <a:t>FP Example: °F to °C</a:t>
            </a:r>
          </a:p>
        </p:txBody>
      </p:sp>
      <p:sp>
        <p:nvSpPr>
          <p:cNvPr id="39940" name="Rectangle 5"/>
          <p:cNvSpPr>
            <a:spLocks noGrp="1" noChangeArrowheads="1"/>
          </p:cNvSpPr>
          <p:nvPr>
            <p:ph type="body" idx="1"/>
          </p:nvPr>
        </p:nvSpPr>
        <p:spPr/>
        <p:txBody>
          <a:bodyPr/>
          <a:lstStyle/>
          <a:p>
            <a:pPr eaLnBrk="1" hangingPunct="1">
              <a:lnSpc>
                <a:spcPct val="90000"/>
              </a:lnSpc>
            </a:pPr>
            <a:r>
              <a:rPr lang="en-US" altLang="zh-TW" sz="2800" dirty="0"/>
              <a:t>C code:</a:t>
            </a:r>
          </a:p>
          <a:p>
            <a:pPr eaLnBrk="1" hangingPunct="1">
              <a:lnSpc>
                <a:spcPct val="90000"/>
              </a:lnSpc>
              <a:buFont typeface="Wingdings" panose="05000000000000000000" pitchFamily="2" charset="2"/>
              <a:buNone/>
            </a:pPr>
            <a:r>
              <a:rPr lang="en-US" altLang="zh-TW" sz="2400" dirty="0">
                <a:latin typeface="Lucida Console" panose="020B0609040504020204" pitchFamily="49" charset="0"/>
              </a:rPr>
              <a:t>	</a:t>
            </a:r>
            <a:r>
              <a:rPr lang="en-US" altLang="zh-TW" sz="2400" b="1" dirty="0">
                <a:latin typeface="Courier New" panose="02070309020205020404" pitchFamily="49" charset="0"/>
                <a:cs typeface="Courier New" panose="02070309020205020404" pitchFamily="49" charset="0"/>
              </a:rPr>
              <a:t>float f2c(float </a:t>
            </a:r>
            <a:r>
              <a:rPr lang="en-US" altLang="zh-TW" sz="2400" b="1" dirty="0" err="1">
                <a:latin typeface="Courier New" panose="02070309020205020404" pitchFamily="49" charset="0"/>
                <a:cs typeface="Courier New" panose="02070309020205020404" pitchFamily="49" charset="0"/>
              </a:rPr>
              <a:t>fahr</a:t>
            </a:r>
            <a:r>
              <a:rPr lang="en-US" altLang="zh-TW" sz="2400" b="1" dirty="0">
                <a:latin typeface="Courier New" panose="02070309020205020404" pitchFamily="49" charset="0"/>
                <a:cs typeface="Courier New" panose="02070309020205020404" pitchFamily="49" charset="0"/>
              </a:rPr>
              <a:t>) {</a:t>
            </a:r>
            <a:br>
              <a:rPr lang="en-US" altLang="zh-TW" sz="2400" b="1" dirty="0">
                <a:latin typeface="Courier New" panose="02070309020205020404" pitchFamily="49" charset="0"/>
                <a:cs typeface="Courier New" panose="02070309020205020404" pitchFamily="49" charset="0"/>
              </a:rPr>
            </a:br>
            <a:r>
              <a:rPr lang="en-US" altLang="zh-TW" sz="2400" b="1" dirty="0">
                <a:latin typeface="Courier New" panose="02070309020205020404" pitchFamily="49" charset="0"/>
                <a:cs typeface="Courier New" panose="02070309020205020404" pitchFamily="49" charset="0"/>
              </a:rPr>
              <a:t>  return ((5.0/9.0)*(</a:t>
            </a:r>
            <a:r>
              <a:rPr lang="en-US" altLang="zh-TW" sz="2400" b="1" dirty="0" err="1">
                <a:latin typeface="Courier New" panose="02070309020205020404" pitchFamily="49" charset="0"/>
                <a:cs typeface="Courier New" panose="02070309020205020404" pitchFamily="49" charset="0"/>
              </a:rPr>
              <a:t>fahr</a:t>
            </a:r>
            <a:r>
              <a:rPr lang="en-US" altLang="zh-TW" sz="2400" b="1" dirty="0">
                <a:latin typeface="Courier New" panose="02070309020205020404" pitchFamily="49" charset="0"/>
                <a:cs typeface="Courier New" panose="02070309020205020404" pitchFamily="49" charset="0"/>
              </a:rPr>
              <a:t> - 32.0));</a:t>
            </a:r>
            <a:br>
              <a:rPr lang="en-US" altLang="zh-TW" sz="2400" b="1" dirty="0">
                <a:latin typeface="Courier New" panose="02070309020205020404" pitchFamily="49" charset="0"/>
                <a:cs typeface="Courier New" panose="02070309020205020404" pitchFamily="49" charset="0"/>
              </a:rPr>
            </a:br>
            <a:r>
              <a:rPr lang="en-US" altLang="zh-TW" sz="2400" b="1" dirty="0">
                <a:latin typeface="Courier New" panose="02070309020205020404" pitchFamily="49" charset="0"/>
                <a:cs typeface="Courier New" panose="02070309020205020404" pitchFamily="49" charset="0"/>
              </a:rPr>
              <a:t>}</a:t>
            </a:r>
          </a:p>
          <a:p>
            <a:pPr lvl="1" eaLnBrk="1" hangingPunct="1">
              <a:lnSpc>
                <a:spcPct val="90000"/>
              </a:lnSpc>
            </a:pPr>
            <a:r>
              <a:rPr lang="en-US" altLang="zh-TW" sz="2400" b="1" dirty="0" err="1">
                <a:latin typeface="Courier New" panose="02070309020205020404" pitchFamily="49" charset="0"/>
                <a:cs typeface="Courier New" panose="02070309020205020404" pitchFamily="49" charset="0"/>
              </a:rPr>
              <a:t>fahr</a:t>
            </a:r>
            <a:r>
              <a:rPr lang="en-US" altLang="zh-TW" sz="2400" dirty="0"/>
              <a:t> in </a:t>
            </a:r>
            <a:r>
              <a:rPr lang="en-US" altLang="zh-TW" sz="2400" b="1" dirty="0" smtClean="0">
                <a:latin typeface="Courier New" panose="02070309020205020404" pitchFamily="49" charset="0"/>
                <a:cs typeface="Courier New" panose="02070309020205020404" pitchFamily="49" charset="0"/>
              </a:rPr>
              <a:t>f10</a:t>
            </a:r>
            <a:r>
              <a:rPr lang="en-US" altLang="zh-TW" sz="2400" dirty="0" smtClean="0"/>
              <a:t>, </a:t>
            </a:r>
            <a:r>
              <a:rPr lang="en-US" altLang="zh-TW" sz="2400" dirty="0"/>
              <a:t>result in </a:t>
            </a:r>
            <a:r>
              <a:rPr lang="en-US" altLang="zh-TW" sz="2400" b="1" dirty="0" smtClean="0">
                <a:latin typeface="Courier New" panose="02070309020205020404" pitchFamily="49" charset="0"/>
                <a:cs typeface="Courier New" panose="02070309020205020404" pitchFamily="49" charset="0"/>
              </a:rPr>
              <a:t>f10</a:t>
            </a:r>
            <a:r>
              <a:rPr lang="en-US" altLang="zh-TW" sz="2400" dirty="0"/>
              <a:t>, literals in global memory space</a:t>
            </a:r>
          </a:p>
          <a:p>
            <a:pPr eaLnBrk="1" hangingPunct="1">
              <a:lnSpc>
                <a:spcPct val="90000"/>
              </a:lnSpc>
            </a:pPr>
            <a:r>
              <a:rPr lang="en-US" altLang="zh-TW" sz="2800" dirty="0"/>
              <a:t>Compiled </a:t>
            </a:r>
            <a:r>
              <a:rPr lang="en-US" altLang="zh-TW" sz="2800" dirty="0" smtClean="0"/>
              <a:t>RISC-V </a:t>
            </a:r>
            <a:r>
              <a:rPr lang="en-US" altLang="zh-TW" sz="2800" dirty="0"/>
              <a:t>code:</a:t>
            </a:r>
          </a:p>
          <a:p>
            <a:pPr eaLnBrk="1" hangingPunct="1">
              <a:lnSpc>
                <a:spcPct val="90000"/>
              </a:lnSpc>
              <a:buFont typeface="Wingdings" panose="05000000000000000000" pitchFamily="2" charset="2"/>
              <a:buNone/>
            </a:pPr>
            <a:r>
              <a:rPr lang="en-US" altLang="zh-TW" sz="2400" dirty="0">
                <a:latin typeface="Lucida Console" panose="020B0609040504020204" pitchFamily="49" charset="0"/>
              </a:rPr>
              <a:t>	</a:t>
            </a:r>
            <a:r>
              <a:rPr lang="en-US" altLang="zh-TW" sz="2400" b="1" dirty="0">
                <a:latin typeface="Courier New" panose="02070309020205020404" pitchFamily="49" charset="0"/>
                <a:cs typeface="Courier New" panose="02070309020205020404" pitchFamily="49" charset="0"/>
              </a:rPr>
              <a:t>f2c: </a:t>
            </a:r>
            <a:r>
              <a:rPr lang="en-US" altLang="zh-TW" sz="2400" b="1" dirty="0" err="1" smtClean="0">
                <a:latin typeface="Courier New" panose="02070309020205020404" pitchFamily="49" charset="0"/>
                <a:cs typeface="Courier New" panose="02070309020205020404" pitchFamily="49" charset="0"/>
              </a:rPr>
              <a:t>flw</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f0,const5(x3)  // f0 = 5.0f</a:t>
            </a:r>
          </a:p>
          <a:p>
            <a:pPr eaLnBrk="1" hangingPunct="1">
              <a:lnSpc>
                <a:spcPct val="90000"/>
              </a:lnSpc>
              <a:buFont typeface="Wingdings" panose="05000000000000000000" pitchFamily="2" charset="2"/>
              <a:buNone/>
            </a:pP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flw</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f1,const9(x3)  // f1 = 9.0f</a:t>
            </a:r>
          </a:p>
          <a:p>
            <a:pPr eaLnBrk="1" hangingPunct="1">
              <a:lnSpc>
                <a:spcPct val="90000"/>
              </a:lnSpc>
              <a:buFont typeface="Wingdings" panose="05000000000000000000" pitchFamily="2" charset="2"/>
              <a:buNone/>
            </a:pP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fdiv.s</a:t>
            </a:r>
            <a:r>
              <a:rPr lang="en-US" altLang="zh-TW" sz="2400" b="1" dirty="0" smtClean="0">
                <a:latin typeface="Courier New" panose="02070309020205020404" pitchFamily="49" charset="0"/>
                <a:cs typeface="Courier New" panose="02070309020205020404" pitchFamily="49" charset="0"/>
              </a:rPr>
              <a:t> f0,f0,f1    // </a:t>
            </a:r>
            <a:r>
              <a:rPr lang="en-US" altLang="zh-TW" sz="2400" b="1" dirty="0">
                <a:latin typeface="Courier New" panose="02070309020205020404" pitchFamily="49" charset="0"/>
                <a:cs typeface="Courier New" panose="02070309020205020404" pitchFamily="49" charset="0"/>
              </a:rPr>
              <a:t>f0 = </a:t>
            </a:r>
            <a:r>
              <a:rPr lang="en-US" altLang="zh-TW" sz="2400" b="1" dirty="0" smtClean="0">
                <a:latin typeface="Courier New" panose="02070309020205020404" pitchFamily="49" charset="0"/>
                <a:cs typeface="Courier New" panose="02070309020205020404" pitchFamily="49" charset="0"/>
              </a:rPr>
              <a:t>5.0f/9.0f</a:t>
            </a:r>
            <a:endParaRPr lang="en-US" altLang="zh-TW" sz="24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flw</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f1,const32(x3) // f1 = 32.0f</a:t>
            </a:r>
          </a:p>
          <a:p>
            <a:pPr eaLnBrk="1" hangingPunct="1">
              <a:lnSpc>
                <a:spcPct val="90000"/>
              </a:lnSpc>
              <a:buFont typeface="Wingdings" panose="05000000000000000000" pitchFamily="2" charset="2"/>
              <a:buNone/>
            </a:pP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fsub.s</a:t>
            </a:r>
            <a:r>
              <a:rPr lang="en-US" altLang="zh-TW" sz="2400" b="1" dirty="0" smtClean="0">
                <a:latin typeface="Courier New" panose="02070309020205020404" pitchFamily="49" charset="0"/>
                <a:cs typeface="Courier New" panose="02070309020205020404" pitchFamily="49" charset="0"/>
              </a:rPr>
              <a:t> </a:t>
            </a:r>
            <a:r>
              <a:rPr lang="en-US" altLang="zh-TW" sz="2400" b="1" dirty="0">
                <a:latin typeface="Courier New" panose="02070309020205020404" pitchFamily="49" charset="0"/>
                <a:cs typeface="Courier New" panose="02070309020205020404" pitchFamily="49" charset="0"/>
              </a:rPr>
              <a:t>f10,f10,f1  // </a:t>
            </a:r>
            <a:r>
              <a:rPr lang="en-US" altLang="zh-TW" sz="2400" b="1" dirty="0" smtClean="0">
                <a:latin typeface="Courier New" panose="02070309020205020404" pitchFamily="49" charset="0"/>
                <a:cs typeface="Courier New" panose="02070309020205020404" pitchFamily="49" charset="0"/>
              </a:rPr>
              <a:t>f10 = </a:t>
            </a:r>
            <a:r>
              <a:rPr lang="en-US" altLang="zh-TW" sz="2400" b="1" dirty="0" err="1" smtClean="0">
                <a:latin typeface="Courier New" panose="02070309020205020404" pitchFamily="49" charset="0"/>
                <a:cs typeface="Courier New" panose="02070309020205020404" pitchFamily="49" charset="0"/>
              </a:rPr>
              <a:t>fahr</a:t>
            </a:r>
            <a:r>
              <a:rPr lang="en-US" altLang="zh-TW" sz="2400" b="1" dirty="0" smtClean="0">
                <a:latin typeface="Courier New" panose="02070309020205020404" pitchFamily="49" charset="0"/>
                <a:cs typeface="Courier New" panose="02070309020205020404" pitchFamily="49" charset="0"/>
              </a:rPr>
              <a:t>–32.0</a:t>
            </a:r>
            <a:endParaRPr lang="en-US" altLang="zh-TW" sz="24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   </a:t>
            </a:r>
            <a:r>
              <a:rPr lang="en-US" altLang="zh-TW" sz="2400" b="1" dirty="0" err="1" smtClean="0">
                <a:latin typeface="Courier New" panose="02070309020205020404" pitchFamily="49" charset="0"/>
                <a:cs typeface="Courier New" panose="02070309020205020404" pitchFamily="49" charset="0"/>
              </a:rPr>
              <a:t>fmul.s</a:t>
            </a:r>
            <a:r>
              <a:rPr lang="en-US" altLang="zh-TW" sz="2400" b="1" dirty="0" smtClean="0">
                <a:latin typeface="Courier New" panose="02070309020205020404" pitchFamily="49" charset="0"/>
                <a:cs typeface="Courier New" panose="02070309020205020404" pitchFamily="49" charset="0"/>
              </a:rPr>
              <a:t> f10,f0,f10  // f10 = () * ()</a:t>
            </a:r>
            <a:endParaRPr lang="en-US" altLang="zh-TW" sz="2400" b="1" dirty="0">
              <a:latin typeface="Courier New" panose="02070309020205020404" pitchFamily="49" charset="0"/>
              <a:cs typeface="Courier New" panose="02070309020205020404" pitchFamily="49" charset="0"/>
            </a:endParaRPr>
          </a:p>
          <a:p>
            <a:pPr eaLnBrk="1" hangingPunct="1">
              <a:lnSpc>
                <a:spcPct val="90000"/>
              </a:lnSpc>
              <a:buFont typeface="Wingdings" panose="05000000000000000000" pitchFamily="2" charset="2"/>
              <a:buNone/>
            </a:pPr>
            <a:r>
              <a:rPr lang="en-US" altLang="zh-TW" sz="2400" b="1" dirty="0">
                <a:latin typeface="Courier New" panose="02070309020205020404" pitchFamily="49" charset="0"/>
                <a:cs typeface="Courier New" panose="02070309020205020404" pitchFamily="49" charset="0"/>
              </a:rPr>
              <a:t>  </a:t>
            </a:r>
            <a:r>
              <a:rPr lang="en-US" altLang="zh-TW" sz="2400" b="1" dirty="0" smtClean="0">
                <a:latin typeface="Courier New" panose="02070309020205020404" pitchFamily="49" charset="0"/>
                <a:cs typeface="Courier New" panose="02070309020205020404" pitchFamily="49" charset="0"/>
              </a:rPr>
              <a:t>     </a:t>
            </a:r>
            <a:r>
              <a:rPr lang="en-US" altLang="zh-TW" sz="2400" b="1" dirty="0" err="1">
                <a:latin typeface="Courier New" panose="02070309020205020404" pitchFamily="49" charset="0"/>
                <a:cs typeface="Courier New" panose="02070309020205020404" pitchFamily="49" charset="0"/>
              </a:rPr>
              <a:t>jalr</a:t>
            </a:r>
            <a:r>
              <a:rPr lang="en-US" altLang="zh-TW" sz="2400" b="1" dirty="0">
                <a:latin typeface="Courier New" panose="02070309020205020404" pitchFamily="49" charset="0"/>
                <a:cs typeface="Courier New" panose="02070309020205020404" pitchFamily="49" charset="0"/>
              </a:rPr>
              <a:t>   x0,0(x1)    // return</a:t>
            </a:r>
            <a:endParaRPr lang="en-AU" altLang="zh-TW" sz="2400" b="1" dirty="0">
              <a:latin typeface="Courier New" panose="02070309020205020404" pitchFamily="49" charset="0"/>
              <a:ea typeface="新細明體" panose="02020500000000000000" pitchFamily="18" charset="-120"/>
              <a:cs typeface="Courier New" panose="02070309020205020404" pitchFamily="49" charset="0"/>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80</a:t>
            </a:fld>
            <a:endParaRPr lang="zh-TW" altLang="zh-TW"/>
          </a:p>
        </p:txBody>
      </p:sp>
    </p:spTree>
    <p:extLst>
      <p:ext uri="{BB962C8B-B14F-4D97-AF65-F5344CB8AC3E}">
        <p14:creationId xmlns:p14="http://schemas.microsoft.com/office/powerpoint/2010/main" val="20300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0">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9940">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9940">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940">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94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994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9940">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94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pPr eaLnBrk="1" hangingPunct="1"/>
            <a:r>
              <a:rPr lang="en-US" altLang="zh-TW" dirty="0"/>
              <a:t>FP Example: Array Multiplication</a:t>
            </a:r>
          </a:p>
        </p:txBody>
      </p:sp>
      <p:sp>
        <p:nvSpPr>
          <p:cNvPr id="40964" name="Rectangle 3"/>
          <p:cNvSpPr>
            <a:spLocks noGrp="1" noChangeArrowheads="1"/>
          </p:cNvSpPr>
          <p:nvPr>
            <p:ph idx="1"/>
          </p:nvPr>
        </p:nvSpPr>
        <p:spPr/>
        <p:txBody>
          <a:bodyPr/>
          <a:lstStyle/>
          <a:p>
            <a:pPr eaLnBrk="1" hangingPunct="1">
              <a:lnSpc>
                <a:spcPct val="90000"/>
              </a:lnSpc>
            </a:pPr>
            <a:r>
              <a:rPr lang="en-US" altLang="zh-TW" dirty="0"/>
              <a:t>C</a:t>
            </a:r>
            <a:r>
              <a:rPr lang="en-US" altLang="zh-TW" sz="2800" dirty="0" smtClean="0"/>
              <a:t> </a:t>
            </a:r>
            <a:r>
              <a:rPr lang="en-US" altLang="zh-TW" sz="2800" dirty="0"/>
              <a:t>= </a:t>
            </a:r>
            <a:r>
              <a:rPr lang="en-US" altLang="zh-TW" sz="2800" dirty="0" smtClean="0"/>
              <a:t>C </a:t>
            </a:r>
            <a:r>
              <a:rPr lang="en-US" altLang="zh-TW" sz="2800" dirty="0"/>
              <a:t>+ </a:t>
            </a:r>
            <a:r>
              <a:rPr lang="en-US" altLang="zh-TW" sz="2800" dirty="0" smtClean="0"/>
              <a:t>A </a:t>
            </a:r>
            <a:r>
              <a:rPr lang="en-US" altLang="zh-TW" sz="2800" dirty="0">
                <a:cs typeface="Arial" panose="020B0604020202020204" pitchFamily="34" charset="0"/>
              </a:rPr>
              <a:t>× </a:t>
            </a:r>
            <a:r>
              <a:rPr lang="en-US" altLang="zh-TW" sz="2800" dirty="0" smtClean="0">
                <a:cs typeface="Arial" panose="020B0604020202020204" pitchFamily="34" charset="0"/>
              </a:rPr>
              <a:t>B</a:t>
            </a:r>
            <a:endParaRPr lang="en-US" altLang="zh-TW" sz="2800" dirty="0">
              <a:cs typeface="Arial" panose="020B0604020202020204" pitchFamily="34" charset="0"/>
            </a:endParaRPr>
          </a:p>
          <a:p>
            <a:pPr lvl="1" eaLnBrk="1" hangingPunct="1">
              <a:lnSpc>
                <a:spcPct val="90000"/>
              </a:lnSpc>
            </a:pPr>
            <a:r>
              <a:rPr lang="en-US" altLang="zh-TW" sz="2400" dirty="0">
                <a:cs typeface="Arial" panose="020B0604020202020204" pitchFamily="34" charset="0"/>
              </a:rPr>
              <a:t>All 32 × 32 matrices, 64-bit double-precision elements</a:t>
            </a:r>
          </a:p>
          <a:p>
            <a:pPr eaLnBrk="1" hangingPunct="1">
              <a:lnSpc>
                <a:spcPct val="90000"/>
              </a:lnSpc>
            </a:pPr>
            <a:r>
              <a:rPr lang="en-US" altLang="zh-TW" sz="2800" dirty="0"/>
              <a:t>C code:</a:t>
            </a:r>
          </a:p>
          <a:p>
            <a:pPr eaLnBrk="1" hangingPunct="1">
              <a:lnSpc>
                <a:spcPct val="90000"/>
              </a:lnSpc>
              <a:buFont typeface="Wingdings" panose="05000000000000000000" pitchFamily="2" charset="2"/>
              <a:buNone/>
            </a:pPr>
            <a:r>
              <a:rPr lang="en-US" altLang="zh-TW" sz="2400" dirty="0">
                <a:latin typeface="Lucida Console" panose="020B0609040504020204" pitchFamily="49" charset="0"/>
              </a:rPr>
              <a:t>	</a:t>
            </a:r>
            <a:r>
              <a:rPr lang="nb-NO" altLang="zh-TW" sz="2400" b="1" dirty="0">
                <a:latin typeface="Courier New" panose="02070309020205020404" pitchFamily="49" charset="0"/>
                <a:cs typeface="Courier New" panose="02070309020205020404" pitchFamily="49" charset="0"/>
              </a:rPr>
              <a:t>void mm (double </a:t>
            </a:r>
            <a:r>
              <a:rPr lang="nb-NO" altLang="zh-TW" sz="2400" b="1" dirty="0" smtClean="0">
                <a:latin typeface="Courier New" panose="02070309020205020404" pitchFamily="49" charset="0"/>
                <a:cs typeface="Courier New" panose="02070309020205020404" pitchFamily="49" charset="0"/>
              </a:rPr>
              <a:t>c[][],</a:t>
            </a:r>
            <a:r>
              <a:rPr lang="nb-NO" altLang="zh-TW" sz="2400" b="1" dirty="0">
                <a:latin typeface="Courier New" panose="02070309020205020404" pitchFamily="49" charset="0"/>
                <a:cs typeface="Courier New" panose="02070309020205020404" pitchFamily="49" charset="0"/>
              </a:rPr>
              <a:t/>
            </a:r>
            <a:br>
              <a:rPr lang="nb-NO" altLang="zh-TW" sz="2400" b="1" dirty="0">
                <a:latin typeface="Courier New" panose="02070309020205020404" pitchFamily="49" charset="0"/>
                <a:cs typeface="Courier New" panose="02070309020205020404" pitchFamily="49" charset="0"/>
              </a:rPr>
            </a:br>
            <a:r>
              <a:rPr lang="nb-NO" altLang="zh-TW" sz="2400" b="1" dirty="0">
                <a:latin typeface="Courier New" panose="02070309020205020404" pitchFamily="49" charset="0"/>
                <a:cs typeface="Courier New" panose="02070309020205020404" pitchFamily="49" charset="0"/>
              </a:rPr>
              <a:t>         double </a:t>
            </a:r>
            <a:r>
              <a:rPr lang="nb-NO" altLang="zh-TW" sz="2400" b="1" dirty="0" smtClean="0">
                <a:latin typeface="Courier New" panose="02070309020205020404" pitchFamily="49" charset="0"/>
                <a:cs typeface="Courier New" panose="02070309020205020404" pitchFamily="49" charset="0"/>
              </a:rPr>
              <a:t>a[][], </a:t>
            </a:r>
            <a:r>
              <a:rPr lang="nb-NO" altLang="zh-TW" sz="2400" b="1" dirty="0">
                <a:latin typeface="Courier New" panose="02070309020205020404" pitchFamily="49" charset="0"/>
                <a:cs typeface="Courier New" panose="02070309020205020404" pitchFamily="49" charset="0"/>
              </a:rPr>
              <a:t>double </a:t>
            </a:r>
            <a:r>
              <a:rPr lang="nb-NO" altLang="zh-TW" sz="2400" b="1" dirty="0" smtClean="0">
                <a:latin typeface="Courier New" panose="02070309020205020404" pitchFamily="49" charset="0"/>
                <a:cs typeface="Courier New" panose="02070309020205020404" pitchFamily="49" charset="0"/>
              </a:rPr>
              <a:t>b[][]) </a:t>
            </a:r>
            <a:r>
              <a:rPr lang="nb-NO" altLang="zh-TW" sz="2400" b="1" dirty="0">
                <a:latin typeface="Courier New" panose="02070309020205020404" pitchFamily="49" charset="0"/>
                <a:cs typeface="Courier New" panose="02070309020205020404" pitchFamily="49" charset="0"/>
              </a:rPr>
              <a:t>{</a:t>
            </a:r>
            <a:br>
              <a:rPr lang="nb-NO" altLang="zh-TW" sz="2400" b="1" dirty="0">
                <a:latin typeface="Courier New" panose="02070309020205020404" pitchFamily="49" charset="0"/>
                <a:cs typeface="Courier New" panose="02070309020205020404" pitchFamily="49" charset="0"/>
              </a:rPr>
            </a:br>
            <a:r>
              <a:rPr lang="nb-NO" altLang="zh-TW" sz="2400" b="1" dirty="0">
                <a:latin typeface="Courier New" panose="02070309020205020404" pitchFamily="49" charset="0"/>
                <a:cs typeface="Courier New" panose="02070309020205020404" pitchFamily="49" charset="0"/>
              </a:rPr>
              <a:t>  </a:t>
            </a:r>
            <a:r>
              <a:rPr lang="nb-NO" altLang="zh-TW" sz="2400" b="1" dirty="0" smtClean="0">
                <a:latin typeface="Courier New" panose="02070309020205020404" pitchFamily="49" charset="0"/>
                <a:cs typeface="Courier New" panose="02070309020205020404" pitchFamily="49" charset="0"/>
              </a:rPr>
              <a:t>size_t </a:t>
            </a:r>
            <a:r>
              <a:rPr lang="nb-NO" altLang="zh-TW" sz="2400" b="1" dirty="0">
                <a:latin typeface="Courier New" panose="02070309020205020404" pitchFamily="49" charset="0"/>
                <a:cs typeface="Courier New" panose="02070309020205020404" pitchFamily="49" charset="0"/>
              </a:rPr>
              <a:t>i, j, k;</a:t>
            </a:r>
            <a:br>
              <a:rPr lang="nb-NO" altLang="zh-TW" sz="2400" b="1" dirty="0">
                <a:latin typeface="Courier New" panose="02070309020205020404" pitchFamily="49" charset="0"/>
                <a:cs typeface="Courier New" panose="02070309020205020404" pitchFamily="49" charset="0"/>
              </a:rPr>
            </a:br>
            <a:r>
              <a:rPr lang="nb-NO" altLang="zh-TW" sz="2400" b="1" dirty="0">
                <a:latin typeface="Courier New" panose="02070309020205020404" pitchFamily="49" charset="0"/>
                <a:cs typeface="Courier New" panose="02070309020205020404" pitchFamily="49" charset="0"/>
              </a:rPr>
              <a:t>  for (i = 0; </a:t>
            </a:r>
            <a:r>
              <a:rPr lang="nb-NO" altLang="zh-TW" sz="2400" b="1" dirty="0" smtClean="0">
                <a:latin typeface="Courier New" panose="02070309020205020404" pitchFamily="49" charset="0"/>
                <a:cs typeface="Courier New" panose="02070309020205020404" pitchFamily="49" charset="0"/>
              </a:rPr>
              <a:t>i &lt; </a:t>
            </a:r>
            <a:r>
              <a:rPr lang="nb-NO" altLang="zh-TW" sz="2400" b="1" dirty="0">
                <a:latin typeface="Courier New" panose="02070309020205020404" pitchFamily="49" charset="0"/>
                <a:cs typeface="Courier New" panose="02070309020205020404" pitchFamily="49" charset="0"/>
              </a:rPr>
              <a:t>32; i = i + 1)</a:t>
            </a:r>
            <a:br>
              <a:rPr lang="nb-NO" altLang="zh-TW" sz="2400" b="1" dirty="0">
                <a:latin typeface="Courier New" panose="02070309020205020404" pitchFamily="49" charset="0"/>
                <a:cs typeface="Courier New" panose="02070309020205020404" pitchFamily="49" charset="0"/>
              </a:rPr>
            </a:br>
            <a:r>
              <a:rPr lang="nb-NO" altLang="zh-TW" sz="2400" b="1" dirty="0">
                <a:latin typeface="Courier New" panose="02070309020205020404" pitchFamily="49" charset="0"/>
                <a:cs typeface="Courier New" panose="02070309020205020404" pitchFamily="49" charset="0"/>
              </a:rPr>
              <a:t>    for (j = 0; </a:t>
            </a:r>
            <a:r>
              <a:rPr lang="nb-NO" altLang="zh-TW" sz="2400" b="1" dirty="0" smtClean="0">
                <a:latin typeface="Courier New" panose="02070309020205020404" pitchFamily="49" charset="0"/>
                <a:cs typeface="Courier New" panose="02070309020205020404" pitchFamily="49" charset="0"/>
              </a:rPr>
              <a:t>j &lt; </a:t>
            </a:r>
            <a:r>
              <a:rPr lang="nb-NO" altLang="zh-TW" sz="2400" b="1" dirty="0">
                <a:latin typeface="Courier New" panose="02070309020205020404" pitchFamily="49" charset="0"/>
                <a:cs typeface="Courier New" panose="02070309020205020404" pitchFamily="49" charset="0"/>
              </a:rPr>
              <a:t>32; j = j + 1)</a:t>
            </a:r>
            <a:br>
              <a:rPr lang="nb-NO" altLang="zh-TW" sz="2400" b="1" dirty="0">
                <a:latin typeface="Courier New" panose="02070309020205020404" pitchFamily="49" charset="0"/>
                <a:cs typeface="Courier New" panose="02070309020205020404" pitchFamily="49" charset="0"/>
              </a:rPr>
            </a:br>
            <a:r>
              <a:rPr lang="nb-NO" altLang="zh-TW" sz="2400" b="1" dirty="0">
                <a:latin typeface="Courier New" panose="02070309020205020404" pitchFamily="49" charset="0"/>
                <a:cs typeface="Courier New" panose="02070309020205020404" pitchFamily="49" charset="0"/>
              </a:rPr>
              <a:t>      for (k = 0; </a:t>
            </a:r>
            <a:r>
              <a:rPr lang="nb-NO" altLang="zh-TW" sz="2400" b="1" dirty="0" smtClean="0">
                <a:latin typeface="Courier New" panose="02070309020205020404" pitchFamily="49" charset="0"/>
                <a:cs typeface="Courier New" panose="02070309020205020404" pitchFamily="49" charset="0"/>
              </a:rPr>
              <a:t>k &lt; </a:t>
            </a:r>
            <a:r>
              <a:rPr lang="nb-NO" altLang="zh-TW" sz="2400" b="1" dirty="0">
                <a:latin typeface="Courier New" panose="02070309020205020404" pitchFamily="49" charset="0"/>
                <a:cs typeface="Courier New" panose="02070309020205020404" pitchFamily="49" charset="0"/>
              </a:rPr>
              <a:t>32; k = k + 1)</a:t>
            </a:r>
            <a:br>
              <a:rPr lang="nb-NO" altLang="zh-TW" sz="2400" b="1" dirty="0">
                <a:latin typeface="Courier New" panose="02070309020205020404" pitchFamily="49" charset="0"/>
                <a:cs typeface="Courier New" panose="02070309020205020404" pitchFamily="49" charset="0"/>
              </a:rPr>
            </a:br>
            <a:r>
              <a:rPr lang="nb-NO" altLang="zh-TW" sz="2400" b="1" dirty="0">
                <a:latin typeface="Courier New" panose="02070309020205020404" pitchFamily="49" charset="0"/>
                <a:cs typeface="Courier New" panose="02070309020205020404" pitchFamily="49" charset="0"/>
              </a:rPr>
              <a:t>        </a:t>
            </a:r>
            <a:r>
              <a:rPr lang="nb-NO" altLang="zh-TW" sz="2400" b="1" dirty="0" smtClean="0">
                <a:latin typeface="Courier New" panose="02070309020205020404" pitchFamily="49" charset="0"/>
                <a:cs typeface="Courier New" panose="02070309020205020404" pitchFamily="49" charset="0"/>
              </a:rPr>
              <a:t>c[i</a:t>
            </a:r>
            <a:r>
              <a:rPr lang="nb-NO" altLang="zh-TW" sz="2400" b="1" dirty="0">
                <a:latin typeface="Courier New" panose="02070309020205020404" pitchFamily="49" charset="0"/>
                <a:cs typeface="Courier New" panose="02070309020205020404" pitchFamily="49" charset="0"/>
              </a:rPr>
              <a:t>][j] = </a:t>
            </a:r>
            <a:r>
              <a:rPr lang="nb-NO" altLang="zh-TW" sz="2400" b="1" dirty="0" smtClean="0">
                <a:latin typeface="Courier New" panose="02070309020205020404" pitchFamily="49" charset="0"/>
                <a:cs typeface="Courier New" panose="02070309020205020404" pitchFamily="49" charset="0"/>
              </a:rPr>
              <a:t>c[i</a:t>
            </a:r>
            <a:r>
              <a:rPr lang="nb-NO" altLang="zh-TW" sz="2400" b="1" dirty="0">
                <a:latin typeface="Courier New" panose="02070309020205020404" pitchFamily="49" charset="0"/>
                <a:cs typeface="Courier New" panose="02070309020205020404" pitchFamily="49" charset="0"/>
              </a:rPr>
              <a:t>][j]</a:t>
            </a:r>
            <a:br>
              <a:rPr lang="nb-NO" altLang="zh-TW" sz="2400" b="1" dirty="0">
                <a:latin typeface="Courier New" panose="02070309020205020404" pitchFamily="49" charset="0"/>
                <a:cs typeface="Courier New" panose="02070309020205020404" pitchFamily="49" charset="0"/>
              </a:rPr>
            </a:br>
            <a:r>
              <a:rPr lang="nb-NO" altLang="zh-TW" sz="2400" b="1" dirty="0">
                <a:latin typeface="Courier New" panose="02070309020205020404" pitchFamily="49" charset="0"/>
                <a:cs typeface="Courier New" panose="02070309020205020404" pitchFamily="49" charset="0"/>
              </a:rPr>
              <a:t>                  + </a:t>
            </a:r>
            <a:r>
              <a:rPr lang="nb-NO" altLang="zh-TW" sz="2400" b="1" dirty="0" smtClean="0">
                <a:latin typeface="Courier New" panose="02070309020205020404" pitchFamily="49" charset="0"/>
                <a:cs typeface="Courier New" panose="02070309020205020404" pitchFamily="49" charset="0"/>
              </a:rPr>
              <a:t>a[i</a:t>
            </a:r>
            <a:r>
              <a:rPr lang="nb-NO" altLang="zh-TW" sz="2400" b="1" dirty="0">
                <a:latin typeface="Courier New" panose="02070309020205020404" pitchFamily="49" charset="0"/>
                <a:cs typeface="Courier New" panose="02070309020205020404" pitchFamily="49" charset="0"/>
              </a:rPr>
              <a:t>][k] * </a:t>
            </a:r>
            <a:r>
              <a:rPr lang="nb-NO" altLang="zh-TW" sz="2400" b="1" dirty="0" smtClean="0">
                <a:latin typeface="Courier New" panose="02070309020205020404" pitchFamily="49" charset="0"/>
                <a:cs typeface="Courier New" panose="02070309020205020404" pitchFamily="49" charset="0"/>
              </a:rPr>
              <a:t>b[k</a:t>
            </a:r>
            <a:r>
              <a:rPr lang="nb-NO" altLang="zh-TW" sz="2400" b="1" dirty="0">
                <a:latin typeface="Courier New" panose="02070309020205020404" pitchFamily="49" charset="0"/>
                <a:cs typeface="Courier New" panose="02070309020205020404" pitchFamily="49" charset="0"/>
              </a:rPr>
              <a:t>][j];</a:t>
            </a:r>
            <a:br>
              <a:rPr lang="nb-NO" altLang="zh-TW" sz="2400" b="1" dirty="0">
                <a:latin typeface="Courier New" panose="02070309020205020404" pitchFamily="49" charset="0"/>
                <a:cs typeface="Courier New" panose="02070309020205020404" pitchFamily="49" charset="0"/>
              </a:rPr>
            </a:br>
            <a:r>
              <a:rPr lang="nb-NO" altLang="zh-TW" sz="2400" b="1" dirty="0">
                <a:latin typeface="Courier New" panose="02070309020205020404" pitchFamily="49" charset="0"/>
                <a:cs typeface="Courier New" panose="02070309020205020404" pitchFamily="49" charset="0"/>
              </a:rPr>
              <a:t>}</a:t>
            </a:r>
            <a:endParaRPr lang="en-US" altLang="zh-TW" sz="2400" b="1" dirty="0">
              <a:latin typeface="Courier New" panose="02070309020205020404" pitchFamily="49" charset="0"/>
              <a:cs typeface="Courier New" panose="02070309020205020404" pitchFamily="49" charset="0"/>
            </a:endParaRPr>
          </a:p>
          <a:p>
            <a:pPr lvl="1" eaLnBrk="1" hangingPunct="1">
              <a:lnSpc>
                <a:spcPct val="90000"/>
              </a:lnSpc>
            </a:pPr>
            <a:r>
              <a:rPr lang="en-US" altLang="zh-TW" sz="2400" dirty="0"/>
              <a:t>Addresses of </a:t>
            </a:r>
            <a:r>
              <a:rPr lang="en-US" altLang="zh-TW" sz="2400" b="1" dirty="0" smtClean="0">
                <a:latin typeface="Courier New" panose="02070309020205020404" pitchFamily="49" charset="0"/>
                <a:cs typeface="Courier New" panose="02070309020205020404" pitchFamily="49" charset="0"/>
              </a:rPr>
              <a:t>c</a:t>
            </a:r>
            <a:r>
              <a:rPr lang="en-US" altLang="zh-TW" sz="2400" dirty="0" smtClean="0"/>
              <a:t>, </a:t>
            </a:r>
            <a:r>
              <a:rPr lang="en-US" altLang="zh-TW" sz="2400" b="1" dirty="0" smtClean="0">
                <a:latin typeface="Courier New" panose="02070309020205020404" pitchFamily="49" charset="0"/>
                <a:cs typeface="Courier New" panose="02070309020205020404" pitchFamily="49" charset="0"/>
              </a:rPr>
              <a:t>a</a:t>
            </a:r>
            <a:r>
              <a:rPr lang="en-US" altLang="zh-TW" sz="2400" dirty="0" smtClean="0"/>
              <a:t>, </a:t>
            </a:r>
            <a:r>
              <a:rPr lang="en-US" altLang="zh-TW" sz="2400" b="1" dirty="0" smtClean="0">
                <a:latin typeface="Courier New" panose="02070309020205020404" pitchFamily="49" charset="0"/>
                <a:cs typeface="Courier New" panose="02070309020205020404" pitchFamily="49" charset="0"/>
              </a:rPr>
              <a:t>b</a:t>
            </a:r>
            <a:r>
              <a:rPr lang="en-US" altLang="zh-TW" sz="2400" dirty="0" smtClean="0"/>
              <a:t> </a:t>
            </a:r>
            <a:r>
              <a:rPr lang="en-US" altLang="zh-TW" sz="2400" dirty="0"/>
              <a:t>in </a:t>
            </a:r>
            <a:r>
              <a:rPr lang="en-US" altLang="zh-TW" sz="2400" b="1" dirty="0" smtClean="0">
                <a:latin typeface="Courier New" panose="02070309020205020404" pitchFamily="49" charset="0"/>
                <a:cs typeface="Courier New" panose="02070309020205020404" pitchFamily="49" charset="0"/>
              </a:rPr>
              <a:t>x10</a:t>
            </a:r>
            <a:r>
              <a:rPr lang="en-US" altLang="zh-TW" sz="2400" dirty="0"/>
              <a:t>, </a:t>
            </a:r>
            <a:r>
              <a:rPr lang="en-US" altLang="zh-TW" sz="2400" b="1" dirty="0" smtClean="0">
                <a:latin typeface="Courier New" panose="02070309020205020404" pitchFamily="49" charset="0"/>
                <a:cs typeface="Courier New" panose="02070309020205020404" pitchFamily="49" charset="0"/>
              </a:rPr>
              <a:t>x11</a:t>
            </a:r>
            <a:r>
              <a:rPr lang="en-US" altLang="zh-TW" sz="2400" dirty="0" smtClean="0"/>
              <a:t>, </a:t>
            </a:r>
            <a:r>
              <a:rPr lang="en-US" altLang="zh-TW" sz="2400" b="1" dirty="0" smtClean="0">
                <a:latin typeface="Courier New" panose="02070309020205020404" pitchFamily="49" charset="0"/>
                <a:cs typeface="Courier New" panose="02070309020205020404" pitchFamily="49" charset="0"/>
              </a:rPr>
              <a:t>x12</a:t>
            </a:r>
            <a:r>
              <a:rPr lang="en-US" altLang="zh-TW" sz="2400" dirty="0"/>
              <a:t>, and </a:t>
            </a:r>
            <a:r>
              <a:rPr lang="en-US" altLang="zh-TW" sz="2400" b="1" dirty="0" err="1">
                <a:latin typeface="Courier New" panose="02070309020205020404" pitchFamily="49" charset="0"/>
                <a:cs typeface="Courier New" panose="02070309020205020404" pitchFamily="49" charset="0"/>
              </a:rPr>
              <a:t>i</a:t>
            </a:r>
            <a:r>
              <a:rPr lang="en-US" altLang="zh-TW" sz="2400" dirty="0"/>
              <a:t>, </a:t>
            </a:r>
            <a:r>
              <a:rPr lang="en-US" altLang="zh-TW" sz="2400" b="1" dirty="0">
                <a:latin typeface="Courier New" panose="02070309020205020404" pitchFamily="49" charset="0"/>
                <a:cs typeface="Courier New" panose="02070309020205020404" pitchFamily="49" charset="0"/>
              </a:rPr>
              <a:t>j</a:t>
            </a:r>
            <a:r>
              <a:rPr lang="en-US" altLang="zh-TW" sz="2400" dirty="0"/>
              <a:t>, </a:t>
            </a:r>
            <a:r>
              <a:rPr lang="en-US" altLang="zh-TW" sz="2400" b="1" dirty="0">
                <a:latin typeface="Courier New" panose="02070309020205020404" pitchFamily="49" charset="0"/>
                <a:cs typeface="Courier New" panose="02070309020205020404" pitchFamily="49" charset="0"/>
              </a:rPr>
              <a:t>k</a:t>
            </a:r>
            <a:r>
              <a:rPr lang="en-US" altLang="zh-TW" sz="2400" dirty="0"/>
              <a:t> in </a:t>
            </a:r>
            <a:r>
              <a:rPr lang="en-US" altLang="zh-TW" sz="2400" b="1" dirty="0" smtClean="0">
                <a:latin typeface="Courier New" panose="02070309020205020404" pitchFamily="49" charset="0"/>
                <a:cs typeface="Courier New" panose="02070309020205020404" pitchFamily="49" charset="0"/>
              </a:rPr>
              <a:t>x5</a:t>
            </a:r>
            <a:r>
              <a:rPr lang="en-US" altLang="zh-TW" sz="2400" dirty="0" smtClean="0"/>
              <a:t>, </a:t>
            </a:r>
            <a:r>
              <a:rPr lang="en-US" altLang="zh-TW" sz="2400" b="1" dirty="0" smtClean="0">
                <a:latin typeface="Courier New" panose="02070309020205020404" pitchFamily="49" charset="0"/>
                <a:cs typeface="Courier New" panose="02070309020205020404" pitchFamily="49" charset="0"/>
              </a:rPr>
              <a:t>x6</a:t>
            </a:r>
            <a:r>
              <a:rPr lang="en-US" altLang="zh-TW" sz="2400" dirty="0" smtClean="0"/>
              <a:t>, </a:t>
            </a:r>
            <a:r>
              <a:rPr lang="en-US" altLang="zh-TW" sz="2400" b="1" dirty="0" smtClean="0">
                <a:latin typeface="Courier New" panose="02070309020205020404" pitchFamily="49" charset="0"/>
                <a:cs typeface="Courier New" panose="02070309020205020404" pitchFamily="49" charset="0"/>
              </a:rPr>
              <a:t>x7</a:t>
            </a:r>
            <a:endParaRPr lang="en-US" altLang="zh-TW" sz="2400" b="1" dirty="0">
              <a:latin typeface="Courier New" panose="02070309020205020404" pitchFamily="49" charset="0"/>
              <a:cs typeface="Courier New" panose="02070309020205020404" pitchFamily="49" charset="0"/>
            </a:endParaRPr>
          </a:p>
        </p:txBody>
      </p:sp>
      <p:sp>
        <p:nvSpPr>
          <p:cNvPr id="6" name="投影片編號版面配置區 5"/>
          <p:cNvSpPr>
            <a:spLocks noGrp="1"/>
          </p:cNvSpPr>
          <p:nvPr>
            <p:ph type="sldNum" sz="quarter" idx="11"/>
          </p:nvPr>
        </p:nvSpPr>
        <p:spPr/>
        <p:txBody>
          <a:bodyPr/>
          <a:lstStyle/>
          <a:p>
            <a:fld id="{0EF8A0A4-1A2F-4B89-B3C7-02C31CE3A532}" type="slidenum">
              <a:rPr lang="zh-TW" altLang="en-US" smtClean="0"/>
              <a:pPr/>
              <a:t>81</a:t>
            </a:fld>
            <a:endParaRPr lang="zh-TW" altLang="zh-TW"/>
          </a:p>
        </p:txBody>
      </p:sp>
    </p:spTree>
    <p:extLst>
      <p:ext uri="{BB962C8B-B14F-4D97-AF65-F5344CB8AC3E}">
        <p14:creationId xmlns:p14="http://schemas.microsoft.com/office/powerpoint/2010/main" val="53063491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7" name="Rectangle 5"/>
          <p:cNvSpPr>
            <a:spLocks noChangeArrowheads="1"/>
          </p:cNvSpPr>
          <p:nvPr/>
        </p:nvSpPr>
        <p:spPr bwMode="auto">
          <a:xfrm>
            <a:off x="684213" y="1125538"/>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eaLnBrk="1" hangingPunct="1">
              <a:defRPr/>
            </a:pPr>
            <a:r>
              <a:rPr lang="en-US" altLang="en-US" sz="2400" dirty="0" smtClean="0"/>
              <a:t>  RISC-V code:</a:t>
            </a:r>
          </a:p>
          <a:p>
            <a:pPr eaLnBrk="1" hangingPunct="1">
              <a:lnSpc>
                <a:spcPct val="110000"/>
              </a:lnSpc>
              <a:buFont typeface="Wingdings" panose="05000000000000000000" pitchFamily="2" charset="2"/>
              <a:buNone/>
              <a:defRPr/>
            </a:pPr>
            <a:r>
              <a:rPr lang="en-US" altLang="en-US" sz="1600" dirty="0" smtClean="0">
                <a:latin typeface="Lucida Console" panose="020B0609040504020204" pitchFamily="49" charset="0"/>
              </a:rPr>
              <a:t>    </a:t>
            </a:r>
            <a:r>
              <a:rPr lang="en-AU" altLang="en-US" sz="1600" dirty="0" smtClean="0">
                <a:latin typeface="Lucida Console" panose="020B0609040504020204" pitchFamily="49" charset="0"/>
              </a:rPr>
              <a:t>mm:...</a:t>
            </a:r>
          </a:p>
          <a:p>
            <a:pPr marL="746125" indent="-746125" eaLnBrk="1" hangingPunct="1">
              <a:lnSpc>
                <a:spcPct val="110000"/>
              </a:lnSpc>
              <a:buFont typeface="Wingdings" panose="05000000000000000000" pitchFamily="2" charset="2"/>
              <a:buNone/>
              <a:tabLst>
                <a:tab pos="1082675" algn="l"/>
              </a:tabLst>
              <a:defRPr/>
            </a:pPr>
            <a:r>
              <a:rPr lang="en-AU" altLang="en-US" sz="1600" dirty="0" smtClean="0">
                <a:latin typeface="Lucida Console" panose="020B0609040504020204" pitchFamily="49" charset="0"/>
              </a:rPr>
              <a:t>		</a:t>
            </a:r>
            <a:r>
              <a:rPr lang="en-AU" altLang="en-US" sz="1400" dirty="0">
                <a:latin typeface="Lucida Console" panose="020B0609040504020204" pitchFamily="49" charset="0"/>
              </a:rPr>
              <a:t> li </a:t>
            </a:r>
            <a:r>
              <a:rPr lang="en-AU" altLang="en-US" sz="1400" dirty="0" smtClean="0">
                <a:latin typeface="Lucida Console" panose="020B0609040504020204" pitchFamily="49" charset="0"/>
              </a:rPr>
              <a:t>   x28,32       // </a:t>
            </a:r>
            <a:r>
              <a:rPr lang="en-AU" altLang="en-US" sz="1400" dirty="0">
                <a:latin typeface="Lucida Console" panose="020B0609040504020204" pitchFamily="49" charset="0"/>
              </a:rPr>
              <a:t>x28 = 32 (row size/loop end)</a:t>
            </a:r>
          </a:p>
          <a:p>
            <a:pPr marL="746125" indent="-746125" eaLnBrk="1" hangingPunct="1">
              <a:lnSpc>
                <a:spcPct val="110000"/>
              </a:lnSpc>
              <a:buFont typeface="Wingdings" panose="05000000000000000000" pitchFamily="2" charset="2"/>
              <a:buNone/>
              <a:tabLst>
                <a:tab pos="1082675" algn="l"/>
              </a:tabLst>
              <a:defRPr/>
            </a:pPr>
            <a:r>
              <a:rPr lang="en-AU" altLang="en-US" sz="1400" dirty="0">
                <a:latin typeface="Lucida Console" panose="020B0609040504020204" pitchFamily="49" charset="0"/>
              </a:rPr>
              <a:t>  </a:t>
            </a:r>
            <a:r>
              <a:rPr lang="en-AU" altLang="en-US" sz="1400" dirty="0" smtClean="0">
                <a:latin typeface="Lucida Console" panose="020B0609040504020204" pitchFamily="49" charset="0"/>
              </a:rPr>
              <a:t>         li    x5,0         // </a:t>
            </a:r>
            <a:r>
              <a:rPr lang="en-AU" altLang="en-US" sz="1400" dirty="0" err="1">
                <a:latin typeface="Lucida Console" panose="020B0609040504020204" pitchFamily="49" charset="0"/>
              </a:rPr>
              <a:t>i</a:t>
            </a:r>
            <a:r>
              <a:rPr lang="en-AU" altLang="en-US" sz="1400" dirty="0">
                <a:latin typeface="Lucida Console" panose="020B0609040504020204" pitchFamily="49" charset="0"/>
              </a:rPr>
              <a:t> = 0; initialize 1st for loop</a:t>
            </a:r>
          </a:p>
          <a:p>
            <a:pPr marL="746125" indent="-746125" eaLnBrk="1" hangingPunct="1">
              <a:lnSpc>
                <a:spcPct val="110000"/>
              </a:lnSpc>
              <a:buFont typeface="Wingdings" panose="05000000000000000000" pitchFamily="2" charset="2"/>
              <a:buNone/>
              <a:tabLst>
                <a:tab pos="1082675" algn="l"/>
              </a:tabLst>
              <a:defRPr/>
            </a:pPr>
            <a:r>
              <a:rPr lang="en-AU" altLang="en-US" sz="1400" dirty="0" smtClean="0">
                <a:latin typeface="Lucida Console" panose="020B0609040504020204" pitchFamily="49" charset="0"/>
              </a:rPr>
              <a:t>    L1</a:t>
            </a:r>
            <a:r>
              <a:rPr lang="en-AU" altLang="en-US" sz="1400" dirty="0">
                <a:latin typeface="Lucida Console" panose="020B0609040504020204" pitchFamily="49" charset="0"/>
              </a:rPr>
              <a:t>: </a:t>
            </a:r>
            <a:r>
              <a:rPr lang="en-AU" altLang="en-US" sz="1400" dirty="0" smtClean="0">
                <a:latin typeface="Lucida Console" panose="020B0609040504020204" pitchFamily="49" charset="0"/>
              </a:rPr>
              <a:t>   li    x6,0         // </a:t>
            </a:r>
            <a:r>
              <a:rPr lang="en-AU" altLang="en-US" sz="1400" dirty="0">
                <a:latin typeface="Lucida Console" panose="020B0609040504020204" pitchFamily="49" charset="0"/>
              </a:rPr>
              <a:t>j = 0; initialize 2nd for loop</a:t>
            </a:r>
          </a:p>
          <a:p>
            <a:pPr marL="746125" indent="-746125" eaLnBrk="1" hangingPunct="1">
              <a:lnSpc>
                <a:spcPct val="110000"/>
              </a:lnSpc>
              <a:buFont typeface="Wingdings" panose="05000000000000000000" pitchFamily="2" charset="2"/>
              <a:buNone/>
              <a:tabLst>
                <a:tab pos="1082675" algn="l"/>
              </a:tabLst>
              <a:defRPr/>
            </a:pPr>
            <a:r>
              <a:rPr lang="en-AU" altLang="en-US" sz="1400" dirty="0" smtClean="0">
                <a:latin typeface="Lucida Console" panose="020B0609040504020204" pitchFamily="49" charset="0"/>
              </a:rPr>
              <a:t>    L2</a:t>
            </a:r>
            <a:r>
              <a:rPr lang="en-AU" altLang="en-US" sz="1400" dirty="0">
                <a:latin typeface="Lucida Console" panose="020B0609040504020204" pitchFamily="49" charset="0"/>
              </a:rPr>
              <a:t>: </a:t>
            </a:r>
            <a:r>
              <a:rPr lang="en-AU" altLang="en-US" sz="1400" dirty="0" smtClean="0">
                <a:latin typeface="Lucida Console" panose="020B0609040504020204" pitchFamily="49" charset="0"/>
              </a:rPr>
              <a:t>   li    x7,0         // </a:t>
            </a:r>
            <a:r>
              <a:rPr lang="en-AU" altLang="en-US" sz="1400" dirty="0">
                <a:latin typeface="Lucida Console" panose="020B0609040504020204" pitchFamily="49" charset="0"/>
              </a:rPr>
              <a:t>k = 0; initialize 3rd for </a:t>
            </a:r>
            <a:r>
              <a:rPr lang="en-AU" altLang="en-US" sz="1400" dirty="0" smtClean="0">
                <a:latin typeface="Lucida Console" panose="020B0609040504020204" pitchFamily="49" charset="0"/>
              </a:rPr>
              <a:t>loop</a:t>
            </a:r>
          </a:p>
          <a:p>
            <a:pPr marL="746125" indent="-746125" eaLnBrk="1" hangingPunct="1">
              <a:lnSpc>
                <a:spcPct val="110000"/>
              </a:lnSpc>
              <a:buFont typeface="Wingdings" panose="05000000000000000000" pitchFamily="2" charset="2"/>
              <a:buNone/>
              <a:tabLst>
                <a:tab pos="1082675" algn="l"/>
              </a:tabLst>
              <a:defRPr/>
            </a:pPr>
            <a:r>
              <a:rPr lang="en-AU" altLang="en-US" sz="1400" dirty="0" smtClean="0">
                <a:latin typeface="Lucida Console" panose="020B0609040504020204" pitchFamily="49" charset="0"/>
              </a:rPr>
              <a:t>		 </a:t>
            </a:r>
            <a:r>
              <a:rPr lang="en-US" altLang="en-US" sz="1400" dirty="0" err="1" smtClean="0">
                <a:latin typeface="Lucida Console" panose="020B0609040504020204" pitchFamily="49" charset="0"/>
              </a:rPr>
              <a:t>slli</a:t>
            </a:r>
            <a:r>
              <a:rPr lang="en-US" altLang="en-US" sz="1400" dirty="0" smtClean="0">
                <a:latin typeface="Lucida Console" panose="020B0609040504020204" pitchFamily="49" charset="0"/>
              </a:rPr>
              <a:t>  </a:t>
            </a:r>
            <a:r>
              <a:rPr lang="en-US" altLang="en-US" sz="1400" dirty="0">
                <a:latin typeface="Lucida Console" panose="020B0609040504020204" pitchFamily="49" charset="0"/>
              </a:rPr>
              <a:t>x30,x5,5    </a:t>
            </a:r>
            <a:r>
              <a:rPr lang="en-US" altLang="en-US" sz="1400" dirty="0" smtClean="0">
                <a:latin typeface="Lucida Console" panose="020B0609040504020204" pitchFamily="49" charset="0"/>
              </a:rPr>
              <a:t> // </a:t>
            </a:r>
            <a:r>
              <a:rPr lang="en-US" altLang="en-US" sz="1400" dirty="0">
                <a:latin typeface="Lucida Console" panose="020B0609040504020204" pitchFamily="49" charset="0"/>
              </a:rPr>
              <a:t>x30 = </a:t>
            </a:r>
            <a:r>
              <a:rPr lang="en-US" altLang="en-US" sz="1400" dirty="0" err="1">
                <a:latin typeface="Lucida Console" panose="020B0609040504020204" pitchFamily="49" charset="0"/>
              </a:rPr>
              <a:t>i</a:t>
            </a:r>
            <a:r>
              <a:rPr lang="en-US" altLang="en-US" sz="1400" dirty="0">
                <a:latin typeface="Lucida Console" panose="020B0609040504020204" pitchFamily="49" charset="0"/>
              </a:rPr>
              <a:t> * </a:t>
            </a:r>
            <a:r>
              <a:rPr lang="en-US" altLang="en-US" sz="1400" dirty="0" smtClean="0">
                <a:latin typeface="Lucida Console" panose="020B0609040504020204" pitchFamily="49" charset="0"/>
              </a:rPr>
              <a:t>2**5 (size </a:t>
            </a:r>
            <a:r>
              <a:rPr lang="en-US" altLang="en-US" sz="1400" dirty="0">
                <a:latin typeface="Lucida Console" panose="020B0609040504020204" pitchFamily="49" charset="0"/>
              </a:rPr>
              <a:t>of row of c)</a:t>
            </a:r>
            <a:endParaRPr lang="en-AU" altLang="en-US" sz="1400" dirty="0" smtClean="0">
              <a:latin typeface="Lucida Console" panose="020B0609040504020204" pitchFamily="49" charset="0"/>
            </a:endParaRPr>
          </a:p>
          <a:p>
            <a:pPr marL="746125" indent="-746125" eaLnBrk="1" hangingPunct="1">
              <a:lnSpc>
                <a:spcPct val="110000"/>
              </a:lnSpc>
              <a:buFont typeface="Wingdings" panose="05000000000000000000" pitchFamily="2" charset="2"/>
              <a:buNone/>
              <a:tabLst>
                <a:tab pos="1082675" algn="l"/>
              </a:tabLst>
              <a:defRPr/>
            </a:pPr>
            <a:r>
              <a:rPr lang="en-AU" altLang="en-US" sz="1400" dirty="0" smtClean="0">
                <a:latin typeface="Lucida Console" panose="020B0609040504020204" pitchFamily="49" charset="0"/>
              </a:rPr>
              <a:t>		 </a:t>
            </a:r>
            <a:r>
              <a:rPr lang="en-US" altLang="en-US" sz="1400" dirty="0" smtClean="0">
                <a:latin typeface="Lucida Console" panose="020B0609040504020204" pitchFamily="49" charset="0"/>
              </a:rPr>
              <a:t>add   x30,x30,x6   // </a:t>
            </a:r>
            <a:r>
              <a:rPr lang="en-US" altLang="en-US" sz="1400" dirty="0">
                <a:latin typeface="Lucida Console" panose="020B0609040504020204" pitchFamily="49" charset="0"/>
              </a:rPr>
              <a:t>x30 = </a:t>
            </a:r>
            <a:r>
              <a:rPr lang="en-US" altLang="en-US" sz="1400" dirty="0" err="1">
                <a:latin typeface="Lucida Console" panose="020B0609040504020204" pitchFamily="49" charset="0"/>
              </a:rPr>
              <a:t>i</a:t>
            </a:r>
            <a:r>
              <a:rPr lang="en-US" altLang="en-US" sz="1400" dirty="0">
                <a:latin typeface="Lucida Console" panose="020B0609040504020204" pitchFamily="49" charset="0"/>
              </a:rPr>
              <a:t> * size(row) + j</a:t>
            </a:r>
            <a:endParaRPr lang="en-AU" altLang="en-US" sz="1400" dirty="0" smtClean="0">
              <a:latin typeface="Lucida Console" panose="020B0609040504020204" pitchFamily="49" charset="0"/>
            </a:endParaRPr>
          </a:p>
          <a:p>
            <a:pPr marL="746125" indent="-746125" eaLnBrk="1" hangingPunct="1">
              <a:lnSpc>
                <a:spcPct val="110000"/>
              </a:lnSpc>
              <a:buFont typeface="Wingdings" panose="05000000000000000000" pitchFamily="2" charset="2"/>
              <a:buNone/>
              <a:tabLst>
                <a:tab pos="1082675" algn="l"/>
              </a:tabLst>
              <a:defRPr/>
            </a:pPr>
            <a:r>
              <a:rPr lang="en-AU" altLang="en-US" sz="1400" dirty="0" smtClean="0">
                <a:latin typeface="Lucida Console" panose="020B0609040504020204" pitchFamily="49" charset="0"/>
              </a:rPr>
              <a:t>		 </a:t>
            </a:r>
            <a:r>
              <a:rPr lang="en-AU" altLang="en-US" sz="1400" dirty="0" err="1" smtClean="0">
                <a:latin typeface="Lucida Console" panose="020B0609040504020204" pitchFamily="49" charset="0"/>
              </a:rPr>
              <a:t>slli</a:t>
            </a:r>
            <a:r>
              <a:rPr lang="en-AU" altLang="en-US" sz="1400" dirty="0" smtClean="0">
                <a:latin typeface="Lucida Console" panose="020B0609040504020204" pitchFamily="49" charset="0"/>
              </a:rPr>
              <a:t>  x30,x30,3    </a:t>
            </a:r>
            <a:r>
              <a:rPr lang="en-AU" altLang="en-US" sz="1400" dirty="0">
                <a:latin typeface="Lucida Console" panose="020B0609040504020204" pitchFamily="49" charset="0"/>
              </a:rPr>
              <a:t>// x30 = byte offset of [</a:t>
            </a:r>
            <a:r>
              <a:rPr lang="en-AU" altLang="en-US" sz="1400" dirty="0" err="1">
                <a:latin typeface="Lucida Console" panose="020B0609040504020204" pitchFamily="49" charset="0"/>
              </a:rPr>
              <a:t>i</a:t>
            </a:r>
            <a:r>
              <a:rPr lang="en-AU" altLang="en-US" sz="1400" dirty="0">
                <a:latin typeface="Lucida Console" panose="020B0609040504020204" pitchFamily="49" charset="0"/>
              </a:rPr>
              <a:t>][j]</a:t>
            </a:r>
            <a:endParaRPr lang="en-AU" altLang="en-US" sz="1400" dirty="0" smtClean="0">
              <a:latin typeface="Lucida Console" panose="020B0609040504020204" pitchFamily="49" charset="0"/>
            </a:endParaRPr>
          </a:p>
          <a:p>
            <a:pPr marL="746125" indent="-746125" eaLnBrk="1" hangingPunct="1">
              <a:lnSpc>
                <a:spcPct val="110000"/>
              </a:lnSpc>
              <a:buFont typeface="Wingdings" panose="05000000000000000000" pitchFamily="2" charset="2"/>
              <a:buNone/>
              <a:tabLst>
                <a:tab pos="1082675" algn="l"/>
              </a:tabLst>
              <a:defRPr/>
            </a:pPr>
            <a:r>
              <a:rPr lang="en-AU" altLang="en-US" sz="1400" dirty="0" smtClean="0">
                <a:latin typeface="Lucida Console" panose="020B0609040504020204" pitchFamily="49" charset="0"/>
              </a:rPr>
              <a:t>		 </a:t>
            </a:r>
            <a:r>
              <a:rPr lang="en-US" altLang="en-US" sz="1400" dirty="0" smtClean="0">
                <a:latin typeface="Lucida Console" panose="020B0609040504020204" pitchFamily="49" charset="0"/>
              </a:rPr>
              <a:t>add   x30,x10,x30  // </a:t>
            </a:r>
            <a:r>
              <a:rPr lang="en-US" altLang="en-US" sz="1400" dirty="0">
                <a:latin typeface="Lucida Console" panose="020B0609040504020204" pitchFamily="49" charset="0"/>
              </a:rPr>
              <a:t>x30 = byte address of c[</a:t>
            </a:r>
            <a:r>
              <a:rPr lang="en-US" altLang="en-US" sz="1400" dirty="0" err="1">
                <a:latin typeface="Lucida Console" panose="020B0609040504020204" pitchFamily="49" charset="0"/>
              </a:rPr>
              <a:t>i</a:t>
            </a:r>
            <a:r>
              <a:rPr lang="en-US" altLang="en-US" sz="1400" dirty="0">
                <a:latin typeface="Lucida Console" panose="020B0609040504020204" pitchFamily="49" charset="0"/>
              </a:rPr>
              <a:t>][j]</a:t>
            </a:r>
          </a:p>
          <a:p>
            <a:pPr marL="746125" indent="-746125" eaLnBrk="1" hangingPunct="1">
              <a:lnSpc>
                <a:spcPct val="110000"/>
              </a:lnSpc>
              <a:buFont typeface="Wingdings" panose="05000000000000000000" pitchFamily="2" charset="2"/>
              <a:buNone/>
              <a:tabLst>
                <a:tab pos="1082675" algn="l"/>
              </a:tabLst>
              <a:defRPr/>
            </a:pPr>
            <a:r>
              <a:rPr lang="en-US" altLang="en-US" sz="1400" dirty="0">
                <a:latin typeface="Lucida Console" panose="020B0609040504020204" pitchFamily="49" charset="0"/>
              </a:rPr>
              <a:t>  </a:t>
            </a:r>
            <a:r>
              <a:rPr lang="en-US" altLang="en-US" sz="1400" dirty="0" smtClean="0">
                <a:latin typeface="Lucida Console" panose="020B0609040504020204" pitchFamily="49" charset="0"/>
              </a:rPr>
              <a:t>         </a:t>
            </a:r>
            <a:r>
              <a:rPr lang="en-US" altLang="en-US" sz="1400" dirty="0" err="1" smtClean="0">
                <a:latin typeface="Lucida Console" panose="020B0609040504020204" pitchFamily="49" charset="0"/>
              </a:rPr>
              <a:t>fld</a:t>
            </a:r>
            <a:r>
              <a:rPr lang="en-US" altLang="en-US" sz="1400" dirty="0" smtClean="0">
                <a:latin typeface="Lucida Console" panose="020B0609040504020204" pitchFamily="49" charset="0"/>
              </a:rPr>
              <a:t>   f0,0(x30</a:t>
            </a:r>
            <a:r>
              <a:rPr lang="en-US" altLang="en-US" sz="1400" dirty="0">
                <a:latin typeface="Lucida Console" panose="020B0609040504020204" pitchFamily="49" charset="0"/>
              </a:rPr>
              <a:t>)    // f0 = c[</a:t>
            </a:r>
            <a:r>
              <a:rPr lang="en-US" altLang="en-US" sz="1400" dirty="0" err="1">
                <a:latin typeface="Lucida Console" panose="020B0609040504020204" pitchFamily="49" charset="0"/>
              </a:rPr>
              <a:t>i</a:t>
            </a:r>
            <a:r>
              <a:rPr lang="en-US" altLang="en-US" sz="1400" dirty="0">
                <a:latin typeface="Lucida Console" panose="020B0609040504020204" pitchFamily="49" charset="0"/>
              </a:rPr>
              <a:t>][</a:t>
            </a:r>
            <a:r>
              <a:rPr lang="en-US" altLang="en-US" sz="1400" dirty="0" smtClean="0">
                <a:latin typeface="Lucida Console" panose="020B0609040504020204" pitchFamily="49" charset="0"/>
              </a:rPr>
              <a:t>j]</a:t>
            </a:r>
            <a:endParaRPr lang="en-AU" altLang="en-US" sz="1400" dirty="0">
              <a:latin typeface="Lucida Console" panose="020B0609040504020204" pitchFamily="49" charset="0"/>
            </a:endParaRPr>
          </a:p>
          <a:p>
            <a:pPr marL="746125" indent="-746125" eaLnBrk="1" hangingPunct="1">
              <a:lnSpc>
                <a:spcPct val="110000"/>
              </a:lnSpc>
              <a:buFont typeface="Wingdings" panose="05000000000000000000" pitchFamily="2" charset="2"/>
              <a:buNone/>
              <a:tabLst>
                <a:tab pos="1082675" algn="l"/>
              </a:tabLst>
              <a:defRPr/>
            </a:pPr>
            <a:r>
              <a:rPr lang="en-AU" altLang="en-US" sz="1400" dirty="0" smtClean="0">
                <a:latin typeface="Lucida Console" panose="020B0609040504020204" pitchFamily="49" charset="0"/>
              </a:rPr>
              <a:t>    L3</a:t>
            </a:r>
            <a:r>
              <a:rPr lang="en-AU" altLang="en-US" sz="1400" dirty="0">
                <a:latin typeface="Lucida Console" panose="020B0609040504020204" pitchFamily="49" charset="0"/>
              </a:rPr>
              <a:t>: </a:t>
            </a:r>
            <a:r>
              <a:rPr lang="en-AU" altLang="en-US" sz="1400" dirty="0" smtClean="0">
                <a:latin typeface="Lucida Console" panose="020B0609040504020204" pitchFamily="49" charset="0"/>
              </a:rPr>
              <a:t>   </a:t>
            </a:r>
            <a:r>
              <a:rPr lang="en-AU" altLang="en-US" sz="1400" dirty="0" err="1" smtClean="0">
                <a:latin typeface="Lucida Console" panose="020B0609040504020204" pitchFamily="49" charset="0"/>
              </a:rPr>
              <a:t>slli</a:t>
            </a:r>
            <a:r>
              <a:rPr lang="en-AU" altLang="en-US" sz="1400" dirty="0" smtClean="0">
                <a:latin typeface="Lucida Console" panose="020B0609040504020204" pitchFamily="49" charset="0"/>
              </a:rPr>
              <a:t>  x29,x7,5     // </a:t>
            </a:r>
            <a:r>
              <a:rPr lang="en-AU" altLang="en-US" sz="1400" dirty="0">
                <a:latin typeface="Lucida Console" panose="020B0609040504020204" pitchFamily="49" charset="0"/>
              </a:rPr>
              <a:t>x29 = k * </a:t>
            </a:r>
            <a:r>
              <a:rPr lang="en-AU" altLang="en-US" sz="1400" dirty="0" smtClean="0">
                <a:latin typeface="Lucida Console" panose="020B0609040504020204" pitchFamily="49" charset="0"/>
              </a:rPr>
              <a:t>2**5 (size </a:t>
            </a:r>
            <a:r>
              <a:rPr lang="en-AU" altLang="en-US" sz="1400" dirty="0">
                <a:latin typeface="Lucida Console" panose="020B0609040504020204" pitchFamily="49" charset="0"/>
              </a:rPr>
              <a:t>of row of b)</a:t>
            </a:r>
          </a:p>
          <a:p>
            <a:pPr marL="746125" indent="-746125" eaLnBrk="1" hangingPunct="1">
              <a:lnSpc>
                <a:spcPct val="110000"/>
              </a:lnSpc>
              <a:buFont typeface="Wingdings" panose="05000000000000000000" pitchFamily="2" charset="2"/>
              <a:buNone/>
              <a:tabLst>
                <a:tab pos="1082675" algn="l"/>
              </a:tabLst>
              <a:defRPr/>
            </a:pPr>
            <a:r>
              <a:rPr lang="en-AU" altLang="en-US" sz="1400" dirty="0">
                <a:latin typeface="Lucida Console" panose="020B0609040504020204" pitchFamily="49" charset="0"/>
              </a:rPr>
              <a:t>  </a:t>
            </a:r>
            <a:r>
              <a:rPr lang="en-AU" altLang="en-US" sz="1400" dirty="0" smtClean="0">
                <a:latin typeface="Lucida Console" panose="020B0609040504020204" pitchFamily="49" charset="0"/>
              </a:rPr>
              <a:t>         add   x29,x29,x6   // </a:t>
            </a:r>
            <a:r>
              <a:rPr lang="en-AU" altLang="en-US" sz="1400" dirty="0">
                <a:latin typeface="Lucida Console" panose="020B0609040504020204" pitchFamily="49" charset="0"/>
              </a:rPr>
              <a:t>x29 = k * size(row) + j</a:t>
            </a:r>
          </a:p>
          <a:p>
            <a:pPr marL="746125" indent="-746125" eaLnBrk="1" hangingPunct="1">
              <a:lnSpc>
                <a:spcPct val="110000"/>
              </a:lnSpc>
              <a:buFont typeface="Wingdings" panose="05000000000000000000" pitchFamily="2" charset="2"/>
              <a:buNone/>
              <a:tabLst>
                <a:tab pos="1082675" algn="l"/>
              </a:tabLst>
              <a:defRPr/>
            </a:pPr>
            <a:r>
              <a:rPr lang="en-AU" altLang="en-US" sz="1400" dirty="0">
                <a:latin typeface="Lucida Console" panose="020B0609040504020204" pitchFamily="49" charset="0"/>
              </a:rPr>
              <a:t>  </a:t>
            </a:r>
            <a:r>
              <a:rPr lang="en-AU" altLang="en-US" sz="1400" dirty="0" smtClean="0">
                <a:latin typeface="Lucida Console" panose="020B0609040504020204" pitchFamily="49" charset="0"/>
              </a:rPr>
              <a:t>         </a:t>
            </a:r>
            <a:r>
              <a:rPr lang="en-AU" altLang="en-US" sz="1400" dirty="0" err="1" smtClean="0">
                <a:latin typeface="Lucida Console" panose="020B0609040504020204" pitchFamily="49" charset="0"/>
              </a:rPr>
              <a:t>slli</a:t>
            </a:r>
            <a:r>
              <a:rPr lang="en-AU" altLang="en-US" sz="1400" dirty="0" smtClean="0">
                <a:latin typeface="Lucida Console" panose="020B0609040504020204" pitchFamily="49" charset="0"/>
              </a:rPr>
              <a:t>  x29,x29,3    </a:t>
            </a:r>
            <a:r>
              <a:rPr lang="en-AU" altLang="en-US" sz="1400" dirty="0">
                <a:latin typeface="Lucida Console" panose="020B0609040504020204" pitchFamily="49" charset="0"/>
              </a:rPr>
              <a:t>// x29 = byte offset of [k][j]</a:t>
            </a:r>
          </a:p>
          <a:p>
            <a:pPr marL="746125" indent="-746125" eaLnBrk="1" hangingPunct="1">
              <a:lnSpc>
                <a:spcPct val="110000"/>
              </a:lnSpc>
              <a:buFont typeface="Wingdings" panose="05000000000000000000" pitchFamily="2" charset="2"/>
              <a:buNone/>
              <a:tabLst>
                <a:tab pos="1082675" algn="l"/>
              </a:tabLst>
              <a:defRPr/>
            </a:pPr>
            <a:r>
              <a:rPr lang="en-AU" altLang="en-US" sz="1400" dirty="0">
                <a:latin typeface="Lucida Console" panose="020B0609040504020204" pitchFamily="49" charset="0"/>
              </a:rPr>
              <a:t>  </a:t>
            </a:r>
            <a:r>
              <a:rPr lang="en-AU" altLang="en-US" sz="1400" dirty="0" smtClean="0">
                <a:latin typeface="Lucida Console" panose="020B0609040504020204" pitchFamily="49" charset="0"/>
              </a:rPr>
              <a:t>         add   x29,x12,x29  // </a:t>
            </a:r>
            <a:r>
              <a:rPr lang="en-AU" altLang="en-US" sz="1400" dirty="0">
                <a:latin typeface="Lucida Console" panose="020B0609040504020204" pitchFamily="49" charset="0"/>
              </a:rPr>
              <a:t>x29 = byte address of b[k][j]</a:t>
            </a:r>
          </a:p>
          <a:p>
            <a:pPr marL="746125" indent="-746125" eaLnBrk="1" hangingPunct="1">
              <a:lnSpc>
                <a:spcPct val="110000"/>
              </a:lnSpc>
              <a:buFont typeface="Wingdings" panose="05000000000000000000" pitchFamily="2" charset="2"/>
              <a:buNone/>
              <a:tabLst>
                <a:tab pos="1082675" algn="l"/>
              </a:tabLst>
              <a:defRPr/>
            </a:pPr>
            <a:r>
              <a:rPr lang="en-AU" altLang="en-US" sz="1400" dirty="0">
                <a:latin typeface="Lucida Console" panose="020B0609040504020204" pitchFamily="49" charset="0"/>
              </a:rPr>
              <a:t>  </a:t>
            </a:r>
            <a:r>
              <a:rPr lang="en-AU" altLang="en-US" sz="1400" dirty="0" smtClean="0">
                <a:latin typeface="Lucida Console" panose="020B0609040504020204" pitchFamily="49" charset="0"/>
              </a:rPr>
              <a:t>         </a:t>
            </a:r>
            <a:r>
              <a:rPr lang="en-AU" altLang="en-US" sz="1400" dirty="0" err="1" smtClean="0">
                <a:latin typeface="Lucida Console" panose="020B0609040504020204" pitchFamily="49" charset="0"/>
              </a:rPr>
              <a:t>fld</a:t>
            </a:r>
            <a:r>
              <a:rPr lang="en-AU" altLang="en-US" sz="1400" dirty="0" smtClean="0">
                <a:latin typeface="Lucida Console" panose="020B0609040504020204" pitchFamily="49" charset="0"/>
              </a:rPr>
              <a:t>   f1,0(x29</a:t>
            </a:r>
            <a:r>
              <a:rPr lang="en-AU" altLang="en-US" sz="1400" dirty="0">
                <a:latin typeface="Lucida Console" panose="020B0609040504020204" pitchFamily="49" charset="0"/>
              </a:rPr>
              <a:t>)    // f1 = b[k][j</a:t>
            </a:r>
            <a:r>
              <a:rPr lang="en-AU" altLang="en-US" sz="1400" dirty="0" smtClean="0">
                <a:latin typeface="Lucida Console" panose="020B0609040504020204" pitchFamily="49" charset="0"/>
              </a:rPr>
              <a:t>]</a:t>
            </a:r>
          </a:p>
        </p:txBody>
      </p:sp>
      <p:sp>
        <p:nvSpPr>
          <p:cNvPr id="78851" name="Footer Placeholder 2"/>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Arial" panose="020B060402020202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Arial" panose="020B060402020202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Arial" panose="020B060402020202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Arial" panose="020B060402020202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Arial" panose="020B0604020202020204" pitchFamily="34" charset="0"/>
              </a:defRPr>
            </a:lvl9pPr>
          </a:lstStyle>
          <a:p>
            <a:pPr>
              <a:spcBef>
                <a:spcPct val="0"/>
              </a:spcBef>
              <a:buClrTx/>
              <a:buSzTx/>
              <a:buFontTx/>
              <a:buNone/>
            </a:pPr>
            <a:r>
              <a:rPr lang="en-AU" altLang="en-US" sz="1400" smtClean="0"/>
              <a:t>Chapter 3 — Arithmetic for Computers — </a:t>
            </a:r>
            <a:fld id="{B814A73E-B9F3-4138-BCAF-EF424F2F7F0A}" type="slidenum">
              <a:rPr lang="en-AU" altLang="en-US" sz="1400" smtClean="0"/>
              <a:pPr>
                <a:spcBef>
                  <a:spcPct val="0"/>
                </a:spcBef>
                <a:buClrTx/>
                <a:buSzTx/>
                <a:buFontTx/>
                <a:buNone/>
              </a:pPr>
              <a:t>82</a:t>
            </a:fld>
            <a:endParaRPr lang="en-AU" altLang="en-US" sz="1400" smtClean="0"/>
          </a:p>
        </p:txBody>
      </p:sp>
      <p:sp>
        <p:nvSpPr>
          <p:cNvPr id="78852" name="Rectangle 4"/>
          <p:cNvSpPr>
            <a:spLocks noGrp="1" noChangeArrowheads="1"/>
          </p:cNvSpPr>
          <p:nvPr>
            <p:ph type="title"/>
          </p:nvPr>
        </p:nvSpPr>
        <p:spPr>
          <a:xfrm>
            <a:off x="684213" y="206375"/>
            <a:ext cx="8259762" cy="701675"/>
          </a:xfrm>
        </p:spPr>
        <p:txBody>
          <a:bodyPr/>
          <a:lstStyle/>
          <a:p>
            <a:pPr eaLnBrk="1" hangingPunct="1"/>
            <a:r>
              <a:rPr lang="en-US" altLang="en-US" sz="4000" smtClean="0"/>
              <a:t>FP Example: Array Multiplication</a:t>
            </a:r>
            <a:endParaRPr lang="en-AU" altLang="en-US" sz="4000" smtClean="0"/>
          </a:p>
        </p:txBody>
      </p:sp>
    </p:spTree>
    <p:extLst>
      <p:ext uri="{BB962C8B-B14F-4D97-AF65-F5344CB8AC3E}">
        <p14:creationId xmlns:p14="http://schemas.microsoft.com/office/powerpoint/2010/main" val="1645981722"/>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9"/>
          <p:cNvSpPr>
            <a:spLocks noChangeArrowheads="1"/>
          </p:cNvSpPr>
          <p:nvPr/>
        </p:nvSpPr>
        <p:spPr bwMode="auto">
          <a:xfrm>
            <a:off x="684213" y="1484785"/>
            <a:ext cx="8135937" cy="460055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zh-TW"/>
          </a:p>
        </p:txBody>
      </p:sp>
      <p:sp>
        <p:nvSpPr>
          <p:cNvPr id="41990" name="Rectangle 4"/>
          <p:cNvSpPr>
            <a:spLocks noGrp="1" noChangeArrowheads="1"/>
          </p:cNvSpPr>
          <p:nvPr>
            <p:ph type="title"/>
          </p:nvPr>
        </p:nvSpPr>
        <p:spPr/>
        <p:txBody>
          <a:bodyPr/>
          <a:lstStyle/>
          <a:p>
            <a:r>
              <a:rPr lang="en-US" altLang="zh-TW" dirty="0"/>
              <a:t>FP Example: Array Multiplication</a:t>
            </a:r>
            <a:endParaRPr lang="en-AU" altLang="zh-TW" dirty="0"/>
          </a:p>
        </p:txBody>
      </p:sp>
      <p:sp>
        <p:nvSpPr>
          <p:cNvPr id="3" name="內容版面配置區 2"/>
          <p:cNvSpPr>
            <a:spLocks noGrp="1"/>
          </p:cNvSpPr>
          <p:nvPr>
            <p:ph idx="1"/>
          </p:nvPr>
        </p:nvSpPr>
        <p:spPr/>
        <p:txBody>
          <a:bodyPr/>
          <a:lstStyle/>
          <a:p>
            <a:r>
              <a:rPr lang="en-US" altLang="zh-TW" dirty="0" smtClean="0"/>
              <a:t>RISC-V </a:t>
            </a:r>
            <a:r>
              <a:rPr lang="en-US" altLang="zh-TW" dirty="0"/>
              <a:t>code:</a:t>
            </a:r>
            <a:endParaRPr lang="zh-TW" altLang="en-US" dirty="0"/>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83</a:t>
            </a:fld>
            <a:endParaRPr lang="zh-TW" altLang="zh-TW"/>
          </a:p>
        </p:txBody>
      </p:sp>
      <p:sp>
        <p:nvSpPr>
          <p:cNvPr id="41991" name="Rectangle 5"/>
          <p:cNvSpPr>
            <a:spLocks noChangeArrowheads="1"/>
          </p:cNvSpPr>
          <p:nvPr/>
        </p:nvSpPr>
        <p:spPr bwMode="auto">
          <a:xfrm>
            <a:off x="684213" y="1124744"/>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20000"/>
              </a:spcBef>
              <a:buClr>
                <a:schemeClr val="folHlink"/>
              </a:buClr>
              <a:buSzPct val="60000"/>
              <a:buFont typeface="Wingdings" panose="05000000000000000000" pitchFamily="2" charset="2"/>
              <a:buChar char="n"/>
            </a:pPr>
            <a:endParaRPr lang="en-AU" altLang="zh-TW" sz="1800" b="1" dirty="0">
              <a:latin typeface="Courier New" panose="02070309020205020404" pitchFamily="49" charset="0"/>
              <a:cs typeface="Courier New" panose="02070309020205020404" pitchFamily="49" charset="0"/>
            </a:endParaRPr>
          </a:p>
          <a:p>
            <a:pPr eaLnBrk="1" hangingPunct="1">
              <a:spcBef>
                <a:spcPct val="20000"/>
              </a:spcBef>
              <a:buClr>
                <a:schemeClr val="folHlink"/>
              </a:buClr>
              <a:buSzPct val="60000"/>
            </a:pP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li    x28,32       // x28 = 32 (row size/loop end)</a:t>
            </a:r>
          </a:p>
          <a:p>
            <a:pPr eaLnBrk="1" hangingPunct="1">
              <a:spcBef>
                <a:spcPct val="20000"/>
              </a:spcBef>
              <a:buClr>
                <a:schemeClr val="folHlink"/>
              </a:buClr>
              <a:buSzPct val="60000"/>
            </a:pP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li    x5,0         //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 = 0; initialize 1st for loop</a:t>
            </a:r>
          </a:p>
          <a:p>
            <a:pPr eaLnBrk="1" hangingPunct="1">
              <a:spcBef>
                <a:spcPct val="20000"/>
              </a:spcBef>
              <a:buClr>
                <a:schemeClr val="folHlink"/>
              </a:buClr>
              <a:buSzPct val="60000"/>
            </a:pPr>
            <a:r>
              <a:rPr lang="en-AU" altLang="zh-TW" sz="1800" b="1" dirty="0" smtClean="0">
                <a:latin typeface="Courier New" panose="02070309020205020404" pitchFamily="49" charset="0"/>
                <a:cs typeface="Courier New" panose="02070309020205020404" pitchFamily="49" charset="0"/>
              </a:rPr>
              <a:t>L1</a:t>
            </a: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li    </a:t>
            </a:r>
            <a:r>
              <a:rPr lang="en-AU" altLang="zh-TW" sz="1800" b="1" dirty="0">
                <a:latin typeface="Courier New" panose="02070309020205020404" pitchFamily="49" charset="0"/>
                <a:cs typeface="Courier New" panose="02070309020205020404" pitchFamily="49" charset="0"/>
              </a:rPr>
              <a:t>x6,0         // j = 0; initialize 2nd for loop</a:t>
            </a:r>
          </a:p>
          <a:p>
            <a:pPr eaLnBrk="1" hangingPunct="1">
              <a:spcBef>
                <a:spcPct val="20000"/>
              </a:spcBef>
              <a:buClr>
                <a:schemeClr val="folHlink"/>
              </a:buClr>
              <a:buSzPct val="60000"/>
            </a:pPr>
            <a:r>
              <a:rPr lang="en-AU" altLang="zh-TW" sz="1800" b="1" dirty="0" smtClean="0">
                <a:latin typeface="Courier New" panose="02070309020205020404" pitchFamily="49" charset="0"/>
                <a:cs typeface="Courier New" panose="02070309020205020404" pitchFamily="49" charset="0"/>
              </a:rPr>
              <a:t>L2</a:t>
            </a: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li    </a:t>
            </a:r>
            <a:r>
              <a:rPr lang="en-AU" altLang="zh-TW" sz="1800" b="1" dirty="0">
                <a:latin typeface="Courier New" panose="02070309020205020404" pitchFamily="49" charset="0"/>
                <a:cs typeface="Courier New" panose="02070309020205020404" pitchFamily="49" charset="0"/>
              </a:rPr>
              <a:t>x7,0         // k = 0; initialize 3rd for loop</a:t>
            </a:r>
          </a:p>
          <a:p>
            <a:pPr eaLnBrk="1" hangingPunct="1">
              <a:spcBef>
                <a:spcPct val="20000"/>
              </a:spcBef>
              <a:buClr>
                <a:schemeClr val="folHlink"/>
              </a:buClr>
              <a:buSzPct val="60000"/>
            </a:pPr>
            <a:r>
              <a:rPr lang="en-AU" altLang="zh-TW" sz="1800" b="1" dirty="0" smtClean="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slli</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x30,x5,5     // x30 =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 * </a:t>
            </a:r>
            <a:r>
              <a:rPr lang="en-AU" altLang="zh-TW" sz="1800" b="1" dirty="0" smtClean="0">
                <a:latin typeface="Courier New" panose="02070309020205020404" pitchFamily="49" charset="0"/>
                <a:cs typeface="Courier New" panose="02070309020205020404" pitchFamily="49" charset="0"/>
              </a:rPr>
              <a:t>2^5 </a:t>
            </a:r>
            <a:r>
              <a:rPr lang="en-AU" altLang="zh-TW" sz="1800" b="1" dirty="0">
                <a:latin typeface="Courier New" panose="02070309020205020404" pitchFamily="49" charset="0"/>
                <a:cs typeface="Courier New" panose="02070309020205020404" pitchFamily="49" charset="0"/>
              </a:rPr>
              <a:t>(size of row of c)</a:t>
            </a:r>
          </a:p>
          <a:p>
            <a:pPr eaLnBrk="1" hangingPunct="1">
              <a:spcBef>
                <a:spcPct val="20000"/>
              </a:spcBef>
              <a:buClr>
                <a:schemeClr val="folHlink"/>
              </a:buClr>
              <a:buSzPct val="60000"/>
            </a:pP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add   x30,x30,x6   // x30 =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 * size(row) + j</a:t>
            </a:r>
          </a:p>
          <a:p>
            <a:pPr eaLnBrk="1" hangingPunct="1">
              <a:spcBef>
                <a:spcPct val="20000"/>
              </a:spcBef>
              <a:buClr>
                <a:schemeClr val="folHlink"/>
              </a:buClr>
              <a:buSzPct val="60000"/>
            </a:pPr>
            <a:r>
              <a:rPr lang="en-AU" altLang="zh-TW" sz="1800" b="1" dirty="0" smtClean="0">
                <a:latin typeface="Courier New" panose="02070309020205020404" pitchFamily="49" charset="0"/>
                <a:cs typeface="Courier New" panose="02070309020205020404" pitchFamily="49" charset="0"/>
              </a:rPr>
              <a:t>    </a:t>
            </a:r>
            <a:r>
              <a:rPr lang="en-AU" altLang="zh-TW" sz="1800" b="1" dirty="0" err="1">
                <a:latin typeface="Courier New" panose="02070309020205020404" pitchFamily="49" charset="0"/>
                <a:cs typeface="Courier New" panose="02070309020205020404" pitchFamily="49" charset="0"/>
              </a:rPr>
              <a:t>slli</a:t>
            </a:r>
            <a:r>
              <a:rPr lang="en-AU" altLang="zh-TW" sz="1800" b="1" dirty="0">
                <a:latin typeface="Courier New" panose="02070309020205020404" pitchFamily="49" charset="0"/>
                <a:cs typeface="Courier New" panose="02070309020205020404" pitchFamily="49" charset="0"/>
              </a:rPr>
              <a:t>  x30,x30,3    // x30 = byte offset of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][j]</a:t>
            </a:r>
          </a:p>
          <a:p>
            <a:pPr eaLnBrk="1" hangingPunct="1">
              <a:spcBef>
                <a:spcPct val="20000"/>
              </a:spcBef>
              <a:buClr>
                <a:schemeClr val="folHlink"/>
              </a:buClr>
              <a:buSzPct val="60000"/>
            </a:pP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add   x30,x10,x30  // x30 = byte address of c[</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][j]</a:t>
            </a:r>
          </a:p>
          <a:p>
            <a:pPr eaLnBrk="1" hangingPunct="1">
              <a:spcBef>
                <a:spcPct val="20000"/>
              </a:spcBef>
              <a:buClr>
                <a:schemeClr val="folHlink"/>
              </a:buClr>
              <a:buSzPct val="60000"/>
            </a:pP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 </a:t>
            </a:r>
            <a:r>
              <a:rPr lang="en-AU" altLang="zh-TW" sz="1800" b="1" dirty="0" err="1">
                <a:latin typeface="Courier New" panose="02070309020205020404" pitchFamily="49" charset="0"/>
                <a:cs typeface="Courier New" panose="02070309020205020404" pitchFamily="49" charset="0"/>
              </a:rPr>
              <a:t>fld</a:t>
            </a:r>
            <a:r>
              <a:rPr lang="en-AU" altLang="zh-TW" sz="1800" b="1" dirty="0">
                <a:latin typeface="Courier New" panose="02070309020205020404" pitchFamily="49" charset="0"/>
                <a:cs typeface="Courier New" panose="02070309020205020404" pitchFamily="49" charset="0"/>
              </a:rPr>
              <a:t>   f0,0(x30)    // f0 = c[</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][j]</a:t>
            </a:r>
          </a:p>
          <a:p>
            <a:pPr eaLnBrk="1" hangingPunct="1">
              <a:spcBef>
                <a:spcPct val="20000"/>
              </a:spcBef>
              <a:buClr>
                <a:schemeClr val="folHlink"/>
              </a:buClr>
              <a:buSzPct val="60000"/>
            </a:pPr>
            <a:r>
              <a:rPr lang="en-AU" altLang="zh-TW" sz="1800" b="1" dirty="0" smtClean="0">
                <a:latin typeface="Courier New" panose="02070309020205020404" pitchFamily="49" charset="0"/>
                <a:cs typeface="Courier New" panose="02070309020205020404" pitchFamily="49" charset="0"/>
              </a:rPr>
              <a:t>L3: </a:t>
            </a:r>
            <a:r>
              <a:rPr lang="en-AU" altLang="zh-TW" sz="1800" b="1" dirty="0" err="1">
                <a:latin typeface="Courier New" panose="02070309020205020404" pitchFamily="49" charset="0"/>
                <a:cs typeface="Courier New" panose="02070309020205020404" pitchFamily="49" charset="0"/>
              </a:rPr>
              <a:t>slli</a:t>
            </a:r>
            <a:r>
              <a:rPr lang="en-AU" altLang="zh-TW" sz="1800" b="1" dirty="0">
                <a:latin typeface="Courier New" panose="02070309020205020404" pitchFamily="49" charset="0"/>
                <a:cs typeface="Courier New" panose="02070309020205020404" pitchFamily="49" charset="0"/>
              </a:rPr>
              <a:t>  x29,x7,5     // x29 = k * </a:t>
            </a:r>
            <a:r>
              <a:rPr lang="en-AU" altLang="zh-TW" sz="1800" b="1" dirty="0" smtClean="0">
                <a:latin typeface="Courier New" panose="02070309020205020404" pitchFamily="49" charset="0"/>
                <a:cs typeface="Courier New" panose="02070309020205020404" pitchFamily="49" charset="0"/>
              </a:rPr>
              <a:t>2^5 </a:t>
            </a:r>
            <a:r>
              <a:rPr lang="en-AU" altLang="zh-TW" sz="1800" b="1" dirty="0">
                <a:latin typeface="Courier New" panose="02070309020205020404" pitchFamily="49" charset="0"/>
                <a:cs typeface="Courier New" panose="02070309020205020404" pitchFamily="49" charset="0"/>
              </a:rPr>
              <a:t>(size of row of b)</a:t>
            </a:r>
          </a:p>
          <a:p>
            <a:pPr eaLnBrk="1" hangingPunct="1">
              <a:spcBef>
                <a:spcPct val="20000"/>
              </a:spcBef>
              <a:buClr>
                <a:schemeClr val="folHlink"/>
              </a:buClr>
              <a:buSzPct val="60000"/>
            </a:pP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add   x29,x29,x6   // x29 = k * size(row) + j</a:t>
            </a:r>
          </a:p>
          <a:p>
            <a:pPr eaLnBrk="1" hangingPunct="1">
              <a:spcBef>
                <a:spcPct val="20000"/>
              </a:spcBef>
              <a:buClr>
                <a:schemeClr val="folHlink"/>
              </a:buClr>
              <a:buSzPct val="60000"/>
            </a:pP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 </a:t>
            </a:r>
            <a:r>
              <a:rPr lang="en-AU" altLang="zh-TW" sz="1800" b="1" dirty="0" err="1">
                <a:latin typeface="Courier New" panose="02070309020205020404" pitchFamily="49" charset="0"/>
                <a:cs typeface="Courier New" panose="02070309020205020404" pitchFamily="49" charset="0"/>
              </a:rPr>
              <a:t>slli</a:t>
            </a:r>
            <a:r>
              <a:rPr lang="en-AU" altLang="zh-TW" sz="1800" b="1" dirty="0">
                <a:latin typeface="Courier New" panose="02070309020205020404" pitchFamily="49" charset="0"/>
                <a:cs typeface="Courier New" panose="02070309020205020404" pitchFamily="49" charset="0"/>
              </a:rPr>
              <a:t>  x29,x29,3    // x29 = byte offset of [k][j]</a:t>
            </a:r>
          </a:p>
          <a:p>
            <a:pPr eaLnBrk="1" hangingPunct="1">
              <a:spcBef>
                <a:spcPct val="20000"/>
              </a:spcBef>
              <a:buClr>
                <a:schemeClr val="folHlink"/>
              </a:buClr>
              <a:buSzPct val="60000"/>
            </a:pP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add   x29,x12,x29  // x29 = byte address of b[k][j]</a:t>
            </a:r>
          </a:p>
          <a:p>
            <a:pPr eaLnBrk="1" hangingPunct="1">
              <a:spcBef>
                <a:spcPct val="20000"/>
              </a:spcBef>
              <a:buClr>
                <a:schemeClr val="folHlink"/>
              </a:buClr>
              <a:buSzPct val="60000"/>
            </a:pP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 </a:t>
            </a:r>
            <a:r>
              <a:rPr lang="en-AU" altLang="zh-TW" sz="1800" b="1" dirty="0" err="1">
                <a:latin typeface="Courier New" panose="02070309020205020404" pitchFamily="49" charset="0"/>
                <a:cs typeface="Courier New" panose="02070309020205020404" pitchFamily="49" charset="0"/>
              </a:rPr>
              <a:t>fld</a:t>
            </a:r>
            <a:r>
              <a:rPr lang="en-AU" altLang="zh-TW" sz="1800" b="1" dirty="0">
                <a:latin typeface="Courier New" panose="02070309020205020404" pitchFamily="49" charset="0"/>
                <a:cs typeface="Courier New" panose="02070309020205020404" pitchFamily="49" charset="0"/>
              </a:rPr>
              <a:t>   f1,0(x29)    // f1 = b[k][j]</a:t>
            </a:r>
            <a:endParaRPr lang="en-US" altLang="zh-TW" sz="1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01339141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5" name="Rectangle 9"/>
          <p:cNvSpPr>
            <a:spLocks noChangeArrowheads="1"/>
          </p:cNvSpPr>
          <p:nvPr/>
        </p:nvSpPr>
        <p:spPr bwMode="auto">
          <a:xfrm>
            <a:off x="467544" y="1052736"/>
            <a:ext cx="8280920" cy="5042000"/>
          </a:xfrm>
          <a:prstGeom prst="rect">
            <a:avLst/>
          </a:prstGeom>
          <a:solidFill>
            <a:schemeClr val="accent5">
              <a:lumMod val="20000"/>
              <a:lumOff val="80000"/>
            </a:schemeClr>
          </a:solidFill>
          <a:ln w="9525">
            <a:solidFill>
              <a:schemeClr val="tx1"/>
            </a:solidFill>
            <a:miter lim="800000"/>
            <a:headEnd/>
            <a:tailEnd/>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endParaRPr lang="en-US" altLang="zh-TW" b="1">
              <a:latin typeface="Courier New" panose="02070309020205020404" pitchFamily="49" charset="0"/>
              <a:cs typeface="Courier New" panose="02070309020205020404" pitchFamily="49" charset="0"/>
            </a:endParaRPr>
          </a:p>
        </p:txBody>
      </p:sp>
      <p:sp>
        <p:nvSpPr>
          <p:cNvPr id="43016" name="Rectangle 2"/>
          <p:cNvSpPr>
            <a:spLocks noGrp="1" noChangeArrowheads="1"/>
          </p:cNvSpPr>
          <p:nvPr>
            <p:ph type="title"/>
          </p:nvPr>
        </p:nvSpPr>
        <p:spPr/>
        <p:txBody>
          <a:bodyPr/>
          <a:lstStyle/>
          <a:p>
            <a:r>
              <a:rPr lang="en-US" altLang="zh-TW"/>
              <a:t>FP Example: Array Multiplication</a:t>
            </a:r>
            <a:endParaRPr lang="en-AU" altLang="zh-TW"/>
          </a:p>
        </p:txBody>
      </p:sp>
      <p:sp>
        <p:nvSpPr>
          <p:cNvPr id="43017" name="Rectangle 3"/>
          <p:cNvSpPr>
            <a:spLocks noChangeArrowheads="1"/>
          </p:cNvSpPr>
          <p:nvPr/>
        </p:nvSpPr>
        <p:spPr bwMode="auto">
          <a:xfrm>
            <a:off x="467544" y="1054970"/>
            <a:ext cx="8270875" cy="511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110000"/>
              </a:lnSpc>
              <a:spcBef>
                <a:spcPct val="20000"/>
              </a:spcBef>
              <a:buClr>
                <a:schemeClr val="folHlink"/>
              </a:buClr>
              <a:buSzPct val="60000"/>
              <a:buFont typeface="Wingdings" panose="05000000000000000000" pitchFamily="2" charset="2"/>
              <a:buNone/>
            </a:pPr>
            <a:r>
              <a:rPr lang="en-US" altLang="zh-TW" sz="1800" b="1" dirty="0" smtClean="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slli</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x29,x5,5     // x29 =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 * </a:t>
            </a:r>
            <a:r>
              <a:rPr lang="en-AU" altLang="zh-TW" sz="1800" b="1" dirty="0" smtClean="0">
                <a:latin typeface="Courier New" panose="02070309020205020404" pitchFamily="49" charset="0"/>
                <a:cs typeface="Courier New" panose="02070309020205020404" pitchFamily="49" charset="0"/>
              </a:rPr>
              <a:t>2^5 </a:t>
            </a:r>
            <a:r>
              <a:rPr lang="en-AU" altLang="zh-TW" sz="1800" b="1" dirty="0">
                <a:latin typeface="Courier New" panose="02070309020205020404" pitchFamily="49" charset="0"/>
                <a:cs typeface="Courier New" panose="02070309020205020404" pitchFamily="49" charset="0"/>
              </a:rPr>
              <a:t>(size of row of a)</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add    </a:t>
            </a:r>
            <a:r>
              <a:rPr lang="en-AU" altLang="zh-TW" sz="1800" b="1" dirty="0">
                <a:latin typeface="Courier New" panose="02070309020205020404" pitchFamily="49" charset="0"/>
                <a:cs typeface="Courier New" panose="02070309020205020404" pitchFamily="49" charset="0"/>
              </a:rPr>
              <a:t>x29,x29,x7   // x29 =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 * size(row) + k</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slli</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x29,x29,3    // x29 = byte offset of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][k]</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smtClean="0">
                <a:latin typeface="Courier New" panose="02070309020205020404" pitchFamily="49" charset="0"/>
                <a:cs typeface="Courier New" panose="02070309020205020404" pitchFamily="49" charset="0"/>
              </a:rPr>
              <a:t>add    </a:t>
            </a:r>
            <a:r>
              <a:rPr lang="en-AU" altLang="zh-TW" sz="1800" b="1" dirty="0">
                <a:latin typeface="Courier New" panose="02070309020205020404" pitchFamily="49" charset="0"/>
                <a:cs typeface="Courier New" panose="02070309020205020404" pitchFamily="49" charset="0"/>
              </a:rPr>
              <a:t>x29,x11,x29  // x29 = byte address of a[</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][k]</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fld</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f2,0(x29)    // f2 = a[</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][k]</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fmul.d</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f1, f2, f1   // f1 = a[</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][k] * b[k][j]</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fadd.d</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f0, f0, f1   // f0 = c[</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][j] + a[</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][k] * b[k][j]</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addi</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x7,x7,1      // k = k + 1</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bltu</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x7,x28,L3    // if (k &lt; 32) go to L3</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fsd</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f0,0(x30)    // c[</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][j] = f0</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addi</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x6,x6,1      // j = j + 1</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bltu</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x6,x28,L2    // if (j &lt; 32) go to L2</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addi</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x5,x5,1      //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 =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 + 1</a:t>
            </a:r>
          </a:p>
          <a:p>
            <a:pPr eaLnBrk="1" hangingPunct="1">
              <a:lnSpc>
                <a:spcPct val="110000"/>
              </a:lnSpc>
              <a:spcBef>
                <a:spcPct val="20000"/>
              </a:spcBef>
              <a:buClr>
                <a:schemeClr val="folHlink"/>
              </a:buClr>
              <a:buSzPct val="60000"/>
              <a:buFont typeface="Wingdings" panose="05000000000000000000" pitchFamily="2" charset="2"/>
              <a:buNone/>
            </a:pPr>
            <a:r>
              <a:rPr lang="en-AU" altLang="zh-TW" sz="1800" b="1" dirty="0">
                <a:latin typeface="Courier New" panose="02070309020205020404" pitchFamily="49" charset="0"/>
                <a:cs typeface="Courier New" panose="02070309020205020404" pitchFamily="49" charset="0"/>
              </a:rPr>
              <a:t>    </a:t>
            </a:r>
            <a:r>
              <a:rPr lang="en-AU" altLang="zh-TW" sz="1800" b="1" dirty="0" err="1" smtClean="0">
                <a:latin typeface="Courier New" panose="02070309020205020404" pitchFamily="49" charset="0"/>
                <a:cs typeface="Courier New" panose="02070309020205020404" pitchFamily="49" charset="0"/>
              </a:rPr>
              <a:t>bltu</a:t>
            </a:r>
            <a:r>
              <a:rPr lang="en-AU" altLang="zh-TW" sz="1800" b="1" dirty="0" smtClean="0">
                <a:latin typeface="Courier New" panose="02070309020205020404" pitchFamily="49" charset="0"/>
                <a:cs typeface="Courier New" panose="02070309020205020404" pitchFamily="49" charset="0"/>
              </a:rPr>
              <a:t>   </a:t>
            </a:r>
            <a:r>
              <a:rPr lang="en-AU" altLang="zh-TW" sz="1800" b="1" dirty="0">
                <a:latin typeface="Courier New" panose="02070309020205020404" pitchFamily="49" charset="0"/>
                <a:cs typeface="Courier New" panose="02070309020205020404" pitchFamily="49" charset="0"/>
              </a:rPr>
              <a:t>x5,x28,L1    // if (</a:t>
            </a:r>
            <a:r>
              <a:rPr lang="en-AU" altLang="zh-TW" sz="1800" b="1" dirty="0" err="1">
                <a:latin typeface="Courier New" panose="02070309020205020404" pitchFamily="49" charset="0"/>
                <a:cs typeface="Courier New" panose="02070309020205020404" pitchFamily="49" charset="0"/>
              </a:rPr>
              <a:t>i</a:t>
            </a:r>
            <a:r>
              <a:rPr lang="en-AU" altLang="zh-TW" sz="1800" b="1" dirty="0">
                <a:latin typeface="Courier New" panose="02070309020205020404" pitchFamily="49" charset="0"/>
                <a:cs typeface="Courier New" panose="02070309020205020404" pitchFamily="49" charset="0"/>
              </a:rPr>
              <a:t> &lt; 32) go to L1</a:t>
            </a:r>
            <a:endParaRPr lang="en-AU" altLang="zh-TW" sz="1800" b="1" dirty="0">
              <a:latin typeface="Courier New" panose="02070309020205020404" pitchFamily="49" charset="0"/>
              <a:cs typeface="Courier New" panose="02070309020205020404" pitchFamily="49" charset="0"/>
            </a:endParaRPr>
          </a:p>
        </p:txBody>
      </p:sp>
      <p:sp>
        <p:nvSpPr>
          <p:cNvPr id="3" name="投影片編號版面配置區 2"/>
          <p:cNvSpPr>
            <a:spLocks noGrp="1"/>
          </p:cNvSpPr>
          <p:nvPr>
            <p:ph type="sldNum" sz="quarter" idx="11"/>
          </p:nvPr>
        </p:nvSpPr>
        <p:spPr/>
        <p:txBody>
          <a:bodyPr/>
          <a:lstStyle/>
          <a:p>
            <a:fld id="{27E26518-2301-4288-8958-BDA5B1B754F8}" type="slidenum">
              <a:rPr lang="zh-TW" altLang="en-US" smtClean="0"/>
              <a:pPr/>
              <a:t>84</a:t>
            </a:fld>
            <a:endParaRPr lang="zh-TW" altLang="zh-TW"/>
          </a:p>
        </p:txBody>
      </p:sp>
    </p:spTree>
    <p:extLst>
      <p:ext uri="{BB962C8B-B14F-4D97-AF65-F5344CB8AC3E}">
        <p14:creationId xmlns:p14="http://schemas.microsoft.com/office/powerpoint/2010/main" val="21798486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p:txBody>
          <a:bodyPr/>
          <a:lstStyle/>
          <a:p>
            <a:r>
              <a:rPr lang="en-US" altLang="zh-TW"/>
              <a:t>Accurate Arithmetic</a:t>
            </a:r>
            <a:endParaRPr lang="en-AU" altLang="zh-TW"/>
          </a:p>
        </p:txBody>
      </p:sp>
      <p:sp>
        <p:nvSpPr>
          <p:cNvPr id="44036" name="Rectangle 3"/>
          <p:cNvSpPr>
            <a:spLocks noGrp="1" noChangeArrowheads="1"/>
          </p:cNvSpPr>
          <p:nvPr>
            <p:ph type="body" idx="1"/>
          </p:nvPr>
        </p:nvSpPr>
        <p:spPr/>
        <p:txBody>
          <a:bodyPr/>
          <a:lstStyle/>
          <a:p>
            <a:r>
              <a:rPr lang="en-US" altLang="zh-TW" dirty="0"/>
              <a:t>Integer arithmetic is accurate</a:t>
            </a:r>
          </a:p>
          <a:p>
            <a:pPr lvl="1"/>
            <a:r>
              <a:rPr lang="en-US" altLang="zh-TW" dirty="0"/>
              <a:t>Because integers</a:t>
            </a:r>
            <a:r>
              <a:rPr lang="zh-TW" altLang="en-US" dirty="0"/>
              <a:t> </a:t>
            </a:r>
            <a:r>
              <a:rPr lang="en-US" altLang="zh-TW" dirty="0"/>
              <a:t>can represent exactly every number between the smallest and largest number</a:t>
            </a:r>
          </a:p>
          <a:p>
            <a:r>
              <a:rPr lang="en-US" altLang="zh-TW" dirty="0"/>
              <a:t>FP arithmetic is approximate</a:t>
            </a:r>
          </a:p>
          <a:p>
            <a:pPr lvl="1"/>
            <a:r>
              <a:rPr lang="en-US" altLang="zh-TW" dirty="0"/>
              <a:t>Because FP numbers are just approximations for the actual number they want to represent</a:t>
            </a:r>
          </a:p>
          <a:p>
            <a:pPr lvl="1"/>
            <a:r>
              <a:rPr lang="en-US" altLang="zh-TW" dirty="0"/>
              <a:t>The approximation errors widen as FP numbers are operated upon to generate new FP numbers</a:t>
            </a:r>
          </a:p>
          <a:p>
            <a:pPr lvl="1"/>
            <a:r>
              <a:rPr lang="en-US" altLang="zh-TW" dirty="0"/>
              <a:t>Need to be careful in </a:t>
            </a:r>
            <a:r>
              <a:rPr lang="en-US" altLang="zh-TW" dirty="0">
                <a:solidFill>
                  <a:srgbClr val="FF0000"/>
                </a:solidFill>
              </a:rPr>
              <a:t>rounding </a:t>
            </a:r>
            <a:r>
              <a:rPr lang="en-US" altLang="zh-TW" dirty="0"/>
              <a:t>intermediate results</a:t>
            </a:r>
          </a:p>
          <a:p>
            <a:r>
              <a:rPr lang="en-US" altLang="zh-TW" dirty="0"/>
              <a:t>IEEE </a:t>
            </a:r>
            <a:r>
              <a:rPr lang="en-US" altLang="zh-TW" dirty="0" err="1"/>
              <a:t>Std</a:t>
            </a:r>
            <a:r>
              <a:rPr lang="en-US" altLang="zh-TW" dirty="0"/>
              <a:t> 754 specifies additional rounding control</a:t>
            </a:r>
          </a:p>
          <a:p>
            <a:pPr lvl="1"/>
            <a:r>
              <a:rPr lang="en-US" altLang="zh-TW" dirty="0"/>
              <a:t>Use extra bits during HW calculation to preserve precision (guard, round, sticky) and allow choice of rounding modes</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85</a:t>
            </a:fld>
            <a:endParaRPr lang="zh-TW" altLang="zh-TW"/>
          </a:p>
        </p:txBody>
      </p:sp>
    </p:spTree>
    <p:extLst>
      <p:ext uri="{BB962C8B-B14F-4D97-AF65-F5344CB8AC3E}">
        <p14:creationId xmlns:p14="http://schemas.microsoft.com/office/powerpoint/2010/main" val="2878212506"/>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AU" altLang="zh-TW" dirty="0"/>
              <a:t>Associativity of FP Operations </a:t>
            </a:r>
          </a:p>
        </p:txBody>
      </p:sp>
      <p:sp>
        <p:nvSpPr>
          <p:cNvPr id="2" name="內容版面配置區 1"/>
          <p:cNvSpPr>
            <a:spLocks noGrp="1"/>
          </p:cNvSpPr>
          <p:nvPr>
            <p:ph idx="1"/>
          </p:nvPr>
        </p:nvSpPr>
        <p:spPr/>
        <p:txBody>
          <a:bodyPr/>
          <a:lstStyle/>
          <a:p>
            <a:r>
              <a:rPr lang="en-US" altLang="zh-TW" dirty="0"/>
              <a:t>Is FP add/subtract associative?</a:t>
            </a:r>
            <a:endParaRPr lang="zh-TW" altLang="en-US" dirty="0"/>
          </a:p>
          <a:p>
            <a:endParaRPr lang="en-US" altLang="zh-TW" dirty="0"/>
          </a:p>
          <a:p>
            <a:endParaRPr lang="en-US" altLang="zh-TW" dirty="0"/>
          </a:p>
          <a:p>
            <a:endParaRPr lang="en-US" altLang="zh-TW" dirty="0"/>
          </a:p>
          <a:p>
            <a:endParaRPr lang="en-US" altLang="zh-TW" dirty="0"/>
          </a:p>
          <a:p>
            <a:endParaRPr lang="en-US" altLang="zh-TW" dirty="0"/>
          </a:p>
          <a:p>
            <a:endParaRPr lang="en-US" altLang="zh-TW" dirty="0"/>
          </a:p>
          <a:p>
            <a:r>
              <a:rPr lang="en-US" altLang="zh-TW" dirty="0" smtClean="0"/>
              <a:t>FP </a:t>
            </a:r>
            <a:r>
              <a:rPr lang="en-US" altLang="zh-TW" dirty="0"/>
              <a:t>add/subtract are not associative!</a:t>
            </a:r>
          </a:p>
          <a:p>
            <a:pPr lvl="1"/>
            <a:r>
              <a:rPr lang="en-US" altLang="zh-TW" dirty="0"/>
              <a:t>Why? FP result approximates real result!</a:t>
            </a:r>
          </a:p>
          <a:p>
            <a:pPr lvl="1"/>
            <a:r>
              <a:rPr lang="en-US" altLang="zh-TW" dirty="0"/>
              <a:t>Ex: 1.5 x 10</a:t>
            </a:r>
            <a:r>
              <a:rPr lang="en-US" altLang="zh-TW" baseline="30000" dirty="0"/>
              <a:t>38</a:t>
            </a:r>
            <a:r>
              <a:rPr lang="en-US" altLang="zh-TW" dirty="0"/>
              <a:t> is so much larger than 1.0 that 1.5 x 10</a:t>
            </a:r>
            <a:r>
              <a:rPr lang="en-US" altLang="zh-TW" baseline="30000" dirty="0"/>
              <a:t>38</a:t>
            </a:r>
            <a:r>
              <a:rPr lang="en-US" altLang="zh-TW" dirty="0"/>
              <a:t> + 1.0 in floating point representation is still 1.5 x 10</a:t>
            </a:r>
            <a:r>
              <a:rPr lang="en-US" altLang="zh-TW" baseline="30000" dirty="0"/>
              <a:t>38</a:t>
            </a:r>
            <a:r>
              <a:rPr lang="en-US" altLang="zh-TW" dirty="0"/>
              <a:t> </a:t>
            </a:r>
            <a:endParaRPr lang="zh-TW" altLang="en-US" dirty="0"/>
          </a:p>
        </p:txBody>
      </p:sp>
      <p:sp>
        <p:nvSpPr>
          <p:cNvPr id="5" name="投影片編號版面配置區 4"/>
          <p:cNvSpPr>
            <a:spLocks noGrp="1"/>
          </p:cNvSpPr>
          <p:nvPr>
            <p:ph type="sldNum" sz="quarter" idx="11"/>
          </p:nvPr>
        </p:nvSpPr>
        <p:spPr/>
        <p:txBody>
          <a:bodyPr/>
          <a:lstStyle/>
          <a:p>
            <a:fld id="{0EF8A0A4-1A2F-4B89-B3C7-02C31CE3A532}" type="slidenum">
              <a:rPr lang="zh-TW" altLang="en-US" smtClean="0"/>
              <a:pPr/>
              <a:t>86</a:t>
            </a:fld>
            <a:endParaRPr lang="zh-TW" altLang="zh-TW"/>
          </a:p>
        </p:txBody>
      </p:sp>
      <p:graphicFrame>
        <p:nvGraphicFramePr>
          <p:cNvPr id="3" name="表格 2"/>
          <p:cNvGraphicFramePr>
            <a:graphicFrameLocks noGrp="1"/>
          </p:cNvGraphicFramePr>
          <p:nvPr>
            <p:extLst>
              <p:ext uri="{D42A27DB-BD31-4B8C-83A1-F6EECF244321}">
                <p14:modId xmlns:p14="http://schemas.microsoft.com/office/powerpoint/2010/main" val="3288630867"/>
              </p:ext>
            </p:extLst>
          </p:nvPr>
        </p:nvGraphicFramePr>
        <p:xfrm>
          <a:off x="1043608" y="1719064"/>
          <a:ext cx="6512892" cy="2286000"/>
        </p:xfrm>
        <a:graphic>
          <a:graphicData uri="http://schemas.openxmlformats.org/drawingml/2006/table">
            <a:tbl>
              <a:tblPr firstRow="1" bandRow="1">
                <a:tableStyleId>{5C22544A-7EE6-4342-B048-85BDC9FD1C3A}</a:tableStyleId>
              </a:tblPr>
              <a:tblGrid>
                <a:gridCol w="1628223">
                  <a:extLst>
                    <a:ext uri="{9D8B030D-6E8A-4147-A177-3AD203B41FA5}">
                      <a16:colId xmlns:a16="http://schemas.microsoft.com/office/drawing/2014/main" val="20000"/>
                    </a:ext>
                  </a:extLst>
                </a:gridCol>
                <a:gridCol w="1628223">
                  <a:extLst>
                    <a:ext uri="{9D8B030D-6E8A-4147-A177-3AD203B41FA5}">
                      <a16:colId xmlns:a16="http://schemas.microsoft.com/office/drawing/2014/main" val="20001"/>
                    </a:ext>
                  </a:extLst>
                </a:gridCol>
                <a:gridCol w="1628223">
                  <a:extLst>
                    <a:ext uri="{9D8B030D-6E8A-4147-A177-3AD203B41FA5}">
                      <a16:colId xmlns:a16="http://schemas.microsoft.com/office/drawing/2014/main" val="20002"/>
                    </a:ext>
                  </a:extLst>
                </a:gridCol>
                <a:gridCol w="1628223">
                  <a:extLst>
                    <a:ext uri="{9D8B030D-6E8A-4147-A177-3AD203B41FA5}">
                      <a16:colId xmlns:a16="http://schemas.microsoft.com/office/drawing/2014/main" val="20003"/>
                    </a:ext>
                  </a:extLst>
                </a:gridCol>
              </a:tblGrid>
              <a:tr h="370840">
                <a:tc>
                  <a:txBody>
                    <a:bodyPr/>
                    <a:lstStyle/>
                    <a:p>
                      <a:endParaRPr lang="zh-TW" altLang="en-US" sz="2400" dirty="0"/>
                    </a:p>
                  </a:txBody>
                  <a:tcPr/>
                </a:tc>
                <a:tc>
                  <a:txBody>
                    <a:bodyPr/>
                    <a:lstStyle/>
                    <a:p>
                      <a:pPr algn="ctr"/>
                      <a:endParaRPr lang="zh-TW" altLang="en-US" sz="2400" dirty="0"/>
                    </a:p>
                  </a:txBody>
                  <a:tcPr/>
                </a:tc>
                <a:tc>
                  <a:txBody>
                    <a:bodyPr/>
                    <a:lstStyle/>
                    <a:p>
                      <a:pPr algn="ctr"/>
                      <a:r>
                        <a:rPr lang="en-US" altLang="zh-TW" sz="2400" dirty="0"/>
                        <a:t>(X + Y ) + Z</a:t>
                      </a:r>
                      <a:endParaRPr lang="zh-TW" altLang="en-US" sz="2400" dirty="0"/>
                    </a:p>
                  </a:txBody>
                  <a:tcPr/>
                </a:tc>
                <a:tc>
                  <a:txBody>
                    <a:bodyPr/>
                    <a:lstStyle/>
                    <a:p>
                      <a:pPr algn="ctr"/>
                      <a:r>
                        <a:rPr lang="en-US" altLang="zh-TW" sz="2400" dirty="0"/>
                        <a:t>X</a:t>
                      </a:r>
                      <a:r>
                        <a:rPr lang="en-US" altLang="zh-TW" sz="2400" baseline="0" dirty="0"/>
                        <a:t> + (Y + Z)</a:t>
                      </a:r>
                      <a:endParaRPr lang="zh-TW" altLang="en-US" sz="2400" dirty="0"/>
                    </a:p>
                  </a:txBody>
                  <a:tcPr/>
                </a:tc>
                <a:extLst>
                  <a:ext uri="{0D108BD9-81ED-4DB2-BD59-A6C34878D82A}">
                    <a16:rowId xmlns:a16="http://schemas.microsoft.com/office/drawing/2014/main" val="10000"/>
                  </a:ext>
                </a:extLst>
              </a:tr>
              <a:tr h="370840">
                <a:tc>
                  <a:txBody>
                    <a:bodyPr/>
                    <a:lstStyle/>
                    <a:p>
                      <a:pPr algn="ctr"/>
                      <a:r>
                        <a:rPr lang="en-US" altLang="zh-TW" sz="2400" dirty="0"/>
                        <a:t>X</a:t>
                      </a:r>
                      <a:endParaRPr lang="zh-TW" altLang="en-US" sz="2400" dirty="0"/>
                    </a:p>
                  </a:txBody>
                  <a:tcPr/>
                </a:tc>
                <a:tc>
                  <a:txBody>
                    <a:bodyPr/>
                    <a:lstStyle/>
                    <a:p>
                      <a:pPr algn="r"/>
                      <a:r>
                        <a:rPr lang="en-US" altLang="zh-TW" sz="2400" dirty="0"/>
                        <a:t>-1.50 x 10</a:t>
                      </a:r>
                      <a:r>
                        <a:rPr lang="en-US" altLang="zh-TW" sz="2400" baseline="30000" dirty="0"/>
                        <a:t>38</a:t>
                      </a:r>
                      <a:endParaRPr lang="zh-TW" altLang="en-US" sz="2400" baseline="30000" dirty="0"/>
                    </a:p>
                  </a:txBody>
                  <a:tcPr/>
                </a:tc>
                <a:tc>
                  <a:txBody>
                    <a:bodyPr/>
                    <a:lstStyle/>
                    <a:p>
                      <a:pPr algn="r"/>
                      <a:endParaRPr lang="zh-TW" altLang="en-US" sz="24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dirty="0"/>
                        <a:t>-1.50 x 10</a:t>
                      </a:r>
                      <a:r>
                        <a:rPr lang="en-US" altLang="zh-TW" sz="2400" baseline="30000" dirty="0"/>
                        <a:t>38</a:t>
                      </a:r>
                      <a:endParaRPr lang="zh-TW" altLang="en-US" sz="2400" baseline="30000" dirty="0"/>
                    </a:p>
                  </a:txBody>
                  <a:tcPr/>
                </a:tc>
                <a:extLst>
                  <a:ext uri="{0D108BD9-81ED-4DB2-BD59-A6C34878D82A}">
                    <a16:rowId xmlns:a16="http://schemas.microsoft.com/office/drawing/2014/main" val="10001"/>
                  </a:ext>
                </a:extLst>
              </a:tr>
              <a:tr h="370840">
                <a:tc>
                  <a:txBody>
                    <a:bodyPr/>
                    <a:lstStyle/>
                    <a:p>
                      <a:pPr algn="ctr"/>
                      <a:r>
                        <a:rPr lang="en-US" altLang="zh-TW" sz="2400" dirty="0"/>
                        <a:t>Y</a:t>
                      </a:r>
                      <a:endParaRPr lang="zh-TW" altLang="en-US" sz="24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dirty="0"/>
                        <a:t>1.50 x 10</a:t>
                      </a:r>
                      <a:r>
                        <a:rPr lang="en-US" altLang="zh-TW" sz="2400" baseline="30000" dirty="0"/>
                        <a:t>38</a:t>
                      </a:r>
                      <a:endParaRPr lang="zh-TW" altLang="en-US" sz="2400" baseline="30000" dirty="0"/>
                    </a:p>
                  </a:txBody>
                  <a:tcPr/>
                </a:tc>
                <a:tc>
                  <a:txBody>
                    <a:bodyPr/>
                    <a:lstStyle/>
                    <a:p>
                      <a:pPr algn="r"/>
                      <a:r>
                        <a:rPr lang="en-US" altLang="zh-TW" sz="2400" dirty="0"/>
                        <a:t>0.0</a:t>
                      </a:r>
                      <a:endParaRPr lang="zh-TW" altLang="en-US" sz="2400" dirty="0"/>
                    </a:p>
                  </a:txBody>
                  <a:tcPr/>
                </a:tc>
                <a:tc>
                  <a:txBody>
                    <a:bodyPr/>
                    <a:lstStyle/>
                    <a:p>
                      <a:pPr algn="r"/>
                      <a:endParaRPr lang="zh-TW" altLang="en-US" sz="2400" dirty="0"/>
                    </a:p>
                  </a:txBody>
                  <a:tcPr/>
                </a:tc>
                <a:extLst>
                  <a:ext uri="{0D108BD9-81ED-4DB2-BD59-A6C34878D82A}">
                    <a16:rowId xmlns:a16="http://schemas.microsoft.com/office/drawing/2014/main" val="10002"/>
                  </a:ext>
                </a:extLst>
              </a:tr>
              <a:tr h="370840">
                <a:tc>
                  <a:txBody>
                    <a:bodyPr/>
                    <a:lstStyle/>
                    <a:p>
                      <a:pPr algn="ctr"/>
                      <a:r>
                        <a:rPr lang="en-US" altLang="zh-TW" sz="2400" dirty="0"/>
                        <a:t>Z</a:t>
                      </a:r>
                      <a:endParaRPr lang="zh-TW" altLang="en-US" sz="2400" dirty="0"/>
                    </a:p>
                  </a:txBody>
                  <a:tcPr/>
                </a:tc>
                <a:tc>
                  <a:txBody>
                    <a:bodyPr/>
                    <a:lstStyle/>
                    <a:p>
                      <a:pPr algn="r"/>
                      <a:r>
                        <a:rPr lang="en-US" altLang="zh-TW" sz="2400" dirty="0"/>
                        <a:t>1.0</a:t>
                      </a:r>
                      <a:endParaRPr lang="zh-TW" altLang="en-US" sz="2400" dirty="0"/>
                    </a:p>
                  </a:txBody>
                  <a:tcPr/>
                </a:tc>
                <a:tc>
                  <a:txBody>
                    <a:bodyPr/>
                    <a:lstStyle/>
                    <a:p>
                      <a:pPr algn="r"/>
                      <a:r>
                        <a:rPr lang="en-US" altLang="zh-TW" sz="2400" dirty="0"/>
                        <a:t>1.0</a:t>
                      </a:r>
                      <a:endParaRPr lang="zh-TW" altLang="en-US" sz="2400" dirty="0"/>
                    </a:p>
                  </a:txBody>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altLang="zh-TW" sz="2400" dirty="0"/>
                        <a:t>1.50 x 10</a:t>
                      </a:r>
                      <a:r>
                        <a:rPr lang="en-US" altLang="zh-TW" sz="2400" baseline="30000" dirty="0"/>
                        <a:t>38</a:t>
                      </a:r>
                      <a:endParaRPr lang="zh-TW" altLang="en-US" sz="2400" baseline="30000" dirty="0"/>
                    </a:p>
                  </a:txBody>
                  <a:tcPr/>
                </a:tc>
                <a:extLst>
                  <a:ext uri="{0D108BD9-81ED-4DB2-BD59-A6C34878D82A}">
                    <a16:rowId xmlns:a16="http://schemas.microsoft.com/office/drawing/2014/main" val="10003"/>
                  </a:ext>
                </a:extLst>
              </a:tr>
              <a:tr h="370840">
                <a:tc>
                  <a:txBody>
                    <a:bodyPr/>
                    <a:lstStyle/>
                    <a:p>
                      <a:pPr algn="ctr"/>
                      <a:endParaRPr lang="zh-TW" altLang="en-US" sz="2400" dirty="0"/>
                    </a:p>
                  </a:txBody>
                  <a:tcPr/>
                </a:tc>
                <a:tc>
                  <a:txBody>
                    <a:bodyPr/>
                    <a:lstStyle/>
                    <a:p>
                      <a:pPr algn="r"/>
                      <a:endParaRPr lang="zh-TW" altLang="en-US" sz="2400" dirty="0"/>
                    </a:p>
                  </a:txBody>
                  <a:tcPr/>
                </a:tc>
                <a:tc>
                  <a:txBody>
                    <a:bodyPr/>
                    <a:lstStyle/>
                    <a:p>
                      <a:pPr algn="r"/>
                      <a:r>
                        <a:rPr lang="en-US" altLang="zh-TW" sz="2400" dirty="0"/>
                        <a:t>1.0</a:t>
                      </a:r>
                      <a:endParaRPr lang="zh-TW" altLang="en-US" sz="2400" dirty="0"/>
                    </a:p>
                  </a:txBody>
                  <a:tcPr/>
                </a:tc>
                <a:tc>
                  <a:txBody>
                    <a:bodyPr/>
                    <a:lstStyle/>
                    <a:p>
                      <a:pPr algn="r"/>
                      <a:r>
                        <a:rPr lang="en-US" altLang="zh-TW" sz="2400" dirty="0"/>
                        <a:t>0.0</a:t>
                      </a:r>
                      <a:endParaRPr lang="zh-TW" altLang="en-US" sz="24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61655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Effect transition="in" filter="fade">
                                      <p:cBhvr>
                                        <p:cTn id="7" dur="500"/>
                                        <p:tgtEl>
                                          <p:spTgt spid="2">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8" end="8"/>
                                            </p:txEl>
                                          </p:spTgt>
                                        </p:tgtEl>
                                        <p:attrNameLst>
                                          <p:attrName>style.visibility</p:attrName>
                                        </p:attrNameLst>
                                      </p:cBhvr>
                                      <p:to>
                                        <p:strVal val="visible"/>
                                      </p:to>
                                    </p:set>
                                    <p:animEffect transition="in" filter="fade">
                                      <p:cBhvr>
                                        <p:cTn id="10" dur="500"/>
                                        <p:tgtEl>
                                          <p:spTgt spid="2">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animEffect transition="in" filter="fade">
                                      <p:cBhvr>
                                        <p:cTn id="13"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Outline</a:t>
            </a:r>
            <a:endParaRPr lang="zh-TW" altLang="en-US" dirty="0"/>
          </a:p>
        </p:txBody>
      </p:sp>
      <p:sp>
        <p:nvSpPr>
          <p:cNvPr id="3" name="內容版面配置區 2"/>
          <p:cNvSpPr>
            <a:spLocks noGrp="1"/>
          </p:cNvSpPr>
          <p:nvPr>
            <p:ph idx="1"/>
          </p:nvPr>
        </p:nvSpPr>
        <p:spPr/>
        <p:txBody>
          <a:bodyPr/>
          <a:lstStyle/>
          <a:p>
            <a:r>
              <a:rPr lang="en-US" altLang="zh-TW" dirty="0"/>
              <a:t>Addition and subtraction (Sec. 3.2)</a:t>
            </a:r>
          </a:p>
          <a:p>
            <a:r>
              <a:rPr lang="en-US" altLang="zh-TW" dirty="0"/>
              <a:t>Multiplication (Sec. 3.3)</a:t>
            </a:r>
          </a:p>
          <a:p>
            <a:r>
              <a:rPr lang="en-US" altLang="zh-TW" dirty="0"/>
              <a:t>Division (Sec. 3.4)</a:t>
            </a:r>
          </a:p>
          <a:p>
            <a:r>
              <a:rPr lang="en-US" altLang="zh-TW" dirty="0"/>
              <a:t>Floating point (Sec. 3.5)</a:t>
            </a:r>
          </a:p>
          <a:p>
            <a:r>
              <a:rPr lang="en-US" altLang="zh-TW" dirty="0">
                <a:solidFill>
                  <a:srgbClr val="FF0000"/>
                </a:solidFill>
              </a:rPr>
              <a:t>Parallelism and computer arithmetic: </a:t>
            </a:r>
            <a:r>
              <a:rPr lang="en-US" altLang="zh-TW" dirty="0" err="1">
                <a:solidFill>
                  <a:srgbClr val="FF0000"/>
                </a:solidFill>
              </a:rPr>
              <a:t>subword</a:t>
            </a:r>
            <a:r>
              <a:rPr lang="en-US" altLang="zh-TW" dirty="0">
                <a:solidFill>
                  <a:srgbClr val="FF0000"/>
                </a:solidFill>
              </a:rPr>
              <a:t> parallelism (Sec. 3.6)</a:t>
            </a:r>
          </a:p>
          <a:p>
            <a:r>
              <a:rPr lang="en-US" altLang="zh-TW" dirty="0">
                <a:solidFill>
                  <a:schemeClr val="bg1">
                    <a:lumMod val="75000"/>
                  </a:schemeClr>
                </a:solidFill>
              </a:rPr>
              <a:t>Streaming SIMD extensions and advanced vector extensions in x86  (Sec. 3.7)</a:t>
            </a:r>
          </a:p>
          <a:p>
            <a:r>
              <a:rPr lang="en-US" altLang="zh-TW" dirty="0" err="1">
                <a:solidFill>
                  <a:schemeClr val="bg1">
                    <a:lumMod val="75000"/>
                  </a:schemeClr>
                </a:solidFill>
              </a:rPr>
              <a:t>Subword</a:t>
            </a:r>
            <a:r>
              <a:rPr lang="en-US" altLang="zh-TW" dirty="0">
                <a:solidFill>
                  <a:schemeClr val="bg1">
                    <a:lumMod val="75000"/>
                  </a:schemeClr>
                </a:solidFill>
              </a:rPr>
              <a:t> parallelism and matrix multiply (Sec. 3.8)</a:t>
            </a:r>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87</a:t>
            </a:fld>
            <a:endParaRPr lang="zh-TW" altLang="zh-TW"/>
          </a:p>
        </p:txBody>
      </p:sp>
    </p:spTree>
    <p:extLst>
      <p:ext uri="{BB962C8B-B14F-4D97-AF65-F5344CB8AC3E}">
        <p14:creationId xmlns:p14="http://schemas.microsoft.com/office/powerpoint/2010/main" val="342526872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AU" altLang="zh-TW"/>
              <a:t>Arithmetic for Multimedia</a:t>
            </a:r>
          </a:p>
        </p:txBody>
      </p:sp>
      <p:sp>
        <p:nvSpPr>
          <p:cNvPr id="11268" name="Rectangle 3"/>
          <p:cNvSpPr>
            <a:spLocks noGrp="1" noChangeArrowheads="1"/>
          </p:cNvSpPr>
          <p:nvPr>
            <p:ph type="body" idx="1"/>
          </p:nvPr>
        </p:nvSpPr>
        <p:spPr/>
        <p:txBody>
          <a:bodyPr/>
          <a:lstStyle/>
          <a:p>
            <a:r>
              <a:rPr lang="en-AU" altLang="zh-TW" dirty="0"/>
              <a:t>Graphics and media processing often perform same operations on vectors of 8-bit and 16-bit data</a:t>
            </a:r>
          </a:p>
          <a:p>
            <a:pPr lvl="1"/>
            <a:r>
              <a:rPr lang="en-AU" altLang="zh-TW" dirty="0"/>
              <a:t>These data are often packed into words</a:t>
            </a:r>
          </a:p>
          <a:p>
            <a:r>
              <a:rPr lang="en-AU" altLang="zh-TW" dirty="0"/>
              <a:t>How to operate on these words of short data?</a:t>
            </a:r>
          </a:p>
          <a:p>
            <a:pPr lvl="1"/>
            <a:r>
              <a:rPr lang="en-AU" altLang="zh-TW" dirty="0"/>
              <a:t>Since we have already had </a:t>
            </a:r>
            <a:r>
              <a:rPr lang="en-AU" altLang="zh-TW" dirty="0" smtClean="0"/>
              <a:t>64</a:t>
            </a:r>
            <a:r>
              <a:rPr lang="en-AU" altLang="zh-TW" dirty="0" smtClean="0"/>
              <a:t>-bit </a:t>
            </a:r>
            <a:r>
              <a:rPr lang="en-AU" altLang="zh-TW" dirty="0"/>
              <a:t>adder, can we leverage it?</a:t>
            </a:r>
          </a:p>
          <a:p>
            <a:pPr lvl="1"/>
            <a:r>
              <a:rPr lang="en-AU" altLang="zh-TW" dirty="0"/>
              <a:t>Partition the carry chain of the </a:t>
            </a:r>
            <a:r>
              <a:rPr lang="en-AU" altLang="zh-TW" dirty="0" smtClean="0"/>
              <a:t>64</a:t>
            </a:r>
            <a:r>
              <a:rPr lang="en-AU" altLang="zh-TW" dirty="0" smtClean="0"/>
              <a:t>-bit </a:t>
            </a:r>
            <a:r>
              <a:rPr lang="en-AU" altLang="zh-TW" dirty="0"/>
              <a:t>adder so that the adder can perform </a:t>
            </a:r>
            <a:r>
              <a:rPr lang="en-AU" altLang="zh-TW" dirty="0" smtClean="0"/>
              <a:t>8</a:t>
            </a:r>
            <a:r>
              <a:rPr lang="en-US" altLang="zh-TW" dirty="0" smtClean="0"/>
              <a:t> </a:t>
            </a:r>
            <a:r>
              <a:rPr lang="en-US" altLang="zh-TW" dirty="0"/>
              <a:t>8-bit or </a:t>
            </a:r>
            <a:r>
              <a:rPr lang="en-US" altLang="zh-TW" dirty="0" smtClean="0"/>
              <a:t>4 </a:t>
            </a:r>
            <a:r>
              <a:rPr lang="en-US" altLang="zh-TW" dirty="0"/>
              <a:t>16-bit vector add/sub</a:t>
            </a:r>
          </a:p>
          <a:p>
            <a:pPr lvl="1"/>
            <a:r>
              <a:rPr lang="en-US" altLang="zh-TW" dirty="0"/>
              <a:t>This is called </a:t>
            </a:r>
            <a:r>
              <a:rPr lang="en-US" altLang="zh-TW" i="1" dirty="0" err="1"/>
              <a:t>subword</a:t>
            </a:r>
            <a:r>
              <a:rPr lang="en-US" altLang="zh-TW" i="1" dirty="0"/>
              <a:t> parallelism</a:t>
            </a:r>
          </a:p>
          <a:p>
            <a:r>
              <a:rPr lang="en-US" altLang="zh-TW" dirty="0"/>
              <a:t>Saturating operations</a:t>
            </a:r>
          </a:p>
          <a:p>
            <a:pPr lvl="1"/>
            <a:r>
              <a:rPr lang="en-US" altLang="zh-TW" dirty="0"/>
              <a:t>On overflow, result is the largest representable value, e.g., clipping in audio, saturation in video</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88</a:t>
            </a:fld>
            <a:endParaRPr lang="zh-TW" altLang="zh-TW"/>
          </a:p>
        </p:txBody>
      </p:sp>
    </p:spTree>
    <p:extLst>
      <p:ext uri="{BB962C8B-B14F-4D97-AF65-F5344CB8AC3E}">
        <p14:creationId xmlns:p14="http://schemas.microsoft.com/office/powerpoint/2010/main" val="9093619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Line 2"/>
          <p:cNvSpPr>
            <a:spLocks noChangeShapeType="1"/>
          </p:cNvSpPr>
          <p:nvPr/>
        </p:nvSpPr>
        <p:spPr bwMode="auto">
          <a:xfrm flipH="1">
            <a:off x="4038600" y="4125216"/>
            <a:ext cx="914400" cy="1466"/>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grpSp>
        <p:nvGrpSpPr>
          <p:cNvPr id="357379" name="Group 3"/>
          <p:cNvGrpSpPr>
            <a:grpSpLocks/>
          </p:cNvGrpSpPr>
          <p:nvPr/>
        </p:nvGrpSpPr>
        <p:grpSpPr bwMode="auto">
          <a:xfrm>
            <a:off x="4953000" y="3914200"/>
            <a:ext cx="762000" cy="844062"/>
            <a:chOff x="3504" y="2448"/>
            <a:chExt cx="480" cy="576"/>
          </a:xfrm>
        </p:grpSpPr>
        <p:sp>
          <p:nvSpPr>
            <p:cNvPr id="357380" name="Line 4"/>
            <p:cNvSpPr>
              <a:spLocks noChangeShapeType="1"/>
            </p:cNvSpPr>
            <p:nvPr/>
          </p:nvSpPr>
          <p:spPr bwMode="auto">
            <a:xfrm>
              <a:off x="3504" y="2448"/>
              <a:ext cx="0"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81" name="Line 5"/>
            <p:cNvSpPr>
              <a:spLocks noChangeShapeType="1"/>
            </p:cNvSpPr>
            <p:nvPr/>
          </p:nvSpPr>
          <p:spPr bwMode="auto">
            <a:xfrm>
              <a:off x="3504" y="2448"/>
              <a:ext cx="480" cy="24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82" name="Line 6"/>
            <p:cNvSpPr>
              <a:spLocks noChangeShapeType="1"/>
            </p:cNvSpPr>
            <p:nvPr/>
          </p:nvSpPr>
          <p:spPr bwMode="auto">
            <a:xfrm>
              <a:off x="3504" y="2736"/>
              <a:ext cx="192" cy="9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83" name="Line 7"/>
            <p:cNvSpPr>
              <a:spLocks noChangeShapeType="1"/>
            </p:cNvSpPr>
            <p:nvPr/>
          </p:nvSpPr>
          <p:spPr bwMode="auto">
            <a:xfrm>
              <a:off x="3696" y="2832"/>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84" name="Line 8"/>
            <p:cNvSpPr>
              <a:spLocks noChangeShapeType="1"/>
            </p:cNvSpPr>
            <p:nvPr/>
          </p:nvSpPr>
          <p:spPr bwMode="auto">
            <a:xfrm>
              <a:off x="3984" y="2688"/>
              <a:ext cx="0"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grpSp>
      <p:grpSp>
        <p:nvGrpSpPr>
          <p:cNvPr id="357385" name="Group 9"/>
          <p:cNvGrpSpPr>
            <a:grpSpLocks/>
          </p:cNvGrpSpPr>
          <p:nvPr/>
        </p:nvGrpSpPr>
        <p:grpSpPr bwMode="auto">
          <a:xfrm>
            <a:off x="4953000" y="4758262"/>
            <a:ext cx="762000" cy="844062"/>
            <a:chOff x="3504" y="3024"/>
            <a:chExt cx="480" cy="576"/>
          </a:xfrm>
        </p:grpSpPr>
        <p:sp>
          <p:nvSpPr>
            <p:cNvPr id="357386" name="Line 10"/>
            <p:cNvSpPr>
              <a:spLocks noChangeShapeType="1"/>
            </p:cNvSpPr>
            <p:nvPr/>
          </p:nvSpPr>
          <p:spPr bwMode="auto">
            <a:xfrm flipV="1">
              <a:off x="3504" y="3312"/>
              <a:ext cx="0"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87" name="Line 11"/>
            <p:cNvSpPr>
              <a:spLocks noChangeShapeType="1"/>
            </p:cNvSpPr>
            <p:nvPr/>
          </p:nvSpPr>
          <p:spPr bwMode="auto">
            <a:xfrm flipV="1">
              <a:off x="3504" y="3360"/>
              <a:ext cx="480" cy="240"/>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88" name="Line 12"/>
            <p:cNvSpPr>
              <a:spLocks noChangeShapeType="1"/>
            </p:cNvSpPr>
            <p:nvPr/>
          </p:nvSpPr>
          <p:spPr bwMode="auto">
            <a:xfrm flipV="1">
              <a:off x="3504" y="3216"/>
              <a:ext cx="192" cy="9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89" name="Line 13"/>
            <p:cNvSpPr>
              <a:spLocks noChangeShapeType="1"/>
            </p:cNvSpPr>
            <p:nvPr/>
          </p:nvSpPr>
          <p:spPr bwMode="auto">
            <a:xfrm flipV="1">
              <a:off x="3696" y="3024"/>
              <a:ext cx="0" cy="192"/>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90" name="Line 14"/>
            <p:cNvSpPr>
              <a:spLocks noChangeShapeType="1"/>
            </p:cNvSpPr>
            <p:nvPr/>
          </p:nvSpPr>
          <p:spPr bwMode="auto">
            <a:xfrm flipV="1">
              <a:off x="3984" y="3024"/>
              <a:ext cx="0" cy="33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grpSp>
      <p:sp>
        <p:nvSpPr>
          <p:cNvPr id="357391" name="Line 15"/>
          <p:cNvSpPr>
            <a:spLocks noChangeShapeType="1"/>
          </p:cNvSpPr>
          <p:nvPr/>
        </p:nvSpPr>
        <p:spPr bwMode="auto">
          <a:xfrm>
            <a:off x="5715000" y="4758262"/>
            <a:ext cx="1143000" cy="1466"/>
          </a:xfrm>
          <a:prstGeom prst="line">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92" name="Line 16"/>
          <p:cNvSpPr>
            <a:spLocks noChangeShapeType="1"/>
          </p:cNvSpPr>
          <p:nvPr/>
        </p:nvSpPr>
        <p:spPr bwMode="auto">
          <a:xfrm flipH="1">
            <a:off x="4038600" y="5391308"/>
            <a:ext cx="914400" cy="1466"/>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93" name="Rectangle 17"/>
          <p:cNvSpPr>
            <a:spLocks noChangeArrowheads="1"/>
          </p:cNvSpPr>
          <p:nvPr/>
        </p:nvSpPr>
        <p:spPr bwMode="auto">
          <a:xfrm rot="5400000">
            <a:off x="5157035" y="4521897"/>
            <a:ext cx="59656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ALU</a:t>
            </a:r>
          </a:p>
        </p:txBody>
      </p:sp>
      <p:sp>
        <p:nvSpPr>
          <p:cNvPr id="357394" name="Rectangle 18"/>
          <p:cNvSpPr>
            <a:spLocks noChangeArrowheads="1"/>
          </p:cNvSpPr>
          <p:nvPr/>
        </p:nvSpPr>
        <p:spPr bwMode="auto">
          <a:xfrm>
            <a:off x="3946282" y="3765078"/>
            <a:ext cx="327136"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latin typeface="+mn-lt"/>
              </a:rPr>
              <a:t>A</a:t>
            </a:r>
          </a:p>
        </p:txBody>
      </p:sp>
      <p:sp>
        <p:nvSpPr>
          <p:cNvPr id="357395" name="Rectangle 19"/>
          <p:cNvSpPr>
            <a:spLocks noChangeArrowheads="1"/>
          </p:cNvSpPr>
          <p:nvPr/>
        </p:nvSpPr>
        <p:spPr bwMode="auto">
          <a:xfrm>
            <a:off x="3031881" y="5682920"/>
            <a:ext cx="38163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FF0000"/>
                </a:solidFill>
                <a:latin typeface="+mn-lt"/>
              </a:rPr>
              <a:t>B’</a:t>
            </a:r>
          </a:p>
        </p:txBody>
      </p:sp>
      <p:sp>
        <p:nvSpPr>
          <p:cNvPr id="357396" name="Rectangle 20"/>
          <p:cNvSpPr>
            <a:spLocks noChangeArrowheads="1"/>
          </p:cNvSpPr>
          <p:nvPr/>
        </p:nvSpPr>
        <p:spPr bwMode="auto">
          <a:xfrm>
            <a:off x="6841881" y="4627843"/>
            <a:ext cx="833107"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Result</a:t>
            </a:r>
          </a:p>
        </p:txBody>
      </p:sp>
      <p:sp>
        <p:nvSpPr>
          <p:cNvPr id="357397" name="Line 21"/>
          <p:cNvSpPr>
            <a:spLocks noChangeShapeType="1"/>
          </p:cNvSpPr>
          <p:nvPr/>
        </p:nvSpPr>
        <p:spPr bwMode="auto">
          <a:xfrm>
            <a:off x="5212374" y="3637243"/>
            <a:ext cx="1465" cy="422031"/>
          </a:xfrm>
          <a:prstGeom prst="line">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398" name="Rectangle 22"/>
          <p:cNvSpPr>
            <a:spLocks noChangeArrowheads="1"/>
          </p:cNvSpPr>
          <p:nvPr/>
        </p:nvSpPr>
        <p:spPr bwMode="auto">
          <a:xfrm>
            <a:off x="4135638" y="3339480"/>
            <a:ext cx="94704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CarryIn</a:t>
            </a:r>
            <a:endParaRPr lang="en-US" altLang="zh-TW" sz="2000" b="1" dirty="0">
              <a:latin typeface="+mn-lt"/>
            </a:endParaRPr>
          </a:p>
        </p:txBody>
      </p:sp>
      <p:sp>
        <p:nvSpPr>
          <p:cNvPr id="357399" name="Line 23"/>
          <p:cNvSpPr>
            <a:spLocks noChangeShapeType="1"/>
          </p:cNvSpPr>
          <p:nvPr/>
        </p:nvSpPr>
        <p:spPr bwMode="auto">
          <a:xfrm>
            <a:off x="5410200" y="5391308"/>
            <a:ext cx="1466" cy="562708"/>
          </a:xfrm>
          <a:prstGeom prst="line">
            <a:avLst/>
          </a:prstGeom>
          <a:noFill/>
          <a:ln w="28575">
            <a:solidFill>
              <a:schemeClr val="tx1"/>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00" name="Rectangle 24"/>
          <p:cNvSpPr>
            <a:spLocks noChangeArrowheads="1"/>
          </p:cNvSpPr>
          <p:nvPr/>
        </p:nvSpPr>
        <p:spPr bwMode="auto">
          <a:xfrm>
            <a:off x="5470281" y="5682920"/>
            <a:ext cx="1139409"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CarryOut</a:t>
            </a:r>
          </a:p>
        </p:txBody>
      </p:sp>
      <p:sp>
        <p:nvSpPr>
          <p:cNvPr id="357401" name="Line 25"/>
          <p:cNvSpPr>
            <a:spLocks noChangeShapeType="1"/>
          </p:cNvSpPr>
          <p:nvPr/>
        </p:nvSpPr>
        <p:spPr bwMode="auto">
          <a:xfrm flipH="1">
            <a:off x="1524000" y="5180292"/>
            <a:ext cx="1905000" cy="1466"/>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02" name="Rectangle 26"/>
          <p:cNvSpPr>
            <a:spLocks noChangeArrowheads="1"/>
          </p:cNvSpPr>
          <p:nvPr/>
        </p:nvSpPr>
        <p:spPr bwMode="auto">
          <a:xfrm>
            <a:off x="1203082" y="5049874"/>
            <a:ext cx="315914"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a:latin typeface="+mn-lt"/>
              </a:rPr>
              <a:t>B</a:t>
            </a:r>
          </a:p>
        </p:txBody>
      </p:sp>
      <p:grpSp>
        <p:nvGrpSpPr>
          <p:cNvPr id="357403" name="Group 27"/>
          <p:cNvGrpSpPr>
            <a:grpSpLocks/>
          </p:cNvGrpSpPr>
          <p:nvPr/>
        </p:nvGrpSpPr>
        <p:grpSpPr bwMode="auto">
          <a:xfrm>
            <a:off x="2286000" y="5391308"/>
            <a:ext cx="520212" cy="422031"/>
            <a:chOff x="1824" y="3456"/>
            <a:chExt cx="328" cy="288"/>
          </a:xfrm>
        </p:grpSpPr>
        <p:sp>
          <p:nvSpPr>
            <p:cNvPr id="357404" name="Oval 28"/>
            <p:cNvSpPr>
              <a:spLocks noChangeArrowheads="1"/>
            </p:cNvSpPr>
            <p:nvPr/>
          </p:nvSpPr>
          <p:spPr bwMode="auto">
            <a:xfrm>
              <a:off x="2072" y="3560"/>
              <a:ext cx="80" cy="80"/>
            </a:xfrm>
            <a:prstGeom prst="ellipse">
              <a:avLst/>
            </a:prstGeom>
            <a:noFill/>
            <a:ln w="2857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05" name="Line 29"/>
            <p:cNvSpPr>
              <a:spLocks noChangeShapeType="1"/>
            </p:cNvSpPr>
            <p:nvPr/>
          </p:nvSpPr>
          <p:spPr bwMode="auto">
            <a:xfrm flipH="1" flipV="1">
              <a:off x="1824" y="3456"/>
              <a:ext cx="240" cy="1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06" name="Line 30"/>
            <p:cNvSpPr>
              <a:spLocks noChangeShapeType="1"/>
            </p:cNvSpPr>
            <p:nvPr/>
          </p:nvSpPr>
          <p:spPr bwMode="auto">
            <a:xfrm flipH="1">
              <a:off x="1824" y="3600"/>
              <a:ext cx="240" cy="144"/>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07" name="Line 31"/>
            <p:cNvSpPr>
              <a:spLocks noChangeShapeType="1"/>
            </p:cNvSpPr>
            <p:nvPr/>
          </p:nvSpPr>
          <p:spPr bwMode="auto">
            <a:xfrm>
              <a:off x="1824" y="3456"/>
              <a:ext cx="0" cy="288"/>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grpSp>
      <p:sp>
        <p:nvSpPr>
          <p:cNvPr id="357408" name="Line 32"/>
          <p:cNvSpPr>
            <a:spLocks noChangeShapeType="1"/>
          </p:cNvSpPr>
          <p:nvPr/>
        </p:nvSpPr>
        <p:spPr bwMode="auto">
          <a:xfrm>
            <a:off x="2057400" y="5180292"/>
            <a:ext cx="1466" cy="422031"/>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09" name="Line 33"/>
          <p:cNvSpPr>
            <a:spLocks noChangeShapeType="1"/>
          </p:cNvSpPr>
          <p:nvPr/>
        </p:nvSpPr>
        <p:spPr bwMode="auto">
          <a:xfrm>
            <a:off x="2057400" y="5602323"/>
            <a:ext cx="228600" cy="1466"/>
          </a:xfrm>
          <a:prstGeom prst="line">
            <a:avLst/>
          </a:prstGeom>
          <a:noFill/>
          <a:ln w="28575">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10" name="Line 34"/>
          <p:cNvSpPr>
            <a:spLocks noChangeShapeType="1"/>
          </p:cNvSpPr>
          <p:nvPr/>
        </p:nvSpPr>
        <p:spPr bwMode="auto">
          <a:xfrm flipH="1">
            <a:off x="2819400" y="5602323"/>
            <a:ext cx="609600" cy="1466"/>
          </a:xfrm>
          <a:prstGeom prst="line">
            <a:avLst/>
          </a:prstGeom>
          <a:noFill/>
          <a:ln w="28575">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11" name="Rectangle 35"/>
          <p:cNvSpPr>
            <a:spLocks noChangeArrowheads="1"/>
          </p:cNvSpPr>
          <p:nvPr/>
        </p:nvSpPr>
        <p:spPr bwMode="auto">
          <a:xfrm>
            <a:off x="3442189" y="4840323"/>
            <a:ext cx="583223" cy="1172308"/>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12" name="Rectangle 36"/>
          <p:cNvSpPr>
            <a:spLocks noChangeArrowheads="1"/>
          </p:cNvSpPr>
          <p:nvPr/>
        </p:nvSpPr>
        <p:spPr bwMode="auto">
          <a:xfrm>
            <a:off x="3412882" y="5049874"/>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a:latin typeface="+mn-lt"/>
              </a:rPr>
              <a:t>0</a:t>
            </a:r>
          </a:p>
        </p:txBody>
      </p:sp>
      <p:sp>
        <p:nvSpPr>
          <p:cNvPr id="357413" name="Rectangle 37"/>
          <p:cNvSpPr>
            <a:spLocks noChangeArrowheads="1"/>
          </p:cNvSpPr>
          <p:nvPr/>
        </p:nvSpPr>
        <p:spPr bwMode="auto">
          <a:xfrm>
            <a:off x="3412882" y="5471905"/>
            <a:ext cx="301488"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a:latin typeface="+mn-lt"/>
              </a:rPr>
              <a:t>1</a:t>
            </a:r>
          </a:p>
        </p:txBody>
      </p:sp>
      <p:sp>
        <p:nvSpPr>
          <p:cNvPr id="357414" name="Rectangle 38"/>
          <p:cNvSpPr>
            <a:spLocks noChangeArrowheads="1"/>
          </p:cNvSpPr>
          <p:nvPr/>
        </p:nvSpPr>
        <p:spPr bwMode="auto">
          <a:xfrm rot="5400000">
            <a:off x="3427765" y="5229677"/>
            <a:ext cx="71025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zh-TW" altLang="en-US" sz="2000" b="1">
                <a:latin typeface="+mn-lt"/>
              </a:rPr>
              <a:t> </a:t>
            </a:r>
            <a:r>
              <a:rPr lang="en-US" altLang="zh-TW" sz="2000" b="1">
                <a:latin typeface="+mn-lt"/>
              </a:rPr>
              <a:t>Mux</a:t>
            </a:r>
          </a:p>
        </p:txBody>
      </p:sp>
      <p:sp>
        <p:nvSpPr>
          <p:cNvPr id="357415" name="Line 39"/>
          <p:cNvSpPr>
            <a:spLocks noChangeShapeType="1"/>
          </p:cNvSpPr>
          <p:nvPr/>
        </p:nvSpPr>
        <p:spPr bwMode="auto">
          <a:xfrm flipV="1">
            <a:off x="3733800" y="3421831"/>
            <a:ext cx="1466" cy="1406769"/>
          </a:xfrm>
          <a:prstGeom prst="line">
            <a:avLst/>
          </a:prstGeom>
          <a:noFill/>
          <a:ln w="19050">
            <a:solidFill>
              <a:srgbClr val="FF0000"/>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16" name="Rectangle 40"/>
          <p:cNvSpPr>
            <a:spLocks noChangeArrowheads="1"/>
          </p:cNvSpPr>
          <p:nvPr/>
        </p:nvSpPr>
        <p:spPr bwMode="auto">
          <a:xfrm>
            <a:off x="3489082" y="4773190"/>
            <a:ext cx="485833"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err="1">
                <a:latin typeface="+mn-lt"/>
              </a:rPr>
              <a:t>Sel</a:t>
            </a:r>
            <a:endParaRPr lang="en-US" altLang="zh-TW" sz="2000" b="1" dirty="0">
              <a:latin typeface="+mn-lt"/>
            </a:endParaRPr>
          </a:p>
        </p:txBody>
      </p:sp>
      <p:sp>
        <p:nvSpPr>
          <p:cNvPr id="357417" name="Rectangle 41"/>
          <p:cNvSpPr>
            <a:spLocks noChangeArrowheads="1"/>
          </p:cNvSpPr>
          <p:nvPr/>
        </p:nvSpPr>
        <p:spPr bwMode="auto">
          <a:xfrm>
            <a:off x="2555776" y="3304601"/>
            <a:ext cx="1219367" cy="7013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FF0000"/>
                </a:solidFill>
                <a:latin typeface="+mn-lt"/>
              </a:rPr>
              <a:t>Subtract</a:t>
            </a:r>
          </a:p>
          <a:p>
            <a:r>
              <a:rPr lang="en-US" altLang="zh-TW" sz="2000" b="1" dirty="0">
                <a:solidFill>
                  <a:srgbClr val="FF0000"/>
                </a:solidFill>
                <a:latin typeface="+mn-lt"/>
              </a:rPr>
              <a:t>(</a:t>
            </a:r>
            <a:r>
              <a:rPr lang="en-US" altLang="zh-TW" sz="2000" b="1" i="1" dirty="0" err="1">
                <a:solidFill>
                  <a:srgbClr val="FF0000"/>
                </a:solidFill>
                <a:latin typeface="+mn-lt"/>
              </a:rPr>
              <a:t>Bnegate</a:t>
            </a:r>
            <a:r>
              <a:rPr lang="en-US" altLang="zh-TW" sz="2000" b="1" dirty="0">
                <a:solidFill>
                  <a:srgbClr val="FF0000"/>
                </a:solidFill>
                <a:latin typeface="+mn-lt"/>
              </a:rPr>
              <a:t>)</a:t>
            </a:r>
          </a:p>
        </p:txBody>
      </p:sp>
      <p:sp>
        <p:nvSpPr>
          <p:cNvPr id="357418" name="Rectangle 42"/>
          <p:cNvSpPr>
            <a:spLocks noGrp="1" noChangeArrowheads="1"/>
          </p:cNvSpPr>
          <p:nvPr>
            <p:ph type="title"/>
          </p:nvPr>
        </p:nvSpPr>
        <p:spPr/>
        <p:txBody>
          <a:bodyPr/>
          <a:lstStyle/>
          <a:p>
            <a:r>
              <a:rPr lang="en-US" altLang="zh-TW"/>
              <a:t>How about Subtraction?</a:t>
            </a:r>
          </a:p>
        </p:txBody>
      </p:sp>
      <p:sp>
        <p:nvSpPr>
          <p:cNvPr id="357419" name="Rectangle 43"/>
          <p:cNvSpPr>
            <a:spLocks noGrp="1" noChangeArrowheads="1"/>
          </p:cNvSpPr>
          <p:nvPr>
            <p:ph type="body" idx="1"/>
          </p:nvPr>
        </p:nvSpPr>
        <p:spPr/>
        <p:txBody>
          <a:bodyPr/>
          <a:lstStyle/>
          <a:p>
            <a:pPr marL="263776" indent="-263776"/>
            <a:r>
              <a:rPr lang="zh-TW" altLang="en-US" dirty="0"/>
              <a:t>2</a:t>
            </a:r>
            <a:r>
              <a:rPr lang="en-US" altLang="zh-TW" dirty="0"/>
              <a:t>’s complement operation: take inverse of every bit and add 1 (at </a:t>
            </a:r>
            <a:r>
              <a:rPr lang="en-US" altLang="zh-TW" dirty="0" err="1"/>
              <a:t>c</a:t>
            </a:r>
            <a:r>
              <a:rPr lang="en-US" altLang="zh-TW" baseline="-25000" dirty="0" err="1"/>
              <a:t>in</a:t>
            </a:r>
            <a:r>
              <a:rPr lang="en-US" altLang="zh-TW" dirty="0"/>
              <a:t> of first stage)</a:t>
            </a:r>
          </a:p>
          <a:p>
            <a:pPr marL="263776" indent="-263776"/>
            <a:r>
              <a:rPr lang="en-US" altLang="zh-TW" dirty="0"/>
              <a:t>So, subtraction becomes addition of 2’s complement</a:t>
            </a:r>
          </a:p>
          <a:p>
            <a:pPr marL="650647" lvl="1" indent="-211021"/>
            <a:r>
              <a:rPr lang="en-US" altLang="zh-TW" dirty="0"/>
              <a:t>A – B = A + (-B) = A + (B’ + 1) = A + B’ + 1</a:t>
            </a:r>
          </a:p>
          <a:p>
            <a:pPr marL="650647" lvl="1" indent="-211021"/>
            <a:r>
              <a:rPr lang="en-US" altLang="zh-TW" dirty="0"/>
              <a:t>B’: bit-wise inverse of B</a:t>
            </a:r>
          </a:p>
        </p:txBody>
      </p:sp>
      <p:sp>
        <p:nvSpPr>
          <p:cNvPr id="357420" name="Text Box 44"/>
          <p:cNvSpPr txBox="1">
            <a:spLocks noChangeArrowheads="1"/>
          </p:cNvSpPr>
          <p:nvPr/>
        </p:nvSpPr>
        <p:spPr bwMode="auto">
          <a:xfrm>
            <a:off x="7129097" y="5631631"/>
            <a:ext cx="133100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dirty="0">
                <a:latin typeface="+mn-lt"/>
              </a:rPr>
              <a:t>Fig. A.5.8</a:t>
            </a:r>
          </a:p>
        </p:txBody>
      </p:sp>
      <p:sp>
        <p:nvSpPr>
          <p:cNvPr id="357421" name="Line 45"/>
          <p:cNvSpPr>
            <a:spLocks noChangeShapeType="1"/>
          </p:cNvSpPr>
          <p:nvPr/>
        </p:nvSpPr>
        <p:spPr bwMode="auto">
          <a:xfrm flipH="1">
            <a:off x="5577254" y="3684136"/>
            <a:ext cx="0" cy="517280"/>
          </a:xfrm>
          <a:prstGeom prst="line">
            <a:avLst/>
          </a:prstGeom>
          <a:noFill/>
          <a:ln w="12700">
            <a:solidFill>
              <a:srgbClr val="0000FF"/>
            </a:solidFill>
            <a:round/>
            <a:headEnd type="none" w="sm" len="sm"/>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2800">
              <a:latin typeface="+mn-lt"/>
            </a:endParaRPr>
          </a:p>
        </p:txBody>
      </p:sp>
      <p:sp>
        <p:nvSpPr>
          <p:cNvPr id="357422" name="Rectangle 46"/>
          <p:cNvSpPr>
            <a:spLocks noChangeArrowheads="1"/>
          </p:cNvSpPr>
          <p:nvPr/>
        </p:nvSpPr>
        <p:spPr bwMode="auto">
          <a:xfrm>
            <a:off x="5332535" y="3294583"/>
            <a:ext cx="1248862" cy="393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4992" tIns="42497" rIns="84992" bIns="42497">
            <a:spAutoFit/>
          </a:bodyPr>
          <a:lstStyle/>
          <a:p>
            <a:r>
              <a:rPr lang="en-US" altLang="zh-TW" sz="2000" b="1" dirty="0">
                <a:solidFill>
                  <a:srgbClr val="0000FF"/>
                </a:solidFill>
                <a:latin typeface="+mn-lt"/>
              </a:rPr>
              <a:t>Operation</a:t>
            </a:r>
          </a:p>
        </p:txBody>
      </p:sp>
      <p:sp>
        <p:nvSpPr>
          <p:cNvPr id="48" name="Line 33"/>
          <p:cNvSpPr>
            <a:spLocks noChangeShapeType="1"/>
          </p:cNvSpPr>
          <p:nvPr/>
        </p:nvSpPr>
        <p:spPr bwMode="auto">
          <a:xfrm flipV="1">
            <a:off x="5496303" y="3786706"/>
            <a:ext cx="152400" cy="140677"/>
          </a:xfrm>
          <a:prstGeom prst="line">
            <a:avLst/>
          </a:prstGeom>
          <a:noFill/>
          <a:ln w="12700">
            <a:solidFill>
              <a:srgbClr val="0000FF"/>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TW" altLang="en-US" sz="1800">
              <a:latin typeface="+mn-lt"/>
            </a:endParaRPr>
          </a:p>
        </p:txBody>
      </p:sp>
      <p:sp>
        <p:nvSpPr>
          <p:cNvPr id="49" name="Rectangle 34"/>
          <p:cNvSpPr>
            <a:spLocks noChangeArrowheads="1"/>
          </p:cNvSpPr>
          <p:nvPr/>
        </p:nvSpPr>
        <p:spPr bwMode="auto">
          <a:xfrm>
            <a:off x="5632583" y="3726625"/>
            <a:ext cx="28866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b="1" dirty="0">
                <a:solidFill>
                  <a:srgbClr val="0000FF"/>
                </a:solidFill>
                <a:latin typeface="+mn-lt"/>
              </a:rPr>
              <a:t>2</a:t>
            </a:r>
            <a:endParaRPr lang="zh-TW" altLang="en-US" sz="1800" b="1" dirty="0">
              <a:solidFill>
                <a:srgbClr val="0000FF"/>
              </a:solidFill>
              <a:latin typeface="+mn-lt"/>
            </a:endParaRPr>
          </a:p>
        </p:txBody>
      </p:sp>
      <p:sp>
        <p:nvSpPr>
          <p:cNvPr id="50" name="Rectangle 34"/>
          <p:cNvSpPr>
            <a:spLocks noChangeArrowheads="1"/>
          </p:cNvSpPr>
          <p:nvPr/>
        </p:nvSpPr>
        <p:spPr bwMode="auto">
          <a:xfrm>
            <a:off x="5040856" y="3332695"/>
            <a:ext cx="288664" cy="3628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84992" tIns="42497" rIns="84992" bIns="42497">
            <a:spAutoFit/>
          </a:bodyPr>
          <a:lstStyle/>
          <a:p>
            <a:r>
              <a:rPr lang="en-US" altLang="zh-TW" sz="1800" b="1" dirty="0">
                <a:solidFill>
                  <a:srgbClr val="FF0000"/>
                </a:solidFill>
                <a:latin typeface="+mn-lt"/>
              </a:rPr>
              <a:t>1</a:t>
            </a:r>
            <a:endParaRPr lang="zh-TW" altLang="en-US" sz="1800" b="1" dirty="0">
              <a:solidFill>
                <a:srgbClr val="FF0000"/>
              </a:solidFill>
              <a:latin typeface="+mn-lt"/>
            </a:endParaRP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8</a:t>
            </a:fld>
            <a:endParaRPr lang="zh-TW" altLang="zh-TW"/>
          </a:p>
        </p:txBody>
      </p:sp>
    </p:spTree>
    <p:extLst>
      <p:ext uri="{BB962C8B-B14F-4D97-AF65-F5344CB8AC3E}">
        <p14:creationId xmlns:p14="http://schemas.microsoft.com/office/powerpoint/2010/main" val="308135381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標題 4"/>
          <p:cNvSpPr>
            <a:spLocks noGrp="1"/>
          </p:cNvSpPr>
          <p:nvPr>
            <p:ph type="title"/>
          </p:nvPr>
        </p:nvSpPr>
        <p:spPr/>
        <p:txBody>
          <a:bodyPr/>
          <a:lstStyle/>
          <a:p>
            <a:r>
              <a:rPr lang="en-US" altLang="zh-TW" dirty="0" err="1"/>
              <a:t>Subword</a:t>
            </a:r>
            <a:r>
              <a:rPr lang="en-US" altLang="zh-TW" dirty="0"/>
              <a:t> Parallelism</a:t>
            </a:r>
            <a:endParaRPr lang="zh-TW" altLang="en-US" dirty="0"/>
          </a:p>
        </p:txBody>
      </p:sp>
      <p:sp>
        <p:nvSpPr>
          <p:cNvPr id="6" name="內容版面配置區 5"/>
          <p:cNvSpPr>
            <a:spLocks noGrp="1"/>
          </p:cNvSpPr>
          <p:nvPr>
            <p:ph idx="1"/>
          </p:nvPr>
        </p:nvSpPr>
        <p:spPr/>
        <p:txBody>
          <a:bodyPr/>
          <a:lstStyle/>
          <a:p>
            <a:r>
              <a:rPr lang="en-US" altLang="zh-TW" dirty="0"/>
              <a:t>An 8-bit ripple-carry adder:</a:t>
            </a:r>
          </a:p>
          <a:p>
            <a:endParaRPr lang="en-US" altLang="zh-TW" dirty="0"/>
          </a:p>
          <a:p>
            <a:endParaRPr lang="en-US" altLang="zh-TW" dirty="0"/>
          </a:p>
          <a:p>
            <a:endParaRPr lang="en-US" altLang="zh-TW" dirty="0"/>
          </a:p>
          <a:p>
            <a:endParaRPr lang="en-US" altLang="zh-TW" dirty="0"/>
          </a:p>
          <a:p>
            <a:r>
              <a:rPr lang="en-US" altLang="zh-TW" dirty="0"/>
              <a:t>Turned into 2 4-bit ripple-carry adder:</a:t>
            </a:r>
            <a:endParaRPr lang="zh-TW" altLang="en-US" dirty="0"/>
          </a:p>
        </p:txBody>
      </p:sp>
      <p:sp>
        <p:nvSpPr>
          <p:cNvPr id="4" name="投影片編號版面配置區 3"/>
          <p:cNvSpPr>
            <a:spLocks noGrp="1"/>
          </p:cNvSpPr>
          <p:nvPr>
            <p:ph type="sldNum" sz="quarter" idx="11"/>
          </p:nvPr>
        </p:nvSpPr>
        <p:spPr/>
        <p:txBody>
          <a:bodyPr/>
          <a:lstStyle/>
          <a:p>
            <a:fld id="{0EF8A0A4-1A2F-4B89-B3C7-02C31CE3A532}" type="slidenum">
              <a:rPr lang="zh-TW" altLang="en-US" smtClean="0"/>
              <a:pPr/>
              <a:t>89</a:t>
            </a:fld>
            <a:endParaRPr lang="zh-TW" altLang="zh-TW"/>
          </a:p>
        </p:txBody>
      </p:sp>
      <p:pic>
        <p:nvPicPr>
          <p:cNvPr id="17410" name="Picture 2" descr="ã32 bit ripple carry adderãçåçæå°çµæ"/>
          <p:cNvPicPr>
            <a:picLocks noChangeAspect="1" noChangeArrowheads="1"/>
          </p:cNvPicPr>
          <p:nvPr/>
        </p:nvPicPr>
        <p:blipFill rotWithShape="1">
          <a:blip r:embed="rId2">
            <a:extLst>
              <a:ext uri="{28A0092B-C50C-407E-A947-70E740481C1C}">
                <a14:useLocalDpi xmlns:a14="http://schemas.microsoft.com/office/drawing/2010/main" val="0"/>
              </a:ext>
            </a:extLst>
          </a:blip>
          <a:srcRect t="10811" b="5405"/>
          <a:stretch/>
        </p:blipFill>
        <p:spPr bwMode="auto">
          <a:xfrm>
            <a:off x="611560" y="1484784"/>
            <a:ext cx="8136904" cy="198974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ã32 bit ripple carry adderãçåçæå°çµæ"/>
          <p:cNvPicPr>
            <a:picLocks noChangeAspect="1" noChangeArrowheads="1"/>
          </p:cNvPicPr>
          <p:nvPr/>
        </p:nvPicPr>
        <p:blipFill rotWithShape="1">
          <a:blip r:embed="rId2">
            <a:extLst>
              <a:ext uri="{28A0092B-C50C-407E-A947-70E740481C1C}">
                <a14:useLocalDpi xmlns:a14="http://schemas.microsoft.com/office/drawing/2010/main" val="0"/>
              </a:ext>
            </a:extLst>
          </a:blip>
          <a:srcRect t="10811" b="5405"/>
          <a:stretch/>
        </p:blipFill>
        <p:spPr bwMode="auto">
          <a:xfrm>
            <a:off x="611560" y="3861048"/>
            <a:ext cx="8136904" cy="1989740"/>
          </a:xfrm>
          <a:prstGeom prst="rect">
            <a:avLst/>
          </a:prstGeom>
          <a:noFill/>
          <a:extLst>
            <a:ext uri="{909E8E84-426E-40DD-AFC4-6F175D3DCCD1}">
              <a14:hiddenFill xmlns:a14="http://schemas.microsoft.com/office/drawing/2010/main">
                <a:solidFill>
                  <a:srgbClr val="FFFFFF"/>
                </a:solidFill>
              </a14:hiddenFill>
            </a:ext>
          </a:extLst>
        </p:spPr>
      </p:pic>
      <p:sp>
        <p:nvSpPr>
          <p:cNvPr id="7" name="文字方塊 6"/>
          <p:cNvSpPr txBox="1"/>
          <p:nvPr/>
        </p:nvSpPr>
        <p:spPr>
          <a:xfrm>
            <a:off x="4464000" y="4594308"/>
            <a:ext cx="381836" cy="523220"/>
          </a:xfrm>
          <a:prstGeom prst="rect">
            <a:avLst/>
          </a:prstGeom>
          <a:noFill/>
        </p:spPr>
        <p:txBody>
          <a:bodyPr wrap="none" rtlCol="0">
            <a:spAutoFit/>
          </a:bodyPr>
          <a:lstStyle/>
          <a:p>
            <a:pPr marL="0"/>
            <a:r>
              <a:rPr lang="en-US" altLang="zh-TW" sz="2800" b="1" dirty="0">
                <a:solidFill>
                  <a:srgbClr val="FF0000"/>
                </a:solidFill>
                <a:latin typeface="+mn-lt"/>
              </a:rPr>
              <a:t>X</a:t>
            </a:r>
            <a:endParaRPr lang="zh-TW" altLang="en-US" sz="2800" b="1" dirty="0">
              <a:solidFill>
                <a:srgbClr val="FF0000"/>
              </a:solidFill>
              <a:latin typeface="+mn-lt"/>
            </a:endParaRPr>
          </a:p>
        </p:txBody>
      </p:sp>
      <p:sp>
        <p:nvSpPr>
          <p:cNvPr id="9" name="文字方塊 8"/>
          <p:cNvSpPr txBox="1"/>
          <p:nvPr/>
        </p:nvSpPr>
        <p:spPr>
          <a:xfrm>
            <a:off x="3779912" y="5888305"/>
            <a:ext cx="5241243" cy="276999"/>
          </a:xfrm>
          <a:prstGeom prst="rect">
            <a:avLst/>
          </a:prstGeom>
          <a:noFill/>
        </p:spPr>
        <p:txBody>
          <a:bodyPr wrap="none" rtlCol="0">
            <a:spAutoFit/>
          </a:bodyPr>
          <a:lstStyle/>
          <a:p>
            <a:pPr marL="0"/>
            <a:r>
              <a:rPr lang="en-US" altLang="zh-TW" sz="1200" dirty="0">
                <a:latin typeface="+mn-lt"/>
              </a:rPr>
              <a:t>http://ece-research.unm.edu/pollard/classes/338/lademo/LookAheadDemo.htm</a:t>
            </a:r>
            <a:endParaRPr lang="zh-TW" altLang="en-US" sz="1200" dirty="0">
              <a:latin typeface="+mn-lt"/>
            </a:endParaRPr>
          </a:p>
        </p:txBody>
      </p:sp>
      <p:sp>
        <p:nvSpPr>
          <p:cNvPr id="10" name="矩形 9"/>
          <p:cNvSpPr/>
          <p:nvPr/>
        </p:nvSpPr>
        <p:spPr bwMode="auto">
          <a:xfrm>
            <a:off x="611560" y="4221088"/>
            <a:ext cx="3965872" cy="1224136"/>
          </a:xfrm>
          <a:prstGeom prst="rect">
            <a:avLst/>
          </a:prstGeom>
          <a:noFill/>
          <a:ln w="28575" cap="flat" cmpd="sng" algn="ctr">
            <a:solidFill>
              <a:srgbClr val="FF0000"/>
            </a:solidFill>
            <a:prstDash val="dash"/>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2" name="矩形 11"/>
          <p:cNvSpPr/>
          <p:nvPr/>
        </p:nvSpPr>
        <p:spPr bwMode="auto">
          <a:xfrm>
            <a:off x="4732404" y="4221088"/>
            <a:ext cx="3965872" cy="1224136"/>
          </a:xfrm>
          <a:prstGeom prst="rect">
            <a:avLst/>
          </a:prstGeom>
          <a:noFill/>
          <a:ln w="28575" cap="flat" cmpd="sng" algn="ctr">
            <a:solidFill>
              <a:srgbClr val="FF0000"/>
            </a:solidFill>
            <a:prstDash val="sysDot"/>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p>
            <a:pPr algn="ctr" eaLnBrk="1" hangingPunct="1"/>
            <a:endParaRPr lang="zh-TW" altLang="en-US" i="1" dirty="0">
              <a:latin typeface="+mn-lt"/>
            </a:endParaRPr>
          </a:p>
        </p:txBody>
      </p:sp>
      <p:sp>
        <p:nvSpPr>
          <p:cNvPr id="11" name="文字方塊 10"/>
          <p:cNvSpPr txBox="1"/>
          <p:nvPr/>
        </p:nvSpPr>
        <p:spPr>
          <a:xfrm>
            <a:off x="4087826" y="4191471"/>
            <a:ext cx="340158" cy="461665"/>
          </a:xfrm>
          <a:prstGeom prst="rect">
            <a:avLst/>
          </a:prstGeom>
          <a:noFill/>
        </p:spPr>
        <p:txBody>
          <a:bodyPr wrap="none" rtlCol="0">
            <a:spAutoFit/>
          </a:bodyPr>
          <a:lstStyle/>
          <a:p>
            <a:pPr marL="0"/>
            <a:r>
              <a:rPr lang="en-US" altLang="zh-TW" dirty="0">
                <a:solidFill>
                  <a:srgbClr val="FF0000"/>
                </a:solidFill>
                <a:latin typeface="+mn-lt"/>
              </a:rPr>
              <a:t>0</a:t>
            </a:r>
            <a:endParaRPr lang="zh-TW" altLang="en-US" dirty="0">
              <a:solidFill>
                <a:srgbClr val="FF0000"/>
              </a:solidFill>
              <a:latin typeface="+mn-lt"/>
            </a:endParaRPr>
          </a:p>
        </p:txBody>
      </p:sp>
    </p:spTree>
    <p:extLst>
      <p:ext uri="{BB962C8B-B14F-4D97-AF65-F5344CB8AC3E}">
        <p14:creationId xmlns:p14="http://schemas.microsoft.com/office/powerpoint/2010/main" val="2346849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2"/>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0" grpId="0" animBg="1"/>
      <p:bldP spid="12" grpId="0" animBg="1"/>
      <p:bldP spid="1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pPr eaLnBrk="1" hangingPunct="1"/>
            <a:r>
              <a:rPr lang="en-AU" altLang="zh-TW" dirty="0">
                <a:ea typeface="新細明體" panose="02020500000000000000" pitchFamily="18" charset="-120"/>
              </a:rPr>
              <a:t>Fallacies and Pitfalls</a:t>
            </a:r>
          </a:p>
        </p:txBody>
      </p:sp>
      <p:sp>
        <p:nvSpPr>
          <p:cNvPr id="53252" name="Rectangle 3"/>
          <p:cNvSpPr>
            <a:spLocks noGrp="1" noChangeArrowheads="1"/>
          </p:cNvSpPr>
          <p:nvPr>
            <p:ph type="body" idx="1"/>
          </p:nvPr>
        </p:nvSpPr>
        <p:spPr/>
        <p:txBody>
          <a:bodyPr/>
          <a:lstStyle/>
          <a:p>
            <a:pPr eaLnBrk="1" hangingPunct="1">
              <a:lnSpc>
                <a:spcPct val="90000"/>
              </a:lnSpc>
            </a:pPr>
            <a:r>
              <a:rPr lang="en-US" altLang="zh-TW" dirty="0"/>
              <a:t>Left shift by </a:t>
            </a:r>
            <a:r>
              <a:rPr lang="en-US" altLang="zh-TW" i="1" dirty="0" err="1"/>
              <a:t>i</a:t>
            </a:r>
            <a:r>
              <a:rPr lang="en-US" altLang="zh-TW" dirty="0"/>
              <a:t> places </a:t>
            </a:r>
            <a:r>
              <a:rPr lang="en-US" altLang="zh-TW" dirty="0">
                <a:sym typeface="Wingdings" panose="05000000000000000000" pitchFamily="2" charset="2"/>
              </a:rPr>
              <a:t> </a:t>
            </a:r>
            <a:r>
              <a:rPr lang="en-US" altLang="zh-TW" dirty="0"/>
              <a:t>multiplies an integer by 2</a:t>
            </a:r>
            <a:r>
              <a:rPr lang="en-US" altLang="zh-TW" i="1" baseline="30000" dirty="0"/>
              <a:t>i</a:t>
            </a:r>
            <a:endParaRPr lang="en-US" altLang="zh-TW" dirty="0"/>
          </a:p>
          <a:p>
            <a:pPr eaLnBrk="1" hangingPunct="1">
              <a:lnSpc>
                <a:spcPct val="90000"/>
              </a:lnSpc>
            </a:pPr>
            <a:r>
              <a:rPr lang="en-US" altLang="zh-TW" dirty="0"/>
              <a:t>Right shift by </a:t>
            </a:r>
            <a:r>
              <a:rPr lang="en-US" altLang="zh-TW" i="1" dirty="0" err="1"/>
              <a:t>i</a:t>
            </a:r>
            <a:r>
              <a:rPr lang="en-US" altLang="zh-TW" dirty="0"/>
              <a:t> places divides by 2</a:t>
            </a:r>
            <a:r>
              <a:rPr lang="en-US" altLang="zh-TW" i="1" baseline="30000" dirty="0"/>
              <a:t>i</a:t>
            </a:r>
            <a:r>
              <a:rPr lang="en-US" altLang="zh-TW" dirty="0"/>
              <a:t>?</a:t>
            </a:r>
          </a:p>
          <a:p>
            <a:pPr lvl="1" eaLnBrk="1" hangingPunct="1">
              <a:lnSpc>
                <a:spcPct val="90000"/>
              </a:lnSpc>
            </a:pPr>
            <a:r>
              <a:rPr lang="en-US" altLang="zh-TW" dirty="0"/>
              <a:t>Only for unsigned integers</a:t>
            </a:r>
          </a:p>
          <a:p>
            <a:pPr eaLnBrk="1" hangingPunct="1">
              <a:lnSpc>
                <a:spcPct val="90000"/>
              </a:lnSpc>
            </a:pPr>
            <a:r>
              <a:rPr lang="en-US" altLang="zh-TW" dirty="0"/>
              <a:t>For signed integers</a:t>
            </a:r>
          </a:p>
          <a:p>
            <a:pPr lvl="1" eaLnBrk="1" hangingPunct="1">
              <a:lnSpc>
                <a:spcPct val="90000"/>
              </a:lnSpc>
            </a:pPr>
            <a:r>
              <a:rPr lang="en-US" altLang="zh-TW" dirty="0">
                <a:solidFill>
                  <a:srgbClr val="FF0000"/>
                </a:solidFill>
              </a:rPr>
              <a:t>Arithmetic right shift</a:t>
            </a:r>
            <a:r>
              <a:rPr lang="en-US" altLang="zh-TW" dirty="0"/>
              <a:t>: replicate the sign bit</a:t>
            </a:r>
          </a:p>
          <a:p>
            <a:pPr lvl="1" eaLnBrk="1" hangingPunct="1">
              <a:lnSpc>
                <a:spcPct val="90000"/>
              </a:lnSpc>
            </a:pPr>
            <a:r>
              <a:rPr lang="en-US" altLang="zh-TW" dirty="0"/>
              <a:t>e.g., –5 / 4</a:t>
            </a:r>
            <a:br>
              <a:rPr lang="en-US" altLang="zh-TW" dirty="0"/>
            </a:br>
            <a:r>
              <a:rPr lang="en-US" altLang="zh-TW" dirty="0">
                <a:solidFill>
                  <a:srgbClr val="FF0000"/>
                </a:solidFill>
              </a:rPr>
              <a:t>1</a:t>
            </a:r>
            <a:r>
              <a:rPr lang="en-US" altLang="zh-TW" dirty="0"/>
              <a:t>1111011</a:t>
            </a:r>
            <a:r>
              <a:rPr lang="en-US" altLang="zh-TW" baseline="-25000" dirty="0"/>
              <a:t>2</a:t>
            </a:r>
            <a:r>
              <a:rPr lang="en-US" altLang="zh-TW" dirty="0"/>
              <a:t> &gt;&gt; 2 = </a:t>
            </a:r>
            <a:r>
              <a:rPr lang="en-US" altLang="zh-TW" dirty="0">
                <a:solidFill>
                  <a:srgbClr val="FF0000"/>
                </a:solidFill>
              </a:rPr>
              <a:t>111</a:t>
            </a:r>
            <a:r>
              <a:rPr lang="en-US" altLang="zh-TW" dirty="0"/>
              <a:t>11110</a:t>
            </a:r>
            <a:r>
              <a:rPr lang="en-US" altLang="zh-TW" baseline="-25000" dirty="0"/>
              <a:t>2</a:t>
            </a:r>
            <a:r>
              <a:rPr lang="en-US" altLang="zh-TW" dirty="0"/>
              <a:t> = –2</a:t>
            </a:r>
          </a:p>
          <a:p>
            <a:pPr lvl="2" eaLnBrk="1" hangingPunct="1">
              <a:lnSpc>
                <a:spcPct val="90000"/>
              </a:lnSpc>
            </a:pPr>
            <a:r>
              <a:rPr lang="en-US" altLang="zh-TW" dirty="0"/>
              <a:t>Rounds toward –</a:t>
            </a:r>
            <a:r>
              <a:rPr lang="en-US" altLang="zh-TW" sz="2400" dirty="0"/>
              <a:t>∞</a:t>
            </a:r>
            <a:endParaRPr lang="en-US" altLang="zh-TW" dirty="0"/>
          </a:p>
          <a:p>
            <a:pPr lvl="1" eaLnBrk="1" hangingPunct="1">
              <a:lnSpc>
                <a:spcPct val="90000"/>
              </a:lnSpc>
            </a:pPr>
            <a:r>
              <a:rPr lang="en-US" altLang="zh-TW" dirty="0"/>
              <a:t>If we only do logic shift right, </a:t>
            </a:r>
            <a:br>
              <a:rPr lang="en-US" altLang="zh-TW" dirty="0"/>
            </a:br>
            <a:r>
              <a:rPr lang="en-US" altLang="zh-TW" dirty="0">
                <a:solidFill>
                  <a:srgbClr val="FF0000"/>
                </a:solidFill>
              </a:rPr>
              <a:t>1</a:t>
            </a:r>
            <a:r>
              <a:rPr lang="en-US" altLang="zh-TW" dirty="0"/>
              <a:t>1111011</a:t>
            </a:r>
            <a:r>
              <a:rPr lang="en-US" altLang="zh-TW" baseline="-25000" dirty="0"/>
              <a:t>2</a:t>
            </a:r>
            <a:r>
              <a:rPr lang="en-US" altLang="zh-TW" dirty="0"/>
              <a:t> &gt;&gt; 2 = </a:t>
            </a:r>
            <a:r>
              <a:rPr lang="en-US" altLang="zh-TW" dirty="0">
                <a:solidFill>
                  <a:srgbClr val="FF0000"/>
                </a:solidFill>
              </a:rPr>
              <a:t>001</a:t>
            </a:r>
            <a:r>
              <a:rPr lang="en-US" altLang="zh-TW" dirty="0"/>
              <a:t>11110</a:t>
            </a:r>
            <a:r>
              <a:rPr lang="en-US" altLang="zh-TW" baseline="-25000" dirty="0"/>
              <a:t>2</a:t>
            </a:r>
            <a:r>
              <a:rPr lang="en-US" altLang="zh-TW" dirty="0"/>
              <a:t> = +62</a:t>
            </a:r>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90</a:t>
            </a:fld>
            <a:endParaRPr lang="zh-TW" altLang="zh-TW"/>
          </a:p>
        </p:txBody>
      </p:sp>
    </p:spTree>
    <p:extLst>
      <p:ext uri="{BB962C8B-B14F-4D97-AF65-F5344CB8AC3E}">
        <p14:creationId xmlns:p14="http://schemas.microsoft.com/office/powerpoint/2010/main" val="1231301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325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325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325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325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138" name="Rectangle 2"/>
          <p:cNvSpPr>
            <a:spLocks noGrp="1" noChangeArrowheads="1"/>
          </p:cNvSpPr>
          <p:nvPr>
            <p:ph type="title"/>
          </p:nvPr>
        </p:nvSpPr>
        <p:spPr/>
        <p:txBody>
          <a:bodyPr/>
          <a:lstStyle/>
          <a:p>
            <a:r>
              <a:rPr lang="en-US" altLang="zh-TW"/>
              <a:t>Summary</a:t>
            </a:r>
          </a:p>
        </p:txBody>
      </p:sp>
      <p:sp>
        <p:nvSpPr>
          <p:cNvPr id="475139" name="Rectangle 3"/>
          <p:cNvSpPr>
            <a:spLocks noGrp="1" noChangeArrowheads="1"/>
          </p:cNvSpPr>
          <p:nvPr>
            <p:ph type="body" idx="1"/>
          </p:nvPr>
        </p:nvSpPr>
        <p:spPr/>
        <p:txBody>
          <a:bodyPr/>
          <a:lstStyle/>
          <a:p>
            <a:r>
              <a:rPr lang="en-US" altLang="zh-TW" dirty="0"/>
              <a:t>MIPS arithmetic: successive refinement to final design</a:t>
            </a:r>
          </a:p>
          <a:p>
            <a:pPr lvl="1"/>
            <a:r>
              <a:rPr lang="en-US" altLang="zh-TW" dirty="0" smtClean="0"/>
              <a:t>64</a:t>
            </a:r>
            <a:r>
              <a:rPr lang="zh-TW" altLang="en-US" dirty="0" smtClean="0"/>
              <a:t>-</a:t>
            </a:r>
            <a:r>
              <a:rPr lang="en-US" altLang="zh-TW" dirty="0"/>
              <a:t>bit adder and logic unit</a:t>
            </a:r>
          </a:p>
          <a:p>
            <a:pPr lvl="1"/>
            <a:r>
              <a:rPr lang="en-US" altLang="zh-TW" dirty="0" smtClean="0"/>
              <a:t>64</a:t>
            </a:r>
            <a:r>
              <a:rPr lang="en-US" altLang="zh-TW" dirty="0" smtClean="0"/>
              <a:t>-bit </a:t>
            </a:r>
            <a:r>
              <a:rPr lang="en-US" altLang="zh-TW" dirty="0"/>
              <a:t>multiplier and </a:t>
            </a:r>
            <a:r>
              <a:rPr lang="en-US" altLang="zh-TW" dirty="0" smtClean="0"/>
              <a:t>divisor</a:t>
            </a:r>
            <a:endParaRPr lang="en-US" altLang="zh-TW" dirty="0"/>
          </a:p>
          <a:p>
            <a:r>
              <a:rPr lang="en-US" altLang="zh-TW" dirty="0"/>
              <a:t>FP numbers approximate values that we want to use</a:t>
            </a:r>
          </a:p>
          <a:p>
            <a:pPr lvl="1"/>
            <a:r>
              <a:rPr lang="en-US" altLang="zh-TW" dirty="0"/>
              <a:t>IEEE 754 Standard is most widely accepted</a:t>
            </a:r>
            <a:r>
              <a:rPr lang="zh-TW" altLang="en-US" dirty="0"/>
              <a:t> </a:t>
            </a:r>
            <a:r>
              <a:rPr lang="en-US" altLang="zh-TW" dirty="0"/>
              <a:t>representation</a:t>
            </a:r>
          </a:p>
          <a:p>
            <a:pPr lvl="1"/>
            <a:r>
              <a:rPr lang="en-US" altLang="zh-TW" dirty="0"/>
              <a:t>New </a:t>
            </a:r>
            <a:r>
              <a:rPr lang="en-US" altLang="zh-TW" dirty="0" smtClean="0"/>
              <a:t>RISC-V </a:t>
            </a:r>
            <a:r>
              <a:rPr lang="en-US" altLang="zh-TW" dirty="0"/>
              <a:t>registers </a:t>
            </a:r>
            <a:r>
              <a:rPr lang="en-US" altLang="zh-TW" dirty="0" smtClean="0"/>
              <a:t>(f0~f31</a:t>
            </a:r>
            <a:r>
              <a:rPr lang="en-US" altLang="zh-TW" dirty="0"/>
              <a:t>) and instructions:</a:t>
            </a:r>
          </a:p>
          <a:p>
            <a:pPr lvl="2"/>
            <a:r>
              <a:rPr lang="en-US" altLang="zh-TW" dirty="0"/>
              <a:t>Single-precision (32 </a:t>
            </a:r>
            <a:r>
              <a:rPr lang="en-US" altLang="zh-TW" dirty="0" smtClean="0"/>
              <a:t>bits): </a:t>
            </a:r>
            <a:r>
              <a:rPr lang="en-US" altLang="en-US" b="1" dirty="0" err="1">
                <a:latin typeface="Courier New" panose="02070309020205020404" pitchFamily="49" charset="0"/>
                <a:cs typeface="Courier New" panose="02070309020205020404" pitchFamily="49" charset="0"/>
              </a:rPr>
              <a:t>fadd.s</a:t>
            </a:r>
            <a:r>
              <a:rPr lang="en-US" altLang="en-US" dirty="0"/>
              <a:t>, </a:t>
            </a:r>
            <a:r>
              <a:rPr lang="en-US" altLang="en-US" b="1" dirty="0" err="1">
                <a:latin typeface="Courier New" panose="02070309020205020404" pitchFamily="49" charset="0"/>
                <a:cs typeface="Courier New" panose="02070309020205020404" pitchFamily="49" charset="0"/>
              </a:rPr>
              <a:t>fsub.s</a:t>
            </a:r>
            <a:r>
              <a:rPr lang="en-US" altLang="en-US" dirty="0"/>
              <a:t>, </a:t>
            </a:r>
            <a:r>
              <a:rPr lang="en-US" altLang="en-US" b="1" dirty="0" err="1">
                <a:latin typeface="Courier New" panose="02070309020205020404" pitchFamily="49" charset="0"/>
                <a:cs typeface="Courier New" panose="02070309020205020404" pitchFamily="49" charset="0"/>
              </a:rPr>
              <a:t>fmul.s</a:t>
            </a:r>
            <a:r>
              <a:rPr lang="en-US" altLang="en-US" dirty="0"/>
              <a:t>, </a:t>
            </a:r>
            <a:r>
              <a:rPr lang="en-US" altLang="en-US" b="1" dirty="0" err="1">
                <a:latin typeface="Courier New" panose="02070309020205020404" pitchFamily="49" charset="0"/>
                <a:cs typeface="Courier New" panose="02070309020205020404" pitchFamily="49" charset="0"/>
              </a:rPr>
              <a:t>fdiv.s</a:t>
            </a:r>
            <a:r>
              <a:rPr lang="en-US" altLang="en-US" dirty="0"/>
              <a:t>, </a:t>
            </a:r>
            <a:r>
              <a:rPr lang="en-US" altLang="en-US" b="1" dirty="0" err="1" smtClean="0">
                <a:latin typeface="Courier New" panose="02070309020205020404" pitchFamily="49" charset="0"/>
                <a:cs typeface="Courier New" panose="02070309020205020404" pitchFamily="49" charset="0"/>
              </a:rPr>
              <a:t>fsqrt.s</a:t>
            </a:r>
            <a:r>
              <a:rPr lang="en-US" altLang="en-US" dirty="0"/>
              <a:t> , </a:t>
            </a:r>
            <a:r>
              <a:rPr lang="en-US" altLang="en-US" b="1" dirty="0" err="1" smtClean="0">
                <a:latin typeface="Courier New" panose="02070309020205020404" pitchFamily="49" charset="0"/>
                <a:cs typeface="Courier New" panose="02070309020205020404" pitchFamily="49" charset="0"/>
              </a:rPr>
              <a:t>feq.s</a:t>
            </a:r>
            <a:r>
              <a:rPr lang="en-US" altLang="en-US" dirty="0" smtClean="0"/>
              <a:t>, </a:t>
            </a:r>
            <a:r>
              <a:rPr lang="en-US" altLang="en-US" b="1" dirty="0" err="1" smtClean="0">
                <a:latin typeface="Courier New" panose="02070309020205020404" pitchFamily="49" charset="0"/>
                <a:cs typeface="Courier New" panose="02070309020205020404" pitchFamily="49" charset="0"/>
              </a:rPr>
              <a:t>flt.s</a:t>
            </a:r>
            <a:r>
              <a:rPr lang="en-US" altLang="en-US" dirty="0" smtClean="0"/>
              <a:t>, </a:t>
            </a:r>
            <a:r>
              <a:rPr lang="en-US" altLang="en-US" b="1" dirty="0" err="1" smtClean="0">
                <a:latin typeface="Courier New" panose="02070309020205020404" pitchFamily="49" charset="0"/>
                <a:cs typeface="Courier New" panose="02070309020205020404" pitchFamily="49" charset="0"/>
              </a:rPr>
              <a:t>fle.s</a:t>
            </a:r>
            <a:endParaRPr lang="en-US" altLang="en-US" b="1" dirty="0" smtClean="0">
              <a:latin typeface="Courier New" panose="02070309020205020404" pitchFamily="49" charset="0"/>
              <a:cs typeface="Courier New" panose="02070309020205020404" pitchFamily="49" charset="0"/>
            </a:endParaRPr>
          </a:p>
          <a:p>
            <a:pPr lvl="2"/>
            <a:r>
              <a:rPr lang="en-US" altLang="zh-TW" dirty="0" smtClean="0"/>
              <a:t>Double-precision </a:t>
            </a:r>
            <a:r>
              <a:rPr lang="en-US" altLang="zh-TW" dirty="0"/>
              <a:t>(64 </a:t>
            </a:r>
            <a:r>
              <a:rPr lang="en-US" altLang="zh-TW" dirty="0" smtClean="0"/>
              <a:t>bits): </a:t>
            </a:r>
            <a:r>
              <a:rPr lang="en-US" altLang="en-US" b="1" dirty="0" err="1" smtClean="0">
                <a:latin typeface="Courier New" panose="02070309020205020404" pitchFamily="49" charset="0"/>
                <a:cs typeface="Courier New" panose="02070309020205020404" pitchFamily="49" charset="0"/>
              </a:rPr>
              <a:t>fadd.d</a:t>
            </a:r>
            <a:r>
              <a:rPr lang="en-US" altLang="en-US" dirty="0"/>
              <a:t>, </a:t>
            </a:r>
            <a:r>
              <a:rPr lang="en-US" altLang="en-US" b="1" dirty="0" err="1">
                <a:latin typeface="Courier New" panose="02070309020205020404" pitchFamily="49" charset="0"/>
                <a:cs typeface="Courier New" panose="02070309020205020404" pitchFamily="49" charset="0"/>
              </a:rPr>
              <a:t>fsub.d</a:t>
            </a:r>
            <a:r>
              <a:rPr lang="en-US" altLang="en-US" dirty="0"/>
              <a:t>, </a:t>
            </a:r>
            <a:r>
              <a:rPr lang="en-US" altLang="en-US" b="1" dirty="0" err="1">
                <a:latin typeface="Courier New" panose="02070309020205020404" pitchFamily="49" charset="0"/>
                <a:cs typeface="Courier New" panose="02070309020205020404" pitchFamily="49" charset="0"/>
              </a:rPr>
              <a:t>fmul.d</a:t>
            </a:r>
            <a:r>
              <a:rPr lang="en-US" altLang="en-US" dirty="0"/>
              <a:t>, </a:t>
            </a:r>
            <a:r>
              <a:rPr lang="en-US" altLang="en-US" b="1" dirty="0" err="1">
                <a:latin typeface="Courier New" panose="02070309020205020404" pitchFamily="49" charset="0"/>
                <a:cs typeface="Courier New" panose="02070309020205020404" pitchFamily="49" charset="0"/>
              </a:rPr>
              <a:t>fdiv.d</a:t>
            </a:r>
            <a:r>
              <a:rPr lang="en-US" altLang="en-US" dirty="0"/>
              <a:t>, </a:t>
            </a:r>
            <a:r>
              <a:rPr lang="en-US" altLang="en-US" b="1" dirty="0" err="1" smtClean="0">
                <a:latin typeface="Courier New" panose="02070309020205020404" pitchFamily="49" charset="0"/>
                <a:cs typeface="Courier New" panose="02070309020205020404" pitchFamily="49" charset="0"/>
              </a:rPr>
              <a:t>fsqrt.d</a:t>
            </a:r>
            <a:r>
              <a:rPr lang="en-US" altLang="en-US" dirty="0"/>
              <a:t>, </a:t>
            </a:r>
            <a:r>
              <a:rPr lang="en-US" altLang="en-US" b="1" dirty="0" err="1" smtClean="0">
                <a:latin typeface="Courier New" panose="02070309020205020404" pitchFamily="49" charset="0"/>
                <a:cs typeface="Courier New" panose="02070309020205020404" pitchFamily="49" charset="0"/>
              </a:rPr>
              <a:t>feq.d</a:t>
            </a:r>
            <a:r>
              <a:rPr lang="en-US" altLang="en-US" dirty="0"/>
              <a:t>, </a:t>
            </a:r>
            <a:r>
              <a:rPr lang="en-US" altLang="en-US" b="1" dirty="0" err="1">
                <a:latin typeface="Courier New" panose="02070309020205020404" pitchFamily="49" charset="0"/>
                <a:cs typeface="Courier New" panose="02070309020205020404" pitchFamily="49" charset="0"/>
              </a:rPr>
              <a:t>flt.d</a:t>
            </a:r>
            <a:r>
              <a:rPr lang="en-US" altLang="en-US" dirty="0"/>
              <a:t>, </a:t>
            </a:r>
            <a:r>
              <a:rPr lang="en-US" altLang="en-US" b="1" dirty="0" err="1">
                <a:latin typeface="Courier New" panose="02070309020205020404" pitchFamily="49" charset="0"/>
                <a:cs typeface="Courier New" panose="02070309020205020404" pitchFamily="49" charset="0"/>
              </a:rPr>
              <a:t>fle.d</a:t>
            </a:r>
            <a:endParaRPr lang="en-US" altLang="en-US" b="1" dirty="0">
              <a:latin typeface="Courier New" panose="02070309020205020404" pitchFamily="49" charset="0"/>
              <a:cs typeface="Courier New" panose="02070309020205020404" pitchFamily="49" charset="0"/>
            </a:endParaRPr>
          </a:p>
          <a:p>
            <a:pPr lvl="2"/>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91</a:t>
            </a:fld>
            <a:endParaRPr lang="zh-TW" altLang="zh-TW"/>
          </a:p>
        </p:txBody>
      </p:sp>
    </p:spTree>
    <p:extLst>
      <p:ext uri="{BB962C8B-B14F-4D97-AF65-F5344CB8AC3E}">
        <p14:creationId xmlns:p14="http://schemas.microsoft.com/office/powerpoint/2010/main" val="387632195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en-US" altLang="zh-TW" smtClean="0"/>
              <a:t>Concluding Remarks</a:t>
            </a:r>
            <a:endParaRPr lang="en-AU" altLang="zh-TW"/>
          </a:p>
        </p:txBody>
      </p:sp>
      <p:sp>
        <p:nvSpPr>
          <p:cNvPr id="56324" name="Rectangle 3"/>
          <p:cNvSpPr>
            <a:spLocks noGrp="1" noChangeArrowheads="1"/>
          </p:cNvSpPr>
          <p:nvPr>
            <p:ph type="body" idx="1"/>
          </p:nvPr>
        </p:nvSpPr>
        <p:spPr/>
        <p:txBody>
          <a:bodyPr/>
          <a:lstStyle/>
          <a:p>
            <a:r>
              <a:rPr lang="en-US" altLang="zh-TW" dirty="0" smtClean="0"/>
              <a:t>Bits have no inherent meaning</a:t>
            </a:r>
          </a:p>
          <a:p>
            <a:pPr lvl="1"/>
            <a:r>
              <a:rPr lang="en-US" altLang="zh-TW" dirty="0" smtClean="0"/>
              <a:t>Interpretation depends on the instructions applied</a:t>
            </a:r>
          </a:p>
          <a:p>
            <a:r>
              <a:rPr lang="en-AU" altLang="zh-TW" dirty="0" smtClean="0"/>
              <a:t>Computer representations of numbers</a:t>
            </a:r>
          </a:p>
          <a:p>
            <a:pPr lvl="1"/>
            <a:r>
              <a:rPr lang="en-AU" altLang="zh-TW" dirty="0" smtClean="0"/>
              <a:t>Finite range and precision</a:t>
            </a:r>
          </a:p>
          <a:p>
            <a:pPr lvl="1"/>
            <a:r>
              <a:rPr lang="en-AU" altLang="zh-TW" dirty="0" smtClean="0"/>
              <a:t>Need to account for this in programs</a:t>
            </a:r>
            <a:endParaRPr lang="en-US" altLang="zh-TW" dirty="0" smtClean="0"/>
          </a:p>
          <a:p>
            <a:r>
              <a:rPr lang="en-US" altLang="zh-TW" dirty="0" smtClean="0"/>
              <a:t>ISAs support arithmetic</a:t>
            </a:r>
          </a:p>
          <a:p>
            <a:pPr lvl="1"/>
            <a:r>
              <a:rPr lang="en-US" altLang="zh-TW" dirty="0" smtClean="0"/>
              <a:t>Signed and unsigned integers</a:t>
            </a:r>
          </a:p>
          <a:p>
            <a:pPr lvl="1"/>
            <a:r>
              <a:rPr lang="en-US" altLang="zh-TW" dirty="0" smtClean="0"/>
              <a:t>Floating-point approximation to reals</a:t>
            </a:r>
          </a:p>
          <a:p>
            <a:r>
              <a:rPr lang="en-US" altLang="zh-TW" dirty="0" smtClean="0"/>
              <a:t>Bounded range and precision</a:t>
            </a:r>
          </a:p>
          <a:p>
            <a:pPr lvl="1"/>
            <a:r>
              <a:rPr lang="en-US" altLang="zh-TW" dirty="0" smtClean="0"/>
              <a:t>Operations can overflow and underflow</a:t>
            </a:r>
            <a:endParaRPr lang="en-US" altLang="zh-TW" dirty="0"/>
          </a:p>
        </p:txBody>
      </p:sp>
      <p:sp>
        <p:nvSpPr>
          <p:cNvPr id="2" name="投影片編號版面配置區 1"/>
          <p:cNvSpPr>
            <a:spLocks noGrp="1"/>
          </p:cNvSpPr>
          <p:nvPr>
            <p:ph type="sldNum" sz="quarter" idx="11"/>
          </p:nvPr>
        </p:nvSpPr>
        <p:spPr/>
        <p:txBody>
          <a:bodyPr/>
          <a:lstStyle/>
          <a:p>
            <a:fld id="{0EF8A0A4-1A2F-4B89-B3C7-02C31CE3A532}" type="slidenum">
              <a:rPr lang="zh-TW" altLang="en-US" smtClean="0"/>
              <a:pPr/>
              <a:t>92</a:t>
            </a:fld>
            <a:endParaRPr lang="zh-TW" altLang="zh-TW"/>
          </a:p>
        </p:txBody>
      </p:sp>
    </p:spTree>
    <p:extLst>
      <p:ext uri="{BB962C8B-B14F-4D97-AF65-F5344CB8AC3E}">
        <p14:creationId xmlns:p14="http://schemas.microsoft.com/office/powerpoint/2010/main" val="4223256310"/>
      </p:ext>
    </p:extLst>
  </p:cSld>
  <p:clrMapOvr>
    <a:masterClrMapping/>
  </p:clrMapOvr>
</p:sld>
</file>

<file path=ppt/theme/theme1.xml><?xml version="1.0" encoding="utf-8"?>
<a:theme xmlns:a="http://schemas.openxmlformats.org/drawingml/2006/main" name="Contemporary Portrai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temporary Portrait">
      <a:majorFont>
        <a:latin typeface="Calibri"/>
        <a:ea typeface="標楷體"/>
        <a:cs typeface=""/>
      </a:majorFont>
      <a:minorFont>
        <a:latin typeface="Calibri"/>
        <a:ea typeface="標楷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rgbClr val="FFFF00"/>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rot="0" spcFirstLastPara="0" vertOverflow="overflow" horzOverflow="overflow" vert="horz" wrap="square" lIns="91440" tIns="45720" rIns="91440" bIns="45720" numCol="1" spcCol="0" rtlCol="0" fromWordArt="0" anchor="ctr" anchorCtr="1" forceAA="0" compatLnSpc="1">
        <a:prstTxWarp prst="textNoShape">
          <a:avLst/>
        </a:prstTxWarp>
        <a:noAutofit/>
      </a:bodyPr>
      <a:lstStyle>
        <a:defPPr eaLnBrk="1" hangingPunct="1">
          <a:defRPr i="1" dirty="0">
            <a:latin typeface="+mn-lt"/>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zh-TW" sz="2400" b="0" i="0" u="none" strike="noStrike" cap="none" normalizeH="0" baseline="0" smtClean="0">
            <a:ln>
              <a:noFill/>
            </a:ln>
            <a:solidFill>
              <a:schemeClr val="tx1"/>
            </a:solidFill>
            <a:effectLst/>
            <a:latin typeface="Tahoma" panose="020B0604030504040204" pitchFamily="34" charset="0"/>
            <a:ea typeface="標楷體" panose="03000509000000000000" pitchFamily="65" charset="-120"/>
          </a:defRPr>
        </a:defPPr>
      </a:lstStyle>
    </a:lnDef>
    <a:txDef>
      <a:spPr>
        <a:noFill/>
      </a:spPr>
      <a:bodyPr wrap="none" rtlCol="0">
        <a:spAutoFit/>
      </a:bodyPr>
      <a:lstStyle>
        <a:defPPr>
          <a:defRPr dirty="0">
            <a:latin typeface="+mn-lt"/>
          </a:defRPr>
        </a:defPPr>
      </a:lstStyle>
    </a:txDef>
  </a:objectDefaults>
  <a:extraClrSchemeLst>
    <a:extraClrScheme>
      <a:clrScheme name="Contemporary Portrait 1">
        <a:dk1>
          <a:srgbClr val="5E574E"/>
        </a:dk1>
        <a:lt1>
          <a:srgbClr val="FFFFCC"/>
        </a:lt1>
        <a:dk2>
          <a:srgbClr val="000000"/>
        </a:dk2>
        <a:lt2>
          <a:srgbClr val="FFCC00"/>
        </a:lt2>
        <a:accent1>
          <a:srgbClr val="CC9900"/>
        </a:accent1>
        <a:accent2>
          <a:srgbClr val="FF6600"/>
        </a:accent2>
        <a:accent3>
          <a:srgbClr val="AA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
      <a:clrScheme name="Contemporary Portrait 2">
        <a:dk1>
          <a:srgbClr val="000000"/>
        </a:dk1>
        <a:lt1>
          <a:srgbClr val="FFFFFF"/>
        </a:lt1>
        <a:dk2>
          <a:srgbClr val="0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996633"/>
        </a:hlink>
        <a:folHlink>
          <a:srgbClr val="808000"/>
        </a:folHlink>
      </a:clrScheme>
      <a:clrMap bg1="lt1" tx1="dk1" bg2="lt2" tx2="dk2" accent1="accent1" accent2="accent2" accent3="accent3" accent4="accent4" accent5="accent5" accent6="accent6" hlink="hlink" folHlink="folHlink"/>
    </a:extraClrScheme>
    <a:extraClrScheme>
      <a:clrScheme name="Contemporary Portrait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ntemporary Portrait 4">
        <a:dk1>
          <a:srgbClr val="000000"/>
        </a:dk1>
        <a:lt1>
          <a:srgbClr val="FFFFFF"/>
        </a:lt1>
        <a:dk2>
          <a:srgbClr val="800000"/>
        </a:dk2>
        <a:lt2>
          <a:srgbClr val="5E574E"/>
        </a:lt2>
        <a:accent1>
          <a:srgbClr val="FF6600"/>
        </a:accent1>
        <a:accent2>
          <a:srgbClr val="FFCC00"/>
        </a:accent2>
        <a:accent3>
          <a:srgbClr val="FFFFFF"/>
        </a:accent3>
        <a:accent4>
          <a:srgbClr val="000000"/>
        </a:accent4>
        <a:accent5>
          <a:srgbClr val="FFB8AA"/>
        </a:accent5>
        <a:accent6>
          <a:srgbClr val="E7B900"/>
        </a:accent6>
        <a:hlink>
          <a:srgbClr val="FF0000"/>
        </a:hlink>
        <a:folHlink>
          <a:srgbClr val="FFFFCC"/>
        </a:folHlink>
      </a:clrScheme>
      <a:clrMap bg1="lt1" tx1="dk1" bg2="lt2" tx2="dk2" accent1="accent1" accent2="accent2" accent3="accent3" accent4="accent4" accent5="accent5" accent6="accent6" hlink="hlink" folHlink="folHlink"/>
    </a:extraClrScheme>
    <a:extraClrScheme>
      <a:clrScheme name="Contemporary Portrait 5">
        <a:dk1>
          <a:srgbClr val="000066"/>
        </a:dk1>
        <a:lt1>
          <a:srgbClr val="FFFFFF"/>
        </a:lt1>
        <a:dk2>
          <a:srgbClr val="0000FF"/>
        </a:dk2>
        <a:lt2>
          <a:srgbClr val="000000"/>
        </a:lt2>
        <a:accent1>
          <a:srgbClr val="0066FF"/>
        </a:accent1>
        <a:accent2>
          <a:srgbClr val="33CCCC"/>
        </a:accent2>
        <a:accent3>
          <a:srgbClr val="FFFFFF"/>
        </a:accent3>
        <a:accent4>
          <a:srgbClr val="000056"/>
        </a:accent4>
        <a:accent5>
          <a:srgbClr val="AAB8FF"/>
        </a:accent5>
        <a:accent6>
          <a:srgbClr val="2DB9B9"/>
        </a:accent6>
        <a:hlink>
          <a:srgbClr val="FF00FF"/>
        </a:hlink>
        <a:folHlink>
          <a:srgbClr val="9933FF"/>
        </a:folHlink>
      </a:clrScheme>
      <a:clrMap bg1="lt1" tx1="dk1" bg2="lt2" tx2="dk2" accent1="accent1" accent2="accent2" accent3="accent3" accent4="accent4" accent5="accent5" accent6="accent6" hlink="hlink" folHlink="folHlink"/>
    </a:extraClrScheme>
    <a:extraClrScheme>
      <a:clrScheme name="Contemporary Portrait 6">
        <a:dk1>
          <a:srgbClr val="000000"/>
        </a:dk1>
        <a:lt1>
          <a:srgbClr val="FFFFFF"/>
        </a:lt1>
        <a:dk2>
          <a:srgbClr val="000066"/>
        </a:dk2>
        <a:lt2>
          <a:srgbClr val="FFCC00"/>
        </a:lt2>
        <a:accent1>
          <a:srgbClr val="0066FF"/>
        </a:accent1>
        <a:accent2>
          <a:srgbClr val="33CCCC"/>
        </a:accent2>
        <a:accent3>
          <a:srgbClr val="AAAAB8"/>
        </a:accent3>
        <a:accent4>
          <a:srgbClr val="DADADA"/>
        </a:accent4>
        <a:accent5>
          <a:srgbClr val="AAB8FF"/>
        </a:accent5>
        <a:accent6>
          <a:srgbClr val="2DB9B9"/>
        </a:accent6>
        <a:hlink>
          <a:srgbClr val="FF00FF"/>
        </a:hlink>
        <a:folHlink>
          <a:srgbClr val="9933FF"/>
        </a:folHlink>
      </a:clrScheme>
      <a:clrMap bg1="dk2" tx1="lt1" bg2="dk1" tx2="lt2" accent1="accent1" accent2="accent2" accent3="accent3" accent4="accent4" accent5="accent5" accent6="accent6" hlink="hlink" folHlink="folHlink"/>
    </a:extraClrScheme>
    <a:extraClrScheme>
      <a:clrScheme name="Contemporary Portrait 7">
        <a:dk1>
          <a:srgbClr val="5E574E"/>
        </a:dk1>
        <a:lt1>
          <a:srgbClr val="FFFFCC"/>
        </a:lt1>
        <a:dk2>
          <a:srgbClr val="800000"/>
        </a:dk2>
        <a:lt2>
          <a:srgbClr val="FFCC00"/>
        </a:lt2>
        <a:accent1>
          <a:srgbClr val="CC9900"/>
        </a:accent1>
        <a:accent2>
          <a:srgbClr val="FF6600"/>
        </a:accent2>
        <a:accent3>
          <a:srgbClr val="C0AAAA"/>
        </a:accent3>
        <a:accent4>
          <a:srgbClr val="DADAAE"/>
        </a:accent4>
        <a:accent5>
          <a:srgbClr val="E2CAAA"/>
        </a:accent5>
        <a:accent6>
          <a:srgbClr val="E75C00"/>
        </a:accent6>
        <a:hlink>
          <a:srgbClr val="FF0000"/>
        </a:hlink>
        <a:folHlink>
          <a:srgbClr val="FFFFCC"/>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Designs\Contemporary Portrait.pot</Template>
  <TotalTime>15366</TotalTime>
  <Words>6432</Words>
  <Application>Microsoft Office PowerPoint</Application>
  <PresentationFormat>如螢幕大小 (4:3)</PresentationFormat>
  <Paragraphs>1749</Paragraphs>
  <Slides>93</Slides>
  <Notes>58</Notes>
  <HiddenSlides>2</HiddenSlides>
  <MMClips>0</MMClips>
  <ScaleCrop>false</ScaleCrop>
  <HeadingPairs>
    <vt:vector size="8" baseType="variant">
      <vt:variant>
        <vt:lpstr>使用字型</vt:lpstr>
      </vt:variant>
      <vt:variant>
        <vt:i4>12</vt:i4>
      </vt:variant>
      <vt:variant>
        <vt:lpstr>佈景主題</vt:lpstr>
      </vt:variant>
      <vt:variant>
        <vt:i4>1</vt:i4>
      </vt:variant>
      <vt:variant>
        <vt:lpstr>內嵌 OLE 伺服程式</vt:lpstr>
      </vt:variant>
      <vt:variant>
        <vt:i4>1</vt:i4>
      </vt:variant>
      <vt:variant>
        <vt:lpstr>投影片標題</vt:lpstr>
      </vt:variant>
      <vt:variant>
        <vt:i4>93</vt:i4>
      </vt:variant>
    </vt:vector>
  </HeadingPairs>
  <TitlesOfParts>
    <vt:vector size="107" baseType="lpstr">
      <vt:lpstr>Chicago</vt:lpstr>
      <vt:lpstr>ITCFranklinGothicStd-Hvy</vt:lpstr>
      <vt:lpstr>新細明體</vt:lpstr>
      <vt:lpstr>標楷體</vt:lpstr>
      <vt:lpstr>Arial</vt:lpstr>
      <vt:lpstr>Calibri</vt:lpstr>
      <vt:lpstr>Courier New</vt:lpstr>
      <vt:lpstr>Lucida Console</vt:lpstr>
      <vt:lpstr>Symbol</vt:lpstr>
      <vt:lpstr>Tahoma</vt:lpstr>
      <vt:lpstr>Times New Roman</vt:lpstr>
      <vt:lpstr>Wingdings</vt:lpstr>
      <vt:lpstr>Contemporary Portrait</vt:lpstr>
      <vt:lpstr>Equation</vt:lpstr>
      <vt:lpstr>CS4100: Computer Architecture  Arithmetic for Computers</vt:lpstr>
      <vt:lpstr>Outline</vt:lpstr>
      <vt:lpstr>Constructing a Basic ALU</vt:lpstr>
      <vt:lpstr>Functional Specification</vt:lpstr>
      <vt:lpstr>Design Strategy: Bit-slice ALU</vt:lpstr>
      <vt:lpstr>Zoom-in to 1-bit ALU</vt:lpstr>
      <vt:lpstr>Recall 1-Bit Full Adder</vt:lpstr>
      <vt:lpstr>From 1-bit to 4-bit ALU</vt:lpstr>
      <vt:lpstr>How about Subtraction?</vt:lpstr>
      <vt:lpstr>Zoom-in to 1-bit ALU</vt:lpstr>
      <vt:lpstr>Revised Diagram</vt:lpstr>
      <vt:lpstr>Zoom-in to Rightmost Bit of ALU</vt:lpstr>
      <vt:lpstr>Overflow of Signed Integer Addition</vt:lpstr>
      <vt:lpstr>Overflow Detection</vt:lpstr>
      <vt:lpstr>Overflow Detection Logic</vt:lpstr>
      <vt:lpstr>Nor Operation</vt:lpstr>
      <vt:lpstr>Zero Detection Logic</vt:lpstr>
      <vt:lpstr>Set-on-Less-Than</vt:lpstr>
      <vt:lpstr>Set on Less Than (I)</vt:lpstr>
      <vt:lpstr>Set on Less than (II)</vt:lpstr>
      <vt:lpstr>Final 64-Bit  ALU</vt:lpstr>
      <vt:lpstr>Verilog Behavioral Definition of 64-Bit ALU</vt:lpstr>
      <vt:lpstr>RISC-V ALU Control</vt:lpstr>
      <vt:lpstr>Problems with Ripple Carry Adder</vt:lpstr>
      <vt:lpstr>Improving Ripple Carry Adder</vt:lpstr>
      <vt:lpstr>Improving Ripple Carry Adder</vt:lpstr>
      <vt:lpstr>Improving Ripple Carry Adder</vt:lpstr>
      <vt:lpstr>Improving Ripple Carry Adder</vt:lpstr>
      <vt:lpstr>Outline</vt:lpstr>
      <vt:lpstr>Unsigned Multiply</vt:lpstr>
      <vt:lpstr>Unsigned Multiplier for RISC-V (Ver. 1)</vt:lpstr>
      <vt:lpstr>Multiply Algorithm (Ver. 1)</vt:lpstr>
      <vt:lpstr>Observations: Multiply Ver. 1</vt:lpstr>
      <vt:lpstr>Unsigned Multiplier for RISC-V (Ver. 2)</vt:lpstr>
      <vt:lpstr>Multiply Algorithm (Ver. 2)</vt:lpstr>
      <vt:lpstr>Observations: Multiply Ver. 2</vt:lpstr>
      <vt:lpstr>Faster Multiplier</vt:lpstr>
      <vt:lpstr>RISC-V Integer Multiplication</vt:lpstr>
      <vt:lpstr>Outline</vt:lpstr>
      <vt:lpstr>Division</vt:lpstr>
      <vt:lpstr>Divide Hardware for RISC-V (Version 1)</vt:lpstr>
      <vt:lpstr>Divide Algorithm (Version 1)</vt:lpstr>
      <vt:lpstr>Observations: Divide Version 1</vt:lpstr>
      <vt:lpstr>Divide Hardware (Version 2)</vt:lpstr>
      <vt:lpstr>Divide Algorithm (Version 2)</vt:lpstr>
      <vt:lpstr>Signed Divide </vt:lpstr>
      <vt:lpstr>Observation: Multiply and Divide </vt:lpstr>
      <vt:lpstr>Faster Division</vt:lpstr>
      <vt:lpstr>RISC-V Integer Division</vt:lpstr>
      <vt:lpstr>Outline</vt:lpstr>
      <vt:lpstr>Floating-Point Numbers: Motivation</vt:lpstr>
      <vt:lpstr>Floating Point Numbers</vt:lpstr>
      <vt:lpstr>Intuitive Floating Point Representation</vt:lpstr>
      <vt:lpstr>Intuitive Floating Point Representation</vt:lpstr>
      <vt:lpstr>Floating Point Standard</vt:lpstr>
      <vt:lpstr>Floating Point Standard</vt:lpstr>
      <vt:lpstr>Floating Point Standard </vt:lpstr>
      <vt:lpstr>Floating Point Standard</vt:lpstr>
      <vt:lpstr>Single Precision Range</vt:lpstr>
      <vt:lpstr>Double Precision Range</vt:lpstr>
      <vt:lpstr>Floating Point Precision</vt:lpstr>
      <vt:lpstr>Floating Point Example</vt:lpstr>
      <vt:lpstr>Floating Point Example</vt:lpstr>
      <vt:lpstr>Floating Point Example</vt:lpstr>
      <vt:lpstr>Special Numbers in IEEE 754 Standard</vt:lpstr>
      <vt:lpstr>Denormalized Numbers</vt:lpstr>
      <vt:lpstr>Special Numbers in IEEE 754 Standard</vt:lpstr>
      <vt:lpstr>Representation for +/- Infinity</vt:lpstr>
      <vt:lpstr>Special Numbers in IEEE 754 Standard</vt:lpstr>
      <vt:lpstr>Representation for Not a Number</vt:lpstr>
      <vt:lpstr>Summary: IEEE 754 FP Standard</vt:lpstr>
      <vt:lpstr>Floating Point Addition</vt:lpstr>
      <vt:lpstr>Floating Point Addition</vt:lpstr>
      <vt:lpstr>FP Adder Hardware</vt:lpstr>
      <vt:lpstr>FP Adder</vt:lpstr>
      <vt:lpstr>Floating Point Multiplication</vt:lpstr>
      <vt:lpstr>Floating Point Multiplication</vt:lpstr>
      <vt:lpstr>FP Arithmetic Hardware</vt:lpstr>
      <vt:lpstr>FP Instructions in RISC-V</vt:lpstr>
      <vt:lpstr>FP Instructions in RISC-V</vt:lpstr>
      <vt:lpstr>FP Example: °F to °C</vt:lpstr>
      <vt:lpstr>FP Example: Array Multiplication</vt:lpstr>
      <vt:lpstr>FP Example: Array Multiplication</vt:lpstr>
      <vt:lpstr>FP Example: Array Multiplication</vt:lpstr>
      <vt:lpstr>FP Example: Array Multiplication</vt:lpstr>
      <vt:lpstr>Accurate Arithmetic</vt:lpstr>
      <vt:lpstr>Associativity of FP Operations </vt:lpstr>
      <vt:lpstr>Outline</vt:lpstr>
      <vt:lpstr>Arithmetic for Multimedia</vt:lpstr>
      <vt:lpstr>Subword Parallelism</vt:lpstr>
      <vt:lpstr>Fallacies and Pitfalls</vt:lpstr>
      <vt:lpstr>Summary</vt:lpstr>
      <vt:lpstr>Concluding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CS5102 High Performance Computer Systems  Memory Consistency</dc:title>
  <dc:creator>Chung-Ta King</dc:creator>
  <cp:lastModifiedBy>Chung-Ta King</cp:lastModifiedBy>
  <cp:revision>1952</cp:revision>
  <dcterms:created xsi:type="dcterms:W3CDTF">2000-02-07T23:54:30Z</dcterms:created>
  <dcterms:modified xsi:type="dcterms:W3CDTF">2019-03-13T16:02:16Z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1</vt:i4>
  </property>
  <property fmtid="{D5CDD505-2E9C-101B-9397-08002B2CF9AE}" pid="6" name="ScreenUsage">
    <vt:i4>3</vt:i4>
  </property>
  <property fmtid="{D5CDD505-2E9C-101B-9397-08002B2CF9AE}" pid="7" name="MailAddress">
    <vt:lpwstr>wolf@princeton.edu</vt:lpwstr>
  </property>
  <property fmtid="{D5CDD505-2E9C-101B-9397-08002B2CF9AE}" pid="8" name="HomePage">
    <vt:lpwstr>http://www.ee.princeton.edu/~wolf</vt:lpwstr>
  </property>
  <property fmtid="{D5CDD505-2E9C-101B-9397-08002B2CF9AE}" pid="9" name="Other">
    <vt:lpwstr>Overheads for Computers as Components_x000d_
(c) 2000 Morgan Kaufman</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D:\Computers as Components\Web Aids\overheads</vt:lpwstr>
  </property>
</Properties>
</file>