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46"/>
  </p:notesMasterIdLst>
  <p:handoutMasterIdLst>
    <p:handoutMasterId r:id="rId47"/>
  </p:handoutMasterIdLst>
  <p:sldIdLst>
    <p:sldId id="665" r:id="rId2"/>
    <p:sldId id="834" r:id="rId3"/>
    <p:sldId id="835" r:id="rId4"/>
    <p:sldId id="698" r:id="rId5"/>
    <p:sldId id="854" r:id="rId6"/>
    <p:sldId id="836" r:id="rId7"/>
    <p:sldId id="837" r:id="rId8"/>
    <p:sldId id="838" r:id="rId9"/>
    <p:sldId id="839" r:id="rId10"/>
    <p:sldId id="843" r:id="rId11"/>
    <p:sldId id="845" r:id="rId12"/>
    <p:sldId id="882" r:id="rId13"/>
    <p:sldId id="846" r:id="rId14"/>
    <p:sldId id="848" r:id="rId15"/>
    <p:sldId id="883" r:id="rId16"/>
    <p:sldId id="703" r:id="rId17"/>
    <p:sldId id="851" r:id="rId18"/>
    <p:sldId id="706" r:id="rId19"/>
    <p:sldId id="707" r:id="rId20"/>
    <p:sldId id="884" r:id="rId21"/>
    <p:sldId id="852" r:id="rId22"/>
    <p:sldId id="708" r:id="rId23"/>
    <p:sldId id="709" r:id="rId24"/>
    <p:sldId id="710" r:id="rId25"/>
    <p:sldId id="711" r:id="rId26"/>
    <p:sldId id="712" r:id="rId27"/>
    <p:sldId id="885" r:id="rId28"/>
    <p:sldId id="886" r:id="rId29"/>
    <p:sldId id="855" r:id="rId30"/>
    <p:sldId id="716" r:id="rId31"/>
    <p:sldId id="858" r:id="rId32"/>
    <p:sldId id="859" r:id="rId33"/>
    <p:sldId id="865" r:id="rId34"/>
    <p:sldId id="888" r:id="rId35"/>
    <p:sldId id="872" r:id="rId36"/>
    <p:sldId id="873" r:id="rId37"/>
    <p:sldId id="878" r:id="rId38"/>
    <p:sldId id="891" r:id="rId39"/>
    <p:sldId id="722" r:id="rId40"/>
    <p:sldId id="892" r:id="rId41"/>
    <p:sldId id="723" r:id="rId42"/>
    <p:sldId id="893" r:id="rId43"/>
    <p:sldId id="881" r:id="rId44"/>
    <p:sldId id="726" r:id="rId45"/>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CC33"/>
    <a:srgbClr val="99CCFF"/>
    <a:srgbClr val="99FF99"/>
    <a:srgbClr val="FF33CC"/>
    <a:srgbClr val="3399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56" d="100"/>
          <a:sy n="56" d="100"/>
        </p:scale>
        <p:origin x="1183" y="2"/>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16459"/>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p:cNvSpPr>
          <p:nvPr>
            <p:ph type="sldImg"/>
          </p:nvPr>
        </p:nvSpPr>
        <p:spPr bwMode="auto">
          <a:xfrm>
            <a:off x="3255963" y="509588"/>
            <a:ext cx="3397250" cy="2547937"/>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a:spLocks noGrp="1" noChangeArrowheads="1"/>
          </p:cNvSpPr>
          <p:nvPr>
            <p:ph type="body" idx="1"/>
          </p:nvPr>
        </p:nvSpPr>
        <p:spPr bwMode="auto">
          <a:xfrm>
            <a:off x="1322388" y="3227388"/>
            <a:ext cx="7261225"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84" tIns="46043" rIns="92084" bIns="46043"/>
          <a:lstStyle/>
          <a:p>
            <a:endParaRPr lang="zh-TW" altLang="en-US"/>
          </a:p>
        </p:txBody>
      </p:sp>
    </p:spTree>
    <p:extLst>
      <p:ext uri="{BB962C8B-B14F-4D97-AF65-F5344CB8AC3E}">
        <p14:creationId xmlns:p14="http://schemas.microsoft.com/office/powerpoint/2010/main" val="243402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566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521F3ACA-162A-4C56-AD66-BF5D5B3D3056}"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566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566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DD78330C-02E8-46BA-91CE-BC05437382E0}" type="slidenum">
              <a:rPr lang="en-AU" altLang="zh-TW" sz="1300">
                <a:latin typeface="Times New Roman" panose="02020603050405020304" pitchFamily="18" charset="0"/>
              </a:rPr>
              <a:pPr/>
              <a:t>22</a:t>
            </a:fld>
            <a:endParaRPr lang="en-AU" altLang="zh-TW" sz="1300">
              <a:latin typeface="Times New Roman" panose="02020603050405020304" pitchFamily="18" charset="0"/>
            </a:endParaRPr>
          </a:p>
        </p:txBody>
      </p:sp>
      <p:sp>
        <p:nvSpPr>
          <p:cNvPr id="156678" name="Rectangle 2"/>
          <p:cNvSpPr>
            <a:spLocks noGrp="1" noRot="1" noChangeAspect="1" noChangeArrowheads="1" noTextEdit="1"/>
          </p:cNvSpPr>
          <p:nvPr>
            <p:ph type="sldImg"/>
          </p:nvPr>
        </p:nvSpPr>
        <p:spPr>
          <a:ln/>
        </p:spPr>
      </p:sp>
      <p:sp>
        <p:nvSpPr>
          <p:cNvPr id="1566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332808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57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A0955C46-672A-43E3-AC36-B970EA5AFDFD}"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577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577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967657B6-E157-4E9A-A014-92AECF3511F7}" type="slidenum">
              <a:rPr lang="en-AU" altLang="zh-TW" sz="1300">
                <a:latin typeface="Times New Roman" panose="02020603050405020304" pitchFamily="18" charset="0"/>
              </a:rPr>
              <a:pPr/>
              <a:t>23</a:t>
            </a:fld>
            <a:endParaRPr lang="en-AU" altLang="zh-TW" sz="1300">
              <a:latin typeface="Times New Roman" panose="02020603050405020304" pitchFamily="18" charset="0"/>
            </a:endParaRPr>
          </a:p>
        </p:txBody>
      </p:sp>
      <p:sp>
        <p:nvSpPr>
          <p:cNvPr id="157702" name="Rectangle 2"/>
          <p:cNvSpPr>
            <a:spLocks noGrp="1" noRot="1" noChangeAspect="1" noChangeArrowheads="1" noTextEdit="1"/>
          </p:cNvSpPr>
          <p:nvPr>
            <p:ph type="sldImg"/>
          </p:nvPr>
        </p:nvSpPr>
        <p:spPr>
          <a:ln/>
        </p:spPr>
      </p:sp>
      <p:sp>
        <p:nvSpPr>
          <p:cNvPr id="157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4064219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58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F993537D-9031-45CE-ADA5-369858F9C7C2}"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58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58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E6C9499-5B62-4562-8A4C-8ADE92846E40}" type="slidenum">
              <a:rPr lang="en-AU" altLang="zh-TW" sz="1300">
                <a:latin typeface="Times New Roman" panose="02020603050405020304" pitchFamily="18" charset="0"/>
              </a:rPr>
              <a:pPr/>
              <a:t>24</a:t>
            </a:fld>
            <a:endParaRPr lang="en-AU" altLang="zh-TW" sz="1300">
              <a:latin typeface="Times New Roman" panose="02020603050405020304" pitchFamily="18" charset="0"/>
            </a:endParaRPr>
          </a:p>
        </p:txBody>
      </p:sp>
      <p:sp>
        <p:nvSpPr>
          <p:cNvPr id="158726" name="Rectangle 2"/>
          <p:cNvSpPr>
            <a:spLocks noGrp="1" noRot="1" noChangeAspect="1" noChangeArrowheads="1" noTextEdit="1"/>
          </p:cNvSpPr>
          <p:nvPr>
            <p:ph type="sldImg"/>
          </p:nvPr>
        </p:nvSpPr>
        <p:spPr>
          <a:ln/>
        </p:spPr>
      </p:sp>
      <p:sp>
        <p:nvSpPr>
          <p:cNvPr id="158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527917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59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BA56E58-0853-4623-8AC8-0778C2BCEE6C}"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597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597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65058F4B-A300-4CAF-B48D-904874621FA8}" type="slidenum">
              <a:rPr lang="en-AU" altLang="zh-TW" sz="1300">
                <a:latin typeface="Times New Roman" panose="02020603050405020304" pitchFamily="18" charset="0"/>
              </a:rPr>
              <a:pPr/>
              <a:t>25</a:t>
            </a:fld>
            <a:endParaRPr lang="en-AU" altLang="zh-TW" sz="1300">
              <a:latin typeface="Times New Roman" panose="02020603050405020304" pitchFamily="18" charset="0"/>
            </a:endParaRPr>
          </a:p>
        </p:txBody>
      </p:sp>
      <p:sp>
        <p:nvSpPr>
          <p:cNvPr id="159750" name="Rectangle 2"/>
          <p:cNvSpPr>
            <a:spLocks noGrp="1" noRot="1" noChangeAspect="1" noChangeArrowheads="1" noTextEdit="1"/>
          </p:cNvSpPr>
          <p:nvPr>
            <p:ph type="sldImg"/>
          </p:nvPr>
        </p:nvSpPr>
        <p:spPr>
          <a:ln/>
        </p:spPr>
      </p:sp>
      <p:sp>
        <p:nvSpPr>
          <p:cNvPr id="1597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6513900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Morgan Kaufmann Publishers</a:t>
            </a:r>
          </a:p>
        </p:txBody>
      </p:sp>
      <p:sp>
        <p:nvSpPr>
          <p:cNvPr id="38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1C19C1FC-6D30-481B-B9C9-34DBD4801FFE}" type="datetime3">
              <a:rPr lang="en-AU" altLang="en-US" sz="1300" smtClean="0">
                <a:latin typeface="Times New Roman" panose="02020603050405020304" pitchFamily="18" charset="0"/>
              </a:rPr>
              <a:pPr/>
              <a:t>8 April, 2019</a:t>
            </a:fld>
            <a:endParaRPr lang="en-AU" altLang="en-US" sz="1300" smtClean="0">
              <a:latin typeface="Times New Roman" panose="02020603050405020304" pitchFamily="18" charset="0"/>
            </a:endParaRPr>
          </a:p>
        </p:txBody>
      </p:sp>
      <p:sp>
        <p:nvSpPr>
          <p:cNvPr id="38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Chapter 4 — The Processor</a:t>
            </a:r>
          </a:p>
        </p:txBody>
      </p:sp>
      <p:sp>
        <p:nvSpPr>
          <p:cNvPr id="38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CDB0C44A-8788-40B6-9C8A-FE72B9593CAD}" type="slidenum">
              <a:rPr lang="en-AU" altLang="en-US" sz="1300" smtClean="0">
                <a:latin typeface="Times New Roman" panose="02020603050405020304" pitchFamily="18" charset="0"/>
              </a:rPr>
              <a:pPr/>
              <a:t>26</a:t>
            </a:fld>
            <a:endParaRPr lang="en-AU" altLang="en-US" sz="1300" smtClean="0">
              <a:latin typeface="Times New Roman" panose="02020603050405020304" pitchFamily="18" charset="0"/>
            </a:endParaRPr>
          </a:p>
        </p:txBody>
      </p:sp>
      <p:sp>
        <p:nvSpPr>
          <p:cNvPr id="38918" name="Rectangle 2"/>
          <p:cNvSpPr>
            <a:spLocks noGrp="1" noRot="1" noChangeAspect="1" noChangeArrowheads="1" noTextEdit="1"/>
          </p:cNvSpPr>
          <p:nvPr>
            <p:ph type="sldImg"/>
          </p:nvPr>
        </p:nvSpPr>
        <p:spPr>
          <a:ln/>
        </p:spPr>
      </p:sp>
      <p:sp>
        <p:nvSpPr>
          <p:cNvPr id="38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545385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62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EA36F08-5945-413D-938F-8FE533ED4E8B}"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62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62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BA3A3836-9CA9-4B22-88B4-4626A79C6CA9}" type="slidenum">
              <a:rPr lang="en-AU" altLang="zh-TW" sz="1300">
                <a:latin typeface="Times New Roman" panose="02020603050405020304" pitchFamily="18" charset="0"/>
              </a:rPr>
              <a:pPr/>
              <a:t>28</a:t>
            </a:fld>
            <a:endParaRPr lang="en-AU" altLang="zh-TW" sz="1300">
              <a:latin typeface="Times New Roman" panose="02020603050405020304" pitchFamily="18" charset="0"/>
            </a:endParaRPr>
          </a:p>
        </p:txBody>
      </p:sp>
      <p:sp>
        <p:nvSpPr>
          <p:cNvPr id="162822" name="Rectangle 2"/>
          <p:cNvSpPr>
            <a:spLocks noGrp="1" noRot="1" noChangeAspect="1" noChangeArrowheads="1" noTextEdit="1"/>
          </p:cNvSpPr>
          <p:nvPr>
            <p:ph type="sldImg"/>
          </p:nvPr>
        </p:nvSpPr>
        <p:spPr>
          <a:ln/>
        </p:spPr>
      </p:sp>
      <p:sp>
        <p:nvSpPr>
          <p:cNvPr id="162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628567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63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DBB50A79-EAD4-4F72-8ED8-5497DCB4F74A}"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63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63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68EC7BE9-EBD2-4469-B70E-0B9BBAAD52D9}" type="slidenum">
              <a:rPr lang="en-AU" altLang="zh-TW" sz="1300">
                <a:latin typeface="Times New Roman" panose="02020603050405020304" pitchFamily="18" charset="0"/>
              </a:rPr>
              <a:pPr/>
              <a:t>29</a:t>
            </a:fld>
            <a:endParaRPr lang="en-AU" altLang="zh-TW" sz="1300">
              <a:latin typeface="Times New Roman" panose="02020603050405020304" pitchFamily="18" charset="0"/>
            </a:endParaRPr>
          </a:p>
        </p:txBody>
      </p:sp>
      <p:sp>
        <p:nvSpPr>
          <p:cNvPr id="163846" name="Rectangle 2"/>
          <p:cNvSpPr>
            <a:spLocks noGrp="1" noRot="1" noChangeAspect="1" noChangeArrowheads="1" noTextEdit="1"/>
          </p:cNvSpPr>
          <p:nvPr>
            <p:ph type="sldImg"/>
          </p:nvPr>
        </p:nvSpPr>
        <p:spPr>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smtClean="0"/>
              <a:t>First-cut </a:t>
            </a:r>
            <a:r>
              <a:rPr lang="en-US" altLang="zh-TW" dirty="0" err="1" smtClean="0"/>
              <a:t>datapath</a:t>
            </a:r>
            <a:r>
              <a:rPr lang="en-US" altLang="zh-TW" dirty="0" smtClean="0"/>
              <a:t> does one instruction in one clock cycle</a:t>
            </a:r>
          </a:p>
          <a:p>
            <a:pPr lvl="1" eaLnBrk="1" hangingPunct="1"/>
            <a:r>
              <a:rPr lang="en-US" altLang="zh-TW" dirty="0" smtClean="0"/>
              <a:t>Each </a:t>
            </a:r>
            <a:r>
              <a:rPr lang="en-US" altLang="zh-TW" dirty="0" err="1" smtClean="0"/>
              <a:t>datapath</a:t>
            </a:r>
            <a:r>
              <a:rPr lang="en-US" altLang="zh-TW" dirty="0" smtClean="0"/>
              <a:t> element can only do one function at a time</a:t>
            </a:r>
          </a:p>
          <a:p>
            <a:pPr lvl="1" eaLnBrk="1" hangingPunct="1"/>
            <a:r>
              <a:rPr lang="en-US" altLang="zh-TW" dirty="0" smtClean="0"/>
              <a:t>Hence, we need separate instruction and data memories</a:t>
            </a:r>
          </a:p>
          <a:p>
            <a:endParaRPr lang="en-US" altLang="zh-TW" dirty="0" smtClean="0"/>
          </a:p>
        </p:txBody>
      </p:sp>
    </p:spTree>
    <p:extLst>
      <p:ext uri="{BB962C8B-B14F-4D97-AF65-F5344CB8AC3E}">
        <p14:creationId xmlns:p14="http://schemas.microsoft.com/office/powerpoint/2010/main" val="2726926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30</a:t>
            </a:fld>
            <a:endParaRPr lang="zh-TW" altLang="zh-TW"/>
          </a:p>
        </p:txBody>
      </p:sp>
    </p:spTree>
    <p:extLst>
      <p:ext uri="{BB962C8B-B14F-4D97-AF65-F5344CB8AC3E}">
        <p14:creationId xmlns:p14="http://schemas.microsoft.com/office/powerpoint/2010/main" val="2173702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body" idx="1"/>
          </p:nvPr>
        </p:nvSpPr>
        <p:spPr bwMode="auto">
          <a:xfrm>
            <a:off x="744538" y="3203575"/>
            <a:ext cx="8515350"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endParaRPr lang="zh-TW" altLang="en-US"/>
          </a:p>
        </p:txBody>
      </p:sp>
      <p:sp>
        <p:nvSpPr>
          <p:cNvPr id="382979" name="Rectangle 3"/>
          <p:cNvSpPr>
            <a:spLocks noGrp="1" noRot="1" noChangeAspect="1" noChangeArrowheads="1"/>
          </p:cNvSpPr>
          <p:nvPr>
            <p:ph type="sldImg"/>
          </p:nvPr>
        </p:nvSpPr>
        <p:spPr bwMode="auto">
          <a:xfrm>
            <a:off x="3254375" y="422275"/>
            <a:ext cx="3384550" cy="25384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943954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679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32F2DEAB-CB65-4AE7-91C8-843C6BD1CF8C}"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679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679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4E8A3A57-B3BE-4569-A6D7-780C38ADA4F8}" type="slidenum">
              <a:rPr lang="en-AU" altLang="zh-TW" sz="1300">
                <a:latin typeface="Times New Roman" panose="02020603050405020304" pitchFamily="18" charset="0"/>
              </a:rPr>
              <a:pPr/>
              <a:t>32</a:t>
            </a:fld>
            <a:endParaRPr lang="en-AU" altLang="zh-TW" sz="1300">
              <a:latin typeface="Times New Roman" panose="02020603050405020304" pitchFamily="18" charset="0"/>
            </a:endParaRPr>
          </a:p>
        </p:txBody>
      </p:sp>
      <p:sp>
        <p:nvSpPr>
          <p:cNvPr id="167942" name="Rectangle 2"/>
          <p:cNvSpPr>
            <a:spLocks noGrp="1" noRot="1" noChangeAspect="1" noChangeArrowheads="1" noTextEdit="1"/>
          </p:cNvSpPr>
          <p:nvPr>
            <p:ph type="sldImg"/>
          </p:nvPr>
        </p:nvSpPr>
        <p:spPr>
          <a:ln/>
        </p:spPr>
      </p:sp>
      <p:sp>
        <p:nvSpPr>
          <p:cNvPr id="1679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264700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a:t>
            </a:fld>
            <a:endParaRPr lang="zh-TW" altLang="zh-TW"/>
          </a:p>
        </p:txBody>
      </p:sp>
    </p:spTree>
    <p:extLst>
      <p:ext uri="{BB962C8B-B14F-4D97-AF65-F5344CB8AC3E}">
        <p14:creationId xmlns:p14="http://schemas.microsoft.com/office/powerpoint/2010/main" val="3573887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Morgan Kaufmann Publishers</a:t>
            </a:r>
          </a:p>
        </p:txBody>
      </p:sp>
      <p:sp>
        <p:nvSpPr>
          <p:cNvPr id="47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64FD2A40-F8FD-4612-91A7-40904CAB041B}" type="datetime3">
              <a:rPr lang="en-AU" altLang="en-US" sz="1300" smtClean="0">
                <a:latin typeface="Times New Roman" panose="02020603050405020304" pitchFamily="18" charset="0"/>
              </a:rPr>
              <a:pPr/>
              <a:t>8 April, 2019</a:t>
            </a:fld>
            <a:endParaRPr lang="en-AU" altLang="en-US" sz="1300" smtClean="0">
              <a:latin typeface="Times New Roman" panose="02020603050405020304" pitchFamily="18" charset="0"/>
            </a:endParaRPr>
          </a:p>
        </p:txBody>
      </p:sp>
      <p:sp>
        <p:nvSpPr>
          <p:cNvPr id="471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smtClean="0">
                <a:latin typeface="Times New Roman" panose="02020603050405020304" pitchFamily="18" charset="0"/>
              </a:rPr>
              <a:t>Chapter 4 — The Processor</a:t>
            </a:r>
          </a:p>
        </p:txBody>
      </p:sp>
      <p:sp>
        <p:nvSpPr>
          <p:cNvPr id="471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10AE37F1-57E3-465D-B86B-1C19274B069A}" type="slidenum">
              <a:rPr lang="en-AU" altLang="en-US" sz="1300" smtClean="0">
                <a:latin typeface="Times New Roman" panose="02020603050405020304" pitchFamily="18" charset="0"/>
              </a:rPr>
              <a:pPr/>
              <a:t>33</a:t>
            </a:fld>
            <a:endParaRPr lang="en-AU" altLang="en-US" sz="1300" smtClean="0">
              <a:latin typeface="Times New Roman" panose="02020603050405020304" pitchFamily="18" charset="0"/>
            </a:endParaRPr>
          </a:p>
        </p:txBody>
      </p:sp>
      <p:sp>
        <p:nvSpPr>
          <p:cNvPr id="47110" name="Rectangle 2"/>
          <p:cNvSpPr>
            <a:spLocks noGrp="1" noRot="1" noChangeAspect="1" noChangeArrowheads="1" noTextEdit="1"/>
          </p:cNvSpPr>
          <p:nvPr>
            <p:ph type="sldImg"/>
          </p:nvPr>
        </p:nvSpPr>
        <p:spPr>
          <a:ln/>
        </p:spPr>
      </p:sp>
      <p:sp>
        <p:nvSpPr>
          <p:cNvPr id="47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06778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658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1615997-5DE3-4BD9-AA77-94E8EED5B9DF}"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658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658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419CD597-57C9-4DAE-B67E-D30B9D428357}" type="slidenum">
              <a:rPr lang="en-AU" altLang="zh-TW" sz="1300">
                <a:latin typeface="Times New Roman" panose="02020603050405020304" pitchFamily="18" charset="0"/>
              </a:rPr>
              <a:pPr/>
              <a:t>34</a:t>
            </a:fld>
            <a:endParaRPr lang="en-AU" altLang="zh-TW" sz="1300">
              <a:latin typeface="Times New Roman" panose="02020603050405020304" pitchFamily="18" charset="0"/>
            </a:endParaRPr>
          </a:p>
        </p:txBody>
      </p:sp>
      <p:sp>
        <p:nvSpPr>
          <p:cNvPr id="165894" name="Rectangle 2"/>
          <p:cNvSpPr>
            <a:spLocks noGrp="1" noRot="1" noChangeAspect="1" noChangeArrowheads="1" noTextEdit="1"/>
          </p:cNvSpPr>
          <p:nvPr>
            <p:ph type="sldImg"/>
          </p:nvPr>
        </p:nvSpPr>
        <p:spPr>
          <a:ln/>
        </p:spPr>
      </p:sp>
      <p:sp>
        <p:nvSpPr>
          <p:cNvPr id="1658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404137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36</a:t>
            </a:fld>
            <a:endParaRPr lang="zh-TW" altLang="zh-TW"/>
          </a:p>
        </p:txBody>
      </p:sp>
    </p:spTree>
    <p:extLst>
      <p:ext uri="{BB962C8B-B14F-4D97-AF65-F5344CB8AC3E}">
        <p14:creationId xmlns:p14="http://schemas.microsoft.com/office/powerpoint/2010/main" val="1808046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699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AB9FFD0-467D-4743-96AA-23791A505BF1}"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699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699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A5CC9610-797B-4609-A5D8-F8532385420E}" type="slidenum">
              <a:rPr lang="en-AU" altLang="zh-TW" sz="1300">
                <a:latin typeface="Times New Roman" panose="02020603050405020304" pitchFamily="18" charset="0"/>
              </a:rPr>
              <a:pPr/>
              <a:t>38</a:t>
            </a:fld>
            <a:endParaRPr lang="en-AU" altLang="zh-TW" sz="1300">
              <a:latin typeface="Times New Roman" panose="02020603050405020304" pitchFamily="18" charset="0"/>
            </a:endParaRPr>
          </a:p>
        </p:txBody>
      </p:sp>
      <p:sp>
        <p:nvSpPr>
          <p:cNvPr id="169990" name="Rectangle 2"/>
          <p:cNvSpPr>
            <a:spLocks noGrp="1" noRot="1" noChangeAspect="1" noChangeArrowheads="1" noTextEdit="1"/>
          </p:cNvSpPr>
          <p:nvPr>
            <p:ph type="sldImg"/>
          </p:nvPr>
        </p:nvSpPr>
        <p:spPr>
          <a:ln/>
        </p:spPr>
      </p:sp>
      <p:sp>
        <p:nvSpPr>
          <p:cNvPr id="1699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3914940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71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F8F60BD-2D22-49F9-B407-36314B524C47}"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710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710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CBAB3AE3-C11F-45DD-AA26-847D1E59DA82}" type="slidenum">
              <a:rPr lang="en-AU" altLang="zh-TW" sz="1300">
                <a:latin typeface="Times New Roman" panose="02020603050405020304" pitchFamily="18" charset="0"/>
              </a:rPr>
              <a:pPr/>
              <a:t>40</a:t>
            </a:fld>
            <a:endParaRPr lang="en-AU" altLang="zh-TW" sz="1300">
              <a:latin typeface="Times New Roman" panose="02020603050405020304" pitchFamily="18" charset="0"/>
            </a:endParaRPr>
          </a:p>
        </p:txBody>
      </p:sp>
      <p:sp>
        <p:nvSpPr>
          <p:cNvPr id="171014" name="Rectangle 2"/>
          <p:cNvSpPr>
            <a:spLocks noGrp="1" noRot="1" noChangeAspect="1" noChangeArrowheads="1" noTextEdit="1"/>
          </p:cNvSpPr>
          <p:nvPr>
            <p:ph type="sldImg"/>
          </p:nvPr>
        </p:nvSpPr>
        <p:spPr>
          <a:ln/>
        </p:spPr>
      </p:sp>
      <p:sp>
        <p:nvSpPr>
          <p:cNvPr id="1710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97902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74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099F9558-3708-48BF-A5AE-E96DA8082853}"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740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740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19787201-30B2-46E2-9257-5C224E26E5A6}" type="slidenum">
              <a:rPr lang="en-AU" altLang="zh-TW" sz="1300">
                <a:latin typeface="Times New Roman" panose="02020603050405020304" pitchFamily="18" charset="0"/>
              </a:rPr>
              <a:pPr/>
              <a:t>43</a:t>
            </a:fld>
            <a:endParaRPr lang="en-AU" altLang="zh-TW" sz="1300">
              <a:latin typeface="Times New Roman" panose="02020603050405020304" pitchFamily="18" charset="0"/>
            </a:endParaRPr>
          </a:p>
        </p:txBody>
      </p:sp>
      <p:sp>
        <p:nvSpPr>
          <p:cNvPr id="174086" name="Rectangle 2"/>
          <p:cNvSpPr>
            <a:spLocks noGrp="1" noRot="1" noChangeAspect="1" noChangeArrowheads="1" noTextEdit="1"/>
          </p:cNvSpPr>
          <p:nvPr>
            <p:ph type="sldImg"/>
          </p:nvPr>
        </p:nvSpPr>
        <p:spPr>
          <a:ln/>
        </p:spPr>
      </p:sp>
      <p:sp>
        <p:nvSpPr>
          <p:cNvPr id="1740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115322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454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571D8FB2-C2AB-43CF-B6FF-E01D96AD2346}"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454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454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9536F4EA-48C7-45F3-9BF4-63CF83CFD583}" type="slidenum">
              <a:rPr lang="en-AU" altLang="zh-TW" sz="1300">
                <a:latin typeface="Times New Roman" panose="02020603050405020304" pitchFamily="18" charset="0"/>
              </a:rPr>
              <a:pPr/>
              <a:t>3</a:t>
            </a:fld>
            <a:endParaRPr lang="en-AU" altLang="zh-TW" sz="1300">
              <a:latin typeface="Times New Roman" panose="02020603050405020304" pitchFamily="18" charset="0"/>
            </a:endParaRPr>
          </a:p>
        </p:txBody>
      </p:sp>
      <p:sp>
        <p:nvSpPr>
          <p:cNvPr id="145414" name="Rectangle 2"/>
          <p:cNvSpPr>
            <a:spLocks noGrp="1" noRot="1" noChangeAspect="1" noChangeArrowheads="1" noTextEdit="1"/>
          </p:cNvSpPr>
          <p:nvPr>
            <p:ph type="sldImg"/>
          </p:nvPr>
        </p:nvSpPr>
        <p:spPr>
          <a:ln/>
        </p:spPr>
      </p:sp>
      <p:sp>
        <p:nvSpPr>
          <p:cNvPr id="1454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52315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body" idx="1"/>
          </p:nvPr>
        </p:nvSpPr>
        <p:spPr bwMode="auto">
          <a:xfrm>
            <a:off x="744538" y="3203575"/>
            <a:ext cx="8515350" cy="3035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670" tIns="45835" rIns="91670" bIns="45835"/>
          <a:lstStyle/>
          <a:p>
            <a:r>
              <a:rPr lang="en-US" altLang="zh-TW" dirty="0" smtClean="0"/>
              <a:t>The </a:t>
            </a:r>
            <a:r>
              <a:rPr lang="en-US" altLang="zh-TW" dirty="0"/>
              <a:t>Add and Subtract instructions use the R format.  The Op together with the </a:t>
            </a:r>
            <a:r>
              <a:rPr lang="en-US" altLang="zh-TW" dirty="0" err="1"/>
              <a:t>Func</a:t>
            </a:r>
            <a:r>
              <a:rPr lang="en-US" altLang="zh-TW" dirty="0"/>
              <a:t> fields together specified all the different kinds of add and subtract instructions.</a:t>
            </a:r>
          </a:p>
          <a:p>
            <a:r>
              <a:rPr lang="en-US" altLang="zh-TW" dirty="0" err="1"/>
              <a:t>Rs</a:t>
            </a:r>
            <a:r>
              <a:rPr lang="en-US" altLang="zh-TW" dirty="0"/>
              <a:t> and </a:t>
            </a:r>
            <a:r>
              <a:rPr lang="en-US" altLang="zh-TW" dirty="0" err="1"/>
              <a:t>Rt</a:t>
            </a:r>
            <a:r>
              <a:rPr lang="en-US" altLang="zh-TW" dirty="0"/>
              <a:t> specifies the source registers.  And the Rd field specifies the destination register.</a:t>
            </a:r>
          </a:p>
          <a:p>
            <a:r>
              <a:rPr lang="en-US" altLang="zh-TW" dirty="0"/>
              <a:t>The Or immediate instruction uses the I format.  It only uses one source register, </a:t>
            </a:r>
            <a:r>
              <a:rPr lang="en-US" altLang="zh-TW" dirty="0" err="1"/>
              <a:t>Rs</a:t>
            </a:r>
            <a:r>
              <a:rPr lang="en-US" altLang="zh-TW" dirty="0"/>
              <a:t>.  The other operand comes from the immediate field. The </a:t>
            </a:r>
            <a:r>
              <a:rPr lang="en-US" altLang="zh-TW" dirty="0" err="1"/>
              <a:t>Rt</a:t>
            </a:r>
            <a:r>
              <a:rPr lang="en-US" altLang="zh-TW" dirty="0"/>
              <a:t> field is used to specified the destination register. (Note that </a:t>
            </a:r>
            <a:r>
              <a:rPr lang="en-US" altLang="zh-TW" dirty="0" err="1"/>
              <a:t>dest</a:t>
            </a:r>
            <a:r>
              <a:rPr lang="en-US" altLang="zh-TW" dirty="0"/>
              <a:t> is the </a:t>
            </a:r>
            <a:r>
              <a:rPr lang="en-US" altLang="zh-TW" dirty="0" err="1"/>
              <a:t>Rt</a:t>
            </a:r>
            <a:r>
              <a:rPr lang="en-US" altLang="zh-TW" dirty="0"/>
              <a:t> field!)</a:t>
            </a:r>
          </a:p>
          <a:p>
            <a:r>
              <a:rPr lang="en-US" altLang="zh-TW" dirty="0"/>
              <a:t>Both the load and store instructions use the I format and both add the </a:t>
            </a:r>
            <a:r>
              <a:rPr lang="en-US" altLang="zh-TW" dirty="0" err="1"/>
              <a:t>Rs</a:t>
            </a:r>
            <a:r>
              <a:rPr lang="en-US" altLang="zh-TW" dirty="0"/>
              <a:t> and the immediate filed together to from the memory address.</a:t>
            </a:r>
          </a:p>
          <a:p>
            <a:r>
              <a:rPr lang="en-US" altLang="zh-TW" dirty="0"/>
              <a:t>The difference is that the load instruction will load the data from memory into </a:t>
            </a:r>
            <a:r>
              <a:rPr lang="en-US" altLang="zh-TW" dirty="0" err="1"/>
              <a:t>Rt</a:t>
            </a:r>
            <a:r>
              <a:rPr lang="en-US" altLang="zh-TW" dirty="0"/>
              <a:t> while the store instruction will store the data in </a:t>
            </a:r>
            <a:r>
              <a:rPr lang="en-US" altLang="zh-TW" dirty="0" err="1"/>
              <a:t>Rt</a:t>
            </a:r>
            <a:r>
              <a:rPr lang="en-US" altLang="zh-TW" dirty="0"/>
              <a:t> into the memory.</a:t>
            </a:r>
          </a:p>
          <a:p>
            <a:r>
              <a:rPr lang="en-US" altLang="zh-TW" dirty="0"/>
              <a:t>The branch on equal instruction also uses the I format.  Here </a:t>
            </a:r>
            <a:r>
              <a:rPr lang="en-US" altLang="zh-TW" dirty="0" err="1"/>
              <a:t>Rs</a:t>
            </a:r>
            <a:r>
              <a:rPr lang="en-US" altLang="zh-TW" dirty="0"/>
              <a:t> and </a:t>
            </a:r>
            <a:r>
              <a:rPr lang="en-US" altLang="zh-TW" dirty="0" err="1"/>
              <a:t>Rt</a:t>
            </a:r>
            <a:r>
              <a:rPr lang="en-US" altLang="zh-TW" dirty="0"/>
              <a:t> are used to specified the registers we need to compare.</a:t>
            </a:r>
          </a:p>
          <a:p>
            <a:r>
              <a:rPr lang="en-US" altLang="zh-TW" dirty="0"/>
              <a:t>If these two registers are equal, we will branch to a location offset by the immediate field.</a:t>
            </a:r>
          </a:p>
          <a:p>
            <a:r>
              <a:rPr lang="en-US" altLang="zh-TW" dirty="0"/>
              <a:t>Finally, the jump instruction uses the J format and always causes the program to jump to a memory location specified in the address field. </a:t>
            </a:r>
          </a:p>
          <a:p>
            <a:r>
              <a:rPr lang="en-US" altLang="zh-TW" dirty="0"/>
              <a:t>I know I went over this rather quickly and you may have missed something.  But don worry, this is just an overview.  You will keep seeing these (point to the format) all day today.</a:t>
            </a:r>
          </a:p>
          <a:p>
            <a:endParaRPr lang="en-US" altLang="zh-TW" dirty="0"/>
          </a:p>
          <a:p>
            <a:r>
              <a:rPr lang="en-US" altLang="zh-TW" dirty="0"/>
              <a:t>+3 = 13 min. (X:53)</a:t>
            </a:r>
          </a:p>
        </p:txBody>
      </p:sp>
      <p:sp>
        <p:nvSpPr>
          <p:cNvPr id="351235" name="Rectangle 3"/>
          <p:cNvSpPr>
            <a:spLocks noGrp="1" noRot="1" noChangeAspect="1" noChangeArrowheads="1"/>
          </p:cNvSpPr>
          <p:nvPr>
            <p:ph type="sldImg"/>
          </p:nvPr>
        </p:nvSpPr>
        <p:spPr bwMode="auto">
          <a:xfrm>
            <a:off x="3273425" y="434975"/>
            <a:ext cx="3357563" cy="25177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082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FAE51E06-84D0-4B2F-91D0-C61CFF439046}"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43233AB-7A5A-4D06-B90A-D4AC7E248DF7}" type="slidenum">
              <a:rPr lang="en-AU" altLang="zh-TW" sz="1300">
                <a:latin typeface="Times New Roman" panose="02020603050405020304" pitchFamily="18" charset="0"/>
              </a:rPr>
              <a:pPr/>
              <a:t>15</a:t>
            </a:fld>
            <a:endParaRPr lang="en-AU" altLang="zh-TW" sz="1300">
              <a:latin typeface="Times New Roman" panose="02020603050405020304" pitchFamily="18" charset="0"/>
            </a:endParaRP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654565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FAE51E06-84D0-4B2F-91D0-C61CFF439046}"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E43233AB-7A5A-4D06-B90A-D4AC7E248DF7}" type="slidenum">
              <a:rPr lang="en-AU" altLang="zh-TW" sz="1300">
                <a:latin typeface="Times New Roman" panose="02020603050405020304" pitchFamily="18" charset="0"/>
              </a:rPr>
              <a:pPr/>
              <a:t>16</a:t>
            </a:fld>
            <a:endParaRPr lang="en-AU" altLang="zh-TW" sz="1300">
              <a:latin typeface="Times New Roman" panose="02020603050405020304" pitchFamily="18" charset="0"/>
            </a:endParaRP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382310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4A2719FD-58D3-4EC8-AA01-19C8F34497E0}"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BE7470DC-294A-4639-A154-7C43DDF6962B}" type="slidenum">
              <a:rPr lang="en-AU" altLang="zh-TW" sz="1300">
                <a:latin typeface="Times New Roman" panose="02020603050405020304" pitchFamily="18" charset="0"/>
              </a:rPr>
              <a:pPr/>
              <a:t>17</a:t>
            </a:fld>
            <a:endParaRPr lang="en-AU" altLang="zh-TW" sz="1300">
              <a:latin typeface="Times New Roman" panose="02020603050405020304" pitchFamily="18" charset="0"/>
            </a:endParaRPr>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410969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546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C230414E-7F60-4F5C-827B-1D1E3FB6BA7F}"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546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546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8B0043B6-869D-4C2B-9B31-F372730F0389}" type="slidenum">
              <a:rPr lang="en-AU" altLang="zh-TW" sz="1300">
                <a:latin typeface="Times New Roman" panose="02020603050405020304" pitchFamily="18" charset="0"/>
              </a:rPr>
              <a:pPr/>
              <a:t>18</a:t>
            </a:fld>
            <a:endParaRPr lang="en-AU" altLang="zh-TW" sz="1300">
              <a:latin typeface="Times New Roman" panose="02020603050405020304" pitchFamily="18" charset="0"/>
            </a:endParaRPr>
          </a:p>
        </p:txBody>
      </p:sp>
      <p:sp>
        <p:nvSpPr>
          <p:cNvPr id="154630" name="Rectangle 2"/>
          <p:cNvSpPr>
            <a:spLocks noGrp="1" noRot="1" noChangeAspect="1" noChangeArrowheads="1" noTextEdit="1"/>
          </p:cNvSpPr>
          <p:nvPr>
            <p:ph type="sldImg"/>
          </p:nvPr>
        </p:nvSpPr>
        <p:spPr>
          <a:ln/>
        </p:spPr>
      </p:sp>
      <p:sp>
        <p:nvSpPr>
          <p:cNvPr id="1546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Fig. 4.3: </a:t>
            </a:r>
            <a:r>
              <a:rPr lang="en-US" altLang="zh-TW" sz="1200" dirty="0" smtClean="0">
                <a:solidFill>
                  <a:srgbClr val="000000"/>
                </a:solidFill>
                <a:ea typeface="Times New Roman" panose="02020603050405020304" pitchFamily="18" charset="0"/>
                <a:cs typeface="MinionPro-Regular" charset="0"/>
              </a:rPr>
              <a:t>In a synchronous digital system, the clock determines when elements with state will write values into internal storage. Any inputs to a state element must reach a stable value (that is, have reached a value from which they will not change until after the clock edge) before the active clock edge causes the state to be updated.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Fig. 4.4: </a:t>
            </a:r>
            <a:r>
              <a:rPr lang="en-US" altLang="zh-TW" sz="1200" dirty="0" smtClean="0">
                <a:solidFill>
                  <a:srgbClr val="000000"/>
                </a:solidFill>
                <a:ea typeface="Times New Roman" panose="02020603050405020304" pitchFamily="18" charset="0"/>
                <a:cs typeface="ITCFranklinGothicStd-Hvy" charset="0"/>
              </a:rPr>
              <a:t>An edge-triggered methodology allows a state element to be read and written in the same clock cycle without creating a race that could lead to indeterminate data values. </a:t>
            </a:r>
            <a:r>
              <a:rPr lang="en-US" altLang="zh-TW" sz="1200" dirty="0" smtClean="0">
                <a:solidFill>
                  <a:srgbClr val="000000"/>
                </a:solidFill>
                <a:ea typeface="Times New Roman" panose="02020603050405020304" pitchFamily="18" charset="0"/>
                <a:cs typeface="MinionPro-Regular" charset="0"/>
              </a:rPr>
              <a:t>Of course, the clock cycle still must be long enough so that the input values are stable when the active clock edge occurs. Feedback cannot occur within one clock cycle because of the edge-triggered update of the state element. </a:t>
            </a:r>
          </a:p>
        </p:txBody>
      </p:sp>
    </p:spTree>
    <p:extLst>
      <p:ext uri="{BB962C8B-B14F-4D97-AF65-F5344CB8AC3E}">
        <p14:creationId xmlns:p14="http://schemas.microsoft.com/office/powerpoint/2010/main" val="66890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Morgan Kaufmann Publishers</a:t>
            </a:r>
          </a:p>
        </p:txBody>
      </p:sp>
      <p:sp>
        <p:nvSpPr>
          <p:cNvPr id="1556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1416A4C9-E7B7-4C2E-B97D-7ACA6D4D749A}" type="datetime3">
              <a:rPr lang="en-AU" altLang="zh-TW" sz="1300" smtClean="0">
                <a:latin typeface="Times New Roman" panose="02020603050405020304" pitchFamily="18" charset="0"/>
              </a:rPr>
              <a:pPr/>
              <a:t>8 April, 2019</a:t>
            </a:fld>
            <a:endParaRPr lang="en-AU" altLang="zh-TW" sz="1300" smtClean="0">
              <a:latin typeface="Times New Roman" panose="02020603050405020304" pitchFamily="18" charset="0"/>
            </a:endParaRPr>
          </a:p>
        </p:txBody>
      </p:sp>
      <p:sp>
        <p:nvSpPr>
          <p:cNvPr id="1556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zh-TW" sz="1300" smtClean="0">
                <a:latin typeface="Times New Roman" panose="02020603050405020304" pitchFamily="18" charset="0"/>
              </a:rPr>
              <a:t>Chapter 4 — The Processor</a:t>
            </a:r>
          </a:p>
        </p:txBody>
      </p:sp>
      <p:sp>
        <p:nvSpPr>
          <p:cNvPr id="1556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algn="ctr"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defTabSz="966788" eaLnBrk="0" fontAlgn="base" hangingPunct="0">
              <a:spcBef>
                <a:spcPct val="0"/>
              </a:spcBef>
              <a:spcAft>
                <a:spcPct val="0"/>
              </a:spcAft>
              <a:defRPr sz="1600">
                <a:solidFill>
                  <a:schemeClr val="tx1"/>
                </a:solidFill>
                <a:latin typeface="Arial" panose="020B0604020202020204" pitchFamily="34" charset="0"/>
              </a:defRPr>
            </a:lvl9pPr>
          </a:lstStyle>
          <a:p>
            <a:fld id="{F1FA0D64-8CC5-4510-A3AD-8ABF037C8BA4}" type="slidenum">
              <a:rPr lang="en-AU" altLang="zh-TW" sz="1300">
                <a:latin typeface="Times New Roman" panose="02020603050405020304" pitchFamily="18" charset="0"/>
              </a:rPr>
              <a:pPr/>
              <a:t>21</a:t>
            </a:fld>
            <a:endParaRPr lang="en-AU" altLang="zh-TW" sz="1300">
              <a:latin typeface="Times New Roman" panose="02020603050405020304" pitchFamily="18" charset="0"/>
            </a:endParaRPr>
          </a:p>
        </p:txBody>
      </p:sp>
      <p:sp>
        <p:nvSpPr>
          <p:cNvPr id="155654" name="Rectangle 2"/>
          <p:cNvSpPr>
            <a:spLocks noGrp="1" noRot="1" noChangeAspect="1" noChangeArrowheads="1" noTextEdit="1"/>
          </p:cNvSpPr>
          <p:nvPr>
            <p:ph type="sldImg"/>
          </p:nvPr>
        </p:nvSpPr>
        <p:spPr>
          <a:ln/>
        </p:spPr>
      </p:sp>
      <p:sp>
        <p:nvSpPr>
          <p:cNvPr id="1556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6459051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smtClean="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smtClean="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ltLang="zh-TW" smtClean="0"/>
              <a:t>Outline-3</a:t>
            </a:r>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r>
              <a:rPr lang="en-US" altLang="zh-TW" smtClean="0"/>
              <a:t>Outline-3</a:t>
            </a:r>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AU" altLang="zh-TW" smtClean="0"/>
              <a:t>Outline-3</a:t>
            </a:r>
            <a:endParaRPr lang="en-AU" altLang="zh-TW"/>
          </a:p>
        </p:txBody>
      </p:sp>
    </p:spTree>
    <p:extLst>
      <p:ext uri="{BB962C8B-B14F-4D97-AF65-F5344CB8AC3E}">
        <p14:creationId xmlns:p14="http://schemas.microsoft.com/office/powerpoint/2010/main" val="403424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06400" y="1052736"/>
            <a:ext cx="4032250"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91050" y="1052736"/>
            <a:ext cx="4157414"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5"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r>
              <a:rPr lang="en-US" altLang="zh-TW" smtClean="0"/>
              <a:t>Outline-3</a:t>
            </a:r>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a:xfrm>
            <a:off x="611188" y="692150"/>
            <a:ext cx="8010525" cy="2736850"/>
          </a:xfrm>
        </p:spPr>
        <p:txBody>
          <a:bodyPr/>
          <a:lstStyle/>
          <a:p>
            <a:r>
              <a:rPr lang="en-US" altLang="zh-TW" sz="3600" dirty="0" smtClean="0">
                <a:solidFill>
                  <a:srgbClr val="C00000"/>
                </a:solidFill>
                <a:latin typeface="+mn-lt"/>
              </a:rPr>
              <a:t>CS4100: Computer Architecture</a:t>
            </a:r>
            <a:r>
              <a:rPr lang="zh-TW" altLang="en-US" dirty="0" smtClean="0"/>
              <a:t/>
            </a:r>
            <a:br>
              <a:rPr lang="zh-TW" altLang="en-US" dirty="0" smtClean="0"/>
            </a:br>
            <a:r>
              <a:rPr lang="zh-TW" altLang="en-US" dirty="0" smtClean="0"/>
              <a:t/>
            </a:r>
            <a:br>
              <a:rPr lang="zh-TW" altLang="en-US" dirty="0" smtClean="0"/>
            </a:br>
            <a:r>
              <a:rPr lang="en-US" altLang="zh-TW" dirty="0" smtClean="0">
                <a:solidFill>
                  <a:srgbClr val="0000FF"/>
                </a:solidFill>
              </a:rPr>
              <a:t>The Processor (I)</a:t>
            </a:r>
            <a:endParaRPr lang="en-US" altLang="zh-TW" dirty="0">
              <a:solidFill>
                <a:srgbClr val="0000FF"/>
              </a:solidFill>
            </a:endParaRPr>
          </a:p>
        </p:txBody>
      </p:sp>
      <p:sp>
        <p:nvSpPr>
          <p:cNvPr id="157701" name="Rectangle 5"/>
          <p:cNvSpPr>
            <a:spLocks noGrp="1" noChangeArrowheads="1"/>
          </p:cNvSpPr>
          <p:nvPr>
            <p:ph type="subTitle" idx="1"/>
          </p:nvPr>
        </p:nvSpPr>
        <p:spPr>
          <a:xfrm>
            <a:off x="755650" y="3861593"/>
            <a:ext cx="7778750" cy="1727647"/>
          </a:xfrm>
        </p:spPr>
        <p:txBody>
          <a:bodyPr/>
          <a:lstStyle/>
          <a:p>
            <a:r>
              <a:rPr lang="en-US" altLang="zh-TW" dirty="0" smtClean="0"/>
              <a:t>Prof. Chung-Ta King</a:t>
            </a:r>
          </a:p>
          <a:p>
            <a:r>
              <a:rPr lang="en-US" altLang="zh-TW" sz="2800" dirty="0" smtClean="0"/>
              <a:t>Department of Computer Science</a:t>
            </a:r>
          </a:p>
          <a:p>
            <a:r>
              <a:rPr lang="en-US" altLang="zh-TW" sz="2800" dirty="0" smtClean="0"/>
              <a:t>National Tsing Hua University, Taiwan</a:t>
            </a:r>
            <a:endParaRPr lang="zh-TW" altLang="en-US" sz="2800" dirty="0" smtClean="0"/>
          </a:p>
        </p:txBody>
      </p:sp>
    </p:spTree>
    <p:extLst>
      <p:ext uri="{BB962C8B-B14F-4D97-AF65-F5344CB8AC3E}">
        <p14:creationId xmlns:p14="http://schemas.microsoft.com/office/powerpoint/2010/main" val="1027858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smtClean="0"/>
              <a:t>Step 3 (cont.)</a:t>
            </a:r>
          </a:p>
          <a:p>
            <a:pPr lvl="1"/>
            <a:r>
              <a:rPr lang="en-US" altLang="zh-TW" dirty="0" smtClean="0"/>
              <a:t>Conditional branch: </a:t>
            </a:r>
            <a:r>
              <a:rPr lang="en-US" altLang="zh-TW" dirty="0" err="1" smtClean="0"/>
              <a:t>beq</a:t>
            </a:r>
            <a:endParaRPr lang="en-US" altLang="zh-TW" dirty="0"/>
          </a:p>
          <a:p>
            <a:pPr lvl="2"/>
            <a:r>
              <a:rPr lang="en-US" altLang="zh-TW" dirty="0" smtClean="0"/>
              <a:t>Calculate target address = PC </a:t>
            </a:r>
            <a:r>
              <a:rPr lang="en-US" altLang="zh-TW" dirty="0"/>
              <a:t>+ </a:t>
            </a:r>
            <a:r>
              <a:rPr lang="en-US" altLang="zh-TW" dirty="0" smtClean="0"/>
              <a:t>{immediate | 0}</a:t>
            </a:r>
            <a:endParaRPr lang="en-US" altLang="zh-TW" dirty="0"/>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smtClean="0">
                <a:solidFill>
                  <a:srgbClr val="000000"/>
                </a:solidFill>
                <a:latin typeface="+mn-lt"/>
              </a:rPr>
              <a:t>V</a:t>
            </a:r>
            <a:endParaRPr lang="en-US" altLang="zh-TW" sz="1800" dirty="0">
              <a:solidFill>
                <a:srgbClr val="000000"/>
              </a:solidFill>
              <a:latin typeface="+mn-lt"/>
            </a:endParaRP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smtClean="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a:extLst/>
        </p:spPr>
        <p:txBody>
          <a:bodyPr wrap="none" anchor="t" anchorCtr="0"/>
          <a:lstStyle/>
          <a:p>
            <a:pPr algn="ctr"/>
            <a:r>
              <a:rPr lang="en-US" altLang="zh-TW" b="1" dirty="0" smtClean="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mn-lt"/>
              </a:rPr>
              <a:t>0008…10</a:t>
            </a:r>
            <a:endParaRPr lang="en-US" altLang="zh-TW" sz="2000" dirty="0">
              <a:latin typeface="+mn-lt"/>
            </a:endParaRP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2000" b="1" dirty="0" smtClean="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smtClean="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295977" y="3566402"/>
            <a:ext cx="1686185" cy="800168"/>
          </a:xfrm>
          <a:prstGeom prst="bentConnector4">
            <a:avLst>
              <a:gd name="adj1" fmla="val -10290"/>
              <a:gd name="adj2" fmla="val 128569"/>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492896"/>
            <a:ext cx="2215833"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smtClean="0">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smtClean="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smtClean="0">
                <a:latin typeface="+mn-lt"/>
              </a:rPr>
              <a:t>PC</a:t>
            </a:r>
            <a:endParaRPr lang="zh-TW" altLang="en-US" dirty="0">
              <a:latin typeface="+mn-lt"/>
            </a:endParaRPr>
          </a:p>
        </p:txBody>
      </p:sp>
      <p:sp>
        <p:nvSpPr>
          <p:cNvPr id="24" name="文字方塊 23"/>
          <p:cNvSpPr txBox="1"/>
          <p:nvPr/>
        </p:nvSpPr>
        <p:spPr>
          <a:xfrm>
            <a:off x="5848561" y="4450380"/>
            <a:ext cx="1156086" cy="400110"/>
          </a:xfrm>
          <a:prstGeom prst="rect">
            <a:avLst/>
          </a:prstGeom>
          <a:noFill/>
        </p:spPr>
        <p:txBody>
          <a:bodyPr wrap="none" rtlCol="0">
            <a:spAutoFit/>
          </a:bodyPr>
          <a:lstStyle/>
          <a:p>
            <a:pPr marL="0"/>
            <a:r>
              <a:rPr lang="en-US" altLang="zh-TW" sz="2000" dirty="0" smtClean="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a:extLst/>
        </p:spPr>
        <p:txBody>
          <a:bodyPr wrap="none" anchor="t" anchorCtr="0"/>
          <a:lstStyle/>
          <a:p>
            <a:pPr algn="ctr"/>
            <a:r>
              <a:rPr lang="en-US" altLang="zh-TW" sz="2000" dirty="0" smtClean="0">
                <a:latin typeface="+mn-lt"/>
                <a:ea typeface="標楷體" panose="03000509000000000000" pitchFamily="65" charset="-120"/>
              </a:rPr>
              <a:t>FF5A06E7</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a:extLst/>
        </p:spPr>
        <p:txBody>
          <a:bodyPr wrap="none" anchor="t" anchorCtr="0"/>
          <a:lstStyle/>
          <a:p>
            <a:pPr algn="ctr"/>
            <a:r>
              <a:rPr lang="en-US" altLang="zh-TW" sz="2000" dirty="0" smtClean="0">
                <a:solidFill>
                  <a:srgbClr val="FF0000"/>
                </a:solidFill>
                <a:latin typeface="+mn-lt"/>
                <a:ea typeface="標楷體" panose="03000509000000000000" pitchFamily="65" charset="-120"/>
              </a:rPr>
              <a:t>FF5A06E7</a:t>
            </a:r>
            <a:endParaRPr lang="zh-TW" altLang="en-US" sz="2000" dirty="0">
              <a:solidFill>
                <a:srgbClr val="FF0000"/>
              </a:solidFill>
              <a:latin typeface="+mn-lt"/>
              <a:ea typeface="標楷體" panose="03000509000000000000" pitchFamily="65" charset="-120"/>
            </a:endParaRPr>
          </a:p>
        </p:txBody>
      </p:sp>
      <p:grpSp>
        <p:nvGrpSpPr>
          <p:cNvPr id="51" name="群組 50"/>
          <p:cNvGrpSpPr/>
          <p:nvPr/>
        </p:nvGrpSpPr>
        <p:grpSpPr>
          <a:xfrm>
            <a:off x="3338197" y="3140968"/>
            <a:ext cx="2200957" cy="338554"/>
            <a:chOff x="3338197" y="3140968"/>
            <a:chExt cx="2200957" cy="338554"/>
          </a:xfrm>
        </p:grpSpPr>
        <p:sp>
          <p:nvSpPr>
            <p:cNvPr id="45" name="Rectangle 2065"/>
            <p:cNvSpPr>
              <a:spLocks noChangeArrowheads="1"/>
            </p:cNvSpPr>
            <p:nvPr/>
          </p:nvSpPr>
          <p:spPr bwMode="auto">
            <a:xfrm>
              <a:off x="3685443" y="3197525"/>
              <a:ext cx="1853711" cy="205855"/>
            </a:xfrm>
            <a:prstGeom prst="rect">
              <a:avLst/>
            </a:prstGeom>
            <a:solidFill>
              <a:srgbClr val="FFC000"/>
            </a:solidFill>
            <a:ln w="38100">
              <a:solidFill>
                <a:srgbClr val="FF9900"/>
              </a:solidFill>
              <a:miter lim="800000"/>
              <a:headEnd/>
              <a:tailEnd/>
            </a:ln>
            <a:effectLst/>
            <a:extLst/>
          </p:spPr>
          <p:txBody>
            <a:bodyPr wrap="none" anchor="t" anchorCtr="0"/>
            <a:lstStyle/>
            <a:p>
              <a:pPr algn="ctr"/>
              <a:endParaRPr lang="zh-TW" altLang="en-US" b="1" dirty="0">
                <a:latin typeface="+mn-lt"/>
                <a:ea typeface="標楷體" panose="03000509000000000000" pitchFamily="65" charset="-120"/>
              </a:endParaRPr>
            </a:p>
          </p:txBody>
        </p:sp>
        <p:sp>
          <p:nvSpPr>
            <p:cNvPr id="25" name="文字方塊 24"/>
            <p:cNvSpPr txBox="1"/>
            <p:nvPr/>
          </p:nvSpPr>
          <p:spPr>
            <a:xfrm>
              <a:off x="3338197" y="3140968"/>
              <a:ext cx="393056" cy="338554"/>
            </a:xfrm>
            <a:prstGeom prst="rect">
              <a:avLst/>
            </a:prstGeom>
            <a:noFill/>
          </p:spPr>
          <p:txBody>
            <a:bodyPr wrap="none" rtlCol="0">
              <a:spAutoFit/>
            </a:bodyPr>
            <a:lstStyle/>
            <a:p>
              <a:pPr marL="0"/>
              <a:r>
                <a:rPr lang="en-US" altLang="zh-TW" sz="1600" b="1" dirty="0" smtClean="0">
                  <a:latin typeface="+mn-lt"/>
                </a:rPr>
                <a:t>20</a:t>
              </a:r>
              <a:endParaRPr lang="zh-TW" altLang="en-US" sz="1600" b="1" dirty="0">
                <a:latin typeface="+mn-lt"/>
              </a:endParaRPr>
            </a:p>
          </p:txBody>
        </p:sp>
      </p:grpSp>
      <p:grpSp>
        <p:nvGrpSpPr>
          <p:cNvPr id="50" name="群組 49"/>
          <p:cNvGrpSpPr/>
          <p:nvPr/>
        </p:nvGrpSpPr>
        <p:grpSpPr>
          <a:xfrm>
            <a:off x="3347864" y="2924944"/>
            <a:ext cx="2191290" cy="338554"/>
            <a:chOff x="3347864" y="2924944"/>
            <a:chExt cx="2191290"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a:ex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347864" y="2924944"/>
              <a:ext cx="393056" cy="338554"/>
            </a:xfrm>
            <a:prstGeom prst="rect">
              <a:avLst/>
            </a:prstGeom>
            <a:noFill/>
          </p:spPr>
          <p:txBody>
            <a:bodyPr wrap="none" rtlCol="0">
              <a:spAutoFit/>
            </a:bodyPr>
            <a:lstStyle/>
            <a:p>
              <a:pPr marL="0"/>
              <a:r>
                <a:rPr lang="en-US" altLang="zh-TW" sz="1600" b="1" dirty="0" smtClean="0">
                  <a:latin typeface="+mn-lt"/>
                </a:rPr>
                <a:t>21</a:t>
              </a:r>
              <a:endParaRPr lang="zh-TW" altLang="en-US" sz="1600" b="1" dirty="0">
                <a:latin typeface="+mn-lt"/>
              </a:endParaRPr>
            </a:p>
          </p:txBody>
        </p:sp>
      </p:grpSp>
      <p:sp>
        <p:nvSpPr>
          <p:cNvPr id="53" name="Text Box 2082"/>
          <p:cNvSpPr txBox="1">
            <a:spLocks noChangeArrowheads="1"/>
          </p:cNvSpPr>
          <p:nvPr/>
        </p:nvSpPr>
        <p:spPr bwMode="auto">
          <a:xfrm>
            <a:off x="4544061" y="4317135"/>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smtClean="0">
                <a:solidFill>
                  <a:srgbClr val="FF0000"/>
                </a:solidFill>
                <a:latin typeface="+mn-lt"/>
              </a:rPr>
              <a:t>+</a:t>
            </a:r>
            <a:endParaRPr lang="en-US" altLang="zh-TW" sz="3200" b="1" dirty="0">
              <a:solidFill>
                <a:srgbClr val="FF0000"/>
              </a:solidFill>
              <a:latin typeface="+mn-lt"/>
            </a:endParaRPr>
          </a:p>
        </p:txBody>
      </p:sp>
      <p:cxnSp>
        <p:nvCxnSpPr>
          <p:cNvPr id="48" name="直線單箭頭接點 47"/>
          <p:cNvCxnSpPr/>
          <p:nvPr/>
        </p:nvCxnSpPr>
        <p:spPr bwMode="auto">
          <a:xfrm>
            <a:off x="5041797" y="3104569"/>
            <a:ext cx="0" cy="684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4" name="Text Box 2082"/>
          <p:cNvSpPr txBox="1">
            <a:spLocks noChangeArrowheads="1"/>
          </p:cNvSpPr>
          <p:nvPr/>
        </p:nvSpPr>
        <p:spPr bwMode="auto">
          <a:xfrm>
            <a:off x="4844410" y="3587674"/>
            <a:ext cx="4106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b="1" dirty="0">
                <a:solidFill>
                  <a:srgbClr val="FF0000"/>
                </a:solidFill>
                <a:latin typeface="+mn-lt"/>
              </a:rPr>
              <a:t>X</a:t>
            </a:r>
          </a:p>
        </p:txBody>
      </p:sp>
      <p:cxnSp>
        <p:nvCxnSpPr>
          <p:cNvPr id="30" name="肘形接點 29"/>
          <p:cNvCxnSpPr/>
          <p:nvPr/>
        </p:nvCxnSpPr>
        <p:spPr bwMode="auto">
          <a:xfrm rot="10800000" flipV="1">
            <a:off x="5263448" y="3789040"/>
            <a:ext cx="540000" cy="432000"/>
          </a:xfrm>
          <a:prstGeom prst="bentConnector2">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直線單箭頭接點 48"/>
          <p:cNvCxnSpPr/>
          <p:nvPr/>
        </p:nvCxnSpPr>
        <p:spPr bwMode="auto">
          <a:xfrm>
            <a:off x="4143313" y="3310245"/>
            <a:ext cx="0" cy="47705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5" name="Text Box 2082"/>
          <p:cNvSpPr txBox="1">
            <a:spLocks noChangeArrowheads="1"/>
          </p:cNvSpPr>
          <p:nvPr/>
        </p:nvSpPr>
        <p:spPr bwMode="auto">
          <a:xfrm>
            <a:off x="3946294" y="3593642"/>
            <a:ext cx="4106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b="1" dirty="0">
                <a:solidFill>
                  <a:srgbClr val="FF0000"/>
                </a:solidFill>
                <a:latin typeface="+mn-lt"/>
              </a:rPr>
              <a:t>X</a:t>
            </a:r>
          </a:p>
        </p:txBody>
      </p:sp>
      <p:sp>
        <p:nvSpPr>
          <p:cNvPr id="56"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cxnSp>
        <p:nvCxnSpPr>
          <p:cNvPr id="42" name="直線單箭頭接點 41"/>
          <p:cNvCxnSpPr/>
          <p:nvPr/>
        </p:nvCxnSpPr>
        <p:spPr bwMode="auto">
          <a:xfrm>
            <a:off x="4933911" y="5589240"/>
            <a:ext cx="0" cy="288032"/>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 name="直線接點 56"/>
          <p:cNvCxnSpPr/>
          <p:nvPr/>
        </p:nvCxnSpPr>
        <p:spPr bwMode="auto">
          <a:xfrm flipH="1">
            <a:off x="3563888" y="5877272"/>
            <a:ext cx="1370023"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8" name="直線接點 57"/>
          <p:cNvCxnSpPr/>
          <p:nvPr/>
        </p:nvCxnSpPr>
        <p:spPr bwMode="auto">
          <a:xfrm flipV="1">
            <a:off x="3563888" y="3914963"/>
            <a:ext cx="0" cy="1962309"/>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0" name="直線接點 59"/>
          <p:cNvCxnSpPr/>
          <p:nvPr/>
        </p:nvCxnSpPr>
        <p:spPr bwMode="auto">
          <a:xfrm flipH="1">
            <a:off x="3563889" y="3914963"/>
            <a:ext cx="579424" cy="14462"/>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2" name="直線單箭頭接點 61"/>
          <p:cNvCxnSpPr/>
          <p:nvPr/>
        </p:nvCxnSpPr>
        <p:spPr bwMode="auto">
          <a:xfrm>
            <a:off x="4117797" y="3854233"/>
            <a:ext cx="0" cy="36000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 name="投影片編號版面配置區 3"/>
          <p:cNvSpPr>
            <a:spLocks noGrp="1"/>
          </p:cNvSpPr>
          <p:nvPr>
            <p:ph type="sldNum" sz="quarter" idx="11"/>
          </p:nvPr>
        </p:nvSpPr>
        <p:spPr/>
        <p:txBody>
          <a:bodyPr/>
          <a:lstStyle/>
          <a:p>
            <a:fld id="{0EF8A0A4-1A2F-4B89-B3C7-02C31CE3A532}" type="slidenum">
              <a:rPr lang="zh-TW" altLang="en-US" smtClean="0"/>
              <a:pPr/>
              <a:t>9</a:t>
            </a:fld>
            <a:endParaRPr lang="zh-TW" altLang="zh-TW"/>
          </a:p>
        </p:txBody>
      </p:sp>
      <p:grpSp>
        <p:nvGrpSpPr>
          <p:cNvPr id="59" name="群組 58"/>
          <p:cNvGrpSpPr/>
          <p:nvPr/>
        </p:nvGrpSpPr>
        <p:grpSpPr>
          <a:xfrm>
            <a:off x="5908680" y="5121782"/>
            <a:ext cx="1399624" cy="467458"/>
            <a:chOff x="5724160" y="5129632"/>
            <a:chExt cx="1399624" cy="467458"/>
          </a:xfrm>
        </p:grpSpPr>
        <p:sp>
          <p:nvSpPr>
            <p:cNvPr id="61" name="Rectangle 2073"/>
            <p:cNvSpPr>
              <a:spLocks noChangeArrowheads="1"/>
            </p:cNvSpPr>
            <p:nvPr/>
          </p:nvSpPr>
          <p:spPr bwMode="auto">
            <a:xfrm>
              <a:off x="5926564" y="5129632"/>
              <a:ext cx="1197220" cy="467458"/>
            </a:xfrm>
            <a:prstGeom prst="rect">
              <a:avLst/>
            </a:prstGeom>
            <a:noFill/>
            <a:ln w="38100">
              <a:noFill/>
              <a:miter lim="800000"/>
              <a:headEnd/>
              <a:tailEnd/>
            </a:ln>
            <a:effectLst/>
            <a:extLst/>
          </p:spPr>
          <p:txBody>
            <a:bodyPr wrap="none" anchor="ctr"/>
            <a:lstStyle/>
            <a:p>
              <a:pPr algn="ctr"/>
              <a:r>
                <a:rPr lang="en-US" altLang="zh-TW" sz="2000" dirty="0" smtClean="0">
                  <a:solidFill>
                    <a:srgbClr val="FF0000"/>
                  </a:solidFill>
                  <a:latin typeface="+mn-lt"/>
                </a:rPr>
                <a:t>0008…14</a:t>
              </a:r>
              <a:endParaRPr lang="en-US" altLang="zh-TW" sz="2000" dirty="0">
                <a:solidFill>
                  <a:srgbClr val="FF0000"/>
                </a:solidFill>
                <a:latin typeface="+mn-lt"/>
              </a:endParaRPr>
            </a:p>
          </p:txBody>
        </p:sp>
        <p:cxnSp>
          <p:nvCxnSpPr>
            <p:cNvPr id="63" name="直線單箭頭接點 62"/>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09577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wipe(up)">
                                      <p:cBhvr>
                                        <p:cTn id="7" dur="500"/>
                                        <p:tgtEl>
                                          <p:spTgt spid="49"/>
                                        </p:tgtEl>
                                      </p:cBhvr>
                                    </p:animEffect>
                                  </p:childTnLst>
                                </p:cTn>
                              </p:par>
                              <p:par>
                                <p:cTn id="8" presetID="22" presetClass="entr" presetSubtype="1"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500"/>
                                        <p:tgtEl>
                                          <p:spTgt spid="48"/>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wipe(up)">
                                      <p:cBhvr>
                                        <p:cTn id="20" dur="500"/>
                                        <p:tgtEl>
                                          <p:spTgt spid="42"/>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right)">
                                      <p:cBhvr>
                                        <p:cTn id="24" dur="500"/>
                                        <p:tgtEl>
                                          <p:spTgt spid="57"/>
                                        </p:tgtEl>
                                      </p:cBhvr>
                                    </p:animEffect>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wipe(down)">
                                      <p:cBhvr>
                                        <p:cTn id="28" dur="500"/>
                                        <p:tgtEl>
                                          <p:spTgt spid="5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wipe(left)">
                                      <p:cBhvr>
                                        <p:cTn id="32" dur="500"/>
                                        <p:tgtEl>
                                          <p:spTgt spid="60"/>
                                        </p:tgtEl>
                                      </p:cBhvr>
                                    </p:animEffect>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wipe(up)">
                                      <p:cBhvr>
                                        <p:cTn id="36" dur="500"/>
                                        <p:tgtEl>
                                          <p:spTgt spid="62"/>
                                        </p:tgtEl>
                                      </p:cBhvr>
                                    </p:animEffect>
                                  </p:childTnLst>
                                </p:cTn>
                              </p:par>
                            </p:childTnLst>
                          </p:cTn>
                        </p:par>
                        <p:par>
                          <p:cTn id="37" fill="hold">
                            <p:stCondLst>
                              <p:cond delay="2500"/>
                            </p:stCondLst>
                            <p:childTnLst>
                              <p:par>
                                <p:cTn id="38" presetID="22" presetClass="entr" presetSubtype="1" fill="hold"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wipe(up)">
                                      <p:cBhvr>
                                        <p:cTn id="40" dur="500"/>
                                        <p:tgtEl>
                                          <p:spTgt spid="30"/>
                                        </p:tgtEl>
                                      </p:cBhvr>
                                    </p:animEffect>
                                  </p:childTnLst>
                                </p:cTn>
                              </p:par>
                            </p:childTnLst>
                          </p:cTn>
                        </p:par>
                        <p:par>
                          <p:cTn id="41" fill="hold">
                            <p:stCondLst>
                              <p:cond delay="3000"/>
                            </p:stCondLst>
                            <p:childTnLst>
                              <p:par>
                                <p:cTn id="42" presetID="1" presetClass="entr" presetSubtype="0"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P spid="5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smtClean="0"/>
              <a:t>Step 4: </a:t>
            </a:r>
            <a:r>
              <a:rPr lang="en-US" altLang="zh-TW" dirty="0" smtClean="0">
                <a:solidFill>
                  <a:srgbClr val="FF0000"/>
                </a:solidFill>
              </a:rPr>
              <a:t>write register back and memory access</a:t>
            </a:r>
            <a:endParaRPr lang="en-US" altLang="zh-TW" dirty="0" smtClean="0"/>
          </a:p>
          <a:p>
            <a:pPr lvl="1"/>
            <a:r>
              <a:rPr lang="en-US" altLang="zh-TW" u="sng" dirty="0"/>
              <a:t>Arithmetic/logical</a:t>
            </a:r>
            <a:r>
              <a:rPr lang="en-US" altLang="zh-TW" dirty="0"/>
              <a:t>: add, sub, and, </a:t>
            </a:r>
            <a:r>
              <a:rPr lang="en-US" altLang="zh-TW" dirty="0" smtClean="0"/>
              <a:t>or</a:t>
            </a:r>
          </a:p>
          <a:p>
            <a:pPr lvl="2"/>
            <a:r>
              <a:rPr lang="en-US" altLang="zh-TW" dirty="0" smtClean="0"/>
              <a:t>Write ALU result back to register </a:t>
            </a:r>
            <a:r>
              <a:rPr lang="en-US" altLang="zh-TW" dirty="0" err="1" smtClean="0"/>
              <a:t>rd</a:t>
            </a:r>
            <a:r>
              <a:rPr lang="en-US" altLang="zh-TW" dirty="0" smtClean="0"/>
              <a:t>, write (PC + 4) into PC</a:t>
            </a:r>
          </a:p>
          <a:p>
            <a:pPr lvl="2"/>
            <a:r>
              <a:rPr lang="en-US" altLang="zh-TW" b="1" dirty="0" smtClean="0">
                <a:solidFill>
                  <a:srgbClr val="FF0000"/>
                </a:solidFill>
              </a:rPr>
              <a:t>Go to Step 1</a:t>
            </a:r>
            <a:endParaRPr lang="en-US" altLang="zh-TW" b="1" dirty="0">
              <a:solidFill>
                <a:srgbClr val="FF0000"/>
              </a:solidFill>
            </a:endParaRPr>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smtClean="0">
                <a:solidFill>
                  <a:srgbClr val="000000"/>
                </a:solidFill>
                <a:latin typeface="+mn-lt"/>
              </a:rPr>
              <a:t>V</a:t>
            </a:r>
            <a:endParaRPr lang="en-US" altLang="zh-TW" sz="1800" dirty="0">
              <a:solidFill>
                <a:srgbClr val="000000"/>
              </a:solidFill>
              <a:latin typeface="+mn-lt"/>
            </a:endParaRP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smtClean="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a:extLst/>
        </p:spPr>
        <p:txBody>
          <a:bodyPr wrap="none" anchor="t" anchorCtr="0"/>
          <a:lstStyle/>
          <a:p>
            <a:pPr algn="ctr"/>
            <a:r>
              <a:rPr lang="en-US" altLang="zh-TW" b="1" dirty="0" smtClean="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mn-lt"/>
              </a:rPr>
              <a:t>0008…10</a:t>
            </a:r>
            <a:endParaRPr lang="en-US" altLang="zh-TW" sz="2000" dirty="0">
              <a:latin typeface="+mn-lt"/>
            </a:endParaRP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2000" b="1" dirty="0" smtClean="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smtClean="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301254" y="3559253"/>
            <a:ext cx="1673759" cy="802039"/>
          </a:xfrm>
          <a:prstGeom prst="bentConnector4">
            <a:avLst>
              <a:gd name="adj1" fmla="val -13658"/>
              <a:gd name="adj2" fmla="val 12850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852936"/>
            <a:ext cx="2215833" cy="319194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smtClean="0">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smtClean="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smtClean="0">
                <a:latin typeface="+mn-lt"/>
              </a:rPr>
              <a:t>PC</a:t>
            </a:r>
            <a:endParaRPr lang="zh-TW" altLang="en-US" dirty="0">
              <a:latin typeface="+mn-lt"/>
            </a:endParaRPr>
          </a:p>
        </p:txBody>
      </p:sp>
      <p:sp>
        <p:nvSpPr>
          <p:cNvPr id="24" name="文字方塊 23"/>
          <p:cNvSpPr txBox="1"/>
          <p:nvPr/>
        </p:nvSpPr>
        <p:spPr>
          <a:xfrm>
            <a:off x="5848561" y="4450380"/>
            <a:ext cx="1156086" cy="400110"/>
          </a:xfrm>
          <a:prstGeom prst="rect">
            <a:avLst/>
          </a:prstGeom>
          <a:noFill/>
        </p:spPr>
        <p:txBody>
          <a:bodyPr wrap="none" rtlCol="0">
            <a:spAutoFit/>
          </a:bodyPr>
          <a:lstStyle/>
          <a:p>
            <a:pPr marL="0"/>
            <a:r>
              <a:rPr lang="en-US" altLang="zh-TW" sz="2000" dirty="0" smtClean="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a:extLst/>
        </p:spPr>
        <p:txBody>
          <a:bodyPr wrap="none" anchor="t" anchorCtr="0"/>
          <a:lstStyle/>
          <a:p>
            <a:pPr algn="ctr"/>
            <a:r>
              <a:rPr lang="en-US" altLang="zh-TW" sz="2000" dirty="0" smtClean="0">
                <a:latin typeface="+mn-lt"/>
                <a:ea typeface="標楷體" panose="03000509000000000000" pitchFamily="65" charset="-120"/>
              </a:rPr>
              <a:t>015A04B3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a:extLst/>
        </p:spPr>
        <p:txBody>
          <a:bodyPr wrap="none" anchor="t" anchorCtr="0"/>
          <a:lstStyle/>
          <a:p>
            <a:pPr algn="ctr"/>
            <a:r>
              <a:rPr lang="en-US" altLang="zh-TW" sz="2000" dirty="0" smtClean="0">
                <a:solidFill>
                  <a:srgbClr val="FF0000"/>
                </a:solidFill>
                <a:latin typeface="+mn-lt"/>
                <a:ea typeface="標楷體" panose="03000509000000000000" pitchFamily="65" charset="-120"/>
              </a:rPr>
              <a:t>015A04B3</a:t>
            </a:r>
            <a:endParaRPr lang="zh-TW" altLang="en-US" sz="2000" dirty="0">
              <a:solidFill>
                <a:srgbClr val="FF0000"/>
              </a:solidFill>
              <a:latin typeface="+mn-lt"/>
              <a:ea typeface="標楷體" panose="03000509000000000000" pitchFamily="65" charset="-120"/>
            </a:endParaRPr>
          </a:p>
        </p:txBody>
      </p:sp>
      <p:grpSp>
        <p:nvGrpSpPr>
          <p:cNvPr id="50" name="群組 49"/>
          <p:cNvGrpSpPr/>
          <p:nvPr/>
        </p:nvGrpSpPr>
        <p:grpSpPr>
          <a:xfrm>
            <a:off x="3419042" y="2924944"/>
            <a:ext cx="2120112" cy="338554"/>
            <a:chOff x="3419042" y="2924944"/>
            <a:chExt cx="2120112"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a:ex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419042" y="2924944"/>
              <a:ext cx="288862" cy="338554"/>
            </a:xfrm>
            <a:prstGeom prst="rect">
              <a:avLst/>
            </a:prstGeom>
            <a:noFill/>
          </p:spPr>
          <p:txBody>
            <a:bodyPr wrap="none" rtlCol="0">
              <a:spAutoFit/>
            </a:bodyPr>
            <a:lstStyle/>
            <a:p>
              <a:pPr marL="0"/>
              <a:r>
                <a:rPr lang="en-US" altLang="zh-TW" sz="1600" b="1" dirty="0">
                  <a:latin typeface="+mn-lt"/>
                </a:rPr>
                <a:t>9</a:t>
              </a:r>
              <a:endParaRPr lang="zh-TW" altLang="en-US" sz="1600" b="1" dirty="0">
                <a:latin typeface="+mn-lt"/>
              </a:endParaRPr>
            </a:p>
          </p:txBody>
        </p:sp>
      </p:grpSp>
      <p:sp>
        <p:nvSpPr>
          <p:cNvPr id="53" name="Text Box 2082"/>
          <p:cNvSpPr txBox="1">
            <a:spLocks noChangeArrowheads="1"/>
          </p:cNvSpPr>
          <p:nvPr/>
        </p:nvSpPr>
        <p:spPr bwMode="auto">
          <a:xfrm>
            <a:off x="4542190" y="4304709"/>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smtClean="0">
                <a:solidFill>
                  <a:srgbClr val="FF0000"/>
                </a:solidFill>
                <a:latin typeface="+mn-lt"/>
              </a:rPr>
              <a:t>+</a:t>
            </a:r>
            <a:endParaRPr lang="en-US" altLang="zh-TW" sz="3200" b="1" dirty="0">
              <a:solidFill>
                <a:srgbClr val="FF0000"/>
              </a:solidFill>
              <a:latin typeface="+mn-lt"/>
            </a:endParaRPr>
          </a:p>
        </p:txBody>
      </p:sp>
      <p:sp>
        <p:nvSpPr>
          <p:cNvPr id="48"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cxnSp>
        <p:nvCxnSpPr>
          <p:cNvPr id="54" name="肘形接點 53"/>
          <p:cNvCxnSpPr/>
          <p:nvPr/>
        </p:nvCxnSpPr>
        <p:spPr bwMode="auto">
          <a:xfrm rot="5400000" flipH="1" flipV="1">
            <a:off x="4286818" y="3547279"/>
            <a:ext cx="1673759" cy="802039"/>
          </a:xfrm>
          <a:prstGeom prst="bentConnector4">
            <a:avLst>
              <a:gd name="adj1" fmla="val -13658"/>
              <a:gd name="adj2" fmla="val 128502"/>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10</a:t>
            </a:fld>
            <a:endParaRPr lang="zh-TW" altLang="zh-TW"/>
          </a:p>
        </p:txBody>
      </p:sp>
      <p:sp>
        <p:nvSpPr>
          <p:cNvPr id="43" name="Rectangle 2073"/>
          <p:cNvSpPr>
            <a:spLocks noChangeArrowheads="1"/>
          </p:cNvSpPr>
          <p:nvPr/>
        </p:nvSpPr>
        <p:spPr bwMode="auto">
          <a:xfrm>
            <a:off x="4644008"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solidFill>
                  <a:srgbClr val="FF0000"/>
                </a:solidFill>
                <a:latin typeface="+mn-lt"/>
              </a:rPr>
              <a:t>0008…14</a:t>
            </a:r>
            <a:endParaRPr lang="en-US" altLang="zh-TW" sz="2000" dirty="0">
              <a:solidFill>
                <a:srgbClr val="FF0000"/>
              </a:solidFill>
              <a:latin typeface="+mn-lt"/>
            </a:endParaRPr>
          </a:p>
        </p:txBody>
      </p:sp>
    </p:spTree>
    <p:extLst>
      <p:ext uri="{BB962C8B-B14F-4D97-AF65-F5344CB8AC3E}">
        <p14:creationId xmlns:p14="http://schemas.microsoft.com/office/powerpoint/2010/main" val="119376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down)">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smtClean="0"/>
              <a:t>Step 4 (cont.)</a:t>
            </a:r>
          </a:p>
          <a:p>
            <a:pPr lvl="1"/>
            <a:r>
              <a:rPr lang="en-US" altLang="zh-TW" u="sng" dirty="0"/>
              <a:t>Memory reference</a:t>
            </a:r>
            <a:r>
              <a:rPr lang="en-US" altLang="zh-TW" dirty="0"/>
              <a:t>: </a:t>
            </a:r>
            <a:r>
              <a:rPr lang="en-US" altLang="zh-TW" dirty="0" err="1"/>
              <a:t>l</a:t>
            </a:r>
            <a:r>
              <a:rPr lang="en-US" altLang="zh-TW" dirty="0" err="1" smtClean="0"/>
              <a:t>d</a:t>
            </a:r>
            <a:endParaRPr lang="en-US" altLang="zh-TW" dirty="0"/>
          </a:p>
          <a:p>
            <a:pPr lvl="2"/>
            <a:r>
              <a:rPr lang="en-US" altLang="zh-TW" dirty="0" smtClean="0"/>
              <a:t>Load memory</a:t>
            </a:r>
            <a:r>
              <a:rPr lang="en-US" altLang="zh-TW" dirty="0"/>
              <a:t> </a:t>
            </a:r>
            <a:r>
              <a:rPr lang="en-US" altLang="zh-TW" dirty="0" smtClean="0"/>
              <a:t>from target address </a:t>
            </a:r>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smtClean="0">
                <a:solidFill>
                  <a:srgbClr val="000000"/>
                </a:solidFill>
                <a:latin typeface="+mn-lt"/>
              </a:rPr>
              <a:t>V</a:t>
            </a:r>
            <a:endParaRPr lang="en-US" altLang="zh-TW" sz="1800" dirty="0">
              <a:solidFill>
                <a:srgbClr val="000000"/>
              </a:solidFill>
              <a:latin typeface="+mn-lt"/>
            </a:endParaRP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smtClean="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a:extLst/>
        </p:spPr>
        <p:txBody>
          <a:bodyPr wrap="none" anchor="t" anchorCtr="0"/>
          <a:lstStyle/>
          <a:p>
            <a:pPr algn="ctr"/>
            <a:r>
              <a:rPr lang="en-US" altLang="zh-TW" b="1" dirty="0" smtClean="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mn-lt"/>
              </a:rPr>
              <a:t>0008…10</a:t>
            </a:r>
            <a:endParaRPr lang="en-US" altLang="zh-TW" sz="2000" dirty="0">
              <a:latin typeface="+mn-lt"/>
            </a:endParaRP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2000" b="1" dirty="0" smtClean="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smtClean="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301254" y="3559253"/>
            <a:ext cx="1673759" cy="802039"/>
          </a:xfrm>
          <a:prstGeom prst="bentConnector4">
            <a:avLst>
              <a:gd name="adj1" fmla="val -13658"/>
              <a:gd name="adj2" fmla="val 12850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852936"/>
            <a:ext cx="2215833" cy="319194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smtClean="0">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smtClean="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smtClean="0">
                <a:latin typeface="+mn-lt"/>
              </a:rPr>
              <a:t>PC</a:t>
            </a:r>
            <a:endParaRPr lang="zh-TW" altLang="en-US" dirty="0">
              <a:latin typeface="+mn-lt"/>
            </a:endParaRPr>
          </a:p>
        </p:txBody>
      </p:sp>
      <p:sp>
        <p:nvSpPr>
          <p:cNvPr id="24" name="文字方塊 23"/>
          <p:cNvSpPr txBox="1"/>
          <p:nvPr/>
        </p:nvSpPr>
        <p:spPr>
          <a:xfrm>
            <a:off x="5848561" y="4450380"/>
            <a:ext cx="1156086" cy="400110"/>
          </a:xfrm>
          <a:prstGeom prst="rect">
            <a:avLst/>
          </a:prstGeom>
          <a:noFill/>
        </p:spPr>
        <p:txBody>
          <a:bodyPr wrap="none" rtlCol="0">
            <a:spAutoFit/>
          </a:bodyPr>
          <a:lstStyle/>
          <a:p>
            <a:pPr marL="0"/>
            <a:r>
              <a:rPr lang="en-US" altLang="zh-TW" sz="2000" dirty="0" smtClean="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a:extLst/>
        </p:spPr>
        <p:txBody>
          <a:bodyPr wrap="none" anchor="t" anchorCtr="0"/>
          <a:lstStyle/>
          <a:p>
            <a:pPr algn="ctr"/>
            <a:r>
              <a:rPr lang="en-US" altLang="zh-TW" sz="2000" dirty="0" smtClean="0">
                <a:latin typeface="+mn-lt"/>
                <a:ea typeface="標楷體" panose="03000509000000000000" pitchFamily="65" charset="-120"/>
              </a:rPr>
              <a:t>078A3683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a:extLst/>
        </p:spPr>
        <p:txBody>
          <a:bodyPr wrap="none" anchor="t" anchorCtr="0"/>
          <a:lstStyle/>
          <a:p>
            <a:pPr algn="ctr"/>
            <a:r>
              <a:rPr lang="en-US" altLang="zh-TW" sz="2000" dirty="0" smtClean="0">
                <a:solidFill>
                  <a:srgbClr val="FF0000"/>
                </a:solidFill>
                <a:latin typeface="+mn-lt"/>
                <a:ea typeface="標楷體" panose="03000509000000000000" pitchFamily="65" charset="-120"/>
              </a:rPr>
              <a:t>078A3683</a:t>
            </a:r>
            <a:endParaRPr lang="zh-TW" altLang="en-US" sz="2000" dirty="0">
              <a:solidFill>
                <a:srgbClr val="FF0000"/>
              </a:solidFill>
              <a:latin typeface="+mn-lt"/>
              <a:ea typeface="標楷體" panose="03000509000000000000" pitchFamily="65" charset="-120"/>
            </a:endParaRPr>
          </a:p>
        </p:txBody>
      </p:sp>
      <p:sp>
        <p:nvSpPr>
          <p:cNvPr id="53" name="Text Box 2082"/>
          <p:cNvSpPr txBox="1">
            <a:spLocks noChangeArrowheads="1"/>
          </p:cNvSpPr>
          <p:nvPr/>
        </p:nvSpPr>
        <p:spPr bwMode="auto">
          <a:xfrm>
            <a:off x="4542190" y="4304709"/>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smtClean="0">
                <a:solidFill>
                  <a:srgbClr val="FF0000"/>
                </a:solidFill>
                <a:latin typeface="+mn-lt"/>
              </a:rPr>
              <a:t>+</a:t>
            </a:r>
            <a:endParaRPr lang="en-US" altLang="zh-TW" sz="3200" b="1" dirty="0">
              <a:solidFill>
                <a:srgbClr val="FF0000"/>
              </a:solidFill>
              <a:latin typeface="+mn-lt"/>
            </a:endParaRPr>
          </a:p>
        </p:txBody>
      </p:sp>
      <p:sp>
        <p:nvSpPr>
          <p:cNvPr id="49"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cxnSp>
        <p:nvCxnSpPr>
          <p:cNvPr id="39" name="直線單箭頭接點 38"/>
          <p:cNvCxnSpPr/>
          <p:nvPr/>
        </p:nvCxnSpPr>
        <p:spPr bwMode="auto">
          <a:xfrm>
            <a:off x="4577432" y="4806042"/>
            <a:ext cx="0" cy="1038779"/>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直線接點 40"/>
          <p:cNvCxnSpPr/>
          <p:nvPr/>
        </p:nvCxnSpPr>
        <p:spPr bwMode="auto">
          <a:xfrm>
            <a:off x="4572000" y="5844821"/>
            <a:ext cx="3168000"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直線單箭頭接點 55"/>
          <p:cNvCxnSpPr/>
          <p:nvPr/>
        </p:nvCxnSpPr>
        <p:spPr bwMode="auto">
          <a:xfrm flipV="1">
            <a:off x="7706578" y="5095661"/>
            <a:ext cx="0" cy="72000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7" name="Rectangle 2071"/>
          <p:cNvSpPr>
            <a:spLocks noChangeArrowheads="1"/>
          </p:cNvSpPr>
          <p:nvPr/>
        </p:nvSpPr>
        <p:spPr bwMode="auto">
          <a:xfrm>
            <a:off x="7003309" y="3354716"/>
            <a:ext cx="1384978" cy="368930"/>
          </a:xfrm>
          <a:prstGeom prst="rect">
            <a:avLst/>
          </a:prstGeom>
          <a:solidFill>
            <a:srgbClr val="33CC33"/>
          </a:solidFill>
          <a:ln w="38100">
            <a:solidFill>
              <a:srgbClr val="339933"/>
            </a:solidFill>
            <a:miter lim="800000"/>
            <a:headEnd/>
            <a:tailEnd/>
          </a:ln>
          <a:effectLst/>
          <a:extLst/>
        </p:spPr>
        <p:txBody>
          <a:bodyPr wrap="none" anchor="t" anchorCtr="0"/>
          <a:lstStyle/>
          <a:p>
            <a:pPr algn="ctr"/>
            <a:endParaRPr lang="zh-TW" altLang="en-US" sz="2000" dirty="0">
              <a:latin typeface="+mn-lt"/>
              <a:ea typeface="標楷體" panose="03000509000000000000" pitchFamily="65" charset="-120"/>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11</a:t>
            </a:fld>
            <a:endParaRPr lang="zh-TW" altLang="zh-TW"/>
          </a:p>
        </p:txBody>
      </p:sp>
      <p:grpSp>
        <p:nvGrpSpPr>
          <p:cNvPr id="43" name="群組 42"/>
          <p:cNvGrpSpPr/>
          <p:nvPr/>
        </p:nvGrpSpPr>
        <p:grpSpPr>
          <a:xfrm>
            <a:off x="5908680" y="5121782"/>
            <a:ext cx="1399624" cy="467458"/>
            <a:chOff x="5724160" y="5129632"/>
            <a:chExt cx="1399624" cy="467458"/>
          </a:xfrm>
        </p:grpSpPr>
        <p:sp>
          <p:nvSpPr>
            <p:cNvPr id="45" name="Rectangle 2073"/>
            <p:cNvSpPr>
              <a:spLocks noChangeArrowheads="1"/>
            </p:cNvSpPr>
            <p:nvPr/>
          </p:nvSpPr>
          <p:spPr bwMode="auto">
            <a:xfrm>
              <a:off x="5926564" y="5129632"/>
              <a:ext cx="1197220" cy="467458"/>
            </a:xfrm>
            <a:prstGeom prst="rect">
              <a:avLst/>
            </a:prstGeom>
            <a:noFill/>
            <a:ln w="38100">
              <a:noFill/>
              <a:miter lim="800000"/>
              <a:headEnd/>
              <a:tailEnd/>
            </a:ln>
            <a:effectLst/>
            <a:extLst/>
          </p:spPr>
          <p:txBody>
            <a:bodyPr wrap="none" anchor="ctr"/>
            <a:lstStyle/>
            <a:p>
              <a:pPr algn="ctr"/>
              <a:r>
                <a:rPr lang="en-US" altLang="zh-TW" sz="2000" dirty="0" smtClean="0">
                  <a:solidFill>
                    <a:srgbClr val="FF0000"/>
                  </a:solidFill>
                  <a:latin typeface="+mn-lt"/>
                </a:rPr>
                <a:t>0008…14</a:t>
              </a:r>
              <a:endParaRPr lang="en-US" altLang="zh-TW" sz="2000" dirty="0">
                <a:solidFill>
                  <a:srgbClr val="FF0000"/>
                </a:solidFill>
                <a:latin typeface="+mn-lt"/>
              </a:endParaRPr>
            </a:p>
          </p:txBody>
        </p:sp>
        <p:cxnSp>
          <p:nvCxnSpPr>
            <p:cNvPr id="47" name="直線單箭頭接點 46"/>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cxnSp>
        <p:nvCxnSpPr>
          <p:cNvPr id="19" name="肘形接點 18"/>
          <p:cNvCxnSpPr>
            <a:stCxn id="44" idx="3"/>
            <a:endCxn id="57" idx="1"/>
          </p:cNvCxnSpPr>
          <p:nvPr/>
        </p:nvCxnSpPr>
        <p:spPr bwMode="auto">
          <a:xfrm>
            <a:off x="5539154" y="3090982"/>
            <a:ext cx="1464155" cy="448199"/>
          </a:xfrm>
          <a:prstGeom prst="bentConnector3">
            <a:avLst>
              <a:gd name="adj1" fmla="val 15511"/>
            </a:avLst>
          </a:prstGeom>
          <a:solidFill>
            <a:schemeClr val="accent1"/>
          </a:solidFill>
          <a:ln w="57150"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8082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down)">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right)">
                                      <p:cBhvr>
                                        <p:cTn id="2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smtClean="0"/>
              <a:t>Step 4 (cont.)</a:t>
            </a:r>
          </a:p>
          <a:p>
            <a:pPr lvl="1"/>
            <a:r>
              <a:rPr lang="en-US" altLang="zh-TW" u="sng" dirty="0"/>
              <a:t>Memory reference</a:t>
            </a:r>
            <a:r>
              <a:rPr lang="en-US" altLang="zh-TW" dirty="0"/>
              <a:t>: </a:t>
            </a:r>
            <a:r>
              <a:rPr lang="en-US" altLang="zh-TW" dirty="0" err="1" smtClean="0"/>
              <a:t>sd</a:t>
            </a:r>
            <a:endParaRPr lang="en-US" altLang="zh-TW" dirty="0"/>
          </a:p>
          <a:p>
            <a:pPr lvl="2"/>
            <a:r>
              <a:rPr lang="en-US" altLang="zh-TW" dirty="0" smtClean="0"/>
              <a:t>Store rs2 to memory</a:t>
            </a:r>
            <a:r>
              <a:rPr lang="en-US" altLang="zh-TW" dirty="0"/>
              <a:t>, write (PC + 4) into </a:t>
            </a:r>
            <a:r>
              <a:rPr lang="en-US" altLang="zh-TW" dirty="0" smtClean="0"/>
              <a:t>PC </a:t>
            </a:r>
          </a:p>
          <a:p>
            <a:pPr lvl="2"/>
            <a:r>
              <a:rPr lang="en-US" altLang="zh-TW" b="1" dirty="0" smtClean="0">
                <a:solidFill>
                  <a:srgbClr val="FF0000"/>
                </a:solidFill>
              </a:rPr>
              <a:t>Go to Step 1</a:t>
            </a:r>
            <a:endParaRPr lang="en-US" altLang="zh-TW" dirty="0"/>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smtClean="0">
                <a:solidFill>
                  <a:srgbClr val="000000"/>
                </a:solidFill>
                <a:latin typeface="+mn-lt"/>
              </a:rPr>
              <a:t>V</a:t>
            </a:r>
            <a:endParaRPr lang="en-US" altLang="zh-TW" sz="1800" dirty="0">
              <a:solidFill>
                <a:srgbClr val="000000"/>
              </a:solidFill>
              <a:latin typeface="+mn-lt"/>
            </a:endParaRP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smtClean="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a:extLst/>
        </p:spPr>
        <p:txBody>
          <a:bodyPr wrap="none" anchor="t" anchorCtr="0"/>
          <a:lstStyle/>
          <a:p>
            <a:pPr algn="ctr"/>
            <a:r>
              <a:rPr lang="en-US" altLang="zh-TW" b="1" dirty="0" smtClean="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mn-lt"/>
              </a:rPr>
              <a:t>0008…10</a:t>
            </a:r>
            <a:endParaRPr lang="en-US" altLang="zh-TW" sz="2000" dirty="0">
              <a:latin typeface="+mn-lt"/>
            </a:endParaRP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2000" b="1" dirty="0" smtClean="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smtClean="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301254" y="3559253"/>
            <a:ext cx="1673759" cy="802039"/>
          </a:xfrm>
          <a:prstGeom prst="bentConnector4">
            <a:avLst>
              <a:gd name="adj1" fmla="val -13658"/>
              <a:gd name="adj2" fmla="val 12850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852936"/>
            <a:ext cx="2215833" cy="319194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smtClean="0">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smtClean="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smtClean="0">
                <a:latin typeface="+mn-lt"/>
              </a:rPr>
              <a:t>PC</a:t>
            </a:r>
            <a:endParaRPr lang="zh-TW" altLang="en-US" dirty="0">
              <a:latin typeface="+mn-lt"/>
            </a:endParaRPr>
          </a:p>
        </p:txBody>
      </p:sp>
      <p:sp>
        <p:nvSpPr>
          <p:cNvPr id="24" name="文字方塊 23"/>
          <p:cNvSpPr txBox="1"/>
          <p:nvPr/>
        </p:nvSpPr>
        <p:spPr>
          <a:xfrm>
            <a:off x="5848561" y="4450380"/>
            <a:ext cx="1156086" cy="400110"/>
          </a:xfrm>
          <a:prstGeom prst="rect">
            <a:avLst/>
          </a:prstGeom>
          <a:noFill/>
        </p:spPr>
        <p:txBody>
          <a:bodyPr wrap="none" rtlCol="0">
            <a:spAutoFit/>
          </a:bodyPr>
          <a:lstStyle/>
          <a:p>
            <a:pPr marL="0"/>
            <a:r>
              <a:rPr lang="en-US" altLang="zh-TW" sz="2000" dirty="0" smtClean="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a:extLst/>
        </p:spPr>
        <p:txBody>
          <a:bodyPr wrap="none" anchor="t" anchorCtr="0"/>
          <a:lstStyle/>
          <a:p>
            <a:pPr algn="ctr"/>
            <a:r>
              <a:rPr lang="en-US" altLang="zh-TW" sz="2000" dirty="0" smtClean="0">
                <a:latin typeface="+mn-lt"/>
                <a:ea typeface="標楷體" panose="03000509000000000000" pitchFamily="65" charset="-120"/>
              </a:rPr>
              <a:t>075A3C23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a:extLst/>
        </p:spPr>
        <p:txBody>
          <a:bodyPr wrap="none" anchor="t" anchorCtr="0"/>
          <a:lstStyle/>
          <a:p>
            <a:pPr algn="ctr"/>
            <a:r>
              <a:rPr lang="en-US" altLang="zh-TW" sz="2000" dirty="0" smtClean="0">
                <a:solidFill>
                  <a:srgbClr val="FF0000"/>
                </a:solidFill>
                <a:latin typeface="+mn-lt"/>
                <a:ea typeface="標楷體" panose="03000509000000000000" pitchFamily="65" charset="-120"/>
              </a:rPr>
              <a:t>075A3C23</a:t>
            </a:r>
            <a:endParaRPr lang="zh-TW" altLang="en-US" sz="2000" dirty="0">
              <a:solidFill>
                <a:srgbClr val="FF0000"/>
              </a:solidFill>
              <a:latin typeface="+mn-lt"/>
              <a:ea typeface="標楷體" panose="03000509000000000000" pitchFamily="65" charset="-120"/>
            </a:endParaRPr>
          </a:p>
        </p:txBody>
      </p:sp>
      <p:grpSp>
        <p:nvGrpSpPr>
          <p:cNvPr id="50" name="群組 49"/>
          <p:cNvGrpSpPr/>
          <p:nvPr/>
        </p:nvGrpSpPr>
        <p:grpSpPr>
          <a:xfrm>
            <a:off x="3347864" y="2924944"/>
            <a:ext cx="2191290" cy="338554"/>
            <a:chOff x="3347864" y="2924944"/>
            <a:chExt cx="2191290"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a:ex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347864" y="2924944"/>
              <a:ext cx="393056" cy="338554"/>
            </a:xfrm>
            <a:prstGeom prst="rect">
              <a:avLst/>
            </a:prstGeom>
            <a:noFill/>
          </p:spPr>
          <p:txBody>
            <a:bodyPr wrap="none" rtlCol="0">
              <a:spAutoFit/>
            </a:bodyPr>
            <a:lstStyle/>
            <a:p>
              <a:pPr marL="0"/>
              <a:r>
                <a:rPr lang="en-US" altLang="zh-TW" sz="1600" b="1" dirty="0" smtClean="0">
                  <a:latin typeface="+mn-lt"/>
                </a:rPr>
                <a:t>21</a:t>
              </a:r>
              <a:endParaRPr lang="zh-TW" altLang="en-US" sz="1600" b="1" dirty="0">
                <a:latin typeface="+mn-lt"/>
              </a:endParaRPr>
            </a:p>
          </p:txBody>
        </p:sp>
      </p:grpSp>
      <p:sp>
        <p:nvSpPr>
          <p:cNvPr id="53" name="Text Box 2082"/>
          <p:cNvSpPr txBox="1">
            <a:spLocks noChangeArrowheads="1"/>
          </p:cNvSpPr>
          <p:nvPr/>
        </p:nvSpPr>
        <p:spPr bwMode="auto">
          <a:xfrm>
            <a:off x="4542190" y="4304709"/>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smtClean="0">
                <a:solidFill>
                  <a:srgbClr val="FF0000"/>
                </a:solidFill>
                <a:latin typeface="+mn-lt"/>
              </a:rPr>
              <a:t>+</a:t>
            </a:r>
            <a:endParaRPr lang="en-US" altLang="zh-TW" sz="3200" b="1" dirty="0">
              <a:solidFill>
                <a:srgbClr val="FF0000"/>
              </a:solidFill>
              <a:latin typeface="+mn-lt"/>
            </a:endParaRPr>
          </a:p>
        </p:txBody>
      </p:sp>
      <p:sp>
        <p:nvSpPr>
          <p:cNvPr id="49"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cxnSp>
        <p:nvCxnSpPr>
          <p:cNvPr id="39" name="直線單箭頭接點 38"/>
          <p:cNvCxnSpPr/>
          <p:nvPr/>
        </p:nvCxnSpPr>
        <p:spPr bwMode="auto">
          <a:xfrm>
            <a:off x="4577432" y="4806042"/>
            <a:ext cx="0" cy="1038779"/>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直線接點 40"/>
          <p:cNvCxnSpPr/>
          <p:nvPr/>
        </p:nvCxnSpPr>
        <p:spPr bwMode="auto">
          <a:xfrm>
            <a:off x="4572000" y="5844821"/>
            <a:ext cx="3168000"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直線單箭頭接點 55"/>
          <p:cNvCxnSpPr/>
          <p:nvPr/>
        </p:nvCxnSpPr>
        <p:spPr bwMode="auto">
          <a:xfrm flipV="1">
            <a:off x="7706578" y="5095661"/>
            <a:ext cx="0" cy="72000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7" name="Rectangle 2071"/>
          <p:cNvSpPr>
            <a:spLocks noChangeArrowheads="1"/>
          </p:cNvSpPr>
          <p:nvPr/>
        </p:nvSpPr>
        <p:spPr bwMode="auto">
          <a:xfrm>
            <a:off x="7003309" y="3354716"/>
            <a:ext cx="1384978" cy="368930"/>
          </a:xfrm>
          <a:prstGeom prst="rect">
            <a:avLst/>
          </a:prstGeom>
          <a:solidFill>
            <a:srgbClr val="33CC33"/>
          </a:solidFill>
          <a:ln w="38100">
            <a:solidFill>
              <a:srgbClr val="339933"/>
            </a:solidFill>
            <a:miter lim="800000"/>
            <a:headEnd/>
            <a:tailEnd/>
          </a:ln>
          <a:effectLst/>
          <a:extLst/>
        </p:spPr>
        <p:txBody>
          <a:bodyPr wrap="none" anchor="t" anchorCtr="0"/>
          <a:lstStyle/>
          <a:p>
            <a:pPr algn="ctr"/>
            <a:endParaRPr lang="zh-TW" altLang="en-US" sz="2000" dirty="0">
              <a:latin typeface="+mn-lt"/>
              <a:ea typeface="標楷體" panose="03000509000000000000" pitchFamily="65" charset="-120"/>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12</a:t>
            </a:fld>
            <a:endParaRPr lang="zh-TW" altLang="zh-TW"/>
          </a:p>
        </p:txBody>
      </p:sp>
      <p:cxnSp>
        <p:nvCxnSpPr>
          <p:cNvPr id="19" name="肘形接點 18"/>
          <p:cNvCxnSpPr>
            <a:stCxn id="44" idx="3"/>
            <a:endCxn id="57" idx="1"/>
          </p:cNvCxnSpPr>
          <p:nvPr/>
        </p:nvCxnSpPr>
        <p:spPr bwMode="auto">
          <a:xfrm>
            <a:off x="5539154" y="3090982"/>
            <a:ext cx="1464155" cy="448199"/>
          </a:xfrm>
          <a:prstGeom prst="bentConnector3">
            <a:avLst>
              <a:gd name="adj1" fmla="val 1551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1" name="Rectangle 2073"/>
          <p:cNvSpPr>
            <a:spLocks noChangeArrowheads="1"/>
          </p:cNvSpPr>
          <p:nvPr/>
        </p:nvSpPr>
        <p:spPr bwMode="auto">
          <a:xfrm>
            <a:off x="4644008"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solidFill>
                  <a:srgbClr val="FF0000"/>
                </a:solidFill>
                <a:latin typeface="+mn-lt"/>
              </a:rPr>
              <a:t>0008…14</a:t>
            </a:r>
            <a:endParaRPr lang="en-US" altLang="zh-TW" sz="2000" dirty="0">
              <a:solidFill>
                <a:srgbClr val="FF0000"/>
              </a:solidFill>
              <a:latin typeface="+mn-lt"/>
            </a:endParaRPr>
          </a:p>
        </p:txBody>
      </p:sp>
    </p:spTree>
    <p:extLst>
      <p:ext uri="{BB962C8B-B14F-4D97-AF65-F5344CB8AC3E}">
        <p14:creationId xmlns:p14="http://schemas.microsoft.com/office/powerpoint/2010/main" val="418292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500"/>
                                        <p:tgtEl>
                                          <p:spTgt spid="3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down)">
                                      <p:cBhvr>
                                        <p:cTn id="15" dur="5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7"/>
                                        </p:tgtEl>
                                        <p:attrNameLst>
                                          <p:attrName>style.visibility</p:attrName>
                                        </p:attrNameLst>
                                      </p:cBhvr>
                                      <p:to>
                                        <p:strVal val="visible"/>
                                      </p:to>
                                    </p:set>
                                    <p:animEffect transition="in" filter="fade">
                                      <p:cBhvr>
                                        <p:cTn id="20" dur="500"/>
                                        <p:tgtEl>
                                          <p:spTgt spid="5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smtClean="0"/>
              <a:t>Step 4 (cont.)</a:t>
            </a:r>
          </a:p>
          <a:p>
            <a:pPr lvl="1"/>
            <a:r>
              <a:rPr lang="en-US" altLang="zh-TW" dirty="0" smtClean="0"/>
              <a:t>Conditional branch: </a:t>
            </a:r>
            <a:r>
              <a:rPr lang="en-US" altLang="zh-TW" dirty="0" err="1" smtClean="0"/>
              <a:t>beq</a:t>
            </a:r>
            <a:endParaRPr lang="en-US" altLang="zh-TW" dirty="0"/>
          </a:p>
          <a:p>
            <a:pPr lvl="2"/>
            <a:r>
              <a:rPr lang="en-US" altLang="zh-TW" dirty="0" smtClean="0"/>
              <a:t>Load PC and </a:t>
            </a:r>
            <a:r>
              <a:rPr lang="en-US" altLang="zh-TW" b="1" dirty="0" smtClean="0">
                <a:solidFill>
                  <a:srgbClr val="FF0000"/>
                </a:solidFill>
              </a:rPr>
              <a:t>go to Step 1</a:t>
            </a:r>
            <a:endParaRPr lang="en-US" altLang="zh-TW" b="1" dirty="0">
              <a:solidFill>
                <a:srgbClr val="FF0000"/>
              </a:solidFill>
            </a:endParaRPr>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smtClean="0">
                <a:solidFill>
                  <a:srgbClr val="000000"/>
                </a:solidFill>
                <a:latin typeface="+mn-lt"/>
              </a:rPr>
              <a:t>V</a:t>
            </a:r>
            <a:endParaRPr lang="en-US" altLang="zh-TW" sz="1800" dirty="0">
              <a:solidFill>
                <a:srgbClr val="000000"/>
              </a:solidFill>
              <a:latin typeface="+mn-lt"/>
            </a:endParaRP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smtClean="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a:extLst/>
        </p:spPr>
        <p:txBody>
          <a:bodyPr wrap="none" anchor="t" anchorCtr="0"/>
          <a:lstStyle/>
          <a:p>
            <a:pPr algn="ctr"/>
            <a:r>
              <a:rPr lang="en-US" altLang="zh-TW" b="1" dirty="0" smtClean="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mn-lt"/>
              </a:rPr>
              <a:t>0008…10</a:t>
            </a:r>
            <a:endParaRPr lang="en-US" altLang="zh-TW" sz="2000" dirty="0">
              <a:latin typeface="+mn-lt"/>
            </a:endParaRP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2000" b="1" dirty="0" smtClean="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smtClean="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295977" y="3566402"/>
            <a:ext cx="1686185" cy="800168"/>
          </a:xfrm>
          <a:prstGeom prst="bentConnector4">
            <a:avLst>
              <a:gd name="adj1" fmla="val -10290"/>
              <a:gd name="adj2" fmla="val 128569"/>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492896"/>
            <a:ext cx="2215833"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smtClean="0">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smtClean="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smtClean="0">
                <a:latin typeface="+mn-lt"/>
              </a:rPr>
              <a:t>PC</a:t>
            </a:r>
            <a:endParaRPr lang="zh-TW" altLang="en-US" dirty="0">
              <a:latin typeface="+mn-lt"/>
            </a:endParaRPr>
          </a:p>
        </p:txBody>
      </p:sp>
      <p:sp>
        <p:nvSpPr>
          <p:cNvPr id="24" name="文字方塊 23"/>
          <p:cNvSpPr txBox="1"/>
          <p:nvPr/>
        </p:nvSpPr>
        <p:spPr>
          <a:xfrm>
            <a:off x="5848561" y="4450380"/>
            <a:ext cx="1156086" cy="400110"/>
          </a:xfrm>
          <a:prstGeom prst="rect">
            <a:avLst/>
          </a:prstGeom>
          <a:noFill/>
        </p:spPr>
        <p:txBody>
          <a:bodyPr wrap="none" rtlCol="0">
            <a:spAutoFit/>
          </a:bodyPr>
          <a:lstStyle/>
          <a:p>
            <a:pPr marL="0"/>
            <a:r>
              <a:rPr lang="en-US" altLang="zh-TW" sz="2000" dirty="0" smtClean="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a:extLst/>
        </p:spPr>
        <p:txBody>
          <a:bodyPr wrap="none" anchor="t" anchorCtr="0"/>
          <a:lstStyle/>
          <a:p>
            <a:pPr algn="ctr"/>
            <a:r>
              <a:rPr lang="en-US" altLang="zh-TW" sz="2000" dirty="0" smtClean="0">
                <a:latin typeface="+mn-lt"/>
                <a:ea typeface="標楷體" panose="03000509000000000000" pitchFamily="65" charset="-120"/>
              </a:rPr>
              <a:t>FF5A06E7</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a:extLst/>
        </p:spPr>
        <p:txBody>
          <a:bodyPr wrap="none" anchor="t" anchorCtr="0"/>
          <a:lstStyle/>
          <a:p>
            <a:pPr algn="ctr"/>
            <a:r>
              <a:rPr lang="en-US" altLang="zh-TW" sz="2000" dirty="0" smtClean="0">
                <a:solidFill>
                  <a:srgbClr val="FF0000"/>
                </a:solidFill>
                <a:latin typeface="+mn-lt"/>
                <a:ea typeface="標楷體" panose="03000509000000000000" pitchFamily="65" charset="-120"/>
              </a:rPr>
              <a:t>FF5A06E7</a:t>
            </a:r>
            <a:endParaRPr lang="zh-TW" altLang="en-US" sz="2000" dirty="0">
              <a:solidFill>
                <a:srgbClr val="FF0000"/>
              </a:solidFill>
              <a:latin typeface="+mn-lt"/>
              <a:ea typeface="標楷體" panose="03000509000000000000" pitchFamily="65" charset="-120"/>
            </a:endParaRPr>
          </a:p>
        </p:txBody>
      </p:sp>
      <p:sp>
        <p:nvSpPr>
          <p:cNvPr id="53" name="Text Box 2082"/>
          <p:cNvSpPr txBox="1">
            <a:spLocks noChangeArrowheads="1"/>
          </p:cNvSpPr>
          <p:nvPr/>
        </p:nvSpPr>
        <p:spPr bwMode="auto">
          <a:xfrm>
            <a:off x="4544061" y="4317135"/>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smtClean="0">
                <a:solidFill>
                  <a:srgbClr val="FF0000"/>
                </a:solidFill>
                <a:latin typeface="+mn-lt"/>
              </a:rPr>
              <a:t>+</a:t>
            </a:r>
            <a:endParaRPr lang="en-US" altLang="zh-TW" sz="3200" b="1" dirty="0">
              <a:solidFill>
                <a:srgbClr val="FF0000"/>
              </a:solidFill>
              <a:latin typeface="+mn-lt"/>
            </a:endParaRPr>
          </a:p>
        </p:txBody>
      </p:sp>
      <p:sp>
        <p:nvSpPr>
          <p:cNvPr id="56"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cxnSp>
        <p:nvCxnSpPr>
          <p:cNvPr id="42" name="直線單箭頭接點 41"/>
          <p:cNvCxnSpPr/>
          <p:nvPr/>
        </p:nvCxnSpPr>
        <p:spPr bwMode="auto">
          <a:xfrm>
            <a:off x="4738985" y="4812753"/>
            <a:ext cx="0" cy="288032"/>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9"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solidFill>
                  <a:srgbClr val="FF0000"/>
                </a:solidFill>
                <a:latin typeface="+mn-lt"/>
              </a:rPr>
              <a:t>0008…94</a:t>
            </a:r>
            <a:endParaRPr lang="en-US" altLang="zh-TW" sz="2000" dirty="0">
              <a:solidFill>
                <a:srgbClr val="FF0000"/>
              </a:solidFill>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13</a:t>
            </a:fld>
            <a:endParaRPr lang="zh-TW" altLang="zh-TW"/>
          </a:p>
        </p:txBody>
      </p:sp>
      <p:grpSp>
        <p:nvGrpSpPr>
          <p:cNvPr id="38" name="群組 37"/>
          <p:cNvGrpSpPr/>
          <p:nvPr/>
        </p:nvGrpSpPr>
        <p:grpSpPr>
          <a:xfrm>
            <a:off x="5908680" y="5121782"/>
            <a:ext cx="1399624" cy="467458"/>
            <a:chOff x="5724160" y="5129632"/>
            <a:chExt cx="1399624" cy="467458"/>
          </a:xfrm>
        </p:grpSpPr>
        <p:sp>
          <p:nvSpPr>
            <p:cNvPr id="39" name="Rectangle 2073"/>
            <p:cNvSpPr>
              <a:spLocks noChangeArrowheads="1"/>
            </p:cNvSpPr>
            <p:nvPr/>
          </p:nvSpPr>
          <p:spPr bwMode="auto">
            <a:xfrm>
              <a:off x="5926564" y="5129632"/>
              <a:ext cx="1197220" cy="467458"/>
            </a:xfrm>
            <a:prstGeom prst="rect">
              <a:avLst/>
            </a:prstGeom>
            <a:noFill/>
            <a:ln w="38100">
              <a:noFill/>
              <a:miter lim="800000"/>
              <a:headEnd/>
              <a:tailEnd/>
            </a:ln>
            <a:effectLst/>
            <a:extLst/>
          </p:spPr>
          <p:txBody>
            <a:bodyPr wrap="none" anchor="ctr"/>
            <a:lstStyle/>
            <a:p>
              <a:pPr algn="ctr"/>
              <a:r>
                <a:rPr lang="en-US" altLang="zh-TW" sz="2000" dirty="0" smtClean="0">
                  <a:solidFill>
                    <a:srgbClr val="FF0000"/>
                  </a:solidFill>
                  <a:latin typeface="+mn-lt"/>
                </a:rPr>
                <a:t>0008…14</a:t>
              </a:r>
              <a:endParaRPr lang="en-US" altLang="zh-TW" sz="2000" dirty="0">
                <a:solidFill>
                  <a:srgbClr val="FF0000"/>
                </a:solidFill>
                <a:latin typeface="+mn-lt"/>
              </a:endParaRPr>
            </a:p>
          </p:txBody>
        </p:sp>
        <p:cxnSp>
          <p:nvCxnSpPr>
            <p:cNvPr id="40" name="直線單箭頭接點 39"/>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34015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500"/>
                                        <p:tgtEl>
                                          <p:spTgt spid="59"/>
                                        </p:tgtEl>
                                      </p:cBhvr>
                                    </p:animEffect>
                                  </p:childTnLst>
                                </p:cTn>
                              </p:par>
                            </p:childTnLst>
                          </p:cTn>
                        </p:par>
                        <p:par>
                          <p:cTn id="12" fill="hold">
                            <p:stCondLst>
                              <p:cond delay="1000"/>
                            </p:stCondLst>
                            <p:childTnLst>
                              <p:par>
                                <p:cTn id="13" presetID="1" presetClass="exit" presetSubtype="0" fill="hold" nodeType="afterEffect">
                                  <p:stCondLst>
                                    <p:cond delay="0"/>
                                  </p:stCondLst>
                                  <p:childTnLst>
                                    <p:set>
                                      <p:cBhvr>
                                        <p:cTn id="14"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a:t>Step 5: write register back</a:t>
            </a:r>
          </a:p>
          <a:p>
            <a:pPr lvl="1"/>
            <a:r>
              <a:rPr lang="en-US" altLang="zh-TW" u="sng" dirty="0" smtClean="0"/>
              <a:t>Memory </a:t>
            </a:r>
            <a:r>
              <a:rPr lang="en-US" altLang="zh-TW" u="sng" dirty="0"/>
              <a:t>reference</a:t>
            </a:r>
            <a:r>
              <a:rPr lang="en-US" altLang="zh-TW" dirty="0"/>
              <a:t>: </a:t>
            </a:r>
            <a:r>
              <a:rPr lang="en-US" altLang="zh-TW" dirty="0" err="1"/>
              <a:t>l</a:t>
            </a:r>
            <a:r>
              <a:rPr lang="en-US" altLang="zh-TW" dirty="0" err="1" smtClean="0"/>
              <a:t>d</a:t>
            </a:r>
            <a:endParaRPr lang="en-US" altLang="zh-TW" dirty="0"/>
          </a:p>
          <a:p>
            <a:pPr lvl="2"/>
            <a:r>
              <a:rPr lang="en-US" altLang="zh-TW" dirty="0"/>
              <a:t>Load </a:t>
            </a:r>
            <a:r>
              <a:rPr lang="en-US" altLang="zh-TW" dirty="0" err="1"/>
              <a:t>rd</a:t>
            </a:r>
            <a:r>
              <a:rPr lang="en-US" altLang="zh-TW" dirty="0"/>
              <a:t> from memory, write (PC + 4) into PC</a:t>
            </a:r>
          </a:p>
          <a:p>
            <a:pPr lvl="2"/>
            <a:r>
              <a:rPr lang="en-US" altLang="zh-TW" b="1" dirty="0">
                <a:solidFill>
                  <a:srgbClr val="FF0000"/>
                </a:solidFill>
              </a:rPr>
              <a:t>Go to Step 1</a:t>
            </a:r>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smtClean="0">
                <a:solidFill>
                  <a:srgbClr val="000000"/>
                </a:solidFill>
                <a:latin typeface="+mn-lt"/>
              </a:rPr>
              <a:t>V</a:t>
            </a:r>
            <a:endParaRPr lang="en-US" altLang="zh-TW" sz="1800" dirty="0">
              <a:solidFill>
                <a:srgbClr val="000000"/>
              </a:solidFill>
              <a:latin typeface="+mn-lt"/>
            </a:endParaRP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smtClean="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a:extLst/>
        </p:spPr>
        <p:txBody>
          <a:bodyPr wrap="none" anchor="t" anchorCtr="0"/>
          <a:lstStyle/>
          <a:p>
            <a:pPr algn="ctr"/>
            <a:r>
              <a:rPr lang="en-US" altLang="zh-TW" b="1" dirty="0" smtClean="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mn-lt"/>
              </a:rPr>
              <a:t>00080010</a:t>
            </a:r>
            <a:endParaRPr lang="en-US" altLang="zh-TW" sz="2000" dirty="0">
              <a:latin typeface="+mn-lt"/>
            </a:endParaRP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2000" b="1" dirty="0" smtClean="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smtClean="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301254" y="3559253"/>
            <a:ext cx="1673759" cy="802039"/>
          </a:xfrm>
          <a:prstGeom prst="bentConnector4">
            <a:avLst>
              <a:gd name="adj1" fmla="val -13658"/>
              <a:gd name="adj2" fmla="val 12850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852936"/>
            <a:ext cx="2215833" cy="319194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smtClean="0">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smtClean="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smtClean="0">
                <a:latin typeface="+mn-lt"/>
              </a:rPr>
              <a:t>PC</a:t>
            </a:r>
            <a:endParaRPr lang="zh-TW" altLang="en-US" dirty="0">
              <a:latin typeface="+mn-lt"/>
            </a:endParaRPr>
          </a:p>
        </p:txBody>
      </p:sp>
      <p:sp>
        <p:nvSpPr>
          <p:cNvPr id="24" name="文字方塊 23"/>
          <p:cNvSpPr txBox="1"/>
          <p:nvPr/>
        </p:nvSpPr>
        <p:spPr>
          <a:xfrm>
            <a:off x="5848561" y="4450380"/>
            <a:ext cx="1223412" cy="400110"/>
          </a:xfrm>
          <a:prstGeom prst="rect">
            <a:avLst/>
          </a:prstGeom>
          <a:noFill/>
        </p:spPr>
        <p:txBody>
          <a:bodyPr wrap="none" rtlCol="0">
            <a:spAutoFit/>
          </a:bodyPr>
          <a:lstStyle/>
          <a:p>
            <a:pPr marL="0"/>
            <a:r>
              <a:rPr lang="en-US" altLang="zh-TW" sz="2000" dirty="0">
                <a:latin typeface="+mn-lt"/>
              </a:rPr>
              <a:t>00080010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a:extLst/>
        </p:spPr>
        <p:txBody>
          <a:bodyPr wrap="none" anchor="t" anchorCtr="0"/>
          <a:lstStyle/>
          <a:p>
            <a:pPr algn="ctr"/>
            <a:r>
              <a:rPr lang="en-US" altLang="zh-TW" sz="2000" dirty="0" smtClean="0">
                <a:latin typeface="+mn-lt"/>
                <a:ea typeface="標楷體" panose="03000509000000000000" pitchFamily="65" charset="-120"/>
              </a:rPr>
              <a:t>078A3683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a:extLst/>
        </p:spPr>
        <p:txBody>
          <a:bodyPr wrap="none" anchor="t" anchorCtr="0"/>
          <a:lstStyle/>
          <a:p>
            <a:pPr algn="ctr"/>
            <a:r>
              <a:rPr lang="en-US" altLang="zh-TW" sz="2000" dirty="0" smtClean="0">
                <a:solidFill>
                  <a:srgbClr val="FF0000"/>
                </a:solidFill>
                <a:latin typeface="+mn-lt"/>
                <a:ea typeface="標楷體" panose="03000509000000000000" pitchFamily="65" charset="-120"/>
              </a:rPr>
              <a:t>078A3683</a:t>
            </a:r>
            <a:endParaRPr lang="zh-TW" altLang="en-US" sz="2000" dirty="0">
              <a:solidFill>
                <a:srgbClr val="FF0000"/>
              </a:solidFill>
              <a:latin typeface="+mn-lt"/>
              <a:ea typeface="標楷體" panose="03000509000000000000" pitchFamily="65" charset="-120"/>
            </a:endParaRPr>
          </a:p>
        </p:txBody>
      </p:sp>
      <p:grpSp>
        <p:nvGrpSpPr>
          <p:cNvPr id="50" name="群組 49"/>
          <p:cNvGrpSpPr/>
          <p:nvPr/>
        </p:nvGrpSpPr>
        <p:grpSpPr>
          <a:xfrm>
            <a:off x="3347864" y="2924944"/>
            <a:ext cx="2191290" cy="338554"/>
            <a:chOff x="3347864" y="2924944"/>
            <a:chExt cx="2191290"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a:ex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347864" y="2924944"/>
              <a:ext cx="288862" cy="338554"/>
            </a:xfrm>
            <a:prstGeom prst="rect">
              <a:avLst/>
            </a:prstGeom>
            <a:noFill/>
          </p:spPr>
          <p:txBody>
            <a:bodyPr wrap="none" rtlCol="0">
              <a:spAutoFit/>
            </a:bodyPr>
            <a:lstStyle/>
            <a:p>
              <a:pPr marL="0"/>
              <a:r>
                <a:rPr lang="en-US" altLang="zh-TW" sz="1600" b="1" dirty="0">
                  <a:latin typeface="+mn-lt"/>
                </a:rPr>
                <a:t>9</a:t>
              </a:r>
              <a:endParaRPr lang="zh-TW" altLang="en-US" sz="1600" b="1" dirty="0">
                <a:latin typeface="+mn-lt"/>
              </a:endParaRPr>
            </a:p>
          </p:txBody>
        </p:sp>
      </p:grpSp>
      <p:sp>
        <p:nvSpPr>
          <p:cNvPr id="53" name="Text Box 2082"/>
          <p:cNvSpPr txBox="1">
            <a:spLocks noChangeArrowheads="1"/>
          </p:cNvSpPr>
          <p:nvPr/>
        </p:nvSpPr>
        <p:spPr bwMode="auto">
          <a:xfrm>
            <a:off x="4542190" y="4304709"/>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smtClean="0">
                <a:solidFill>
                  <a:srgbClr val="FF0000"/>
                </a:solidFill>
                <a:latin typeface="+mn-lt"/>
              </a:rPr>
              <a:t>+</a:t>
            </a:r>
            <a:endParaRPr lang="en-US" altLang="zh-TW" sz="3200" b="1" dirty="0">
              <a:solidFill>
                <a:srgbClr val="FF0000"/>
              </a:solidFill>
              <a:latin typeface="+mn-lt"/>
            </a:endParaRPr>
          </a:p>
        </p:txBody>
      </p:sp>
      <p:sp>
        <p:nvSpPr>
          <p:cNvPr id="49"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sp>
        <p:nvSpPr>
          <p:cNvPr id="57" name="Rectangle 2071"/>
          <p:cNvSpPr>
            <a:spLocks noChangeArrowheads="1"/>
          </p:cNvSpPr>
          <p:nvPr/>
        </p:nvSpPr>
        <p:spPr bwMode="auto">
          <a:xfrm>
            <a:off x="7003309" y="3354716"/>
            <a:ext cx="1384978" cy="368930"/>
          </a:xfrm>
          <a:prstGeom prst="rect">
            <a:avLst/>
          </a:prstGeom>
          <a:solidFill>
            <a:srgbClr val="33CC33"/>
          </a:solidFill>
          <a:ln w="38100">
            <a:solidFill>
              <a:srgbClr val="339933"/>
            </a:solidFill>
            <a:miter lim="800000"/>
            <a:headEnd/>
            <a:tailEnd/>
          </a:ln>
          <a:effectLst/>
          <a:extLst/>
        </p:spPr>
        <p:txBody>
          <a:bodyPr wrap="none" anchor="t" anchorCtr="0"/>
          <a:lstStyle/>
          <a:p>
            <a:pPr algn="ctr"/>
            <a:endParaRPr lang="zh-TW" altLang="en-US" sz="2000" dirty="0">
              <a:latin typeface="+mn-lt"/>
              <a:ea typeface="標楷體" panose="03000509000000000000" pitchFamily="65" charset="-120"/>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14</a:t>
            </a:fld>
            <a:endParaRPr lang="zh-TW" altLang="zh-TW"/>
          </a:p>
        </p:txBody>
      </p:sp>
      <p:cxnSp>
        <p:nvCxnSpPr>
          <p:cNvPr id="19" name="肘形接點 18"/>
          <p:cNvCxnSpPr/>
          <p:nvPr/>
        </p:nvCxnSpPr>
        <p:spPr bwMode="auto">
          <a:xfrm>
            <a:off x="5220072" y="3090982"/>
            <a:ext cx="1080120" cy="918007"/>
          </a:xfrm>
          <a:prstGeom prst="bentConnector3">
            <a:avLst>
              <a:gd name="adj1" fmla="val 50000"/>
            </a:avLst>
          </a:prstGeom>
          <a:solidFill>
            <a:schemeClr val="accent1"/>
          </a:solidFill>
          <a:ln w="57150"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8" name="Rectangle 2073"/>
          <p:cNvSpPr>
            <a:spLocks noChangeArrowheads="1"/>
          </p:cNvSpPr>
          <p:nvPr/>
        </p:nvSpPr>
        <p:spPr bwMode="auto">
          <a:xfrm>
            <a:off x="4644008"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solidFill>
                  <a:srgbClr val="FF0000"/>
                </a:solidFill>
                <a:latin typeface="+mn-lt"/>
              </a:rPr>
              <a:t>0008…14</a:t>
            </a:r>
            <a:endParaRPr lang="en-US" altLang="zh-TW" sz="2000" dirty="0">
              <a:solidFill>
                <a:srgbClr val="FF0000"/>
              </a:solidFill>
              <a:latin typeface="+mn-lt"/>
            </a:endParaRPr>
          </a:p>
        </p:txBody>
      </p:sp>
    </p:spTree>
    <p:extLst>
      <p:ext uri="{BB962C8B-B14F-4D97-AF65-F5344CB8AC3E}">
        <p14:creationId xmlns:p14="http://schemas.microsoft.com/office/powerpoint/2010/main" val="124035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TW" smtClean="0"/>
              <a:t>Logic Design Basics</a:t>
            </a:r>
            <a:endParaRPr lang="en-AU" altLang="zh-TW" smtClean="0"/>
          </a:p>
        </p:txBody>
      </p:sp>
      <p:sp>
        <p:nvSpPr>
          <p:cNvPr id="9221" name="Rectangle 4"/>
          <p:cNvSpPr>
            <a:spLocks noGrp="1" noChangeArrowheads="1"/>
          </p:cNvSpPr>
          <p:nvPr>
            <p:ph type="body" idx="1"/>
          </p:nvPr>
        </p:nvSpPr>
        <p:spPr/>
        <p:txBody>
          <a:bodyPr/>
          <a:lstStyle/>
          <a:p>
            <a:r>
              <a:rPr lang="en-US" altLang="zh-TW" dirty="0" smtClean="0">
                <a:solidFill>
                  <a:srgbClr val="FF0000"/>
                </a:solidFill>
              </a:rPr>
              <a:t>Combinational element</a:t>
            </a:r>
          </a:p>
          <a:p>
            <a:pPr lvl="1"/>
            <a:r>
              <a:rPr lang="en-US" altLang="zh-TW" dirty="0" smtClean="0"/>
              <a:t>Operate on data</a:t>
            </a:r>
          </a:p>
          <a:p>
            <a:pPr lvl="1"/>
            <a:r>
              <a:rPr lang="en-US" altLang="zh-TW" dirty="0" smtClean="0"/>
              <a:t>Output is a function of input</a:t>
            </a:r>
          </a:p>
          <a:p>
            <a:pPr lvl="1"/>
            <a:endParaRPr lang="en-US" altLang="zh-TW" dirty="0" smtClean="0"/>
          </a:p>
          <a:p>
            <a:pPr marL="457200" lvl="1" indent="0">
              <a:buNone/>
            </a:pPr>
            <a:r>
              <a:rPr lang="en-US" altLang="zh-TW" dirty="0" smtClean="0"/>
              <a:t>AND gate: Y = A </a:t>
            </a:r>
            <a:r>
              <a:rPr lang="en-US" altLang="zh-TW" dirty="0"/>
              <a:t>&amp; B		Adder: Y = A + B</a:t>
            </a:r>
            <a:endParaRPr lang="en-US" altLang="zh-TW" dirty="0" smtClean="0"/>
          </a:p>
          <a:p>
            <a:pPr lvl="1"/>
            <a:endParaRPr lang="en-US" altLang="zh-TW" dirty="0" smtClean="0"/>
          </a:p>
          <a:p>
            <a:pPr lvl="1"/>
            <a:endParaRPr lang="en-US" altLang="zh-TW" dirty="0" smtClean="0"/>
          </a:p>
          <a:p>
            <a:pPr lvl="1"/>
            <a:endParaRPr lang="en-US" altLang="zh-TW" dirty="0" smtClean="0"/>
          </a:p>
          <a:p>
            <a:pPr marL="457200" lvl="1" indent="0">
              <a:buNone/>
            </a:pPr>
            <a:r>
              <a:rPr lang="en-US" altLang="zh-TW" dirty="0" smtClean="0"/>
              <a:t>Multiplexer: Y = S ? I</a:t>
            </a:r>
            <a:r>
              <a:rPr lang="en-US" altLang="zh-TW" baseline="-25000" dirty="0" smtClean="0"/>
              <a:t>1</a:t>
            </a:r>
            <a:r>
              <a:rPr lang="en-US" altLang="zh-TW" dirty="0" smtClean="0"/>
              <a:t> : I</a:t>
            </a:r>
            <a:r>
              <a:rPr lang="en-US" altLang="zh-TW" baseline="-25000" dirty="0"/>
              <a:t>0		</a:t>
            </a:r>
            <a:r>
              <a:rPr lang="en-US" altLang="zh-TW" dirty="0" smtClean="0"/>
              <a:t>ALU: </a:t>
            </a:r>
            <a:r>
              <a:rPr lang="en-US" altLang="zh-TW" dirty="0"/>
              <a:t>Y = F(A, B)</a:t>
            </a:r>
            <a:endParaRPr lang="en-AU" altLang="zh-TW" dirty="0"/>
          </a:p>
          <a:p>
            <a:pPr lvl="1"/>
            <a:endParaRPr lang="en-US" altLang="zh-TW" dirty="0" smtClean="0"/>
          </a:p>
        </p:txBody>
      </p:sp>
      <p:grpSp>
        <p:nvGrpSpPr>
          <p:cNvPr id="6" name="Group 4"/>
          <p:cNvGrpSpPr>
            <a:grpSpLocks/>
          </p:cNvGrpSpPr>
          <p:nvPr/>
        </p:nvGrpSpPr>
        <p:grpSpPr bwMode="auto">
          <a:xfrm>
            <a:off x="1259632" y="3205413"/>
            <a:ext cx="1533525" cy="688976"/>
            <a:chOff x="249" y="2299"/>
            <a:chExt cx="966" cy="434"/>
          </a:xfrm>
        </p:grpSpPr>
        <p:grpSp>
          <p:nvGrpSpPr>
            <p:cNvPr id="7" name="Group 5"/>
            <p:cNvGrpSpPr>
              <a:grpSpLocks/>
            </p:cNvGrpSpPr>
            <p:nvPr/>
          </p:nvGrpSpPr>
          <p:grpSpPr bwMode="auto">
            <a:xfrm>
              <a:off x="476" y="2387"/>
              <a:ext cx="544" cy="273"/>
              <a:chOff x="431" y="1888"/>
              <a:chExt cx="544" cy="273"/>
            </a:xfrm>
          </p:grpSpPr>
          <p:sp>
            <p:nvSpPr>
              <p:cNvPr id="11" name="Arc 6"/>
              <p:cNvSpPr>
                <a:spLocks/>
              </p:cNvSpPr>
              <p:nvPr/>
            </p:nvSpPr>
            <p:spPr bwMode="auto">
              <a:xfrm>
                <a:off x="701" y="1889"/>
                <a:ext cx="139" cy="272"/>
              </a:xfrm>
              <a:custGeom>
                <a:avLst/>
                <a:gdLst>
                  <a:gd name="T0" fmla="*/ 0 w 22080"/>
                  <a:gd name="T1" fmla="*/ 0 h 43200"/>
                  <a:gd name="T2" fmla="*/ 0 w 22080"/>
                  <a:gd name="T3" fmla="*/ 0 h 43200"/>
                  <a:gd name="T4" fmla="*/ 0 w 22080"/>
                  <a:gd name="T5" fmla="*/ 0 h 43200"/>
                  <a:gd name="T6" fmla="*/ 0 60000 65536"/>
                  <a:gd name="T7" fmla="*/ 0 60000 65536"/>
                  <a:gd name="T8" fmla="*/ 0 60000 65536"/>
                  <a:gd name="T9" fmla="*/ 0 w 22080"/>
                  <a:gd name="T10" fmla="*/ 0 h 43200"/>
                  <a:gd name="T11" fmla="*/ 22080 w 22080"/>
                  <a:gd name="T12" fmla="*/ 43200 h 43200"/>
                </a:gdLst>
                <a:ahLst/>
                <a:cxnLst>
                  <a:cxn ang="T6">
                    <a:pos x="T0" y="T1"/>
                  </a:cxn>
                  <a:cxn ang="T7">
                    <a:pos x="T2" y="T3"/>
                  </a:cxn>
                  <a:cxn ang="T8">
                    <a:pos x="T4" y="T5"/>
                  </a:cxn>
                </a:cxnLst>
                <a:rect l="T9" t="T10" r="T11" b="T12"/>
                <a:pathLst>
                  <a:path w="22080" h="43200" fill="none" extrusionOk="0">
                    <a:moveTo>
                      <a:pt x="479" y="0"/>
                    </a:moveTo>
                    <a:cubicBezTo>
                      <a:pt x="12409" y="0"/>
                      <a:pt x="22080" y="9670"/>
                      <a:pt x="22080" y="21600"/>
                    </a:cubicBezTo>
                    <a:cubicBezTo>
                      <a:pt x="22080" y="33529"/>
                      <a:pt x="12409" y="43200"/>
                      <a:pt x="480" y="43200"/>
                    </a:cubicBezTo>
                    <a:cubicBezTo>
                      <a:pt x="319" y="43200"/>
                      <a:pt x="159" y="43198"/>
                      <a:pt x="0" y="43194"/>
                    </a:cubicBezTo>
                  </a:path>
                  <a:path w="22080" h="43200" stroke="0" extrusionOk="0">
                    <a:moveTo>
                      <a:pt x="479" y="0"/>
                    </a:moveTo>
                    <a:cubicBezTo>
                      <a:pt x="12409" y="0"/>
                      <a:pt x="22080" y="9670"/>
                      <a:pt x="22080" y="21600"/>
                    </a:cubicBezTo>
                    <a:cubicBezTo>
                      <a:pt x="22080" y="33529"/>
                      <a:pt x="12409" y="43200"/>
                      <a:pt x="480" y="43200"/>
                    </a:cubicBezTo>
                    <a:cubicBezTo>
                      <a:pt x="319" y="43200"/>
                      <a:pt x="159" y="43198"/>
                      <a:pt x="0" y="43194"/>
                    </a:cubicBezTo>
                    <a:lnTo>
                      <a:pt x="480" y="21600"/>
                    </a:lnTo>
                    <a:lnTo>
                      <a:pt x="479"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000">
                  <a:latin typeface="+mn-lt"/>
                </a:endParaRPr>
              </a:p>
            </p:txBody>
          </p:sp>
          <p:sp>
            <p:nvSpPr>
              <p:cNvPr id="12" name="Line 7"/>
              <p:cNvSpPr>
                <a:spLocks noChangeShapeType="1"/>
              </p:cNvSpPr>
              <p:nvPr/>
            </p:nvSpPr>
            <p:spPr bwMode="auto">
              <a:xfrm>
                <a:off x="567" y="1888"/>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3" name="Line 8"/>
              <p:cNvSpPr>
                <a:spLocks noChangeShapeType="1"/>
              </p:cNvSpPr>
              <p:nvPr/>
            </p:nvSpPr>
            <p:spPr bwMode="auto">
              <a:xfrm>
                <a:off x="567" y="1888"/>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4" name="Line 9"/>
              <p:cNvSpPr>
                <a:spLocks noChangeShapeType="1"/>
              </p:cNvSpPr>
              <p:nvPr/>
            </p:nvSpPr>
            <p:spPr bwMode="auto">
              <a:xfrm>
                <a:off x="567" y="2160"/>
                <a:ext cx="13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5" name="Line 10"/>
              <p:cNvSpPr>
                <a:spLocks noChangeShapeType="1"/>
              </p:cNvSpPr>
              <p:nvPr/>
            </p:nvSpPr>
            <p:spPr bwMode="auto">
              <a:xfrm>
                <a:off x="431" y="1933"/>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6" name="Line 11"/>
              <p:cNvSpPr>
                <a:spLocks noChangeShapeType="1"/>
              </p:cNvSpPr>
              <p:nvPr/>
            </p:nvSpPr>
            <p:spPr bwMode="auto">
              <a:xfrm>
                <a:off x="431" y="2115"/>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7" name="Line 12"/>
              <p:cNvSpPr>
                <a:spLocks noChangeShapeType="1"/>
              </p:cNvSpPr>
              <p:nvPr/>
            </p:nvSpPr>
            <p:spPr bwMode="auto">
              <a:xfrm>
                <a:off x="839" y="2024"/>
                <a:ext cx="13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grpSp>
        <p:sp>
          <p:nvSpPr>
            <p:cNvPr id="8" name="Text Box 13"/>
            <p:cNvSpPr txBox="1">
              <a:spLocks noChangeArrowheads="1"/>
            </p:cNvSpPr>
            <p:nvPr/>
          </p:nvSpPr>
          <p:spPr bwMode="auto">
            <a:xfrm>
              <a:off x="249" y="2299"/>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A</a:t>
              </a:r>
              <a:endParaRPr lang="en-AU" altLang="zh-TW" sz="2000">
                <a:latin typeface="+mn-lt"/>
              </a:endParaRPr>
            </a:p>
          </p:txBody>
        </p:sp>
        <p:sp>
          <p:nvSpPr>
            <p:cNvPr id="9" name="Text Box 14"/>
            <p:cNvSpPr txBox="1">
              <a:spLocks noChangeArrowheads="1"/>
            </p:cNvSpPr>
            <p:nvPr/>
          </p:nvSpPr>
          <p:spPr bwMode="auto">
            <a:xfrm>
              <a:off x="249" y="2481"/>
              <a:ext cx="2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B</a:t>
              </a:r>
              <a:endParaRPr lang="en-AU" altLang="zh-TW" sz="2000">
                <a:latin typeface="+mn-lt"/>
              </a:endParaRPr>
            </a:p>
          </p:txBody>
        </p:sp>
        <p:sp>
          <p:nvSpPr>
            <p:cNvPr id="10" name="Text Box 15"/>
            <p:cNvSpPr txBox="1">
              <a:spLocks noChangeArrowheads="1"/>
            </p:cNvSpPr>
            <p:nvPr/>
          </p:nvSpPr>
          <p:spPr bwMode="auto">
            <a:xfrm>
              <a:off x="1020" y="2390"/>
              <a:ext cx="1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Y</a:t>
              </a:r>
              <a:endParaRPr lang="en-AU" altLang="zh-TW" sz="2000">
                <a:latin typeface="+mn-lt"/>
              </a:endParaRPr>
            </a:p>
          </p:txBody>
        </p:sp>
      </p:grpSp>
      <p:grpSp>
        <p:nvGrpSpPr>
          <p:cNvPr id="20" name="Group 16"/>
          <p:cNvGrpSpPr>
            <a:grpSpLocks/>
          </p:cNvGrpSpPr>
          <p:nvPr/>
        </p:nvGrpSpPr>
        <p:grpSpPr bwMode="auto">
          <a:xfrm>
            <a:off x="1331640" y="4829646"/>
            <a:ext cx="1553540" cy="1263650"/>
            <a:chOff x="113" y="2840"/>
            <a:chExt cx="849" cy="796"/>
          </a:xfrm>
        </p:grpSpPr>
        <p:sp>
          <p:nvSpPr>
            <p:cNvPr id="21" name="Line 17"/>
            <p:cNvSpPr>
              <a:spLocks noChangeShapeType="1"/>
            </p:cNvSpPr>
            <p:nvPr/>
          </p:nvSpPr>
          <p:spPr bwMode="auto">
            <a:xfrm>
              <a:off x="340" y="2976"/>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2" name="Line 18"/>
            <p:cNvSpPr>
              <a:spLocks noChangeShapeType="1"/>
            </p:cNvSpPr>
            <p:nvPr/>
          </p:nvSpPr>
          <p:spPr bwMode="auto">
            <a:xfrm>
              <a:off x="340" y="3158"/>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3" name="Line 19"/>
            <p:cNvSpPr>
              <a:spLocks noChangeShapeType="1"/>
            </p:cNvSpPr>
            <p:nvPr/>
          </p:nvSpPr>
          <p:spPr bwMode="auto">
            <a:xfrm>
              <a:off x="657" y="3067"/>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4" name="Text Box 20"/>
            <p:cNvSpPr txBox="1">
              <a:spLocks noChangeArrowheads="1"/>
            </p:cNvSpPr>
            <p:nvPr/>
          </p:nvSpPr>
          <p:spPr bwMode="auto">
            <a:xfrm>
              <a:off x="113" y="2843"/>
              <a:ext cx="1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dirty="0">
                  <a:latin typeface="+mn-lt"/>
                </a:rPr>
                <a:t>I</a:t>
              </a:r>
              <a:r>
                <a:rPr lang="en-US" altLang="zh-TW" sz="2000" baseline="-25000" dirty="0">
                  <a:latin typeface="+mn-lt"/>
                </a:rPr>
                <a:t>0</a:t>
              </a:r>
              <a:endParaRPr lang="en-AU" altLang="zh-TW" sz="2000" baseline="-25000" dirty="0">
                <a:latin typeface="+mn-lt"/>
              </a:endParaRPr>
            </a:p>
          </p:txBody>
        </p:sp>
        <p:sp>
          <p:nvSpPr>
            <p:cNvPr id="25" name="Text Box 21"/>
            <p:cNvSpPr txBox="1">
              <a:spLocks noChangeArrowheads="1"/>
            </p:cNvSpPr>
            <p:nvPr/>
          </p:nvSpPr>
          <p:spPr bwMode="auto">
            <a:xfrm>
              <a:off x="113" y="3025"/>
              <a:ext cx="18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dirty="0">
                  <a:latin typeface="+mn-lt"/>
                </a:rPr>
                <a:t>I</a:t>
              </a:r>
              <a:r>
                <a:rPr lang="en-US" altLang="zh-TW" sz="2000" baseline="-25000" dirty="0">
                  <a:latin typeface="+mn-lt"/>
                </a:rPr>
                <a:t>1</a:t>
              </a:r>
              <a:endParaRPr lang="en-AU" altLang="zh-TW" sz="2000" baseline="-25000" dirty="0">
                <a:latin typeface="+mn-lt"/>
              </a:endParaRPr>
            </a:p>
          </p:txBody>
        </p:sp>
        <p:sp>
          <p:nvSpPr>
            <p:cNvPr id="26" name="Text Box 22"/>
            <p:cNvSpPr txBox="1">
              <a:spLocks noChangeArrowheads="1"/>
            </p:cNvSpPr>
            <p:nvPr/>
          </p:nvSpPr>
          <p:spPr bwMode="auto">
            <a:xfrm>
              <a:off x="793" y="2934"/>
              <a:ext cx="16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Y</a:t>
              </a:r>
              <a:endParaRPr lang="en-AU" altLang="zh-TW" sz="2000">
                <a:latin typeface="+mn-lt"/>
              </a:endParaRPr>
            </a:p>
          </p:txBody>
        </p:sp>
        <p:sp>
          <p:nvSpPr>
            <p:cNvPr id="27" name="Line 23"/>
            <p:cNvSpPr>
              <a:spLocks noChangeShapeType="1"/>
            </p:cNvSpPr>
            <p:nvPr/>
          </p:nvSpPr>
          <p:spPr bwMode="auto">
            <a:xfrm>
              <a:off x="476" y="2931"/>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8" name="Arc 24"/>
            <p:cNvSpPr>
              <a:spLocks/>
            </p:cNvSpPr>
            <p:nvPr/>
          </p:nvSpPr>
          <p:spPr bwMode="auto">
            <a:xfrm>
              <a:off x="567" y="2840"/>
              <a:ext cx="90" cy="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000">
                <a:latin typeface="+mn-lt"/>
              </a:endParaRPr>
            </a:p>
          </p:txBody>
        </p:sp>
        <p:sp>
          <p:nvSpPr>
            <p:cNvPr id="29" name="Arc 25"/>
            <p:cNvSpPr>
              <a:spLocks/>
            </p:cNvSpPr>
            <p:nvPr/>
          </p:nvSpPr>
          <p:spPr bwMode="auto">
            <a:xfrm flipH="1">
              <a:off x="476" y="2840"/>
              <a:ext cx="90" cy="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000">
                <a:latin typeface="+mn-lt"/>
              </a:endParaRPr>
            </a:p>
          </p:txBody>
        </p:sp>
        <p:sp>
          <p:nvSpPr>
            <p:cNvPr id="30" name="Arc 26"/>
            <p:cNvSpPr>
              <a:spLocks/>
            </p:cNvSpPr>
            <p:nvPr/>
          </p:nvSpPr>
          <p:spPr bwMode="auto">
            <a:xfrm flipV="1">
              <a:off x="567" y="3203"/>
              <a:ext cx="90" cy="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000">
                <a:latin typeface="+mn-lt"/>
              </a:endParaRPr>
            </a:p>
          </p:txBody>
        </p:sp>
        <p:sp>
          <p:nvSpPr>
            <p:cNvPr id="31" name="Arc 27"/>
            <p:cNvSpPr>
              <a:spLocks/>
            </p:cNvSpPr>
            <p:nvPr/>
          </p:nvSpPr>
          <p:spPr bwMode="auto">
            <a:xfrm flipH="1" flipV="1">
              <a:off x="476" y="3203"/>
              <a:ext cx="90" cy="9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000">
                <a:latin typeface="+mn-lt"/>
              </a:endParaRPr>
            </a:p>
          </p:txBody>
        </p:sp>
        <p:sp>
          <p:nvSpPr>
            <p:cNvPr id="32" name="Line 28"/>
            <p:cNvSpPr>
              <a:spLocks noChangeShapeType="1"/>
            </p:cNvSpPr>
            <p:nvPr/>
          </p:nvSpPr>
          <p:spPr bwMode="auto">
            <a:xfrm>
              <a:off x="657" y="2931"/>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3" name="Text Box 29"/>
            <p:cNvSpPr txBox="1">
              <a:spLocks noChangeArrowheads="1"/>
            </p:cNvSpPr>
            <p:nvPr/>
          </p:nvSpPr>
          <p:spPr bwMode="auto">
            <a:xfrm>
              <a:off x="522" y="2858"/>
              <a:ext cx="103"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chorCtr="1">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nSpc>
                  <a:spcPts val="1800"/>
                </a:lnSpc>
              </a:pPr>
              <a:r>
                <a:rPr lang="en-US" altLang="zh-TW" sz="1800" dirty="0" smtClean="0">
                  <a:latin typeface="+mn-lt"/>
                </a:rPr>
                <a:t>Mux</a:t>
              </a:r>
              <a:endParaRPr lang="en-AU" altLang="zh-TW" sz="1800" dirty="0">
                <a:latin typeface="+mn-lt"/>
              </a:endParaRPr>
            </a:p>
          </p:txBody>
        </p:sp>
        <p:sp>
          <p:nvSpPr>
            <p:cNvPr id="34" name="Line 30"/>
            <p:cNvSpPr>
              <a:spLocks noChangeShapeType="1"/>
            </p:cNvSpPr>
            <p:nvPr/>
          </p:nvSpPr>
          <p:spPr bwMode="auto">
            <a:xfrm flipV="1">
              <a:off x="567" y="3294"/>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5" name="Text Box 31"/>
            <p:cNvSpPr txBox="1">
              <a:spLocks noChangeArrowheads="1"/>
            </p:cNvSpPr>
            <p:nvPr/>
          </p:nvSpPr>
          <p:spPr bwMode="auto">
            <a:xfrm>
              <a:off x="498" y="3384"/>
              <a:ext cx="16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dirty="0">
                  <a:latin typeface="+mn-lt"/>
                </a:rPr>
                <a:t>S</a:t>
              </a:r>
              <a:endParaRPr lang="en-AU" altLang="zh-TW" sz="2000" dirty="0">
                <a:latin typeface="+mn-lt"/>
              </a:endParaRPr>
            </a:p>
          </p:txBody>
        </p:sp>
      </p:grpSp>
      <p:grpSp>
        <p:nvGrpSpPr>
          <p:cNvPr id="36" name="Group 33"/>
          <p:cNvGrpSpPr>
            <a:grpSpLocks/>
          </p:cNvGrpSpPr>
          <p:nvPr/>
        </p:nvGrpSpPr>
        <p:grpSpPr bwMode="auto">
          <a:xfrm>
            <a:off x="5364087" y="3174925"/>
            <a:ext cx="1577975" cy="1046163"/>
            <a:chOff x="1111" y="2659"/>
            <a:chExt cx="994" cy="659"/>
          </a:xfrm>
        </p:grpSpPr>
        <p:sp>
          <p:nvSpPr>
            <p:cNvPr id="37" name="Line 34"/>
            <p:cNvSpPr>
              <a:spLocks noChangeShapeType="1"/>
            </p:cNvSpPr>
            <p:nvPr/>
          </p:nvSpPr>
          <p:spPr bwMode="auto">
            <a:xfrm>
              <a:off x="1338" y="2795"/>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8" name="Line 35"/>
            <p:cNvSpPr>
              <a:spLocks noChangeShapeType="1"/>
            </p:cNvSpPr>
            <p:nvPr/>
          </p:nvSpPr>
          <p:spPr bwMode="auto">
            <a:xfrm>
              <a:off x="1338" y="3158"/>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9" name="Line 36"/>
            <p:cNvSpPr>
              <a:spLocks noChangeShapeType="1"/>
            </p:cNvSpPr>
            <p:nvPr/>
          </p:nvSpPr>
          <p:spPr bwMode="auto">
            <a:xfrm>
              <a:off x="1791" y="2976"/>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0" name="Text Box 37"/>
            <p:cNvSpPr txBox="1">
              <a:spLocks noChangeArrowheads="1"/>
            </p:cNvSpPr>
            <p:nvPr/>
          </p:nvSpPr>
          <p:spPr bwMode="auto">
            <a:xfrm>
              <a:off x="1111" y="2662"/>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A</a:t>
              </a:r>
              <a:endParaRPr lang="en-AU" altLang="zh-TW" sz="2000">
                <a:latin typeface="+mn-lt"/>
              </a:endParaRPr>
            </a:p>
          </p:txBody>
        </p:sp>
        <p:sp>
          <p:nvSpPr>
            <p:cNvPr id="41" name="Text Box 38"/>
            <p:cNvSpPr txBox="1">
              <a:spLocks noChangeArrowheads="1"/>
            </p:cNvSpPr>
            <p:nvPr/>
          </p:nvSpPr>
          <p:spPr bwMode="auto">
            <a:xfrm>
              <a:off x="1111" y="3066"/>
              <a:ext cx="2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B</a:t>
              </a:r>
              <a:endParaRPr lang="en-AU" altLang="zh-TW" sz="2000">
                <a:latin typeface="+mn-lt"/>
              </a:endParaRPr>
            </a:p>
          </p:txBody>
        </p:sp>
        <p:sp>
          <p:nvSpPr>
            <p:cNvPr id="42" name="Text Box 39"/>
            <p:cNvSpPr txBox="1">
              <a:spLocks noChangeArrowheads="1"/>
            </p:cNvSpPr>
            <p:nvPr/>
          </p:nvSpPr>
          <p:spPr bwMode="auto">
            <a:xfrm>
              <a:off x="1910" y="2843"/>
              <a:ext cx="1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Y</a:t>
              </a:r>
              <a:endParaRPr lang="en-AU" altLang="zh-TW" sz="2000">
                <a:latin typeface="+mn-lt"/>
              </a:endParaRPr>
            </a:p>
          </p:txBody>
        </p:sp>
        <p:sp>
          <p:nvSpPr>
            <p:cNvPr id="43" name="Line 40"/>
            <p:cNvSpPr>
              <a:spLocks noChangeShapeType="1"/>
            </p:cNvSpPr>
            <p:nvPr/>
          </p:nvSpPr>
          <p:spPr bwMode="auto">
            <a:xfrm>
              <a:off x="1474" y="2659"/>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4" name="Line 41"/>
            <p:cNvSpPr>
              <a:spLocks noChangeShapeType="1"/>
            </p:cNvSpPr>
            <p:nvPr/>
          </p:nvSpPr>
          <p:spPr bwMode="auto">
            <a:xfrm>
              <a:off x="1474" y="3067"/>
              <a:ext cx="0"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5" name="Line 42"/>
            <p:cNvSpPr>
              <a:spLocks noChangeShapeType="1"/>
            </p:cNvSpPr>
            <p:nvPr/>
          </p:nvSpPr>
          <p:spPr bwMode="auto">
            <a:xfrm>
              <a:off x="1474" y="2886"/>
              <a:ext cx="91"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6" name="Line 43"/>
            <p:cNvSpPr>
              <a:spLocks noChangeShapeType="1"/>
            </p:cNvSpPr>
            <p:nvPr/>
          </p:nvSpPr>
          <p:spPr bwMode="auto">
            <a:xfrm flipH="1">
              <a:off x="1474" y="2976"/>
              <a:ext cx="91" cy="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7" name="Line 44"/>
            <p:cNvSpPr>
              <a:spLocks noChangeShapeType="1"/>
            </p:cNvSpPr>
            <p:nvPr/>
          </p:nvSpPr>
          <p:spPr bwMode="auto">
            <a:xfrm>
              <a:off x="1474" y="2659"/>
              <a:ext cx="317"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8" name="Line 45"/>
            <p:cNvSpPr>
              <a:spLocks noChangeShapeType="1"/>
            </p:cNvSpPr>
            <p:nvPr/>
          </p:nvSpPr>
          <p:spPr bwMode="auto">
            <a:xfrm flipV="1">
              <a:off x="1474" y="3113"/>
              <a:ext cx="317"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9" name="Line 46"/>
            <p:cNvSpPr>
              <a:spLocks noChangeShapeType="1"/>
            </p:cNvSpPr>
            <p:nvPr/>
          </p:nvSpPr>
          <p:spPr bwMode="auto">
            <a:xfrm>
              <a:off x="1791" y="2840"/>
              <a:ext cx="0" cy="27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0" name="Text Box 47"/>
            <p:cNvSpPr txBox="1">
              <a:spLocks noChangeArrowheads="1"/>
            </p:cNvSpPr>
            <p:nvPr/>
          </p:nvSpPr>
          <p:spPr bwMode="auto">
            <a:xfrm>
              <a:off x="1620" y="2889"/>
              <a:ext cx="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a:t>
              </a:r>
              <a:endParaRPr lang="en-AU" altLang="zh-TW" sz="2000">
                <a:latin typeface="+mn-lt"/>
              </a:endParaRPr>
            </a:p>
          </p:txBody>
        </p:sp>
      </p:grpSp>
      <p:grpSp>
        <p:nvGrpSpPr>
          <p:cNvPr id="51" name="Group 48"/>
          <p:cNvGrpSpPr>
            <a:grpSpLocks/>
          </p:cNvGrpSpPr>
          <p:nvPr/>
        </p:nvGrpSpPr>
        <p:grpSpPr bwMode="auto">
          <a:xfrm>
            <a:off x="5381800" y="4804816"/>
            <a:ext cx="1649413" cy="1360488"/>
            <a:chOff x="2699" y="2750"/>
            <a:chExt cx="1039" cy="857"/>
          </a:xfrm>
        </p:grpSpPr>
        <p:sp>
          <p:nvSpPr>
            <p:cNvPr id="52" name="Line 49"/>
            <p:cNvSpPr>
              <a:spLocks noChangeShapeType="1"/>
            </p:cNvSpPr>
            <p:nvPr/>
          </p:nvSpPr>
          <p:spPr bwMode="auto">
            <a:xfrm>
              <a:off x="2926" y="2886"/>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3" name="Line 50"/>
            <p:cNvSpPr>
              <a:spLocks noChangeShapeType="1"/>
            </p:cNvSpPr>
            <p:nvPr/>
          </p:nvSpPr>
          <p:spPr bwMode="auto">
            <a:xfrm>
              <a:off x="2926" y="3339"/>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4" name="Line 51"/>
            <p:cNvSpPr>
              <a:spLocks noChangeShapeType="1"/>
            </p:cNvSpPr>
            <p:nvPr/>
          </p:nvSpPr>
          <p:spPr bwMode="auto">
            <a:xfrm>
              <a:off x="3424" y="3113"/>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 name="Text Box 52"/>
            <p:cNvSpPr txBox="1">
              <a:spLocks noChangeArrowheads="1"/>
            </p:cNvSpPr>
            <p:nvPr/>
          </p:nvSpPr>
          <p:spPr bwMode="auto">
            <a:xfrm>
              <a:off x="2699" y="2753"/>
              <a:ext cx="21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A</a:t>
              </a:r>
              <a:endParaRPr lang="en-AU" altLang="zh-TW" sz="2000">
                <a:latin typeface="+mn-lt"/>
              </a:endParaRPr>
            </a:p>
          </p:txBody>
        </p:sp>
        <p:sp>
          <p:nvSpPr>
            <p:cNvPr id="56" name="Text Box 53"/>
            <p:cNvSpPr txBox="1">
              <a:spLocks noChangeArrowheads="1"/>
            </p:cNvSpPr>
            <p:nvPr/>
          </p:nvSpPr>
          <p:spPr bwMode="auto">
            <a:xfrm>
              <a:off x="2699" y="3247"/>
              <a:ext cx="20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B</a:t>
              </a:r>
              <a:endParaRPr lang="en-AU" altLang="zh-TW" sz="2000">
                <a:latin typeface="+mn-lt"/>
              </a:endParaRPr>
            </a:p>
          </p:txBody>
        </p:sp>
        <p:sp>
          <p:nvSpPr>
            <p:cNvPr id="57" name="Text Box 54"/>
            <p:cNvSpPr txBox="1">
              <a:spLocks noChangeArrowheads="1"/>
            </p:cNvSpPr>
            <p:nvPr/>
          </p:nvSpPr>
          <p:spPr bwMode="auto">
            <a:xfrm>
              <a:off x="3543" y="2979"/>
              <a:ext cx="19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dirty="0">
                  <a:latin typeface="+mn-lt"/>
                </a:rPr>
                <a:t>Y</a:t>
              </a:r>
              <a:endParaRPr lang="en-AU" altLang="zh-TW" sz="2000" dirty="0">
                <a:latin typeface="+mn-lt"/>
              </a:endParaRPr>
            </a:p>
          </p:txBody>
        </p:sp>
        <p:sp>
          <p:nvSpPr>
            <p:cNvPr id="58" name="Line 55"/>
            <p:cNvSpPr>
              <a:spLocks noChangeShapeType="1"/>
            </p:cNvSpPr>
            <p:nvPr/>
          </p:nvSpPr>
          <p:spPr bwMode="auto">
            <a:xfrm>
              <a:off x="3061" y="2750"/>
              <a:ext cx="1"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9" name="Line 56"/>
            <p:cNvSpPr>
              <a:spLocks noChangeShapeType="1"/>
            </p:cNvSpPr>
            <p:nvPr/>
          </p:nvSpPr>
          <p:spPr bwMode="auto">
            <a:xfrm flipH="1">
              <a:off x="3061" y="3203"/>
              <a:ext cx="1"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0" name="Line 57"/>
            <p:cNvSpPr>
              <a:spLocks noChangeShapeType="1"/>
            </p:cNvSpPr>
            <p:nvPr/>
          </p:nvSpPr>
          <p:spPr bwMode="auto">
            <a:xfrm>
              <a:off x="3062" y="3022"/>
              <a:ext cx="91" cy="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1" name="Line 58"/>
            <p:cNvSpPr>
              <a:spLocks noChangeShapeType="1"/>
            </p:cNvSpPr>
            <p:nvPr/>
          </p:nvSpPr>
          <p:spPr bwMode="auto">
            <a:xfrm flipH="1">
              <a:off x="3062" y="3112"/>
              <a:ext cx="91" cy="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2" name="Line 59"/>
            <p:cNvSpPr>
              <a:spLocks noChangeShapeType="1"/>
            </p:cNvSpPr>
            <p:nvPr/>
          </p:nvSpPr>
          <p:spPr bwMode="auto">
            <a:xfrm>
              <a:off x="3061" y="2750"/>
              <a:ext cx="363"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3" name="Line 60"/>
            <p:cNvSpPr>
              <a:spLocks noChangeShapeType="1"/>
            </p:cNvSpPr>
            <p:nvPr/>
          </p:nvSpPr>
          <p:spPr bwMode="auto">
            <a:xfrm flipV="1">
              <a:off x="3061" y="3294"/>
              <a:ext cx="363" cy="18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4" name="Line 61"/>
            <p:cNvSpPr>
              <a:spLocks noChangeShapeType="1"/>
            </p:cNvSpPr>
            <p:nvPr/>
          </p:nvSpPr>
          <p:spPr bwMode="auto">
            <a:xfrm>
              <a:off x="3424" y="2931"/>
              <a:ext cx="0" cy="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5" name="Text Box 62"/>
            <p:cNvSpPr txBox="1">
              <a:spLocks noChangeArrowheads="1"/>
            </p:cNvSpPr>
            <p:nvPr/>
          </p:nvSpPr>
          <p:spPr bwMode="auto">
            <a:xfrm>
              <a:off x="3152" y="3025"/>
              <a:ext cx="26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ALU</a:t>
              </a:r>
              <a:endParaRPr lang="en-AU" altLang="zh-TW" sz="2000">
                <a:latin typeface="+mn-lt"/>
              </a:endParaRPr>
            </a:p>
          </p:txBody>
        </p:sp>
        <p:sp>
          <p:nvSpPr>
            <p:cNvPr id="66" name="Line 63"/>
            <p:cNvSpPr>
              <a:spLocks noChangeShapeType="1"/>
            </p:cNvSpPr>
            <p:nvPr/>
          </p:nvSpPr>
          <p:spPr bwMode="auto">
            <a:xfrm>
              <a:off x="3243" y="3385"/>
              <a:ext cx="0"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67" name="Text Box 64"/>
            <p:cNvSpPr txBox="1">
              <a:spLocks noChangeArrowheads="1"/>
            </p:cNvSpPr>
            <p:nvPr/>
          </p:nvSpPr>
          <p:spPr bwMode="auto">
            <a:xfrm>
              <a:off x="3272" y="3355"/>
              <a:ext cx="19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dirty="0">
                  <a:latin typeface="+mn-lt"/>
                </a:rPr>
                <a:t>F</a:t>
              </a:r>
              <a:endParaRPr lang="en-AU" altLang="zh-TW" sz="2000" dirty="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15</a:t>
            </a:fld>
            <a:endParaRPr lang="zh-TW" altLang="zh-TW"/>
          </a:p>
        </p:txBody>
      </p:sp>
    </p:spTree>
    <p:extLst>
      <p:ext uri="{BB962C8B-B14F-4D97-AF65-F5344CB8AC3E}">
        <p14:creationId xmlns:p14="http://schemas.microsoft.com/office/powerpoint/2010/main" val="34433322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altLang="zh-TW" dirty="0" smtClean="0"/>
              <a:t>Logic Design Basics</a:t>
            </a:r>
            <a:endParaRPr lang="en-AU" altLang="zh-TW" dirty="0" smtClean="0"/>
          </a:p>
        </p:txBody>
      </p:sp>
      <p:sp>
        <p:nvSpPr>
          <p:cNvPr id="9221" name="Rectangle 4"/>
          <p:cNvSpPr>
            <a:spLocks noGrp="1" noChangeArrowheads="1"/>
          </p:cNvSpPr>
          <p:nvPr>
            <p:ph type="body" idx="1"/>
          </p:nvPr>
        </p:nvSpPr>
        <p:spPr/>
        <p:txBody>
          <a:bodyPr/>
          <a:lstStyle/>
          <a:p>
            <a:r>
              <a:rPr lang="en-US" altLang="zh-TW" dirty="0" smtClean="0">
                <a:solidFill>
                  <a:srgbClr val="FF0000"/>
                </a:solidFill>
              </a:rPr>
              <a:t>State</a:t>
            </a:r>
            <a:r>
              <a:rPr lang="en-US" altLang="zh-TW" dirty="0" smtClean="0"/>
              <a:t> (sequential) elements</a:t>
            </a:r>
          </a:p>
          <a:p>
            <a:pPr lvl="1"/>
            <a:r>
              <a:rPr lang="en-US" altLang="zh-TW" dirty="0" smtClean="0"/>
              <a:t>Store information</a:t>
            </a:r>
          </a:p>
          <a:p>
            <a:r>
              <a:rPr lang="en-US" altLang="zh-TW" dirty="0"/>
              <a:t>Register: </a:t>
            </a:r>
            <a:r>
              <a:rPr lang="en-US" altLang="zh-TW" dirty="0" smtClean="0"/>
              <a:t>store </a:t>
            </a:r>
            <a:r>
              <a:rPr lang="en-US" altLang="zh-TW" dirty="0"/>
              <a:t>data in a circuit</a:t>
            </a:r>
          </a:p>
          <a:p>
            <a:pPr lvl="1"/>
            <a:r>
              <a:rPr lang="en-US" altLang="zh-TW" dirty="0" smtClean="0"/>
              <a:t>Use </a:t>
            </a:r>
            <a:r>
              <a:rPr lang="en-US" altLang="zh-TW" dirty="0"/>
              <a:t>clock signal to determine when to update </a:t>
            </a:r>
            <a:r>
              <a:rPr lang="en-US" altLang="zh-TW" dirty="0" smtClean="0"/>
              <a:t>stored </a:t>
            </a:r>
            <a:r>
              <a:rPr lang="en-US" altLang="zh-TW" dirty="0"/>
              <a:t>value</a:t>
            </a:r>
          </a:p>
          <a:p>
            <a:pPr lvl="1"/>
            <a:r>
              <a:rPr lang="en-US" altLang="zh-TW" i="1" dirty="0">
                <a:solidFill>
                  <a:srgbClr val="FF0000"/>
                </a:solidFill>
              </a:rPr>
              <a:t>Edge-triggered</a:t>
            </a:r>
            <a:r>
              <a:rPr lang="en-US" altLang="zh-TW" dirty="0"/>
              <a:t>: update when </a:t>
            </a:r>
            <a:r>
              <a:rPr lang="en-US" altLang="zh-TW" dirty="0" err="1"/>
              <a:t>Clk</a:t>
            </a:r>
            <a:r>
              <a:rPr lang="en-US" altLang="zh-TW" dirty="0"/>
              <a:t> changes from 0 to </a:t>
            </a:r>
            <a:r>
              <a:rPr lang="en-US" altLang="zh-TW" dirty="0" smtClean="0"/>
              <a:t>1</a:t>
            </a:r>
          </a:p>
          <a:p>
            <a:pPr lvl="2"/>
            <a:r>
              <a:rPr lang="en-US" altLang="zh-TW" dirty="0" smtClean="0"/>
              <a:t>Avoid race condition</a:t>
            </a:r>
          </a:p>
        </p:txBody>
      </p:sp>
      <p:grpSp>
        <p:nvGrpSpPr>
          <p:cNvPr id="4" name="Group 4"/>
          <p:cNvGrpSpPr>
            <a:grpSpLocks/>
          </p:cNvGrpSpPr>
          <p:nvPr/>
        </p:nvGrpSpPr>
        <p:grpSpPr bwMode="auto">
          <a:xfrm>
            <a:off x="755650" y="4365625"/>
            <a:ext cx="2085976" cy="1223963"/>
            <a:chOff x="657" y="2296"/>
            <a:chExt cx="1314" cy="771"/>
          </a:xfrm>
        </p:grpSpPr>
        <p:sp>
          <p:nvSpPr>
            <p:cNvPr id="5" name="Rectangle 5"/>
            <p:cNvSpPr>
              <a:spLocks noChangeArrowheads="1"/>
            </p:cNvSpPr>
            <p:nvPr/>
          </p:nvSpPr>
          <p:spPr bwMode="auto">
            <a:xfrm>
              <a:off x="1111" y="2296"/>
              <a:ext cx="499" cy="77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TW" sz="2000">
                <a:latin typeface="+mn-lt"/>
              </a:endParaRPr>
            </a:p>
          </p:txBody>
        </p:sp>
        <p:sp>
          <p:nvSpPr>
            <p:cNvPr id="6" name="Line 6"/>
            <p:cNvSpPr>
              <a:spLocks noChangeShapeType="1"/>
            </p:cNvSpPr>
            <p:nvPr/>
          </p:nvSpPr>
          <p:spPr bwMode="auto">
            <a:xfrm>
              <a:off x="975" y="2478"/>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7" name="Line 7"/>
            <p:cNvSpPr>
              <a:spLocks noChangeShapeType="1"/>
            </p:cNvSpPr>
            <p:nvPr/>
          </p:nvSpPr>
          <p:spPr bwMode="auto">
            <a:xfrm>
              <a:off x="975" y="2886"/>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8" name="Line 8"/>
            <p:cNvSpPr>
              <a:spLocks noChangeShapeType="1"/>
            </p:cNvSpPr>
            <p:nvPr/>
          </p:nvSpPr>
          <p:spPr bwMode="auto">
            <a:xfrm>
              <a:off x="1610" y="2478"/>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9" name="Text Box 9"/>
            <p:cNvSpPr txBox="1">
              <a:spLocks noChangeArrowheads="1"/>
            </p:cNvSpPr>
            <p:nvPr/>
          </p:nvSpPr>
          <p:spPr bwMode="auto">
            <a:xfrm>
              <a:off x="748" y="2345"/>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D</a:t>
              </a:r>
              <a:endParaRPr lang="en-AU" altLang="zh-TW" sz="2000">
                <a:latin typeface="+mn-lt"/>
              </a:endParaRPr>
            </a:p>
          </p:txBody>
        </p:sp>
        <p:sp>
          <p:nvSpPr>
            <p:cNvPr id="10" name="Text Box 10"/>
            <p:cNvSpPr txBox="1">
              <a:spLocks noChangeArrowheads="1"/>
            </p:cNvSpPr>
            <p:nvPr/>
          </p:nvSpPr>
          <p:spPr bwMode="auto">
            <a:xfrm>
              <a:off x="657" y="2753"/>
              <a:ext cx="3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Clk</a:t>
              </a:r>
              <a:endParaRPr lang="en-AU" altLang="zh-TW" sz="2000">
                <a:latin typeface="+mn-lt"/>
              </a:endParaRPr>
            </a:p>
          </p:txBody>
        </p:sp>
        <p:sp>
          <p:nvSpPr>
            <p:cNvPr id="11" name="Text Box 11"/>
            <p:cNvSpPr txBox="1">
              <a:spLocks noChangeArrowheads="1"/>
            </p:cNvSpPr>
            <p:nvPr/>
          </p:nvSpPr>
          <p:spPr bwMode="auto">
            <a:xfrm>
              <a:off x="1746" y="2345"/>
              <a:ext cx="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Q</a:t>
              </a:r>
              <a:endParaRPr lang="en-AU" altLang="zh-TW" sz="2000">
                <a:latin typeface="+mn-lt"/>
              </a:endParaRPr>
            </a:p>
          </p:txBody>
        </p:sp>
        <p:sp>
          <p:nvSpPr>
            <p:cNvPr id="12" name="Line 12"/>
            <p:cNvSpPr>
              <a:spLocks noChangeShapeType="1"/>
            </p:cNvSpPr>
            <p:nvPr/>
          </p:nvSpPr>
          <p:spPr bwMode="auto">
            <a:xfrm>
              <a:off x="1111" y="2840"/>
              <a:ext cx="91"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3" name="Line 13"/>
            <p:cNvSpPr>
              <a:spLocks noChangeShapeType="1"/>
            </p:cNvSpPr>
            <p:nvPr/>
          </p:nvSpPr>
          <p:spPr bwMode="auto">
            <a:xfrm flipV="1">
              <a:off x="1111" y="2886"/>
              <a:ext cx="91"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grpSp>
      <p:grpSp>
        <p:nvGrpSpPr>
          <p:cNvPr id="14" name="Group 44"/>
          <p:cNvGrpSpPr>
            <a:grpSpLocks/>
          </p:cNvGrpSpPr>
          <p:nvPr/>
        </p:nvGrpSpPr>
        <p:grpSpPr bwMode="auto">
          <a:xfrm>
            <a:off x="3419475" y="4005263"/>
            <a:ext cx="4775200" cy="1800225"/>
            <a:chOff x="2154" y="2523"/>
            <a:chExt cx="3008" cy="1134"/>
          </a:xfrm>
        </p:grpSpPr>
        <p:sp>
          <p:nvSpPr>
            <p:cNvPr id="15" name="Line 18"/>
            <p:cNvSpPr>
              <a:spLocks noChangeShapeType="1"/>
            </p:cNvSpPr>
            <p:nvPr/>
          </p:nvSpPr>
          <p:spPr bwMode="auto">
            <a:xfrm>
              <a:off x="2712" y="2614"/>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6" name="Line 19"/>
            <p:cNvSpPr>
              <a:spLocks noChangeShapeType="1"/>
            </p:cNvSpPr>
            <p:nvPr/>
          </p:nvSpPr>
          <p:spPr bwMode="auto">
            <a:xfrm>
              <a:off x="2712"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7" name="Line 20"/>
            <p:cNvSpPr>
              <a:spLocks noChangeShapeType="1"/>
            </p:cNvSpPr>
            <p:nvPr/>
          </p:nvSpPr>
          <p:spPr bwMode="auto">
            <a:xfrm>
              <a:off x="3256"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8" name="Line 21"/>
            <p:cNvSpPr>
              <a:spLocks noChangeShapeType="1"/>
            </p:cNvSpPr>
            <p:nvPr/>
          </p:nvSpPr>
          <p:spPr bwMode="auto">
            <a:xfrm>
              <a:off x="3256" y="2795"/>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9" name="Line 22"/>
            <p:cNvSpPr>
              <a:spLocks noChangeShapeType="1"/>
            </p:cNvSpPr>
            <p:nvPr/>
          </p:nvSpPr>
          <p:spPr bwMode="auto">
            <a:xfrm>
              <a:off x="2531" y="2795"/>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0" name="Line 23"/>
            <p:cNvSpPr>
              <a:spLocks noChangeShapeType="1"/>
            </p:cNvSpPr>
            <p:nvPr/>
          </p:nvSpPr>
          <p:spPr bwMode="auto">
            <a:xfrm>
              <a:off x="3801" y="2614"/>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1" name="Line 24"/>
            <p:cNvSpPr>
              <a:spLocks noChangeShapeType="1"/>
            </p:cNvSpPr>
            <p:nvPr/>
          </p:nvSpPr>
          <p:spPr bwMode="auto">
            <a:xfrm>
              <a:off x="3801"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2" name="Line 25"/>
            <p:cNvSpPr>
              <a:spLocks noChangeShapeType="1"/>
            </p:cNvSpPr>
            <p:nvPr/>
          </p:nvSpPr>
          <p:spPr bwMode="auto">
            <a:xfrm>
              <a:off x="4345"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3" name="Line 26"/>
            <p:cNvSpPr>
              <a:spLocks noChangeShapeType="1"/>
            </p:cNvSpPr>
            <p:nvPr/>
          </p:nvSpPr>
          <p:spPr bwMode="auto">
            <a:xfrm>
              <a:off x="4345" y="2795"/>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4" name="Line 27"/>
            <p:cNvSpPr>
              <a:spLocks noChangeShapeType="1"/>
            </p:cNvSpPr>
            <p:nvPr/>
          </p:nvSpPr>
          <p:spPr bwMode="auto">
            <a:xfrm>
              <a:off x="4889" y="2614"/>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5" name="Line 28"/>
            <p:cNvSpPr>
              <a:spLocks noChangeShapeType="1"/>
            </p:cNvSpPr>
            <p:nvPr/>
          </p:nvSpPr>
          <p:spPr bwMode="auto">
            <a:xfrm flipV="1">
              <a:off x="4890" y="2613"/>
              <a:ext cx="227"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6" name="Line 29"/>
            <p:cNvSpPr>
              <a:spLocks noChangeShapeType="1"/>
            </p:cNvSpPr>
            <p:nvPr/>
          </p:nvSpPr>
          <p:spPr bwMode="auto">
            <a:xfrm>
              <a:off x="2531" y="3657"/>
              <a:ext cx="26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7" name="Line 30"/>
            <p:cNvSpPr>
              <a:spLocks noChangeShapeType="1"/>
            </p:cNvSpPr>
            <p:nvPr/>
          </p:nvSpPr>
          <p:spPr bwMode="auto">
            <a:xfrm flipV="1">
              <a:off x="2531" y="2523"/>
              <a:ext cx="0" cy="113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28" name="Text Box 31"/>
            <p:cNvSpPr txBox="1">
              <a:spLocks noChangeArrowheads="1"/>
            </p:cNvSpPr>
            <p:nvPr/>
          </p:nvSpPr>
          <p:spPr bwMode="auto">
            <a:xfrm>
              <a:off x="2154" y="2617"/>
              <a:ext cx="3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Clk</a:t>
              </a:r>
              <a:endParaRPr lang="en-AU" altLang="zh-TW" sz="2000">
                <a:latin typeface="+mn-lt"/>
              </a:endParaRPr>
            </a:p>
          </p:txBody>
        </p:sp>
        <p:sp>
          <p:nvSpPr>
            <p:cNvPr id="29" name="Text Box 32"/>
            <p:cNvSpPr txBox="1">
              <a:spLocks noChangeArrowheads="1"/>
            </p:cNvSpPr>
            <p:nvPr/>
          </p:nvSpPr>
          <p:spPr bwMode="auto">
            <a:xfrm>
              <a:off x="2154" y="2949"/>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D</a:t>
              </a:r>
              <a:endParaRPr lang="en-AU" altLang="zh-TW" sz="2000">
                <a:latin typeface="+mn-lt"/>
              </a:endParaRPr>
            </a:p>
          </p:txBody>
        </p:sp>
        <p:sp>
          <p:nvSpPr>
            <p:cNvPr id="30" name="Text Box 33"/>
            <p:cNvSpPr txBox="1">
              <a:spLocks noChangeArrowheads="1"/>
            </p:cNvSpPr>
            <p:nvPr/>
          </p:nvSpPr>
          <p:spPr bwMode="auto">
            <a:xfrm>
              <a:off x="2154" y="3297"/>
              <a:ext cx="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Q</a:t>
              </a:r>
              <a:endParaRPr lang="en-AU" altLang="zh-TW" sz="2000">
                <a:latin typeface="+mn-lt"/>
              </a:endParaRPr>
            </a:p>
          </p:txBody>
        </p:sp>
        <p:sp>
          <p:nvSpPr>
            <p:cNvPr id="31" name="Freeform 34"/>
            <p:cNvSpPr>
              <a:spLocks/>
            </p:cNvSpPr>
            <p:nvPr/>
          </p:nvSpPr>
          <p:spPr bwMode="auto">
            <a:xfrm>
              <a:off x="2531" y="2976"/>
              <a:ext cx="635" cy="182"/>
            </a:xfrm>
            <a:custGeom>
              <a:avLst/>
              <a:gdLst>
                <a:gd name="T0" fmla="*/ 0 w 635"/>
                <a:gd name="T1" fmla="*/ 0 h 182"/>
                <a:gd name="T2" fmla="*/ 590 w 635"/>
                <a:gd name="T3" fmla="*/ 0 h 182"/>
                <a:gd name="T4" fmla="*/ 635 w 635"/>
                <a:gd name="T5" fmla="*/ 91 h 182"/>
                <a:gd name="T6" fmla="*/ 590 w 635"/>
                <a:gd name="T7" fmla="*/ 182 h 182"/>
                <a:gd name="T8" fmla="*/ 0 w 635"/>
                <a:gd name="T9" fmla="*/ 182 h 182"/>
                <a:gd name="T10" fmla="*/ 0 60000 65536"/>
                <a:gd name="T11" fmla="*/ 0 60000 65536"/>
                <a:gd name="T12" fmla="*/ 0 60000 65536"/>
                <a:gd name="T13" fmla="*/ 0 60000 65536"/>
                <a:gd name="T14" fmla="*/ 0 60000 65536"/>
                <a:gd name="T15" fmla="*/ 0 w 635"/>
                <a:gd name="T16" fmla="*/ 0 h 182"/>
                <a:gd name="T17" fmla="*/ 635 w 635"/>
                <a:gd name="T18" fmla="*/ 182 h 182"/>
              </a:gdLst>
              <a:ahLst/>
              <a:cxnLst>
                <a:cxn ang="T10">
                  <a:pos x="T0" y="T1"/>
                </a:cxn>
                <a:cxn ang="T11">
                  <a:pos x="T2" y="T3"/>
                </a:cxn>
                <a:cxn ang="T12">
                  <a:pos x="T4" y="T5"/>
                </a:cxn>
                <a:cxn ang="T13">
                  <a:pos x="T6" y="T7"/>
                </a:cxn>
                <a:cxn ang="T14">
                  <a:pos x="T8" y="T9"/>
                </a:cxn>
              </a:cxnLst>
              <a:rect l="T15" t="T16" r="T17" b="T18"/>
              <a:pathLst>
                <a:path w="635" h="182">
                  <a:moveTo>
                    <a:pt x="0" y="0"/>
                  </a:moveTo>
                  <a:lnTo>
                    <a:pt x="590" y="0"/>
                  </a:lnTo>
                  <a:lnTo>
                    <a:pt x="635" y="91"/>
                  </a:lnTo>
                  <a:lnTo>
                    <a:pt x="590" y="182"/>
                  </a:lnTo>
                  <a:lnTo>
                    <a:pt x="0" y="182"/>
                  </a:lnTo>
                </a:path>
              </a:pathLst>
            </a:custGeom>
            <a:solidFill>
              <a:srgbClr val="FFFF00"/>
            </a:solidFill>
            <a:ln w="9525">
              <a:solidFill>
                <a:schemeClr val="tx1"/>
              </a:solidFill>
              <a:round/>
              <a:headEnd/>
              <a:tailEnd/>
            </a:ln>
          </p:spPr>
          <p:txBody>
            <a:bodyPr/>
            <a:lstStyle/>
            <a:p>
              <a:endParaRPr lang="zh-TW" altLang="en-US" sz="2000">
                <a:latin typeface="+mn-lt"/>
              </a:endParaRPr>
            </a:p>
          </p:txBody>
        </p:sp>
        <p:sp>
          <p:nvSpPr>
            <p:cNvPr id="32" name="Freeform 35"/>
            <p:cNvSpPr>
              <a:spLocks/>
            </p:cNvSpPr>
            <p:nvPr/>
          </p:nvSpPr>
          <p:spPr bwMode="auto">
            <a:xfrm>
              <a:off x="3166" y="2976"/>
              <a:ext cx="1089" cy="182"/>
            </a:xfrm>
            <a:custGeom>
              <a:avLst/>
              <a:gdLst>
                <a:gd name="T0" fmla="*/ 0 w 1089"/>
                <a:gd name="T1" fmla="*/ 91 h 182"/>
                <a:gd name="T2" fmla="*/ 45 w 1089"/>
                <a:gd name="T3" fmla="*/ 0 h 182"/>
                <a:gd name="T4" fmla="*/ 1043 w 1089"/>
                <a:gd name="T5" fmla="*/ 0 h 182"/>
                <a:gd name="T6" fmla="*/ 1089 w 1089"/>
                <a:gd name="T7" fmla="*/ 91 h 182"/>
                <a:gd name="T8" fmla="*/ 1043 w 1089"/>
                <a:gd name="T9" fmla="*/ 182 h 182"/>
                <a:gd name="T10" fmla="*/ 45 w 1089"/>
                <a:gd name="T11" fmla="*/ 182 h 182"/>
                <a:gd name="T12" fmla="*/ 0 w 1089"/>
                <a:gd name="T13" fmla="*/ 91 h 182"/>
                <a:gd name="T14" fmla="*/ 0 60000 65536"/>
                <a:gd name="T15" fmla="*/ 0 60000 65536"/>
                <a:gd name="T16" fmla="*/ 0 60000 65536"/>
                <a:gd name="T17" fmla="*/ 0 60000 65536"/>
                <a:gd name="T18" fmla="*/ 0 60000 65536"/>
                <a:gd name="T19" fmla="*/ 0 60000 65536"/>
                <a:gd name="T20" fmla="*/ 0 60000 65536"/>
                <a:gd name="T21" fmla="*/ 0 w 1089"/>
                <a:gd name="T22" fmla="*/ 0 h 182"/>
                <a:gd name="T23" fmla="*/ 1089 w 108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9" h="182">
                  <a:moveTo>
                    <a:pt x="0" y="91"/>
                  </a:moveTo>
                  <a:lnTo>
                    <a:pt x="45" y="0"/>
                  </a:lnTo>
                  <a:lnTo>
                    <a:pt x="1043" y="0"/>
                  </a:lnTo>
                  <a:lnTo>
                    <a:pt x="1089" y="91"/>
                  </a:lnTo>
                  <a:lnTo>
                    <a:pt x="1043" y="182"/>
                  </a:lnTo>
                  <a:lnTo>
                    <a:pt x="45" y="182"/>
                  </a:lnTo>
                  <a:lnTo>
                    <a:pt x="0" y="91"/>
                  </a:lnTo>
                  <a:close/>
                </a:path>
              </a:pathLst>
            </a:custGeom>
            <a:solidFill>
              <a:srgbClr val="FFFF00"/>
            </a:solidFill>
            <a:ln w="9525">
              <a:solidFill>
                <a:schemeClr val="tx1"/>
              </a:solidFill>
              <a:round/>
              <a:headEnd/>
              <a:tailEnd/>
            </a:ln>
          </p:spPr>
          <p:txBody>
            <a:bodyPr/>
            <a:lstStyle/>
            <a:p>
              <a:endParaRPr lang="zh-TW" altLang="en-US" sz="2000">
                <a:latin typeface="+mn-lt"/>
              </a:endParaRPr>
            </a:p>
          </p:txBody>
        </p:sp>
        <p:sp>
          <p:nvSpPr>
            <p:cNvPr id="33" name="Freeform 36"/>
            <p:cNvSpPr>
              <a:spLocks/>
            </p:cNvSpPr>
            <p:nvPr/>
          </p:nvSpPr>
          <p:spPr bwMode="auto">
            <a:xfrm>
              <a:off x="3892" y="3339"/>
              <a:ext cx="1089" cy="182"/>
            </a:xfrm>
            <a:custGeom>
              <a:avLst/>
              <a:gdLst>
                <a:gd name="T0" fmla="*/ 0 w 1089"/>
                <a:gd name="T1" fmla="*/ 91 h 182"/>
                <a:gd name="T2" fmla="*/ 45 w 1089"/>
                <a:gd name="T3" fmla="*/ 0 h 182"/>
                <a:gd name="T4" fmla="*/ 1043 w 1089"/>
                <a:gd name="T5" fmla="*/ 0 h 182"/>
                <a:gd name="T6" fmla="*/ 1089 w 1089"/>
                <a:gd name="T7" fmla="*/ 91 h 182"/>
                <a:gd name="T8" fmla="*/ 1043 w 1089"/>
                <a:gd name="T9" fmla="*/ 182 h 182"/>
                <a:gd name="T10" fmla="*/ 45 w 1089"/>
                <a:gd name="T11" fmla="*/ 182 h 182"/>
                <a:gd name="T12" fmla="*/ 0 w 1089"/>
                <a:gd name="T13" fmla="*/ 91 h 182"/>
                <a:gd name="T14" fmla="*/ 0 60000 65536"/>
                <a:gd name="T15" fmla="*/ 0 60000 65536"/>
                <a:gd name="T16" fmla="*/ 0 60000 65536"/>
                <a:gd name="T17" fmla="*/ 0 60000 65536"/>
                <a:gd name="T18" fmla="*/ 0 60000 65536"/>
                <a:gd name="T19" fmla="*/ 0 60000 65536"/>
                <a:gd name="T20" fmla="*/ 0 60000 65536"/>
                <a:gd name="T21" fmla="*/ 0 w 1089"/>
                <a:gd name="T22" fmla="*/ 0 h 182"/>
                <a:gd name="T23" fmla="*/ 1089 w 108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9" h="182">
                  <a:moveTo>
                    <a:pt x="0" y="91"/>
                  </a:moveTo>
                  <a:lnTo>
                    <a:pt x="45" y="0"/>
                  </a:lnTo>
                  <a:lnTo>
                    <a:pt x="1043" y="0"/>
                  </a:lnTo>
                  <a:lnTo>
                    <a:pt x="1089" y="91"/>
                  </a:lnTo>
                  <a:lnTo>
                    <a:pt x="1043" y="182"/>
                  </a:lnTo>
                  <a:lnTo>
                    <a:pt x="45" y="182"/>
                  </a:lnTo>
                  <a:lnTo>
                    <a:pt x="0" y="91"/>
                  </a:lnTo>
                  <a:close/>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34" name="Freeform 37"/>
            <p:cNvSpPr>
              <a:spLocks/>
            </p:cNvSpPr>
            <p:nvPr/>
          </p:nvSpPr>
          <p:spPr bwMode="auto">
            <a:xfrm>
              <a:off x="2803" y="3339"/>
              <a:ext cx="1089" cy="182"/>
            </a:xfrm>
            <a:custGeom>
              <a:avLst/>
              <a:gdLst>
                <a:gd name="T0" fmla="*/ 0 w 1089"/>
                <a:gd name="T1" fmla="*/ 91 h 182"/>
                <a:gd name="T2" fmla="*/ 45 w 1089"/>
                <a:gd name="T3" fmla="*/ 0 h 182"/>
                <a:gd name="T4" fmla="*/ 1043 w 1089"/>
                <a:gd name="T5" fmla="*/ 0 h 182"/>
                <a:gd name="T6" fmla="*/ 1089 w 1089"/>
                <a:gd name="T7" fmla="*/ 91 h 182"/>
                <a:gd name="T8" fmla="*/ 1043 w 1089"/>
                <a:gd name="T9" fmla="*/ 182 h 182"/>
                <a:gd name="T10" fmla="*/ 45 w 1089"/>
                <a:gd name="T11" fmla="*/ 182 h 182"/>
                <a:gd name="T12" fmla="*/ 0 w 1089"/>
                <a:gd name="T13" fmla="*/ 91 h 182"/>
                <a:gd name="T14" fmla="*/ 0 60000 65536"/>
                <a:gd name="T15" fmla="*/ 0 60000 65536"/>
                <a:gd name="T16" fmla="*/ 0 60000 65536"/>
                <a:gd name="T17" fmla="*/ 0 60000 65536"/>
                <a:gd name="T18" fmla="*/ 0 60000 65536"/>
                <a:gd name="T19" fmla="*/ 0 60000 65536"/>
                <a:gd name="T20" fmla="*/ 0 60000 65536"/>
                <a:gd name="T21" fmla="*/ 0 w 1089"/>
                <a:gd name="T22" fmla="*/ 0 h 182"/>
                <a:gd name="T23" fmla="*/ 1089 w 108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9" h="182">
                  <a:moveTo>
                    <a:pt x="0" y="91"/>
                  </a:moveTo>
                  <a:lnTo>
                    <a:pt x="45" y="0"/>
                  </a:lnTo>
                  <a:lnTo>
                    <a:pt x="1043" y="0"/>
                  </a:lnTo>
                  <a:lnTo>
                    <a:pt x="1089" y="91"/>
                  </a:lnTo>
                  <a:lnTo>
                    <a:pt x="1043" y="182"/>
                  </a:lnTo>
                  <a:lnTo>
                    <a:pt x="45" y="182"/>
                  </a:lnTo>
                  <a:lnTo>
                    <a:pt x="0" y="91"/>
                  </a:lnTo>
                  <a:close/>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35" name="Freeform 38"/>
            <p:cNvSpPr>
              <a:spLocks/>
            </p:cNvSpPr>
            <p:nvPr/>
          </p:nvSpPr>
          <p:spPr bwMode="auto">
            <a:xfrm>
              <a:off x="2531" y="3340"/>
              <a:ext cx="272" cy="181"/>
            </a:xfrm>
            <a:custGeom>
              <a:avLst/>
              <a:gdLst>
                <a:gd name="T0" fmla="*/ 0 w 272"/>
                <a:gd name="T1" fmla="*/ 0 h 181"/>
                <a:gd name="T2" fmla="*/ 227 w 272"/>
                <a:gd name="T3" fmla="*/ 0 h 181"/>
                <a:gd name="T4" fmla="*/ 272 w 272"/>
                <a:gd name="T5" fmla="*/ 90 h 181"/>
                <a:gd name="T6" fmla="*/ 227 w 272"/>
                <a:gd name="T7" fmla="*/ 181 h 181"/>
                <a:gd name="T8" fmla="*/ 0 w 272"/>
                <a:gd name="T9" fmla="*/ 181 h 181"/>
                <a:gd name="T10" fmla="*/ 0 60000 65536"/>
                <a:gd name="T11" fmla="*/ 0 60000 65536"/>
                <a:gd name="T12" fmla="*/ 0 60000 65536"/>
                <a:gd name="T13" fmla="*/ 0 60000 65536"/>
                <a:gd name="T14" fmla="*/ 0 60000 65536"/>
                <a:gd name="T15" fmla="*/ 0 w 272"/>
                <a:gd name="T16" fmla="*/ 0 h 181"/>
                <a:gd name="T17" fmla="*/ 272 w 272"/>
                <a:gd name="T18" fmla="*/ 181 h 181"/>
              </a:gdLst>
              <a:ahLst/>
              <a:cxnLst>
                <a:cxn ang="T10">
                  <a:pos x="T0" y="T1"/>
                </a:cxn>
                <a:cxn ang="T11">
                  <a:pos x="T2" y="T3"/>
                </a:cxn>
                <a:cxn ang="T12">
                  <a:pos x="T4" y="T5"/>
                </a:cxn>
                <a:cxn ang="T13">
                  <a:pos x="T6" y="T7"/>
                </a:cxn>
                <a:cxn ang="T14">
                  <a:pos x="T8" y="T9"/>
                </a:cxn>
              </a:cxnLst>
              <a:rect l="T15" t="T16" r="T17" b="T18"/>
              <a:pathLst>
                <a:path w="272" h="181">
                  <a:moveTo>
                    <a:pt x="0" y="0"/>
                  </a:moveTo>
                  <a:lnTo>
                    <a:pt x="227" y="0"/>
                  </a:lnTo>
                  <a:lnTo>
                    <a:pt x="272" y="90"/>
                  </a:lnTo>
                  <a:lnTo>
                    <a:pt x="227" y="181"/>
                  </a:lnTo>
                  <a:lnTo>
                    <a:pt x="0" y="181"/>
                  </a:lnTo>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36" name="Freeform 39"/>
            <p:cNvSpPr>
              <a:spLocks/>
            </p:cNvSpPr>
            <p:nvPr/>
          </p:nvSpPr>
          <p:spPr bwMode="auto">
            <a:xfrm>
              <a:off x="2712" y="3067"/>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952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 name="Freeform 40"/>
            <p:cNvSpPr>
              <a:spLocks/>
            </p:cNvSpPr>
            <p:nvPr/>
          </p:nvSpPr>
          <p:spPr bwMode="auto">
            <a:xfrm>
              <a:off x="3801" y="3067"/>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952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8" name="Freeform 41"/>
            <p:cNvSpPr>
              <a:spLocks/>
            </p:cNvSpPr>
            <p:nvPr/>
          </p:nvSpPr>
          <p:spPr bwMode="auto">
            <a:xfrm>
              <a:off x="4980" y="3339"/>
              <a:ext cx="136" cy="182"/>
            </a:xfrm>
            <a:custGeom>
              <a:avLst/>
              <a:gdLst>
                <a:gd name="T0" fmla="*/ 136 w 136"/>
                <a:gd name="T1" fmla="*/ 0 h 182"/>
                <a:gd name="T2" fmla="*/ 45 w 136"/>
                <a:gd name="T3" fmla="*/ 0 h 182"/>
                <a:gd name="T4" fmla="*/ 0 w 136"/>
                <a:gd name="T5" fmla="*/ 91 h 182"/>
                <a:gd name="T6" fmla="*/ 45 w 136"/>
                <a:gd name="T7" fmla="*/ 182 h 182"/>
                <a:gd name="T8" fmla="*/ 136 w 136"/>
                <a:gd name="T9" fmla="*/ 182 h 182"/>
                <a:gd name="T10" fmla="*/ 0 60000 65536"/>
                <a:gd name="T11" fmla="*/ 0 60000 65536"/>
                <a:gd name="T12" fmla="*/ 0 60000 65536"/>
                <a:gd name="T13" fmla="*/ 0 60000 65536"/>
                <a:gd name="T14" fmla="*/ 0 60000 65536"/>
                <a:gd name="T15" fmla="*/ 0 w 136"/>
                <a:gd name="T16" fmla="*/ 0 h 182"/>
                <a:gd name="T17" fmla="*/ 136 w 136"/>
                <a:gd name="T18" fmla="*/ 182 h 182"/>
              </a:gdLst>
              <a:ahLst/>
              <a:cxnLst>
                <a:cxn ang="T10">
                  <a:pos x="T0" y="T1"/>
                </a:cxn>
                <a:cxn ang="T11">
                  <a:pos x="T2" y="T3"/>
                </a:cxn>
                <a:cxn ang="T12">
                  <a:pos x="T4" y="T5"/>
                </a:cxn>
                <a:cxn ang="T13">
                  <a:pos x="T6" y="T7"/>
                </a:cxn>
                <a:cxn ang="T14">
                  <a:pos x="T8" y="T9"/>
                </a:cxn>
              </a:cxnLst>
              <a:rect l="T15" t="T16" r="T17" b="T18"/>
              <a:pathLst>
                <a:path w="136" h="182">
                  <a:moveTo>
                    <a:pt x="136" y="0"/>
                  </a:moveTo>
                  <a:lnTo>
                    <a:pt x="45" y="0"/>
                  </a:lnTo>
                  <a:lnTo>
                    <a:pt x="0" y="91"/>
                  </a:lnTo>
                  <a:lnTo>
                    <a:pt x="45" y="182"/>
                  </a:lnTo>
                  <a:lnTo>
                    <a:pt x="136" y="182"/>
                  </a:lnTo>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39" name="Freeform 42"/>
            <p:cNvSpPr>
              <a:spLocks/>
            </p:cNvSpPr>
            <p:nvPr/>
          </p:nvSpPr>
          <p:spPr bwMode="auto">
            <a:xfrm>
              <a:off x="4255" y="2976"/>
              <a:ext cx="862" cy="182"/>
            </a:xfrm>
            <a:custGeom>
              <a:avLst/>
              <a:gdLst>
                <a:gd name="T0" fmla="*/ 862 w 862"/>
                <a:gd name="T1" fmla="*/ 0 h 182"/>
                <a:gd name="T2" fmla="*/ 46 w 862"/>
                <a:gd name="T3" fmla="*/ 0 h 182"/>
                <a:gd name="T4" fmla="*/ 0 w 862"/>
                <a:gd name="T5" fmla="*/ 91 h 182"/>
                <a:gd name="T6" fmla="*/ 46 w 862"/>
                <a:gd name="T7" fmla="*/ 182 h 182"/>
                <a:gd name="T8" fmla="*/ 862 w 862"/>
                <a:gd name="T9" fmla="*/ 182 h 182"/>
                <a:gd name="T10" fmla="*/ 0 60000 65536"/>
                <a:gd name="T11" fmla="*/ 0 60000 65536"/>
                <a:gd name="T12" fmla="*/ 0 60000 65536"/>
                <a:gd name="T13" fmla="*/ 0 60000 65536"/>
                <a:gd name="T14" fmla="*/ 0 60000 65536"/>
                <a:gd name="T15" fmla="*/ 0 w 862"/>
                <a:gd name="T16" fmla="*/ 0 h 182"/>
                <a:gd name="T17" fmla="*/ 862 w 862"/>
                <a:gd name="T18" fmla="*/ 182 h 182"/>
              </a:gdLst>
              <a:ahLst/>
              <a:cxnLst>
                <a:cxn ang="T10">
                  <a:pos x="T0" y="T1"/>
                </a:cxn>
                <a:cxn ang="T11">
                  <a:pos x="T2" y="T3"/>
                </a:cxn>
                <a:cxn ang="T12">
                  <a:pos x="T4" y="T5"/>
                </a:cxn>
                <a:cxn ang="T13">
                  <a:pos x="T6" y="T7"/>
                </a:cxn>
                <a:cxn ang="T14">
                  <a:pos x="T8" y="T9"/>
                </a:cxn>
              </a:cxnLst>
              <a:rect l="T15" t="T16" r="T17" b="T18"/>
              <a:pathLst>
                <a:path w="862" h="182">
                  <a:moveTo>
                    <a:pt x="862" y="0"/>
                  </a:moveTo>
                  <a:lnTo>
                    <a:pt x="46" y="0"/>
                  </a:lnTo>
                  <a:lnTo>
                    <a:pt x="0" y="91"/>
                  </a:lnTo>
                  <a:lnTo>
                    <a:pt x="46" y="182"/>
                  </a:lnTo>
                  <a:lnTo>
                    <a:pt x="862" y="182"/>
                  </a:lnTo>
                </a:path>
              </a:pathLst>
            </a:custGeom>
            <a:solidFill>
              <a:srgbClr val="FFFF00"/>
            </a:solidFill>
            <a:ln w="9525">
              <a:solidFill>
                <a:schemeClr val="tx1"/>
              </a:solidFill>
              <a:round/>
              <a:headEnd/>
              <a:tailEnd/>
            </a:ln>
          </p:spPr>
          <p:txBody>
            <a:bodyPr/>
            <a:lstStyle/>
            <a:p>
              <a:endParaRPr lang="zh-TW" altLang="en-US" sz="2000">
                <a:latin typeface="+mn-lt"/>
              </a:endParaRPr>
            </a:p>
          </p:txBody>
        </p:sp>
        <p:sp>
          <p:nvSpPr>
            <p:cNvPr id="40" name="Freeform 43"/>
            <p:cNvSpPr>
              <a:spLocks/>
            </p:cNvSpPr>
            <p:nvPr/>
          </p:nvSpPr>
          <p:spPr bwMode="auto">
            <a:xfrm>
              <a:off x="4890" y="3067"/>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9525">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41" name="Line 15"/>
            <p:cNvSpPr>
              <a:spLocks noChangeShapeType="1"/>
            </p:cNvSpPr>
            <p:nvPr/>
          </p:nvSpPr>
          <p:spPr bwMode="auto">
            <a:xfrm>
              <a:off x="2712" y="2523"/>
              <a:ext cx="0" cy="11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2" name="Line 16"/>
            <p:cNvSpPr>
              <a:spLocks noChangeShapeType="1"/>
            </p:cNvSpPr>
            <p:nvPr/>
          </p:nvSpPr>
          <p:spPr bwMode="auto">
            <a:xfrm>
              <a:off x="3801" y="2523"/>
              <a:ext cx="0" cy="11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43" name="Line 17"/>
            <p:cNvSpPr>
              <a:spLocks noChangeShapeType="1"/>
            </p:cNvSpPr>
            <p:nvPr/>
          </p:nvSpPr>
          <p:spPr bwMode="auto">
            <a:xfrm>
              <a:off x="4889" y="2523"/>
              <a:ext cx="1" cy="113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16</a:t>
            </a:fld>
            <a:endParaRPr lang="zh-TW" altLang="zh-TW"/>
          </a:p>
        </p:txBody>
      </p:sp>
    </p:spTree>
    <p:extLst>
      <p:ext uri="{BB962C8B-B14F-4D97-AF65-F5344CB8AC3E}">
        <p14:creationId xmlns:p14="http://schemas.microsoft.com/office/powerpoint/2010/main" val="10744570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zh-TW" dirty="0"/>
              <a:t>Logic Design Basics</a:t>
            </a:r>
            <a:endParaRPr lang="en-AU" altLang="zh-TW" dirty="0" smtClean="0"/>
          </a:p>
        </p:txBody>
      </p:sp>
      <p:sp>
        <p:nvSpPr>
          <p:cNvPr id="12292" name="Rectangle 3"/>
          <p:cNvSpPr>
            <a:spLocks noGrp="1" noChangeArrowheads="1"/>
          </p:cNvSpPr>
          <p:nvPr>
            <p:ph type="body" idx="1"/>
          </p:nvPr>
        </p:nvSpPr>
        <p:spPr/>
        <p:txBody>
          <a:bodyPr/>
          <a:lstStyle/>
          <a:p>
            <a:r>
              <a:rPr lang="en-US" altLang="zh-TW" smtClean="0"/>
              <a:t>Register with write control</a:t>
            </a:r>
          </a:p>
          <a:p>
            <a:pPr lvl="1"/>
            <a:r>
              <a:rPr lang="en-US" altLang="zh-TW" smtClean="0"/>
              <a:t>Only updates on clock edge when write control input is 1</a:t>
            </a:r>
          </a:p>
          <a:p>
            <a:pPr lvl="1"/>
            <a:r>
              <a:rPr lang="en-US" altLang="zh-TW" smtClean="0"/>
              <a:t>Used when stored value is required later</a:t>
            </a:r>
            <a:endParaRPr lang="en-AU" altLang="zh-TW" smtClean="0"/>
          </a:p>
        </p:txBody>
      </p:sp>
      <p:grpSp>
        <p:nvGrpSpPr>
          <p:cNvPr id="12293" name="Group 4"/>
          <p:cNvGrpSpPr>
            <a:grpSpLocks/>
          </p:cNvGrpSpPr>
          <p:nvPr/>
        </p:nvGrpSpPr>
        <p:grpSpPr bwMode="auto">
          <a:xfrm>
            <a:off x="539750" y="4365625"/>
            <a:ext cx="2301876" cy="1223963"/>
            <a:chOff x="340" y="2750"/>
            <a:chExt cx="1450" cy="771"/>
          </a:xfrm>
        </p:grpSpPr>
        <p:sp>
          <p:nvSpPr>
            <p:cNvPr id="12330" name="Rectangle 5"/>
            <p:cNvSpPr>
              <a:spLocks noChangeArrowheads="1"/>
            </p:cNvSpPr>
            <p:nvPr/>
          </p:nvSpPr>
          <p:spPr bwMode="auto">
            <a:xfrm>
              <a:off x="930" y="2750"/>
              <a:ext cx="499" cy="771"/>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endParaRPr lang="en-US" altLang="zh-TW" sz="2000">
                <a:latin typeface="+mn-lt"/>
              </a:endParaRPr>
            </a:p>
          </p:txBody>
        </p:sp>
        <p:sp>
          <p:nvSpPr>
            <p:cNvPr id="12331" name="Line 6"/>
            <p:cNvSpPr>
              <a:spLocks noChangeShapeType="1"/>
            </p:cNvSpPr>
            <p:nvPr/>
          </p:nvSpPr>
          <p:spPr bwMode="auto">
            <a:xfrm>
              <a:off x="794" y="2932"/>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32" name="Line 7"/>
            <p:cNvSpPr>
              <a:spLocks noChangeShapeType="1"/>
            </p:cNvSpPr>
            <p:nvPr/>
          </p:nvSpPr>
          <p:spPr bwMode="auto">
            <a:xfrm>
              <a:off x="794" y="3340"/>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33" name="Line 8"/>
            <p:cNvSpPr>
              <a:spLocks noChangeShapeType="1"/>
            </p:cNvSpPr>
            <p:nvPr/>
          </p:nvSpPr>
          <p:spPr bwMode="auto">
            <a:xfrm>
              <a:off x="1429" y="2932"/>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34" name="Text Box 9"/>
            <p:cNvSpPr txBox="1">
              <a:spLocks noChangeArrowheads="1"/>
            </p:cNvSpPr>
            <p:nvPr/>
          </p:nvSpPr>
          <p:spPr bwMode="auto">
            <a:xfrm>
              <a:off x="567" y="2799"/>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D</a:t>
              </a:r>
              <a:endParaRPr lang="en-AU" altLang="zh-TW" sz="2000">
                <a:latin typeface="+mn-lt"/>
              </a:endParaRPr>
            </a:p>
          </p:txBody>
        </p:sp>
        <p:sp>
          <p:nvSpPr>
            <p:cNvPr id="12335" name="Text Box 10"/>
            <p:cNvSpPr txBox="1">
              <a:spLocks noChangeArrowheads="1"/>
            </p:cNvSpPr>
            <p:nvPr/>
          </p:nvSpPr>
          <p:spPr bwMode="auto">
            <a:xfrm>
              <a:off x="476" y="3207"/>
              <a:ext cx="3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Clk</a:t>
              </a:r>
              <a:endParaRPr lang="en-AU" altLang="zh-TW" sz="2000">
                <a:latin typeface="+mn-lt"/>
              </a:endParaRPr>
            </a:p>
          </p:txBody>
        </p:sp>
        <p:sp>
          <p:nvSpPr>
            <p:cNvPr id="12336" name="Text Box 11"/>
            <p:cNvSpPr txBox="1">
              <a:spLocks noChangeArrowheads="1"/>
            </p:cNvSpPr>
            <p:nvPr/>
          </p:nvSpPr>
          <p:spPr bwMode="auto">
            <a:xfrm>
              <a:off x="1565" y="2799"/>
              <a:ext cx="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Q</a:t>
              </a:r>
              <a:endParaRPr lang="en-AU" altLang="zh-TW" sz="2000">
                <a:latin typeface="+mn-lt"/>
              </a:endParaRPr>
            </a:p>
          </p:txBody>
        </p:sp>
        <p:sp>
          <p:nvSpPr>
            <p:cNvPr id="12337" name="Line 12"/>
            <p:cNvSpPr>
              <a:spLocks noChangeShapeType="1"/>
            </p:cNvSpPr>
            <p:nvPr/>
          </p:nvSpPr>
          <p:spPr bwMode="auto">
            <a:xfrm>
              <a:off x="930" y="3294"/>
              <a:ext cx="91" cy="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38" name="Line 13"/>
            <p:cNvSpPr>
              <a:spLocks noChangeShapeType="1"/>
            </p:cNvSpPr>
            <p:nvPr/>
          </p:nvSpPr>
          <p:spPr bwMode="auto">
            <a:xfrm flipV="1">
              <a:off x="930" y="3340"/>
              <a:ext cx="91" cy="4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39" name="Line 14"/>
            <p:cNvSpPr>
              <a:spLocks noChangeShapeType="1"/>
            </p:cNvSpPr>
            <p:nvPr/>
          </p:nvSpPr>
          <p:spPr bwMode="auto">
            <a:xfrm>
              <a:off x="793" y="3154"/>
              <a:ext cx="1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40" name="Text Box 15"/>
            <p:cNvSpPr txBox="1">
              <a:spLocks noChangeArrowheads="1"/>
            </p:cNvSpPr>
            <p:nvPr/>
          </p:nvSpPr>
          <p:spPr bwMode="auto">
            <a:xfrm>
              <a:off x="340" y="3021"/>
              <a:ext cx="4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Write</a:t>
              </a:r>
              <a:endParaRPr lang="en-AU" altLang="zh-TW" sz="2000">
                <a:latin typeface="+mn-lt"/>
              </a:endParaRPr>
            </a:p>
          </p:txBody>
        </p:sp>
      </p:grpSp>
      <p:grpSp>
        <p:nvGrpSpPr>
          <p:cNvPr id="12294" name="Group 52"/>
          <p:cNvGrpSpPr>
            <a:grpSpLocks/>
          </p:cNvGrpSpPr>
          <p:nvPr/>
        </p:nvGrpSpPr>
        <p:grpSpPr bwMode="auto">
          <a:xfrm>
            <a:off x="3203575" y="3644900"/>
            <a:ext cx="4991100" cy="2376488"/>
            <a:chOff x="2004" y="2387"/>
            <a:chExt cx="3144" cy="1497"/>
          </a:xfrm>
        </p:grpSpPr>
        <p:sp>
          <p:nvSpPr>
            <p:cNvPr id="12295" name="Line 20"/>
            <p:cNvSpPr>
              <a:spLocks noChangeShapeType="1"/>
            </p:cNvSpPr>
            <p:nvPr/>
          </p:nvSpPr>
          <p:spPr bwMode="auto">
            <a:xfrm>
              <a:off x="2517" y="2840"/>
              <a:ext cx="81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296" name="Line 21"/>
            <p:cNvSpPr>
              <a:spLocks noChangeShapeType="1"/>
            </p:cNvSpPr>
            <p:nvPr/>
          </p:nvSpPr>
          <p:spPr bwMode="auto">
            <a:xfrm>
              <a:off x="3334" y="2840"/>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297" name="Line 22"/>
            <p:cNvSpPr>
              <a:spLocks noChangeShapeType="1"/>
            </p:cNvSpPr>
            <p:nvPr/>
          </p:nvSpPr>
          <p:spPr bwMode="auto">
            <a:xfrm>
              <a:off x="3334" y="3022"/>
              <a:ext cx="122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298" name="Line 23"/>
            <p:cNvSpPr>
              <a:spLocks noChangeShapeType="1"/>
            </p:cNvSpPr>
            <p:nvPr/>
          </p:nvSpPr>
          <p:spPr bwMode="auto">
            <a:xfrm>
              <a:off x="4558" y="2840"/>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299" name="Line 24"/>
            <p:cNvSpPr>
              <a:spLocks noChangeShapeType="1"/>
            </p:cNvSpPr>
            <p:nvPr/>
          </p:nvSpPr>
          <p:spPr bwMode="auto">
            <a:xfrm flipV="1">
              <a:off x="4558" y="2840"/>
              <a:ext cx="5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00" name="Line 25"/>
            <p:cNvSpPr>
              <a:spLocks noChangeShapeType="1"/>
            </p:cNvSpPr>
            <p:nvPr/>
          </p:nvSpPr>
          <p:spPr bwMode="auto">
            <a:xfrm>
              <a:off x="2517" y="3884"/>
              <a:ext cx="263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01" name="Line 26"/>
            <p:cNvSpPr>
              <a:spLocks noChangeShapeType="1"/>
            </p:cNvSpPr>
            <p:nvPr/>
          </p:nvSpPr>
          <p:spPr bwMode="auto">
            <a:xfrm flipH="1" flipV="1">
              <a:off x="2503" y="2387"/>
              <a:ext cx="14" cy="14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02" name="Text Box 27"/>
            <p:cNvSpPr txBox="1">
              <a:spLocks noChangeArrowheads="1"/>
            </p:cNvSpPr>
            <p:nvPr/>
          </p:nvSpPr>
          <p:spPr bwMode="auto">
            <a:xfrm>
              <a:off x="2004" y="2844"/>
              <a:ext cx="4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Write</a:t>
              </a:r>
              <a:endParaRPr lang="en-AU" altLang="zh-TW" sz="2000">
                <a:latin typeface="+mn-lt"/>
              </a:endParaRPr>
            </a:p>
          </p:txBody>
        </p:sp>
        <p:sp>
          <p:nvSpPr>
            <p:cNvPr id="12303" name="Text Box 28"/>
            <p:cNvSpPr txBox="1">
              <a:spLocks noChangeArrowheads="1"/>
            </p:cNvSpPr>
            <p:nvPr/>
          </p:nvSpPr>
          <p:spPr bwMode="auto">
            <a:xfrm>
              <a:off x="2140" y="3176"/>
              <a:ext cx="2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D</a:t>
              </a:r>
              <a:endParaRPr lang="en-AU" altLang="zh-TW" sz="2000">
                <a:latin typeface="+mn-lt"/>
              </a:endParaRPr>
            </a:p>
          </p:txBody>
        </p:sp>
        <p:sp>
          <p:nvSpPr>
            <p:cNvPr id="12304" name="Text Box 29"/>
            <p:cNvSpPr txBox="1">
              <a:spLocks noChangeArrowheads="1"/>
            </p:cNvSpPr>
            <p:nvPr/>
          </p:nvSpPr>
          <p:spPr bwMode="auto">
            <a:xfrm>
              <a:off x="2140" y="3524"/>
              <a:ext cx="22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Q</a:t>
              </a:r>
              <a:endParaRPr lang="en-AU" altLang="zh-TW" sz="2000">
                <a:latin typeface="+mn-lt"/>
              </a:endParaRPr>
            </a:p>
          </p:txBody>
        </p:sp>
        <p:sp>
          <p:nvSpPr>
            <p:cNvPr id="12305" name="Freeform 30"/>
            <p:cNvSpPr>
              <a:spLocks/>
            </p:cNvSpPr>
            <p:nvPr/>
          </p:nvSpPr>
          <p:spPr bwMode="auto">
            <a:xfrm>
              <a:off x="2517" y="3203"/>
              <a:ext cx="635" cy="182"/>
            </a:xfrm>
            <a:custGeom>
              <a:avLst/>
              <a:gdLst>
                <a:gd name="T0" fmla="*/ 0 w 635"/>
                <a:gd name="T1" fmla="*/ 0 h 182"/>
                <a:gd name="T2" fmla="*/ 590 w 635"/>
                <a:gd name="T3" fmla="*/ 0 h 182"/>
                <a:gd name="T4" fmla="*/ 635 w 635"/>
                <a:gd name="T5" fmla="*/ 91 h 182"/>
                <a:gd name="T6" fmla="*/ 590 w 635"/>
                <a:gd name="T7" fmla="*/ 182 h 182"/>
                <a:gd name="T8" fmla="*/ 0 w 635"/>
                <a:gd name="T9" fmla="*/ 182 h 182"/>
                <a:gd name="T10" fmla="*/ 0 60000 65536"/>
                <a:gd name="T11" fmla="*/ 0 60000 65536"/>
                <a:gd name="T12" fmla="*/ 0 60000 65536"/>
                <a:gd name="T13" fmla="*/ 0 60000 65536"/>
                <a:gd name="T14" fmla="*/ 0 60000 65536"/>
                <a:gd name="T15" fmla="*/ 0 w 635"/>
                <a:gd name="T16" fmla="*/ 0 h 182"/>
                <a:gd name="T17" fmla="*/ 635 w 635"/>
                <a:gd name="T18" fmla="*/ 182 h 182"/>
              </a:gdLst>
              <a:ahLst/>
              <a:cxnLst>
                <a:cxn ang="T10">
                  <a:pos x="T0" y="T1"/>
                </a:cxn>
                <a:cxn ang="T11">
                  <a:pos x="T2" y="T3"/>
                </a:cxn>
                <a:cxn ang="T12">
                  <a:pos x="T4" y="T5"/>
                </a:cxn>
                <a:cxn ang="T13">
                  <a:pos x="T6" y="T7"/>
                </a:cxn>
                <a:cxn ang="T14">
                  <a:pos x="T8" y="T9"/>
                </a:cxn>
              </a:cxnLst>
              <a:rect l="T15" t="T16" r="T17" b="T18"/>
              <a:pathLst>
                <a:path w="635" h="182">
                  <a:moveTo>
                    <a:pt x="0" y="0"/>
                  </a:moveTo>
                  <a:lnTo>
                    <a:pt x="590" y="0"/>
                  </a:lnTo>
                  <a:lnTo>
                    <a:pt x="635" y="91"/>
                  </a:lnTo>
                  <a:lnTo>
                    <a:pt x="590" y="182"/>
                  </a:lnTo>
                  <a:lnTo>
                    <a:pt x="0" y="182"/>
                  </a:lnTo>
                </a:path>
              </a:pathLst>
            </a:custGeom>
            <a:solidFill>
              <a:srgbClr val="FFFF00"/>
            </a:solidFill>
            <a:ln w="9525">
              <a:solidFill>
                <a:schemeClr val="tx1"/>
              </a:solidFill>
              <a:round/>
              <a:headEnd/>
              <a:tailEnd/>
            </a:ln>
          </p:spPr>
          <p:txBody>
            <a:bodyPr/>
            <a:lstStyle/>
            <a:p>
              <a:endParaRPr lang="zh-TW" altLang="en-US" sz="2000">
                <a:latin typeface="+mn-lt"/>
              </a:endParaRPr>
            </a:p>
          </p:txBody>
        </p:sp>
        <p:sp>
          <p:nvSpPr>
            <p:cNvPr id="12306" name="Freeform 31"/>
            <p:cNvSpPr>
              <a:spLocks/>
            </p:cNvSpPr>
            <p:nvPr/>
          </p:nvSpPr>
          <p:spPr bwMode="auto">
            <a:xfrm>
              <a:off x="3152" y="3203"/>
              <a:ext cx="1089" cy="182"/>
            </a:xfrm>
            <a:custGeom>
              <a:avLst/>
              <a:gdLst>
                <a:gd name="T0" fmla="*/ 0 w 1089"/>
                <a:gd name="T1" fmla="*/ 91 h 182"/>
                <a:gd name="T2" fmla="*/ 45 w 1089"/>
                <a:gd name="T3" fmla="*/ 0 h 182"/>
                <a:gd name="T4" fmla="*/ 1043 w 1089"/>
                <a:gd name="T5" fmla="*/ 0 h 182"/>
                <a:gd name="T6" fmla="*/ 1089 w 1089"/>
                <a:gd name="T7" fmla="*/ 91 h 182"/>
                <a:gd name="T8" fmla="*/ 1043 w 1089"/>
                <a:gd name="T9" fmla="*/ 182 h 182"/>
                <a:gd name="T10" fmla="*/ 45 w 1089"/>
                <a:gd name="T11" fmla="*/ 182 h 182"/>
                <a:gd name="T12" fmla="*/ 0 w 1089"/>
                <a:gd name="T13" fmla="*/ 91 h 182"/>
                <a:gd name="T14" fmla="*/ 0 60000 65536"/>
                <a:gd name="T15" fmla="*/ 0 60000 65536"/>
                <a:gd name="T16" fmla="*/ 0 60000 65536"/>
                <a:gd name="T17" fmla="*/ 0 60000 65536"/>
                <a:gd name="T18" fmla="*/ 0 60000 65536"/>
                <a:gd name="T19" fmla="*/ 0 60000 65536"/>
                <a:gd name="T20" fmla="*/ 0 60000 65536"/>
                <a:gd name="T21" fmla="*/ 0 w 1089"/>
                <a:gd name="T22" fmla="*/ 0 h 182"/>
                <a:gd name="T23" fmla="*/ 1089 w 1089"/>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9" h="182">
                  <a:moveTo>
                    <a:pt x="0" y="91"/>
                  </a:moveTo>
                  <a:lnTo>
                    <a:pt x="45" y="0"/>
                  </a:lnTo>
                  <a:lnTo>
                    <a:pt x="1043" y="0"/>
                  </a:lnTo>
                  <a:lnTo>
                    <a:pt x="1089" y="91"/>
                  </a:lnTo>
                  <a:lnTo>
                    <a:pt x="1043" y="182"/>
                  </a:lnTo>
                  <a:lnTo>
                    <a:pt x="45" y="182"/>
                  </a:lnTo>
                  <a:lnTo>
                    <a:pt x="0" y="91"/>
                  </a:lnTo>
                  <a:close/>
                </a:path>
              </a:pathLst>
            </a:custGeom>
            <a:solidFill>
              <a:srgbClr val="FFFF00"/>
            </a:solidFill>
            <a:ln w="9525">
              <a:solidFill>
                <a:schemeClr val="tx1"/>
              </a:solidFill>
              <a:round/>
              <a:headEnd/>
              <a:tailEnd/>
            </a:ln>
          </p:spPr>
          <p:txBody>
            <a:bodyPr/>
            <a:lstStyle/>
            <a:p>
              <a:endParaRPr lang="zh-TW" altLang="en-US" sz="2000">
                <a:latin typeface="+mn-lt"/>
              </a:endParaRPr>
            </a:p>
          </p:txBody>
        </p:sp>
        <p:sp>
          <p:nvSpPr>
            <p:cNvPr id="12307" name="Freeform 32"/>
            <p:cNvSpPr>
              <a:spLocks/>
            </p:cNvSpPr>
            <p:nvPr/>
          </p:nvSpPr>
          <p:spPr bwMode="auto">
            <a:xfrm>
              <a:off x="2517" y="3567"/>
              <a:ext cx="272" cy="181"/>
            </a:xfrm>
            <a:custGeom>
              <a:avLst/>
              <a:gdLst>
                <a:gd name="T0" fmla="*/ 0 w 272"/>
                <a:gd name="T1" fmla="*/ 0 h 181"/>
                <a:gd name="T2" fmla="*/ 227 w 272"/>
                <a:gd name="T3" fmla="*/ 0 h 181"/>
                <a:gd name="T4" fmla="*/ 272 w 272"/>
                <a:gd name="T5" fmla="*/ 90 h 181"/>
                <a:gd name="T6" fmla="*/ 227 w 272"/>
                <a:gd name="T7" fmla="*/ 181 h 181"/>
                <a:gd name="T8" fmla="*/ 0 w 272"/>
                <a:gd name="T9" fmla="*/ 181 h 181"/>
                <a:gd name="T10" fmla="*/ 0 60000 65536"/>
                <a:gd name="T11" fmla="*/ 0 60000 65536"/>
                <a:gd name="T12" fmla="*/ 0 60000 65536"/>
                <a:gd name="T13" fmla="*/ 0 60000 65536"/>
                <a:gd name="T14" fmla="*/ 0 60000 65536"/>
                <a:gd name="T15" fmla="*/ 0 w 272"/>
                <a:gd name="T16" fmla="*/ 0 h 181"/>
                <a:gd name="T17" fmla="*/ 272 w 272"/>
                <a:gd name="T18" fmla="*/ 181 h 181"/>
              </a:gdLst>
              <a:ahLst/>
              <a:cxnLst>
                <a:cxn ang="T10">
                  <a:pos x="T0" y="T1"/>
                </a:cxn>
                <a:cxn ang="T11">
                  <a:pos x="T2" y="T3"/>
                </a:cxn>
                <a:cxn ang="T12">
                  <a:pos x="T4" y="T5"/>
                </a:cxn>
                <a:cxn ang="T13">
                  <a:pos x="T6" y="T7"/>
                </a:cxn>
                <a:cxn ang="T14">
                  <a:pos x="T8" y="T9"/>
                </a:cxn>
              </a:cxnLst>
              <a:rect l="T15" t="T16" r="T17" b="T18"/>
              <a:pathLst>
                <a:path w="272" h="181">
                  <a:moveTo>
                    <a:pt x="0" y="0"/>
                  </a:moveTo>
                  <a:lnTo>
                    <a:pt x="227" y="0"/>
                  </a:lnTo>
                  <a:lnTo>
                    <a:pt x="272" y="90"/>
                  </a:lnTo>
                  <a:lnTo>
                    <a:pt x="227" y="181"/>
                  </a:lnTo>
                  <a:lnTo>
                    <a:pt x="0" y="181"/>
                  </a:lnTo>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12308" name="Freeform 33"/>
            <p:cNvSpPr>
              <a:spLocks/>
            </p:cNvSpPr>
            <p:nvPr/>
          </p:nvSpPr>
          <p:spPr bwMode="auto">
            <a:xfrm>
              <a:off x="2698" y="3294"/>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127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12309" name="Freeform 34"/>
            <p:cNvSpPr>
              <a:spLocks/>
            </p:cNvSpPr>
            <p:nvPr/>
          </p:nvSpPr>
          <p:spPr bwMode="auto">
            <a:xfrm>
              <a:off x="2699" y="2840"/>
              <a:ext cx="157" cy="688"/>
            </a:xfrm>
            <a:custGeom>
              <a:avLst/>
              <a:gdLst>
                <a:gd name="T0" fmla="*/ 0 w 157"/>
                <a:gd name="T1" fmla="*/ 0 h 688"/>
                <a:gd name="T2" fmla="*/ 45 w 157"/>
                <a:gd name="T3" fmla="*/ 190 h 688"/>
                <a:gd name="T4" fmla="*/ 137 w 157"/>
                <a:gd name="T5" fmla="*/ 158 h 688"/>
                <a:gd name="T6" fmla="*/ 157 w 157"/>
                <a:gd name="T7" fmla="*/ 688 h 688"/>
                <a:gd name="T8" fmla="*/ 0 60000 65536"/>
                <a:gd name="T9" fmla="*/ 0 60000 65536"/>
                <a:gd name="T10" fmla="*/ 0 60000 65536"/>
                <a:gd name="T11" fmla="*/ 0 60000 65536"/>
                <a:gd name="T12" fmla="*/ 0 w 157"/>
                <a:gd name="T13" fmla="*/ 0 h 688"/>
                <a:gd name="T14" fmla="*/ 157 w 157"/>
                <a:gd name="T15" fmla="*/ 688 h 688"/>
              </a:gdLst>
              <a:ahLst/>
              <a:cxnLst>
                <a:cxn ang="T8">
                  <a:pos x="T0" y="T1"/>
                </a:cxn>
                <a:cxn ang="T9">
                  <a:pos x="T2" y="T3"/>
                </a:cxn>
                <a:cxn ang="T10">
                  <a:pos x="T4" y="T5"/>
                </a:cxn>
                <a:cxn ang="T11">
                  <a:pos x="T6" y="T7"/>
                </a:cxn>
              </a:cxnLst>
              <a:rect l="T12" t="T13" r="T14" b="T15"/>
              <a:pathLst>
                <a:path w="157" h="688">
                  <a:moveTo>
                    <a:pt x="0" y="0"/>
                  </a:moveTo>
                  <a:cubicBezTo>
                    <a:pt x="7" y="32"/>
                    <a:pt x="22" y="164"/>
                    <a:pt x="45" y="190"/>
                  </a:cubicBezTo>
                  <a:cubicBezTo>
                    <a:pt x="68" y="216"/>
                    <a:pt x="118" y="75"/>
                    <a:pt x="137" y="158"/>
                  </a:cubicBezTo>
                  <a:cubicBezTo>
                    <a:pt x="156" y="241"/>
                    <a:pt x="153" y="578"/>
                    <a:pt x="157" y="688"/>
                  </a:cubicBezTo>
                </a:path>
              </a:pathLst>
            </a:custGeom>
            <a:noFill/>
            <a:ln w="12700" cmpd="sng">
              <a:solidFill>
                <a:srgbClr val="FF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12310" name="Freeform 35"/>
            <p:cNvSpPr>
              <a:spLocks/>
            </p:cNvSpPr>
            <p:nvPr/>
          </p:nvSpPr>
          <p:spPr bwMode="auto">
            <a:xfrm>
              <a:off x="4966" y="3566"/>
              <a:ext cx="136" cy="182"/>
            </a:xfrm>
            <a:custGeom>
              <a:avLst/>
              <a:gdLst>
                <a:gd name="T0" fmla="*/ 136 w 136"/>
                <a:gd name="T1" fmla="*/ 0 h 182"/>
                <a:gd name="T2" fmla="*/ 45 w 136"/>
                <a:gd name="T3" fmla="*/ 0 h 182"/>
                <a:gd name="T4" fmla="*/ 0 w 136"/>
                <a:gd name="T5" fmla="*/ 91 h 182"/>
                <a:gd name="T6" fmla="*/ 45 w 136"/>
                <a:gd name="T7" fmla="*/ 182 h 182"/>
                <a:gd name="T8" fmla="*/ 136 w 136"/>
                <a:gd name="T9" fmla="*/ 182 h 182"/>
                <a:gd name="T10" fmla="*/ 0 60000 65536"/>
                <a:gd name="T11" fmla="*/ 0 60000 65536"/>
                <a:gd name="T12" fmla="*/ 0 60000 65536"/>
                <a:gd name="T13" fmla="*/ 0 60000 65536"/>
                <a:gd name="T14" fmla="*/ 0 60000 65536"/>
                <a:gd name="T15" fmla="*/ 0 w 136"/>
                <a:gd name="T16" fmla="*/ 0 h 182"/>
                <a:gd name="T17" fmla="*/ 136 w 136"/>
                <a:gd name="T18" fmla="*/ 182 h 182"/>
              </a:gdLst>
              <a:ahLst/>
              <a:cxnLst>
                <a:cxn ang="T10">
                  <a:pos x="T0" y="T1"/>
                </a:cxn>
                <a:cxn ang="T11">
                  <a:pos x="T2" y="T3"/>
                </a:cxn>
                <a:cxn ang="T12">
                  <a:pos x="T4" y="T5"/>
                </a:cxn>
                <a:cxn ang="T13">
                  <a:pos x="T6" y="T7"/>
                </a:cxn>
                <a:cxn ang="T14">
                  <a:pos x="T8" y="T9"/>
                </a:cxn>
              </a:cxnLst>
              <a:rect l="T15" t="T16" r="T17" b="T18"/>
              <a:pathLst>
                <a:path w="136" h="182">
                  <a:moveTo>
                    <a:pt x="136" y="0"/>
                  </a:moveTo>
                  <a:lnTo>
                    <a:pt x="45" y="0"/>
                  </a:lnTo>
                  <a:lnTo>
                    <a:pt x="0" y="91"/>
                  </a:lnTo>
                  <a:lnTo>
                    <a:pt x="45" y="182"/>
                  </a:lnTo>
                  <a:lnTo>
                    <a:pt x="136" y="182"/>
                  </a:lnTo>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12311" name="Freeform 36"/>
            <p:cNvSpPr>
              <a:spLocks/>
            </p:cNvSpPr>
            <p:nvPr/>
          </p:nvSpPr>
          <p:spPr bwMode="auto">
            <a:xfrm>
              <a:off x="4241" y="3203"/>
              <a:ext cx="862" cy="182"/>
            </a:xfrm>
            <a:custGeom>
              <a:avLst/>
              <a:gdLst>
                <a:gd name="T0" fmla="*/ 862 w 862"/>
                <a:gd name="T1" fmla="*/ 0 h 182"/>
                <a:gd name="T2" fmla="*/ 46 w 862"/>
                <a:gd name="T3" fmla="*/ 0 h 182"/>
                <a:gd name="T4" fmla="*/ 0 w 862"/>
                <a:gd name="T5" fmla="*/ 91 h 182"/>
                <a:gd name="T6" fmla="*/ 46 w 862"/>
                <a:gd name="T7" fmla="*/ 182 h 182"/>
                <a:gd name="T8" fmla="*/ 862 w 862"/>
                <a:gd name="T9" fmla="*/ 182 h 182"/>
                <a:gd name="T10" fmla="*/ 0 60000 65536"/>
                <a:gd name="T11" fmla="*/ 0 60000 65536"/>
                <a:gd name="T12" fmla="*/ 0 60000 65536"/>
                <a:gd name="T13" fmla="*/ 0 60000 65536"/>
                <a:gd name="T14" fmla="*/ 0 60000 65536"/>
                <a:gd name="T15" fmla="*/ 0 w 862"/>
                <a:gd name="T16" fmla="*/ 0 h 182"/>
                <a:gd name="T17" fmla="*/ 862 w 862"/>
                <a:gd name="T18" fmla="*/ 182 h 182"/>
              </a:gdLst>
              <a:ahLst/>
              <a:cxnLst>
                <a:cxn ang="T10">
                  <a:pos x="T0" y="T1"/>
                </a:cxn>
                <a:cxn ang="T11">
                  <a:pos x="T2" y="T3"/>
                </a:cxn>
                <a:cxn ang="T12">
                  <a:pos x="T4" y="T5"/>
                </a:cxn>
                <a:cxn ang="T13">
                  <a:pos x="T6" y="T7"/>
                </a:cxn>
                <a:cxn ang="T14">
                  <a:pos x="T8" y="T9"/>
                </a:cxn>
              </a:cxnLst>
              <a:rect l="T15" t="T16" r="T17" b="T18"/>
              <a:pathLst>
                <a:path w="862" h="182">
                  <a:moveTo>
                    <a:pt x="862" y="0"/>
                  </a:moveTo>
                  <a:lnTo>
                    <a:pt x="46" y="0"/>
                  </a:lnTo>
                  <a:lnTo>
                    <a:pt x="0" y="91"/>
                  </a:lnTo>
                  <a:lnTo>
                    <a:pt x="46" y="182"/>
                  </a:lnTo>
                  <a:lnTo>
                    <a:pt x="862" y="182"/>
                  </a:lnTo>
                </a:path>
              </a:pathLst>
            </a:custGeom>
            <a:solidFill>
              <a:srgbClr val="FFFF00"/>
            </a:solidFill>
            <a:ln w="9525">
              <a:solidFill>
                <a:schemeClr val="tx1"/>
              </a:solidFill>
              <a:round/>
              <a:headEnd/>
              <a:tailEnd/>
            </a:ln>
          </p:spPr>
          <p:txBody>
            <a:bodyPr/>
            <a:lstStyle/>
            <a:p>
              <a:endParaRPr lang="zh-TW" altLang="en-US" sz="2000">
                <a:latin typeface="+mn-lt"/>
              </a:endParaRPr>
            </a:p>
          </p:txBody>
        </p:sp>
        <p:sp>
          <p:nvSpPr>
            <p:cNvPr id="12312" name="Line 37"/>
            <p:cNvSpPr>
              <a:spLocks noChangeShapeType="1"/>
            </p:cNvSpPr>
            <p:nvPr/>
          </p:nvSpPr>
          <p:spPr bwMode="auto">
            <a:xfrm>
              <a:off x="2698" y="2478"/>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3" name="Line 38"/>
            <p:cNvSpPr>
              <a:spLocks noChangeShapeType="1"/>
            </p:cNvSpPr>
            <p:nvPr/>
          </p:nvSpPr>
          <p:spPr bwMode="auto">
            <a:xfrm>
              <a:off x="2698"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4" name="Line 39"/>
            <p:cNvSpPr>
              <a:spLocks noChangeShapeType="1"/>
            </p:cNvSpPr>
            <p:nvPr/>
          </p:nvSpPr>
          <p:spPr bwMode="auto">
            <a:xfrm>
              <a:off x="3242"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5" name="Line 40"/>
            <p:cNvSpPr>
              <a:spLocks noChangeShapeType="1"/>
            </p:cNvSpPr>
            <p:nvPr/>
          </p:nvSpPr>
          <p:spPr bwMode="auto">
            <a:xfrm>
              <a:off x="3242" y="2659"/>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6" name="Line 41"/>
            <p:cNvSpPr>
              <a:spLocks noChangeShapeType="1"/>
            </p:cNvSpPr>
            <p:nvPr/>
          </p:nvSpPr>
          <p:spPr bwMode="auto">
            <a:xfrm>
              <a:off x="2517" y="2659"/>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7" name="Line 42"/>
            <p:cNvSpPr>
              <a:spLocks noChangeShapeType="1"/>
            </p:cNvSpPr>
            <p:nvPr/>
          </p:nvSpPr>
          <p:spPr bwMode="auto">
            <a:xfrm>
              <a:off x="3787" y="2478"/>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8" name="Line 43"/>
            <p:cNvSpPr>
              <a:spLocks noChangeShapeType="1"/>
            </p:cNvSpPr>
            <p:nvPr/>
          </p:nvSpPr>
          <p:spPr bwMode="auto">
            <a:xfrm>
              <a:off x="3787"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19" name="Line 44"/>
            <p:cNvSpPr>
              <a:spLocks noChangeShapeType="1"/>
            </p:cNvSpPr>
            <p:nvPr/>
          </p:nvSpPr>
          <p:spPr bwMode="auto">
            <a:xfrm>
              <a:off x="4331"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20" name="Line 45"/>
            <p:cNvSpPr>
              <a:spLocks noChangeShapeType="1"/>
            </p:cNvSpPr>
            <p:nvPr/>
          </p:nvSpPr>
          <p:spPr bwMode="auto">
            <a:xfrm>
              <a:off x="4331" y="2659"/>
              <a:ext cx="544"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21" name="Line 46"/>
            <p:cNvSpPr>
              <a:spLocks noChangeShapeType="1"/>
            </p:cNvSpPr>
            <p:nvPr/>
          </p:nvSpPr>
          <p:spPr bwMode="auto">
            <a:xfrm>
              <a:off x="4875" y="2478"/>
              <a:ext cx="0" cy="1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22" name="Line 47"/>
            <p:cNvSpPr>
              <a:spLocks noChangeShapeType="1"/>
            </p:cNvSpPr>
            <p:nvPr/>
          </p:nvSpPr>
          <p:spPr bwMode="auto">
            <a:xfrm flipV="1">
              <a:off x="4876" y="2477"/>
              <a:ext cx="227"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23" name="Text Box 48"/>
            <p:cNvSpPr txBox="1">
              <a:spLocks noChangeArrowheads="1"/>
            </p:cNvSpPr>
            <p:nvPr/>
          </p:nvSpPr>
          <p:spPr bwMode="auto">
            <a:xfrm>
              <a:off x="2140" y="2481"/>
              <a:ext cx="3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pPr algn="l"/>
              <a:r>
                <a:rPr lang="en-US" altLang="zh-TW" sz="2000">
                  <a:latin typeface="+mn-lt"/>
                </a:rPr>
                <a:t>Clk</a:t>
              </a:r>
              <a:endParaRPr lang="en-AU" altLang="zh-TW" sz="2000">
                <a:latin typeface="+mn-lt"/>
              </a:endParaRPr>
            </a:p>
          </p:txBody>
        </p:sp>
        <p:sp>
          <p:nvSpPr>
            <p:cNvPr id="12324" name="Freeform 49"/>
            <p:cNvSpPr>
              <a:spLocks/>
            </p:cNvSpPr>
            <p:nvPr/>
          </p:nvSpPr>
          <p:spPr bwMode="auto">
            <a:xfrm>
              <a:off x="2789" y="3566"/>
              <a:ext cx="2178" cy="182"/>
            </a:xfrm>
            <a:custGeom>
              <a:avLst/>
              <a:gdLst>
                <a:gd name="T0" fmla="*/ 0 w 2178"/>
                <a:gd name="T1" fmla="*/ 91 h 182"/>
                <a:gd name="T2" fmla="*/ 46 w 2178"/>
                <a:gd name="T3" fmla="*/ 0 h 182"/>
                <a:gd name="T4" fmla="*/ 2132 w 2178"/>
                <a:gd name="T5" fmla="*/ 0 h 182"/>
                <a:gd name="T6" fmla="*/ 2178 w 2178"/>
                <a:gd name="T7" fmla="*/ 91 h 182"/>
                <a:gd name="T8" fmla="*/ 2132 w 2178"/>
                <a:gd name="T9" fmla="*/ 182 h 182"/>
                <a:gd name="T10" fmla="*/ 46 w 2178"/>
                <a:gd name="T11" fmla="*/ 182 h 182"/>
                <a:gd name="T12" fmla="*/ 0 w 2178"/>
                <a:gd name="T13" fmla="*/ 91 h 182"/>
                <a:gd name="T14" fmla="*/ 0 60000 65536"/>
                <a:gd name="T15" fmla="*/ 0 60000 65536"/>
                <a:gd name="T16" fmla="*/ 0 60000 65536"/>
                <a:gd name="T17" fmla="*/ 0 60000 65536"/>
                <a:gd name="T18" fmla="*/ 0 60000 65536"/>
                <a:gd name="T19" fmla="*/ 0 60000 65536"/>
                <a:gd name="T20" fmla="*/ 0 60000 65536"/>
                <a:gd name="T21" fmla="*/ 0 w 2178"/>
                <a:gd name="T22" fmla="*/ 0 h 182"/>
                <a:gd name="T23" fmla="*/ 2178 w 2178"/>
                <a:gd name="T24" fmla="*/ 182 h 18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78" h="182">
                  <a:moveTo>
                    <a:pt x="0" y="91"/>
                  </a:moveTo>
                  <a:lnTo>
                    <a:pt x="46" y="0"/>
                  </a:lnTo>
                  <a:lnTo>
                    <a:pt x="2132" y="0"/>
                  </a:lnTo>
                  <a:lnTo>
                    <a:pt x="2178" y="91"/>
                  </a:lnTo>
                  <a:lnTo>
                    <a:pt x="2132" y="182"/>
                  </a:lnTo>
                  <a:lnTo>
                    <a:pt x="46" y="182"/>
                  </a:lnTo>
                  <a:lnTo>
                    <a:pt x="0" y="91"/>
                  </a:lnTo>
                  <a:close/>
                </a:path>
              </a:pathLst>
            </a:custGeom>
            <a:solidFill>
              <a:schemeClr val="accent1"/>
            </a:solidFill>
            <a:ln w="9525">
              <a:solidFill>
                <a:schemeClr val="tx1"/>
              </a:solidFill>
              <a:round/>
              <a:headEnd/>
              <a:tailEnd/>
            </a:ln>
          </p:spPr>
          <p:txBody>
            <a:bodyPr/>
            <a:lstStyle/>
            <a:p>
              <a:endParaRPr lang="zh-TW" altLang="en-US" sz="2000">
                <a:latin typeface="+mn-lt"/>
              </a:endParaRPr>
            </a:p>
          </p:txBody>
        </p:sp>
        <p:sp>
          <p:nvSpPr>
            <p:cNvPr id="12325" name="Freeform 50"/>
            <p:cNvSpPr>
              <a:spLocks/>
            </p:cNvSpPr>
            <p:nvPr/>
          </p:nvSpPr>
          <p:spPr bwMode="auto">
            <a:xfrm>
              <a:off x="4875" y="3294"/>
              <a:ext cx="169" cy="27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127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12326" name="Freeform 51"/>
            <p:cNvSpPr>
              <a:spLocks/>
            </p:cNvSpPr>
            <p:nvPr/>
          </p:nvSpPr>
          <p:spPr bwMode="auto">
            <a:xfrm>
              <a:off x="4876" y="2840"/>
              <a:ext cx="157" cy="688"/>
            </a:xfrm>
            <a:custGeom>
              <a:avLst/>
              <a:gdLst>
                <a:gd name="T0" fmla="*/ 0 w 157"/>
                <a:gd name="T1" fmla="*/ 0 h 688"/>
                <a:gd name="T2" fmla="*/ 45 w 157"/>
                <a:gd name="T3" fmla="*/ 190 h 688"/>
                <a:gd name="T4" fmla="*/ 137 w 157"/>
                <a:gd name="T5" fmla="*/ 158 h 688"/>
                <a:gd name="T6" fmla="*/ 157 w 157"/>
                <a:gd name="T7" fmla="*/ 688 h 688"/>
                <a:gd name="T8" fmla="*/ 0 60000 65536"/>
                <a:gd name="T9" fmla="*/ 0 60000 65536"/>
                <a:gd name="T10" fmla="*/ 0 60000 65536"/>
                <a:gd name="T11" fmla="*/ 0 60000 65536"/>
                <a:gd name="T12" fmla="*/ 0 w 157"/>
                <a:gd name="T13" fmla="*/ 0 h 688"/>
                <a:gd name="T14" fmla="*/ 157 w 157"/>
                <a:gd name="T15" fmla="*/ 688 h 688"/>
              </a:gdLst>
              <a:ahLst/>
              <a:cxnLst>
                <a:cxn ang="T8">
                  <a:pos x="T0" y="T1"/>
                </a:cxn>
                <a:cxn ang="T9">
                  <a:pos x="T2" y="T3"/>
                </a:cxn>
                <a:cxn ang="T10">
                  <a:pos x="T4" y="T5"/>
                </a:cxn>
                <a:cxn ang="T11">
                  <a:pos x="T6" y="T7"/>
                </a:cxn>
              </a:cxnLst>
              <a:rect l="T12" t="T13" r="T14" b="T15"/>
              <a:pathLst>
                <a:path w="157" h="688">
                  <a:moveTo>
                    <a:pt x="0" y="0"/>
                  </a:moveTo>
                  <a:cubicBezTo>
                    <a:pt x="7" y="32"/>
                    <a:pt x="22" y="164"/>
                    <a:pt x="45" y="190"/>
                  </a:cubicBezTo>
                  <a:cubicBezTo>
                    <a:pt x="68" y="216"/>
                    <a:pt x="118" y="75"/>
                    <a:pt x="137" y="158"/>
                  </a:cubicBezTo>
                  <a:cubicBezTo>
                    <a:pt x="156" y="241"/>
                    <a:pt x="153" y="578"/>
                    <a:pt x="157" y="688"/>
                  </a:cubicBezTo>
                </a:path>
              </a:pathLst>
            </a:custGeom>
            <a:noFill/>
            <a:ln w="12700" cmpd="sng">
              <a:solidFill>
                <a:srgbClr val="FF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12327" name="Line 17"/>
            <p:cNvSpPr>
              <a:spLocks noChangeShapeType="1"/>
            </p:cNvSpPr>
            <p:nvPr/>
          </p:nvSpPr>
          <p:spPr bwMode="auto">
            <a:xfrm>
              <a:off x="2698" y="2387"/>
              <a:ext cx="0" cy="149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28" name="Line 18"/>
            <p:cNvSpPr>
              <a:spLocks noChangeShapeType="1"/>
            </p:cNvSpPr>
            <p:nvPr/>
          </p:nvSpPr>
          <p:spPr bwMode="auto">
            <a:xfrm>
              <a:off x="3787" y="2387"/>
              <a:ext cx="0" cy="149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12329" name="Line 19"/>
            <p:cNvSpPr>
              <a:spLocks noChangeShapeType="1"/>
            </p:cNvSpPr>
            <p:nvPr/>
          </p:nvSpPr>
          <p:spPr bwMode="auto">
            <a:xfrm>
              <a:off x="4875" y="2387"/>
              <a:ext cx="1" cy="149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17</a:t>
            </a:fld>
            <a:endParaRPr lang="zh-TW" altLang="zh-TW"/>
          </a:p>
        </p:txBody>
      </p:sp>
    </p:spTree>
    <p:extLst>
      <p:ext uri="{BB962C8B-B14F-4D97-AF65-F5344CB8AC3E}">
        <p14:creationId xmlns:p14="http://schemas.microsoft.com/office/powerpoint/2010/main" val="844971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altLang="zh-TW" smtClean="0"/>
              <a:t>Clocking Methodology</a:t>
            </a:r>
            <a:endParaRPr lang="en-AU" altLang="zh-TW" smtClean="0"/>
          </a:p>
        </p:txBody>
      </p:sp>
      <p:sp>
        <p:nvSpPr>
          <p:cNvPr id="13316" name="Rectangle 3"/>
          <p:cNvSpPr>
            <a:spLocks noGrp="1" noChangeArrowheads="1"/>
          </p:cNvSpPr>
          <p:nvPr>
            <p:ph type="body" idx="1"/>
          </p:nvPr>
        </p:nvSpPr>
        <p:spPr/>
        <p:txBody>
          <a:bodyPr/>
          <a:lstStyle/>
          <a:p>
            <a:r>
              <a:rPr lang="en-US" altLang="zh-TW" dirty="0" smtClean="0"/>
              <a:t>Combinational logic transforms data during clock cycles</a:t>
            </a:r>
          </a:p>
          <a:p>
            <a:pPr lvl="1"/>
            <a:r>
              <a:rPr lang="en-US" altLang="zh-TW" dirty="0" smtClean="0"/>
              <a:t>Between clock edges if edge-triggered</a:t>
            </a:r>
          </a:p>
          <a:p>
            <a:pPr lvl="1"/>
            <a:r>
              <a:rPr lang="en-US" altLang="zh-TW" dirty="0" smtClean="0"/>
              <a:t>Input from state elements, output to state element</a:t>
            </a:r>
          </a:p>
          <a:p>
            <a:pPr lvl="1"/>
            <a:r>
              <a:rPr lang="en-US" altLang="zh-TW" dirty="0" smtClean="0"/>
              <a:t>Longest delay determines clock period</a:t>
            </a:r>
            <a:endParaRPr lang="en-AU" altLang="zh-TW" dirty="0" smtClean="0"/>
          </a:p>
        </p:txBody>
      </p:sp>
      <p:pic>
        <p:nvPicPr>
          <p:cNvPr id="13317" name="Picture 6" descr="f04-04-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7" y="4993735"/>
            <a:ext cx="4395103" cy="1027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7" descr="f04-03-P37449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6157" y="3284984"/>
            <a:ext cx="5367613"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p:cNvSpPr txBox="1"/>
          <p:nvPr/>
        </p:nvSpPr>
        <p:spPr>
          <a:xfrm>
            <a:off x="6413527" y="3846239"/>
            <a:ext cx="1074333" cy="461665"/>
          </a:xfrm>
          <a:prstGeom prst="rect">
            <a:avLst/>
          </a:prstGeom>
          <a:noFill/>
        </p:spPr>
        <p:txBody>
          <a:bodyPr wrap="none" rtlCol="0">
            <a:spAutoFit/>
          </a:bodyPr>
          <a:lstStyle/>
          <a:p>
            <a:pPr marL="0"/>
            <a:r>
              <a:rPr lang="en-US" altLang="zh-TW" dirty="0" smtClean="0">
                <a:latin typeface="+mn-lt"/>
              </a:rPr>
              <a:t>Fig. 4.3</a:t>
            </a:r>
            <a:endParaRPr lang="zh-TW" altLang="en-US" dirty="0">
              <a:latin typeface="+mn-lt"/>
            </a:endParaRPr>
          </a:p>
        </p:txBody>
      </p:sp>
      <p:sp>
        <p:nvSpPr>
          <p:cNvPr id="7" name="文字方塊 6"/>
          <p:cNvSpPr txBox="1"/>
          <p:nvPr/>
        </p:nvSpPr>
        <p:spPr>
          <a:xfrm>
            <a:off x="2627784" y="5480301"/>
            <a:ext cx="1074333" cy="461665"/>
          </a:xfrm>
          <a:prstGeom prst="rect">
            <a:avLst/>
          </a:prstGeom>
          <a:noFill/>
        </p:spPr>
        <p:txBody>
          <a:bodyPr wrap="none" rtlCol="0">
            <a:spAutoFit/>
          </a:bodyPr>
          <a:lstStyle/>
          <a:p>
            <a:pPr marL="0"/>
            <a:r>
              <a:rPr lang="en-US" altLang="zh-TW" dirty="0" smtClean="0">
                <a:latin typeface="+mn-lt"/>
              </a:rPr>
              <a:t>Fig. 4.4</a:t>
            </a:r>
            <a:endParaRPr lang="zh-TW" altLang="en-US" dirty="0">
              <a:latin typeface="+mn-lt"/>
            </a:endParaRPr>
          </a:p>
        </p:txBody>
      </p:sp>
      <p:sp>
        <p:nvSpPr>
          <p:cNvPr id="8" name="Freeform 33"/>
          <p:cNvSpPr>
            <a:spLocks/>
          </p:cNvSpPr>
          <p:nvPr/>
        </p:nvSpPr>
        <p:spPr bwMode="auto">
          <a:xfrm>
            <a:off x="1835696" y="4005064"/>
            <a:ext cx="216024" cy="30284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12700" cmpd="sng">
            <a:solidFill>
              <a:srgbClr val="FF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9" name="Freeform 33"/>
          <p:cNvSpPr>
            <a:spLocks/>
          </p:cNvSpPr>
          <p:nvPr/>
        </p:nvSpPr>
        <p:spPr bwMode="auto">
          <a:xfrm>
            <a:off x="5436096" y="4030223"/>
            <a:ext cx="216024" cy="302840"/>
          </a:xfrm>
          <a:custGeom>
            <a:avLst/>
            <a:gdLst>
              <a:gd name="T0" fmla="*/ 0 w 169"/>
              <a:gd name="T1" fmla="*/ 0 h 270"/>
              <a:gd name="T2" fmla="*/ 45 w 169"/>
              <a:gd name="T3" fmla="*/ 190 h 270"/>
              <a:gd name="T4" fmla="*/ 137 w 169"/>
              <a:gd name="T5" fmla="*/ 158 h 270"/>
              <a:gd name="T6" fmla="*/ 169 w 169"/>
              <a:gd name="T7" fmla="*/ 270 h 270"/>
              <a:gd name="T8" fmla="*/ 0 60000 65536"/>
              <a:gd name="T9" fmla="*/ 0 60000 65536"/>
              <a:gd name="T10" fmla="*/ 0 60000 65536"/>
              <a:gd name="T11" fmla="*/ 0 60000 65536"/>
              <a:gd name="T12" fmla="*/ 0 w 169"/>
              <a:gd name="T13" fmla="*/ 0 h 270"/>
              <a:gd name="T14" fmla="*/ 169 w 169"/>
              <a:gd name="T15" fmla="*/ 270 h 270"/>
            </a:gdLst>
            <a:ahLst/>
            <a:cxnLst>
              <a:cxn ang="T8">
                <a:pos x="T0" y="T1"/>
              </a:cxn>
              <a:cxn ang="T9">
                <a:pos x="T2" y="T3"/>
              </a:cxn>
              <a:cxn ang="T10">
                <a:pos x="T4" y="T5"/>
              </a:cxn>
              <a:cxn ang="T11">
                <a:pos x="T6" y="T7"/>
              </a:cxn>
            </a:cxnLst>
            <a:rect l="T12" t="T13" r="T14" b="T15"/>
            <a:pathLst>
              <a:path w="169" h="270">
                <a:moveTo>
                  <a:pt x="0" y="0"/>
                </a:moveTo>
                <a:cubicBezTo>
                  <a:pt x="7" y="32"/>
                  <a:pt x="22" y="164"/>
                  <a:pt x="45" y="190"/>
                </a:cubicBezTo>
                <a:cubicBezTo>
                  <a:pt x="68" y="216"/>
                  <a:pt x="116" y="145"/>
                  <a:pt x="137" y="158"/>
                </a:cubicBezTo>
                <a:cubicBezTo>
                  <a:pt x="158" y="171"/>
                  <a:pt x="162" y="247"/>
                  <a:pt x="169" y="270"/>
                </a:cubicBezTo>
              </a:path>
            </a:pathLst>
          </a:custGeom>
          <a:noFill/>
          <a:ln w="12700" cmpd="sng">
            <a:solidFill>
              <a:srgbClr val="FF0000"/>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 name="直線圖說文字 1 2"/>
          <p:cNvSpPr/>
          <p:nvPr/>
        </p:nvSpPr>
        <p:spPr bwMode="auto">
          <a:xfrm>
            <a:off x="7297257" y="4372508"/>
            <a:ext cx="1728192" cy="556623"/>
          </a:xfrm>
          <a:prstGeom prst="borderCallout1">
            <a:avLst>
              <a:gd name="adj1" fmla="val 48439"/>
              <a:gd name="adj2" fmla="val -683"/>
              <a:gd name="adj3" fmla="val 114479"/>
              <a:gd name="adj4" fmla="val -23671"/>
            </a:avLst>
          </a:prstGeom>
          <a:solidFill>
            <a:srgbClr val="FFFF00"/>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No race if edge-triggered </a:t>
            </a:r>
            <a:endParaRPr lang="zh-TW" altLang="en-US" sz="2000" i="1" dirty="0">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18</a:t>
            </a:fld>
            <a:endParaRPr lang="zh-TW" altLang="zh-TW"/>
          </a:p>
        </p:txBody>
      </p:sp>
    </p:spTree>
    <p:extLst>
      <p:ext uri="{BB962C8B-B14F-4D97-AF65-F5344CB8AC3E}">
        <p14:creationId xmlns:p14="http://schemas.microsoft.com/office/powerpoint/2010/main" val="3147771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fr-FR" altLang="zh-TW" dirty="0" smtClean="0"/>
              <a:t>Problem statement and logic review (Sec. 4.1, 4.2)</a:t>
            </a:r>
          </a:p>
          <a:p>
            <a:r>
              <a:rPr lang="en-US" altLang="zh-TW" dirty="0" smtClean="0"/>
              <a:t>Building a simple RISC-V processor with </a:t>
            </a:r>
            <a:r>
              <a:rPr lang="en-US" altLang="zh-TW" dirty="0" err="1" smtClean="0"/>
              <a:t>datapath</a:t>
            </a:r>
            <a:r>
              <a:rPr lang="en-US" altLang="zh-TW" dirty="0" smtClean="0"/>
              <a:t> and control (Sec. 4.3, 4.4)</a:t>
            </a:r>
          </a:p>
          <a:p>
            <a:r>
              <a:rPr lang="en-US" altLang="zh-TW" dirty="0" smtClean="0"/>
              <a:t>Building a pipelined RISC-V processor with </a:t>
            </a:r>
            <a:r>
              <a:rPr lang="en-US" altLang="zh-TW" dirty="0" err="1" smtClean="0"/>
              <a:t>datapath</a:t>
            </a:r>
            <a:r>
              <a:rPr lang="en-US" altLang="zh-TW" dirty="0" smtClean="0"/>
              <a:t> and control (Sec. 4.5, 4.6)</a:t>
            </a:r>
          </a:p>
          <a:p>
            <a:r>
              <a:rPr lang="en-US" altLang="zh-TW" dirty="0" smtClean="0"/>
              <a:t>Dealing hazards in pipelined processor: data and control hazards (Sec. 4.7, 4.8)</a:t>
            </a:r>
          </a:p>
          <a:p>
            <a:r>
              <a:rPr lang="en-US" altLang="zh-TW" dirty="0" smtClean="0"/>
              <a:t>Handling exceptions (Sec. 4.9)</a:t>
            </a:r>
          </a:p>
          <a:p>
            <a:r>
              <a:rPr lang="en-US" altLang="zh-TW" dirty="0" smtClean="0">
                <a:solidFill>
                  <a:schemeClr val="bg1">
                    <a:lumMod val="65000"/>
                  </a:schemeClr>
                </a:solidFill>
              </a:rPr>
              <a:t>More advanced topics: parallelism via instructions,</a:t>
            </a:r>
            <a:r>
              <a:rPr lang="en-US" altLang="zh-TW" dirty="0">
                <a:solidFill>
                  <a:schemeClr val="bg1">
                    <a:lumMod val="65000"/>
                  </a:schemeClr>
                </a:solidFill>
              </a:rPr>
              <a:t> ARM </a:t>
            </a:r>
            <a:r>
              <a:rPr lang="en-US" altLang="zh-TW" dirty="0" smtClean="0">
                <a:solidFill>
                  <a:schemeClr val="bg1">
                    <a:lumMod val="65000"/>
                  </a:schemeClr>
                </a:solidFill>
              </a:rPr>
              <a:t>Cortex-A53 </a:t>
            </a:r>
            <a:r>
              <a:rPr lang="en-US" altLang="zh-TW" dirty="0">
                <a:solidFill>
                  <a:schemeClr val="bg1">
                    <a:lumMod val="65000"/>
                  </a:schemeClr>
                </a:solidFill>
              </a:rPr>
              <a:t>and Intel Core i7 </a:t>
            </a:r>
            <a:r>
              <a:rPr lang="en-US" altLang="zh-TW" dirty="0" smtClean="0">
                <a:solidFill>
                  <a:schemeClr val="bg1">
                    <a:lumMod val="65000"/>
                  </a:schemeClr>
                </a:solidFill>
              </a:rPr>
              <a:t>Pipelines, instruction-level parallelism  (Sec. 4.10, 4.11, 4.12)</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a:t>
            </a:fld>
            <a:endParaRPr lang="zh-TW" altLang="zh-TW"/>
          </a:p>
        </p:txBody>
      </p:sp>
    </p:spTree>
    <p:extLst>
      <p:ext uri="{BB962C8B-B14F-4D97-AF65-F5344CB8AC3E}">
        <p14:creationId xmlns:p14="http://schemas.microsoft.com/office/powerpoint/2010/main" val="173820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Notes on Instruction Execution</a:t>
            </a:r>
            <a:endParaRPr lang="zh-TW" altLang="en-US" dirty="0"/>
          </a:p>
        </p:txBody>
      </p:sp>
      <p:sp>
        <p:nvSpPr>
          <p:cNvPr id="3" name="內容版面配置區 2"/>
          <p:cNvSpPr>
            <a:spLocks noGrp="1"/>
          </p:cNvSpPr>
          <p:nvPr>
            <p:ph idx="1"/>
          </p:nvPr>
        </p:nvSpPr>
        <p:spPr/>
        <p:txBody>
          <a:bodyPr/>
          <a:lstStyle/>
          <a:p>
            <a:r>
              <a:rPr lang="en-US" altLang="zh-TW" dirty="0" smtClean="0"/>
              <a:t>The processor is a big sequential circuit</a:t>
            </a:r>
          </a:p>
          <a:p>
            <a:r>
              <a:rPr lang="en-US" altLang="zh-TW" dirty="0" smtClean="0"/>
              <a:t>For simplified implementation of the RISC-V processor (one cycle/instruction), all steps for executing an instruction are performed within one clock cycle</a:t>
            </a:r>
          </a:p>
          <a:p>
            <a:pPr lvl="1"/>
            <a:r>
              <a:rPr lang="en-US" altLang="zh-TW" dirty="0" smtClean="0"/>
              <a:t>No matter whether the instruction takes 3, 4, or 5 steps</a:t>
            </a:r>
          </a:p>
          <a:p>
            <a:pPr lvl="1"/>
            <a:r>
              <a:rPr lang="en-US" altLang="zh-TW" dirty="0" smtClean="0"/>
              <a:t>Register/memory behaves like a combinational circuit if it is read</a:t>
            </a:r>
          </a:p>
          <a:p>
            <a:r>
              <a:rPr lang="en-US" altLang="zh-TW" dirty="0" smtClean="0"/>
              <a:t>Write register/memory occurs only at the last step</a:t>
            </a:r>
          </a:p>
          <a:p>
            <a:pPr lvl="1"/>
            <a:r>
              <a:rPr lang="en-US" altLang="zh-TW" dirty="0" smtClean="0"/>
              <a:t>Recall edge-triggered update of state elements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19</a:t>
            </a:fld>
            <a:endParaRPr lang="zh-TW" altLang="zh-TW"/>
          </a:p>
        </p:txBody>
      </p:sp>
    </p:spTree>
    <p:extLst>
      <p:ext uri="{BB962C8B-B14F-4D97-AF65-F5344CB8AC3E}">
        <p14:creationId xmlns:p14="http://schemas.microsoft.com/office/powerpoint/2010/main" val="4173945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fr-FR" altLang="zh-TW" dirty="0" smtClean="0"/>
              <a:t>Problem statement and logic review (Sec. 4.1, 4.2)</a:t>
            </a:r>
          </a:p>
          <a:p>
            <a:r>
              <a:rPr lang="en-US" altLang="zh-TW" dirty="0" smtClean="0">
                <a:solidFill>
                  <a:srgbClr val="FF0000"/>
                </a:solidFill>
              </a:rPr>
              <a:t>Building a simple RISC-V processor with </a:t>
            </a:r>
            <a:r>
              <a:rPr lang="en-US" altLang="zh-TW" dirty="0" err="1" smtClean="0">
                <a:solidFill>
                  <a:srgbClr val="FF0000"/>
                </a:solidFill>
              </a:rPr>
              <a:t>datapath</a:t>
            </a:r>
            <a:r>
              <a:rPr lang="en-US" altLang="zh-TW" dirty="0" smtClean="0">
                <a:solidFill>
                  <a:srgbClr val="FF0000"/>
                </a:solidFill>
              </a:rPr>
              <a:t> and control (Sec. 4.3, 4.4)</a:t>
            </a:r>
          </a:p>
          <a:p>
            <a:r>
              <a:rPr lang="en-US" altLang="zh-TW" dirty="0" smtClean="0"/>
              <a:t>Building a pipelined RISC-V processor with </a:t>
            </a:r>
            <a:r>
              <a:rPr lang="en-US" altLang="zh-TW" dirty="0" err="1" smtClean="0"/>
              <a:t>datapath</a:t>
            </a:r>
            <a:r>
              <a:rPr lang="en-US" altLang="zh-TW" dirty="0" smtClean="0"/>
              <a:t> and control (Sec. 4.5, 4.6)</a:t>
            </a:r>
          </a:p>
          <a:p>
            <a:r>
              <a:rPr lang="en-US" altLang="zh-TW" dirty="0" smtClean="0"/>
              <a:t>Dealing hazards in pipelined processor: data and control hazards (Sec. 4.7, 4.8)</a:t>
            </a:r>
          </a:p>
          <a:p>
            <a:r>
              <a:rPr lang="en-US" altLang="zh-TW" dirty="0" smtClean="0"/>
              <a:t>Handling exceptions (Sec. 4.9)</a:t>
            </a:r>
          </a:p>
          <a:p>
            <a:r>
              <a:rPr lang="en-US" altLang="zh-TW" dirty="0" smtClean="0">
                <a:solidFill>
                  <a:schemeClr val="bg1">
                    <a:lumMod val="65000"/>
                  </a:schemeClr>
                </a:solidFill>
              </a:rPr>
              <a:t>More advanced topics: parallelism via instructions,</a:t>
            </a:r>
            <a:r>
              <a:rPr lang="en-US" altLang="zh-TW" dirty="0">
                <a:solidFill>
                  <a:schemeClr val="bg1">
                    <a:lumMod val="65000"/>
                  </a:schemeClr>
                </a:solidFill>
              </a:rPr>
              <a:t> ARM </a:t>
            </a:r>
            <a:r>
              <a:rPr lang="en-US" altLang="zh-TW" dirty="0" smtClean="0">
                <a:solidFill>
                  <a:schemeClr val="bg1">
                    <a:lumMod val="65000"/>
                  </a:schemeClr>
                </a:solidFill>
              </a:rPr>
              <a:t>Cortex-A53 </a:t>
            </a:r>
            <a:r>
              <a:rPr lang="en-US" altLang="zh-TW" dirty="0">
                <a:solidFill>
                  <a:schemeClr val="bg1">
                    <a:lumMod val="65000"/>
                  </a:schemeClr>
                </a:solidFill>
              </a:rPr>
              <a:t>and Intel Core i7 </a:t>
            </a:r>
            <a:r>
              <a:rPr lang="en-US" altLang="zh-TW" dirty="0" smtClean="0">
                <a:solidFill>
                  <a:schemeClr val="bg1">
                    <a:lumMod val="65000"/>
                  </a:schemeClr>
                </a:solidFill>
              </a:rPr>
              <a:t>Pipelines, instruction-level parallelism  (Sec. 4.10, 4.11, 4.12)</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20</a:t>
            </a:fld>
            <a:endParaRPr lang="zh-TW" altLang="zh-TW"/>
          </a:p>
        </p:txBody>
      </p:sp>
    </p:spTree>
    <p:extLst>
      <p:ext uri="{BB962C8B-B14F-4D97-AF65-F5344CB8AC3E}">
        <p14:creationId xmlns:p14="http://schemas.microsoft.com/office/powerpoint/2010/main" val="31069715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zh-TW" smtClean="0"/>
              <a:t>Building a Datapath</a:t>
            </a:r>
            <a:endParaRPr lang="en-AU" altLang="zh-TW" smtClean="0">
              <a:ea typeface="新細明體" panose="02020500000000000000" pitchFamily="18" charset="-120"/>
            </a:endParaRPr>
          </a:p>
        </p:txBody>
      </p:sp>
      <p:sp>
        <p:nvSpPr>
          <p:cNvPr id="14340" name="Rectangle 3"/>
          <p:cNvSpPr>
            <a:spLocks noGrp="1" noChangeArrowheads="1"/>
          </p:cNvSpPr>
          <p:nvPr>
            <p:ph type="body" idx="1"/>
          </p:nvPr>
        </p:nvSpPr>
        <p:spPr/>
        <p:txBody>
          <a:bodyPr/>
          <a:lstStyle/>
          <a:p>
            <a:pPr eaLnBrk="1" hangingPunct="1"/>
            <a:r>
              <a:rPr lang="en-US" altLang="zh-TW" i="1" dirty="0" err="1" smtClean="0"/>
              <a:t>Datapath</a:t>
            </a:r>
            <a:endParaRPr lang="en-US" altLang="zh-TW" i="1" dirty="0" smtClean="0"/>
          </a:p>
          <a:p>
            <a:pPr lvl="1" eaLnBrk="1" hangingPunct="1"/>
            <a:r>
              <a:rPr lang="en-US" altLang="zh-TW" dirty="0" smtClean="0"/>
              <a:t>Elements that process data and addresses in the CPU</a:t>
            </a:r>
          </a:p>
          <a:p>
            <a:pPr lvl="2" eaLnBrk="1" hangingPunct="1"/>
            <a:r>
              <a:rPr lang="en-US" altLang="zh-TW" dirty="0" smtClean="0"/>
              <a:t>Registers, ALUs, mux’s, memories, …</a:t>
            </a:r>
          </a:p>
          <a:p>
            <a:pPr eaLnBrk="1" hangingPunct="1"/>
            <a:r>
              <a:rPr lang="en-US" altLang="zh-TW" dirty="0" smtClean="0"/>
              <a:t>We will build a RISC-V </a:t>
            </a:r>
            <a:r>
              <a:rPr lang="en-US" altLang="zh-TW" dirty="0" err="1" smtClean="0"/>
              <a:t>datapath</a:t>
            </a:r>
            <a:r>
              <a:rPr lang="en-US" altLang="zh-TW" dirty="0" smtClean="0"/>
              <a:t> incrementally for the subset of instructions</a:t>
            </a:r>
          </a:p>
          <a:p>
            <a:pPr lvl="1"/>
            <a:r>
              <a:rPr lang="en-US" altLang="zh-TW" dirty="0" smtClean="0"/>
              <a:t>Memory </a:t>
            </a:r>
            <a:r>
              <a:rPr lang="en-US" altLang="zh-TW" dirty="0"/>
              <a:t>reference: </a:t>
            </a:r>
            <a:r>
              <a:rPr lang="en-US" altLang="zh-TW" b="1" dirty="0" err="1"/>
              <a:t>ld</a:t>
            </a:r>
            <a:r>
              <a:rPr lang="en-US" altLang="zh-TW" dirty="0"/>
              <a:t>, </a:t>
            </a:r>
            <a:r>
              <a:rPr lang="en-US" altLang="zh-TW" b="1" dirty="0" err="1"/>
              <a:t>sd</a:t>
            </a:r>
            <a:endParaRPr lang="en-US" altLang="zh-TW" b="1" dirty="0"/>
          </a:p>
          <a:p>
            <a:pPr lvl="1"/>
            <a:r>
              <a:rPr lang="en-US" altLang="zh-TW" dirty="0"/>
              <a:t>Arithmetic/logical: </a:t>
            </a:r>
            <a:r>
              <a:rPr lang="en-US" altLang="zh-TW" b="1" dirty="0"/>
              <a:t>add</a:t>
            </a:r>
            <a:r>
              <a:rPr lang="en-US" altLang="zh-TW" dirty="0"/>
              <a:t>, </a:t>
            </a:r>
            <a:r>
              <a:rPr lang="en-US" altLang="zh-TW" b="1" dirty="0"/>
              <a:t>sub</a:t>
            </a:r>
            <a:r>
              <a:rPr lang="en-US" altLang="zh-TW" dirty="0"/>
              <a:t>, </a:t>
            </a:r>
            <a:r>
              <a:rPr lang="en-US" altLang="zh-TW" b="1" dirty="0"/>
              <a:t>and</a:t>
            </a:r>
            <a:r>
              <a:rPr lang="en-US" altLang="zh-TW" dirty="0"/>
              <a:t>, </a:t>
            </a:r>
            <a:r>
              <a:rPr lang="en-US" altLang="zh-TW" b="1" dirty="0"/>
              <a:t>or</a:t>
            </a:r>
          </a:p>
          <a:p>
            <a:pPr lvl="1"/>
            <a:r>
              <a:rPr lang="en-US" altLang="zh-TW" dirty="0"/>
              <a:t>Control transfer: </a:t>
            </a:r>
            <a:r>
              <a:rPr lang="en-US" altLang="zh-TW" b="1" dirty="0" err="1"/>
              <a:t>beq</a:t>
            </a:r>
            <a:endParaRPr lang="en-US" altLang="zh-TW" b="1" dirty="0"/>
          </a:p>
          <a:p>
            <a:pPr eaLnBrk="1" hangingPunct="1"/>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21</a:t>
            </a:fld>
            <a:endParaRPr lang="zh-TW" altLang="zh-TW"/>
          </a:p>
        </p:txBody>
      </p:sp>
    </p:spTree>
    <p:extLst>
      <p:ext uri="{BB962C8B-B14F-4D97-AF65-F5344CB8AC3E}">
        <p14:creationId xmlns:p14="http://schemas.microsoft.com/office/powerpoint/2010/main" val="33995441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zh-TW" dirty="0" err="1" smtClean="0"/>
              <a:t>Datapath</a:t>
            </a:r>
            <a:r>
              <a:rPr lang="en-US" altLang="zh-TW" dirty="0" smtClean="0"/>
              <a:t> for Instruction Fetch</a:t>
            </a:r>
            <a:endParaRPr lang="en-AU" altLang="zh-TW" dirty="0" smtClean="0">
              <a:ea typeface="新細明體" panose="02020500000000000000" pitchFamily="18" charset="-120"/>
            </a:endParaRPr>
          </a:p>
        </p:txBody>
      </p:sp>
      <p:sp>
        <p:nvSpPr>
          <p:cNvPr id="2" name="內容版面配置區 1"/>
          <p:cNvSpPr>
            <a:spLocks noGrp="1"/>
          </p:cNvSpPr>
          <p:nvPr>
            <p:ph idx="1"/>
          </p:nvPr>
        </p:nvSpPr>
        <p:spPr/>
        <p:txBody>
          <a:bodyPr/>
          <a:lstStyle/>
          <a:p>
            <a:r>
              <a:rPr lang="en-US" altLang="zh-TW" dirty="0" smtClean="0"/>
              <a:t>Recall Step 1 in instruction execution:</a:t>
            </a:r>
          </a:p>
          <a:p>
            <a:pPr lvl="1"/>
            <a:r>
              <a:rPr lang="en-US" altLang="zh-TW" dirty="0" smtClean="0">
                <a:solidFill>
                  <a:srgbClr val="FF0000"/>
                </a:solidFill>
              </a:rPr>
              <a:t>Fetch</a:t>
            </a:r>
            <a:r>
              <a:rPr lang="en-US" altLang="zh-TW" dirty="0" smtClean="0"/>
              <a:t> </a:t>
            </a:r>
            <a:r>
              <a:rPr lang="en-US" altLang="zh-TW" dirty="0"/>
              <a:t>next instruction pointed to by </a:t>
            </a:r>
            <a:r>
              <a:rPr lang="en-US" altLang="zh-TW" u="sng" dirty="0"/>
              <a:t>PC</a:t>
            </a:r>
            <a:r>
              <a:rPr lang="en-US" altLang="zh-TW" dirty="0"/>
              <a:t> from </a:t>
            </a:r>
            <a:r>
              <a:rPr lang="en-US" altLang="zh-TW" u="sng" dirty="0" smtClean="0"/>
              <a:t>instruction memory</a:t>
            </a:r>
            <a:r>
              <a:rPr lang="en-US" altLang="zh-TW" dirty="0" smtClean="0"/>
              <a:t> and perform</a:t>
            </a:r>
            <a:r>
              <a:rPr lang="en-US" altLang="zh-TW" dirty="0" smtClean="0">
                <a:sym typeface="Wingdings" panose="05000000000000000000" pitchFamily="2" charset="2"/>
              </a:rPr>
              <a:t> </a:t>
            </a:r>
            <a:r>
              <a:rPr lang="en-US" altLang="zh-TW" u="sng" dirty="0">
                <a:sym typeface="Wingdings" panose="05000000000000000000" pitchFamily="2" charset="2"/>
              </a:rPr>
              <a:t>PC + </a:t>
            </a:r>
            <a:r>
              <a:rPr lang="en-US" altLang="zh-TW" u="sng" dirty="0" smtClean="0">
                <a:sym typeface="Wingdings" panose="05000000000000000000" pitchFamily="2" charset="2"/>
              </a:rPr>
              <a:t>4</a:t>
            </a:r>
            <a:endParaRPr lang="zh-TW" altLang="en-US" dirty="0"/>
          </a:p>
          <a:p>
            <a:pPr lvl="1"/>
            <a:endParaRPr lang="zh-TW" altLang="en-US" dirty="0"/>
          </a:p>
        </p:txBody>
      </p:sp>
      <p:sp>
        <p:nvSpPr>
          <p:cNvPr id="15364" name="AutoShape 4"/>
          <p:cNvSpPr>
            <a:spLocks/>
          </p:cNvSpPr>
          <p:nvPr/>
        </p:nvSpPr>
        <p:spPr bwMode="auto">
          <a:xfrm>
            <a:off x="467544" y="4941118"/>
            <a:ext cx="1058044" cy="792137"/>
          </a:xfrm>
          <a:prstGeom prst="borderCallout1">
            <a:avLst>
              <a:gd name="adj1" fmla="val 26041"/>
              <a:gd name="adj2" fmla="val 100146"/>
              <a:gd name="adj3" fmla="val -20312"/>
              <a:gd name="adj4" fmla="val 178634"/>
            </a:avLst>
          </a:prstGeom>
          <a:solidFill>
            <a:srgbClr val="FFFF00"/>
          </a:solidFill>
          <a:ln w="9525">
            <a:solidFill>
              <a:srgbClr val="FF0000"/>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2000" dirty="0" smtClean="0">
                <a:latin typeface="+mn-lt"/>
              </a:rPr>
              <a:t>64-bit </a:t>
            </a:r>
            <a:r>
              <a:rPr lang="en-US" altLang="zh-TW" sz="2000" dirty="0">
                <a:latin typeface="+mn-lt"/>
              </a:rPr>
              <a:t>register</a:t>
            </a:r>
            <a:endParaRPr lang="en-AU" altLang="zh-TW" sz="2000" dirty="0">
              <a:latin typeface="+mn-lt"/>
            </a:endParaRPr>
          </a:p>
        </p:txBody>
      </p:sp>
      <p:sp>
        <p:nvSpPr>
          <p:cNvPr id="15365" name="AutoShape 5"/>
          <p:cNvSpPr>
            <a:spLocks/>
          </p:cNvSpPr>
          <p:nvPr/>
        </p:nvSpPr>
        <p:spPr bwMode="auto">
          <a:xfrm>
            <a:off x="7082660" y="4364856"/>
            <a:ext cx="1666053" cy="1008360"/>
          </a:xfrm>
          <a:prstGeom prst="borderCallout1">
            <a:avLst>
              <a:gd name="adj1" fmla="val 21827"/>
              <a:gd name="adj2" fmla="val -670"/>
              <a:gd name="adj3" fmla="val -40003"/>
              <a:gd name="adj4" fmla="val -51992"/>
            </a:avLst>
          </a:prstGeom>
          <a:solidFill>
            <a:srgbClr val="FFFF00"/>
          </a:solidFill>
          <a:ln w="9525">
            <a:solidFill>
              <a:srgbClr val="FF0000"/>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2000" dirty="0">
                <a:latin typeface="+mn-lt"/>
              </a:rPr>
              <a:t>Increment by 4 for next instruction</a:t>
            </a:r>
            <a:endParaRPr lang="en-AU" altLang="zh-TW" sz="2000" dirty="0">
              <a:latin typeface="+mn-lt"/>
            </a:endParaRPr>
          </a:p>
        </p:txBody>
      </p:sp>
      <p:pic>
        <p:nvPicPr>
          <p:cNvPr id="15366" name="Picture 6" descr="f04-06-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2492896"/>
            <a:ext cx="4567783" cy="3561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字方塊 2"/>
          <p:cNvSpPr txBox="1"/>
          <p:nvPr/>
        </p:nvSpPr>
        <p:spPr>
          <a:xfrm>
            <a:off x="5508104" y="5648846"/>
            <a:ext cx="1074333" cy="461665"/>
          </a:xfrm>
          <a:prstGeom prst="rect">
            <a:avLst/>
          </a:prstGeom>
          <a:noFill/>
        </p:spPr>
        <p:txBody>
          <a:bodyPr wrap="none" rtlCol="0">
            <a:spAutoFit/>
          </a:bodyPr>
          <a:lstStyle/>
          <a:p>
            <a:pPr marL="0"/>
            <a:r>
              <a:rPr lang="en-US" altLang="zh-TW" dirty="0" smtClean="0">
                <a:latin typeface="+mn-lt"/>
              </a:rPr>
              <a:t>Fig. 4.6</a:t>
            </a:r>
            <a:endParaRPr lang="zh-TW" altLang="en-US" dirty="0">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22</a:t>
            </a:fld>
            <a:endParaRPr lang="zh-TW" altLang="zh-TW"/>
          </a:p>
        </p:txBody>
      </p:sp>
    </p:spTree>
    <p:extLst>
      <p:ext uri="{BB962C8B-B14F-4D97-AF65-F5344CB8AC3E}">
        <p14:creationId xmlns:p14="http://schemas.microsoft.com/office/powerpoint/2010/main" val="5018352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ltLang="zh-TW" dirty="0" smtClean="0"/>
              <a:t>Components for R-Type Instructions</a:t>
            </a:r>
            <a:endParaRPr lang="en-AU" altLang="zh-TW" dirty="0" smtClean="0"/>
          </a:p>
        </p:txBody>
      </p:sp>
      <p:sp>
        <p:nvSpPr>
          <p:cNvPr id="16389" name="Rectangle 3"/>
          <p:cNvSpPr>
            <a:spLocks noGrp="1" noChangeArrowheads="1"/>
          </p:cNvSpPr>
          <p:nvPr>
            <p:ph type="body" idx="1"/>
          </p:nvPr>
        </p:nvSpPr>
        <p:spPr/>
        <p:txBody>
          <a:bodyPr/>
          <a:lstStyle/>
          <a:p>
            <a:r>
              <a:rPr lang="en-US" altLang="zh-TW" dirty="0" smtClean="0"/>
              <a:t>Read </a:t>
            </a:r>
            <a:r>
              <a:rPr lang="en-US" altLang="zh-TW" b="1" dirty="0" smtClean="0">
                <a:solidFill>
                  <a:srgbClr val="FF0000"/>
                </a:solidFill>
              </a:rPr>
              <a:t>two</a:t>
            </a:r>
            <a:r>
              <a:rPr lang="en-US" altLang="zh-TW" dirty="0" smtClean="0"/>
              <a:t> register operands from </a:t>
            </a:r>
            <a:r>
              <a:rPr lang="en-US" altLang="zh-TW" u="sng" dirty="0" smtClean="0"/>
              <a:t>register file</a:t>
            </a:r>
          </a:p>
          <a:p>
            <a:r>
              <a:rPr lang="en-US" altLang="zh-TW" dirty="0" smtClean="0"/>
              <a:t>Perform arithmetic/logical operation on </a:t>
            </a:r>
            <a:r>
              <a:rPr lang="en-US" altLang="zh-TW" u="sng" dirty="0" smtClean="0"/>
              <a:t>ALU</a:t>
            </a:r>
          </a:p>
          <a:p>
            <a:r>
              <a:rPr lang="en-US" altLang="zh-TW" dirty="0" smtClean="0"/>
              <a:t>Write register result back to </a:t>
            </a:r>
            <a:r>
              <a:rPr lang="en-US" altLang="zh-TW" u="sng" dirty="0" smtClean="0"/>
              <a:t>register file</a:t>
            </a:r>
            <a:endParaRPr lang="en-AU" altLang="zh-TW" u="sng" dirty="0" smtClean="0"/>
          </a:p>
        </p:txBody>
      </p:sp>
      <p:sp>
        <p:nvSpPr>
          <p:cNvPr id="9" name="文字方塊 8"/>
          <p:cNvSpPr txBox="1"/>
          <p:nvPr/>
        </p:nvSpPr>
        <p:spPr>
          <a:xfrm>
            <a:off x="323528" y="5703639"/>
            <a:ext cx="1074333" cy="461665"/>
          </a:xfrm>
          <a:prstGeom prst="rect">
            <a:avLst/>
          </a:prstGeom>
          <a:noFill/>
        </p:spPr>
        <p:txBody>
          <a:bodyPr wrap="none" rtlCol="0">
            <a:spAutoFit/>
          </a:bodyPr>
          <a:lstStyle/>
          <a:p>
            <a:pPr marL="0"/>
            <a:r>
              <a:rPr lang="en-US" altLang="zh-TW" dirty="0" smtClean="0">
                <a:latin typeface="+mn-lt"/>
              </a:rPr>
              <a:t>Fig. 4.7</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23</a:t>
            </a:fld>
            <a:endParaRPr lang="zh-TW" altLang="zh-TW"/>
          </a:p>
        </p:txBody>
      </p:sp>
      <p:pic>
        <p:nvPicPr>
          <p:cNvPr id="52" name="Picture 6" descr="f04-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102" y="3501008"/>
            <a:ext cx="6316662"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群組 3"/>
          <p:cNvGrpSpPr/>
          <p:nvPr/>
        </p:nvGrpSpPr>
        <p:grpSpPr>
          <a:xfrm>
            <a:off x="827584" y="2420888"/>
            <a:ext cx="5904656" cy="984973"/>
            <a:chOff x="827584" y="2420888"/>
            <a:chExt cx="5904656" cy="984973"/>
          </a:xfrm>
        </p:grpSpPr>
        <p:sp>
          <p:nvSpPr>
            <p:cNvPr id="25" name="Rectangle 25"/>
            <p:cNvSpPr>
              <a:spLocks noChangeArrowheads="1"/>
            </p:cNvSpPr>
            <p:nvPr/>
          </p:nvSpPr>
          <p:spPr bwMode="auto">
            <a:xfrm>
              <a:off x="6443351" y="2420888"/>
              <a:ext cx="288889" cy="36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a:latin typeface="+mn-lt"/>
                </a:rPr>
                <a:t>0</a:t>
              </a:r>
            </a:p>
          </p:txBody>
        </p:sp>
        <p:sp>
          <p:nvSpPr>
            <p:cNvPr id="26" name="Rectangle 26"/>
            <p:cNvSpPr>
              <a:spLocks noChangeArrowheads="1"/>
            </p:cNvSpPr>
            <p:nvPr/>
          </p:nvSpPr>
          <p:spPr bwMode="auto">
            <a:xfrm>
              <a:off x="5507247" y="2420888"/>
              <a:ext cx="288889" cy="36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a:latin typeface="+mn-lt"/>
                </a:rPr>
                <a:t>6</a:t>
              </a:r>
            </a:p>
          </p:txBody>
        </p:sp>
        <p:sp>
          <p:nvSpPr>
            <p:cNvPr id="27" name="Rectangle 27"/>
            <p:cNvSpPr>
              <a:spLocks noChangeArrowheads="1"/>
            </p:cNvSpPr>
            <p:nvPr/>
          </p:nvSpPr>
          <p:spPr bwMode="auto">
            <a:xfrm>
              <a:off x="4283968"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smtClean="0">
                  <a:latin typeface="+mn-lt"/>
                </a:rPr>
                <a:t>1</a:t>
              </a:r>
              <a:r>
                <a:rPr lang="en-US" altLang="zh-TW" sz="1800" dirty="0" smtClean="0">
                  <a:latin typeface="+mn-lt"/>
                </a:rPr>
                <a:t>2</a:t>
              </a:r>
              <a:endParaRPr lang="zh-TW" altLang="en-US" sz="1800" dirty="0">
                <a:latin typeface="+mn-lt"/>
              </a:endParaRPr>
            </a:p>
          </p:txBody>
        </p:sp>
        <p:sp>
          <p:nvSpPr>
            <p:cNvPr id="28" name="Rectangle 28"/>
            <p:cNvSpPr>
              <a:spLocks noChangeArrowheads="1"/>
            </p:cNvSpPr>
            <p:nvPr/>
          </p:nvSpPr>
          <p:spPr bwMode="auto">
            <a:xfrm>
              <a:off x="3481557"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smtClean="0">
                  <a:latin typeface="+mn-lt"/>
                </a:rPr>
                <a:t>1</a:t>
              </a:r>
              <a:r>
                <a:rPr lang="en-US" altLang="zh-TW" sz="1800" dirty="0" smtClean="0">
                  <a:latin typeface="+mn-lt"/>
                </a:rPr>
                <a:t>5</a:t>
              </a:r>
              <a:endParaRPr lang="zh-TW" altLang="en-US" sz="1800" dirty="0">
                <a:latin typeface="+mn-lt"/>
              </a:endParaRPr>
            </a:p>
          </p:txBody>
        </p:sp>
        <p:sp>
          <p:nvSpPr>
            <p:cNvPr id="29" name="Rectangle 29"/>
            <p:cNvSpPr>
              <a:spLocks noChangeArrowheads="1"/>
            </p:cNvSpPr>
            <p:nvPr/>
          </p:nvSpPr>
          <p:spPr bwMode="auto">
            <a:xfrm>
              <a:off x="2548222"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smtClean="0">
                  <a:latin typeface="+mn-lt"/>
                </a:rPr>
                <a:t>2</a:t>
              </a:r>
              <a:r>
                <a:rPr lang="en-US" altLang="zh-TW" sz="1800" dirty="0" smtClean="0">
                  <a:latin typeface="+mn-lt"/>
                </a:rPr>
                <a:t>0</a:t>
              </a:r>
              <a:endParaRPr lang="zh-TW" altLang="en-US" sz="1800" dirty="0">
                <a:latin typeface="+mn-lt"/>
              </a:endParaRPr>
            </a:p>
          </p:txBody>
        </p:sp>
        <p:sp>
          <p:nvSpPr>
            <p:cNvPr id="30" name="Rectangle 30"/>
            <p:cNvSpPr>
              <a:spLocks noChangeArrowheads="1"/>
            </p:cNvSpPr>
            <p:nvPr/>
          </p:nvSpPr>
          <p:spPr bwMode="auto">
            <a:xfrm>
              <a:off x="1614887"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smtClean="0">
                  <a:latin typeface="+mn-lt"/>
                </a:rPr>
                <a:t>2</a:t>
              </a:r>
              <a:r>
                <a:rPr lang="en-US" altLang="zh-TW" sz="1800" dirty="0" smtClean="0">
                  <a:latin typeface="+mn-lt"/>
                </a:rPr>
                <a:t>5</a:t>
              </a:r>
              <a:endParaRPr lang="zh-TW" altLang="en-US" sz="1800" dirty="0">
                <a:latin typeface="+mn-lt"/>
              </a:endParaRPr>
            </a:p>
          </p:txBody>
        </p:sp>
        <p:sp>
          <p:nvSpPr>
            <p:cNvPr id="31" name="Rectangle 31"/>
            <p:cNvSpPr>
              <a:spLocks noChangeArrowheads="1"/>
            </p:cNvSpPr>
            <p:nvPr/>
          </p:nvSpPr>
          <p:spPr bwMode="auto">
            <a:xfrm>
              <a:off x="827584" y="2420888"/>
              <a:ext cx="406350" cy="36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a:latin typeface="+mn-lt"/>
                </a:rPr>
                <a:t>31</a:t>
              </a:r>
            </a:p>
          </p:txBody>
        </p:sp>
        <p:sp>
          <p:nvSpPr>
            <p:cNvPr id="53" name="Text Box 5"/>
            <p:cNvSpPr txBox="1">
              <a:spLocks noChangeArrowheads="1"/>
            </p:cNvSpPr>
            <p:nvPr/>
          </p:nvSpPr>
          <p:spPr bwMode="auto">
            <a:xfrm>
              <a:off x="898590" y="2697846"/>
              <a:ext cx="1103293"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funct7</a:t>
              </a:r>
              <a:endParaRPr lang="en-AU" altLang="en-US" sz="2000" dirty="0">
                <a:latin typeface="+mn-lt"/>
              </a:endParaRPr>
            </a:p>
          </p:txBody>
        </p:sp>
        <p:sp>
          <p:nvSpPr>
            <p:cNvPr id="54" name="Text Box 6"/>
            <p:cNvSpPr txBox="1">
              <a:spLocks noChangeArrowheads="1"/>
            </p:cNvSpPr>
            <p:nvPr/>
          </p:nvSpPr>
          <p:spPr bwMode="auto">
            <a:xfrm>
              <a:off x="2001883" y="2697846"/>
              <a:ext cx="918286"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rs2</a:t>
              </a:r>
              <a:endParaRPr lang="en-AU" altLang="en-US" sz="2000">
                <a:latin typeface="+mn-lt"/>
              </a:endParaRPr>
            </a:p>
          </p:txBody>
        </p:sp>
        <p:sp>
          <p:nvSpPr>
            <p:cNvPr id="55" name="Text Box 7"/>
            <p:cNvSpPr txBox="1">
              <a:spLocks noChangeArrowheads="1"/>
            </p:cNvSpPr>
            <p:nvPr/>
          </p:nvSpPr>
          <p:spPr bwMode="auto">
            <a:xfrm>
              <a:off x="2920169" y="2697846"/>
              <a:ext cx="918286"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56" name="Text Box 8"/>
            <p:cNvSpPr txBox="1">
              <a:spLocks noChangeArrowheads="1"/>
            </p:cNvSpPr>
            <p:nvPr/>
          </p:nvSpPr>
          <p:spPr bwMode="auto">
            <a:xfrm>
              <a:off x="4637651" y="2697846"/>
              <a:ext cx="918286"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err="1">
                  <a:latin typeface="+mn-lt"/>
                </a:rPr>
                <a:t>rd</a:t>
              </a:r>
              <a:endParaRPr lang="en-AU" altLang="en-US" sz="2000" dirty="0">
                <a:latin typeface="+mn-lt"/>
              </a:endParaRPr>
            </a:p>
          </p:txBody>
        </p:sp>
        <p:sp>
          <p:nvSpPr>
            <p:cNvPr id="57" name="Text Box 9"/>
            <p:cNvSpPr txBox="1">
              <a:spLocks noChangeArrowheads="1"/>
            </p:cNvSpPr>
            <p:nvPr/>
          </p:nvSpPr>
          <p:spPr bwMode="auto">
            <a:xfrm>
              <a:off x="3839805" y="2697846"/>
              <a:ext cx="796495"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58" name="Text Box 10"/>
            <p:cNvSpPr txBox="1">
              <a:spLocks noChangeArrowheads="1"/>
            </p:cNvSpPr>
            <p:nvPr/>
          </p:nvSpPr>
          <p:spPr bwMode="auto">
            <a:xfrm>
              <a:off x="5555937" y="2697846"/>
              <a:ext cx="1103293"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59" name="Text Box 11"/>
            <p:cNvSpPr txBox="1">
              <a:spLocks noChangeArrowheads="1"/>
            </p:cNvSpPr>
            <p:nvPr/>
          </p:nvSpPr>
          <p:spPr bwMode="auto">
            <a:xfrm>
              <a:off x="1156573" y="3049437"/>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60" name="Text Box 12"/>
            <p:cNvSpPr txBox="1">
              <a:spLocks noChangeArrowheads="1"/>
            </p:cNvSpPr>
            <p:nvPr/>
          </p:nvSpPr>
          <p:spPr bwMode="auto">
            <a:xfrm>
              <a:off x="5813919" y="3051717"/>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61" name="Text Box 13"/>
            <p:cNvSpPr txBox="1">
              <a:spLocks noChangeArrowheads="1"/>
            </p:cNvSpPr>
            <p:nvPr/>
          </p:nvSpPr>
          <p:spPr bwMode="auto">
            <a:xfrm>
              <a:off x="2197745" y="3049437"/>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62" name="Text Box 14"/>
            <p:cNvSpPr txBox="1">
              <a:spLocks noChangeArrowheads="1"/>
            </p:cNvSpPr>
            <p:nvPr/>
          </p:nvSpPr>
          <p:spPr bwMode="auto">
            <a:xfrm>
              <a:off x="3117381" y="3049437"/>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63" name="Text Box 15"/>
            <p:cNvSpPr txBox="1">
              <a:spLocks noChangeArrowheads="1"/>
            </p:cNvSpPr>
            <p:nvPr/>
          </p:nvSpPr>
          <p:spPr bwMode="auto">
            <a:xfrm>
              <a:off x="4834863" y="3051717"/>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64" name="Text Box 16"/>
            <p:cNvSpPr txBox="1">
              <a:spLocks noChangeArrowheads="1"/>
            </p:cNvSpPr>
            <p:nvPr/>
          </p:nvSpPr>
          <p:spPr bwMode="auto">
            <a:xfrm>
              <a:off x="3913877" y="3049437"/>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3 bits</a:t>
              </a:r>
              <a:endParaRPr lang="en-AU" altLang="en-US" sz="2000" dirty="0">
                <a:latin typeface="+mn-lt"/>
              </a:endParaRPr>
            </a:p>
          </p:txBody>
        </p:sp>
        <p:sp>
          <p:nvSpPr>
            <p:cNvPr id="65" name="Rectangle 29"/>
            <p:cNvSpPr>
              <a:spLocks noChangeArrowheads="1"/>
            </p:cNvSpPr>
            <p:nvPr/>
          </p:nvSpPr>
          <p:spPr bwMode="auto">
            <a:xfrm>
              <a:off x="1907704"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dirty="0" smtClean="0">
                  <a:latin typeface="+mn-lt"/>
                </a:rPr>
                <a:t>2</a:t>
              </a:r>
              <a:r>
                <a:rPr lang="en-US" altLang="zh-TW" sz="1800" dirty="0">
                  <a:latin typeface="+mn-lt"/>
                </a:rPr>
                <a:t>4</a:t>
              </a:r>
              <a:endParaRPr lang="zh-TW" altLang="en-US" sz="1800" dirty="0">
                <a:latin typeface="+mn-lt"/>
              </a:endParaRPr>
            </a:p>
          </p:txBody>
        </p:sp>
        <p:sp>
          <p:nvSpPr>
            <p:cNvPr id="66" name="Rectangle 29"/>
            <p:cNvSpPr>
              <a:spLocks noChangeArrowheads="1"/>
            </p:cNvSpPr>
            <p:nvPr/>
          </p:nvSpPr>
          <p:spPr bwMode="auto">
            <a:xfrm>
              <a:off x="2870174"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smtClean="0">
                  <a:latin typeface="+mn-lt"/>
                </a:rPr>
                <a:t>19</a:t>
              </a:r>
              <a:endParaRPr lang="zh-TW" altLang="en-US" sz="1800" dirty="0">
                <a:latin typeface="+mn-lt"/>
              </a:endParaRPr>
            </a:p>
          </p:txBody>
        </p:sp>
        <p:sp>
          <p:nvSpPr>
            <p:cNvPr id="67" name="Rectangle 29"/>
            <p:cNvSpPr>
              <a:spLocks noChangeArrowheads="1"/>
            </p:cNvSpPr>
            <p:nvPr/>
          </p:nvSpPr>
          <p:spPr bwMode="auto">
            <a:xfrm>
              <a:off x="3779912"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smtClean="0">
                  <a:latin typeface="+mn-lt"/>
                </a:rPr>
                <a:t>14</a:t>
              </a:r>
              <a:endParaRPr lang="zh-TW" altLang="en-US" sz="1800" dirty="0">
                <a:latin typeface="+mn-lt"/>
              </a:endParaRPr>
            </a:p>
          </p:txBody>
        </p:sp>
        <p:sp>
          <p:nvSpPr>
            <p:cNvPr id="68" name="Rectangle 29"/>
            <p:cNvSpPr>
              <a:spLocks noChangeArrowheads="1"/>
            </p:cNvSpPr>
            <p:nvPr/>
          </p:nvSpPr>
          <p:spPr bwMode="auto">
            <a:xfrm>
              <a:off x="4598366" y="2420888"/>
              <a:ext cx="4056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smtClean="0">
                  <a:latin typeface="+mn-lt"/>
                </a:rPr>
                <a:t>11</a:t>
              </a:r>
              <a:endParaRPr lang="zh-TW" altLang="en-US" sz="1800" dirty="0">
                <a:latin typeface="+mn-lt"/>
              </a:endParaRPr>
            </a:p>
          </p:txBody>
        </p:sp>
        <p:sp>
          <p:nvSpPr>
            <p:cNvPr id="69" name="Rectangle 29"/>
            <p:cNvSpPr>
              <a:spLocks noChangeArrowheads="1"/>
            </p:cNvSpPr>
            <p:nvPr/>
          </p:nvSpPr>
          <p:spPr bwMode="auto">
            <a:xfrm>
              <a:off x="5291448" y="2420888"/>
              <a:ext cx="28866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a:latin typeface="+mn-lt"/>
                </a:rPr>
                <a:t>7</a:t>
              </a:r>
              <a:endParaRPr lang="zh-TW" altLang="en-US" sz="1800" dirty="0">
                <a:latin typeface="+mn-lt"/>
              </a:endParaRPr>
            </a:p>
          </p:txBody>
        </p:sp>
      </p:grpSp>
      <p:cxnSp>
        <p:nvCxnSpPr>
          <p:cNvPr id="3" name="直線單箭頭接點 2"/>
          <p:cNvCxnSpPr/>
          <p:nvPr/>
        </p:nvCxnSpPr>
        <p:spPr bwMode="auto">
          <a:xfrm>
            <a:off x="4824232" y="3978534"/>
            <a:ext cx="1692000" cy="0"/>
          </a:xfrm>
          <a:prstGeom prst="straightConnector1">
            <a:avLst/>
          </a:prstGeom>
          <a:solidFill>
            <a:schemeClr val="accent1"/>
          </a:solidFill>
          <a:ln w="57150" cap="flat" cmpd="sng" algn="ctr">
            <a:solidFill>
              <a:srgbClr val="FF0000"/>
            </a:solidFill>
            <a:prstDash val="sysDot"/>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 name="直線單箭頭接點 6"/>
          <p:cNvCxnSpPr/>
          <p:nvPr/>
        </p:nvCxnSpPr>
        <p:spPr bwMode="auto">
          <a:xfrm>
            <a:off x="4824232" y="5013176"/>
            <a:ext cx="1692000" cy="0"/>
          </a:xfrm>
          <a:prstGeom prst="straightConnector1">
            <a:avLst/>
          </a:prstGeom>
          <a:solidFill>
            <a:schemeClr val="accent1"/>
          </a:solidFill>
          <a:ln w="57150" cap="flat" cmpd="sng" algn="ctr">
            <a:solidFill>
              <a:srgbClr val="FF0000"/>
            </a:solidFill>
            <a:prstDash val="sysDot"/>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6" name="群組 5"/>
          <p:cNvGrpSpPr/>
          <p:nvPr/>
        </p:nvGrpSpPr>
        <p:grpSpPr>
          <a:xfrm>
            <a:off x="2339752" y="4653136"/>
            <a:ext cx="5688000" cy="1110023"/>
            <a:chOff x="1763688" y="4149080"/>
            <a:chExt cx="6624736" cy="1440159"/>
          </a:xfrm>
        </p:grpSpPr>
        <p:cxnSp>
          <p:nvCxnSpPr>
            <p:cNvPr id="8" name="直線單箭頭接點 7"/>
            <p:cNvCxnSpPr/>
            <p:nvPr/>
          </p:nvCxnSpPr>
          <p:spPr bwMode="auto">
            <a:xfrm>
              <a:off x="7743068" y="4149080"/>
              <a:ext cx="645356" cy="0"/>
            </a:xfrm>
            <a:prstGeom prst="straightConnector1">
              <a:avLst/>
            </a:prstGeom>
            <a:solidFill>
              <a:schemeClr val="accent1"/>
            </a:solidFill>
            <a:ln w="5715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 name="直線單箭頭接點 9"/>
            <p:cNvCxnSpPr/>
            <p:nvPr/>
          </p:nvCxnSpPr>
          <p:spPr bwMode="auto">
            <a:xfrm rot="5400000">
              <a:off x="7668424" y="4869080"/>
              <a:ext cx="1440000" cy="0"/>
            </a:xfrm>
            <a:prstGeom prst="straightConnector1">
              <a:avLst/>
            </a:prstGeom>
            <a:solidFill>
              <a:schemeClr val="accent1"/>
            </a:solidFill>
            <a:ln w="5715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a:off x="1764424" y="5589080"/>
              <a:ext cx="6624000" cy="0"/>
            </a:xfrm>
            <a:prstGeom prst="straightConnector1">
              <a:avLst/>
            </a:prstGeom>
            <a:solidFill>
              <a:schemeClr val="accent1"/>
            </a:solidFill>
            <a:ln w="5715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直線單箭頭接點 12"/>
            <p:cNvCxnSpPr/>
            <p:nvPr/>
          </p:nvCxnSpPr>
          <p:spPr bwMode="auto">
            <a:xfrm rot="5400000">
              <a:off x="1424864" y="5250416"/>
              <a:ext cx="677647" cy="0"/>
            </a:xfrm>
            <a:prstGeom prst="straightConnector1">
              <a:avLst/>
            </a:prstGeom>
            <a:solidFill>
              <a:schemeClr val="accent1"/>
            </a:solidFill>
            <a:ln w="57150"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a:off x="1763688" y="4911518"/>
              <a:ext cx="468000" cy="0"/>
            </a:xfrm>
            <a:prstGeom prst="straightConnector1">
              <a:avLst/>
            </a:prstGeom>
            <a:solidFill>
              <a:schemeClr val="accent1"/>
            </a:solidFill>
            <a:ln w="57150" cap="flat" cmpd="sng" algn="ctr">
              <a:solidFill>
                <a:srgbClr val="FF0000"/>
              </a:solidFill>
              <a:prstDash val="sysDot"/>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5" name="文字方塊 4"/>
          <p:cNvSpPr txBox="1"/>
          <p:nvPr/>
        </p:nvSpPr>
        <p:spPr>
          <a:xfrm>
            <a:off x="2056100" y="3548267"/>
            <a:ext cx="467629" cy="369332"/>
          </a:xfrm>
          <a:prstGeom prst="rect">
            <a:avLst/>
          </a:prstGeom>
          <a:noFill/>
        </p:spPr>
        <p:txBody>
          <a:bodyPr wrap="none" rtlCol="0">
            <a:spAutoFit/>
          </a:bodyPr>
          <a:lstStyle/>
          <a:p>
            <a:pPr marL="0"/>
            <a:r>
              <a:rPr lang="en-US" altLang="zh-TW" sz="1800" dirty="0" smtClean="0">
                <a:latin typeface="+mn-lt"/>
              </a:rPr>
              <a:t>rs1</a:t>
            </a:r>
            <a:endParaRPr lang="zh-TW" altLang="en-US" sz="1800" dirty="0">
              <a:latin typeface="+mn-lt"/>
            </a:endParaRPr>
          </a:p>
        </p:txBody>
      </p:sp>
      <p:sp>
        <p:nvSpPr>
          <p:cNvPr id="70" name="文字方塊 69"/>
          <p:cNvSpPr txBox="1"/>
          <p:nvPr/>
        </p:nvSpPr>
        <p:spPr>
          <a:xfrm>
            <a:off x="2051720" y="4067780"/>
            <a:ext cx="467629" cy="369332"/>
          </a:xfrm>
          <a:prstGeom prst="rect">
            <a:avLst/>
          </a:prstGeom>
          <a:noFill/>
        </p:spPr>
        <p:txBody>
          <a:bodyPr wrap="none" rtlCol="0">
            <a:spAutoFit/>
          </a:bodyPr>
          <a:lstStyle/>
          <a:p>
            <a:pPr marL="0"/>
            <a:r>
              <a:rPr lang="en-US" altLang="zh-TW" sz="1800" dirty="0" smtClean="0">
                <a:latin typeface="+mn-lt"/>
              </a:rPr>
              <a:t>rs2</a:t>
            </a:r>
            <a:endParaRPr lang="zh-TW" altLang="en-US" sz="1800" dirty="0">
              <a:latin typeface="+mn-lt"/>
            </a:endParaRPr>
          </a:p>
        </p:txBody>
      </p:sp>
      <p:sp>
        <p:nvSpPr>
          <p:cNvPr id="71" name="文字方塊 70"/>
          <p:cNvSpPr txBox="1"/>
          <p:nvPr/>
        </p:nvSpPr>
        <p:spPr>
          <a:xfrm>
            <a:off x="2051720" y="4509120"/>
            <a:ext cx="383503" cy="369332"/>
          </a:xfrm>
          <a:prstGeom prst="rect">
            <a:avLst/>
          </a:prstGeom>
          <a:noFill/>
        </p:spPr>
        <p:txBody>
          <a:bodyPr wrap="none" rtlCol="0">
            <a:spAutoFit/>
          </a:bodyPr>
          <a:lstStyle/>
          <a:p>
            <a:pPr marL="0"/>
            <a:r>
              <a:rPr lang="en-US" altLang="zh-TW" sz="1800" dirty="0" err="1" smtClean="0">
                <a:latin typeface="+mn-lt"/>
              </a:rPr>
              <a:t>rd</a:t>
            </a:r>
            <a:endParaRPr lang="zh-TW" altLang="en-US" sz="1800" dirty="0">
              <a:latin typeface="+mn-lt"/>
            </a:endParaRPr>
          </a:p>
        </p:txBody>
      </p:sp>
    </p:spTree>
    <p:extLst>
      <p:ext uri="{BB962C8B-B14F-4D97-AF65-F5344CB8AC3E}">
        <p14:creationId xmlns:p14="http://schemas.microsoft.com/office/powerpoint/2010/main" val="332369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21" presetClass="entr" presetSubtype="1"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heel(1)">
                                      <p:cBhvr>
                                        <p:cTn id="1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zh-TW" dirty="0" smtClean="0"/>
              <a:t>Components for Load/Store Instructions</a:t>
            </a:r>
            <a:endParaRPr lang="en-AU" altLang="zh-TW" dirty="0" smtClean="0"/>
          </a:p>
        </p:txBody>
      </p:sp>
      <p:sp>
        <p:nvSpPr>
          <p:cNvPr id="17413" name="Rectangle 3"/>
          <p:cNvSpPr>
            <a:spLocks noGrp="1" noChangeArrowheads="1"/>
          </p:cNvSpPr>
          <p:nvPr>
            <p:ph type="body" idx="1"/>
          </p:nvPr>
        </p:nvSpPr>
        <p:spPr/>
        <p:txBody>
          <a:bodyPr/>
          <a:lstStyle/>
          <a:p>
            <a:r>
              <a:rPr lang="en-US" altLang="zh-TW" dirty="0" smtClean="0"/>
              <a:t>Read register operands</a:t>
            </a:r>
          </a:p>
          <a:p>
            <a:r>
              <a:rPr lang="en-US" altLang="zh-TW" dirty="0" smtClean="0"/>
              <a:t>Calculate address using 12-bit offset</a:t>
            </a:r>
          </a:p>
          <a:p>
            <a:pPr lvl="1"/>
            <a:r>
              <a:rPr lang="en-US" altLang="zh-TW" dirty="0" smtClean="0"/>
              <a:t>Use ALU, but </a:t>
            </a:r>
            <a:r>
              <a:rPr lang="en-US" altLang="zh-TW" u="sng" dirty="0" smtClean="0"/>
              <a:t>sign-extend</a:t>
            </a:r>
            <a:r>
              <a:rPr lang="en-US" altLang="zh-TW" dirty="0" smtClean="0"/>
              <a:t> offset</a:t>
            </a:r>
          </a:p>
          <a:p>
            <a:r>
              <a:rPr lang="en-US" altLang="zh-TW" dirty="0" smtClean="0"/>
              <a:t>Load: Read </a:t>
            </a:r>
            <a:r>
              <a:rPr lang="en-US" altLang="zh-TW" u="sng" dirty="0" smtClean="0"/>
              <a:t>data memory </a:t>
            </a:r>
            <a:r>
              <a:rPr lang="en-US" altLang="zh-TW" dirty="0" smtClean="0"/>
              <a:t>and update register</a:t>
            </a:r>
          </a:p>
          <a:p>
            <a:r>
              <a:rPr lang="en-US" altLang="zh-TW" dirty="0" smtClean="0"/>
              <a:t>Store: Write register value to </a:t>
            </a:r>
            <a:r>
              <a:rPr lang="en-US" altLang="zh-TW" u="sng" dirty="0" smtClean="0"/>
              <a:t>data memory</a:t>
            </a:r>
            <a:endParaRPr lang="en-AU" altLang="zh-TW" u="sng" dirty="0" smtClean="0"/>
          </a:p>
        </p:txBody>
      </p:sp>
      <p:sp>
        <p:nvSpPr>
          <p:cNvPr id="5" name="文字方塊 4"/>
          <p:cNvSpPr txBox="1"/>
          <p:nvPr/>
        </p:nvSpPr>
        <p:spPr>
          <a:xfrm>
            <a:off x="6377987" y="5669776"/>
            <a:ext cx="1074333" cy="461665"/>
          </a:xfrm>
          <a:prstGeom prst="rect">
            <a:avLst/>
          </a:prstGeom>
          <a:noFill/>
        </p:spPr>
        <p:txBody>
          <a:bodyPr wrap="none" rtlCol="0">
            <a:spAutoFit/>
          </a:bodyPr>
          <a:lstStyle/>
          <a:p>
            <a:pPr marL="0"/>
            <a:r>
              <a:rPr lang="en-US" altLang="zh-TW" dirty="0" smtClean="0">
                <a:latin typeface="+mn-lt"/>
              </a:rPr>
              <a:t>Fig. 4.8</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24</a:t>
            </a:fld>
            <a:endParaRPr lang="zh-TW" altLang="zh-TW"/>
          </a:p>
        </p:txBody>
      </p:sp>
      <p:pic>
        <p:nvPicPr>
          <p:cNvPr id="2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682" y="3356992"/>
            <a:ext cx="5241486" cy="273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AutoShape 4"/>
          <p:cNvSpPr>
            <a:spLocks/>
          </p:cNvSpPr>
          <p:nvPr/>
        </p:nvSpPr>
        <p:spPr bwMode="auto">
          <a:xfrm>
            <a:off x="3275856" y="5013176"/>
            <a:ext cx="1368152" cy="734889"/>
          </a:xfrm>
          <a:prstGeom prst="borderCallout1">
            <a:avLst>
              <a:gd name="adj1" fmla="val -887"/>
              <a:gd name="adj2" fmla="val 52265"/>
              <a:gd name="adj3" fmla="val -62097"/>
              <a:gd name="adj4" fmla="val 61424"/>
            </a:avLst>
          </a:prstGeom>
          <a:solidFill>
            <a:srgbClr val="FFFF00"/>
          </a:solidFill>
          <a:ln w="9525">
            <a:solidFill>
              <a:srgbClr val="FF0000"/>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2000" dirty="0" smtClean="0">
                <a:latin typeface="+mn-lt"/>
              </a:rPr>
              <a:t>32-bit instruction</a:t>
            </a:r>
            <a:endParaRPr lang="en-AU" altLang="zh-TW" sz="2000" dirty="0">
              <a:latin typeface="+mn-lt"/>
            </a:endParaRPr>
          </a:p>
        </p:txBody>
      </p:sp>
      <p:sp>
        <p:nvSpPr>
          <p:cNvPr id="30" name="AutoShape 4"/>
          <p:cNvSpPr>
            <a:spLocks/>
          </p:cNvSpPr>
          <p:nvPr/>
        </p:nvSpPr>
        <p:spPr bwMode="auto">
          <a:xfrm>
            <a:off x="5436096" y="4995709"/>
            <a:ext cx="1512168" cy="734889"/>
          </a:xfrm>
          <a:prstGeom prst="borderCallout1">
            <a:avLst>
              <a:gd name="adj1" fmla="val -887"/>
              <a:gd name="adj2" fmla="val 52265"/>
              <a:gd name="adj3" fmla="val -55597"/>
              <a:gd name="adj4" fmla="val 8555"/>
            </a:avLst>
          </a:prstGeom>
          <a:solidFill>
            <a:srgbClr val="FFFF00"/>
          </a:solidFill>
          <a:ln w="9525">
            <a:solidFill>
              <a:srgbClr val="FF0000"/>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2000" dirty="0" smtClean="0">
                <a:latin typeface="+mn-lt"/>
              </a:rPr>
              <a:t>64-bit target address</a:t>
            </a:r>
            <a:endParaRPr lang="en-AU" altLang="zh-TW" sz="2000" dirty="0">
              <a:latin typeface="+mn-lt"/>
            </a:endParaRPr>
          </a:p>
        </p:txBody>
      </p:sp>
    </p:spTree>
    <p:extLst>
      <p:ext uri="{BB962C8B-B14F-4D97-AF65-F5344CB8AC3E}">
        <p14:creationId xmlns:p14="http://schemas.microsoft.com/office/powerpoint/2010/main" val="325017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altLang="zh-TW" dirty="0" smtClean="0"/>
              <a:t>Components for Branch Instructions</a:t>
            </a:r>
            <a:endParaRPr lang="en-AU" altLang="zh-TW" dirty="0" smtClean="0"/>
          </a:p>
        </p:txBody>
      </p:sp>
      <p:sp>
        <p:nvSpPr>
          <p:cNvPr id="18436" name="Rectangle 3"/>
          <p:cNvSpPr>
            <a:spLocks noGrp="1" noChangeArrowheads="1"/>
          </p:cNvSpPr>
          <p:nvPr>
            <p:ph type="body" idx="1"/>
          </p:nvPr>
        </p:nvSpPr>
        <p:spPr/>
        <p:txBody>
          <a:bodyPr/>
          <a:lstStyle/>
          <a:p>
            <a:r>
              <a:rPr lang="en-US" altLang="zh-TW" dirty="0" smtClean="0"/>
              <a:t>Read register operands</a:t>
            </a:r>
          </a:p>
          <a:p>
            <a:r>
              <a:rPr lang="en-US" altLang="zh-TW" dirty="0" smtClean="0"/>
              <a:t>Compare operands</a:t>
            </a:r>
          </a:p>
          <a:p>
            <a:pPr lvl="1"/>
            <a:r>
              <a:rPr lang="en-US" altLang="zh-TW" dirty="0" smtClean="0"/>
              <a:t>Use ALU, subtract register operands and check Zero output</a:t>
            </a:r>
          </a:p>
          <a:p>
            <a:r>
              <a:rPr lang="en-US" altLang="zh-TW" dirty="0" smtClean="0"/>
              <a:t>Calculate target address</a:t>
            </a:r>
          </a:p>
          <a:p>
            <a:pPr lvl="1"/>
            <a:r>
              <a:rPr lang="en-US" altLang="zh-TW" dirty="0" smtClean="0"/>
              <a:t>Target </a:t>
            </a:r>
            <a:r>
              <a:rPr lang="en-US" altLang="zh-TW" dirty="0"/>
              <a:t>address = </a:t>
            </a:r>
            <a:r>
              <a:rPr lang="en-US" altLang="zh-TW" dirty="0" smtClean="0"/>
              <a:t>PC </a:t>
            </a:r>
            <a:r>
              <a:rPr lang="en-US" altLang="zh-TW" dirty="0"/>
              <a:t>+ </a:t>
            </a:r>
            <a:r>
              <a:rPr lang="en-US" altLang="zh-TW" dirty="0" smtClean="0"/>
              <a:t>{immediate|0}</a:t>
            </a:r>
            <a:endParaRPr lang="en-US" altLang="zh-TW" dirty="0"/>
          </a:p>
          <a:p>
            <a:pPr lvl="1" eaLnBrk="1" hangingPunct="1"/>
            <a:r>
              <a:rPr lang="en-US" altLang="en-US" dirty="0" smtClean="0"/>
              <a:t>Sign-extend </a:t>
            </a:r>
            <a:r>
              <a:rPr lang="en-US" altLang="en-US" dirty="0"/>
              <a:t>displacement</a:t>
            </a:r>
          </a:p>
          <a:p>
            <a:pPr lvl="1" eaLnBrk="1" hangingPunct="1"/>
            <a:r>
              <a:rPr lang="en-US" altLang="en-US" dirty="0"/>
              <a:t>Shift left 1 </a:t>
            </a:r>
            <a:r>
              <a:rPr lang="en-US" altLang="en-US" dirty="0" smtClean="0"/>
              <a:t>bit </a:t>
            </a:r>
            <a:r>
              <a:rPr lang="en-US" altLang="en-US" dirty="0"/>
              <a:t>(</a:t>
            </a:r>
            <a:r>
              <a:rPr lang="en-US" altLang="en-US" dirty="0" err="1"/>
              <a:t>halfword</a:t>
            </a:r>
            <a:r>
              <a:rPr lang="en-US" altLang="en-US" dirty="0"/>
              <a:t> displacement)</a:t>
            </a:r>
          </a:p>
          <a:p>
            <a:pPr lvl="1" eaLnBrk="1" hangingPunct="1"/>
            <a:r>
              <a:rPr lang="en-US" altLang="en-US" dirty="0"/>
              <a:t>Add to PC value</a:t>
            </a:r>
          </a:p>
          <a:p>
            <a:pPr lvl="2"/>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25</a:t>
            </a:fld>
            <a:endParaRPr lang="zh-TW" altLang="zh-TW"/>
          </a:p>
        </p:txBody>
      </p:sp>
      <p:grpSp>
        <p:nvGrpSpPr>
          <p:cNvPr id="3" name="群組 2"/>
          <p:cNvGrpSpPr/>
          <p:nvPr/>
        </p:nvGrpSpPr>
        <p:grpSpPr>
          <a:xfrm>
            <a:off x="2267744" y="4797152"/>
            <a:ext cx="6570590" cy="1192109"/>
            <a:chOff x="2699792" y="4149080"/>
            <a:chExt cx="6138542" cy="1192109"/>
          </a:xfrm>
        </p:grpSpPr>
        <p:sp>
          <p:nvSpPr>
            <p:cNvPr id="26" name="Text Box 5"/>
            <p:cNvSpPr txBox="1">
              <a:spLocks noChangeArrowheads="1"/>
            </p:cNvSpPr>
            <p:nvPr/>
          </p:nvSpPr>
          <p:spPr bwMode="auto">
            <a:xfrm>
              <a:off x="3078334" y="4513362"/>
              <a:ext cx="1103171" cy="415925"/>
            </a:xfrm>
            <a:prstGeom prst="rect">
              <a:avLst/>
            </a:prstGeom>
            <a:solidFill>
              <a:srgbClr val="FFFF00"/>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endParaRPr lang="en-AU" altLang="en-US" sz="2000" dirty="0">
                <a:solidFill>
                  <a:srgbClr val="FF0000"/>
                </a:solidFill>
                <a:latin typeface="+mn-lt"/>
              </a:endParaRPr>
            </a:p>
          </p:txBody>
        </p:sp>
        <p:sp>
          <p:nvSpPr>
            <p:cNvPr id="27" name="Text Box 6"/>
            <p:cNvSpPr txBox="1">
              <a:spLocks noChangeArrowheads="1"/>
            </p:cNvSpPr>
            <p:nvPr/>
          </p:nvSpPr>
          <p:spPr bwMode="auto">
            <a:xfrm>
              <a:off x="4181505" y="4513362"/>
              <a:ext cx="916832" cy="415925"/>
            </a:xfrm>
            <a:prstGeom prst="rect">
              <a:avLst/>
            </a:prstGeom>
            <a:solidFill>
              <a:srgbClr val="FFFF00"/>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rs2</a:t>
              </a:r>
              <a:endParaRPr lang="en-AU" altLang="en-US" sz="2000" dirty="0">
                <a:latin typeface="+mn-lt"/>
              </a:endParaRPr>
            </a:p>
          </p:txBody>
        </p:sp>
        <p:sp>
          <p:nvSpPr>
            <p:cNvPr id="28" name="Text Box 7"/>
            <p:cNvSpPr txBox="1">
              <a:spLocks noChangeArrowheads="1"/>
            </p:cNvSpPr>
            <p:nvPr/>
          </p:nvSpPr>
          <p:spPr bwMode="auto">
            <a:xfrm>
              <a:off x="5095811" y="4513362"/>
              <a:ext cx="920785" cy="415925"/>
            </a:xfrm>
            <a:prstGeom prst="rect">
              <a:avLst/>
            </a:prstGeom>
            <a:solidFill>
              <a:srgbClr val="FFFF00"/>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29" name="Text Box 8"/>
            <p:cNvSpPr txBox="1">
              <a:spLocks noChangeArrowheads="1"/>
            </p:cNvSpPr>
            <p:nvPr/>
          </p:nvSpPr>
          <p:spPr bwMode="auto">
            <a:xfrm>
              <a:off x="6811576" y="4513362"/>
              <a:ext cx="923587" cy="415925"/>
            </a:xfrm>
            <a:prstGeom prst="rect">
              <a:avLst/>
            </a:prstGeom>
            <a:solidFill>
              <a:srgbClr val="FFFF00"/>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 </a:t>
              </a:r>
              <a:endParaRPr lang="en-AU" altLang="en-US" sz="2400">
                <a:latin typeface="+mn-lt"/>
              </a:endParaRPr>
            </a:p>
          </p:txBody>
        </p:sp>
        <p:sp>
          <p:nvSpPr>
            <p:cNvPr id="30" name="Text Box 9"/>
            <p:cNvSpPr txBox="1">
              <a:spLocks noChangeArrowheads="1"/>
            </p:cNvSpPr>
            <p:nvPr/>
          </p:nvSpPr>
          <p:spPr bwMode="auto">
            <a:xfrm>
              <a:off x="6019223" y="4513362"/>
              <a:ext cx="792353" cy="415925"/>
            </a:xfrm>
            <a:prstGeom prst="rect">
              <a:avLst/>
            </a:prstGeom>
            <a:solidFill>
              <a:srgbClr val="FFFF00"/>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31" name="Text Box 10"/>
            <p:cNvSpPr txBox="1">
              <a:spLocks noChangeArrowheads="1"/>
            </p:cNvSpPr>
            <p:nvPr/>
          </p:nvSpPr>
          <p:spPr bwMode="auto">
            <a:xfrm>
              <a:off x="7722702" y="4513362"/>
              <a:ext cx="1115632" cy="415925"/>
            </a:xfrm>
            <a:prstGeom prst="rect">
              <a:avLst/>
            </a:prstGeom>
            <a:solidFill>
              <a:srgbClr val="FFFF00"/>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32" name="Text Box 15"/>
            <p:cNvSpPr txBox="1">
              <a:spLocks noChangeArrowheads="1"/>
            </p:cNvSpPr>
            <p:nvPr/>
          </p:nvSpPr>
          <p:spPr bwMode="auto">
            <a:xfrm>
              <a:off x="6893090" y="4540298"/>
              <a:ext cx="433716" cy="348322"/>
            </a:xfrm>
            <a:prstGeom prst="rect">
              <a:avLst/>
            </a:prstGeom>
            <a:solidFill>
              <a:srgbClr val="FFFF00"/>
            </a:solidFill>
            <a:ln>
              <a:noFill/>
            </a:ln>
            <a:extLst/>
          </p:spPr>
          <p:txBody>
            <a:bodyPr wrap="none"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smtClean="0">
                  <a:latin typeface="+mn-lt"/>
                </a:rPr>
                <a:t>im</a:t>
              </a:r>
              <a:r>
                <a:rPr lang="en-US" altLang="en-US" sz="1800" dirty="0">
                  <a:latin typeface="+mn-lt"/>
                </a:rPr>
                <a:t/>
              </a:r>
              <a:br>
                <a:rPr lang="en-US" altLang="en-US" sz="1800" dirty="0">
                  <a:latin typeface="+mn-lt"/>
                </a:rPr>
              </a:br>
              <a:r>
                <a:rPr lang="en-US" altLang="en-US" sz="1800" dirty="0">
                  <a:latin typeface="+mn-lt"/>
                </a:rPr>
                <a:t>[4:1]</a:t>
              </a:r>
              <a:endParaRPr lang="en-AU" altLang="en-US" sz="1800" dirty="0">
                <a:latin typeface="+mn-lt"/>
              </a:endParaRPr>
            </a:p>
          </p:txBody>
        </p:sp>
        <p:sp>
          <p:nvSpPr>
            <p:cNvPr id="33" name="Text Box 11"/>
            <p:cNvSpPr txBox="1">
              <a:spLocks noChangeArrowheads="1"/>
            </p:cNvSpPr>
            <p:nvPr/>
          </p:nvSpPr>
          <p:spPr bwMode="auto">
            <a:xfrm>
              <a:off x="2699792" y="5034054"/>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imm</a:t>
              </a:r>
              <a:r>
                <a:rPr lang="en-US" altLang="en-US" sz="1800" dirty="0">
                  <a:latin typeface="+mn-lt"/>
                </a:rPr>
                <a:t>[12]</a:t>
              </a:r>
              <a:endParaRPr lang="en-AU" altLang="en-US" sz="1800" dirty="0">
                <a:latin typeface="+mn-lt"/>
              </a:endParaRPr>
            </a:p>
          </p:txBody>
        </p:sp>
        <p:cxnSp>
          <p:nvCxnSpPr>
            <p:cNvPr id="34" name="Straight Arrow Connector 2"/>
            <p:cNvCxnSpPr>
              <a:cxnSpLocks noChangeShapeType="1"/>
              <a:stCxn id="33" idx="0"/>
            </p:cNvCxnSpPr>
            <p:nvPr/>
          </p:nvCxnSpPr>
          <p:spPr bwMode="auto">
            <a:xfrm flipV="1">
              <a:off x="3190472" y="4692742"/>
              <a:ext cx="0"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 name="Text Box 11"/>
            <p:cNvSpPr txBox="1">
              <a:spLocks noChangeArrowheads="1"/>
            </p:cNvSpPr>
            <p:nvPr/>
          </p:nvSpPr>
          <p:spPr bwMode="auto">
            <a:xfrm>
              <a:off x="7092280" y="5034054"/>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imm</a:t>
              </a:r>
              <a:r>
                <a:rPr lang="en-US" altLang="en-US" sz="1800" dirty="0">
                  <a:latin typeface="+mn-lt"/>
                </a:rPr>
                <a:t>[11]</a:t>
              </a:r>
              <a:endParaRPr lang="en-AU" altLang="en-US" sz="1800" dirty="0">
                <a:latin typeface="+mn-lt"/>
              </a:endParaRPr>
            </a:p>
          </p:txBody>
        </p:sp>
        <p:cxnSp>
          <p:nvCxnSpPr>
            <p:cNvPr id="36" name="Straight Arrow Connector 33"/>
            <p:cNvCxnSpPr>
              <a:cxnSpLocks noChangeShapeType="1"/>
              <a:stCxn id="35" idx="0"/>
            </p:cNvCxnSpPr>
            <p:nvPr/>
          </p:nvCxnSpPr>
          <p:spPr bwMode="auto">
            <a:xfrm flipH="1" flipV="1">
              <a:off x="7582314" y="4692742"/>
              <a:ext cx="646"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7" name="Text Box 11"/>
            <p:cNvSpPr txBox="1">
              <a:spLocks noChangeArrowheads="1"/>
            </p:cNvSpPr>
            <p:nvPr/>
          </p:nvSpPr>
          <p:spPr bwMode="auto">
            <a:xfrm>
              <a:off x="3212388" y="4149080"/>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38" name="Text Box 12"/>
            <p:cNvSpPr txBox="1">
              <a:spLocks noChangeArrowheads="1"/>
            </p:cNvSpPr>
            <p:nvPr/>
          </p:nvSpPr>
          <p:spPr bwMode="auto">
            <a:xfrm>
              <a:off x="7869218" y="4151719"/>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7 bits</a:t>
              </a:r>
              <a:endParaRPr lang="en-AU" altLang="en-US" sz="2000" dirty="0">
                <a:latin typeface="+mn-lt"/>
              </a:endParaRPr>
            </a:p>
          </p:txBody>
        </p:sp>
        <p:sp>
          <p:nvSpPr>
            <p:cNvPr id="39" name="Text Box 13"/>
            <p:cNvSpPr txBox="1">
              <a:spLocks noChangeArrowheads="1"/>
            </p:cNvSpPr>
            <p:nvPr/>
          </p:nvSpPr>
          <p:spPr bwMode="auto">
            <a:xfrm>
              <a:off x="4253447" y="4149080"/>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5 bits</a:t>
              </a:r>
              <a:endParaRPr lang="en-AU" altLang="en-US" sz="2000" dirty="0">
                <a:latin typeface="+mn-lt"/>
              </a:endParaRPr>
            </a:p>
          </p:txBody>
        </p:sp>
        <p:sp>
          <p:nvSpPr>
            <p:cNvPr id="40" name="Text Box 14"/>
            <p:cNvSpPr txBox="1">
              <a:spLocks noChangeArrowheads="1"/>
            </p:cNvSpPr>
            <p:nvPr/>
          </p:nvSpPr>
          <p:spPr bwMode="auto">
            <a:xfrm>
              <a:off x="5172981" y="4149080"/>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41" name="Text Box 15"/>
            <p:cNvSpPr txBox="1">
              <a:spLocks noChangeArrowheads="1"/>
            </p:cNvSpPr>
            <p:nvPr/>
          </p:nvSpPr>
          <p:spPr bwMode="auto">
            <a:xfrm>
              <a:off x="6890273" y="4151719"/>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42" name="Text Box 16"/>
            <p:cNvSpPr txBox="1">
              <a:spLocks noChangeArrowheads="1"/>
            </p:cNvSpPr>
            <p:nvPr/>
          </p:nvSpPr>
          <p:spPr bwMode="auto">
            <a:xfrm>
              <a:off x="5969387" y="4149080"/>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3 bits</a:t>
              </a:r>
              <a:endParaRPr lang="en-AU" altLang="en-US" sz="2000">
                <a:latin typeface="+mn-lt"/>
              </a:endParaRPr>
            </a:p>
          </p:txBody>
        </p:sp>
        <p:sp>
          <p:nvSpPr>
            <p:cNvPr id="43" name="Text Box 5"/>
            <p:cNvSpPr txBox="1">
              <a:spLocks noChangeArrowheads="1"/>
            </p:cNvSpPr>
            <p:nvPr/>
          </p:nvSpPr>
          <p:spPr bwMode="auto">
            <a:xfrm>
              <a:off x="3199299" y="4582886"/>
              <a:ext cx="1103171" cy="270547"/>
            </a:xfrm>
            <a:prstGeom prst="rect">
              <a:avLst/>
            </a:prstGeom>
            <a:noFill/>
            <a:ln w="19050">
              <a:noFill/>
              <a:miter lim="800000"/>
              <a:headEnd/>
              <a:tailEnd/>
            </a:ln>
            <a:extLst/>
          </p:spPr>
          <p:txBody>
            <a:bodyPr wrap="none"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smtClean="0">
                  <a:latin typeface="+mn-lt"/>
                </a:rPr>
                <a:t>im</a:t>
              </a:r>
              <a:r>
                <a:rPr lang="en-US" altLang="en-US" sz="2000" dirty="0" smtClean="0">
                  <a:latin typeface="+mn-lt"/>
                </a:rPr>
                <a:t>[10:5]</a:t>
              </a:r>
              <a:endParaRPr lang="en-AU" altLang="en-US" sz="2000" dirty="0">
                <a:latin typeface="+mn-lt"/>
              </a:endParaRPr>
            </a:p>
          </p:txBody>
        </p:sp>
        <p:cxnSp>
          <p:nvCxnSpPr>
            <p:cNvPr id="44" name="直線接點 43"/>
            <p:cNvCxnSpPr/>
            <p:nvPr/>
          </p:nvCxnSpPr>
          <p:spPr bwMode="auto">
            <a:xfrm flipV="1">
              <a:off x="7470822" y="4523606"/>
              <a:ext cx="0" cy="415925"/>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直線接點 44"/>
            <p:cNvCxnSpPr/>
            <p:nvPr/>
          </p:nvCxnSpPr>
          <p:spPr bwMode="auto">
            <a:xfrm flipV="1">
              <a:off x="3294358" y="4523607"/>
              <a:ext cx="0" cy="415925"/>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647365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8263" y="1112292"/>
            <a:ext cx="6951662" cy="500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2"/>
          <p:cNvSpPr>
            <a:spLocks noGrp="1" noChangeArrowheads="1"/>
          </p:cNvSpPr>
          <p:nvPr>
            <p:ph type="title"/>
          </p:nvPr>
        </p:nvSpPr>
        <p:spPr/>
        <p:txBody>
          <a:bodyPr/>
          <a:lstStyle/>
          <a:p>
            <a:pPr eaLnBrk="1" hangingPunct="1"/>
            <a:r>
              <a:rPr lang="en-US" altLang="en-US" dirty="0" smtClean="0"/>
              <a:t>Components for Branch Instructions</a:t>
            </a:r>
            <a:endParaRPr lang="en-AU" altLang="en-US" dirty="0" smtClean="0"/>
          </a:p>
        </p:txBody>
      </p:sp>
      <p:sp>
        <p:nvSpPr>
          <p:cNvPr id="37892" name="AutoShape 4"/>
          <p:cNvSpPr>
            <a:spLocks/>
          </p:cNvSpPr>
          <p:nvPr/>
        </p:nvSpPr>
        <p:spPr bwMode="auto">
          <a:xfrm>
            <a:off x="1547664" y="1556792"/>
            <a:ext cx="2231454" cy="431502"/>
          </a:xfrm>
          <a:prstGeom prst="borderCallout1">
            <a:avLst>
              <a:gd name="adj1" fmla="val 51072"/>
              <a:gd name="adj2" fmla="val 100351"/>
              <a:gd name="adj3" fmla="val 134242"/>
              <a:gd name="adj4" fmla="val 163557"/>
            </a:avLst>
          </a:prstGeom>
          <a:solidFill>
            <a:srgbClr val="FFFF00"/>
          </a:solidFill>
          <a:ln w="9525">
            <a:solidFill>
              <a:srgbClr val="0000FF"/>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smtClean="0">
                <a:latin typeface="+mn-lt"/>
              </a:rPr>
              <a:t>Just re-routes </a:t>
            </a:r>
            <a:r>
              <a:rPr lang="en-US" altLang="en-US" sz="2000" dirty="0">
                <a:latin typeface="+mn-lt"/>
              </a:rPr>
              <a:t>wires</a:t>
            </a:r>
            <a:endParaRPr lang="en-AU" altLang="en-US" sz="2000" dirty="0">
              <a:latin typeface="+mn-lt"/>
            </a:endParaRPr>
          </a:p>
        </p:txBody>
      </p:sp>
      <p:sp>
        <p:nvSpPr>
          <p:cNvPr id="37893" name="AutoShape 5"/>
          <p:cNvSpPr>
            <a:spLocks/>
          </p:cNvSpPr>
          <p:nvPr/>
        </p:nvSpPr>
        <p:spPr bwMode="auto">
          <a:xfrm>
            <a:off x="5364163" y="5373216"/>
            <a:ext cx="2592213" cy="670048"/>
          </a:xfrm>
          <a:prstGeom prst="borderCallout1">
            <a:avLst>
              <a:gd name="adj1" fmla="val 44166"/>
              <a:gd name="adj2" fmla="val -552"/>
              <a:gd name="adj3" fmla="val 27177"/>
              <a:gd name="adj4" fmla="val -36589"/>
            </a:avLst>
          </a:prstGeom>
          <a:solidFill>
            <a:srgbClr val="FFFF00"/>
          </a:solidFill>
          <a:ln w="9525">
            <a:solidFill>
              <a:srgbClr val="0000FF"/>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Sign-bit wire </a:t>
            </a:r>
            <a:r>
              <a:rPr lang="en-US" altLang="en-US" sz="2000" dirty="0" smtClean="0">
                <a:latin typeface="+mn-lt"/>
              </a:rPr>
              <a:t>replicated</a:t>
            </a:r>
          </a:p>
          <a:p>
            <a:pPr algn="ctr">
              <a:spcBef>
                <a:spcPct val="0"/>
              </a:spcBef>
              <a:buClrTx/>
              <a:buSzTx/>
              <a:buFontTx/>
              <a:buNone/>
            </a:pPr>
            <a:r>
              <a:rPr lang="en-US" altLang="en-US" sz="2000" dirty="0">
                <a:latin typeface="+mn-lt"/>
              </a:rPr>
              <a:t>f</a:t>
            </a:r>
            <a:r>
              <a:rPr lang="en-US" altLang="en-US" sz="2000" dirty="0" smtClean="0">
                <a:latin typeface="+mn-lt"/>
              </a:rPr>
              <a:t>or sign-extending </a:t>
            </a:r>
            <a:r>
              <a:rPr lang="en-US" altLang="en-US" sz="2000" dirty="0" err="1" smtClean="0">
                <a:latin typeface="+mn-lt"/>
              </a:rPr>
              <a:t>imm</a:t>
            </a:r>
            <a:endParaRPr lang="en-AU" altLang="en-US" sz="2000" dirty="0">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26</a:t>
            </a:fld>
            <a:endParaRPr lang="zh-TW" altLang="zh-TW"/>
          </a:p>
        </p:txBody>
      </p:sp>
      <p:sp>
        <p:nvSpPr>
          <p:cNvPr id="8" name="AutoShape 5"/>
          <p:cNvSpPr>
            <a:spLocks/>
          </p:cNvSpPr>
          <p:nvPr/>
        </p:nvSpPr>
        <p:spPr bwMode="auto">
          <a:xfrm>
            <a:off x="7164288" y="4221088"/>
            <a:ext cx="1152128" cy="720080"/>
          </a:xfrm>
          <a:prstGeom prst="borderCallout1">
            <a:avLst>
              <a:gd name="adj1" fmla="val 35406"/>
              <a:gd name="adj2" fmla="val -1012"/>
              <a:gd name="adj3" fmla="val -27032"/>
              <a:gd name="adj4" fmla="val -39718"/>
            </a:avLst>
          </a:prstGeom>
          <a:solidFill>
            <a:srgbClr val="FFFF00"/>
          </a:solidFill>
          <a:ln w="9525">
            <a:solidFill>
              <a:srgbClr val="0000FF"/>
            </a:solidFill>
            <a:miter lim="800000"/>
            <a:headEnd/>
            <a:tailEnd type="triangle" w="med" len="med"/>
          </a:ln>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algn="ctr" eaLnBrk="0" fontAlgn="base" hangingPunct="0">
              <a:spcBef>
                <a:spcPct val="0"/>
              </a:spcBef>
              <a:spcAft>
                <a:spcPct val="0"/>
              </a:spcAft>
              <a:defRPr sz="1600">
                <a:solidFill>
                  <a:schemeClr val="tx1"/>
                </a:solidFill>
                <a:latin typeface="Arial" panose="020B0604020202020204" pitchFamily="34" charset="0"/>
              </a:defRPr>
            </a:lvl6pPr>
            <a:lvl7pPr marL="2971800" indent="-228600" algn="ctr" eaLnBrk="0" fontAlgn="base" hangingPunct="0">
              <a:spcBef>
                <a:spcPct val="0"/>
              </a:spcBef>
              <a:spcAft>
                <a:spcPct val="0"/>
              </a:spcAft>
              <a:defRPr sz="1600">
                <a:solidFill>
                  <a:schemeClr val="tx1"/>
                </a:solidFill>
                <a:latin typeface="Arial" panose="020B0604020202020204" pitchFamily="34" charset="0"/>
              </a:defRPr>
            </a:lvl7pPr>
            <a:lvl8pPr marL="3429000" indent="-228600" algn="ctr" eaLnBrk="0" fontAlgn="base" hangingPunct="0">
              <a:spcBef>
                <a:spcPct val="0"/>
              </a:spcBef>
              <a:spcAft>
                <a:spcPct val="0"/>
              </a:spcAft>
              <a:defRPr sz="1600">
                <a:solidFill>
                  <a:schemeClr val="tx1"/>
                </a:solidFill>
                <a:latin typeface="Arial" panose="020B0604020202020204" pitchFamily="34" charset="0"/>
              </a:defRPr>
            </a:lvl8pPr>
            <a:lvl9pPr marL="3886200" indent="-228600" algn="ctr" eaLnBrk="0" fontAlgn="base" hangingPunct="0">
              <a:spcBef>
                <a:spcPct val="0"/>
              </a:spcBef>
              <a:spcAft>
                <a:spcPct val="0"/>
              </a:spcAft>
              <a:defRPr sz="1600">
                <a:solidFill>
                  <a:schemeClr val="tx1"/>
                </a:solidFill>
                <a:latin typeface="Arial" panose="020B0604020202020204" pitchFamily="34" charset="0"/>
              </a:defRPr>
            </a:lvl9pPr>
          </a:lstStyle>
          <a:p>
            <a:r>
              <a:rPr lang="en-US" altLang="zh-TW" sz="2000" dirty="0" smtClean="0">
                <a:latin typeface="+mn-lt"/>
              </a:rPr>
              <a:t>Compare operands</a:t>
            </a:r>
            <a:endParaRPr lang="en-AU" altLang="zh-TW" sz="2000" dirty="0">
              <a:latin typeface="+mn-lt"/>
            </a:endParaRPr>
          </a:p>
        </p:txBody>
      </p:sp>
      <p:sp>
        <p:nvSpPr>
          <p:cNvPr id="9" name="文字方塊 8"/>
          <p:cNvSpPr txBox="1"/>
          <p:nvPr/>
        </p:nvSpPr>
        <p:spPr>
          <a:xfrm>
            <a:off x="467544" y="5661248"/>
            <a:ext cx="1074333" cy="461665"/>
          </a:xfrm>
          <a:prstGeom prst="rect">
            <a:avLst/>
          </a:prstGeom>
          <a:noFill/>
        </p:spPr>
        <p:txBody>
          <a:bodyPr wrap="none" rtlCol="0">
            <a:spAutoFit/>
          </a:bodyPr>
          <a:lstStyle/>
          <a:p>
            <a:pPr marL="0"/>
            <a:r>
              <a:rPr lang="en-US" altLang="zh-TW" dirty="0" smtClean="0">
                <a:latin typeface="+mn-lt"/>
              </a:rPr>
              <a:t>Fig. 4.9</a:t>
            </a:r>
            <a:endParaRPr lang="zh-TW" altLang="en-US" dirty="0">
              <a:latin typeface="+mn-lt"/>
            </a:endParaRPr>
          </a:p>
        </p:txBody>
      </p:sp>
    </p:spTree>
    <p:extLst>
      <p:ext uri="{BB962C8B-B14F-4D97-AF65-F5344CB8AC3E}">
        <p14:creationId xmlns:p14="http://schemas.microsoft.com/office/powerpoint/2010/main" val="34575573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r>
              <a:rPr lang="en-US" altLang="en-US" dirty="0"/>
              <a:t>Composing the </a:t>
            </a:r>
            <a:r>
              <a:rPr lang="en-US" altLang="en-US" dirty="0" smtClean="0"/>
              <a:t>Elements into CPU</a:t>
            </a:r>
            <a:endParaRPr lang="zh-TW" altLang="en-US" dirty="0"/>
          </a:p>
        </p:txBody>
      </p:sp>
      <p:sp>
        <p:nvSpPr>
          <p:cNvPr id="5" name="內容版面配置區 4"/>
          <p:cNvSpPr>
            <a:spLocks noGrp="1"/>
          </p:cNvSpPr>
          <p:nvPr>
            <p:ph idx="1"/>
          </p:nvPr>
        </p:nvSpPr>
        <p:spPr/>
        <p:txBody>
          <a:bodyPr/>
          <a:lstStyle/>
          <a:p>
            <a:r>
              <a:rPr lang="en-US" altLang="en-US" dirty="0" smtClean="0"/>
              <a:t>First-cut data path does an instruction in one clock cycle</a:t>
            </a:r>
          </a:p>
          <a:p>
            <a:pPr lvl="1"/>
            <a:r>
              <a:rPr lang="en-US" altLang="en-US" dirty="0" smtClean="0"/>
              <a:t>Each </a:t>
            </a:r>
            <a:r>
              <a:rPr lang="en-US" altLang="en-US" dirty="0" err="1" smtClean="0"/>
              <a:t>datapath</a:t>
            </a:r>
            <a:r>
              <a:rPr lang="en-US" altLang="en-US" dirty="0" smtClean="0"/>
              <a:t> element can only do one function at a time</a:t>
            </a:r>
          </a:p>
          <a:p>
            <a:pPr lvl="1"/>
            <a:r>
              <a:rPr lang="en-US" altLang="en-US" dirty="0" smtClean="0"/>
              <a:t>Hence, we need separate instruction and data memories</a:t>
            </a:r>
          </a:p>
          <a:p>
            <a:r>
              <a:rPr lang="en-US" altLang="en-US" dirty="0" smtClean="0"/>
              <a:t>Use multiplexers where alternate data sources are used for different instructions</a:t>
            </a:r>
            <a:endParaRPr lang="en-AU" altLang="en-US" dirty="0" smtClean="0"/>
          </a:p>
          <a:p>
            <a:endParaRPr lang="zh-TW" altLang="en-US" dirty="0"/>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27</a:t>
            </a:fld>
            <a:endParaRPr lang="zh-TW" altLang="zh-TW"/>
          </a:p>
        </p:txBody>
      </p:sp>
    </p:spTree>
    <p:extLst>
      <p:ext uri="{BB962C8B-B14F-4D97-AF65-F5344CB8AC3E}">
        <p14:creationId xmlns:p14="http://schemas.microsoft.com/office/powerpoint/2010/main" val="31484448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124744"/>
            <a:ext cx="8861328" cy="4319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2"/>
          <p:cNvSpPr>
            <a:spLocks noGrp="1" noChangeArrowheads="1"/>
          </p:cNvSpPr>
          <p:nvPr>
            <p:ph type="title"/>
          </p:nvPr>
        </p:nvSpPr>
        <p:spPr/>
        <p:txBody>
          <a:bodyPr/>
          <a:lstStyle/>
          <a:p>
            <a:pPr eaLnBrk="1" hangingPunct="1"/>
            <a:r>
              <a:rPr lang="en-US" altLang="zh-TW" smtClean="0"/>
              <a:t>R-Type/Load/Store Datapath</a:t>
            </a:r>
            <a:endParaRPr lang="en-AU" altLang="zh-TW" smtClean="0">
              <a:ea typeface="新細明體" panose="02020500000000000000" pitchFamily="18" charset="-120"/>
            </a:endParaRPr>
          </a:p>
        </p:txBody>
      </p:sp>
      <p:sp>
        <p:nvSpPr>
          <p:cNvPr id="2" name="文字方塊 1"/>
          <p:cNvSpPr txBox="1"/>
          <p:nvPr/>
        </p:nvSpPr>
        <p:spPr>
          <a:xfrm>
            <a:off x="107504" y="5631631"/>
            <a:ext cx="1229824" cy="461665"/>
          </a:xfrm>
          <a:prstGeom prst="rect">
            <a:avLst/>
          </a:prstGeom>
          <a:noFill/>
        </p:spPr>
        <p:txBody>
          <a:bodyPr wrap="none" rtlCol="0">
            <a:spAutoFit/>
          </a:bodyPr>
          <a:lstStyle/>
          <a:p>
            <a:pPr marL="0"/>
            <a:r>
              <a:rPr lang="en-US" altLang="zh-TW" dirty="0" smtClean="0">
                <a:latin typeface="+mn-lt"/>
              </a:rPr>
              <a:t>Fig. 4.10</a:t>
            </a:r>
            <a:endParaRPr lang="zh-TW" altLang="en-US" dirty="0">
              <a:latin typeface="+mn-lt"/>
            </a:endParaRPr>
          </a:p>
        </p:txBody>
      </p:sp>
      <p:grpSp>
        <p:nvGrpSpPr>
          <p:cNvPr id="5" name="群組 4"/>
          <p:cNvGrpSpPr/>
          <p:nvPr/>
        </p:nvGrpSpPr>
        <p:grpSpPr>
          <a:xfrm>
            <a:off x="4067944" y="4134271"/>
            <a:ext cx="2969154" cy="1728192"/>
            <a:chOff x="3684496" y="2562379"/>
            <a:chExt cx="4072682" cy="3026861"/>
          </a:xfrm>
        </p:grpSpPr>
        <p:sp>
          <p:nvSpPr>
            <p:cNvPr id="6"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sp>
          <p:nvSpPr>
            <p:cNvPr id="7"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Rectangle 2065"/>
            <p:cNvSpPr>
              <a:spLocks noChangeArrowheads="1"/>
            </p:cNvSpPr>
            <p:nvPr/>
          </p:nvSpPr>
          <p:spPr bwMode="auto">
            <a:xfrm>
              <a:off x="3684496"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pPr algn="ctr"/>
              <a:r>
                <a:rPr lang="en-US" altLang="zh-TW" sz="2000" b="1" dirty="0" smtClean="0">
                  <a:latin typeface="+mn-lt"/>
                  <a:ea typeface="標楷體" panose="03000509000000000000" pitchFamily="65" charset="-120"/>
                </a:rPr>
                <a:t>Register</a:t>
              </a:r>
              <a:endParaRPr lang="zh-TW" altLang="en-US" sz="2000" b="1" dirty="0">
                <a:latin typeface="+mn-lt"/>
                <a:ea typeface="標楷體" panose="03000509000000000000" pitchFamily="65" charset="-120"/>
              </a:endParaRPr>
            </a:p>
          </p:txBody>
        </p:sp>
        <p:sp>
          <p:nvSpPr>
            <p:cNvPr id="10"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71"/>
            <p:cNvSpPr>
              <a:spLocks noChangeArrowheads="1"/>
            </p:cNvSpPr>
            <p:nvPr/>
          </p:nvSpPr>
          <p:spPr bwMode="auto">
            <a:xfrm>
              <a:off x="6372200" y="2852936"/>
              <a:ext cx="1384978" cy="2242725"/>
            </a:xfrm>
            <a:prstGeom prst="rect">
              <a:avLst/>
            </a:prstGeom>
            <a:solidFill>
              <a:srgbClr val="99FF99"/>
            </a:solidFill>
            <a:ln w="38100">
              <a:solidFill>
                <a:srgbClr val="339933"/>
              </a:solidFill>
              <a:miter lim="800000"/>
              <a:headEnd/>
              <a:tailEnd/>
            </a:ln>
            <a:effectLst/>
            <a:extLst/>
          </p:spPr>
          <p:txBody>
            <a:bodyPr wrap="none" anchor="ctr" anchorCtr="1"/>
            <a:lstStyle/>
            <a:p>
              <a:pPr algn="ctr"/>
              <a:r>
                <a:rPr lang="en-US" altLang="zh-TW" sz="2000" b="1" dirty="0" smtClean="0">
                  <a:latin typeface="+mn-lt"/>
                  <a:ea typeface="標楷體" panose="03000509000000000000" pitchFamily="65" charset="-120"/>
                </a:rPr>
                <a:t>Memory</a:t>
              </a:r>
              <a:endParaRPr lang="zh-TW" altLang="en-US" sz="2000" b="1" dirty="0">
                <a:latin typeface="+mn-lt"/>
                <a:ea typeface="標楷體" panose="03000509000000000000" pitchFamily="65" charset="-120"/>
              </a:endParaRPr>
            </a:p>
          </p:txBody>
        </p:sp>
        <p:sp>
          <p:nvSpPr>
            <p:cNvPr id="12"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1" dirty="0" smtClean="0">
                  <a:latin typeface="+mn-lt"/>
                </a:rPr>
                <a:t>PC</a:t>
              </a:r>
              <a:endParaRPr lang="en-US" altLang="zh-TW" sz="2000" b="1" dirty="0">
                <a:latin typeface="+mn-lt"/>
              </a:endParaRPr>
            </a:p>
          </p:txBody>
        </p:sp>
        <p:sp>
          <p:nvSpPr>
            <p:cNvPr id="13" name="Text Box 2082"/>
            <p:cNvSpPr txBox="1">
              <a:spLocks noChangeArrowheads="1"/>
            </p:cNvSpPr>
            <p:nvPr/>
          </p:nvSpPr>
          <p:spPr bwMode="auto">
            <a:xfrm>
              <a:off x="4255996" y="4227866"/>
              <a:ext cx="836153" cy="539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2000" b="1" dirty="0">
                  <a:latin typeface="+mn-lt"/>
                </a:rPr>
                <a:t>ALU</a:t>
              </a:r>
            </a:p>
          </p:txBody>
        </p:sp>
        <p:cxnSp>
          <p:nvCxnSpPr>
            <p:cNvPr id="14" name="肘形接點 13"/>
            <p:cNvCxnSpPr/>
            <p:nvPr/>
          </p:nvCxnSpPr>
          <p:spPr bwMode="auto">
            <a:xfrm rot="5400000" flipH="1" flipV="1">
              <a:off x="5904044" y="4401212"/>
              <a:ext cx="504056" cy="1872000"/>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直線接點 14"/>
            <p:cNvCxnSpPr/>
            <p:nvPr/>
          </p:nvCxnSpPr>
          <p:spPr bwMode="auto">
            <a:xfrm>
              <a:off x="5857453" y="4008990"/>
              <a:ext cx="543179"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肘形接點 15"/>
            <p:cNvCxnSpPr>
              <a:stCxn id="13" idx="2"/>
              <a:endCxn id="9" idx="3"/>
            </p:cNvCxnSpPr>
            <p:nvPr/>
          </p:nvCxnSpPr>
          <p:spPr bwMode="auto">
            <a:xfrm rot="5400000" flipH="1" flipV="1">
              <a:off x="4284373" y="3513092"/>
              <a:ext cx="1643533" cy="864135"/>
            </a:xfrm>
            <a:prstGeom prst="bentConnector4">
              <a:avLst>
                <a:gd name="adj1" fmla="val -12180"/>
                <a:gd name="adj2" fmla="val 136286"/>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28</a:t>
            </a:fld>
            <a:endParaRPr lang="zh-TW" altLang="zh-TW"/>
          </a:p>
        </p:txBody>
      </p:sp>
    </p:spTree>
    <p:extLst>
      <p:ext uri="{BB962C8B-B14F-4D97-AF65-F5344CB8AC3E}">
        <p14:creationId xmlns:p14="http://schemas.microsoft.com/office/powerpoint/2010/main" val="246550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Problem Statement: Design a RISC-V CPU</a:t>
            </a:r>
            <a:endParaRPr lang="zh-TW" altLang="en-US" dirty="0"/>
          </a:p>
        </p:txBody>
      </p:sp>
      <p:sp>
        <p:nvSpPr>
          <p:cNvPr id="3" name="內容版面配置區 2"/>
          <p:cNvSpPr>
            <a:spLocks noGrp="1"/>
          </p:cNvSpPr>
          <p:nvPr>
            <p:ph idx="1"/>
          </p:nvPr>
        </p:nvSpPr>
        <p:spPr/>
        <p:txBody>
          <a:bodyPr/>
          <a:lstStyle/>
          <a:p>
            <a:r>
              <a:rPr lang="en-US" altLang="zh-TW" dirty="0" smtClean="0"/>
              <a:t>We have already seen the design of a simple 64-bit ALU that performs and/or/add/sub/set-less-than/nor operations</a:t>
            </a:r>
          </a:p>
          <a:p>
            <a:r>
              <a:rPr lang="en-US" altLang="zh-TW" dirty="0" smtClean="0"/>
              <a:t>We are now ready to study the design of the whole processor: </a:t>
            </a:r>
            <a:r>
              <a:rPr lang="en-US" altLang="zh-TW" dirty="0" err="1" smtClean="0"/>
              <a:t>datapath</a:t>
            </a:r>
            <a:r>
              <a:rPr lang="en-US" altLang="zh-TW" dirty="0" smtClean="0"/>
              <a:t> + control</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3460243685"/>
              </p:ext>
            </p:extLst>
          </p:nvPr>
        </p:nvGraphicFramePr>
        <p:xfrm>
          <a:off x="1187624" y="3429000"/>
          <a:ext cx="2952329" cy="2557653"/>
        </p:xfrm>
        <a:graphic>
          <a:graphicData uri="http://schemas.openxmlformats.org/drawingml/2006/table">
            <a:tbl>
              <a:tblPr firstRow="1" bandRow="1">
                <a:solidFill>
                  <a:srgbClr val="99FF99"/>
                </a:solidFill>
                <a:tableStyleId>{21E4AEA4-8DFA-4A89-87EB-49C32662AFE0}</a:tableStyleId>
              </a:tblPr>
              <a:tblGrid>
                <a:gridCol w="1330331">
                  <a:extLst>
                    <a:ext uri="{9D8B030D-6E8A-4147-A177-3AD203B41FA5}">
                      <a16:colId xmlns:a16="http://schemas.microsoft.com/office/drawing/2014/main" val="20000"/>
                    </a:ext>
                  </a:extLst>
                </a:gridCol>
                <a:gridCol w="1621998">
                  <a:extLst>
                    <a:ext uri="{9D8B030D-6E8A-4147-A177-3AD203B41FA5}">
                      <a16:colId xmlns:a16="http://schemas.microsoft.com/office/drawing/2014/main" val="20001"/>
                    </a:ext>
                  </a:extLst>
                </a:gridCol>
              </a:tblGrid>
              <a:tr h="365379">
                <a:tc>
                  <a:txBody>
                    <a:bodyPr/>
                    <a:lstStyle/>
                    <a:p>
                      <a:pPr algn="ctr">
                        <a:lnSpc>
                          <a:spcPts val="2000"/>
                        </a:lnSpc>
                      </a:pPr>
                      <a:r>
                        <a:rPr lang="en-US" altLang="zh-TW" sz="2000" dirty="0" err="1" smtClean="0">
                          <a:solidFill>
                            <a:schemeClr val="tx1"/>
                          </a:solidFill>
                        </a:rPr>
                        <a:t>ALUop</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tc>
                  <a:txBody>
                    <a:bodyPr/>
                    <a:lstStyle/>
                    <a:p>
                      <a:pPr algn="ctr">
                        <a:lnSpc>
                          <a:spcPts val="2000"/>
                        </a:lnSpc>
                      </a:pPr>
                      <a:r>
                        <a:rPr lang="en-US" altLang="zh-TW" sz="2000" dirty="0" smtClean="0">
                          <a:solidFill>
                            <a:schemeClr val="tx1"/>
                          </a:solidFill>
                        </a:rPr>
                        <a:t>Function</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extLst>
                  <a:ext uri="{0D108BD9-81ED-4DB2-BD59-A6C34878D82A}">
                    <a16:rowId xmlns:a16="http://schemas.microsoft.com/office/drawing/2014/main" val="10000"/>
                  </a:ext>
                </a:extLst>
              </a:tr>
              <a:tr h="365379">
                <a:tc>
                  <a:txBody>
                    <a:bodyPr/>
                    <a:lstStyle/>
                    <a:p>
                      <a:pPr algn="ctr">
                        <a:lnSpc>
                          <a:spcPts val="2000"/>
                        </a:lnSpc>
                      </a:pPr>
                      <a:r>
                        <a:rPr lang="en-US" altLang="zh-TW" sz="2000" dirty="0" smtClean="0">
                          <a:solidFill>
                            <a:schemeClr val="tx1"/>
                          </a:solidFill>
                        </a:rPr>
                        <a:t>0000</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2000"/>
                        </a:lnSpc>
                      </a:pPr>
                      <a:r>
                        <a:rPr lang="en-US" altLang="zh-TW" sz="2000" dirty="0" smtClean="0">
                          <a:solidFill>
                            <a:schemeClr val="tx1"/>
                          </a:solidFill>
                        </a:rPr>
                        <a:t>and</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1"/>
                  </a:ext>
                </a:extLst>
              </a:tr>
              <a:tr h="365379">
                <a:tc>
                  <a:txBody>
                    <a:bodyPr/>
                    <a:lstStyle/>
                    <a:p>
                      <a:pPr algn="ctr">
                        <a:lnSpc>
                          <a:spcPts val="2000"/>
                        </a:lnSpc>
                      </a:pPr>
                      <a:r>
                        <a:rPr lang="en-US" altLang="zh-TW" sz="2000" dirty="0" smtClean="0">
                          <a:solidFill>
                            <a:schemeClr val="tx1"/>
                          </a:solidFill>
                        </a:rPr>
                        <a:t>0001</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2000"/>
                        </a:lnSpc>
                      </a:pPr>
                      <a:r>
                        <a:rPr lang="en-US" altLang="zh-TW" sz="2000" dirty="0" smtClean="0">
                          <a:solidFill>
                            <a:schemeClr val="tx1"/>
                          </a:solidFill>
                        </a:rPr>
                        <a:t>or</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2"/>
                  </a:ext>
                </a:extLst>
              </a:tr>
              <a:tr h="365379">
                <a:tc>
                  <a:txBody>
                    <a:bodyPr/>
                    <a:lstStyle/>
                    <a:p>
                      <a:pPr algn="ctr">
                        <a:lnSpc>
                          <a:spcPts val="2000"/>
                        </a:lnSpc>
                      </a:pPr>
                      <a:r>
                        <a:rPr lang="en-US" altLang="zh-TW" sz="2000" dirty="0" smtClean="0">
                          <a:solidFill>
                            <a:schemeClr val="tx1"/>
                          </a:solidFill>
                        </a:rPr>
                        <a:t>0010</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2000"/>
                        </a:lnSpc>
                      </a:pPr>
                      <a:r>
                        <a:rPr lang="en-US" altLang="zh-TW" sz="2000" dirty="0" smtClean="0">
                          <a:solidFill>
                            <a:schemeClr val="tx1"/>
                          </a:solidFill>
                        </a:rPr>
                        <a:t>add</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3"/>
                  </a:ext>
                </a:extLst>
              </a:tr>
              <a:tr h="365379">
                <a:tc>
                  <a:txBody>
                    <a:bodyPr/>
                    <a:lstStyle/>
                    <a:p>
                      <a:pPr algn="ctr">
                        <a:lnSpc>
                          <a:spcPts val="2000"/>
                        </a:lnSpc>
                      </a:pPr>
                      <a:r>
                        <a:rPr lang="en-US" altLang="zh-TW" sz="2000" dirty="0" smtClean="0"/>
                        <a:t>0110</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2000"/>
                        </a:lnSpc>
                      </a:pPr>
                      <a:r>
                        <a:rPr lang="en-US" altLang="zh-TW" sz="2000" dirty="0" smtClean="0"/>
                        <a:t>sub</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4"/>
                  </a:ext>
                </a:extLst>
              </a:tr>
              <a:tr h="365379">
                <a:tc>
                  <a:txBody>
                    <a:bodyPr/>
                    <a:lstStyle/>
                    <a:p>
                      <a:pPr algn="ctr">
                        <a:lnSpc>
                          <a:spcPts val="2000"/>
                        </a:lnSpc>
                      </a:pPr>
                      <a:r>
                        <a:rPr lang="en-US" altLang="zh-TW" sz="2000" dirty="0" smtClean="0"/>
                        <a:t>0111</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2000"/>
                        </a:lnSpc>
                      </a:pPr>
                      <a:r>
                        <a:rPr lang="en-US" altLang="zh-TW" sz="2000" dirty="0" smtClean="0"/>
                        <a:t>set-less-than</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5"/>
                  </a:ext>
                </a:extLst>
              </a:tr>
              <a:tr h="365379">
                <a:tc>
                  <a:txBody>
                    <a:bodyPr/>
                    <a:lstStyle/>
                    <a:p>
                      <a:pPr algn="ctr">
                        <a:lnSpc>
                          <a:spcPts val="2000"/>
                        </a:lnSpc>
                      </a:pPr>
                      <a:r>
                        <a:rPr lang="en-US" altLang="zh-TW" sz="2000" dirty="0" smtClean="0"/>
                        <a:t>1100</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2000"/>
                        </a:lnSpc>
                      </a:pPr>
                      <a:r>
                        <a:rPr lang="en-US" altLang="zh-TW" sz="2000" dirty="0" smtClean="0"/>
                        <a:t>nor</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6"/>
                  </a:ext>
                </a:extLst>
              </a:tr>
            </a:tbl>
          </a:graphicData>
        </a:graphic>
      </p:graphicFrame>
      <p:sp>
        <p:nvSpPr>
          <p:cNvPr id="6" name="Line 2052"/>
          <p:cNvSpPr>
            <a:spLocks noChangeShapeType="1"/>
          </p:cNvSpPr>
          <p:nvPr/>
        </p:nvSpPr>
        <p:spPr bwMode="auto">
          <a:xfrm>
            <a:off x="8057143" y="4010289"/>
            <a:ext cx="0" cy="504851"/>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7038197" y="4198369"/>
            <a:ext cx="0" cy="316769"/>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Rectangle 2065"/>
          <p:cNvSpPr>
            <a:spLocks noChangeArrowheads="1"/>
          </p:cNvSpPr>
          <p:nvPr/>
        </p:nvSpPr>
        <p:spPr bwMode="auto">
          <a:xfrm>
            <a:off x="6744320" y="3236316"/>
            <a:ext cx="1623383" cy="775386"/>
          </a:xfrm>
          <a:prstGeom prst="rect">
            <a:avLst/>
          </a:prstGeom>
          <a:solidFill>
            <a:srgbClr val="FFFF00"/>
          </a:solidFill>
          <a:ln w="38100">
            <a:solidFill>
              <a:srgbClr val="FFC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b="1" dirty="0" smtClean="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9" name="Line 2069"/>
          <p:cNvSpPr>
            <a:spLocks noChangeShapeType="1"/>
          </p:cNvSpPr>
          <p:nvPr/>
        </p:nvSpPr>
        <p:spPr bwMode="auto">
          <a:xfrm>
            <a:off x="7038197" y="4041399"/>
            <a:ext cx="0" cy="473739"/>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grpSp>
        <p:nvGrpSpPr>
          <p:cNvPr id="10" name="群組 9"/>
          <p:cNvGrpSpPr/>
          <p:nvPr/>
        </p:nvGrpSpPr>
        <p:grpSpPr>
          <a:xfrm>
            <a:off x="6782819" y="4503827"/>
            <a:ext cx="1688832" cy="596771"/>
            <a:chOff x="6056121" y="4895056"/>
            <a:chExt cx="1928446" cy="618392"/>
          </a:xfrm>
        </p:grpSpPr>
        <p:sp>
          <p:nvSpPr>
            <p:cNvPr id="11" name="Freeform 2051"/>
            <p:cNvSpPr>
              <a:spLocks/>
            </p:cNvSpPr>
            <p:nvPr/>
          </p:nvSpPr>
          <p:spPr bwMode="auto">
            <a:xfrm>
              <a:off x="6056121" y="4895056"/>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C000"/>
            </a:solidFill>
            <a:ln w="9525" cap="rnd" cmpd="sng">
              <a:solidFill>
                <a:schemeClr val="tx2"/>
              </a:solidFill>
              <a:prstDash val="solid"/>
              <a:round/>
              <a:headEnd type="none" w="med" len="med"/>
              <a:tailEnd type="none" w="med" len="med"/>
            </a:ln>
            <a:effectLst/>
            <a:extLst/>
          </p:spPr>
          <p:txBody>
            <a:bodyPr/>
            <a:lstStyle/>
            <a:p>
              <a:endParaRPr lang="zh-TW" altLang="en-US">
                <a:latin typeface="+mn-lt"/>
              </a:endParaRPr>
            </a:p>
          </p:txBody>
        </p:sp>
        <p:sp>
          <p:nvSpPr>
            <p:cNvPr id="12" name="Text Box 2082"/>
            <p:cNvSpPr txBox="1">
              <a:spLocks noChangeArrowheads="1"/>
            </p:cNvSpPr>
            <p:nvPr/>
          </p:nvSpPr>
          <p:spPr bwMode="auto">
            <a:xfrm>
              <a:off x="6672106" y="5029871"/>
              <a:ext cx="791702" cy="47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grpSp>
      <p:cxnSp>
        <p:nvCxnSpPr>
          <p:cNvPr id="14" name="肘形接點 13"/>
          <p:cNvCxnSpPr>
            <a:stCxn id="12" idx="2"/>
            <a:endCxn id="8" idx="3"/>
          </p:cNvCxnSpPr>
          <p:nvPr/>
        </p:nvCxnSpPr>
        <p:spPr bwMode="auto">
          <a:xfrm rot="5400000" flipH="1" flipV="1">
            <a:off x="7282525" y="4010415"/>
            <a:ext cx="1471584" cy="698771"/>
          </a:xfrm>
          <a:prstGeom prst="bentConnector4">
            <a:avLst>
              <a:gd name="adj1" fmla="val -15534"/>
              <a:gd name="adj2" fmla="val 132715"/>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肘形接點 14"/>
          <p:cNvCxnSpPr/>
          <p:nvPr/>
        </p:nvCxnSpPr>
        <p:spPr bwMode="auto">
          <a:xfrm rot="5400000">
            <a:off x="6558140" y="4446837"/>
            <a:ext cx="163966" cy="154800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肘形接點 15"/>
          <p:cNvCxnSpPr/>
          <p:nvPr/>
        </p:nvCxnSpPr>
        <p:spPr bwMode="auto">
          <a:xfrm rot="5400000">
            <a:off x="6532523" y="4447449"/>
            <a:ext cx="311037" cy="165600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7" name="文字方塊 16"/>
          <p:cNvSpPr txBox="1"/>
          <p:nvPr/>
        </p:nvSpPr>
        <p:spPr>
          <a:xfrm>
            <a:off x="5580112" y="3183359"/>
            <a:ext cx="712054" cy="461665"/>
          </a:xfrm>
          <a:prstGeom prst="rect">
            <a:avLst/>
          </a:prstGeom>
          <a:noFill/>
        </p:spPr>
        <p:txBody>
          <a:bodyPr wrap="none" rtlCol="0">
            <a:spAutoFit/>
          </a:bodyPr>
          <a:lstStyle/>
          <a:p>
            <a:pPr marL="0" algn="ctr"/>
            <a:r>
              <a:rPr lang="en-US" altLang="zh-TW" b="1" dirty="0" smtClean="0">
                <a:latin typeface="+mn-lt"/>
              </a:rPr>
              <a:t>CPU</a:t>
            </a:r>
          </a:p>
        </p:txBody>
      </p:sp>
      <p:cxnSp>
        <p:nvCxnSpPr>
          <p:cNvPr id="18" name="直線單箭頭接點 17"/>
          <p:cNvCxnSpPr/>
          <p:nvPr/>
        </p:nvCxnSpPr>
        <p:spPr bwMode="auto">
          <a:xfrm>
            <a:off x="5735347" y="4756797"/>
            <a:ext cx="1135095" cy="0"/>
          </a:xfrm>
          <a:prstGeom prst="straightConnector1">
            <a:avLst/>
          </a:prstGeom>
          <a:solidFill>
            <a:schemeClr val="accent1"/>
          </a:solidFill>
          <a:ln w="38100"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0" name="Rectangle 35"/>
          <p:cNvSpPr>
            <a:spLocks noChangeArrowheads="1"/>
          </p:cNvSpPr>
          <p:nvPr/>
        </p:nvSpPr>
        <p:spPr bwMode="auto">
          <a:xfrm>
            <a:off x="5980773" y="4362462"/>
            <a:ext cx="690678" cy="350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err="1">
                <a:solidFill>
                  <a:srgbClr val="0000FF"/>
                </a:solidFill>
                <a:latin typeface="+mn-lt"/>
              </a:rPr>
              <a:t>ALUop</a:t>
            </a:r>
            <a:endParaRPr lang="en-US" altLang="zh-TW" sz="1800" dirty="0">
              <a:solidFill>
                <a:srgbClr val="0000FF"/>
              </a:solidFill>
              <a:latin typeface="+mn-lt"/>
            </a:endParaRPr>
          </a:p>
        </p:txBody>
      </p:sp>
      <p:sp>
        <p:nvSpPr>
          <p:cNvPr id="21" name="Rectangle 35"/>
          <p:cNvSpPr>
            <a:spLocks noChangeArrowheads="1"/>
          </p:cNvSpPr>
          <p:nvPr/>
        </p:nvSpPr>
        <p:spPr bwMode="auto">
          <a:xfrm>
            <a:off x="6081429" y="4965569"/>
            <a:ext cx="252797" cy="320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dirty="0" smtClean="0">
                <a:solidFill>
                  <a:srgbClr val="0000FF"/>
                </a:solidFill>
                <a:latin typeface="+mn-lt"/>
              </a:rPr>
              <a:t>V</a:t>
            </a:r>
            <a:endParaRPr lang="en-US" altLang="zh-TW" sz="1600" dirty="0">
              <a:solidFill>
                <a:srgbClr val="0000FF"/>
              </a:solidFill>
              <a:latin typeface="+mn-lt"/>
            </a:endParaRPr>
          </a:p>
        </p:txBody>
      </p:sp>
      <p:sp>
        <p:nvSpPr>
          <p:cNvPr id="22" name="Rectangle 35"/>
          <p:cNvSpPr>
            <a:spLocks noChangeArrowheads="1"/>
          </p:cNvSpPr>
          <p:nvPr/>
        </p:nvSpPr>
        <p:spPr bwMode="auto">
          <a:xfrm>
            <a:off x="6107098" y="5411275"/>
            <a:ext cx="234546" cy="320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dirty="0">
                <a:solidFill>
                  <a:srgbClr val="0000FF"/>
                </a:solidFill>
                <a:latin typeface="+mn-lt"/>
              </a:rPr>
              <a:t>Z</a:t>
            </a:r>
          </a:p>
        </p:txBody>
      </p:sp>
      <p:sp>
        <p:nvSpPr>
          <p:cNvPr id="24" name="Rectangle 2073"/>
          <p:cNvSpPr>
            <a:spLocks noChangeArrowheads="1"/>
          </p:cNvSpPr>
          <p:nvPr/>
        </p:nvSpPr>
        <p:spPr bwMode="auto">
          <a:xfrm>
            <a:off x="7562463" y="5699733"/>
            <a:ext cx="1197220" cy="321555"/>
          </a:xfrm>
          <a:prstGeom prst="rect">
            <a:avLst/>
          </a:prstGeom>
          <a:solidFill>
            <a:srgbClr val="FFFF00"/>
          </a:solidFill>
          <a:ln w="38100">
            <a:solidFill>
              <a:srgbClr val="FFC000"/>
            </a:solidFill>
            <a:miter lim="800000"/>
            <a:headEnd/>
            <a:tailEnd/>
          </a:ln>
          <a:effectLst/>
          <a:extLst/>
        </p:spPr>
        <p:txBody>
          <a:bodyPr wrap="none" anchor="ctr"/>
          <a:lstStyle/>
          <a:p>
            <a:pPr algn="ctr"/>
            <a:r>
              <a:rPr lang="en-US" altLang="zh-TW" b="1" dirty="0">
                <a:latin typeface="+mn-lt"/>
              </a:rPr>
              <a:t>PC</a:t>
            </a:r>
          </a:p>
        </p:txBody>
      </p:sp>
      <p:sp>
        <p:nvSpPr>
          <p:cNvPr id="26" name="Rectangle 2080"/>
          <p:cNvSpPr>
            <a:spLocks noChangeArrowheads="1"/>
          </p:cNvSpPr>
          <p:nvPr/>
        </p:nvSpPr>
        <p:spPr bwMode="auto">
          <a:xfrm>
            <a:off x="4699477" y="4086572"/>
            <a:ext cx="1179886"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2000" b="1" dirty="0" smtClean="0">
                <a:latin typeface="+mn-lt"/>
                <a:ea typeface="標楷體" panose="03000509000000000000" pitchFamily="65" charset="-120"/>
              </a:rPr>
              <a:t>Controller</a:t>
            </a:r>
            <a:endParaRPr lang="zh-TW" altLang="en-US" sz="2000" dirty="0">
              <a:latin typeface="+mn-lt"/>
            </a:endParaRPr>
          </a:p>
        </p:txBody>
      </p:sp>
      <p:sp>
        <p:nvSpPr>
          <p:cNvPr id="27" name="Line 2083"/>
          <p:cNvSpPr>
            <a:spLocks noChangeShapeType="1"/>
          </p:cNvSpPr>
          <p:nvPr/>
        </p:nvSpPr>
        <p:spPr bwMode="auto">
          <a:xfrm>
            <a:off x="5052646" y="5537303"/>
            <a:ext cx="0" cy="2880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8" name="Rectangle 2084"/>
          <p:cNvSpPr>
            <a:spLocks noChangeArrowheads="1"/>
          </p:cNvSpPr>
          <p:nvPr/>
        </p:nvSpPr>
        <p:spPr bwMode="auto">
          <a:xfrm>
            <a:off x="4572000" y="5805264"/>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a:t>
            </a:fld>
            <a:endParaRPr lang="zh-TW" altLang="zh-TW"/>
          </a:p>
        </p:txBody>
      </p:sp>
    </p:spTree>
    <p:extLst>
      <p:ext uri="{BB962C8B-B14F-4D97-AF65-F5344CB8AC3E}">
        <p14:creationId xmlns:p14="http://schemas.microsoft.com/office/powerpoint/2010/main" val="359346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anim calcmode="lin" valueType="num">
                                      <p:cBhvr>
                                        <p:cTn id="8" dur="2000" fill="hold"/>
                                        <p:tgtEl>
                                          <p:spTgt spid="10"/>
                                        </p:tgtEl>
                                        <p:attrNameLst>
                                          <p:attrName>ppt_w</p:attrName>
                                        </p:attrNameLst>
                                      </p:cBhvr>
                                      <p:tavLst>
                                        <p:tav tm="0" fmla="#ppt_w*sin(2.5*pi*$)">
                                          <p:val>
                                            <p:fltVal val="0"/>
                                          </p:val>
                                        </p:tav>
                                        <p:tav tm="100000">
                                          <p:val>
                                            <p:fltVal val="1"/>
                                          </p:val>
                                        </p:tav>
                                      </p:tavLst>
                                    </p:anim>
                                    <p:anim calcmode="lin" valueType="num">
                                      <p:cBhvr>
                                        <p:cTn id="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676" y="1091821"/>
            <a:ext cx="7632700" cy="5036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2"/>
          <p:cNvSpPr>
            <a:spLocks noGrp="1" noChangeArrowheads="1"/>
          </p:cNvSpPr>
          <p:nvPr>
            <p:ph type="title"/>
          </p:nvPr>
        </p:nvSpPr>
        <p:spPr/>
        <p:txBody>
          <a:bodyPr/>
          <a:lstStyle/>
          <a:p>
            <a:pPr eaLnBrk="1" hangingPunct="1"/>
            <a:r>
              <a:rPr lang="en-US" altLang="zh-TW" smtClean="0"/>
              <a:t>Full Datapath</a:t>
            </a:r>
            <a:endParaRPr lang="en-AU" altLang="zh-TW" smtClean="0">
              <a:ea typeface="新細明體" panose="02020500000000000000" pitchFamily="18" charset="-120"/>
            </a:endParaRPr>
          </a:p>
        </p:txBody>
      </p:sp>
      <p:sp>
        <p:nvSpPr>
          <p:cNvPr id="2" name="文字方塊 1"/>
          <p:cNvSpPr txBox="1"/>
          <p:nvPr/>
        </p:nvSpPr>
        <p:spPr>
          <a:xfrm>
            <a:off x="619200" y="5658946"/>
            <a:ext cx="1229824" cy="461665"/>
          </a:xfrm>
          <a:prstGeom prst="rect">
            <a:avLst/>
          </a:prstGeom>
          <a:noFill/>
        </p:spPr>
        <p:txBody>
          <a:bodyPr wrap="none" rtlCol="0">
            <a:spAutoFit/>
          </a:bodyPr>
          <a:lstStyle/>
          <a:p>
            <a:pPr marL="0"/>
            <a:r>
              <a:rPr lang="en-US" altLang="zh-TW" dirty="0" smtClean="0">
                <a:latin typeface="+mn-lt"/>
              </a:rPr>
              <a:t>Fig. 4.11</a:t>
            </a:r>
            <a:endParaRPr lang="zh-TW" altLang="en-US" dirty="0">
              <a:latin typeface="+mn-lt"/>
            </a:endParaRPr>
          </a:p>
        </p:txBody>
      </p:sp>
      <p:sp>
        <p:nvSpPr>
          <p:cNvPr id="3" name="圓角矩形 2"/>
          <p:cNvSpPr/>
          <p:nvPr/>
        </p:nvSpPr>
        <p:spPr bwMode="auto">
          <a:xfrm>
            <a:off x="6804248" y="1196752"/>
            <a:ext cx="2160240" cy="2016224"/>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eaLnBrk="1" hangingPunct="1">
              <a:lnSpc>
                <a:spcPts val="2200"/>
              </a:lnSpc>
            </a:pPr>
            <a:r>
              <a:rPr lang="en-US" altLang="zh-TW" sz="2000" b="1" i="1" dirty="0" smtClean="0">
                <a:solidFill>
                  <a:srgbClr val="FF0000"/>
                </a:solidFill>
                <a:latin typeface="+mn-lt"/>
              </a:rPr>
              <a:t>CPI = 1</a:t>
            </a:r>
          </a:p>
          <a:p>
            <a:pPr eaLnBrk="1" hangingPunct="1">
              <a:lnSpc>
                <a:spcPts val="2200"/>
              </a:lnSpc>
            </a:pPr>
            <a:r>
              <a:rPr lang="en-US" altLang="zh-TW" sz="2000" i="1" dirty="0" smtClean="0">
                <a:latin typeface="+mn-lt"/>
              </a:rPr>
              <a:t>State elements:</a:t>
            </a:r>
          </a:p>
          <a:p>
            <a:pPr eaLnBrk="1" hangingPunct="1">
              <a:lnSpc>
                <a:spcPts val="2200"/>
              </a:lnSpc>
            </a:pPr>
            <a:r>
              <a:rPr lang="en-US" altLang="zh-TW" sz="2000" i="1" dirty="0" smtClean="0">
                <a:latin typeface="+mn-lt"/>
              </a:rPr>
              <a:t>PC, registers, memory (for </a:t>
            </a:r>
            <a:r>
              <a:rPr lang="en-US" altLang="zh-TW" sz="2000" i="1" dirty="0" err="1" smtClean="0">
                <a:latin typeface="+mn-lt"/>
              </a:rPr>
              <a:t>sd</a:t>
            </a:r>
            <a:r>
              <a:rPr lang="en-US" altLang="zh-TW" sz="2000" i="1" dirty="0" smtClean="0">
                <a:latin typeface="+mn-lt"/>
              </a:rPr>
              <a:t>, otherwise act as combinational elements)</a:t>
            </a:r>
            <a:endParaRPr lang="zh-TW" altLang="en-US" sz="2000" i="1" dirty="0">
              <a:latin typeface="+mn-lt"/>
            </a:endParaRPr>
          </a:p>
        </p:txBody>
      </p:sp>
      <p:sp>
        <p:nvSpPr>
          <p:cNvPr id="4" name="橢圓 3"/>
          <p:cNvSpPr/>
          <p:nvPr/>
        </p:nvSpPr>
        <p:spPr bwMode="auto">
          <a:xfrm>
            <a:off x="406400" y="2780928"/>
            <a:ext cx="493192" cy="1080120"/>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5" name="投影片編號版面配置區 4"/>
          <p:cNvSpPr>
            <a:spLocks noGrp="1"/>
          </p:cNvSpPr>
          <p:nvPr>
            <p:ph type="sldNum" sz="quarter" idx="11"/>
          </p:nvPr>
        </p:nvSpPr>
        <p:spPr/>
        <p:txBody>
          <a:bodyPr/>
          <a:lstStyle/>
          <a:p>
            <a:fld id="{27E26518-2301-4288-8958-BDA5B1B754F8}" type="slidenum">
              <a:rPr lang="zh-TW" altLang="en-US" smtClean="0"/>
              <a:pPr/>
              <a:t>29</a:t>
            </a:fld>
            <a:endParaRPr lang="zh-TW" altLang="zh-TW"/>
          </a:p>
        </p:txBody>
      </p:sp>
      <p:grpSp>
        <p:nvGrpSpPr>
          <p:cNvPr id="10" name="群組 9"/>
          <p:cNvGrpSpPr/>
          <p:nvPr/>
        </p:nvGrpSpPr>
        <p:grpSpPr>
          <a:xfrm>
            <a:off x="5796136" y="3396747"/>
            <a:ext cx="1857442" cy="1904462"/>
            <a:chOff x="5580112" y="3304357"/>
            <a:chExt cx="2073258" cy="1996852"/>
          </a:xfrm>
        </p:grpSpPr>
        <p:sp>
          <p:nvSpPr>
            <p:cNvPr id="9" name="橢圓 8"/>
            <p:cNvSpPr/>
            <p:nvPr/>
          </p:nvSpPr>
          <p:spPr bwMode="auto">
            <a:xfrm>
              <a:off x="5580112" y="3304357"/>
              <a:ext cx="1728192" cy="1996852"/>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6" name="文字方塊 5"/>
            <p:cNvSpPr txBox="1"/>
            <p:nvPr/>
          </p:nvSpPr>
          <p:spPr>
            <a:xfrm>
              <a:off x="7132339" y="4710335"/>
              <a:ext cx="521031" cy="484061"/>
            </a:xfrm>
            <a:prstGeom prst="rect">
              <a:avLst/>
            </a:prstGeom>
            <a:noFill/>
          </p:spPr>
          <p:txBody>
            <a:bodyPr wrap="none" rtlCol="0">
              <a:spAutoFit/>
            </a:bodyPr>
            <a:lstStyle/>
            <a:p>
              <a:pPr marL="0"/>
              <a:r>
                <a:rPr lang="en-US" altLang="zh-TW" dirty="0" err="1" smtClean="0">
                  <a:solidFill>
                    <a:srgbClr val="FF0000"/>
                  </a:solidFill>
                  <a:latin typeface="+mn-lt"/>
                </a:rPr>
                <a:t>sd</a:t>
              </a:r>
              <a:endParaRPr lang="zh-TW" altLang="en-US" dirty="0">
                <a:solidFill>
                  <a:srgbClr val="FF0000"/>
                </a:solidFill>
                <a:latin typeface="+mn-lt"/>
              </a:endParaRPr>
            </a:p>
          </p:txBody>
        </p:sp>
      </p:grpSp>
      <p:grpSp>
        <p:nvGrpSpPr>
          <p:cNvPr id="8" name="群組 7"/>
          <p:cNvGrpSpPr/>
          <p:nvPr/>
        </p:nvGrpSpPr>
        <p:grpSpPr>
          <a:xfrm>
            <a:off x="2195736" y="2780928"/>
            <a:ext cx="2966286" cy="2304256"/>
            <a:chOff x="2195736" y="2780928"/>
            <a:chExt cx="2966286" cy="2304256"/>
          </a:xfrm>
        </p:grpSpPr>
        <p:sp>
          <p:nvSpPr>
            <p:cNvPr id="7" name="橢圓 6"/>
            <p:cNvSpPr/>
            <p:nvPr/>
          </p:nvSpPr>
          <p:spPr bwMode="auto">
            <a:xfrm>
              <a:off x="2195736" y="2780928"/>
              <a:ext cx="1944216" cy="2160240"/>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1" name="文字方塊 10"/>
            <p:cNvSpPr txBox="1"/>
            <p:nvPr/>
          </p:nvSpPr>
          <p:spPr>
            <a:xfrm>
              <a:off x="3779912" y="4623519"/>
              <a:ext cx="1382110" cy="461665"/>
            </a:xfrm>
            <a:prstGeom prst="rect">
              <a:avLst/>
            </a:prstGeom>
            <a:noFill/>
          </p:spPr>
          <p:txBody>
            <a:bodyPr wrap="none" rtlCol="0">
              <a:spAutoFit/>
            </a:bodyPr>
            <a:lstStyle/>
            <a:p>
              <a:pPr marL="0"/>
              <a:r>
                <a:rPr lang="en-US" altLang="zh-TW" dirty="0" smtClean="0">
                  <a:solidFill>
                    <a:srgbClr val="FF0000"/>
                  </a:solidFill>
                  <a:latin typeface="+mn-lt"/>
                </a:rPr>
                <a:t>R-type, </a:t>
              </a:r>
              <a:r>
                <a:rPr lang="en-US" altLang="zh-TW" dirty="0" err="1" smtClean="0">
                  <a:solidFill>
                    <a:srgbClr val="FF0000"/>
                  </a:solidFill>
                  <a:latin typeface="+mn-lt"/>
                </a:rPr>
                <a:t>ld</a:t>
              </a:r>
              <a:endParaRPr lang="zh-TW" altLang="en-US" dirty="0">
                <a:solidFill>
                  <a:srgbClr val="FF0000"/>
                </a:solidFill>
                <a:latin typeface="+mn-lt"/>
              </a:endParaRPr>
            </a:p>
          </p:txBody>
        </p:sp>
      </p:grpSp>
      <p:sp>
        <p:nvSpPr>
          <p:cNvPr id="12" name="圓角矩形 11"/>
          <p:cNvSpPr/>
          <p:nvPr/>
        </p:nvSpPr>
        <p:spPr bwMode="auto">
          <a:xfrm>
            <a:off x="323527" y="4623519"/>
            <a:ext cx="1525145" cy="548481"/>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2 memories</a:t>
            </a:r>
            <a:endParaRPr lang="zh-TW" altLang="en-US" sz="2000" i="1" dirty="0">
              <a:latin typeface="+mn-lt"/>
            </a:endParaRPr>
          </a:p>
        </p:txBody>
      </p:sp>
      <p:sp>
        <p:nvSpPr>
          <p:cNvPr id="16" name="Rectangle 2"/>
          <p:cNvSpPr>
            <a:spLocks noChangeArrowheads="1"/>
          </p:cNvSpPr>
          <p:nvPr/>
        </p:nvSpPr>
        <p:spPr bwMode="auto">
          <a:xfrm>
            <a:off x="5292080" y="3140968"/>
            <a:ext cx="99879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1800" dirty="0" err="1" smtClean="0">
                <a:solidFill>
                  <a:srgbClr val="0000FF"/>
                </a:solidFill>
                <a:latin typeface="+mn-lt"/>
              </a:rPr>
              <a:t>ALUctr</a:t>
            </a:r>
            <a:endParaRPr lang="en-US" altLang="zh-TW" sz="1800" dirty="0">
              <a:solidFill>
                <a:srgbClr val="0000FF"/>
              </a:solidFill>
              <a:latin typeface="+mn-lt"/>
            </a:endParaRPr>
          </a:p>
        </p:txBody>
      </p:sp>
    </p:spTree>
    <p:extLst>
      <p:ext uri="{BB962C8B-B14F-4D97-AF65-F5344CB8AC3E}">
        <p14:creationId xmlns:p14="http://schemas.microsoft.com/office/powerpoint/2010/main" val="146734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144496" y="1341280"/>
            <a:ext cx="8892000" cy="46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6835" name="Rectangle 3"/>
          <p:cNvSpPr>
            <a:spLocks noGrp="1" noChangeArrowheads="1"/>
          </p:cNvSpPr>
          <p:nvPr>
            <p:ph type="title"/>
          </p:nvPr>
        </p:nvSpPr>
        <p:spPr/>
        <p:txBody>
          <a:bodyPr/>
          <a:lstStyle/>
          <a:p>
            <a:r>
              <a:rPr lang="en-US" altLang="zh-TW" dirty="0"/>
              <a:t>Data </a:t>
            </a:r>
            <a:r>
              <a:rPr lang="en-US" altLang="zh-TW" dirty="0" smtClean="0"/>
              <a:t>Flow for </a:t>
            </a:r>
            <a:r>
              <a:rPr lang="en-US" altLang="zh-TW" dirty="0" smtClean="0">
                <a:latin typeface="Courier New" panose="02070309020205020404" pitchFamily="49" charset="0"/>
              </a:rPr>
              <a:t>add</a:t>
            </a:r>
            <a:r>
              <a:rPr lang="en-US" altLang="zh-TW" dirty="0" smtClean="0"/>
              <a:t> During the Cycle</a:t>
            </a:r>
            <a:endParaRPr lang="en-US" altLang="zh-TW" dirty="0"/>
          </a:p>
        </p:txBody>
      </p:sp>
      <p:sp>
        <p:nvSpPr>
          <p:cNvPr id="376838" name="Text Box 6"/>
          <p:cNvSpPr txBox="1">
            <a:spLocks noChangeArrowheads="1"/>
          </p:cNvSpPr>
          <p:nvPr/>
        </p:nvSpPr>
        <p:spPr bwMode="auto">
          <a:xfrm rot="5400000" flipH="1">
            <a:off x="-77059" y="3293924"/>
            <a:ext cx="1201615" cy="319639"/>
          </a:xfrm>
          <a:prstGeom prst="rect">
            <a:avLst/>
          </a:prstGeom>
          <a:noFill/>
          <a:ln w="12700">
            <a:noFill/>
            <a:prstDash val="sysDot"/>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1477" b="1" dirty="0">
                <a:solidFill>
                  <a:srgbClr val="0000FF"/>
                </a:solidFill>
                <a:latin typeface="Courier New" panose="02070309020205020404" pitchFamily="49" charset="0"/>
              </a:rPr>
              <a:t>100..</a:t>
            </a:r>
            <a:r>
              <a:rPr lang="zh-TW" altLang="en-US" sz="1477" b="1" dirty="0" smtClean="0">
                <a:solidFill>
                  <a:srgbClr val="0000FF"/>
                </a:solidFill>
                <a:latin typeface="Courier New" panose="02070309020205020404" pitchFamily="49" charset="0"/>
              </a:rPr>
              <a:t>000</a:t>
            </a:r>
            <a:endParaRPr lang="zh-TW" altLang="en-US" sz="1662" dirty="0">
              <a:solidFill>
                <a:srgbClr val="0000FF"/>
              </a:solidFill>
              <a:latin typeface="Arial" panose="020B0604020202020204" pitchFamily="34" charset="0"/>
            </a:endParaRPr>
          </a:p>
        </p:txBody>
      </p:sp>
      <p:sp>
        <p:nvSpPr>
          <p:cNvPr id="376839" name="Line 7"/>
          <p:cNvSpPr>
            <a:spLocks noChangeShapeType="1"/>
          </p:cNvSpPr>
          <p:nvPr/>
        </p:nvSpPr>
        <p:spPr bwMode="auto">
          <a:xfrm>
            <a:off x="685800" y="3380583"/>
            <a:ext cx="9144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0" name="Freeform 8"/>
          <p:cNvSpPr>
            <a:spLocks/>
          </p:cNvSpPr>
          <p:nvPr/>
        </p:nvSpPr>
        <p:spPr bwMode="auto">
          <a:xfrm>
            <a:off x="1600201" y="3861048"/>
            <a:ext cx="648000" cy="7326"/>
          </a:xfrm>
          <a:custGeom>
            <a:avLst/>
            <a:gdLst>
              <a:gd name="T0" fmla="*/ 637 w 637"/>
              <a:gd name="T1" fmla="*/ 5 h 5"/>
              <a:gd name="T2" fmla="*/ 0 w 637"/>
              <a:gd name="T3" fmla="*/ 0 h 5"/>
            </a:gdLst>
            <a:ahLst/>
            <a:cxnLst>
              <a:cxn ang="0">
                <a:pos x="T0" y="T1"/>
              </a:cxn>
              <a:cxn ang="0">
                <a:pos x="T2" y="T3"/>
              </a:cxn>
            </a:cxnLst>
            <a:rect l="0" t="0" r="r" b="b"/>
            <a:pathLst>
              <a:path w="637" h="5">
                <a:moveTo>
                  <a:pt x="637" y="5"/>
                </a:moveTo>
                <a:lnTo>
                  <a:pt x="0" y="0"/>
                </a:ln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1" name="Line 9"/>
          <p:cNvSpPr>
            <a:spLocks noChangeShapeType="1"/>
          </p:cNvSpPr>
          <p:nvPr/>
        </p:nvSpPr>
        <p:spPr bwMode="auto">
          <a:xfrm>
            <a:off x="1600200" y="3380582"/>
            <a:ext cx="0" cy="468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2" name="Line 10"/>
          <p:cNvSpPr>
            <a:spLocks noChangeShapeType="1"/>
          </p:cNvSpPr>
          <p:nvPr/>
        </p:nvSpPr>
        <p:spPr bwMode="auto">
          <a:xfrm>
            <a:off x="838200" y="1736992"/>
            <a:ext cx="0" cy="162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3" name="Line 11"/>
          <p:cNvSpPr>
            <a:spLocks noChangeShapeType="1"/>
          </p:cNvSpPr>
          <p:nvPr/>
        </p:nvSpPr>
        <p:spPr bwMode="auto">
          <a:xfrm flipH="1">
            <a:off x="838200" y="1764000"/>
            <a:ext cx="756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4" name="Line 12"/>
          <p:cNvSpPr>
            <a:spLocks noChangeShapeType="1"/>
          </p:cNvSpPr>
          <p:nvPr/>
        </p:nvSpPr>
        <p:spPr bwMode="auto">
          <a:xfrm>
            <a:off x="2267744" y="3310244"/>
            <a:ext cx="0" cy="54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5" name="Line 13"/>
          <p:cNvSpPr>
            <a:spLocks noChangeShapeType="1"/>
          </p:cNvSpPr>
          <p:nvPr/>
        </p:nvSpPr>
        <p:spPr bwMode="auto">
          <a:xfrm flipH="1">
            <a:off x="2267744" y="3310245"/>
            <a:ext cx="68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6" name="Line 14"/>
          <p:cNvSpPr>
            <a:spLocks noChangeShapeType="1"/>
          </p:cNvSpPr>
          <p:nvPr/>
        </p:nvSpPr>
        <p:spPr bwMode="auto">
          <a:xfrm flipH="1">
            <a:off x="2267744" y="3717032"/>
            <a:ext cx="576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7" name="Freeform 15"/>
          <p:cNvSpPr>
            <a:spLocks/>
          </p:cNvSpPr>
          <p:nvPr/>
        </p:nvSpPr>
        <p:spPr bwMode="auto">
          <a:xfrm>
            <a:off x="1594200" y="1762799"/>
            <a:ext cx="385512" cy="325201"/>
          </a:xfrm>
          <a:custGeom>
            <a:avLst/>
            <a:gdLst>
              <a:gd name="T0" fmla="*/ 288 w 290"/>
              <a:gd name="T1" fmla="*/ 192 h 244"/>
              <a:gd name="T2" fmla="*/ 290 w 290"/>
              <a:gd name="T3" fmla="*/ 244 h 244"/>
              <a:gd name="T4" fmla="*/ 0 w 290"/>
              <a:gd name="T5" fmla="*/ 0 h 244"/>
            </a:gdLst>
            <a:ahLst/>
            <a:cxnLst>
              <a:cxn ang="0">
                <a:pos x="T0" y="T1"/>
              </a:cxn>
              <a:cxn ang="0">
                <a:pos x="T2" y="T3"/>
              </a:cxn>
              <a:cxn ang="0">
                <a:pos x="T4" y="T5"/>
              </a:cxn>
            </a:cxnLst>
            <a:rect l="0" t="0" r="r" b="b"/>
            <a:pathLst>
              <a:path w="290" h="244">
                <a:moveTo>
                  <a:pt x="288" y="192"/>
                </a:moveTo>
                <a:lnTo>
                  <a:pt x="290" y="244"/>
                </a:lnTo>
                <a:lnTo>
                  <a:pt x="0" y="0"/>
                </a:ln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8" name="Freeform 16"/>
          <p:cNvSpPr>
            <a:spLocks/>
          </p:cNvSpPr>
          <p:nvPr/>
        </p:nvSpPr>
        <p:spPr bwMode="auto">
          <a:xfrm>
            <a:off x="1943840" y="2088000"/>
            <a:ext cx="1188000" cy="0"/>
          </a:xfrm>
          <a:custGeom>
            <a:avLst/>
            <a:gdLst>
              <a:gd name="T0" fmla="*/ 1542 w 1542"/>
              <a:gd name="T1" fmla="*/ 0 h 4"/>
              <a:gd name="T2" fmla="*/ 0 w 1542"/>
              <a:gd name="T3" fmla="*/ 4 h 4"/>
            </a:gdLst>
            <a:ahLst/>
            <a:cxnLst>
              <a:cxn ang="0">
                <a:pos x="T0" y="T1"/>
              </a:cxn>
              <a:cxn ang="0">
                <a:pos x="T2" y="T3"/>
              </a:cxn>
            </a:cxnLst>
            <a:rect l="0" t="0" r="r" b="b"/>
            <a:pathLst>
              <a:path w="1542" h="4">
                <a:moveTo>
                  <a:pt x="1542" y="0"/>
                </a:moveTo>
                <a:lnTo>
                  <a:pt x="0" y="4"/>
                </a:ln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49" name="Line 17"/>
          <p:cNvSpPr>
            <a:spLocks noChangeShapeType="1"/>
          </p:cNvSpPr>
          <p:nvPr/>
        </p:nvSpPr>
        <p:spPr bwMode="auto">
          <a:xfrm>
            <a:off x="3131840" y="1779494"/>
            <a:ext cx="0" cy="281354"/>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0" name="Line 18"/>
          <p:cNvSpPr>
            <a:spLocks noChangeShapeType="1"/>
          </p:cNvSpPr>
          <p:nvPr/>
        </p:nvSpPr>
        <p:spPr bwMode="auto">
          <a:xfrm flipH="1">
            <a:off x="3131840" y="1772816"/>
            <a:ext cx="396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1" name="Line 19"/>
          <p:cNvSpPr>
            <a:spLocks noChangeShapeType="1"/>
          </p:cNvSpPr>
          <p:nvPr/>
        </p:nvSpPr>
        <p:spPr bwMode="auto">
          <a:xfrm>
            <a:off x="2895600" y="3310245"/>
            <a:ext cx="1447800" cy="190383"/>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2" name="Line 20"/>
          <p:cNvSpPr>
            <a:spLocks noChangeShapeType="1"/>
          </p:cNvSpPr>
          <p:nvPr/>
        </p:nvSpPr>
        <p:spPr bwMode="auto">
          <a:xfrm>
            <a:off x="4343400" y="3501008"/>
            <a:ext cx="12192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3" name="Line 21"/>
          <p:cNvSpPr>
            <a:spLocks noChangeShapeType="1"/>
          </p:cNvSpPr>
          <p:nvPr/>
        </p:nvSpPr>
        <p:spPr bwMode="auto">
          <a:xfrm>
            <a:off x="2819400" y="3711645"/>
            <a:ext cx="1521768" cy="342906"/>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4" name="Line 22"/>
          <p:cNvSpPr>
            <a:spLocks noChangeShapeType="1"/>
          </p:cNvSpPr>
          <p:nvPr/>
        </p:nvSpPr>
        <p:spPr bwMode="auto">
          <a:xfrm>
            <a:off x="4320000" y="4068000"/>
            <a:ext cx="216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5" name="Line 23"/>
          <p:cNvSpPr>
            <a:spLocks noChangeShapeType="1"/>
          </p:cNvSpPr>
          <p:nvPr/>
        </p:nvSpPr>
        <p:spPr bwMode="auto">
          <a:xfrm>
            <a:off x="5562599" y="3500628"/>
            <a:ext cx="854224" cy="553923"/>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6" name="Line 24"/>
          <p:cNvSpPr>
            <a:spLocks noChangeShapeType="1"/>
          </p:cNvSpPr>
          <p:nvPr/>
        </p:nvSpPr>
        <p:spPr bwMode="auto">
          <a:xfrm>
            <a:off x="6516216" y="4077216"/>
            <a:ext cx="0" cy="1296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8" name="Line 26"/>
          <p:cNvSpPr>
            <a:spLocks noChangeShapeType="1"/>
          </p:cNvSpPr>
          <p:nvPr/>
        </p:nvSpPr>
        <p:spPr bwMode="auto">
          <a:xfrm>
            <a:off x="8259885" y="4435660"/>
            <a:ext cx="0" cy="9144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59" name="Line 27"/>
          <p:cNvSpPr>
            <a:spLocks noChangeShapeType="1"/>
          </p:cNvSpPr>
          <p:nvPr/>
        </p:nvSpPr>
        <p:spPr bwMode="auto">
          <a:xfrm>
            <a:off x="8244408" y="4464000"/>
            <a:ext cx="18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0" name="Line 28"/>
          <p:cNvSpPr>
            <a:spLocks noChangeShapeType="1"/>
          </p:cNvSpPr>
          <p:nvPr/>
        </p:nvSpPr>
        <p:spPr bwMode="auto">
          <a:xfrm>
            <a:off x="6444208" y="4077072"/>
            <a:ext cx="1752600" cy="0"/>
          </a:xfrm>
          <a:prstGeom prst="line">
            <a:avLst/>
          </a:prstGeom>
          <a:noFill/>
          <a:ln w="38100">
            <a:solidFill>
              <a:srgbClr val="FF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1" name="Line 29"/>
          <p:cNvSpPr>
            <a:spLocks noChangeShapeType="1"/>
          </p:cNvSpPr>
          <p:nvPr/>
        </p:nvSpPr>
        <p:spPr bwMode="auto">
          <a:xfrm flipV="1">
            <a:off x="8437108" y="4241170"/>
            <a:ext cx="274892" cy="222829"/>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2" name="Line 30"/>
          <p:cNvSpPr>
            <a:spLocks noChangeShapeType="1"/>
          </p:cNvSpPr>
          <p:nvPr/>
        </p:nvSpPr>
        <p:spPr bwMode="auto">
          <a:xfrm>
            <a:off x="8712000" y="4248000"/>
            <a:ext cx="1524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3" name="Text Box 31"/>
          <p:cNvSpPr txBox="1">
            <a:spLocks noChangeArrowheads="1"/>
          </p:cNvSpPr>
          <p:nvPr/>
        </p:nvSpPr>
        <p:spPr bwMode="auto">
          <a:xfrm>
            <a:off x="8100392" y="3746151"/>
            <a:ext cx="412292" cy="546945"/>
          </a:xfrm>
          <a:prstGeom prst="rect">
            <a:avLst/>
          </a:prstGeom>
          <a:noFill/>
          <a:ln w="12700">
            <a:solidFill>
              <a:schemeClr val="tx1"/>
            </a:solidFill>
            <a:prstDash val="sysDot"/>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TW" altLang="en-US" sz="2954" dirty="0">
                <a:solidFill>
                  <a:schemeClr val="hlink"/>
                </a:solidFill>
                <a:latin typeface="Arial" panose="020B0604020202020204" pitchFamily="34" charset="0"/>
                <a:sym typeface="Monotype Sorts" pitchFamily="2" charset="2"/>
              </a:rPr>
              <a:t></a:t>
            </a:r>
            <a:endParaRPr lang="zh-TW" altLang="en-US" sz="1662" dirty="0">
              <a:latin typeface="Arial" panose="020B0604020202020204" pitchFamily="34" charset="0"/>
            </a:endParaRPr>
          </a:p>
        </p:txBody>
      </p:sp>
      <p:sp>
        <p:nvSpPr>
          <p:cNvPr id="376864" name="Line 32"/>
          <p:cNvSpPr>
            <a:spLocks noChangeShapeType="1"/>
          </p:cNvSpPr>
          <p:nvPr/>
        </p:nvSpPr>
        <p:spPr bwMode="auto">
          <a:xfrm>
            <a:off x="8881160" y="4221088"/>
            <a:ext cx="0" cy="1746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5" name="Line 33"/>
          <p:cNvSpPr>
            <a:spLocks noChangeShapeType="1"/>
          </p:cNvSpPr>
          <p:nvPr/>
        </p:nvSpPr>
        <p:spPr bwMode="auto">
          <a:xfrm flipH="1">
            <a:off x="2411760" y="5953946"/>
            <a:ext cx="644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6" name="Line 34"/>
          <p:cNvSpPr>
            <a:spLocks noChangeShapeType="1"/>
          </p:cNvSpPr>
          <p:nvPr/>
        </p:nvSpPr>
        <p:spPr bwMode="auto">
          <a:xfrm flipH="1" flipV="1">
            <a:off x="2411760" y="4509120"/>
            <a:ext cx="0" cy="144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7" name="Line 35"/>
          <p:cNvSpPr>
            <a:spLocks noChangeShapeType="1"/>
          </p:cNvSpPr>
          <p:nvPr/>
        </p:nvSpPr>
        <p:spPr bwMode="auto">
          <a:xfrm flipH="1" flipV="1">
            <a:off x="7091840" y="1772813"/>
            <a:ext cx="288488" cy="310113"/>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8" name="Line 36"/>
          <p:cNvSpPr>
            <a:spLocks noChangeShapeType="1"/>
          </p:cNvSpPr>
          <p:nvPr/>
        </p:nvSpPr>
        <p:spPr bwMode="auto">
          <a:xfrm flipH="1" flipV="1">
            <a:off x="7380328" y="2088000"/>
            <a:ext cx="180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69" name="Line 37"/>
          <p:cNvSpPr>
            <a:spLocks noChangeShapeType="1"/>
          </p:cNvSpPr>
          <p:nvPr/>
        </p:nvSpPr>
        <p:spPr bwMode="auto">
          <a:xfrm flipH="1">
            <a:off x="7543800" y="1340767"/>
            <a:ext cx="0" cy="756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70" name="Freeform 38"/>
          <p:cNvSpPr>
            <a:spLocks/>
          </p:cNvSpPr>
          <p:nvPr/>
        </p:nvSpPr>
        <p:spPr bwMode="auto">
          <a:xfrm>
            <a:off x="178777" y="1343699"/>
            <a:ext cx="7365023" cy="8792"/>
          </a:xfrm>
          <a:custGeom>
            <a:avLst/>
            <a:gdLst>
              <a:gd name="T0" fmla="*/ 4639 w 4639"/>
              <a:gd name="T1" fmla="*/ 0 h 6"/>
              <a:gd name="T2" fmla="*/ 0 w 4639"/>
              <a:gd name="T3" fmla="*/ 6 h 6"/>
            </a:gdLst>
            <a:ahLst/>
            <a:cxnLst>
              <a:cxn ang="0">
                <a:pos x="T0" y="T1"/>
              </a:cxn>
              <a:cxn ang="0">
                <a:pos x="T2" y="T3"/>
              </a:cxn>
            </a:cxnLst>
            <a:rect l="0" t="0" r="r" b="b"/>
            <a:pathLst>
              <a:path w="4639" h="6">
                <a:moveTo>
                  <a:pt x="4639" y="0"/>
                </a:moveTo>
                <a:lnTo>
                  <a:pt x="0" y="6"/>
                </a:lnTo>
              </a:path>
            </a:pathLst>
          </a:custGeom>
          <a:noFill/>
          <a:ln w="38100" cap="flat" cmpd="sng">
            <a:solidFill>
              <a:srgbClr val="FF0000"/>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71" name="Line 39"/>
          <p:cNvSpPr>
            <a:spLocks noChangeShapeType="1"/>
          </p:cNvSpPr>
          <p:nvPr/>
        </p:nvSpPr>
        <p:spPr bwMode="auto">
          <a:xfrm flipV="1">
            <a:off x="152400" y="1340768"/>
            <a:ext cx="0" cy="2039815"/>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72" name="AutoShape 40"/>
          <p:cNvSpPr>
            <a:spLocks noChangeArrowheads="1"/>
          </p:cNvSpPr>
          <p:nvPr/>
        </p:nvSpPr>
        <p:spPr bwMode="auto">
          <a:xfrm>
            <a:off x="2470932" y="4350783"/>
            <a:ext cx="152400" cy="351692"/>
          </a:xfrm>
          <a:prstGeom prst="flowChartCollate">
            <a:avLst/>
          </a:prstGeom>
          <a:solidFill>
            <a:schemeClr val="bg1"/>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6873" name="AutoShape 41"/>
          <p:cNvSpPr>
            <a:spLocks noChangeArrowheads="1"/>
          </p:cNvSpPr>
          <p:nvPr/>
        </p:nvSpPr>
        <p:spPr bwMode="auto">
          <a:xfrm>
            <a:off x="228600" y="3239907"/>
            <a:ext cx="152400" cy="351692"/>
          </a:xfrm>
          <a:prstGeom prst="flowChartCollate">
            <a:avLst/>
          </a:prstGeom>
          <a:solidFill>
            <a:schemeClr val="bg1"/>
          </a:solidFill>
          <a:ln w="381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4" name="文字方塊 43"/>
          <p:cNvSpPr txBox="1"/>
          <p:nvPr/>
        </p:nvSpPr>
        <p:spPr>
          <a:xfrm>
            <a:off x="7558376" y="2440530"/>
            <a:ext cx="1229824" cy="461665"/>
          </a:xfrm>
          <a:prstGeom prst="rect">
            <a:avLst/>
          </a:prstGeom>
          <a:noFill/>
        </p:spPr>
        <p:txBody>
          <a:bodyPr wrap="none" rtlCol="0">
            <a:spAutoFit/>
          </a:bodyPr>
          <a:lstStyle/>
          <a:p>
            <a:pPr marL="0"/>
            <a:r>
              <a:rPr lang="en-US" altLang="zh-TW" dirty="0" smtClean="0">
                <a:latin typeface="+mn-lt"/>
              </a:rPr>
              <a:t>Fig. 4.11</a:t>
            </a:r>
            <a:endParaRPr lang="zh-TW" altLang="en-US" dirty="0">
              <a:latin typeface="+mn-lt"/>
            </a:endParaRPr>
          </a:p>
        </p:txBody>
      </p:sp>
      <p:sp>
        <p:nvSpPr>
          <p:cNvPr id="47" name="Line 33"/>
          <p:cNvSpPr>
            <a:spLocks noChangeShapeType="1"/>
          </p:cNvSpPr>
          <p:nvPr/>
        </p:nvSpPr>
        <p:spPr bwMode="auto">
          <a:xfrm flipH="1">
            <a:off x="6516216" y="5373216"/>
            <a:ext cx="176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30</a:t>
            </a:fld>
            <a:endParaRPr lang="zh-TW" altLang="zh-TW"/>
          </a:p>
        </p:txBody>
      </p:sp>
      <p:cxnSp>
        <p:nvCxnSpPr>
          <p:cNvPr id="4" name="直線接點 3"/>
          <p:cNvCxnSpPr/>
          <p:nvPr/>
        </p:nvCxnSpPr>
        <p:spPr bwMode="auto">
          <a:xfrm>
            <a:off x="662548" y="5733256"/>
            <a:ext cx="262564" cy="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 name="直線接點 5"/>
          <p:cNvCxnSpPr/>
          <p:nvPr/>
        </p:nvCxnSpPr>
        <p:spPr bwMode="auto">
          <a:xfrm flipV="1">
            <a:off x="925112" y="5445224"/>
            <a:ext cx="0" cy="30240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文字方塊 6"/>
          <p:cNvSpPr txBox="1"/>
          <p:nvPr/>
        </p:nvSpPr>
        <p:spPr>
          <a:xfrm>
            <a:off x="179512" y="5373216"/>
            <a:ext cx="523220" cy="400110"/>
          </a:xfrm>
          <a:prstGeom prst="rect">
            <a:avLst/>
          </a:prstGeom>
          <a:noFill/>
        </p:spPr>
        <p:txBody>
          <a:bodyPr wrap="none" rtlCol="0">
            <a:spAutoFit/>
          </a:bodyPr>
          <a:lstStyle/>
          <a:p>
            <a:pPr marL="0"/>
            <a:r>
              <a:rPr lang="en-US" altLang="zh-TW" sz="2000" dirty="0" err="1" smtClean="0">
                <a:latin typeface="+mn-lt"/>
              </a:rPr>
              <a:t>Ckt</a:t>
            </a:r>
            <a:endParaRPr lang="zh-TW" altLang="en-US" sz="2000" dirty="0">
              <a:latin typeface="+mn-lt"/>
            </a:endParaRPr>
          </a:p>
        </p:txBody>
      </p:sp>
      <p:cxnSp>
        <p:nvCxnSpPr>
          <p:cNvPr id="48" name="直線接點 47"/>
          <p:cNvCxnSpPr/>
          <p:nvPr/>
        </p:nvCxnSpPr>
        <p:spPr bwMode="auto">
          <a:xfrm>
            <a:off x="907216" y="5445224"/>
            <a:ext cx="396000" cy="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直線接點 48"/>
          <p:cNvCxnSpPr/>
          <p:nvPr/>
        </p:nvCxnSpPr>
        <p:spPr bwMode="auto">
          <a:xfrm>
            <a:off x="1267216" y="5445224"/>
            <a:ext cx="180000" cy="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直線接點 49"/>
          <p:cNvCxnSpPr/>
          <p:nvPr/>
        </p:nvCxnSpPr>
        <p:spPr bwMode="auto">
          <a:xfrm flipV="1">
            <a:off x="1439712" y="5445224"/>
            <a:ext cx="0" cy="30240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 name="直線接點 50"/>
          <p:cNvCxnSpPr/>
          <p:nvPr/>
        </p:nvCxnSpPr>
        <p:spPr bwMode="auto">
          <a:xfrm>
            <a:off x="1439712" y="5741228"/>
            <a:ext cx="360000" cy="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2" name="直線接點 51"/>
          <p:cNvCxnSpPr/>
          <p:nvPr/>
        </p:nvCxnSpPr>
        <p:spPr bwMode="auto">
          <a:xfrm>
            <a:off x="1799712" y="5741228"/>
            <a:ext cx="180000" cy="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直線接點 52"/>
          <p:cNvCxnSpPr/>
          <p:nvPr/>
        </p:nvCxnSpPr>
        <p:spPr bwMode="auto">
          <a:xfrm flipV="1">
            <a:off x="1979712" y="5453196"/>
            <a:ext cx="0" cy="302400"/>
          </a:xfrm>
          <a:prstGeom prst="line">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5" name="Rectangle 2"/>
          <p:cNvSpPr>
            <a:spLocks noChangeArrowheads="1"/>
          </p:cNvSpPr>
          <p:nvPr/>
        </p:nvSpPr>
        <p:spPr bwMode="auto">
          <a:xfrm>
            <a:off x="6021480" y="3212976"/>
            <a:ext cx="99879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1800" dirty="0" err="1" smtClean="0">
                <a:solidFill>
                  <a:srgbClr val="0000FF"/>
                </a:solidFill>
                <a:latin typeface="+mn-lt"/>
              </a:rPr>
              <a:t>ALUctr</a:t>
            </a:r>
            <a:endParaRPr lang="en-US" altLang="zh-TW" sz="1800" dirty="0">
              <a:solidFill>
                <a:srgbClr val="0000FF"/>
              </a:solidFill>
              <a:latin typeface="+mn-lt"/>
            </a:endParaRPr>
          </a:p>
        </p:txBody>
      </p:sp>
    </p:spTree>
    <p:extLst>
      <p:ext uri="{BB962C8B-B14F-4D97-AF65-F5344CB8AC3E}">
        <p14:creationId xmlns:p14="http://schemas.microsoft.com/office/powerpoint/2010/main" val="2219834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down)">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7" presetClass="entr" presetSubtype="8" fill="hold" grpId="0" nodeType="clickEffect">
                                  <p:stCondLst>
                                    <p:cond delay="0"/>
                                  </p:stCondLst>
                                  <p:childTnLst>
                                    <p:set>
                                      <p:cBhvr>
                                        <p:cTn id="20" dur="1" fill="hold">
                                          <p:stCondLst>
                                            <p:cond delay="0"/>
                                          </p:stCondLst>
                                        </p:cTn>
                                        <p:tgtEl>
                                          <p:spTgt spid="376839"/>
                                        </p:tgtEl>
                                        <p:attrNameLst>
                                          <p:attrName>style.visibility</p:attrName>
                                        </p:attrNameLst>
                                      </p:cBhvr>
                                      <p:to>
                                        <p:strVal val="visible"/>
                                      </p:to>
                                    </p:set>
                                    <p:anim calcmode="lin" valueType="num">
                                      <p:cBhvr>
                                        <p:cTn id="21" dur="500" fill="hold"/>
                                        <p:tgtEl>
                                          <p:spTgt spid="376839"/>
                                        </p:tgtEl>
                                        <p:attrNameLst>
                                          <p:attrName>ppt_x</p:attrName>
                                        </p:attrNameLst>
                                      </p:cBhvr>
                                      <p:tavLst>
                                        <p:tav tm="0">
                                          <p:val>
                                            <p:strVal val="#ppt_x-#ppt_w/2"/>
                                          </p:val>
                                        </p:tav>
                                        <p:tav tm="100000">
                                          <p:val>
                                            <p:strVal val="#ppt_x"/>
                                          </p:val>
                                        </p:tav>
                                      </p:tavLst>
                                    </p:anim>
                                    <p:anim calcmode="lin" valueType="num">
                                      <p:cBhvr>
                                        <p:cTn id="22" dur="500" fill="hold"/>
                                        <p:tgtEl>
                                          <p:spTgt spid="376839"/>
                                        </p:tgtEl>
                                        <p:attrNameLst>
                                          <p:attrName>ppt_y</p:attrName>
                                        </p:attrNameLst>
                                      </p:cBhvr>
                                      <p:tavLst>
                                        <p:tav tm="0">
                                          <p:val>
                                            <p:strVal val="#ppt_y"/>
                                          </p:val>
                                        </p:tav>
                                        <p:tav tm="100000">
                                          <p:val>
                                            <p:strVal val="#ppt_y"/>
                                          </p:val>
                                        </p:tav>
                                      </p:tavLst>
                                    </p:anim>
                                    <p:anim calcmode="lin" valueType="num">
                                      <p:cBhvr>
                                        <p:cTn id="23" dur="500" fill="hold"/>
                                        <p:tgtEl>
                                          <p:spTgt spid="376839"/>
                                        </p:tgtEl>
                                        <p:attrNameLst>
                                          <p:attrName>ppt_w</p:attrName>
                                        </p:attrNameLst>
                                      </p:cBhvr>
                                      <p:tavLst>
                                        <p:tav tm="0">
                                          <p:val>
                                            <p:fltVal val="0"/>
                                          </p:val>
                                        </p:tav>
                                        <p:tav tm="100000">
                                          <p:val>
                                            <p:strVal val="#ppt_w"/>
                                          </p:val>
                                        </p:tav>
                                      </p:tavLst>
                                    </p:anim>
                                    <p:anim calcmode="lin" valueType="num">
                                      <p:cBhvr>
                                        <p:cTn id="24" dur="500" fill="hold"/>
                                        <p:tgtEl>
                                          <p:spTgt spid="376839"/>
                                        </p:tgtEl>
                                        <p:attrNameLst>
                                          <p:attrName>ppt_h</p:attrName>
                                        </p:attrNameLst>
                                      </p:cBhvr>
                                      <p:tavLst>
                                        <p:tav tm="0">
                                          <p:val>
                                            <p:strVal val="#ppt_h"/>
                                          </p:val>
                                        </p:tav>
                                        <p:tav tm="100000">
                                          <p:val>
                                            <p:strVal val="#ppt_h"/>
                                          </p:val>
                                        </p:tav>
                                      </p:tavLst>
                                    </p:anim>
                                  </p:childTnLst>
                                </p:cTn>
                              </p:par>
                            </p:childTnLst>
                          </p:cTn>
                        </p:par>
                        <p:par>
                          <p:cTn id="25" fill="hold" nodeType="afterGroup">
                            <p:stCondLst>
                              <p:cond delay="500"/>
                            </p:stCondLst>
                            <p:childTnLst>
                              <p:par>
                                <p:cTn id="26" presetID="17" presetClass="entr" presetSubtype="1" fill="hold" grpId="0" nodeType="afterEffect">
                                  <p:stCondLst>
                                    <p:cond delay="0"/>
                                  </p:stCondLst>
                                  <p:childTnLst>
                                    <p:set>
                                      <p:cBhvr>
                                        <p:cTn id="27" dur="1" fill="hold">
                                          <p:stCondLst>
                                            <p:cond delay="0"/>
                                          </p:stCondLst>
                                        </p:cTn>
                                        <p:tgtEl>
                                          <p:spTgt spid="376841"/>
                                        </p:tgtEl>
                                        <p:attrNameLst>
                                          <p:attrName>style.visibility</p:attrName>
                                        </p:attrNameLst>
                                      </p:cBhvr>
                                      <p:to>
                                        <p:strVal val="visible"/>
                                      </p:to>
                                    </p:set>
                                    <p:anim calcmode="lin" valueType="num">
                                      <p:cBhvr>
                                        <p:cTn id="28" dur="500" fill="hold"/>
                                        <p:tgtEl>
                                          <p:spTgt spid="376841"/>
                                        </p:tgtEl>
                                        <p:attrNameLst>
                                          <p:attrName>ppt_x</p:attrName>
                                        </p:attrNameLst>
                                      </p:cBhvr>
                                      <p:tavLst>
                                        <p:tav tm="0">
                                          <p:val>
                                            <p:strVal val="#ppt_x"/>
                                          </p:val>
                                        </p:tav>
                                        <p:tav tm="100000">
                                          <p:val>
                                            <p:strVal val="#ppt_x"/>
                                          </p:val>
                                        </p:tav>
                                      </p:tavLst>
                                    </p:anim>
                                    <p:anim calcmode="lin" valueType="num">
                                      <p:cBhvr>
                                        <p:cTn id="29" dur="500" fill="hold"/>
                                        <p:tgtEl>
                                          <p:spTgt spid="376841"/>
                                        </p:tgtEl>
                                        <p:attrNameLst>
                                          <p:attrName>ppt_y</p:attrName>
                                        </p:attrNameLst>
                                      </p:cBhvr>
                                      <p:tavLst>
                                        <p:tav tm="0">
                                          <p:val>
                                            <p:strVal val="#ppt_y-#ppt_h/2"/>
                                          </p:val>
                                        </p:tav>
                                        <p:tav tm="100000">
                                          <p:val>
                                            <p:strVal val="#ppt_y"/>
                                          </p:val>
                                        </p:tav>
                                      </p:tavLst>
                                    </p:anim>
                                    <p:anim calcmode="lin" valueType="num">
                                      <p:cBhvr>
                                        <p:cTn id="30" dur="500" fill="hold"/>
                                        <p:tgtEl>
                                          <p:spTgt spid="376841"/>
                                        </p:tgtEl>
                                        <p:attrNameLst>
                                          <p:attrName>ppt_w</p:attrName>
                                        </p:attrNameLst>
                                      </p:cBhvr>
                                      <p:tavLst>
                                        <p:tav tm="0">
                                          <p:val>
                                            <p:strVal val="#ppt_w"/>
                                          </p:val>
                                        </p:tav>
                                        <p:tav tm="100000">
                                          <p:val>
                                            <p:strVal val="#ppt_w"/>
                                          </p:val>
                                        </p:tav>
                                      </p:tavLst>
                                    </p:anim>
                                    <p:anim calcmode="lin" valueType="num">
                                      <p:cBhvr>
                                        <p:cTn id="31" dur="500" fill="hold"/>
                                        <p:tgtEl>
                                          <p:spTgt spid="376841"/>
                                        </p:tgtEl>
                                        <p:attrNameLst>
                                          <p:attrName>ppt_h</p:attrName>
                                        </p:attrNameLst>
                                      </p:cBhvr>
                                      <p:tavLst>
                                        <p:tav tm="0">
                                          <p:val>
                                            <p:fltVal val="0"/>
                                          </p:val>
                                        </p:tav>
                                        <p:tav tm="100000">
                                          <p:val>
                                            <p:strVal val="#ppt_h"/>
                                          </p:val>
                                        </p:tav>
                                      </p:tavLst>
                                    </p:anim>
                                  </p:childTnLst>
                                </p:cTn>
                              </p:par>
                            </p:childTnLst>
                          </p:cTn>
                        </p:par>
                        <p:par>
                          <p:cTn id="32" fill="hold" nodeType="afterGroup">
                            <p:stCondLst>
                              <p:cond delay="1000"/>
                            </p:stCondLst>
                            <p:childTnLst>
                              <p:par>
                                <p:cTn id="33" presetID="17" presetClass="entr" presetSubtype="8" fill="hold" grpId="0" nodeType="afterEffect">
                                  <p:stCondLst>
                                    <p:cond delay="0"/>
                                  </p:stCondLst>
                                  <p:childTnLst>
                                    <p:set>
                                      <p:cBhvr>
                                        <p:cTn id="34" dur="1" fill="hold">
                                          <p:stCondLst>
                                            <p:cond delay="0"/>
                                          </p:stCondLst>
                                        </p:cTn>
                                        <p:tgtEl>
                                          <p:spTgt spid="376840"/>
                                        </p:tgtEl>
                                        <p:attrNameLst>
                                          <p:attrName>style.visibility</p:attrName>
                                        </p:attrNameLst>
                                      </p:cBhvr>
                                      <p:to>
                                        <p:strVal val="visible"/>
                                      </p:to>
                                    </p:set>
                                    <p:anim calcmode="lin" valueType="num">
                                      <p:cBhvr>
                                        <p:cTn id="35" dur="500" fill="hold"/>
                                        <p:tgtEl>
                                          <p:spTgt spid="376840"/>
                                        </p:tgtEl>
                                        <p:attrNameLst>
                                          <p:attrName>ppt_x</p:attrName>
                                        </p:attrNameLst>
                                      </p:cBhvr>
                                      <p:tavLst>
                                        <p:tav tm="0">
                                          <p:val>
                                            <p:strVal val="#ppt_x-#ppt_w/2"/>
                                          </p:val>
                                        </p:tav>
                                        <p:tav tm="100000">
                                          <p:val>
                                            <p:strVal val="#ppt_x"/>
                                          </p:val>
                                        </p:tav>
                                      </p:tavLst>
                                    </p:anim>
                                    <p:anim calcmode="lin" valueType="num">
                                      <p:cBhvr>
                                        <p:cTn id="36" dur="500" fill="hold"/>
                                        <p:tgtEl>
                                          <p:spTgt spid="376840"/>
                                        </p:tgtEl>
                                        <p:attrNameLst>
                                          <p:attrName>ppt_y</p:attrName>
                                        </p:attrNameLst>
                                      </p:cBhvr>
                                      <p:tavLst>
                                        <p:tav tm="0">
                                          <p:val>
                                            <p:strVal val="#ppt_y"/>
                                          </p:val>
                                        </p:tav>
                                        <p:tav tm="100000">
                                          <p:val>
                                            <p:strVal val="#ppt_y"/>
                                          </p:val>
                                        </p:tav>
                                      </p:tavLst>
                                    </p:anim>
                                    <p:anim calcmode="lin" valueType="num">
                                      <p:cBhvr>
                                        <p:cTn id="37" dur="500" fill="hold"/>
                                        <p:tgtEl>
                                          <p:spTgt spid="376840"/>
                                        </p:tgtEl>
                                        <p:attrNameLst>
                                          <p:attrName>ppt_w</p:attrName>
                                        </p:attrNameLst>
                                      </p:cBhvr>
                                      <p:tavLst>
                                        <p:tav tm="0">
                                          <p:val>
                                            <p:fltVal val="0"/>
                                          </p:val>
                                        </p:tav>
                                        <p:tav tm="100000">
                                          <p:val>
                                            <p:strVal val="#ppt_w"/>
                                          </p:val>
                                        </p:tav>
                                      </p:tavLst>
                                    </p:anim>
                                    <p:anim calcmode="lin" valueType="num">
                                      <p:cBhvr>
                                        <p:cTn id="38" dur="500" fill="hold"/>
                                        <p:tgtEl>
                                          <p:spTgt spid="376840"/>
                                        </p:tgtEl>
                                        <p:attrNameLst>
                                          <p:attrName>ppt_h</p:attrName>
                                        </p:attrNameLst>
                                      </p:cBhvr>
                                      <p:tavLst>
                                        <p:tav tm="0">
                                          <p:val>
                                            <p:strVal val="#ppt_h"/>
                                          </p:val>
                                        </p:tav>
                                        <p:tav tm="100000">
                                          <p:val>
                                            <p:strVal val="#ppt_h"/>
                                          </p:val>
                                        </p:tav>
                                      </p:tavLst>
                                    </p:anim>
                                  </p:childTnLst>
                                </p:cTn>
                              </p:par>
                            </p:childTnLst>
                          </p:cTn>
                        </p:par>
                        <p:par>
                          <p:cTn id="39" fill="hold" nodeType="afterGroup">
                            <p:stCondLst>
                              <p:cond delay="1500"/>
                            </p:stCondLst>
                            <p:childTnLst>
                              <p:par>
                                <p:cTn id="40" presetID="17" presetClass="entr" presetSubtype="4" fill="hold" grpId="0" nodeType="afterEffect">
                                  <p:stCondLst>
                                    <p:cond delay="0"/>
                                  </p:stCondLst>
                                  <p:childTnLst>
                                    <p:set>
                                      <p:cBhvr>
                                        <p:cTn id="41" dur="1" fill="hold">
                                          <p:stCondLst>
                                            <p:cond delay="0"/>
                                          </p:stCondLst>
                                        </p:cTn>
                                        <p:tgtEl>
                                          <p:spTgt spid="376844"/>
                                        </p:tgtEl>
                                        <p:attrNameLst>
                                          <p:attrName>style.visibility</p:attrName>
                                        </p:attrNameLst>
                                      </p:cBhvr>
                                      <p:to>
                                        <p:strVal val="visible"/>
                                      </p:to>
                                    </p:set>
                                    <p:anim calcmode="lin" valueType="num">
                                      <p:cBhvr>
                                        <p:cTn id="42" dur="500" fill="hold"/>
                                        <p:tgtEl>
                                          <p:spTgt spid="376844"/>
                                        </p:tgtEl>
                                        <p:attrNameLst>
                                          <p:attrName>ppt_x</p:attrName>
                                        </p:attrNameLst>
                                      </p:cBhvr>
                                      <p:tavLst>
                                        <p:tav tm="0">
                                          <p:val>
                                            <p:strVal val="#ppt_x"/>
                                          </p:val>
                                        </p:tav>
                                        <p:tav tm="100000">
                                          <p:val>
                                            <p:strVal val="#ppt_x"/>
                                          </p:val>
                                        </p:tav>
                                      </p:tavLst>
                                    </p:anim>
                                    <p:anim calcmode="lin" valueType="num">
                                      <p:cBhvr>
                                        <p:cTn id="43" dur="500" fill="hold"/>
                                        <p:tgtEl>
                                          <p:spTgt spid="376844"/>
                                        </p:tgtEl>
                                        <p:attrNameLst>
                                          <p:attrName>ppt_y</p:attrName>
                                        </p:attrNameLst>
                                      </p:cBhvr>
                                      <p:tavLst>
                                        <p:tav tm="0">
                                          <p:val>
                                            <p:strVal val="#ppt_y+#ppt_h/2"/>
                                          </p:val>
                                        </p:tav>
                                        <p:tav tm="100000">
                                          <p:val>
                                            <p:strVal val="#ppt_y"/>
                                          </p:val>
                                        </p:tav>
                                      </p:tavLst>
                                    </p:anim>
                                    <p:anim calcmode="lin" valueType="num">
                                      <p:cBhvr>
                                        <p:cTn id="44" dur="500" fill="hold"/>
                                        <p:tgtEl>
                                          <p:spTgt spid="376844"/>
                                        </p:tgtEl>
                                        <p:attrNameLst>
                                          <p:attrName>ppt_w</p:attrName>
                                        </p:attrNameLst>
                                      </p:cBhvr>
                                      <p:tavLst>
                                        <p:tav tm="0">
                                          <p:val>
                                            <p:strVal val="#ppt_w"/>
                                          </p:val>
                                        </p:tav>
                                        <p:tav tm="100000">
                                          <p:val>
                                            <p:strVal val="#ppt_w"/>
                                          </p:val>
                                        </p:tav>
                                      </p:tavLst>
                                    </p:anim>
                                    <p:anim calcmode="lin" valueType="num">
                                      <p:cBhvr>
                                        <p:cTn id="45" dur="500" fill="hold"/>
                                        <p:tgtEl>
                                          <p:spTgt spid="376844"/>
                                        </p:tgtEl>
                                        <p:attrNameLst>
                                          <p:attrName>ppt_h</p:attrName>
                                        </p:attrNameLst>
                                      </p:cBhvr>
                                      <p:tavLst>
                                        <p:tav tm="0">
                                          <p:val>
                                            <p:fltVal val="0"/>
                                          </p:val>
                                        </p:tav>
                                        <p:tav tm="100000">
                                          <p:val>
                                            <p:strVal val="#ppt_h"/>
                                          </p:val>
                                        </p:tav>
                                      </p:tavLst>
                                    </p:anim>
                                  </p:childTnLst>
                                </p:cTn>
                              </p:par>
                            </p:childTnLst>
                          </p:cTn>
                        </p:par>
                        <p:par>
                          <p:cTn id="46" fill="hold" nodeType="afterGroup">
                            <p:stCondLst>
                              <p:cond delay="2000"/>
                            </p:stCondLst>
                            <p:childTnLst>
                              <p:par>
                                <p:cTn id="47" presetID="17" presetClass="entr" presetSubtype="8" fill="hold" grpId="0" nodeType="afterEffect">
                                  <p:stCondLst>
                                    <p:cond delay="0"/>
                                  </p:stCondLst>
                                  <p:childTnLst>
                                    <p:set>
                                      <p:cBhvr>
                                        <p:cTn id="48" dur="1" fill="hold">
                                          <p:stCondLst>
                                            <p:cond delay="0"/>
                                          </p:stCondLst>
                                        </p:cTn>
                                        <p:tgtEl>
                                          <p:spTgt spid="376845"/>
                                        </p:tgtEl>
                                        <p:attrNameLst>
                                          <p:attrName>style.visibility</p:attrName>
                                        </p:attrNameLst>
                                      </p:cBhvr>
                                      <p:to>
                                        <p:strVal val="visible"/>
                                      </p:to>
                                    </p:set>
                                    <p:anim calcmode="lin" valueType="num">
                                      <p:cBhvr>
                                        <p:cTn id="49" dur="500" fill="hold"/>
                                        <p:tgtEl>
                                          <p:spTgt spid="376845"/>
                                        </p:tgtEl>
                                        <p:attrNameLst>
                                          <p:attrName>ppt_x</p:attrName>
                                        </p:attrNameLst>
                                      </p:cBhvr>
                                      <p:tavLst>
                                        <p:tav tm="0">
                                          <p:val>
                                            <p:strVal val="#ppt_x-#ppt_w/2"/>
                                          </p:val>
                                        </p:tav>
                                        <p:tav tm="100000">
                                          <p:val>
                                            <p:strVal val="#ppt_x"/>
                                          </p:val>
                                        </p:tav>
                                      </p:tavLst>
                                    </p:anim>
                                    <p:anim calcmode="lin" valueType="num">
                                      <p:cBhvr>
                                        <p:cTn id="50" dur="500" fill="hold"/>
                                        <p:tgtEl>
                                          <p:spTgt spid="376845"/>
                                        </p:tgtEl>
                                        <p:attrNameLst>
                                          <p:attrName>ppt_y</p:attrName>
                                        </p:attrNameLst>
                                      </p:cBhvr>
                                      <p:tavLst>
                                        <p:tav tm="0">
                                          <p:val>
                                            <p:strVal val="#ppt_y"/>
                                          </p:val>
                                        </p:tav>
                                        <p:tav tm="100000">
                                          <p:val>
                                            <p:strVal val="#ppt_y"/>
                                          </p:val>
                                        </p:tav>
                                      </p:tavLst>
                                    </p:anim>
                                    <p:anim calcmode="lin" valueType="num">
                                      <p:cBhvr>
                                        <p:cTn id="51" dur="500" fill="hold"/>
                                        <p:tgtEl>
                                          <p:spTgt spid="376845"/>
                                        </p:tgtEl>
                                        <p:attrNameLst>
                                          <p:attrName>ppt_w</p:attrName>
                                        </p:attrNameLst>
                                      </p:cBhvr>
                                      <p:tavLst>
                                        <p:tav tm="0">
                                          <p:val>
                                            <p:fltVal val="0"/>
                                          </p:val>
                                        </p:tav>
                                        <p:tav tm="100000">
                                          <p:val>
                                            <p:strVal val="#ppt_w"/>
                                          </p:val>
                                        </p:tav>
                                      </p:tavLst>
                                    </p:anim>
                                    <p:anim calcmode="lin" valueType="num">
                                      <p:cBhvr>
                                        <p:cTn id="52" dur="500" fill="hold"/>
                                        <p:tgtEl>
                                          <p:spTgt spid="376845"/>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2500"/>
                            </p:stCondLst>
                            <p:childTnLst>
                              <p:par>
                                <p:cTn id="54" presetID="17" presetClass="entr" presetSubtype="8" fill="hold" grpId="0" nodeType="afterEffect">
                                  <p:stCondLst>
                                    <p:cond delay="0"/>
                                  </p:stCondLst>
                                  <p:childTnLst>
                                    <p:set>
                                      <p:cBhvr>
                                        <p:cTn id="55" dur="1" fill="hold">
                                          <p:stCondLst>
                                            <p:cond delay="0"/>
                                          </p:stCondLst>
                                        </p:cTn>
                                        <p:tgtEl>
                                          <p:spTgt spid="376846"/>
                                        </p:tgtEl>
                                        <p:attrNameLst>
                                          <p:attrName>style.visibility</p:attrName>
                                        </p:attrNameLst>
                                      </p:cBhvr>
                                      <p:to>
                                        <p:strVal val="visible"/>
                                      </p:to>
                                    </p:set>
                                    <p:anim calcmode="lin" valueType="num">
                                      <p:cBhvr>
                                        <p:cTn id="56" dur="500" fill="hold"/>
                                        <p:tgtEl>
                                          <p:spTgt spid="376846"/>
                                        </p:tgtEl>
                                        <p:attrNameLst>
                                          <p:attrName>ppt_x</p:attrName>
                                        </p:attrNameLst>
                                      </p:cBhvr>
                                      <p:tavLst>
                                        <p:tav tm="0">
                                          <p:val>
                                            <p:strVal val="#ppt_x-#ppt_w/2"/>
                                          </p:val>
                                        </p:tav>
                                        <p:tav tm="100000">
                                          <p:val>
                                            <p:strVal val="#ppt_x"/>
                                          </p:val>
                                        </p:tav>
                                      </p:tavLst>
                                    </p:anim>
                                    <p:anim calcmode="lin" valueType="num">
                                      <p:cBhvr>
                                        <p:cTn id="57" dur="500" fill="hold"/>
                                        <p:tgtEl>
                                          <p:spTgt spid="376846"/>
                                        </p:tgtEl>
                                        <p:attrNameLst>
                                          <p:attrName>ppt_y</p:attrName>
                                        </p:attrNameLst>
                                      </p:cBhvr>
                                      <p:tavLst>
                                        <p:tav tm="0">
                                          <p:val>
                                            <p:strVal val="#ppt_y"/>
                                          </p:val>
                                        </p:tav>
                                        <p:tav tm="100000">
                                          <p:val>
                                            <p:strVal val="#ppt_y"/>
                                          </p:val>
                                        </p:tav>
                                      </p:tavLst>
                                    </p:anim>
                                    <p:anim calcmode="lin" valueType="num">
                                      <p:cBhvr>
                                        <p:cTn id="58" dur="500" fill="hold"/>
                                        <p:tgtEl>
                                          <p:spTgt spid="376846"/>
                                        </p:tgtEl>
                                        <p:attrNameLst>
                                          <p:attrName>ppt_w</p:attrName>
                                        </p:attrNameLst>
                                      </p:cBhvr>
                                      <p:tavLst>
                                        <p:tav tm="0">
                                          <p:val>
                                            <p:fltVal val="0"/>
                                          </p:val>
                                        </p:tav>
                                        <p:tav tm="100000">
                                          <p:val>
                                            <p:strVal val="#ppt_w"/>
                                          </p:val>
                                        </p:tav>
                                      </p:tavLst>
                                    </p:anim>
                                    <p:anim calcmode="lin" valueType="num">
                                      <p:cBhvr>
                                        <p:cTn id="59" dur="500" fill="hold"/>
                                        <p:tgtEl>
                                          <p:spTgt spid="376846"/>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wipe(left)">
                                      <p:cBhvr>
                                        <p:cTn id="64" dur="500"/>
                                        <p:tgtEl>
                                          <p:spTgt spid="4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7" presetClass="entr" presetSubtype="4" fill="hold" grpId="0" nodeType="clickEffect">
                                  <p:stCondLst>
                                    <p:cond delay="0"/>
                                  </p:stCondLst>
                                  <p:childTnLst>
                                    <p:set>
                                      <p:cBhvr>
                                        <p:cTn id="68" dur="1" fill="hold">
                                          <p:stCondLst>
                                            <p:cond delay="0"/>
                                          </p:stCondLst>
                                        </p:cTn>
                                        <p:tgtEl>
                                          <p:spTgt spid="376842"/>
                                        </p:tgtEl>
                                        <p:attrNameLst>
                                          <p:attrName>style.visibility</p:attrName>
                                        </p:attrNameLst>
                                      </p:cBhvr>
                                      <p:to>
                                        <p:strVal val="visible"/>
                                      </p:to>
                                    </p:set>
                                    <p:anim calcmode="lin" valueType="num">
                                      <p:cBhvr>
                                        <p:cTn id="69" dur="500" fill="hold"/>
                                        <p:tgtEl>
                                          <p:spTgt spid="376842"/>
                                        </p:tgtEl>
                                        <p:attrNameLst>
                                          <p:attrName>ppt_x</p:attrName>
                                        </p:attrNameLst>
                                      </p:cBhvr>
                                      <p:tavLst>
                                        <p:tav tm="0">
                                          <p:val>
                                            <p:strVal val="#ppt_x"/>
                                          </p:val>
                                        </p:tav>
                                        <p:tav tm="100000">
                                          <p:val>
                                            <p:strVal val="#ppt_x"/>
                                          </p:val>
                                        </p:tav>
                                      </p:tavLst>
                                    </p:anim>
                                    <p:anim calcmode="lin" valueType="num">
                                      <p:cBhvr>
                                        <p:cTn id="70" dur="500" fill="hold"/>
                                        <p:tgtEl>
                                          <p:spTgt spid="376842"/>
                                        </p:tgtEl>
                                        <p:attrNameLst>
                                          <p:attrName>ppt_y</p:attrName>
                                        </p:attrNameLst>
                                      </p:cBhvr>
                                      <p:tavLst>
                                        <p:tav tm="0">
                                          <p:val>
                                            <p:strVal val="#ppt_y+#ppt_h/2"/>
                                          </p:val>
                                        </p:tav>
                                        <p:tav tm="100000">
                                          <p:val>
                                            <p:strVal val="#ppt_y"/>
                                          </p:val>
                                        </p:tav>
                                      </p:tavLst>
                                    </p:anim>
                                    <p:anim calcmode="lin" valueType="num">
                                      <p:cBhvr>
                                        <p:cTn id="71" dur="500" fill="hold"/>
                                        <p:tgtEl>
                                          <p:spTgt spid="376842"/>
                                        </p:tgtEl>
                                        <p:attrNameLst>
                                          <p:attrName>ppt_w</p:attrName>
                                        </p:attrNameLst>
                                      </p:cBhvr>
                                      <p:tavLst>
                                        <p:tav tm="0">
                                          <p:val>
                                            <p:strVal val="#ppt_w"/>
                                          </p:val>
                                        </p:tav>
                                        <p:tav tm="100000">
                                          <p:val>
                                            <p:strVal val="#ppt_w"/>
                                          </p:val>
                                        </p:tav>
                                      </p:tavLst>
                                    </p:anim>
                                    <p:anim calcmode="lin" valueType="num">
                                      <p:cBhvr>
                                        <p:cTn id="72" dur="500" fill="hold"/>
                                        <p:tgtEl>
                                          <p:spTgt spid="376842"/>
                                        </p:tgtEl>
                                        <p:attrNameLst>
                                          <p:attrName>ppt_h</p:attrName>
                                        </p:attrNameLst>
                                      </p:cBhvr>
                                      <p:tavLst>
                                        <p:tav tm="0">
                                          <p:val>
                                            <p:fltVal val="0"/>
                                          </p:val>
                                        </p:tav>
                                        <p:tav tm="100000">
                                          <p:val>
                                            <p:strVal val="#ppt_h"/>
                                          </p:val>
                                        </p:tav>
                                      </p:tavLst>
                                    </p:anim>
                                  </p:childTnLst>
                                </p:cTn>
                              </p:par>
                            </p:childTnLst>
                          </p:cTn>
                        </p:par>
                        <p:par>
                          <p:cTn id="73" fill="hold" nodeType="afterGroup">
                            <p:stCondLst>
                              <p:cond delay="500"/>
                            </p:stCondLst>
                            <p:childTnLst>
                              <p:par>
                                <p:cTn id="74" presetID="17" presetClass="entr" presetSubtype="8" fill="hold" grpId="0" nodeType="afterEffect">
                                  <p:stCondLst>
                                    <p:cond delay="0"/>
                                  </p:stCondLst>
                                  <p:childTnLst>
                                    <p:set>
                                      <p:cBhvr>
                                        <p:cTn id="75" dur="1" fill="hold">
                                          <p:stCondLst>
                                            <p:cond delay="0"/>
                                          </p:stCondLst>
                                        </p:cTn>
                                        <p:tgtEl>
                                          <p:spTgt spid="376843"/>
                                        </p:tgtEl>
                                        <p:attrNameLst>
                                          <p:attrName>style.visibility</p:attrName>
                                        </p:attrNameLst>
                                      </p:cBhvr>
                                      <p:to>
                                        <p:strVal val="visible"/>
                                      </p:to>
                                    </p:set>
                                    <p:anim calcmode="lin" valueType="num">
                                      <p:cBhvr>
                                        <p:cTn id="76" dur="500" fill="hold"/>
                                        <p:tgtEl>
                                          <p:spTgt spid="376843"/>
                                        </p:tgtEl>
                                        <p:attrNameLst>
                                          <p:attrName>ppt_x</p:attrName>
                                        </p:attrNameLst>
                                      </p:cBhvr>
                                      <p:tavLst>
                                        <p:tav tm="0">
                                          <p:val>
                                            <p:strVal val="#ppt_x-#ppt_w/2"/>
                                          </p:val>
                                        </p:tav>
                                        <p:tav tm="100000">
                                          <p:val>
                                            <p:strVal val="#ppt_x"/>
                                          </p:val>
                                        </p:tav>
                                      </p:tavLst>
                                    </p:anim>
                                    <p:anim calcmode="lin" valueType="num">
                                      <p:cBhvr>
                                        <p:cTn id="77" dur="500" fill="hold"/>
                                        <p:tgtEl>
                                          <p:spTgt spid="376843"/>
                                        </p:tgtEl>
                                        <p:attrNameLst>
                                          <p:attrName>ppt_y</p:attrName>
                                        </p:attrNameLst>
                                      </p:cBhvr>
                                      <p:tavLst>
                                        <p:tav tm="0">
                                          <p:val>
                                            <p:strVal val="#ppt_y"/>
                                          </p:val>
                                        </p:tav>
                                        <p:tav tm="100000">
                                          <p:val>
                                            <p:strVal val="#ppt_y"/>
                                          </p:val>
                                        </p:tav>
                                      </p:tavLst>
                                    </p:anim>
                                    <p:anim calcmode="lin" valueType="num">
                                      <p:cBhvr>
                                        <p:cTn id="78" dur="500" fill="hold"/>
                                        <p:tgtEl>
                                          <p:spTgt spid="376843"/>
                                        </p:tgtEl>
                                        <p:attrNameLst>
                                          <p:attrName>ppt_w</p:attrName>
                                        </p:attrNameLst>
                                      </p:cBhvr>
                                      <p:tavLst>
                                        <p:tav tm="0">
                                          <p:val>
                                            <p:fltVal val="0"/>
                                          </p:val>
                                        </p:tav>
                                        <p:tav tm="100000">
                                          <p:val>
                                            <p:strVal val="#ppt_w"/>
                                          </p:val>
                                        </p:tav>
                                      </p:tavLst>
                                    </p:anim>
                                    <p:anim calcmode="lin" valueType="num">
                                      <p:cBhvr>
                                        <p:cTn id="79" dur="500" fill="hold"/>
                                        <p:tgtEl>
                                          <p:spTgt spid="376843"/>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nodeType="afterGroup">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376847"/>
                                        </p:tgtEl>
                                        <p:attrNameLst>
                                          <p:attrName>style.visibility</p:attrName>
                                        </p:attrNameLst>
                                      </p:cBhvr>
                                      <p:to>
                                        <p:strVal val="visible"/>
                                      </p:to>
                                    </p:set>
                                    <p:animEffect transition="in" filter="wipe(up)">
                                      <p:cBhvr>
                                        <p:cTn id="84" dur="500"/>
                                        <p:tgtEl>
                                          <p:spTgt spid="376847"/>
                                        </p:tgtEl>
                                      </p:cBhvr>
                                    </p:animEffect>
                                  </p:childTnLst>
                                </p:cTn>
                              </p:par>
                            </p:childTnLst>
                          </p:cTn>
                        </p:par>
                        <p:par>
                          <p:cTn id="85" fill="hold">
                            <p:stCondLst>
                              <p:cond delay="500"/>
                            </p:stCondLst>
                            <p:childTnLst>
                              <p:par>
                                <p:cTn id="86" presetID="17" presetClass="entr" presetSubtype="8" fill="hold" grpId="0" nodeType="afterEffect">
                                  <p:stCondLst>
                                    <p:cond delay="0"/>
                                  </p:stCondLst>
                                  <p:childTnLst>
                                    <p:set>
                                      <p:cBhvr>
                                        <p:cTn id="87" dur="1" fill="hold">
                                          <p:stCondLst>
                                            <p:cond delay="0"/>
                                          </p:stCondLst>
                                        </p:cTn>
                                        <p:tgtEl>
                                          <p:spTgt spid="376848"/>
                                        </p:tgtEl>
                                        <p:attrNameLst>
                                          <p:attrName>style.visibility</p:attrName>
                                        </p:attrNameLst>
                                      </p:cBhvr>
                                      <p:to>
                                        <p:strVal val="visible"/>
                                      </p:to>
                                    </p:set>
                                    <p:anim calcmode="lin" valueType="num">
                                      <p:cBhvr>
                                        <p:cTn id="88" dur="500" fill="hold"/>
                                        <p:tgtEl>
                                          <p:spTgt spid="376848"/>
                                        </p:tgtEl>
                                        <p:attrNameLst>
                                          <p:attrName>ppt_x</p:attrName>
                                        </p:attrNameLst>
                                      </p:cBhvr>
                                      <p:tavLst>
                                        <p:tav tm="0">
                                          <p:val>
                                            <p:strVal val="#ppt_x-#ppt_w/2"/>
                                          </p:val>
                                        </p:tav>
                                        <p:tav tm="100000">
                                          <p:val>
                                            <p:strVal val="#ppt_x"/>
                                          </p:val>
                                        </p:tav>
                                      </p:tavLst>
                                    </p:anim>
                                    <p:anim calcmode="lin" valueType="num">
                                      <p:cBhvr>
                                        <p:cTn id="89" dur="500" fill="hold"/>
                                        <p:tgtEl>
                                          <p:spTgt spid="376848"/>
                                        </p:tgtEl>
                                        <p:attrNameLst>
                                          <p:attrName>ppt_y</p:attrName>
                                        </p:attrNameLst>
                                      </p:cBhvr>
                                      <p:tavLst>
                                        <p:tav tm="0">
                                          <p:val>
                                            <p:strVal val="#ppt_y"/>
                                          </p:val>
                                        </p:tav>
                                        <p:tav tm="100000">
                                          <p:val>
                                            <p:strVal val="#ppt_y"/>
                                          </p:val>
                                        </p:tav>
                                      </p:tavLst>
                                    </p:anim>
                                    <p:anim calcmode="lin" valueType="num">
                                      <p:cBhvr>
                                        <p:cTn id="90" dur="500" fill="hold"/>
                                        <p:tgtEl>
                                          <p:spTgt spid="376848"/>
                                        </p:tgtEl>
                                        <p:attrNameLst>
                                          <p:attrName>ppt_w</p:attrName>
                                        </p:attrNameLst>
                                      </p:cBhvr>
                                      <p:tavLst>
                                        <p:tav tm="0">
                                          <p:val>
                                            <p:fltVal val="0"/>
                                          </p:val>
                                        </p:tav>
                                        <p:tav tm="100000">
                                          <p:val>
                                            <p:strVal val="#ppt_w"/>
                                          </p:val>
                                        </p:tav>
                                      </p:tavLst>
                                    </p:anim>
                                    <p:anim calcmode="lin" valueType="num">
                                      <p:cBhvr>
                                        <p:cTn id="91" dur="500" fill="hold"/>
                                        <p:tgtEl>
                                          <p:spTgt spid="376848"/>
                                        </p:tgtEl>
                                        <p:attrNameLst>
                                          <p:attrName>ppt_h</p:attrName>
                                        </p:attrNameLst>
                                      </p:cBhvr>
                                      <p:tavLst>
                                        <p:tav tm="0">
                                          <p:val>
                                            <p:strVal val="#ppt_h"/>
                                          </p:val>
                                        </p:tav>
                                        <p:tav tm="100000">
                                          <p:val>
                                            <p:strVal val="#ppt_h"/>
                                          </p:val>
                                        </p:tav>
                                      </p:tavLst>
                                    </p:anim>
                                  </p:childTnLst>
                                </p:cTn>
                              </p:par>
                            </p:childTnLst>
                          </p:cTn>
                        </p:par>
                        <p:par>
                          <p:cTn id="92" fill="hold" nodeType="afterGroup">
                            <p:stCondLst>
                              <p:cond delay="1000"/>
                            </p:stCondLst>
                            <p:childTnLst>
                              <p:par>
                                <p:cTn id="93" presetID="17" presetClass="entr" presetSubtype="4" fill="hold" grpId="0" nodeType="afterEffect">
                                  <p:stCondLst>
                                    <p:cond delay="0"/>
                                  </p:stCondLst>
                                  <p:childTnLst>
                                    <p:set>
                                      <p:cBhvr>
                                        <p:cTn id="94" dur="1" fill="hold">
                                          <p:stCondLst>
                                            <p:cond delay="0"/>
                                          </p:stCondLst>
                                        </p:cTn>
                                        <p:tgtEl>
                                          <p:spTgt spid="376849"/>
                                        </p:tgtEl>
                                        <p:attrNameLst>
                                          <p:attrName>style.visibility</p:attrName>
                                        </p:attrNameLst>
                                      </p:cBhvr>
                                      <p:to>
                                        <p:strVal val="visible"/>
                                      </p:to>
                                    </p:set>
                                    <p:anim calcmode="lin" valueType="num">
                                      <p:cBhvr>
                                        <p:cTn id="95" dur="500" fill="hold"/>
                                        <p:tgtEl>
                                          <p:spTgt spid="376849"/>
                                        </p:tgtEl>
                                        <p:attrNameLst>
                                          <p:attrName>ppt_x</p:attrName>
                                        </p:attrNameLst>
                                      </p:cBhvr>
                                      <p:tavLst>
                                        <p:tav tm="0">
                                          <p:val>
                                            <p:strVal val="#ppt_x"/>
                                          </p:val>
                                        </p:tav>
                                        <p:tav tm="100000">
                                          <p:val>
                                            <p:strVal val="#ppt_x"/>
                                          </p:val>
                                        </p:tav>
                                      </p:tavLst>
                                    </p:anim>
                                    <p:anim calcmode="lin" valueType="num">
                                      <p:cBhvr>
                                        <p:cTn id="96" dur="500" fill="hold"/>
                                        <p:tgtEl>
                                          <p:spTgt spid="376849"/>
                                        </p:tgtEl>
                                        <p:attrNameLst>
                                          <p:attrName>ppt_y</p:attrName>
                                        </p:attrNameLst>
                                      </p:cBhvr>
                                      <p:tavLst>
                                        <p:tav tm="0">
                                          <p:val>
                                            <p:strVal val="#ppt_y+#ppt_h/2"/>
                                          </p:val>
                                        </p:tav>
                                        <p:tav tm="100000">
                                          <p:val>
                                            <p:strVal val="#ppt_y"/>
                                          </p:val>
                                        </p:tav>
                                      </p:tavLst>
                                    </p:anim>
                                    <p:anim calcmode="lin" valueType="num">
                                      <p:cBhvr>
                                        <p:cTn id="97" dur="500" fill="hold"/>
                                        <p:tgtEl>
                                          <p:spTgt spid="376849"/>
                                        </p:tgtEl>
                                        <p:attrNameLst>
                                          <p:attrName>ppt_w</p:attrName>
                                        </p:attrNameLst>
                                      </p:cBhvr>
                                      <p:tavLst>
                                        <p:tav tm="0">
                                          <p:val>
                                            <p:strVal val="#ppt_w"/>
                                          </p:val>
                                        </p:tav>
                                        <p:tav tm="100000">
                                          <p:val>
                                            <p:strVal val="#ppt_w"/>
                                          </p:val>
                                        </p:tav>
                                      </p:tavLst>
                                    </p:anim>
                                    <p:anim calcmode="lin" valueType="num">
                                      <p:cBhvr>
                                        <p:cTn id="98" dur="500" fill="hold"/>
                                        <p:tgtEl>
                                          <p:spTgt spid="376849"/>
                                        </p:tgtEl>
                                        <p:attrNameLst>
                                          <p:attrName>ppt_h</p:attrName>
                                        </p:attrNameLst>
                                      </p:cBhvr>
                                      <p:tavLst>
                                        <p:tav tm="0">
                                          <p:val>
                                            <p:fltVal val="0"/>
                                          </p:val>
                                        </p:tav>
                                        <p:tav tm="100000">
                                          <p:val>
                                            <p:strVal val="#ppt_h"/>
                                          </p:val>
                                        </p:tav>
                                      </p:tavLst>
                                    </p:anim>
                                  </p:childTnLst>
                                </p:cTn>
                              </p:par>
                            </p:childTnLst>
                          </p:cTn>
                        </p:par>
                        <p:par>
                          <p:cTn id="99" fill="hold" nodeType="afterGroup">
                            <p:stCondLst>
                              <p:cond delay="1500"/>
                            </p:stCondLst>
                            <p:childTnLst>
                              <p:par>
                                <p:cTn id="100" presetID="17" presetClass="entr" presetSubtype="8" fill="hold" grpId="0" nodeType="afterEffect">
                                  <p:stCondLst>
                                    <p:cond delay="0"/>
                                  </p:stCondLst>
                                  <p:childTnLst>
                                    <p:set>
                                      <p:cBhvr>
                                        <p:cTn id="101" dur="1" fill="hold">
                                          <p:stCondLst>
                                            <p:cond delay="0"/>
                                          </p:stCondLst>
                                        </p:cTn>
                                        <p:tgtEl>
                                          <p:spTgt spid="376850"/>
                                        </p:tgtEl>
                                        <p:attrNameLst>
                                          <p:attrName>style.visibility</p:attrName>
                                        </p:attrNameLst>
                                      </p:cBhvr>
                                      <p:to>
                                        <p:strVal val="visible"/>
                                      </p:to>
                                    </p:set>
                                    <p:anim calcmode="lin" valueType="num">
                                      <p:cBhvr>
                                        <p:cTn id="102" dur="500" fill="hold"/>
                                        <p:tgtEl>
                                          <p:spTgt spid="376850"/>
                                        </p:tgtEl>
                                        <p:attrNameLst>
                                          <p:attrName>ppt_x</p:attrName>
                                        </p:attrNameLst>
                                      </p:cBhvr>
                                      <p:tavLst>
                                        <p:tav tm="0">
                                          <p:val>
                                            <p:strVal val="#ppt_x-#ppt_w/2"/>
                                          </p:val>
                                        </p:tav>
                                        <p:tav tm="100000">
                                          <p:val>
                                            <p:strVal val="#ppt_x"/>
                                          </p:val>
                                        </p:tav>
                                      </p:tavLst>
                                    </p:anim>
                                    <p:anim calcmode="lin" valueType="num">
                                      <p:cBhvr>
                                        <p:cTn id="103" dur="500" fill="hold"/>
                                        <p:tgtEl>
                                          <p:spTgt spid="376850"/>
                                        </p:tgtEl>
                                        <p:attrNameLst>
                                          <p:attrName>ppt_y</p:attrName>
                                        </p:attrNameLst>
                                      </p:cBhvr>
                                      <p:tavLst>
                                        <p:tav tm="0">
                                          <p:val>
                                            <p:strVal val="#ppt_y"/>
                                          </p:val>
                                        </p:tav>
                                        <p:tav tm="100000">
                                          <p:val>
                                            <p:strVal val="#ppt_y"/>
                                          </p:val>
                                        </p:tav>
                                      </p:tavLst>
                                    </p:anim>
                                    <p:anim calcmode="lin" valueType="num">
                                      <p:cBhvr>
                                        <p:cTn id="104" dur="500" fill="hold"/>
                                        <p:tgtEl>
                                          <p:spTgt spid="376850"/>
                                        </p:tgtEl>
                                        <p:attrNameLst>
                                          <p:attrName>ppt_w</p:attrName>
                                        </p:attrNameLst>
                                      </p:cBhvr>
                                      <p:tavLst>
                                        <p:tav tm="0">
                                          <p:val>
                                            <p:fltVal val="0"/>
                                          </p:val>
                                        </p:tav>
                                        <p:tav tm="100000">
                                          <p:val>
                                            <p:strVal val="#ppt_w"/>
                                          </p:val>
                                        </p:tav>
                                      </p:tavLst>
                                    </p:anim>
                                    <p:anim calcmode="lin" valueType="num">
                                      <p:cBhvr>
                                        <p:cTn id="105" dur="500" fill="hold"/>
                                        <p:tgtEl>
                                          <p:spTgt spid="376850"/>
                                        </p:tgtEl>
                                        <p:attrNameLst>
                                          <p:attrName>ppt_h</p:attrName>
                                        </p:attrNameLst>
                                      </p:cBhvr>
                                      <p:tavLst>
                                        <p:tav tm="0">
                                          <p:val>
                                            <p:strVal val="#ppt_h"/>
                                          </p:val>
                                        </p:tav>
                                        <p:tav tm="100000">
                                          <p:val>
                                            <p:strVal val="#ppt_h"/>
                                          </p:val>
                                        </p:tav>
                                      </p:tavLst>
                                    </p:anim>
                                  </p:childTnLst>
                                </p:cTn>
                              </p:par>
                            </p:childTnLst>
                          </p:cTn>
                        </p:par>
                      </p:childTnLst>
                    </p:cTn>
                  </p:par>
                  <p:par>
                    <p:cTn id="106" fill="hold">
                      <p:stCondLst>
                        <p:cond delay="indefinite"/>
                      </p:stCondLst>
                      <p:childTnLst>
                        <p:par>
                          <p:cTn id="107" fill="hold" nodeType="afterGroup">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376851"/>
                                        </p:tgtEl>
                                        <p:attrNameLst>
                                          <p:attrName>style.visibility</p:attrName>
                                        </p:attrNameLst>
                                      </p:cBhvr>
                                      <p:to>
                                        <p:strVal val="visible"/>
                                      </p:to>
                                    </p:set>
                                    <p:animEffect transition="in" filter="wipe(up)">
                                      <p:cBhvr>
                                        <p:cTn id="110" dur="500"/>
                                        <p:tgtEl>
                                          <p:spTgt spid="376851"/>
                                        </p:tgtEl>
                                      </p:cBhvr>
                                    </p:animEffect>
                                  </p:childTnLst>
                                </p:cTn>
                              </p:par>
                            </p:childTnLst>
                          </p:cTn>
                        </p:par>
                        <p:par>
                          <p:cTn id="111" fill="hold">
                            <p:stCondLst>
                              <p:cond delay="500"/>
                            </p:stCondLst>
                            <p:childTnLst>
                              <p:par>
                                <p:cTn id="112" presetID="17" presetClass="entr" presetSubtype="8" fill="hold" grpId="0" nodeType="afterEffect">
                                  <p:stCondLst>
                                    <p:cond delay="0"/>
                                  </p:stCondLst>
                                  <p:childTnLst>
                                    <p:set>
                                      <p:cBhvr>
                                        <p:cTn id="113" dur="1" fill="hold">
                                          <p:stCondLst>
                                            <p:cond delay="0"/>
                                          </p:stCondLst>
                                        </p:cTn>
                                        <p:tgtEl>
                                          <p:spTgt spid="376852"/>
                                        </p:tgtEl>
                                        <p:attrNameLst>
                                          <p:attrName>style.visibility</p:attrName>
                                        </p:attrNameLst>
                                      </p:cBhvr>
                                      <p:to>
                                        <p:strVal val="visible"/>
                                      </p:to>
                                    </p:set>
                                    <p:anim calcmode="lin" valueType="num">
                                      <p:cBhvr>
                                        <p:cTn id="114" dur="500" fill="hold"/>
                                        <p:tgtEl>
                                          <p:spTgt spid="376852"/>
                                        </p:tgtEl>
                                        <p:attrNameLst>
                                          <p:attrName>ppt_x</p:attrName>
                                        </p:attrNameLst>
                                      </p:cBhvr>
                                      <p:tavLst>
                                        <p:tav tm="0">
                                          <p:val>
                                            <p:strVal val="#ppt_x-#ppt_w/2"/>
                                          </p:val>
                                        </p:tav>
                                        <p:tav tm="100000">
                                          <p:val>
                                            <p:strVal val="#ppt_x"/>
                                          </p:val>
                                        </p:tav>
                                      </p:tavLst>
                                    </p:anim>
                                    <p:anim calcmode="lin" valueType="num">
                                      <p:cBhvr>
                                        <p:cTn id="115" dur="500" fill="hold"/>
                                        <p:tgtEl>
                                          <p:spTgt spid="376852"/>
                                        </p:tgtEl>
                                        <p:attrNameLst>
                                          <p:attrName>ppt_y</p:attrName>
                                        </p:attrNameLst>
                                      </p:cBhvr>
                                      <p:tavLst>
                                        <p:tav tm="0">
                                          <p:val>
                                            <p:strVal val="#ppt_y"/>
                                          </p:val>
                                        </p:tav>
                                        <p:tav tm="100000">
                                          <p:val>
                                            <p:strVal val="#ppt_y"/>
                                          </p:val>
                                        </p:tav>
                                      </p:tavLst>
                                    </p:anim>
                                    <p:anim calcmode="lin" valueType="num">
                                      <p:cBhvr>
                                        <p:cTn id="116" dur="500" fill="hold"/>
                                        <p:tgtEl>
                                          <p:spTgt spid="376852"/>
                                        </p:tgtEl>
                                        <p:attrNameLst>
                                          <p:attrName>ppt_w</p:attrName>
                                        </p:attrNameLst>
                                      </p:cBhvr>
                                      <p:tavLst>
                                        <p:tav tm="0">
                                          <p:val>
                                            <p:fltVal val="0"/>
                                          </p:val>
                                        </p:tav>
                                        <p:tav tm="100000">
                                          <p:val>
                                            <p:strVal val="#ppt_w"/>
                                          </p:val>
                                        </p:tav>
                                      </p:tavLst>
                                    </p:anim>
                                    <p:anim calcmode="lin" valueType="num">
                                      <p:cBhvr>
                                        <p:cTn id="117" dur="500" fill="hold"/>
                                        <p:tgtEl>
                                          <p:spTgt spid="376852"/>
                                        </p:tgtEl>
                                        <p:attrNameLst>
                                          <p:attrName>ppt_h</p:attrName>
                                        </p:attrNameLst>
                                      </p:cBhvr>
                                      <p:tavLst>
                                        <p:tav tm="0">
                                          <p:val>
                                            <p:strVal val="#ppt_h"/>
                                          </p:val>
                                        </p:tav>
                                        <p:tav tm="100000">
                                          <p:val>
                                            <p:strVal val="#ppt_h"/>
                                          </p:val>
                                        </p:tav>
                                      </p:tavLst>
                                    </p:anim>
                                  </p:childTnLst>
                                </p:cTn>
                              </p:par>
                            </p:childTnLst>
                          </p:cTn>
                        </p:par>
                      </p:childTnLst>
                    </p:cTn>
                  </p:par>
                  <p:par>
                    <p:cTn id="118" fill="hold">
                      <p:stCondLst>
                        <p:cond delay="indefinite"/>
                      </p:stCondLst>
                      <p:childTnLst>
                        <p:par>
                          <p:cTn id="119" fill="hold" nodeType="afterGroup">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376855"/>
                                        </p:tgtEl>
                                        <p:attrNameLst>
                                          <p:attrName>style.visibility</p:attrName>
                                        </p:attrNameLst>
                                      </p:cBhvr>
                                      <p:to>
                                        <p:strVal val="visible"/>
                                      </p:to>
                                    </p:set>
                                    <p:animEffect transition="in" filter="wipe(up)">
                                      <p:cBhvr>
                                        <p:cTn id="122" dur="500"/>
                                        <p:tgtEl>
                                          <p:spTgt spid="376855"/>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1" fill="hold" grpId="0" nodeType="clickEffect">
                                  <p:stCondLst>
                                    <p:cond delay="0"/>
                                  </p:stCondLst>
                                  <p:childTnLst>
                                    <p:set>
                                      <p:cBhvr>
                                        <p:cTn id="126" dur="1" fill="hold">
                                          <p:stCondLst>
                                            <p:cond delay="0"/>
                                          </p:stCondLst>
                                        </p:cTn>
                                        <p:tgtEl>
                                          <p:spTgt spid="376853"/>
                                        </p:tgtEl>
                                        <p:attrNameLst>
                                          <p:attrName>style.visibility</p:attrName>
                                        </p:attrNameLst>
                                      </p:cBhvr>
                                      <p:to>
                                        <p:strVal val="visible"/>
                                      </p:to>
                                    </p:set>
                                    <p:animEffect transition="in" filter="wipe(up)">
                                      <p:cBhvr>
                                        <p:cTn id="127" dur="500"/>
                                        <p:tgtEl>
                                          <p:spTgt spid="376853"/>
                                        </p:tgtEl>
                                      </p:cBhvr>
                                    </p:animEffect>
                                  </p:childTnLst>
                                </p:cTn>
                              </p:par>
                            </p:childTnLst>
                          </p:cTn>
                        </p:par>
                        <p:par>
                          <p:cTn id="128" fill="hold">
                            <p:stCondLst>
                              <p:cond delay="500"/>
                            </p:stCondLst>
                            <p:childTnLst>
                              <p:par>
                                <p:cTn id="129" presetID="17" presetClass="entr" presetSubtype="8" fill="hold" grpId="0" nodeType="afterEffect">
                                  <p:stCondLst>
                                    <p:cond delay="0"/>
                                  </p:stCondLst>
                                  <p:childTnLst>
                                    <p:set>
                                      <p:cBhvr>
                                        <p:cTn id="130" dur="1" fill="hold">
                                          <p:stCondLst>
                                            <p:cond delay="0"/>
                                          </p:stCondLst>
                                        </p:cTn>
                                        <p:tgtEl>
                                          <p:spTgt spid="376854"/>
                                        </p:tgtEl>
                                        <p:attrNameLst>
                                          <p:attrName>style.visibility</p:attrName>
                                        </p:attrNameLst>
                                      </p:cBhvr>
                                      <p:to>
                                        <p:strVal val="visible"/>
                                      </p:to>
                                    </p:set>
                                    <p:anim calcmode="lin" valueType="num">
                                      <p:cBhvr>
                                        <p:cTn id="131" dur="500" fill="hold"/>
                                        <p:tgtEl>
                                          <p:spTgt spid="376854"/>
                                        </p:tgtEl>
                                        <p:attrNameLst>
                                          <p:attrName>ppt_x</p:attrName>
                                        </p:attrNameLst>
                                      </p:cBhvr>
                                      <p:tavLst>
                                        <p:tav tm="0">
                                          <p:val>
                                            <p:strVal val="#ppt_x-#ppt_w/2"/>
                                          </p:val>
                                        </p:tav>
                                        <p:tav tm="100000">
                                          <p:val>
                                            <p:strVal val="#ppt_x"/>
                                          </p:val>
                                        </p:tav>
                                      </p:tavLst>
                                    </p:anim>
                                    <p:anim calcmode="lin" valueType="num">
                                      <p:cBhvr>
                                        <p:cTn id="132" dur="500" fill="hold"/>
                                        <p:tgtEl>
                                          <p:spTgt spid="376854"/>
                                        </p:tgtEl>
                                        <p:attrNameLst>
                                          <p:attrName>ppt_y</p:attrName>
                                        </p:attrNameLst>
                                      </p:cBhvr>
                                      <p:tavLst>
                                        <p:tav tm="0">
                                          <p:val>
                                            <p:strVal val="#ppt_y"/>
                                          </p:val>
                                        </p:tav>
                                        <p:tav tm="100000">
                                          <p:val>
                                            <p:strVal val="#ppt_y"/>
                                          </p:val>
                                        </p:tav>
                                      </p:tavLst>
                                    </p:anim>
                                    <p:anim calcmode="lin" valueType="num">
                                      <p:cBhvr>
                                        <p:cTn id="133" dur="500" fill="hold"/>
                                        <p:tgtEl>
                                          <p:spTgt spid="376854"/>
                                        </p:tgtEl>
                                        <p:attrNameLst>
                                          <p:attrName>ppt_w</p:attrName>
                                        </p:attrNameLst>
                                      </p:cBhvr>
                                      <p:tavLst>
                                        <p:tav tm="0">
                                          <p:val>
                                            <p:fltVal val="0"/>
                                          </p:val>
                                        </p:tav>
                                        <p:tav tm="100000">
                                          <p:val>
                                            <p:strVal val="#ppt_w"/>
                                          </p:val>
                                        </p:tav>
                                      </p:tavLst>
                                    </p:anim>
                                    <p:anim calcmode="lin" valueType="num">
                                      <p:cBhvr>
                                        <p:cTn id="134" dur="500" fill="hold"/>
                                        <p:tgtEl>
                                          <p:spTgt spid="376854"/>
                                        </p:tgtEl>
                                        <p:attrNameLst>
                                          <p:attrName>ppt_h</p:attrName>
                                        </p:attrNameLst>
                                      </p:cBhvr>
                                      <p:tavLst>
                                        <p:tav tm="0">
                                          <p:val>
                                            <p:strVal val="#ppt_h"/>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7" presetClass="entr" presetSubtype="1" fill="hold" grpId="0" nodeType="clickEffect">
                                  <p:stCondLst>
                                    <p:cond delay="0"/>
                                  </p:stCondLst>
                                  <p:childTnLst>
                                    <p:set>
                                      <p:cBhvr>
                                        <p:cTn id="138" dur="1" fill="hold">
                                          <p:stCondLst>
                                            <p:cond delay="0"/>
                                          </p:stCondLst>
                                        </p:cTn>
                                        <p:tgtEl>
                                          <p:spTgt spid="376856"/>
                                        </p:tgtEl>
                                        <p:attrNameLst>
                                          <p:attrName>style.visibility</p:attrName>
                                        </p:attrNameLst>
                                      </p:cBhvr>
                                      <p:to>
                                        <p:strVal val="visible"/>
                                      </p:to>
                                    </p:set>
                                    <p:anim calcmode="lin" valueType="num">
                                      <p:cBhvr>
                                        <p:cTn id="139" dur="500" fill="hold"/>
                                        <p:tgtEl>
                                          <p:spTgt spid="376856"/>
                                        </p:tgtEl>
                                        <p:attrNameLst>
                                          <p:attrName>ppt_x</p:attrName>
                                        </p:attrNameLst>
                                      </p:cBhvr>
                                      <p:tavLst>
                                        <p:tav tm="0">
                                          <p:val>
                                            <p:strVal val="#ppt_x"/>
                                          </p:val>
                                        </p:tav>
                                        <p:tav tm="100000">
                                          <p:val>
                                            <p:strVal val="#ppt_x"/>
                                          </p:val>
                                        </p:tav>
                                      </p:tavLst>
                                    </p:anim>
                                    <p:anim calcmode="lin" valueType="num">
                                      <p:cBhvr>
                                        <p:cTn id="140" dur="500" fill="hold"/>
                                        <p:tgtEl>
                                          <p:spTgt spid="376856"/>
                                        </p:tgtEl>
                                        <p:attrNameLst>
                                          <p:attrName>ppt_y</p:attrName>
                                        </p:attrNameLst>
                                      </p:cBhvr>
                                      <p:tavLst>
                                        <p:tav tm="0">
                                          <p:val>
                                            <p:strVal val="#ppt_y-#ppt_h/2"/>
                                          </p:val>
                                        </p:tav>
                                        <p:tav tm="100000">
                                          <p:val>
                                            <p:strVal val="#ppt_y"/>
                                          </p:val>
                                        </p:tav>
                                      </p:tavLst>
                                    </p:anim>
                                    <p:anim calcmode="lin" valueType="num">
                                      <p:cBhvr>
                                        <p:cTn id="141" dur="500" fill="hold"/>
                                        <p:tgtEl>
                                          <p:spTgt spid="376856"/>
                                        </p:tgtEl>
                                        <p:attrNameLst>
                                          <p:attrName>ppt_w</p:attrName>
                                        </p:attrNameLst>
                                      </p:cBhvr>
                                      <p:tavLst>
                                        <p:tav tm="0">
                                          <p:val>
                                            <p:strVal val="#ppt_w"/>
                                          </p:val>
                                        </p:tav>
                                        <p:tav tm="100000">
                                          <p:val>
                                            <p:strVal val="#ppt_w"/>
                                          </p:val>
                                        </p:tav>
                                      </p:tavLst>
                                    </p:anim>
                                    <p:anim calcmode="lin" valueType="num">
                                      <p:cBhvr>
                                        <p:cTn id="142" dur="500" fill="hold"/>
                                        <p:tgtEl>
                                          <p:spTgt spid="376856"/>
                                        </p:tgtEl>
                                        <p:attrNameLst>
                                          <p:attrName>ppt_h</p:attrName>
                                        </p:attrNameLst>
                                      </p:cBhvr>
                                      <p:tavLst>
                                        <p:tav tm="0">
                                          <p:val>
                                            <p:fltVal val="0"/>
                                          </p:val>
                                        </p:tav>
                                        <p:tav tm="100000">
                                          <p:val>
                                            <p:strVal val="#ppt_h"/>
                                          </p:val>
                                        </p:tav>
                                      </p:tavLst>
                                    </p:anim>
                                  </p:childTnLst>
                                </p:cTn>
                              </p:par>
                            </p:childTnLst>
                          </p:cTn>
                        </p:par>
                        <p:par>
                          <p:cTn id="143" fill="hold">
                            <p:stCondLst>
                              <p:cond delay="500"/>
                            </p:stCondLst>
                            <p:childTnLst>
                              <p:par>
                                <p:cTn id="144" presetID="22" presetClass="entr" presetSubtype="8" fill="hold" grpId="0" nodeType="after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wipe(left)">
                                      <p:cBhvr>
                                        <p:cTn id="146" dur="500"/>
                                        <p:tgtEl>
                                          <p:spTgt spid="47"/>
                                        </p:tgtEl>
                                      </p:cBhvr>
                                    </p:animEffect>
                                  </p:childTnLst>
                                </p:cTn>
                              </p:par>
                            </p:childTnLst>
                          </p:cTn>
                        </p:par>
                        <p:par>
                          <p:cTn id="147" fill="hold">
                            <p:stCondLst>
                              <p:cond delay="1000"/>
                            </p:stCondLst>
                            <p:childTnLst>
                              <p:par>
                                <p:cTn id="148" presetID="17" presetClass="entr" presetSubtype="4" fill="hold" grpId="0" nodeType="afterEffect">
                                  <p:stCondLst>
                                    <p:cond delay="0"/>
                                  </p:stCondLst>
                                  <p:childTnLst>
                                    <p:set>
                                      <p:cBhvr>
                                        <p:cTn id="149" dur="1" fill="hold">
                                          <p:stCondLst>
                                            <p:cond delay="0"/>
                                          </p:stCondLst>
                                        </p:cTn>
                                        <p:tgtEl>
                                          <p:spTgt spid="376858"/>
                                        </p:tgtEl>
                                        <p:attrNameLst>
                                          <p:attrName>style.visibility</p:attrName>
                                        </p:attrNameLst>
                                      </p:cBhvr>
                                      <p:to>
                                        <p:strVal val="visible"/>
                                      </p:to>
                                    </p:set>
                                    <p:anim calcmode="lin" valueType="num">
                                      <p:cBhvr>
                                        <p:cTn id="150" dur="500" fill="hold"/>
                                        <p:tgtEl>
                                          <p:spTgt spid="376858"/>
                                        </p:tgtEl>
                                        <p:attrNameLst>
                                          <p:attrName>ppt_x</p:attrName>
                                        </p:attrNameLst>
                                      </p:cBhvr>
                                      <p:tavLst>
                                        <p:tav tm="0">
                                          <p:val>
                                            <p:strVal val="#ppt_x"/>
                                          </p:val>
                                        </p:tav>
                                        <p:tav tm="100000">
                                          <p:val>
                                            <p:strVal val="#ppt_x"/>
                                          </p:val>
                                        </p:tav>
                                      </p:tavLst>
                                    </p:anim>
                                    <p:anim calcmode="lin" valueType="num">
                                      <p:cBhvr>
                                        <p:cTn id="151" dur="500" fill="hold"/>
                                        <p:tgtEl>
                                          <p:spTgt spid="376858"/>
                                        </p:tgtEl>
                                        <p:attrNameLst>
                                          <p:attrName>ppt_y</p:attrName>
                                        </p:attrNameLst>
                                      </p:cBhvr>
                                      <p:tavLst>
                                        <p:tav tm="0">
                                          <p:val>
                                            <p:strVal val="#ppt_y+#ppt_h/2"/>
                                          </p:val>
                                        </p:tav>
                                        <p:tav tm="100000">
                                          <p:val>
                                            <p:strVal val="#ppt_y"/>
                                          </p:val>
                                        </p:tav>
                                      </p:tavLst>
                                    </p:anim>
                                    <p:anim calcmode="lin" valueType="num">
                                      <p:cBhvr>
                                        <p:cTn id="152" dur="500" fill="hold"/>
                                        <p:tgtEl>
                                          <p:spTgt spid="376858"/>
                                        </p:tgtEl>
                                        <p:attrNameLst>
                                          <p:attrName>ppt_w</p:attrName>
                                        </p:attrNameLst>
                                      </p:cBhvr>
                                      <p:tavLst>
                                        <p:tav tm="0">
                                          <p:val>
                                            <p:strVal val="#ppt_w"/>
                                          </p:val>
                                        </p:tav>
                                        <p:tav tm="100000">
                                          <p:val>
                                            <p:strVal val="#ppt_w"/>
                                          </p:val>
                                        </p:tav>
                                      </p:tavLst>
                                    </p:anim>
                                    <p:anim calcmode="lin" valueType="num">
                                      <p:cBhvr>
                                        <p:cTn id="153" dur="500" fill="hold"/>
                                        <p:tgtEl>
                                          <p:spTgt spid="376858"/>
                                        </p:tgtEl>
                                        <p:attrNameLst>
                                          <p:attrName>ppt_h</p:attrName>
                                        </p:attrNameLst>
                                      </p:cBhvr>
                                      <p:tavLst>
                                        <p:tav tm="0">
                                          <p:val>
                                            <p:fltVal val="0"/>
                                          </p:val>
                                        </p:tav>
                                        <p:tav tm="100000">
                                          <p:val>
                                            <p:strVal val="#ppt_h"/>
                                          </p:val>
                                        </p:tav>
                                      </p:tavLst>
                                    </p:anim>
                                  </p:childTnLst>
                                </p:cTn>
                              </p:par>
                            </p:childTnLst>
                          </p:cTn>
                        </p:par>
                        <p:par>
                          <p:cTn id="154" fill="hold" nodeType="afterGroup">
                            <p:stCondLst>
                              <p:cond delay="1500"/>
                            </p:stCondLst>
                            <p:childTnLst>
                              <p:par>
                                <p:cTn id="155" presetID="17" presetClass="entr" presetSubtype="8" fill="hold" grpId="0" nodeType="afterEffect">
                                  <p:stCondLst>
                                    <p:cond delay="0"/>
                                  </p:stCondLst>
                                  <p:childTnLst>
                                    <p:set>
                                      <p:cBhvr>
                                        <p:cTn id="156" dur="1" fill="hold">
                                          <p:stCondLst>
                                            <p:cond delay="0"/>
                                          </p:stCondLst>
                                        </p:cTn>
                                        <p:tgtEl>
                                          <p:spTgt spid="376859"/>
                                        </p:tgtEl>
                                        <p:attrNameLst>
                                          <p:attrName>style.visibility</p:attrName>
                                        </p:attrNameLst>
                                      </p:cBhvr>
                                      <p:to>
                                        <p:strVal val="visible"/>
                                      </p:to>
                                    </p:set>
                                    <p:anim calcmode="lin" valueType="num">
                                      <p:cBhvr>
                                        <p:cTn id="157" dur="500" fill="hold"/>
                                        <p:tgtEl>
                                          <p:spTgt spid="376859"/>
                                        </p:tgtEl>
                                        <p:attrNameLst>
                                          <p:attrName>ppt_x</p:attrName>
                                        </p:attrNameLst>
                                      </p:cBhvr>
                                      <p:tavLst>
                                        <p:tav tm="0">
                                          <p:val>
                                            <p:strVal val="#ppt_x-#ppt_w/2"/>
                                          </p:val>
                                        </p:tav>
                                        <p:tav tm="100000">
                                          <p:val>
                                            <p:strVal val="#ppt_x"/>
                                          </p:val>
                                        </p:tav>
                                      </p:tavLst>
                                    </p:anim>
                                    <p:anim calcmode="lin" valueType="num">
                                      <p:cBhvr>
                                        <p:cTn id="158" dur="500" fill="hold"/>
                                        <p:tgtEl>
                                          <p:spTgt spid="376859"/>
                                        </p:tgtEl>
                                        <p:attrNameLst>
                                          <p:attrName>ppt_y</p:attrName>
                                        </p:attrNameLst>
                                      </p:cBhvr>
                                      <p:tavLst>
                                        <p:tav tm="0">
                                          <p:val>
                                            <p:strVal val="#ppt_y"/>
                                          </p:val>
                                        </p:tav>
                                        <p:tav tm="100000">
                                          <p:val>
                                            <p:strVal val="#ppt_y"/>
                                          </p:val>
                                        </p:tav>
                                      </p:tavLst>
                                    </p:anim>
                                    <p:anim calcmode="lin" valueType="num">
                                      <p:cBhvr>
                                        <p:cTn id="159" dur="500" fill="hold"/>
                                        <p:tgtEl>
                                          <p:spTgt spid="376859"/>
                                        </p:tgtEl>
                                        <p:attrNameLst>
                                          <p:attrName>ppt_w</p:attrName>
                                        </p:attrNameLst>
                                      </p:cBhvr>
                                      <p:tavLst>
                                        <p:tav tm="0">
                                          <p:val>
                                            <p:fltVal val="0"/>
                                          </p:val>
                                        </p:tav>
                                        <p:tav tm="100000">
                                          <p:val>
                                            <p:strVal val="#ppt_w"/>
                                          </p:val>
                                        </p:tav>
                                      </p:tavLst>
                                    </p:anim>
                                    <p:anim calcmode="lin" valueType="num">
                                      <p:cBhvr>
                                        <p:cTn id="160" dur="500" fill="hold"/>
                                        <p:tgtEl>
                                          <p:spTgt spid="376859"/>
                                        </p:tgtEl>
                                        <p:attrNameLst>
                                          <p:attrName>ppt_h</p:attrName>
                                        </p:attrNameLst>
                                      </p:cBhvr>
                                      <p:tavLst>
                                        <p:tav tm="0">
                                          <p:val>
                                            <p:strVal val="#ppt_h"/>
                                          </p:val>
                                        </p:tav>
                                        <p:tav tm="100000">
                                          <p:val>
                                            <p:strVal val="#ppt_h"/>
                                          </p:val>
                                        </p:tav>
                                      </p:tavLst>
                                    </p:anim>
                                  </p:childTnLst>
                                </p:cTn>
                              </p:par>
                            </p:childTnLst>
                          </p:cTn>
                        </p:par>
                      </p:childTnLst>
                    </p:cTn>
                  </p:par>
                  <p:par>
                    <p:cTn id="161" fill="hold">
                      <p:stCondLst>
                        <p:cond delay="indefinite"/>
                      </p:stCondLst>
                      <p:childTnLst>
                        <p:par>
                          <p:cTn id="162" fill="hold" nodeType="afterGroup">
                            <p:stCondLst>
                              <p:cond delay="0"/>
                            </p:stCondLst>
                            <p:childTnLst>
                              <p:par>
                                <p:cTn id="163" presetID="22" presetClass="entr" presetSubtype="4" fill="hold" grpId="0" nodeType="clickEffect">
                                  <p:stCondLst>
                                    <p:cond delay="0"/>
                                  </p:stCondLst>
                                  <p:childTnLst>
                                    <p:set>
                                      <p:cBhvr>
                                        <p:cTn id="164" dur="1" fill="hold">
                                          <p:stCondLst>
                                            <p:cond delay="0"/>
                                          </p:stCondLst>
                                        </p:cTn>
                                        <p:tgtEl>
                                          <p:spTgt spid="376861"/>
                                        </p:tgtEl>
                                        <p:attrNameLst>
                                          <p:attrName>style.visibility</p:attrName>
                                        </p:attrNameLst>
                                      </p:cBhvr>
                                      <p:to>
                                        <p:strVal val="visible"/>
                                      </p:to>
                                    </p:set>
                                    <p:animEffect transition="in" filter="wipe(down)">
                                      <p:cBhvr>
                                        <p:cTn id="165" dur="500"/>
                                        <p:tgtEl>
                                          <p:spTgt spid="376861"/>
                                        </p:tgtEl>
                                      </p:cBhvr>
                                    </p:animEffect>
                                  </p:childTnLst>
                                </p:cTn>
                              </p:par>
                            </p:childTnLst>
                          </p:cTn>
                        </p:par>
                        <p:par>
                          <p:cTn id="166" fill="hold">
                            <p:stCondLst>
                              <p:cond delay="500"/>
                            </p:stCondLst>
                            <p:childTnLst>
                              <p:par>
                                <p:cTn id="167" presetID="17" presetClass="entr" presetSubtype="8" fill="hold" grpId="0" nodeType="afterEffect">
                                  <p:stCondLst>
                                    <p:cond delay="0"/>
                                  </p:stCondLst>
                                  <p:childTnLst>
                                    <p:set>
                                      <p:cBhvr>
                                        <p:cTn id="168" dur="1" fill="hold">
                                          <p:stCondLst>
                                            <p:cond delay="0"/>
                                          </p:stCondLst>
                                        </p:cTn>
                                        <p:tgtEl>
                                          <p:spTgt spid="376862"/>
                                        </p:tgtEl>
                                        <p:attrNameLst>
                                          <p:attrName>style.visibility</p:attrName>
                                        </p:attrNameLst>
                                      </p:cBhvr>
                                      <p:to>
                                        <p:strVal val="visible"/>
                                      </p:to>
                                    </p:set>
                                    <p:anim calcmode="lin" valueType="num">
                                      <p:cBhvr>
                                        <p:cTn id="169" dur="500" fill="hold"/>
                                        <p:tgtEl>
                                          <p:spTgt spid="376862"/>
                                        </p:tgtEl>
                                        <p:attrNameLst>
                                          <p:attrName>ppt_x</p:attrName>
                                        </p:attrNameLst>
                                      </p:cBhvr>
                                      <p:tavLst>
                                        <p:tav tm="0">
                                          <p:val>
                                            <p:strVal val="#ppt_x-#ppt_w/2"/>
                                          </p:val>
                                        </p:tav>
                                        <p:tav tm="100000">
                                          <p:val>
                                            <p:strVal val="#ppt_x"/>
                                          </p:val>
                                        </p:tav>
                                      </p:tavLst>
                                    </p:anim>
                                    <p:anim calcmode="lin" valueType="num">
                                      <p:cBhvr>
                                        <p:cTn id="170" dur="500" fill="hold"/>
                                        <p:tgtEl>
                                          <p:spTgt spid="376862"/>
                                        </p:tgtEl>
                                        <p:attrNameLst>
                                          <p:attrName>ppt_y</p:attrName>
                                        </p:attrNameLst>
                                      </p:cBhvr>
                                      <p:tavLst>
                                        <p:tav tm="0">
                                          <p:val>
                                            <p:strVal val="#ppt_y"/>
                                          </p:val>
                                        </p:tav>
                                        <p:tav tm="100000">
                                          <p:val>
                                            <p:strVal val="#ppt_y"/>
                                          </p:val>
                                        </p:tav>
                                      </p:tavLst>
                                    </p:anim>
                                    <p:anim calcmode="lin" valueType="num">
                                      <p:cBhvr>
                                        <p:cTn id="171" dur="500" fill="hold"/>
                                        <p:tgtEl>
                                          <p:spTgt spid="376862"/>
                                        </p:tgtEl>
                                        <p:attrNameLst>
                                          <p:attrName>ppt_w</p:attrName>
                                        </p:attrNameLst>
                                      </p:cBhvr>
                                      <p:tavLst>
                                        <p:tav tm="0">
                                          <p:val>
                                            <p:fltVal val="0"/>
                                          </p:val>
                                        </p:tav>
                                        <p:tav tm="100000">
                                          <p:val>
                                            <p:strVal val="#ppt_w"/>
                                          </p:val>
                                        </p:tav>
                                      </p:tavLst>
                                    </p:anim>
                                    <p:anim calcmode="lin" valueType="num">
                                      <p:cBhvr>
                                        <p:cTn id="172" dur="500" fill="hold"/>
                                        <p:tgtEl>
                                          <p:spTgt spid="376862"/>
                                        </p:tgtEl>
                                        <p:attrNameLst>
                                          <p:attrName>ppt_h</p:attrName>
                                        </p:attrNameLst>
                                      </p:cBhvr>
                                      <p:tavLst>
                                        <p:tav tm="0">
                                          <p:val>
                                            <p:strVal val="#ppt_h"/>
                                          </p:val>
                                        </p:tav>
                                        <p:tav tm="100000">
                                          <p:val>
                                            <p:strVal val="#ppt_h"/>
                                          </p:val>
                                        </p:tav>
                                      </p:tavLst>
                                    </p:anim>
                                  </p:childTnLst>
                                </p:cTn>
                              </p:par>
                            </p:childTnLst>
                          </p:cTn>
                        </p:par>
                      </p:childTnLst>
                    </p:cTn>
                  </p:par>
                  <p:par>
                    <p:cTn id="173" fill="hold" nodeType="clickPar">
                      <p:stCondLst>
                        <p:cond delay="indefinite"/>
                      </p:stCondLst>
                      <p:childTnLst>
                        <p:par>
                          <p:cTn id="174" fill="hold" nodeType="withGroup">
                            <p:stCondLst>
                              <p:cond delay="0"/>
                            </p:stCondLst>
                            <p:childTnLst>
                              <p:par>
                                <p:cTn id="175" presetID="17" presetClass="entr" presetSubtype="8" fill="hold" grpId="0" nodeType="clickEffect">
                                  <p:stCondLst>
                                    <p:cond delay="0"/>
                                  </p:stCondLst>
                                  <p:childTnLst>
                                    <p:set>
                                      <p:cBhvr>
                                        <p:cTn id="176" dur="1" fill="hold">
                                          <p:stCondLst>
                                            <p:cond delay="0"/>
                                          </p:stCondLst>
                                        </p:cTn>
                                        <p:tgtEl>
                                          <p:spTgt spid="376860"/>
                                        </p:tgtEl>
                                        <p:attrNameLst>
                                          <p:attrName>style.visibility</p:attrName>
                                        </p:attrNameLst>
                                      </p:cBhvr>
                                      <p:to>
                                        <p:strVal val="visible"/>
                                      </p:to>
                                    </p:set>
                                    <p:anim calcmode="lin" valueType="num">
                                      <p:cBhvr>
                                        <p:cTn id="177" dur="500" fill="hold"/>
                                        <p:tgtEl>
                                          <p:spTgt spid="376860"/>
                                        </p:tgtEl>
                                        <p:attrNameLst>
                                          <p:attrName>ppt_x</p:attrName>
                                        </p:attrNameLst>
                                      </p:cBhvr>
                                      <p:tavLst>
                                        <p:tav tm="0">
                                          <p:val>
                                            <p:strVal val="#ppt_x-#ppt_w/2"/>
                                          </p:val>
                                        </p:tav>
                                        <p:tav tm="100000">
                                          <p:val>
                                            <p:strVal val="#ppt_x"/>
                                          </p:val>
                                        </p:tav>
                                      </p:tavLst>
                                    </p:anim>
                                    <p:anim calcmode="lin" valueType="num">
                                      <p:cBhvr>
                                        <p:cTn id="178" dur="500" fill="hold"/>
                                        <p:tgtEl>
                                          <p:spTgt spid="376860"/>
                                        </p:tgtEl>
                                        <p:attrNameLst>
                                          <p:attrName>ppt_y</p:attrName>
                                        </p:attrNameLst>
                                      </p:cBhvr>
                                      <p:tavLst>
                                        <p:tav tm="0">
                                          <p:val>
                                            <p:strVal val="#ppt_y"/>
                                          </p:val>
                                        </p:tav>
                                        <p:tav tm="100000">
                                          <p:val>
                                            <p:strVal val="#ppt_y"/>
                                          </p:val>
                                        </p:tav>
                                      </p:tavLst>
                                    </p:anim>
                                    <p:anim calcmode="lin" valueType="num">
                                      <p:cBhvr>
                                        <p:cTn id="179" dur="500" fill="hold"/>
                                        <p:tgtEl>
                                          <p:spTgt spid="376860"/>
                                        </p:tgtEl>
                                        <p:attrNameLst>
                                          <p:attrName>ppt_w</p:attrName>
                                        </p:attrNameLst>
                                      </p:cBhvr>
                                      <p:tavLst>
                                        <p:tav tm="0">
                                          <p:val>
                                            <p:fltVal val="0"/>
                                          </p:val>
                                        </p:tav>
                                        <p:tav tm="100000">
                                          <p:val>
                                            <p:strVal val="#ppt_w"/>
                                          </p:val>
                                        </p:tav>
                                      </p:tavLst>
                                    </p:anim>
                                    <p:anim calcmode="lin" valueType="num">
                                      <p:cBhvr>
                                        <p:cTn id="180" dur="500" fill="hold"/>
                                        <p:tgtEl>
                                          <p:spTgt spid="376860"/>
                                        </p:tgtEl>
                                        <p:attrNameLst>
                                          <p:attrName>ppt_h</p:attrName>
                                        </p:attrNameLst>
                                      </p:cBhvr>
                                      <p:tavLst>
                                        <p:tav tm="0">
                                          <p:val>
                                            <p:strVal val="#ppt_h"/>
                                          </p:val>
                                        </p:tav>
                                        <p:tav tm="100000">
                                          <p:val>
                                            <p:strVal val="#ppt_h"/>
                                          </p:val>
                                        </p:tav>
                                      </p:tavLst>
                                    </p:anim>
                                  </p:childTnLst>
                                </p:cTn>
                              </p:par>
                            </p:childTnLst>
                          </p:cTn>
                        </p:par>
                      </p:childTnLst>
                    </p:cTn>
                  </p:par>
                  <p:par>
                    <p:cTn id="181" fill="hold" nodeType="clickPar">
                      <p:stCondLst>
                        <p:cond delay="indefinite"/>
                      </p:stCondLst>
                      <p:childTnLst>
                        <p:par>
                          <p:cTn id="182" fill="hold" nodeType="withGroup">
                            <p:stCondLst>
                              <p:cond delay="0"/>
                            </p:stCondLst>
                            <p:childTnLst>
                              <p:par>
                                <p:cTn id="183" presetID="1" presetClass="entr" presetSubtype="0" fill="hold" grpId="0" nodeType="clickEffect">
                                  <p:stCondLst>
                                    <p:cond delay="0"/>
                                  </p:stCondLst>
                                  <p:childTnLst>
                                    <p:set>
                                      <p:cBhvr>
                                        <p:cTn id="184" dur="1" fill="hold">
                                          <p:stCondLst>
                                            <p:cond delay="499"/>
                                          </p:stCondLst>
                                        </p:cTn>
                                        <p:tgtEl>
                                          <p:spTgt spid="376863"/>
                                        </p:tgtEl>
                                        <p:attrNameLst>
                                          <p:attrName>style.visibility</p:attrName>
                                        </p:attrNameLst>
                                      </p:cBhvr>
                                      <p:to>
                                        <p:strVal val="visible"/>
                                      </p:to>
                                    </p:set>
                                  </p:childTnLst>
                                </p:cTn>
                              </p:par>
                            </p:childTnLst>
                          </p:cTn>
                        </p:par>
                      </p:childTnLst>
                    </p:cTn>
                  </p:par>
                  <p:par>
                    <p:cTn id="185" fill="hold" nodeType="clickPar">
                      <p:stCondLst>
                        <p:cond delay="indefinite"/>
                      </p:stCondLst>
                      <p:childTnLst>
                        <p:par>
                          <p:cTn id="186" fill="hold" nodeType="withGroup">
                            <p:stCondLst>
                              <p:cond delay="0"/>
                            </p:stCondLst>
                            <p:childTnLst>
                              <p:par>
                                <p:cTn id="187" presetID="17" presetClass="entr" presetSubtype="1" fill="hold" grpId="0" nodeType="clickEffect">
                                  <p:stCondLst>
                                    <p:cond delay="0"/>
                                  </p:stCondLst>
                                  <p:childTnLst>
                                    <p:set>
                                      <p:cBhvr>
                                        <p:cTn id="188" dur="1" fill="hold">
                                          <p:stCondLst>
                                            <p:cond delay="0"/>
                                          </p:stCondLst>
                                        </p:cTn>
                                        <p:tgtEl>
                                          <p:spTgt spid="376864"/>
                                        </p:tgtEl>
                                        <p:attrNameLst>
                                          <p:attrName>style.visibility</p:attrName>
                                        </p:attrNameLst>
                                      </p:cBhvr>
                                      <p:to>
                                        <p:strVal val="visible"/>
                                      </p:to>
                                    </p:set>
                                    <p:anim calcmode="lin" valueType="num">
                                      <p:cBhvr>
                                        <p:cTn id="189" dur="500" fill="hold"/>
                                        <p:tgtEl>
                                          <p:spTgt spid="376864"/>
                                        </p:tgtEl>
                                        <p:attrNameLst>
                                          <p:attrName>ppt_x</p:attrName>
                                        </p:attrNameLst>
                                      </p:cBhvr>
                                      <p:tavLst>
                                        <p:tav tm="0">
                                          <p:val>
                                            <p:strVal val="#ppt_x"/>
                                          </p:val>
                                        </p:tav>
                                        <p:tav tm="100000">
                                          <p:val>
                                            <p:strVal val="#ppt_x"/>
                                          </p:val>
                                        </p:tav>
                                      </p:tavLst>
                                    </p:anim>
                                    <p:anim calcmode="lin" valueType="num">
                                      <p:cBhvr>
                                        <p:cTn id="190" dur="500" fill="hold"/>
                                        <p:tgtEl>
                                          <p:spTgt spid="376864"/>
                                        </p:tgtEl>
                                        <p:attrNameLst>
                                          <p:attrName>ppt_y</p:attrName>
                                        </p:attrNameLst>
                                      </p:cBhvr>
                                      <p:tavLst>
                                        <p:tav tm="0">
                                          <p:val>
                                            <p:strVal val="#ppt_y-#ppt_h/2"/>
                                          </p:val>
                                        </p:tav>
                                        <p:tav tm="100000">
                                          <p:val>
                                            <p:strVal val="#ppt_y"/>
                                          </p:val>
                                        </p:tav>
                                      </p:tavLst>
                                    </p:anim>
                                    <p:anim calcmode="lin" valueType="num">
                                      <p:cBhvr>
                                        <p:cTn id="191" dur="500" fill="hold"/>
                                        <p:tgtEl>
                                          <p:spTgt spid="376864"/>
                                        </p:tgtEl>
                                        <p:attrNameLst>
                                          <p:attrName>ppt_w</p:attrName>
                                        </p:attrNameLst>
                                      </p:cBhvr>
                                      <p:tavLst>
                                        <p:tav tm="0">
                                          <p:val>
                                            <p:strVal val="#ppt_w"/>
                                          </p:val>
                                        </p:tav>
                                        <p:tav tm="100000">
                                          <p:val>
                                            <p:strVal val="#ppt_w"/>
                                          </p:val>
                                        </p:tav>
                                      </p:tavLst>
                                    </p:anim>
                                    <p:anim calcmode="lin" valueType="num">
                                      <p:cBhvr>
                                        <p:cTn id="192" dur="500" fill="hold"/>
                                        <p:tgtEl>
                                          <p:spTgt spid="376864"/>
                                        </p:tgtEl>
                                        <p:attrNameLst>
                                          <p:attrName>ppt_h</p:attrName>
                                        </p:attrNameLst>
                                      </p:cBhvr>
                                      <p:tavLst>
                                        <p:tav tm="0">
                                          <p:val>
                                            <p:fltVal val="0"/>
                                          </p:val>
                                        </p:tav>
                                        <p:tav tm="100000">
                                          <p:val>
                                            <p:strVal val="#ppt_h"/>
                                          </p:val>
                                        </p:tav>
                                      </p:tavLst>
                                    </p:anim>
                                  </p:childTnLst>
                                </p:cTn>
                              </p:par>
                            </p:childTnLst>
                          </p:cTn>
                        </p:par>
                        <p:par>
                          <p:cTn id="193" fill="hold" nodeType="afterGroup">
                            <p:stCondLst>
                              <p:cond delay="500"/>
                            </p:stCondLst>
                            <p:childTnLst>
                              <p:par>
                                <p:cTn id="194" presetID="17" presetClass="entr" presetSubtype="2" fill="hold" grpId="0" nodeType="afterEffect">
                                  <p:stCondLst>
                                    <p:cond delay="0"/>
                                  </p:stCondLst>
                                  <p:childTnLst>
                                    <p:set>
                                      <p:cBhvr>
                                        <p:cTn id="195" dur="1" fill="hold">
                                          <p:stCondLst>
                                            <p:cond delay="0"/>
                                          </p:stCondLst>
                                        </p:cTn>
                                        <p:tgtEl>
                                          <p:spTgt spid="376865"/>
                                        </p:tgtEl>
                                        <p:attrNameLst>
                                          <p:attrName>style.visibility</p:attrName>
                                        </p:attrNameLst>
                                      </p:cBhvr>
                                      <p:to>
                                        <p:strVal val="visible"/>
                                      </p:to>
                                    </p:set>
                                    <p:anim calcmode="lin" valueType="num">
                                      <p:cBhvr>
                                        <p:cTn id="196" dur="500" fill="hold"/>
                                        <p:tgtEl>
                                          <p:spTgt spid="376865"/>
                                        </p:tgtEl>
                                        <p:attrNameLst>
                                          <p:attrName>ppt_x</p:attrName>
                                        </p:attrNameLst>
                                      </p:cBhvr>
                                      <p:tavLst>
                                        <p:tav tm="0">
                                          <p:val>
                                            <p:strVal val="#ppt_x+#ppt_w/2"/>
                                          </p:val>
                                        </p:tav>
                                        <p:tav tm="100000">
                                          <p:val>
                                            <p:strVal val="#ppt_x"/>
                                          </p:val>
                                        </p:tav>
                                      </p:tavLst>
                                    </p:anim>
                                    <p:anim calcmode="lin" valueType="num">
                                      <p:cBhvr>
                                        <p:cTn id="197" dur="500" fill="hold"/>
                                        <p:tgtEl>
                                          <p:spTgt spid="376865"/>
                                        </p:tgtEl>
                                        <p:attrNameLst>
                                          <p:attrName>ppt_y</p:attrName>
                                        </p:attrNameLst>
                                      </p:cBhvr>
                                      <p:tavLst>
                                        <p:tav tm="0">
                                          <p:val>
                                            <p:strVal val="#ppt_y"/>
                                          </p:val>
                                        </p:tav>
                                        <p:tav tm="100000">
                                          <p:val>
                                            <p:strVal val="#ppt_y"/>
                                          </p:val>
                                        </p:tav>
                                      </p:tavLst>
                                    </p:anim>
                                    <p:anim calcmode="lin" valueType="num">
                                      <p:cBhvr>
                                        <p:cTn id="198" dur="500" fill="hold"/>
                                        <p:tgtEl>
                                          <p:spTgt spid="376865"/>
                                        </p:tgtEl>
                                        <p:attrNameLst>
                                          <p:attrName>ppt_w</p:attrName>
                                        </p:attrNameLst>
                                      </p:cBhvr>
                                      <p:tavLst>
                                        <p:tav tm="0">
                                          <p:val>
                                            <p:fltVal val="0"/>
                                          </p:val>
                                        </p:tav>
                                        <p:tav tm="100000">
                                          <p:val>
                                            <p:strVal val="#ppt_w"/>
                                          </p:val>
                                        </p:tav>
                                      </p:tavLst>
                                    </p:anim>
                                    <p:anim calcmode="lin" valueType="num">
                                      <p:cBhvr>
                                        <p:cTn id="199" dur="500" fill="hold"/>
                                        <p:tgtEl>
                                          <p:spTgt spid="376865"/>
                                        </p:tgtEl>
                                        <p:attrNameLst>
                                          <p:attrName>ppt_h</p:attrName>
                                        </p:attrNameLst>
                                      </p:cBhvr>
                                      <p:tavLst>
                                        <p:tav tm="0">
                                          <p:val>
                                            <p:strVal val="#ppt_h"/>
                                          </p:val>
                                        </p:tav>
                                        <p:tav tm="100000">
                                          <p:val>
                                            <p:strVal val="#ppt_h"/>
                                          </p:val>
                                        </p:tav>
                                      </p:tavLst>
                                    </p:anim>
                                  </p:childTnLst>
                                </p:cTn>
                              </p:par>
                            </p:childTnLst>
                          </p:cTn>
                        </p:par>
                        <p:par>
                          <p:cTn id="200" fill="hold" nodeType="afterGroup">
                            <p:stCondLst>
                              <p:cond delay="1000"/>
                            </p:stCondLst>
                            <p:childTnLst>
                              <p:par>
                                <p:cTn id="201" presetID="17" presetClass="entr" presetSubtype="4" fill="hold" grpId="0" nodeType="afterEffect">
                                  <p:stCondLst>
                                    <p:cond delay="0"/>
                                  </p:stCondLst>
                                  <p:childTnLst>
                                    <p:set>
                                      <p:cBhvr>
                                        <p:cTn id="202" dur="1" fill="hold">
                                          <p:stCondLst>
                                            <p:cond delay="0"/>
                                          </p:stCondLst>
                                        </p:cTn>
                                        <p:tgtEl>
                                          <p:spTgt spid="376866"/>
                                        </p:tgtEl>
                                        <p:attrNameLst>
                                          <p:attrName>style.visibility</p:attrName>
                                        </p:attrNameLst>
                                      </p:cBhvr>
                                      <p:to>
                                        <p:strVal val="visible"/>
                                      </p:to>
                                    </p:set>
                                    <p:anim calcmode="lin" valueType="num">
                                      <p:cBhvr>
                                        <p:cTn id="203" dur="500" fill="hold"/>
                                        <p:tgtEl>
                                          <p:spTgt spid="376866"/>
                                        </p:tgtEl>
                                        <p:attrNameLst>
                                          <p:attrName>ppt_x</p:attrName>
                                        </p:attrNameLst>
                                      </p:cBhvr>
                                      <p:tavLst>
                                        <p:tav tm="0">
                                          <p:val>
                                            <p:strVal val="#ppt_x"/>
                                          </p:val>
                                        </p:tav>
                                        <p:tav tm="100000">
                                          <p:val>
                                            <p:strVal val="#ppt_x"/>
                                          </p:val>
                                        </p:tav>
                                      </p:tavLst>
                                    </p:anim>
                                    <p:anim calcmode="lin" valueType="num">
                                      <p:cBhvr>
                                        <p:cTn id="204" dur="500" fill="hold"/>
                                        <p:tgtEl>
                                          <p:spTgt spid="376866"/>
                                        </p:tgtEl>
                                        <p:attrNameLst>
                                          <p:attrName>ppt_y</p:attrName>
                                        </p:attrNameLst>
                                      </p:cBhvr>
                                      <p:tavLst>
                                        <p:tav tm="0">
                                          <p:val>
                                            <p:strVal val="#ppt_y+#ppt_h/2"/>
                                          </p:val>
                                        </p:tav>
                                        <p:tav tm="100000">
                                          <p:val>
                                            <p:strVal val="#ppt_y"/>
                                          </p:val>
                                        </p:tav>
                                      </p:tavLst>
                                    </p:anim>
                                    <p:anim calcmode="lin" valueType="num">
                                      <p:cBhvr>
                                        <p:cTn id="205" dur="500" fill="hold"/>
                                        <p:tgtEl>
                                          <p:spTgt spid="376866"/>
                                        </p:tgtEl>
                                        <p:attrNameLst>
                                          <p:attrName>ppt_w</p:attrName>
                                        </p:attrNameLst>
                                      </p:cBhvr>
                                      <p:tavLst>
                                        <p:tav tm="0">
                                          <p:val>
                                            <p:strVal val="#ppt_w"/>
                                          </p:val>
                                        </p:tav>
                                        <p:tav tm="100000">
                                          <p:val>
                                            <p:strVal val="#ppt_w"/>
                                          </p:val>
                                        </p:tav>
                                      </p:tavLst>
                                    </p:anim>
                                    <p:anim calcmode="lin" valueType="num">
                                      <p:cBhvr>
                                        <p:cTn id="206" dur="500" fill="hold"/>
                                        <p:tgtEl>
                                          <p:spTgt spid="376866"/>
                                        </p:tgtEl>
                                        <p:attrNameLst>
                                          <p:attrName>ppt_h</p:attrName>
                                        </p:attrNameLst>
                                      </p:cBhvr>
                                      <p:tavLst>
                                        <p:tav tm="0">
                                          <p:val>
                                            <p:fltVal val="0"/>
                                          </p:val>
                                        </p:tav>
                                        <p:tav tm="100000">
                                          <p:val>
                                            <p:strVal val="#ppt_h"/>
                                          </p:val>
                                        </p:tav>
                                      </p:tavLst>
                                    </p:anim>
                                  </p:childTnLst>
                                </p:cTn>
                              </p:par>
                            </p:childTnLst>
                          </p:cTn>
                        </p:par>
                      </p:childTnLst>
                    </p:cTn>
                  </p:par>
                  <p:par>
                    <p:cTn id="207" fill="hold">
                      <p:stCondLst>
                        <p:cond delay="indefinite"/>
                      </p:stCondLst>
                      <p:childTnLst>
                        <p:par>
                          <p:cTn id="208" fill="hold" nodeType="afterGroup">
                            <p:stCondLst>
                              <p:cond delay="0"/>
                            </p:stCondLst>
                            <p:childTnLst>
                              <p:par>
                                <p:cTn id="209" presetID="22" presetClass="entr" presetSubtype="1" fill="hold" grpId="0" nodeType="clickEffect">
                                  <p:stCondLst>
                                    <p:cond delay="0"/>
                                  </p:stCondLst>
                                  <p:childTnLst>
                                    <p:set>
                                      <p:cBhvr>
                                        <p:cTn id="210" dur="1" fill="hold">
                                          <p:stCondLst>
                                            <p:cond delay="0"/>
                                          </p:stCondLst>
                                        </p:cTn>
                                        <p:tgtEl>
                                          <p:spTgt spid="376867"/>
                                        </p:tgtEl>
                                        <p:attrNameLst>
                                          <p:attrName>style.visibility</p:attrName>
                                        </p:attrNameLst>
                                      </p:cBhvr>
                                      <p:to>
                                        <p:strVal val="visible"/>
                                      </p:to>
                                    </p:set>
                                    <p:animEffect transition="in" filter="wipe(up)">
                                      <p:cBhvr>
                                        <p:cTn id="211" dur="500"/>
                                        <p:tgtEl>
                                          <p:spTgt spid="376867"/>
                                        </p:tgtEl>
                                      </p:cBhvr>
                                    </p:animEffect>
                                  </p:childTnLst>
                                </p:cTn>
                              </p:par>
                            </p:childTnLst>
                          </p:cTn>
                        </p:par>
                        <p:par>
                          <p:cTn id="212" fill="hold">
                            <p:stCondLst>
                              <p:cond delay="500"/>
                            </p:stCondLst>
                            <p:childTnLst>
                              <p:par>
                                <p:cTn id="213" presetID="17" presetClass="entr" presetSubtype="8" fill="hold" grpId="0" nodeType="afterEffect">
                                  <p:stCondLst>
                                    <p:cond delay="0"/>
                                  </p:stCondLst>
                                  <p:childTnLst>
                                    <p:set>
                                      <p:cBhvr>
                                        <p:cTn id="214" dur="1" fill="hold">
                                          <p:stCondLst>
                                            <p:cond delay="0"/>
                                          </p:stCondLst>
                                        </p:cTn>
                                        <p:tgtEl>
                                          <p:spTgt spid="376868"/>
                                        </p:tgtEl>
                                        <p:attrNameLst>
                                          <p:attrName>style.visibility</p:attrName>
                                        </p:attrNameLst>
                                      </p:cBhvr>
                                      <p:to>
                                        <p:strVal val="visible"/>
                                      </p:to>
                                    </p:set>
                                    <p:anim calcmode="lin" valueType="num">
                                      <p:cBhvr>
                                        <p:cTn id="215" dur="500" fill="hold"/>
                                        <p:tgtEl>
                                          <p:spTgt spid="376868"/>
                                        </p:tgtEl>
                                        <p:attrNameLst>
                                          <p:attrName>ppt_x</p:attrName>
                                        </p:attrNameLst>
                                      </p:cBhvr>
                                      <p:tavLst>
                                        <p:tav tm="0">
                                          <p:val>
                                            <p:strVal val="#ppt_x-#ppt_w/2"/>
                                          </p:val>
                                        </p:tav>
                                        <p:tav tm="100000">
                                          <p:val>
                                            <p:strVal val="#ppt_x"/>
                                          </p:val>
                                        </p:tav>
                                      </p:tavLst>
                                    </p:anim>
                                    <p:anim calcmode="lin" valueType="num">
                                      <p:cBhvr>
                                        <p:cTn id="216" dur="500" fill="hold"/>
                                        <p:tgtEl>
                                          <p:spTgt spid="376868"/>
                                        </p:tgtEl>
                                        <p:attrNameLst>
                                          <p:attrName>ppt_y</p:attrName>
                                        </p:attrNameLst>
                                      </p:cBhvr>
                                      <p:tavLst>
                                        <p:tav tm="0">
                                          <p:val>
                                            <p:strVal val="#ppt_y"/>
                                          </p:val>
                                        </p:tav>
                                        <p:tav tm="100000">
                                          <p:val>
                                            <p:strVal val="#ppt_y"/>
                                          </p:val>
                                        </p:tav>
                                      </p:tavLst>
                                    </p:anim>
                                    <p:anim calcmode="lin" valueType="num">
                                      <p:cBhvr>
                                        <p:cTn id="217" dur="500" fill="hold"/>
                                        <p:tgtEl>
                                          <p:spTgt spid="376868"/>
                                        </p:tgtEl>
                                        <p:attrNameLst>
                                          <p:attrName>ppt_w</p:attrName>
                                        </p:attrNameLst>
                                      </p:cBhvr>
                                      <p:tavLst>
                                        <p:tav tm="0">
                                          <p:val>
                                            <p:fltVal val="0"/>
                                          </p:val>
                                        </p:tav>
                                        <p:tav tm="100000">
                                          <p:val>
                                            <p:strVal val="#ppt_w"/>
                                          </p:val>
                                        </p:tav>
                                      </p:tavLst>
                                    </p:anim>
                                    <p:anim calcmode="lin" valueType="num">
                                      <p:cBhvr>
                                        <p:cTn id="218" dur="500" fill="hold"/>
                                        <p:tgtEl>
                                          <p:spTgt spid="376868"/>
                                        </p:tgtEl>
                                        <p:attrNameLst>
                                          <p:attrName>ppt_h</p:attrName>
                                        </p:attrNameLst>
                                      </p:cBhvr>
                                      <p:tavLst>
                                        <p:tav tm="0">
                                          <p:val>
                                            <p:strVal val="#ppt_h"/>
                                          </p:val>
                                        </p:tav>
                                        <p:tav tm="100000">
                                          <p:val>
                                            <p:strVal val="#ppt_h"/>
                                          </p:val>
                                        </p:tav>
                                      </p:tavLst>
                                    </p:anim>
                                  </p:childTnLst>
                                </p:cTn>
                              </p:par>
                            </p:childTnLst>
                          </p:cTn>
                        </p:par>
                        <p:par>
                          <p:cTn id="219" fill="hold" nodeType="afterGroup">
                            <p:stCondLst>
                              <p:cond delay="1000"/>
                            </p:stCondLst>
                            <p:childTnLst>
                              <p:par>
                                <p:cTn id="220" presetID="17" presetClass="entr" presetSubtype="4" fill="hold" grpId="0" nodeType="afterEffect">
                                  <p:stCondLst>
                                    <p:cond delay="0"/>
                                  </p:stCondLst>
                                  <p:childTnLst>
                                    <p:set>
                                      <p:cBhvr>
                                        <p:cTn id="221" dur="1" fill="hold">
                                          <p:stCondLst>
                                            <p:cond delay="0"/>
                                          </p:stCondLst>
                                        </p:cTn>
                                        <p:tgtEl>
                                          <p:spTgt spid="376869"/>
                                        </p:tgtEl>
                                        <p:attrNameLst>
                                          <p:attrName>style.visibility</p:attrName>
                                        </p:attrNameLst>
                                      </p:cBhvr>
                                      <p:to>
                                        <p:strVal val="visible"/>
                                      </p:to>
                                    </p:set>
                                    <p:anim calcmode="lin" valueType="num">
                                      <p:cBhvr>
                                        <p:cTn id="222" dur="500" fill="hold"/>
                                        <p:tgtEl>
                                          <p:spTgt spid="376869"/>
                                        </p:tgtEl>
                                        <p:attrNameLst>
                                          <p:attrName>ppt_x</p:attrName>
                                        </p:attrNameLst>
                                      </p:cBhvr>
                                      <p:tavLst>
                                        <p:tav tm="0">
                                          <p:val>
                                            <p:strVal val="#ppt_x"/>
                                          </p:val>
                                        </p:tav>
                                        <p:tav tm="100000">
                                          <p:val>
                                            <p:strVal val="#ppt_x"/>
                                          </p:val>
                                        </p:tav>
                                      </p:tavLst>
                                    </p:anim>
                                    <p:anim calcmode="lin" valueType="num">
                                      <p:cBhvr>
                                        <p:cTn id="223" dur="500" fill="hold"/>
                                        <p:tgtEl>
                                          <p:spTgt spid="376869"/>
                                        </p:tgtEl>
                                        <p:attrNameLst>
                                          <p:attrName>ppt_y</p:attrName>
                                        </p:attrNameLst>
                                      </p:cBhvr>
                                      <p:tavLst>
                                        <p:tav tm="0">
                                          <p:val>
                                            <p:strVal val="#ppt_y+#ppt_h/2"/>
                                          </p:val>
                                        </p:tav>
                                        <p:tav tm="100000">
                                          <p:val>
                                            <p:strVal val="#ppt_y"/>
                                          </p:val>
                                        </p:tav>
                                      </p:tavLst>
                                    </p:anim>
                                    <p:anim calcmode="lin" valueType="num">
                                      <p:cBhvr>
                                        <p:cTn id="224" dur="500" fill="hold"/>
                                        <p:tgtEl>
                                          <p:spTgt spid="376869"/>
                                        </p:tgtEl>
                                        <p:attrNameLst>
                                          <p:attrName>ppt_w</p:attrName>
                                        </p:attrNameLst>
                                      </p:cBhvr>
                                      <p:tavLst>
                                        <p:tav tm="0">
                                          <p:val>
                                            <p:strVal val="#ppt_w"/>
                                          </p:val>
                                        </p:tav>
                                        <p:tav tm="100000">
                                          <p:val>
                                            <p:strVal val="#ppt_w"/>
                                          </p:val>
                                        </p:tav>
                                      </p:tavLst>
                                    </p:anim>
                                    <p:anim calcmode="lin" valueType="num">
                                      <p:cBhvr>
                                        <p:cTn id="225" dur="500" fill="hold"/>
                                        <p:tgtEl>
                                          <p:spTgt spid="376869"/>
                                        </p:tgtEl>
                                        <p:attrNameLst>
                                          <p:attrName>ppt_h</p:attrName>
                                        </p:attrNameLst>
                                      </p:cBhvr>
                                      <p:tavLst>
                                        <p:tav tm="0">
                                          <p:val>
                                            <p:fltVal val="0"/>
                                          </p:val>
                                        </p:tav>
                                        <p:tav tm="100000">
                                          <p:val>
                                            <p:strVal val="#ppt_h"/>
                                          </p:val>
                                        </p:tav>
                                      </p:tavLst>
                                    </p:anim>
                                  </p:childTnLst>
                                </p:cTn>
                              </p:par>
                            </p:childTnLst>
                          </p:cTn>
                        </p:par>
                        <p:par>
                          <p:cTn id="226" fill="hold" nodeType="afterGroup">
                            <p:stCondLst>
                              <p:cond delay="1500"/>
                            </p:stCondLst>
                            <p:childTnLst>
                              <p:par>
                                <p:cTn id="227" presetID="17" presetClass="entr" presetSubtype="2" fill="hold" grpId="0" nodeType="afterEffect">
                                  <p:stCondLst>
                                    <p:cond delay="0"/>
                                  </p:stCondLst>
                                  <p:childTnLst>
                                    <p:set>
                                      <p:cBhvr>
                                        <p:cTn id="228" dur="1" fill="hold">
                                          <p:stCondLst>
                                            <p:cond delay="0"/>
                                          </p:stCondLst>
                                        </p:cTn>
                                        <p:tgtEl>
                                          <p:spTgt spid="376870"/>
                                        </p:tgtEl>
                                        <p:attrNameLst>
                                          <p:attrName>style.visibility</p:attrName>
                                        </p:attrNameLst>
                                      </p:cBhvr>
                                      <p:to>
                                        <p:strVal val="visible"/>
                                      </p:to>
                                    </p:set>
                                    <p:anim calcmode="lin" valueType="num">
                                      <p:cBhvr>
                                        <p:cTn id="229" dur="500" fill="hold"/>
                                        <p:tgtEl>
                                          <p:spTgt spid="376870"/>
                                        </p:tgtEl>
                                        <p:attrNameLst>
                                          <p:attrName>ppt_x</p:attrName>
                                        </p:attrNameLst>
                                      </p:cBhvr>
                                      <p:tavLst>
                                        <p:tav tm="0">
                                          <p:val>
                                            <p:strVal val="#ppt_x+#ppt_w/2"/>
                                          </p:val>
                                        </p:tav>
                                        <p:tav tm="100000">
                                          <p:val>
                                            <p:strVal val="#ppt_x"/>
                                          </p:val>
                                        </p:tav>
                                      </p:tavLst>
                                    </p:anim>
                                    <p:anim calcmode="lin" valueType="num">
                                      <p:cBhvr>
                                        <p:cTn id="230" dur="500" fill="hold"/>
                                        <p:tgtEl>
                                          <p:spTgt spid="376870"/>
                                        </p:tgtEl>
                                        <p:attrNameLst>
                                          <p:attrName>ppt_y</p:attrName>
                                        </p:attrNameLst>
                                      </p:cBhvr>
                                      <p:tavLst>
                                        <p:tav tm="0">
                                          <p:val>
                                            <p:strVal val="#ppt_y"/>
                                          </p:val>
                                        </p:tav>
                                        <p:tav tm="100000">
                                          <p:val>
                                            <p:strVal val="#ppt_y"/>
                                          </p:val>
                                        </p:tav>
                                      </p:tavLst>
                                    </p:anim>
                                    <p:anim calcmode="lin" valueType="num">
                                      <p:cBhvr>
                                        <p:cTn id="231" dur="500" fill="hold"/>
                                        <p:tgtEl>
                                          <p:spTgt spid="376870"/>
                                        </p:tgtEl>
                                        <p:attrNameLst>
                                          <p:attrName>ppt_w</p:attrName>
                                        </p:attrNameLst>
                                      </p:cBhvr>
                                      <p:tavLst>
                                        <p:tav tm="0">
                                          <p:val>
                                            <p:fltVal val="0"/>
                                          </p:val>
                                        </p:tav>
                                        <p:tav tm="100000">
                                          <p:val>
                                            <p:strVal val="#ppt_w"/>
                                          </p:val>
                                        </p:tav>
                                      </p:tavLst>
                                    </p:anim>
                                    <p:anim calcmode="lin" valueType="num">
                                      <p:cBhvr>
                                        <p:cTn id="232" dur="500" fill="hold"/>
                                        <p:tgtEl>
                                          <p:spTgt spid="376870"/>
                                        </p:tgtEl>
                                        <p:attrNameLst>
                                          <p:attrName>ppt_h</p:attrName>
                                        </p:attrNameLst>
                                      </p:cBhvr>
                                      <p:tavLst>
                                        <p:tav tm="0">
                                          <p:val>
                                            <p:strVal val="#ppt_h"/>
                                          </p:val>
                                        </p:tav>
                                        <p:tav tm="100000">
                                          <p:val>
                                            <p:strVal val="#ppt_h"/>
                                          </p:val>
                                        </p:tav>
                                      </p:tavLst>
                                    </p:anim>
                                  </p:childTnLst>
                                </p:cTn>
                              </p:par>
                            </p:childTnLst>
                          </p:cTn>
                        </p:par>
                        <p:par>
                          <p:cTn id="233" fill="hold" nodeType="afterGroup">
                            <p:stCondLst>
                              <p:cond delay="2000"/>
                            </p:stCondLst>
                            <p:childTnLst>
                              <p:par>
                                <p:cTn id="234" presetID="17" presetClass="entr" presetSubtype="1" fill="hold" grpId="0" nodeType="afterEffect">
                                  <p:stCondLst>
                                    <p:cond delay="0"/>
                                  </p:stCondLst>
                                  <p:childTnLst>
                                    <p:set>
                                      <p:cBhvr>
                                        <p:cTn id="235" dur="1" fill="hold">
                                          <p:stCondLst>
                                            <p:cond delay="0"/>
                                          </p:stCondLst>
                                        </p:cTn>
                                        <p:tgtEl>
                                          <p:spTgt spid="376871"/>
                                        </p:tgtEl>
                                        <p:attrNameLst>
                                          <p:attrName>style.visibility</p:attrName>
                                        </p:attrNameLst>
                                      </p:cBhvr>
                                      <p:to>
                                        <p:strVal val="visible"/>
                                      </p:to>
                                    </p:set>
                                    <p:anim calcmode="lin" valueType="num">
                                      <p:cBhvr>
                                        <p:cTn id="236" dur="500" fill="hold"/>
                                        <p:tgtEl>
                                          <p:spTgt spid="376871"/>
                                        </p:tgtEl>
                                        <p:attrNameLst>
                                          <p:attrName>ppt_x</p:attrName>
                                        </p:attrNameLst>
                                      </p:cBhvr>
                                      <p:tavLst>
                                        <p:tav tm="0">
                                          <p:val>
                                            <p:strVal val="#ppt_x"/>
                                          </p:val>
                                        </p:tav>
                                        <p:tav tm="100000">
                                          <p:val>
                                            <p:strVal val="#ppt_x"/>
                                          </p:val>
                                        </p:tav>
                                      </p:tavLst>
                                    </p:anim>
                                    <p:anim calcmode="lin" valueType="num">
                                      <p:cBhvr>
                                        <p:cTn id="237" dur="500" fill="hold"/>
                                        <p:tgtEl>
                                          <p:spTgt spid="376871"/>
                                        </p:tgtEl>
                                        <p:attrNameLst>
                                          <p:attrName>ppt_y</p:attrName>
                                        </p:attrNameLst>
                                      </p:cBhvr>
                                      <p:tavLst>
                                        <p:tav tm="0">
                                          <p:val>
                                            <p:strVal val="#ppt_y-#ppt_h/2"/>
                                          </p:val>
                                        </p:tav>
                                        <p:tav tm="100000">
                                          <p:val>
                                            <p:strVal val="#ppt_y"/>
                                          </p:val>
                                        </p:tav>
                                      </p:tavLst>
                                    </p:anim>
                                    <p:anim calcmode="lin" valueType="num">
                                      <p:cBhvr>
                                        <p:cTn id="238" dur="500" fill="hold"/>
                                        <p:tgtEl>
                                          <p:spTgt spid="376871"/>
                                        </p:tgtEl>
                                        <p:attrNameLst>
                                          <p:attrName>ppt_w</p:attrName>
                                        </p:attrNameLst>
                                      </p:cBhvr>
                                      <p:tavLst>
                                        <p:tav tm="0">
                                          <p:val>
                                            <p:strVal val="#ppt_w"/>
                                          </p:val>
                                        </p:tav>
                                        <p:tav tm="100000">
                                          <p:val>
                                            <p:strVal val="#ppt_w"/>
                                          </p:val>
                                        </p:tav>
                                      </p:tavLst>
                                    </p:anim>
                                    <p:anim calcmode="lin" valueType="num">
                                      <p:cBhvr>
                                        <p:cTn id="239" dur="500" fill="hold"/>
                                        <p:tgtEl>
                                          <p:spTgt spid="376871"/>
                                        </p:tgtEl>
                                        <p:attrNameLst>
                                          <p:attrName>ppt_h</p:attrName>
                                        </p:attrNameLst>
                                      </p:cBhvr>
                                      <p:tavLst>
                                        <p:tav tm="0">
                                          <p:val>
                                            <p:fltVal val="0"/>
                                          </p:val>
                                        </p:tav>
                                        <p:tav tm="100000">
                                          <p:val>
                                            <p:strVal val="#ppt_h"/>
                                          </p:val>
                                        </p:tav>
                                      </p:tavLst>
                                    </p:anim>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nodeType="clickEffect">
                                  <p:stCondLst>
                                    <p:cond delay="0"/>
                                  </p:stCondLst>
                                  <p:childTnLst>
                                    <p:set>
                                      <p:cBhvr>
                                        <p:cTn id="243" dur="1" fill="hold">
                                          <p:stCondLst>
                                            <p:cond delay="0"/>
                                          </p:stCondLst>
                                        </p:cTn>
                                        <p:tgtEl>
                                          <p:spTgt spid="49"/>
                                        </p:tgtEl>
                                        <p:attrNameLst>
                                          <p:attrName>style.visibility</p:attrName>
                                        </p:attrNameLst>
                                      </p:cBhvr>
                                      <p:to>
                                        <p:strVal val="visible"/>
                                      </p:to>
                                    </p:set>
                                    <p:animEffect transition="in" filter="wipe(left)">
                                      <p:cBhvr>
                                        <p:cTn id="244" dur="500"/>
                                        <p:tgtEl>
                                          <p:spTgt spid="49"/>
                                        </p:tgtEl>
                                      </p:cBhvr>
                                    </p:animEffect>
                                  </p:childTnLst>
                                </p:cTn>
                              </p:par>
                            </p:childTnLst>
                          </p:cTn>
                        </p:par>
                        <p:par>
                          <p:cTn id="245" fill="hold">
                            <p:stCondLst>
                              <p:cond delay="500"/>
                            </p:stCondLst>
                            <p:childTnLst>
                              <p:par>
                                <p:cTn id="246" presetID="22" presetClass="entr" presetSubtype="1" fill="hold" nodeType="afterEffect">
                                  <p:stCondLst>
                                    <p:cond delay="0"/>
                                  </p:stCondLst>
                                  <p:childTnLst>
                                    <p:set>
                                      <p:cBhvr>
                                        <p:cTn id="247" dur="1" fill="hold">
                                          <p:stCondLst>
                                            <p:cond delay="0"/>
                                          </p:stCondLst>
                                        </p:cTn>
                                        <p:tgtEl>
                                          <p:spTgt spid="50"/>
                                        </p:tgtEl>
                                        <p:attrNameLst>
                                          <p:attrName>style.visibility</p:attrName>
                                        </p:attrNameLst>
                                      </p:cBhvr>
                                      <p:to>
                                        <p:strVal val="visible"/>
                                      </p:to>
                                    </p:set>
                                    <p:animEffect transition="in" filter="wipe(up)">
                                      <p:cBhvr>
                                        <p:cTn id="248" dur="500"/>
                                        <p:tgtEl>
                                          <p:spTgt spid="50"/>
                                        </p:tgtEl>
                                      </p:cBhvr>
                                    </p:animEffect>
                                  </p:childTnLst>
                                </p:cTn>
                              </p:par>
                            </p:childTnLst>
                          </p:cTn>
                        </p:par>
                        <p:par>
                          <p:cTn id="249" fill="hold">
                            <p:stCondLst>
                              <p:cond delay="1000"/>
                            </p:stCondLst>
                            <p:childTnLst>
                              <p:par>
                                <p:cTn id="250" presetID="22" presetClass="entr" presetSubtype="8" fill="hold" nodeType="afterEffect">
                                  <p:stCondLst>
                                    <p:cond delay="0"/>
                                  </p:stCondLst>
                                  <p:childTnLst>
                                    <p:set>
                                      <p:cBhvr>
                                        <p:cTn id="251" dur="1" fill="hold">
                                          <p:stCondLst>
                                            <p:cond delay="0"/>
                                          </p:stCondLst>
                                        </p:cTn>
                                        <p:tgtEl>
                                          <p:spTgt spid="51"/>
                                        </p:tgtEl>
                                        <p:attrNameLst>
                                          <p:attrName>style.visibility</p:attrName>
                                        </p:attrNameLst>
                                      </p:cBhvr>
                                      <p:to>
                                        <p:strVal val="visible"/>
                                      </p:to>
                                    </p:set>
                                    <p:animEffect transition="in" filter="wipe(left)">
                                      <p:cBhvr>
                                        <p:cTn id="252" dur="500"/>
                                        <p:tgtEl>
                                          <p:spTgt spid="51"/>
                                        </p:tgtEl>
                                      </p:cBhvr>
                                    </p:animEffec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499"/>
                                          </p:stCondLst>
                                        </p:cTn>
                                        <p:tgtEl>
                                          <p:spTgt spid="376872"/>
                                        </p:tgtEl>
                                        <p:attrNameLst>
                                          <p:attrName>style.visibility</p:attrName>
                                        </p:attrNameLst>
                                      </p:cBhvr>
                                      <p:to>
                                        <p:strVal val="visible"/>
                                      </p:to>
                                    </p:set>
                                  </p:childTnLst>
                                </p:cTn>
                              </p:par>
                            </p:childTnLst>
                          </p:cTn>
                        </p:par>
                        <p:par>
                          <p:cTn id="257" fill="hold">
                            <p:stCondLst>
                              <p:cond delay="500"/>
                            </p:stCondLst>
                            <p:childTnLst>
                              <p:par>
                                <p:cTn id="258" presetID="1" presetClass="entr" presetSubtype="0" fill="hold" grpId="0" nodeType="afterEffect">
                                  <p:stCondLst>
                                    <p:cond delay="0"/>
                                  </p:stCondLst>
                                  <p:childTnLst>
                                    <p:set>
                                      <p:cBhvr>
                                        <p:cTn id="259" dur="1" fill="hold">
                                          <p:stCondLst>
                                            <p:cond delay="499"/>
                                          </p:stCondLst>
                                        </p:cTn>
                                        <p:tgtEl>
                                          <p:spTgt spid="376873"/>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22" presetClass="entr" presetSubtype="8" fill="hold" nodeType="clickEffect">
                                  <p:stCondLst>
                                    <p:cond delay="0"/>
                                  </p:stCondLst>
                                  <p:childTnLst>
                                    <p:set>
                                      <p:cBhvr>
                                        <p:cTn id="263" dur="1" fill="hold">
                                          <p:stCondLst>
                                            <p:cond delay="0"/>
                                          </p:stCondLst>
                                        </p:cTn>
                                        <p:tgtEl>
                                          <p:spTgt spid="52"/>
                                        </p:tgtEl>
                                        <p:attrNameLst>
                                          <p:attrName>style.visibility</p:attrName>
                                        </p:attrNameLst>
                                      </p:cBhvr>
                                      <p:to>
                                        <p:strVal val="visible"/>
                                      </p:to>
                                    </p:set>
                                    <p:animEffect transition="in" filter="wipe(left)">
                                      <p:cBhvr>
                                        <p:cTn id="264" dur="500"/>
                                        <p:tgtEl>
                                          <p:spTgt spid="52"/>
                                        </p:tgtEl>
                                      </p:cBhvr>
                                    </p:animEffect>
                                  </p:childTnLst>
                                </p:cTn>
                              </p:par>
                            </p:childTnLst>
                          </p:cTn>
                        </p:par>
                        <p:par>
                          <p:cTn id="265" fill="hold">
                            <p:stCondLst>
                              <p:cond delay="500"/>
                            </p:stCondLst>
                            <p:childTnLst>
                              <p:par>
                                <p:cTn id="266" presetID="22" presetClass="entr" presetSubtype="4" fill="hold" nodeType="afterEffect">
                                  <p:stCondLst>
                                    <p:cond delay="0"/>
                                  </p:stCondLst>
                                  <p:childTnLst>
                                    <p:set>
                                      <p:cBhvr>
                                        <p:cTn id="267" dur="1" fill="hold">
                                          <p:stCondLst>
                                            <p:cond delay="0"/>
                                          </p:stCondLst>
                                        </p:cTn>
                                        <p:tgtEl>
                                          <p:spTgt spid="53"/>
                                        </p:tgtEl>
                                        <p:attrNameLst>
                                          <p:attrName>style.visibility</p:attrName>
                                        </p:attrNameLst>
                                      </p:cBhvr>
                                      <p:to>
                                        <p:strVal val="visible"/>
                                      </p:to>
                                    </p:set>
                                    <p:animEffect transition="in" filter="wipe(down)">
                                      <p:cBhvr>
                                        <p:cTn id="26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9" grpId="0" animBg="1"/>
      <p:bldP spid="376840" grpId="0" animBg="1"/>
      <p:bldP spid="376841" grpId="0" animBg="1"/>
      <p:bldP spid="376842" grpId="0" animBg="1"/>
      <p:bldP spid="376843" grpId="0" animBg="1"/>
      <p:bldP spid="376844" grpId="0" animBg="1"/>
      <p:bldP spid="376845" grpId="0" animBg="1"/>
      <p:bldP spid="376846" grpId="0" animBg="1"/>
      <p:bldP spid="376847" grpId="0" animBg="1"/>
      <p:bldP spid="376848" grpId="0" animBg="1"/>
      <p:bldP spid="376849" grpId="0" animBg="1"/>
      <p:bldP spid="376850" grpId="0" animBg="1"/>
      <p:bldP spid="376851" grpId="0" animBg="1"/>
      <p:bldP spid="376852" grpId="0" animBg="1"/>
      <p:bldP spid="376853" grpId="0" animBg="1"/>
      <p:bldP spid="376854" grpId="0" animBg="1"/>
      <p:bldP spid="376855" grpId="0" animBg="1"/>
      <p:bldP spid="376856" grpId="0" animBg="1"/>
      <p:bldP spid="376858" grpId="0" animBg="1"/>
      <p:bldP spid="376859" grpId="0" animBg="1"/>
      <p:bldP spid="376860" grpId="0" animBg="1"/>
      <p:bldP spid="376861" grpId="0" animBg="1"/>
      <p:bldP spid="376862" grpId="0" animBg="1"/>
      <p:bldP spid="376863" grpId="0" animBg="1" autoUpdateAnimBg="0"/>
      <p:bldP spid="376864" grpId="0" animBg="1"/>
      <p:bldP spid="376865" grpId="0" animBg="1"/>
      <p:bldP spid="376866" grpId="0" animBg="1"/>
      <p:bldP spid="376867" grpId="0" animBg="1"/>
      <p:bldP spid="376868" grpId="0" animBg="1"/>
      <p:bldP spid="376869" grpId="0" animBg="1"/>
      <p:bldP spid="376870" grpId="0" animBg="1"/>
      <p:bldP spid="376871" grpId="0" animBg="1"/>
      <p:bldP spid="376872" grpId="0" animBg="1"/>
      <p:bldP spid="376873" grpId="0" animBg="1"/>
      <p:bldP spid="47" grpId="0" animBg="1"/>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6" name="Rectangle 4"/>
          <p:cNvSpPr>
            <a:spLocks noChangeArrowheads="1"/>
          </p:cNvSpPr>
          <p:nvPr/>
        </p:nvSpPr>
        <p:spPr bwMode="auto">
          <a:xfrm>
            <a:off x="4592545" y="3602323"/>
            <a:ext cx="91351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solidFill>
                  <a:schemeClr val="accent1"/>
                </a:solidFill>
                <a:latin typeface="+mn-lt"/>
              </a:rPr>
              <a:t>ALUSrc</a:t>
            </a:r>
            <a:endParaRPr lang="en-US" altLang="zh-TW" sz="2000" b="1" dirty="0">
              <a:solidFill>
                <a:schemeClr val="accent1"/>
              </a:solidFill>
              <a:latin typeface="+mn-lt"/>
            </a:endParaRPr>
          </a:p>
        </p:txBody>
      </p:sp>
      <p:sp>
        <p:nvSpPr>
          <p:cNvPr id="381957" name="Rectangle 5"/>
          <p:cNvSpPr>
            <a:spLocks noChangeArrowheads="1"/>
          </p:cNvSpPr>
          <p:nvPr/>
        </p:nvSpPr>
        <p:spPr bwMode="auto">
          <a:xfrm>
            <a:off x="5312625" y="3789040"/>
            <a:ext cx="1016427"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solidFill>
                  <a:schemeClr val="accent1"/>
                </a:solidFill>
                <a:latin typeface="+mn-lt"/>
              </a:rPr>
              <a:t>MemRd</a:t>
            </a:r>
            <a:endParaRPr lang="en-US" altLang="zh-TW" sz="2000" b="1" dirty="0">
              <a:solidFill>
                <a:schemeClr val="accent1"/>
              </a:solidFill>
              <a:latin typeface="+mn-lt"/>
            </a:endParaRPr>
          </a:p>
        </p:txBody>
      </p:sp>
      <p:sp>
        <p:nvSpPr>
          <p:cNvPr id="381958" name="Rectangle 6"/>
          <p:cNvSpPr>
            <a:spLocks noChangeArrowheads="1"/>
          </p:cNvSpPr>
          <p:nvPr/>
        </p:nvSpPr>
        <p:spPr bwMode="auto">
          <a:xfrm>
            <a:off x="7040817" y="3789040"/>
            <a:ext cx="1347607"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solidFill>
                  <a:schemeClr val="accent1"/>
                </a:solidFill>
                <a:latin typeface="+mn-lt"/>
              </a:rPr>
              <a:t>MemtoReg</a:t>
            </a:r>
            <a:endParaRPr lang="en-US" altLang="zh-TW" sz="2000" b="1" dirty="0">
              <a:solidFill>
                <a:schemeClr val="accent1"/>
              </a:solidFill>
              <a:latin typeface="+mn-lt"/>
            </a:endParaRPr>
          </a:p>
        </p:txBody>
      </p:sp>
      <p:sp>
        <p:nvSpPr>
          <p:cNvPr id="381959" name="Rectangle 7"/>
          <p:cNvSpPr>
            <a:spLocks noChangeArrowheads="1"/>
          </p:cNvSpPr>
          <p:nvPr/>
        </p:nvSpPr>
        <p:spPr bwMode="auto">
          <a:xfrm>
            <a:off x="6133717" y="3602323"/>
            <a:ext cx="1051116"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solidFill>
                  <a:schemeClr val="accent1"/>
                </a:solidFill>
                <a:latin typeface="+mn-lt"/>
              </a:rPr>
              <a:t>MemWr</a:t>
            </a:r>
            <a:endParaRPr lang="en-US" altLang="zh-TW" sz="2000" b="1" dirty="0">
              <a:solidFill>
                <a:schemeClr val="accent1"/>
              </a:solidFill>
              <a:latin typeface="+mn-lt"/>
            </a:endParaRPr>
          </a:p>
        </p:txBody>
      </p:sp>
      <p:sp>
        <p:nvSpPr>
          <p:cNvPr id="381960" name="Rectangle 8"/>
          <p:cNvSpPr>
            <a:spLocks noChangeArrowheads="1"/>
          </p:cNvSpPr>
          <p:nvPr/>
        </p:nvSpPr>
        <p:spPr bwMode="auto">
          <a:xfrm>
            <a:off x="2694352" y="3697093"/>
            <a:ext cx="29347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smtClean="0">
                <a:solidFill>
                  <a:srgbClr val="FF0000"/>
                </a:solidFill>
                <a:latin typeface="+mn-lt"/>
              </a:rPr>
              <a:t>Z</a:t>
            </a:r>
            <a:endParaRPr lang="en-US" altLang="zh-TW" sz="2000" b="1" dirty="0">
              <a:solidFill>
                <a:srgbClr val="FF0000"/>
              </a:solidFill>
              <a:latin typeface="+mn-lt"/>
            </a:endParaRPr>
          </a:p>
        </p:txBody>
      </p:sp>
      <p:sp>
        <p:nvSpPr>
          <p:cNvPr id="381961" name="Line 9"/>
          <p:cNvSpPr>
            <a:spLocks noChangeShapeType="1"/>
          </p:cNvSpPr>
          <p:nvPr/>
        </p:nvSpPr>
        <p:spPr bwMode="auto">
          <a:xfrm>
            <a:off x="2133600" y="1640967"/>
            <a:ext cx="4392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62" name="Rectangle 10"/>
          <p:cNvSpPr>
            <a:spLocks noChangeArrowheads="1"/>
          </p:cNvSpPr>
          <p:nvPr/>
        </p:nvSpPr>
        <p:spPr bwMode="auto">
          <a:xfrm>
            <a:off x="2574682" y="1268760"/>
            <a:ext cx="2045875"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Instruction&lt;31:0&gt;</a:t>
            </a:r>
          </a:p>
        </p:txBody>
      </p:sp>
      <p:sp>
        <p:nvSpPr>
          <p:cNvPr id="381963" name="Line 11"/>
          <p:cNvSpPr>
            <a:spLocks noChangeShapeType="1"/>
          </p:cNvSpPr>
          <p:nvPr/>
        </p:nvSpPr>
        <p:spPr bwMode="auto">
          <a:xfrm>
            <a:off x="3894468" y="1664413"/>
            <a:ext cx="0" cy="8440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64" name="Rectangle 12"/>
          <p:cNvSpPr>
            <a:spLocks noChangeArrowheads="1"/>
          </p:cNvSpPr>
          <p:nvPr/>
        </p:nvSpPr>
        <p:spPr bwMode="auto">
          <a:xfrm rot="5400000">
            <a:off x="3578152" y="1872793"/>
            <a:ext cx="1018030"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dirty="0" smtClean="0">
                <a:latin typeface="+mn-lt"/>
              </a:rPr>
              <a:t>&lt;</a:t>
            </a:r>
            <a:r>
              <a:rPr lang="en-US" altLang="zh-TW" sz="2000" b="1" dirty="0" smtClean="0">
                <a:latin typeface="+mn-lt"/>
              </a:rPr>
              <a:t>15</a:t>
            </a:r>
            <a:r>
              <a:rPr lang="zh-TW" altLang="en-US" sz="2000" b="1" dirty="0" smtClean="0">
                <a:latin typeface="+mn-lt"/>
              </a:rPr>
              <a:t>:</a:t>
            </a:r>
            <a:r>
              <a:rPr lang="en-US" altLang="zh-TW" sz="2000" b="1" dirty="0" smtClean="0">
                <a:latin typeface="+mn-lt"/>
              </a:rPr>
              <a:t>19</a:t>
            </a:r>
            <a:r>
              <a:rPr lang="zh-TW" altLang="en-US" sz="2000" b="1" dirty="0" smtClean="0">
                <a:latin typeface="+mn-lt"/>
              </a:rPr>
              <a:t>&gt;</a:t>
            </a:r>
            <a:endParaRPr lang="zh-TW" altLang="en-US" sz="2000" b="1" dirty="0">
              <a:latin typeface="+mn-lt"/>
            </a:endParaRPr>
          </a:p>
        </p:txBody>
      </p:sp>
      <p:sp>
        <p:nvSpPr>
          <p:cNvPr id="381965" name="Rectangle 13"/>
          <p:cNvSpPr>
            <a:spLocks noChangeArrowheads="1"/>
          </p:cNvSpPr>
          <p:nvPr/>
        </p:nvSpPr>
        <p:spPr bwMode="auto">
          <a:xfrm rot="5400000">
            <a:off x="4403802" y="1872793"/>
            <a:ext cx="1018030"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dirty="0">
                <a:latin typeface="+mn-lt"/>
              </a:rPr>
              <a:t>&lt;</a:t>
            </a:r>
            <a:r>
              <a:rPr lang="zh-TW" altLang="en-US" sz="2000" b="1" dirty="0" smtClean="0">
                <a:latin typeface="+mn-lt"/>
              </a:rPr>
              <a:t>1</a:t>
            </a:r>
            <a:r>
              <a:rPr lang="en-US" altLang="zh-TW" sz="2000" b="1" dirty="0" smtClean="0">
                <a:latin typeface="+mn-lt"/>
              </a:rPr>
              <a:t>2</a:t>
            </a:r>
            <a:r>
              <a:rPr lang="zh-TW" altLang="en-US" sz="2000" b="1" dirty="0" smtClean="0">
                <a:latin typeface="+mn-lt"/>
              </a:rPr>
              <a:t>:</a:t>
            </a:r>
            <a:r>
              <a:rPr lang="en-US" altLang="zh-TW" sz="2000" b="1" dirty="0" smtClean="0">
                <a:latin typeface="+mn-lt"/>
              </a:rPr>
              <a:t>14</a:t>
            </a:r>
            <a:r>
              <a:rPr lang="zh-TW" altLang="en-US" sz="2000" b="1" dirty="0" smtClean="0">
                <a:latin typeface="+mn-lt"/>
              </a:rPr>
              <a:t>&gt;</a:t>
            </a:r>
            <a:endParaRPr lang="zh-TW" altLang="en-US" sz="2000" b="1" dirty="0">
              <a:latin typeface="+mn-lt"/>
            </a:endParaRPr>
          </a:p>
        </p:txBody>
      </p:sp>
      <p:sp>
        <p:nvSpPr>
          <p:cNvPr id="381966" name="Rectangle 14"/>
          <p:cNvSpPr>
            <a:spLocks noChangeArrowheads="1"/>
          </p:cNvSpPr>
          <p:nvPr/>
        </p:nvSpPr>
        <p:spPr bwMode="auto">
          <a:xfrm rot="5400000">
            <a:off x="5355947" y="1872793"/>
            <a:ext cx="888187"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dirty="0" smtClean="0">
                <a:latin typeface="+mn-lt"/>
              </a:rPr>
              <a:t>&lt;</a:t>
            </a:r>
            <a:r>
              <a:rPr lang="en-US" altLang="zh-TW" sz="2000" b="1" dirty="0">
                <a:latin typeface="+mn-lt"/>
              </a:rPr>
              <a:t>7</a:t>
            </a:r>
            <a:r>
              <a:rPr lang="zh-TW" altLang="en-US" sz="2000" b="1" dirty="0" smtClean="0">
                <a:latin typeface="+mn-lt"/>
              </a:rPr>
              <a:t>:1</a:t>
            </a:r>
            <a:r>
              <a:rPr lang="en-US" altLang="zh-TW" sz="2000" b="1" dirty="0" smtClean="0">
                <a:latin typeface="+mn-lt"/>
              </a:rPr>
              <a:t>1</a:t>
            </a:r>
            <a:r>
              <a:rPr lang="zh-TW" altLang="en-US" sz="2000" b="1" dirty="0" smtClean="0">
                <a:latin typeface="+mn-lt"/>
              </a:rPr>
              <a:t>&gt;</a:t>
            </a:r>
            <a:endParaRPr lang="zh-TW" altLang="en-US" sz="2000" b="1" dirty="0">
              <a:latin typeface="+mn-lt"/>
            </a:endParaRPr>
          </a:p>
        </p:txBody>
      </p:sp>
      <p:sp>
        <p:nvSpPr>
          <p:cNvPr id="381967" name="Rectangle 15"/>
          <p:cNvSpPr>
            <a:spLocks noChangeArrowheads="1"/>
          </p:cNvSpPr>
          <p:nvPr/>
        </p:nvSpPr>
        <p:spPr bwMode="auto">
          <a:xfrm rot="5400000">
            <a:off x="6084260" y="1872793"/>
            <a:ext cx="75834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dirty="0">
                <a:latin typeface="+mn-lt"/>
              </a:rPr>
              <a:t>&lt;0</a:t>
            </a:r>
            <a:r>
              <a:rPr lang="zh-TW" altLang="en-US" sz="2000" b="1" dirty="0" smtClean="0">
                <a:latin typeface="+mn-lt"/>
              </a:rPr>
              <a:t>:</a:t>
            </a:r>
            <a:r>
              <a:rPr lang="en-US" altLang="zh-TW" sz="2000" b="1" dirty="0">
                <a:latin typeface="+mn-lt"/>
              </a:rPr>
              <a:t>6</a:t>
            </a:r>
            <a:r>
              <a:rPr lang="zh-TW" altLang="en-US" sz="2000" b="1" dirty="0" smtClean="0">
                <a:latin typeface="+mn-lt"/>
              </a:rPr>
              <a:t>&gt;</a:t>
            </a:r>
            <a:endParaRPr lang="zh-TW" altLang="en-US" sz="2000" b="1" dirty="0">
              <a:latin typeface="+mn-lt"/>
            </a:endParaRPr>
          </a:p>
        </p:txBody>
      </p:sp>
      <p:sp>
        <p:nvSpPr>
          <p:cNvPr id="381968" name="Line 16"/>
          <p:cNvSpPr>
            <a:spLocks noChangeShapeType="1"/>
          </p:cNvSpPr>
          <p:nvPr/>
        </p:nvSpPr>
        <p:spPr bwMode="auto">
          <a:xfrm>
            <a:off x="4720118" y="1664413"/>
            <a:ext cx="0" cy="8440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69" name="Line 17"/>
          <p:cNvSpPr>
            <a:spLocks noChangeShapeType="1"/>
          </p:cNvSpPr>
          <p:nvPr/>
        </p:nvSpPr>
        <p:spPr bwMode="auto">
          <a:xfrm>
            <a:off x="5607342" y="1664413"/>
            <a:ext cx="0" cy="8440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70" name="Line 18"/>
          <p:cNvSpPr>
            <a:spLocks noChangeShapeType="1"/>
          </p:cNvSpPr>
          <p:nvPr/>
        </p:nvSpPr>
        <p:spPr bwMode="auto">
          <a:xfrm>
            <a:off x="6321289" y="1664413"/>
            <a:ext cx="0" cy="8440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71" name="Rectangle 19"/>
          <p:cNvSpPr>
            <a:spLocks noChangeArrowheads="1"/>
          </p:cNvSpPr>
          <p:nvPr/>
        </p:nvSpPr>
        <p:spPr bwMode="auto">
          <a:xfrm>
            <a:off x="6212871" y="2448395"/>
            <a:ext cx="44736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smtClean="0">
                <a:latin typeface="+mn-lt"/>
              </a:rPr>
              <a:t>op</a:t>
            </a:r>
            <a:endParaRPr lang="en-US" altLang="zh-TW" sz="2000" b="1" dirty="0">
              <a:latin typeface="+mn-lt"/>
            </a:endParaRPr>
          </a:p>
        </p:txBody>
      </p:sp>
      <p:sp>
        <p:nvSpPr>
          <p:cNvPr id="381972" name="Rectangle 20"/>
          <p:cNvSpPr>
            <a:spLocks noChangeArrowheads="1"/>
          </p:cNvSpPr>
          <p:nvPr/>
        </p:nvSpPr>
        <p:spPr bwMode="auto">
          <a:xfrm>
            <a:off x="5364088" y="2448395"/>
            <a:ext cx="39773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r</a:t>
            </a:r>
            <a:r>
              <a:rPr lang="en-US" altLang="zh-TW" sz="2000" b="1" dirty="0" err="1" smtClean="0">
                <a:latin typeface="+mn-lt"/>
              </a:rPr>
              <a:t>d</a:t>
            </a:r>
            <a:endParaRPr lang="en-US" altLang="zh-TW" sz="2000" b="1" dirty="0">
              <a:latin typeface="+mn-lt"/>
            </a:endParaRPr>
          </a:p>
        </p:txBody>
      </p:sp>
      <p:sp>
        <p:nvSpPr>
          <p:cNvPr id="381973" name="Rectangle 21"/>
          <p:cNvSpPr>
            <a:spLocks noChangeArrowheads="1"/>
          </p:cNvSpPr>
          <p:nvPr/>
        </p:nvSpPr>
        <p:spPr bwMode="auto">
          <a:xfrm>
            <a:off x="4490455" y="2448395"/>
            <a:ext cx="76635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f</a:t>
            </a:r>
            <a:r>
              <a:rPr lang="en-US" altLang="zh-TW" sz="2000" b="1" dirty="0" smtClean="0">
                <a:latin typeface="+mn-lt"/>
              </a:rPr>
              <a:t>unc3</a:t>
            </a:r>
            <a:endParaRPr lang="en-US" altLang="zh-TW" sz="2000" b="1" dirty="0">
              <a:latin typeface="+mn-lt"/>
            </a:endParaRPr>
          </a:p>
        </p:txBody>
      </p:sp>
      <p:sp>
        <p:nvSpPr>
          <p:cNvPr id="381974" name="Rectangle 22"/>
          <p:cNvSpPr>
            <a:spLocks noChangeArrowheads="1"/>
          </p:cNvSpPr>
          <p:nvPr/>
        </p:nvSpPr>
        <p:spPr bwMode="auto">
          <a:xfrm>
            <a:off x="3727415" y="2448395"/>
            <a:ext cx="49230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r</a:t>
            </a:r>
            <a:r>
              <a:rPr lang="en-US" altLang="zh-TW" sz="2000" b="1" dirty="0" smtClean="0">
                <a:latin typeface="+mn-lt"/>
              </a:rPr>
              <a:t>s1</a:t>
            </a:r>
            <a:endParaRPr lang="en-US" altLang="zh-TW" sz="2000" b="1" dirty="0">
              <a:latin typeface="+mn-lt"/>
            </a:endParaRPr>
          </a:p>
        </p:txBody>
      </p:sp>
      <p:sp>
        <p:nvSpPr>
          <p:cNvPr id="381975" name="Rectangle 23"/>
          <p:cNvSpPr>
            <a:spLocks noChangeArrowheads="1"/>
          </p:cNvSpPr>
          <p:nvPr/>
        </p:nvSpPr>
        <p:spPr bwMode="auto">
          <a:xfrm>
            <a:off x="3323785" y="3573016"/>
            <a:ext cx="741865"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solidFill>
                  <a:schemeClr val="accent1"/>
                </a:solidFill>
                <a:latin typeface="+mn-lt"/>
              </a:rPr>
              <a:t>PCsrc</a:t>
            </a:r>
          </a:p>
        </p:txBody>
      </p:sp>
      <p:sp>
        <p:nvSpPr>
          <p:cNvPr id="381976" name="Rectangle 24"/>
          <p:cNvSpPr>
            <a:spLocks noChangeArrowheads="1"/>
          </p:cNvSpPr>
          <p:nvPr/>
        </p:nvSpPr>
        <p:spPr bwMode="auto">
          <a:xfrm>
            <a:off x="678470" y="1268760"/>
            <a:ext cx="1430219" cy="1131277"/>
          </a:xfrm>
          <a:prstGeom prst="rect">
            <a:avLst/>
          </a:prstGeom>
          <a:solidFill>
            <a:srgbClr val="99CCFF"/>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81977" name="Rectangle 25"/>
          <p:cNvSpPr>
            <a:spLocks noChangeArrowheads="1"/>
          </p:cNvSpPr>
          <p:nvPr/>
        </p:nvSpPr>
        <p:spPr bwMode="auto">
          <a:xfrm>
            <a:off x="1451905" y="2085140"/>
            <a:ext cx="69422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Addr</a:t>
            </a:r>
            <a:endParaRPr lang="en-US" altLang="zh-TW" sz="2000" b="1" dirty="0">
              <a:latin typeface="+mn-lt"/>
            </a:endParaRPr>
          </a:p>
        </p:txBody>
      </p:sp>
      <p:sp>
        <p:nvSpPr>
          <p:cNvPr id="381978" name="Rectangle 26"/>
          <p:cNvSpPr>
            <a:spLocks noChangeArrowheads="1"/>
          </p:cNvSpPr>
          <p:nvPr/>
        </p:nvSpPr>
        <p:spPr bwMode="auto">
          <a:xfrm>
            <a:off x="860667" y="1440605"/>
            <a:ext cx="1086511" cy="701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2000" b="1" dirty="0" smtClean="0">
                <a:latin typeface="+mn-lt"/>
              </a:rPr>
              <a:t>Instr.</a:t>
            </a:r>
            <a:endParaRPr lang="en-US" altLang="zh-TW" sz="2000" b="1" dirty="0">
              <a:latin typeface="+mn-lt"/>
            </a:endParaRPr>
          </a:p>
          <a:p>
            <a:pPr algn="ctr"/>
            <a:r>
              <a:rPr lang="en-US" altLang="zh-TW" sz="2000" b="1" dirty="0">
                <a:latin typeface="+mn-lt"/>
              </a:rPr>
              <a:t>Memory</a:t>
            </a:r>
          </a:p>
        </p:txBody>
      </p:sp>
      <p:sp>
        <p:nvSpPr>
          <p:cNvPr id="381979" name="Rectangle 27"/>
          <p:cNvSpPr>
            <a:spLocks noChangeArrowheads="1"/>
          </p:cNvSpPr>
          <p:nvPr/>
        </p:nvSpPr>
        <p:spPr bwMode="auto">
          <a:xfrm>
            <a:off x="1259632" y="4460678"/>
            <a:ext cx="6646119" cy="1447754"/>
          </a:xfrm>
          <a:prstGeom prst="rect">
            <a:avLst/>
          </a:prstGeom>
          <a:solidFill>
            <a:srgbClr val="99FF99"/>
          </a:solidFill>
          <a:ln w="12700">
            <a:solidFill>
              <a:schemeClr val="tx1"/>
            </a:solidFill>
            <a:miter lim="800000"/>
            <a:headEnd/>
            <a:tailEnd/>
          </a:ln>
          <a:effectLst/>
          <a:extLst/>
        </p:spPr>
        <p:txBody>
          <a:bodyPr wrap="none" anchor="ctr"/>
          <a:lstStyle/>
          <a:p>
            <a:endParaRPr lang="zh-TW" altLang="en-US" sz="2000">
              <a:latin typeface="+mn-lt"/>
            </a:endParaRPr>
          </a:p>
        </p:txBody>
      </p:sp>
      <p:sp>
        <p:nvSpPr>
          <p:cNvPr id="381980" name="Rectangle 28"/>
          <p:cNvSpPr>
            <a:spLocks noChangeArrowheads="1"/>
          </p:cNvSpPr>
          <p:nvPr/>
        </p:nvSpPr>
        <p:spPr bwMode="auto">
          <a:xfrm>
            <a:off x="4184292" y="5079199"/>
            <a:ext cx="1358700" cy="4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b="1">
                <a:latin typeface="+mn-lt"/>
              </a:rPr>
              <a:t>Datapath</a:t>
            </a:r>
          </a:p>
        </p:txBody>
      </p:sp>
      <p:sp>
        <p:nvSpPr>
          <p:cNvPr id="381981" name="Line 29"/>
          <p:cNvSpPr>
            <a:spLocks noChangeShapeType="1"/>
          </p:cNvSpPr>
          <p:nvPr/>
        </p:nvSpPr>
        <p:spPr bwMode="auto">
          <a:xfrm>
            <a:off x="3794174" y="3861048"/>
            <a:ext cx="0" cy="576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83" name="Line 31"/>
          <p:cNvSpPr>
            <a:spLocks noChangeShapeType="1"/>
          </p:cNvSpPr>
          <p:nvPr/>
        </p:nvSpPr>
        <p:spPr bwMode="auto">
          <a:xfrm>
            <a:off x="5724085" y="4077048"/>
            <a:ext cx="0" cy="36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84" name="Line 32"/>
          <p:cNvSpPr>
            <a:spLocks noChangeShapeType="1"/>
          </p:cNvSpPr>
          <p:nvPr/>
        </p:nvSpPr>
        <p:spPr bwMode="auto">
          <a:xfrm>
            <a:off x="4986734" y="3933048"/>
            <a:ext cx="0" cy="504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86" name="Line 34"/>
          <p:cNvSpPr>
            <a:spLocks noChangeShapeType="1"/>
          </p:cNvSpPr>
          <p:nvPr/>
        </p:nvSpPr>
        <p:spPr bwMode="auto">
          <a:xfrm>
            <a:off x="6566006" y="3897048"/>
            <a:ext cx="0" cy="54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87" name="Line 35"/>
          <p:cNvSpPr>
            <a:spLocks noChangeShapeType="1"/>
          </p:cNvSpPr>
          <p:nvPr/>
        </p:nvSpPr>
        <p:spPr bwMode="auto">
          <a:xfrm>
            <a:off x="7612317" y="4077048"/>
            <a:ext cx="0" cy="36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88" name="Line 36"/>
          <p:cNvSpPr>
            <a:spLocks noChangeShapeType="1"/>
          </p:cNvSpPr>
          <p:nvPr/>
        </p:nvSpPr>
        <p:spPr bwMode="auto">
          <a:xfrm>
            <a:off x="2694352" y="3733727"/>
            <a:ext cx="0" cy="703385"/>
          </a:xfrm>
          <a:prstGeom prst="line">
            <a:avLst/>
          </a:prstGeom>
          <a:noFill/>
          <a:ln w="1270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89" name="AutoShape 37"/>
          <p:cNvSpPr>
            <a:spLocks noChangeArrowheads="1"/>
          </p:cNvSpPr>
          <p:nvPr/>
        </p:nvSpPr>
        <p:spPr bwMode="auto">
          <a:xfrm>
            <a:off x="1142999" y="2780928"/>
            <a:ext cx="6762751" cy="837584"/>
          </a:xfrm>
          <a:prstGeom prst="roundRect">
            <a:avLst>
              <a:gd name="adj" fmla="val 12495"/>
            </a:avLst>
          </a:prstGeom>
          <a:solidFill>
            <a:srgbClr val="FFFF00"/>
          </a:solidFill>
          <a:ln w="12700">
            <a:solidFill>
              <a:schemeClr val="tx1"/>
            </a:solidFill>
            <a:round/>
            <a:headEnd/>
            <a:tailEnd/>
          </a:ln>
          <a:effectLst/>
          <a:extLst/>
        </p:spPr>
        <p:txBody>
          <a:bodyPr wrap="none" anchor="ctr"/>
          <a:lstStyle/>
          <a:p>
            <a:pPr algn="ctr"/>
            <a:endParaRPr lang="en-US" altLang="zh-TW" b="1" dirty="0">
              <a:latin typeface="+mn-lt"/>
            </a:endParaRPr>
          </a:p>
        </p:txBody>
      </p:sp>
      <p:sp>
        <p:nvSpPr>
          <p:cNvPr id="381991" name="Line 39"/>
          <p:cNvSpPr>
            <a:spLocks noChangeShapeType="1"/>
          </p:cNvSpPr>
          <p:nvPr/>
        </p:nvSpPr>
        <p:spPr bwMode="auto">
          <a:xfrm>
            <a:off x="2463312" y="1640967"/>
            <a:ext cx="0" cy="8440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92" name="Rectangle 40"/>
          <p:cNvSpPr>
            <a:spLocks noChangeArrowheads="1"/>
          </p:cNvSpPr>
          <p:nvPr/>
        </p:nvSpPr>
        <p:spPr bwMode="auto">
          <a:xfrm>
            <a:off x="2149457" y="2424948"/>
            <a:ext cx="76635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f</a:t>
            </a:r>
            <a:r>
              <a:rPr lang="en-US" altLang="zh-TW" sz="2000" b="1" dirty="0" smtClean="0">
                <a:latin typeface="+mn-lt"/>
              </a:rPr>
              <a:t>unc7</a:t>
            </a:r>
            <a:endParaRPr lang="en-US" altLang="zh-TW" sz="2000" b="1" dirty="0">
              <a:latin typeface="+mn-lt"/>
            </a:endParaRPr>
          </a:p>
        </p:txBody>
      </p:sp>
      <p:sp>
        <p:nvSpPr>
          <p:cNvPr id="381993" name="Line 41"/>
          <p:cNvSpPr>
            <a:spLocks noChangeShapeType="1"/>
          </p:cNvSpPr>
          <p:nvPr/>
        </p:nvSpPr>
        <p:spPr bwMode="auto">
          <a:xfrm>
            <a:off x="3175120" y="1640967"/>
            <a:ext cx="0" cy="84406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94" name="Rectangle 42"/>
          <p:cNvSpPr>
            <a:spLocks noChangeArrowheads="1"/>
          </p:cNvSpPr>
          <p:nvPr/>
        </p:nvSpPr>
        <p:spPr bwMode="auto">
          <a:xfrm rot="5400000">
            <a:off x="2858072" y="1872793"/>
            <a:ext cx="1018030"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dirty="0" smtClean="0">
                <a:latin typeface="+mn-lt"/>
              </a:rPr>
              <a:t>&lt;</a:t>
            </a:r>
            <a:r>
              <a:rPr lang="en-US" altLang="zh-TW" sz="2000" b="1" dirty="0" smtClean="0">
                <a:latin typeface="+mn-lt"/>
              </a:rPr>
              <a:t>20</a:t>
            </a:r>
            <a:r>
              <a:rPr lang="zh-TW" altLang="en-US" sz="2000" b="1" dirty="0" smtClean="0">
                <a:latin typeface="+mn-lt"/>
              </a:rPr>
              <a:t>:</a:t>
            </a:r>
            <a:r>
              <a:rPr lang="en-US" altLang="zh-TW" sz="2000" b="1" dirty="0" smtClean="0">
                <a:latin typeface="+mn-lt"/>
              </a:rPr>
              <a:t>24</a:t>
            </a:r>
            <a:r>
              <a:rPr lang="zh-TW" altLang="en-US" sz="2000" b="1" dirty="0" smtClean="0">
                <a:latin typeface="+mn-lt"/>
              </a:rPr>
              <a:t>&gt;</a:t>
            </a:r>
            <a:endParaRPr lang="zh-TW" altLang="en-US" sz="2000" b="1" dirty="0">
              <a:latin typeface="+mn-lt"/>
            </a:endParaRPr>
          </a:p>
        </p:txBody>
      </p:sp>
      <p:sp>
        <p:nvSpPr>
          <p:cNvPr id="381995" name="Rectangle 43"/>
          <p:cNvSpPr>
            <a:spLocks noChangeArrowheads="1"/>
          </p:cNvSpPr>
          <p:nvPr/>
        </p:nvSpPr>
        <p:spPr bwMode="auto">
          <a:xfrm>
            <a:off x="3131840" y="2424948"/>
            <a:ext cx="49230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smtClean="0">
                <a:latin typeface="+mn-lt"/>
              </a:rPr>
              <a:t>rs2</a:t>
            </a:r>
            <a:endParaRPr lang="en-US" altLang="zh-TW" sz="2000" b="1" dirty="0">
              <a:latin typeface="+mn-lt"/>
            </a:endParaRPr>
          </a:p>
        </p:txBody>
      </p:sp>
      <p:sp>
        <p:nvSpPr>
          <p:cNvPr id="381996" name="Rectangle 44"/>
          <p:cNvSpPr>
            <a:spLocks noChangeArrowheads="1"/>
          </p:cNvSpPr>
          <p:nvPr/>
        </p:nvSpPr>
        <p:spPr bwMode="auto">
          <a:xfrm>
            <a:off x="3872465" y="3861048"/>
            <a:ext cx="88062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solidFill>
                  <a:schemeClr val="accent1"/>
                </a:solidFill>
                <a:latin typeface="+mn-lt"/>
              </a:rPr>
              <a:t>RegWr</a:t>
            </a:r>
            <a:endParaRPr lang="en-US" altLang="zh-TW" sz="2000" b="1" dirty="0">
              <a:solidFill>
                <a:schemeClr val="accent1"/>
              </a:solidFill>
              <a:latin typeface="+mn-lt"/>
            </a:endParaRPr>
          </a:p>
        </p:txBody>
      </p:sp>
      <p:sp>
        <p:nvSpPr>
          <p:cNvPr id="381997" name="Line 45"/>
          <p:cNvSpPr>
            <a:spLocks noChangeShapeType="1"/>
          </p:cNvSpPr>
          <p:nvPr/>
        </p:nvSpPr>
        <p:spPr bwMode="auto">
          <a:xfrm>
            <a:off x="4446066" y="4113048"/>
            <a:ext cx="0" cy="324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81998" name="Rectangle 46"/>
          <p:cNvSpPr>
            <a:spLocks noGrp="1" noChangeArrowheads="1"/>
          </p:cNvSpPr>
          <p:nvPr>
            <p:ph type="title"/>
          </p:nvPr>
        </p:nvSpPr>
        <p:spPr/>
        <p:txBody>
          <a:bodyPr/>
          <a:lstStyle/>
          <a:p>
            <a:r>
              <a:rPr lang="en-US" altLang="zh-TW" dirty="0" smtClean="0"/>
              <a:t>Controller Design</a:t>
            </a:r>
            <a:endParaRPr lang="en-US" altLang="zh-TW" dirty="0"/>
          </a:p>
        </p:txBody>
      </p:sp>
      <p:pic>
        <p:nvPicPr>
          <p:cNvPr id="48" name="Picture 5" descr="f04-1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0067" y="4581128"/>
            <a:ext cx="6288292" cy="1183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1"/>
          </p:nvPr>
        </p:nvSpPr>
        <p:spPr/>
        <p:txBody>
          <a:bodyPr/>
          <a:lstStyle/>
          <a:p>
            <a:fld id="{0EF8A0A4-1A2F-4B89-B3C7-02C31CE3A532}" type="slidenum">
              <a:rPr lang="zh-TW" altLang="en-US" smtClean="0"/>
              <a:pPr/>
              <a:t>31</a:t>
            </a:fld>
            <a:endParaRPr lang="zh-TW" altLang="zh-TW"/>
          </a:p>
        </p:txBody>
      </p:sp>
      <p:sp>
        <p:nvSpPr>
          <p:cNvPr id="49" name="Rectangle 42"/>
          <p:cNvSpPr>
            <a:spLocks noChangeArrowheads="1"/>
          </p:cNvSpPr>
          <p:nvPr/>
        </p:nvSpPr>
        <p:spPr bwMode="auto">
          <a:xfrm rot="5400000">
            <a:off x="2099546" y="1872793"/>
            <a:ext cx="1018030"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dirty="0" smtClean="0">
                <a:latin typeface="+mn-lt"/>
              </a:rPr>
              <a:t>&lt;</a:t>
            </a:r>
            <a:r>
              <a:rPr lang="en-US" altLang="zh-TW" sz="2000" b="1" dirty="0" smtClean="0">
                <a:latin typeface="+mn-lt"/>
              </a:rPr>
              <a:t>25</a:t>
            </a:r>
            <a:r>
              <a:rPr lang="zh-TW" altLang="en-US" sz="2000" b="1" dirty="0" smtClean="0">
                <a:latin typeface="+mn-lt"/>
              </a:rPr>
              <a:t>:</a:t>
            </a:r>
            <a:r>
              <a:rPr lang="en-US" altLang="zh-TW" sz="2000" b="1" dirty="0" smtClean="0">
                <a:latin typeface="+mn-lt"/>
              </a:rPr>
              <a:t>31</a:t>
            </a:r>
            <a:r>
              <a:rPr lang="zh-TW" altLang="en-US" sz="2000" b="1" dirty="0" smtClean="0">
                <a:latin typeface="+mn-lt"/>
              </a:rPr>
              <a:t>&gt;</a:t>
            </a:r>
            <a:endParaRPr lang="zh-TW" altLang="en-US" sz="2000" b="1" dirty="0">
              <a:latin typeface="+mn-lt"/>
            </a:endParaRPr>
          </a:p>
        </p:txBody>
      </p:sp>
      <p:grpSp>
        <p:nvGrpSpPr>
          <p:cNvPr id="3" name="群組 2"/>
          <p:cNvGrpSpPr/>
          <p:nvPr/>
        </p:nvGrpSpPr>
        <p:grpSpPr>
          <a:xfrm>
            <a:off x="1628992" y="3789040"/>
            <a:ext cx="998792" cy="692514"/>
            <a:chOff x="3347864" y="3789040"/>
            <a:chExt cx="998792" cy="692514"/>
          </a:xfrm>
        </p:grpSpPr>
        <p:sp>
          <p:nvSpPr>
            <p:cNvPr id="381954" name="Rectangle 2"/>
            <p:cNvSpPr>
              <a:spLocks noChangeArrowheads="1"/>
            </p:cNvSpPr>
            <p:nvPr/>
          </p:nvSpPr>
          <p:spPr bwMode="auto">
            <a:xfrm>
              <a:off x="3347864" y="3789040"/>
              <a:ext cx="99879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2000" b="1" dirty="0" err="1" smtClean="0">
                  <a:solidFill>
                    <a:schemeClr val="accent1"/>
                  </a:solidFill>
                  <a:latin typeface="+mn-lt"/>
                </a:rPr>
                <a:t>ALUctr</a:t>
              </a:r>
              <a:endParaRPr lang="en-US" altLang="zh-TW" sz="2000" b="1" dirty="0">
                <a:solidFill>
                  <a:schemeClr val="accent1"/>
                </a:solidFill>
                <a:latin typeface="+mn-lt"/>
              </a:endParaRPr>
            </a:p>
          </p:txBody>
        </p:sp>
        <p:sp>
          <p:nvSpPr>
            <p:cNvPr id="381985" name="Line 33"/>
            <p:cNvSpPr>
              <a:spLocks noChangeShapeType="1"/>
            </p:cNvSpPr>
            <p:nvPr/>
          </p:nvSpPr>
          <p:spPr bwMode="auto">
            <a:xfrm>
              <a:off x="3703953" y="4059523"/>
              <a:ext cx="0" cy="42203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75" name="Line 22"/>
            <p:cNvSpPr>
              <a:spLocks noChangeShapeType="1"/>
            </p:cNvSpPr>
            <p:nvPr/>
          </p:nvSpPr>
          <p:spPr bwMode="auto">
            <a:xfrm flipH="1">
              <a:off x="3604040" y="4147364"/>
              <a:ext cx="180000" cy="108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76" name="Rectangle 24"/>
            <p:cNvSpPr>
              <a:spLocks noChangeArrowheads="1"/>
            </p:cNvSpPr>
            <p:nvPr/>
          </p:nvSpPr>
          <p:spPr bwMode="auto">
            <a:xfrm>
              <a:off x="3419872" y="4077072"/>
              <a:ext cx="275840"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dirty="0" smtClean="0">
                  <a:latin typeface="+mn-lt"/>
                </a:rPr>
                <a:t>4</a:t>
              </a:r>
              <a:endParaRPr lang="zh-TW" altLang="en-US" sz="1600" dirty="0">
                <a:latin typeface="+mn-lt"/>
              </a:endParaRPr>
            </a:p>
          </p:txBody>
        </p:sp>
      </p:grpSp>
      <p:sp>
        <p:nvSpPr>
          <p:cNvPr id="4" name="文字方塊 3"/>
          <p:cNvSpPr txBox="1"/>
          <p:nvPr/>
        </p:nvSpPr>
        <p:spPr>
          <a:xfrm>
            <a:off x="3779912" y="2708920"/>
            <a:ext cx="1468415" cy="461665"/>
          </a:xfrm>
          <a:prstGeom prst="rect">
            <a:avLst/>
          </a:prstGeom>
          <a:noFill/>
        </p:spPr>
        <p:txBody>
          <a:bodyPr wrap="none" rtlCol="0">
            <a:spAutoFit/>
          </a:bodyPr>
          <a:lstStyle/>
          <a:p>
            <a:r>
              <a:rPr lang="en-US" altLang="zh-TW" b="1" dirty="0" smtClean="0">
                <a:latin typeface="+mn-lt"/>
              </a:rPr>
              <a:t>Controller</a:t>
            </a:r>
            <a:endParaRPr lang="en-US" altLang="zh-TW" b="1" dirty="0">
              <a:latin typeface="+mn-lt"/>
            </a:endParaRPr>
          </a:p>
        </p:txBody>
      </p:sp>
      <p:grpSp>
        <p:nvGrpSpPr>
          <p:cNvPr id="7" name="群組 6"/>
          <p:cNvGrpSpPr/>
          <p:nvPr/>
        </p:nvGrpSpPr>
        <p:grpSpPr>
          <a:xfrm>
            <a:off x="2375904" y="2924944"/>
            <a:ext cx="5398426" cy="792096"/>
            <a:chOff x="204813" y="2924944"/>
            <a:chExt cx="5398426" cy="792096"/>
          </a:xfrm>
        </p:grpSpPr>
        <p:sp>
          <p:nvSpPr>
            <p:cNvPr id="5" name="圓角矩形 4"/>
            <p:cNvSpPr/>
            <p:nvPr/>
          </p:nvSpPr>
          <p:spPr bwMode="auto">
            <a:xfrm>
              <a:off x="1380066" y="3140968"/>
              <a:ext cx="4223173" cy="432048"/>
            </a:xfrm>
            <a:prstGeom prst="round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latin typeface="+mn-lt"/>
                </a:rPr>
                <a:t>Main control</a:t>
              </a:r>
              <a:endParaRPr lang="zh-TW" altLang="en-US" sz="2000" dirty="0">
                <a:latin typeface="+mn-lt"/>
              </a:endParaRPr>
            </a:p>
          </p:txBody>
        </p:sp>
        <p:sp>
          <p:nvSpPr>
            <p:cNvPr id="79" name="Line 29"/>
            <p:cNvSpPr>
              <a:spLocks noChangeShapeType="1"/>
            </p:cNvSpPr>
            <p:nvPr/>
          </p:nvSpPr>
          <p:spPr bwMode="auto">
            <a:xfrm>
              <a:off x="1619672" y="3465040"/>
              <a:ext cx="0" cy="25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0" name="Line 31"/>
            <p:cNvSpPr>
              <a:spLocks noChangeShapeType="1"/>
            </p:cNvSpPr>
            <p:nvPr/>
          </p:nvSpPr>
          <p:spPr bwMode="auto">
            <a:xfrm>
              <a:off x="3549583" y="3465040"/>
              <a:ext cx="0" cy="25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1" name="Line 32"/>
            <p:cNvSpPr>
              <a:spLocks noChangeShapeType="1"/>
            </p:cNvSpPr>
            <p:nvPr/>
          </p:nvSpPr>
          <p:spPr bwMode="auto">
            <a:xfrm>
              <a:off x="2812232" y="3465040"/>
              <a:ext cx="0" cy="25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2" name="Line 34"/>
            <p:cNvSpPr>
              <a:spLocks noChangeShapeType="1"/>
            </p:cNvSpPr>
            <p:nvPr/>
          </p:nvSpPr>
          <p:spPr bwMode="auto">
            <a:xfrm>
              <a:off x="4391504" y="3465040"/>
              <a:ext cx="0" cy="25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3" name="Line 35"/>
            <p:cNvSpPr>
              <a:spLocks noChangeShapeType="1"/>
            </p:cNvSpPr>
            <p:nvPr/>
          </p:nvSpPr>
          <p:spPr bwMode="auto">
            <a:xfrm>
              <a:off x="5437815" y="3465040"/>
              <a:ext cx="0" cy="25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4" name="Line 45"/>
            <p:cNvSpPr>
              <a:spLocks noChangeShapeType="1"/>
            </p:cNvSpPr>
            <p:nvPr/>
          </p:nvSpPr>
          <p:spPr bwMode="auto">
            <a:xfrm>
              <a:off x="2271564" y="3465040"/>
              <a:ext cx="0" cy="25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5" name="Rectangle 6"/>
            <p:cNvSpPr>
              <a:spLocks noChangeArrowheads="1"/>
            </p:cNvSpPr>
            <p:nvPr/>
          </p:nvSpPr>
          <p:spPr bwMode="auto">
            <a:xfrm>
              <a:off x="382873" y="2924944"/>
              <a:ext cx="90755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smtClean="0">
                  <a:solidFill>
                    <a:schemeClr val="accent1"/>
                  </a:solidFill>
                  <a:latin typeface="+mn-lt"/>
                </a:rPr>
                <a:t>ALUOp</a:t>
              </a:r>
              <a:endParaRPr lang="en-US" altLang="zh-TW" sz="2000" b="1" dirty="0">
                <a:solidFill>
                  <a:schemeClr val="accent1"/>
                </a:solidFill>
                <a:latin typeface="+mn-lt"/>
              </a:endParaRPr>
            </a:p>
          </p:txBody>
        </p:sp>
        <p:sp>
          <p:nvSpPr>
            <p:cNvPr id="87" name="Line 34"/>
            <p:cNvSpPr>
              <a:spLocks noChangeShapeType="1"/>
            </p:cNvSpPr>
            <p:nvPr/>
          </p:nvSpPr>
          <p:spPr bwMode="auto">
            <a:xfrm rot="5400000" flipH="1">
              <a:off x="870813" y="2690992"/>
              <a:ext cx="0" cy="1332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9" name="Rectangle 24"/>
            <p:cNvSpPr>
              <a:spLocks noChangeArrowheads="1"/>
            </p:cNvSpPr>
            <p:nvPr/>
          </p:nvSpPr>
          <p:spPr bwMode="auto">
            <a:xfrm>
              <a:off x="537523" y="3294497"/>
              <a:ext cx="275840"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dirty="0">
                  <a:latin typeface="+mn-lt"/>
                </a:rPr>
                <a:t>2</a:t>
              </a:r>
              <a:endParaRPr lang="zh-TW" altLang="en-US" sz="1600" dirty="0">
                <a:latin typeface="+mn-lt"/>
              </a:endParaRPr>
            </a:p>
          </p:txBody>
        </p:sp>
        <p:sp>
          <p:nvSpPr>
            <p:cNvPr id="90" name="Line 22"/>
            <p:cNvSpPr>
              <a:spLocks noChangeShapeType="1"/>
            </p:cNvSpPr>
            <p:nvPr/>
          </p:nvSpPr>
          <p:spPr bwMode="auto">
            <a:xfrm flipH="1">
              <a:off x="755576" y="3312000"/>
              <a:ext cx="180000" cy="108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grpSp>
      <p:grpSp>
        <p:nvGrpSpPr>
          <p:cNvPr id="8" name="群組 7"/>
          <p:cNvGrpSpPr/>
          <p:nvPr/>
        </p:nvGrpSpPr>
        <p:grpSpPr>
          <a:xfrm>
            <a:off x="1527815" y="2924944"/>
            <a:ext cx="883960" cy="936174"/>
            <a:chOff x="6784399" y="2924944"/>
            <a:chExt cx="883960" cy="936174"/>
          </a:xfrm>
        </p:grpSpPr>
        <p:sp>
          <p:nvSpPr>
            <p:cNvPr id="6" name="圓角矩形 5"/>
            <p:cNvSpPr/>
            <p:nvPr/>
          </p:nvSpPr>
          <p:spPr bwMode="auto">
            <a:xfrm>
              <a:off x="6784399" y="2924944"/>
              <a:ext cx="883960" cy="648072"/>
            </a:xfrm>
            <a:prstGeom prst="roundRect">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dirty="0" smtClean="0">
                  <a:solidFill>
                    <a:schemeClr val="bg1"/>
                  </a:solidFill>
                  <a:latin typeface="+mn-lt"/>
                </a:rPr>
                <a:t>ALU control</a:t>
              </a:r>
              <a:endParaRPr lang="zh-TW" altLang="en-US" sz="2000" dirty="0">
                <a:solidFill>
                  <a:schemeClr val="bg1"/>
                </a:solidFill>
                <a:latin typeface="+mn-lt"/>
              </a:endParaRPr>
            </a:p>
          </p:txBody>
        </p:sp>
        <p:grpSp>
          <p:nvGrpSpPr>
            <p:cNvPr id="91" name="群組 90"/>
            <p:cNvGrpSpPr/>
            <p:nvPr/>
          </p:nvGrpSpPr>
          <p:grpSpPr>
            <a:xfrm>
              <a:off x="6943478" y="3501008"/>
              <a:ext cx="364168" cy="360110"/>
              <a:chOff x="3419872" y="4049007"/>
              <a:chExt cx="364168" cy="360110"/>
            </a:xfrm>
          </p:grpSpPr>
          <p:sp>
            <p:nvSpPr>
              <p:cNvPr id="93" name="Line 33"/>
              <p:cNvSpPr>
                <a:spLocks noChangeShapeType="1"/>
              </p:cNvSpPr>
              <p:nvPr/>
            </p:nvSpPr>
            <p:spPr bwMode="auto">
              <a:xfrm>
                <a:off x="3703953" y="4049007"/>
                <a:ext cx="0" cy="36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4" name="Line 22"/>
              <p:cNvSpPr>
                <a:spLocks noChangeShapeType="1"/>
              </p:cNvSpPr>
              <p:nvPr/>
            </p:nvSpPr>
            <p:spPr bwMode="auto">
              <a:xfrm flipH="1">
                <a:off x="3604040" y="4147364"/>
                <a:ext cx="180000" cy="108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95" name="Rectangle 24"/>
              <p:cNvSpPr>
                <a:spLocks noChangeArrowheads="1"/>
              </p:cNvSpPr>
              <p:nvPr/>
            </p:nvSpPr>
            <p:spPr bwMode="auto">
              <a:xfrm>
                <a:off x="3419872" y="4077072"/>
                <a:ext cx="275840"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dirty="0" smtClean="0">
                    <a:latin typeface="+mn-lt"/>
                  </a:rPr>
                  <a:t>4</a:t>
                </a:r>
                <a:endParaRPr lang="zh-TW" altLang="en-US" sz="1600" dirty="0">
                  <a:latin typeface="+mn-lt"/>
                </a:endParaRPr>
              </a:p>
            </p:txBody>
          </p:sp>
        </p:grpSp>
      </p:grpSp>
      <p:cxnSp>
        <p:nvCxnSpPr>
          <p:cNvPr id="10" name="直線單箭頭接點 9"/>
          <p:cNvCxnSpPr/>
          <p:nvPr/>
        </p:nvCxnSpPr>
        <p:spPr bwMode="auto">
          <a:xfrm>
            <a:off x="6300192" y="2508475"/>
            <a:ext cx="0" cy="613269"/>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1" name="直線單箭頭接點 70"/>
          <p:cNvCxnSpPr/>
          <p:nvPr/>
        </p:nvCxnSpPr>
        <p:spPr bwMode="auto">
          <a:xfrm flipH="1">
            <a:off x="2411760" y="2508474"/>
            <a:ext cx="2303660" cy="43127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3" name="直線單箭頭接點 72"/>
          <p:cNvCxnSpPr/>
          <p:nvPr/>
        </p:nvCxnSpPr>
        <p:spPr bwMode="auto">
          <a:xfrm flipH="1">
            <a:off x="2267744" y="2470846"/>
            <a:ext cx="195568" cy="454098"/>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97351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par>
                                <p:cTn id="18" presetID="22" presetClass="entr" presetSubtype="1"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wipe(up)">
                                      <p:cBhvr>
                                        <p:cTn id="20" dur="500"/>
                                        <p:tgtEl>
                                          <p:spTgt spid="71"/>
                                        </p:tgtEl>
                                      </p:cBhvr>
                                    </p:animEffect>
                                  </p:childTnLst>
                                </p:cTn>
                              </p:par>
                              <p:par>
                                <p:cTn id="21" presetID="22" presetClass="entr" presetSubtype="1" fill="hold" nodeType="withEffect">
                                  <p:stCondLst>
                                    <p:cond delay="0"/>
                                  </p:stCondLst>
                                  <p:childTnLst>
                                    <p:set>
                                      <p:cBhvr>
                                        <p:cTn id="22" dur="1" fill="hold">
                                          <p:stCondLst>
                                            <p:cond delay="0"/>
                                          </p:stCondLst>
                                        </p:cTn>
                                        <p:tgtEl>
                                          <p:spTgt spid="73"/>
                                        </p:tgtEl>
                                        <p:attrNameLst>
                                          <p:attrName>style.visibility</p:attrName>
                                        </p:attrNameLst>
                                      </p:cBhvr>
                                      <p:to>
                                        <p:strVal val="visible"/>
                                      </p:to>
                                    </p:set>
                                    <p:animEffect transition="in" filter="wipe(up)">
                                      <p:cBhvr>
                                        <p:cTn id="23"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1081558"/>
            <a:ext cx="6435725"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4"/>
          <p:cNvSpPr>
            <a:spLocks noGrp="1" noChangeArrowheads="1"/>
          </p:cNvSpPr>
          <p:nvPr>
            <p:ph type="title"/>
          </p:nvPr>
        </p:nvSpPr>
        <p:spPr/>
        <p:txBody>
          <a:bodyPr/>
          <a:lstStyle/>
          <a:p>
            <a:pPr eaLnBrk="1" hangingPunct="1"/>
            <a:r>
              <a:rPr lang="en-AU" altLang="zh-TW" dirty="0" err="1" smtClean="0">
                <a:ea typeface="新細明體" panose="02020500000000000000" pitchFamily="18" charset="-120"/>
              </a:rPr>
              <a:t>Datapath</a:t>
            </a:r>
            <a:r>
              <a:rPr lang="en-AU" altLang="zh-TW" dirty="0" smtClean="0">
                <a:ea typeface="新細明體" panose="02020500000000000000" pitchFamily="18" charset="-120"/>
              </a:rPr>
              <a:t> with Control</a:t>
            </a:r>
          </a:p>
        </p:txBody>
      </p:sp>
      <p:sp>
        <p:nvSpPr>
          <p:cNvPr id="2" name="文字方塊 1"/>
          <p:cNvSpPr txBox="1"/>
          <p:nvPr/>
        </p:nvSpPr>
        <p:spPr>
          <a:xfrm>
            <a:off x="683568" y="5733256"/>
            <a:ext cx="1229824" cy="461665"/>
          </a:xfrm>
          <a:prstGeom prst="rect">
            <a:avLst/>
          </a:prstGeom>
          <a:noFill/>
        </p:spPr>
        <p:txBody>
          <a:bodyPr wrap="none" rtlCol="0">
            <a:spAutoFit/>
          </a:bodyPr>
          <a:lstStyle/>
          <a:p>
            <a:pPr marL="0"/>
            <a:r>
              <a:rPr lang="en-US" altLang="zh-TW" dirty="0" smtClean="0">
                <a:latin typeface="+mn-lt"/>
              </a:rPr>
              <a:t>Fig. 4.17</a:t>
            </a:r>
            <a:endParaRPr lang="zh-TW" altLang="en-US" dirty="0">
              <a:latin typeface="+mn-lt"/>
            </a:endParaRPr>
          </a:p>
        </p:txBody>
      </p:sp>
      <p:grpSp>
        <p:nvGrpSpPr>
          <p:cNvPr id="5" name="Group 8"/>
          <p:cNvGrpSpPr>
            <a:grpSpLocks/>
          </p:cNvGrpSpPr>
          <p:nvPr/>
        </p:nvGrpSpPr>
        <p:grpSpPr bwMode="auto">
          <a:xfrm>
            <a:off x="3733800" y="2132134"/>
            <a:ext cx="3404088" cy="2011973"/>
            <a:chOff x="2548" y="1275"/>
            <a:chExt cx="2323" cy="1373"/>
          </a:xfrm>
        </p:grpSpPr>
        <p:sp>
          <p:nvSpPr>
            <p:cNvPr id="6" name="Oval 5"/>
            <p:cNvSpPr>
              <a:spLocks noChangeArrowheads="1"/>
            </p:cNvSpPr>
            <p:nvPr/>
          </p:nvSpPr>
          <p:spPr bwMode="auto">
            <a:xfrm>
              <a:off x="2548" y="1488"/>
              <a:ext cx="572" cy="144"/>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 name="Oval 6"/>
            <p:cNvSpPr>
              <a:spLocks noChangeArrowheads="1"/>
            </p:cNvSpPr>
            <p:nvPr/>
          </p:nvSpPr>
          <p:spPr bwMode="auto">
            <a:xfrm>
              <a:off x="4299" y="1275"/>
              <a:ext cx="572" cy="144"/>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 name="Oval 7"/>
            <p:cNvSpPr>
              <a:spLocks noChangeArrowheads="1"/>
            </p:cNvSpPr>
            <p:nvPr/>
          </p:nvSpPr>
          <p:spPr bwMode="auto">
            <a:xfrm>
              <a:off x="3727" y="2553"/>
              <a:ext cx="523" cy="95"/>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3" name="文字方塊 2"/>
          <p:cNvSpPr txBox="1"/>
          <p:nvPr/>
        </p:nvSpPr>
        <p:spPr>
          <a:xfrm>
            <a:off x="6444208" y="2060847"/>
            <a:ext cx="838200" cy="338554"/>
          </a:xfrm>
          <a:prstGeom prst="rect">
            <a:avLst/>
          </a:prstGeom>
          <a:noFill/>
        </p:spPr>
        <p:txBody>
          <a:bodyPr wrap="square" rtlCol="0">
            <a:spAutoFit/>
          </a:bodyPr>
          <a:lstStyle/>
          <a:p>
            <a:pPr marL="0"/>
            <a:r>
              <a:rPr lang="en-US" altLang="zh-TW" sz="1600" dirty="0" err="1" smtClean="0">
                <a:solidFill>
                  <a:srgbClr val="0000FF"/>
                </a:solidFill>
                <a:latin typeface="+mn-lt"/>
              </a:rPr>
              <a:t>PCsrc</a:t>
            </a:r>
            <a:endParaRPr lang="zh-TW" altLang="en-US" sz="1600" dirty="0">
              <a:solidFill>
                <a:srgbClr val="0000FF"/>
              </a:solidFill>
              <a:latin typeface="+mn-lt"/>
            </a:endParaRPr>
          </a:p>
        </p:txBody>
      </p:sp>
      <p:sp>
        <p:nvSpPr>
          <p:cNvPr id="4" name="文字方塊 3"/>
          <p:cNvSpPr txBox="1"/>
          <p:nvPr/>
        </p:nvSpPr>
        <p:spPr>
          <a:xfrm>
            <a:off x="2483768" y="2780928"/>
            <a:ext cx="986680" cy="400110"/>
          </a:xfrm>
          <a:prstGeom prst="rect">
            <a:avLst/>
          </a:prstGeom>
          <a:noFill/>
        </p:spPr>
        <p:txBody>
          <a:bodyPr wrap="none" rtlCol="0">
            <a:spAutoFit/>
          </a:bodyPr>
          <a:lstStyle/>
          <a:p>
            <a:pPr marL="0"/>
            <a:r>
              <a:rPr lang="en-US" altLang="zh-TW" sz="2000" dirty="0" err="1" smtClean="0">
                <a:solidFill>
                  <a:srgbClr val="FF0000"/>
                </a:solidFill>
                <a:latin typeface="+mn-lt"/>
              </a:rPr>
              <a:t>OPcode</a:t>
            </a:r>
            <a:endParaRPr lang="zh-TW" altLang="en-US" sz="2000" dirty="0">
              <a:solidFill>
                <a:srgbClr val="FF0000"/>
              </a:solidFill>
              <a:latin typeface="+mn-lt"/>
            </a:endParaRPr>
          </a:p>
        </p:txBody>
      </p:sp>
      <p:cxnSp>
        <p:nvCxnSpPr>
          <p:cNvPr id="14" name="直線接點 13"/>
          <p:cNvCxnSpPr/>
          <p:nvPr/>
        </p:nvCxnSpPr>
        <p:spPr bwMode="auto">
          <a:xfrm>
            <a:off x="3858470" y="3068960"/>
            <a:ext cx="929554"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7" name="直線接點 16"/>
          <p:cNvCxnSpPr/>
          <p:nvPr/>
        </p:nvCxnSpPr>
        <p:spPr bwMode="auto">
          <a:xfrm>
            <a:off x="4794574" y="6021288"/>
            <a:ext cx="540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直線接點 18"/>
          <p:cNvCxnSpPr/>
          <p:nvPr/>
        </p:nvCxnSpPr>
        <p:spPr bwMode="auto">
          <a:xfrm>
            <a:off x="4783915" y="3068960"/>
            <a:ext cx="4109" cy="295232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1" name="直線接點 20"/>
          <p:cNvCxnSpPr/>
          <p:nvPr/>
        </p:nvCxnSpPr>
        <p:spPr bwMode="auto">
          <a:xfrm>
            <a:off x="5328000" y="5733256"/>
            <a:ext cx="0" cy="306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投影片編號版面配置區 8"/>
          <p:cNvSpPr>
            <a:spLocks noGrp="1"/>
          </p:cNvSpPr>
          <p:nvPr>
            <p:ph type="sldNum" sz="quarter" idx="11"/>
          </p:nvPr>
        </p:nvSpPr>
        <p:spPr/>
        <p:txBody>
          <a:bodyPr/>
          <a:lstStyle/>
          <a:p>
            <a:fld id="{27E26518-2301-4288-8958-BDA5B1B754F8}" type="slidenum">
              <a:rPr lang="zh-TW" altLang="en-US" smtClean="0"/>
              <a:pPr/>
              <a:t>32</a:t>
            </a:fld>
            <a:endParaRPr lang="zh-TW" altLang="zh-TW"/>
          </a:p>
        </p:txBody>
      </p:sp>
      <p:sp>
        <p:nvSpPr>
          <p:cNvPr id="22" name="文字方塊 21"/>
          <p:cNvSpPr txBox="1"/>
          <p:nvPr/>
        </p:nvSpPr>
        <p:spPr>
          <a:xfrm>
            <a:off x="2123728" y="5621178"/>
            <a:ext cx="1457450" cy="400110"/>
          </a:xfrm>
          <a:prstGeom prst="rect">
            <a:avLst/>
          </a:prstGeom>
          <a:noFill/>
        </p:spPr>
        <p:txBody>
          <a:bodyPr wrap="none" rtlCol="0">
            <a:spAutoFit/>
          </a:bodyPr>
          <a:lstStyle/>
          <a:p>
            <a:pPr marL="0"/>
            <a:r>
              <a:rPr lang="en-US" altLang="zh-TW" sz="2000" dirty="0">
                <a:solidFill>
                  <a:srgbClr val="FF0000"/>
                </a:solidFill>
                <a:latin typeface="+mn-lt"/>
              </a:rPr>
              <a:t>f</a:t>
            </a:r>
            <a:r>
              <a:rPr lang="en-US" altLang="zh-TW" sz="2000" dirty="0" smtClean="0">
                <a:solidFill>
                  <a:srgbClr val="FF0000"/>
                </a:solidFill>
                <a:latin typeface="+mn-lt"/>
              </a:rPr>
              <a:t>unc3/func7</a:t>
            </a:r>
            <a:endParaRPr lang="zh-TW" altLang="en-US" sz="2000" dirty="0">
              <a:solidFill>
                <a:srgbClr val="FF0000"/>
              </a:solidFill>
              <a:latin typeface="+mn-lt"/>
            </a:endParaRPr>
          </a:p>
        </p:txBody>
      </p:sp>
      <p:cxnSp>
        <p:nvCxnSpPr>
          <p:cNvPr id="23" name="直線接點 22"/>
          <p:cNvCxnSpPr/>
          <p:nvPr/>
        </p:nvCxnSpPr>
        <p:spPr bwMode="auto">
          <a:xfrm>
            <a:off x="3588470" y="5949408"/>
            <a:ext cx="1368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4" name="直線接點 23"/>
          <p:cNvCxnSpPr/>
          <p:nvPr/>
        </p:nvCxnSpPr>
        <p:spPr bwMode="auto">
          <a:xfrm>
            <a:off x="3584373" y="5373408"/>
            <a:ext cx="0" cy="576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5" name="直線接點 24"/>
          <p:cNvCxnSpPr/>
          <p:nvPr/>
        </p:nvCxnSpPr>
        <p:spPr bwMode="auto">
          <a:xfrm>
            <a:off x="4968000" y="5409280"/>
            <a:ext cx="0" cy="54000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4956470" y="5409280"/>
            <a:ext cx="144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1407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down)">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500"/>
                                        <p:tgtEl>
                                          <p:spTgt spid="24"/>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par>
                          <p:cTn id="42" fill="hold">
                            <p:stCondLst>
                              <p:cond delay="1500"/>
                            </p:stCondLst>
                            <p:childTnLst>
                              <p:par>
                                <p:cTn id="43" presetID="22" presetClass="entr" presetSubtype="4"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wipe(down)">
                                      <p:cBhvr>
                                        <p:cTn id="45" dur="500"/>
                                        <p:tgtEl>
                                          <p:spTgt spid="25"/>
                                        </p:tgtEl>
                                      </p:cBhvr>
                                    </p:animEffect>
                                  </p:childTnLst>
                                </p:cTn>
                              </p:par>
                            </p:childTnLst>
                          </p:cTn>
                        </p:par>
                        <p:par>
                          <p:cTn id="46" fill="hold">
                            <p:stCondLst>
                              <p:cond delay="2000"/>
                            </p:stCondLst>
                            <p:childTnLst>
                              <p:par>
                                <p:cTn id="47" presetID="22" presetClass="entr" presetSubtype="8" fill="hold"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left)">
                                      <p:cBhvr>
                                        <p:cTn id="4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zh-TW" smtClean="0"/>
              <a:t>Let’s Work on ALU Control</a:t>
            </a:r>
            <a:endParaRPr lang="en-AU" altLang="en-US" dirty="0" smtClean="0"/>
          </a:p>
        </p:txBody>
      </p:sp>
      <p:sp>
        <p:nvSpPr>
          <p:cNvPr id="46084" name="Rectangle 3"/>
          <p:cNvSpPr>
            <a:spLocks noGrp="1" noChangeArrowheads="1"/>
          </p:cNvSpPr>
          <p:nvPr>
            <p:ph type="body" idx="1"/>
          </p:nvPr>
        </p:nvSpPr>
        <p:spPr/>
        <p:txBody>
          <a:bodyPr/>
          <a:lstStyle/>
          <a:p>
            <a:endParaRPr lang="en-US" altLang="zh-TW" dirty="0" smtClean="0"/>
          </a:p>
          <a:p>
            <a:endParaRPr lang="en-US" altLang="zh-TW" dirty="0"/>
          </a:p>
          <a:p>
            <a:pPr marL="0" indent="0">
              <a:buNone/>
            </a:pPr>
            <a:endParaRPr lang="en-US" altLang="zh-TW" dirty="0"/>
          </a:p>
          <a:p>
            <a:r>
              <a:rPr lang="en-US" altLang="zh-TW" dirty="0" smtClean="0"/>
              <a:t>Recall </a:t>
            </a:r>
            <a:r>
              <a:rPr lang="en-US" altLang="zh-TW" dirty="0"/>
              <a:t>ALU design in Chapter 3</a:t>
            </a:r>
          </a:p>
          <a:p>
            <a:pPr marL="0" indent="0">
              <a:buNone/>
            </a:pPr>
            <a:endParaRPr lang="en-US" altLang="en-US" dirty="0"/>
          </a:p>
          <a:p>
            <a:pPr marL="0" indent="0">
              <a:buNone/>
            </a:pPr>
            <a:endParaRPr lang="en-US" altLang="en-US" dirty="0" smtClean="0"/>
          </a:p>
          <a:p>
            <a:pPr marL="0" indent="0">
              <a:buNone/>
            </a:pPr>
            <a:endParaRPr lang="en-US" altLang="en-US" dirty="0" smtClean="0"/>
          </a:p>
          <a:p>
            <a:r>
              <a:rPr lang="en-US" altLang="en-US" dirty="0" smtClean="0"/>
              <a:t>ALU in RISC-V subset:</a:t>
            </a:r>
          </a:p>
          <a:p>
            <a:pPr lvl="1"/>
            <a:r>
              <a:rPr lang="en-US" altLang="en-US" dirty="0" smtClean="0"/>
              <a:t>Load/Store: Function = add </a:t>
            </a:r>
            <a:r>
              <a:rPr lang="en-US" altLang="en-US" dirty="0" smtClean="0">
                <a:sym typeface="Wingdings" panose="05000000000000000000" pitchFamily="2" charset="2"/>
              </a:rPr>
              <a:t></a:t>
            </a:r>
            <a:r>
              <a:rPr lang="en-US" altLang="en-US" dirty="0" smtClean="0"/>
              <a:t> </a:t>
            </a:r>
            <a:r>
              <a:rPr lang="en-US" altLang="en-US" dirty="0" err="1" smtClean="0"/>
              <a:t>ALUOp</a:t>
            </a:r>
            <a:r>
              <a:rPr lang="en-US" altLang="en-US" dirty="0" smtClean="0"/>
              <a:t> = 00</a:t>
            </a:r>
          </a:p>
          <a:p>
            <a:pPr lvl="1"/>
            <a:r>
              <a:rPr lang="en-US" altLang="en-US" dirty="0" smtClean="0"/>
              <a:t>Branch: Function = subtract </a:t>
            </a:r>
            <a:r>
              <a:rPr lang="en-US" altLang="en-US" dirty="0" smtClean="0">
                <a:sym typeface="Wingdings" panose="05000000000000000000" pitchFamily="2" charset="2"/>
              </a:rPr>
              <a:t></a:t>
            </a:r>
            <a:r>
              <a:rPr lang="en-US" altLang="en-US" dirty="0" smtClean="0"/>
              <a:t> </a:t>
            </a:r>
            <a:r>
              <a:rPr lang="en-US" altLang="en-US" dirty="0" err="1" smtClean="0"/>
              <a:t>ALUOp</a:t>
            </a:r>
            <a:r>
              <a:rPr lang="en-US" altLang="en-US" dirty="0" smtClean="0"/>
              <a:t> = 01</a:t>
            </a:r>
          </a:p>
          <a:p>
            <a:pPr lvl="1"/>
            <a:r>
              <a:rPr lang="en-US" altLang="en-US" dirty="0" smtClean="0"/>
              <a:t>R-type: Function depends on opcode/</a:t>
            </a:r>
            <a:r>
              <a:rPr lang="en-US" altLang="en-US" dirty="0" err="1" smtClean="0"/>
              <a:t>func</a:t>
            </a:r>
            <a:r>
              <a:rPr lang="en-US" altLang="en-US" dirty="0" smtClean="0"/>
              <a:t> </a:t>
            </a:r>
            <a:r>
              <a:rPr lang="en-US" altLang="en-US" dirty="0" smtClean="0">
                <a:sym typeface="Wingdings" panose="05000000000000000000" pitchFamily="2" charset="2"/>
              </a:rPr>
              <a:t></a:t>
            </a:r>
            <a:r>
              <a:rPr lang="en-US" altLang="en-US" dirty="0" smtClean="0"/>
              <a:t> </a:t>
            </a:r>
            <a:r>
              <a:rPr lang="en-US" altLang="en-US" dirty="0" err="1" smtClean="0"/>
              <a:t>ALUOp</a:t>
            </a:r>
            <a:r>
              <a:rPr lang="en-US" altLang="en-US" dirty="0" smtClean="0"/>
              <a:t> = 10</a:t>
            </a:r>
            <a:endParaRPr lang="en-AU" altLang="en-US"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33</a:t>
            </a:fld>
            <a:endParaRPr lang="zh-TW" altLang="zh-TW"/>
          </a:p>
        </p:txBody>
      </p:sp>
      <p:graphicFrame>
        <p:nvGraphicFramePr>
          <p:cNvPr id="11" name="表格 10"/>
          <p:cNvGraphicFramePr>
            <a:graphicFrameLocks noGrp="1"/>
          </p:cNvGraphicFramePr>
          <p:nvPr>
            <p:extLst>
              <p:ext uri="{D42A27DB-BD31-4B8C-83A1-F6EECF244321}">
                <p14:modId xmlns:p14="http://schemas.microsoft.com/office/powerpoint/2010/main" val="2429153191"/>
              </p:ext>
            </p:extLst>
          </p:nvPr>
        </p:nvGraphicFramePr>
        <p:xfrm>
          <a:off x="5364088" y="1700808"/>
          <a:ext cx="3600400" cy="2736307"/>
        </p:xfrm>
        <a:graphic>
          <a:graphicData uri="http://schemas.openxmlformats.org/drawingml/2006/table">
            <a:tbl>
              <a:tblPr firstRow="1" bandRow="1">
                <a:solidFill>
                  <a:srgbClr val="99FF99"/>
                </a:solidFill>
                <a:tableStyleId>{21E4AEA4-8DFA-4A89-87EB-49C32662AFE0}</a:tableStyleId>
              </a:tblPr>
              <a:tblGrid>
                <a:gridCol w="1622354">
                  <a:extLst>
                    <a:ext uri="{9D8B030D-6E8A-4147-A177-3AD203B41FA5}">
                      <a16:colId xmlns:a16="http://schemas.microsoft.com/office/drawing/2014/main" val="20000"/>
                    </a:ext>
                  </a:extLst>
                </a:gridCol>
                <a:gridCol w="1978046">
                  <a:extLst>
                    <a:ext uri="{9D8B030D-6E8A-4147-A177-3AD203B41FA5}">
                      <a16:colId xmlns:a16="http://schemas.microsoft.com/office/drawing/2014/main" val="20001"/>
                    </a:ext>
                  </a:extLst>
                </a:gridCol>
              </a:tblGrid>
              <a:tr h="390901">
                <a:tc>
                  <a:txBody>
                    <a:bodyPr/>
                    <a:lstStyle/>
                    <a:p>
                      <a:pPr algn="ctr">
                        <a:lnSpc>
                          <a:spcPts val="1600"/>
                        </a:lnSpc>
                      </a:pPr>
                      <a:r>
                        <a:rPr lang="en-US" altLang="zh-TW" sz="2400" dirty="0" err="1" smtClean="0">
                          <a:solidFill>
                            <a:schemeClr val="tx1"/>
                          </a:solidFill>
                        </a:rPr>
                        <a:t>ALUctr</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tc>
                  <a:txBody>
                    <a:bodyPr/>
                    <a:lstStyle/>
                    <a:p>
                      <a:pPr algn="ctr">
                        <a:lnSpc>
                          <a:spcPts val="1600"/>
                        </a:lnSpc>
                      </a:pPr>
                      <a:r>
                        <a:rPr lang="en-US" altLang="zh-TW" sz="2400" dirty="0" smtClean="0">
                          <a:solidFill>
                            <a:schemeClr val="tx1"/>
                          </a:solidFill>
                        </a:rPr>
                        <a:t>Function</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extLst>
                  <a:ext uri="{0D108BD9-81ED-4DB2-BD59-A6C34878D82A}">
                    <a16:rowId xmlns:a16="http://schemas.microsoft.com/office/drawing/2014/main" val="10000"/>
                  </a:ext>
                </a:extLst>
              </a:tr>
              <a:tr h="390901">
                <a:tc>
                  <a:txBody>
                    <a:bodyPr/>
                    <a:lstStyle/>
                    <a:p>
                      <a:pPr algn="ctr">
                        <a:lnSpc>
                          <a:spcPts val="1600"/>
                        </a:lnSpc>
                      </a:pPr>
                      <a:r>
                        <a:rPr lang="en-US" altLang="zh-TW" sz="2400" dirty="0" smtClean="0">
                          <a:solidFill>
                            <a:schemeClr val="tx1"/>
                          </a:solidFill>
                        </a:rPr>
                        <a:t>0000</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1600"/>
                        </a:lnSpc>
                      </a:pPr>
                      <a:r>
                        <a:rPr lang="en-US" altLang="zh-TW" sz="2400" dirty="0" smtClean="0">
                          <a:solidFill>
                            <a:schemeClr val="tx1"/>
                          </a:solidFill>
                        </a:rPr>
                        <a:t>and</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1"/>
                  </a:ext>
                </a:extLst>
              </a:tr>
              <a:tr h="390901">
                <a:tc>
                  <a:txBody>
                    <a:bodyPr/>
                    <a:lstStyle/>
                    <a:p>
                      <a:pPr algn="ctr">
                        <a:lnSpc>
                          <a:spcPts val="1600"/>
                        </a:lnSpc>
                      </a:pPr>
                      <a:r>
                        <a:rPr lang="en-US" altLang="zh-TW" sz="2400" dirty="0" smtClean="0">
                          <a:solidFill>
                            <a:schemeClr val="tx1"/>
                          </a:solidFill>
                        </a:rPr>
                        <a:t>0001</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1600"/>
                        </a:lnSpc>
                      </a:pPr>
                      <a:r>
                        <a:rPr lang="en-US" altLang="zh-TW" sz="2400" dirty="0" smtClean="0">
                          <a:solidFill>
                            <a:schemeClr val="tx1"/>
                          </a:solidFill>
                        </a:rPr>
                        <a:t>or</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2"/>
                  </a:ext>
                </a:extLst>
              </a:tr>
              <a:tr h="390901">
                <a:tc>
                  <a:txBody>
                    <a:bodyPr/>
                    <a:lstStyle/>
                    <a:p>
                      <a:pPr algn="ctr">
                        <a:lnSpc>
                          <a:spcPts val="1600"/>
                        </a:lnSpc>
                      </a:pPr>
                      <a:r>
                        <a:rPr lang="en-US" altLang="zh-TW" sz="2400" dirty="0" smtClean="0">
                          <a:solidFill>
                            <a:schemeClr val="tx1"/>
                          </a:solidFill>
                        </a:rPr>
                        <a:t>0010</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1600"/>
                        </a:lnSpc>
                      </a:pPr>
                      <a:r>
                        <a:rPr lang="en-US" altLang="zh-TW" sz="2400" dirty="0" smtClean="0">
                          <a:solidFill>
                            <a:schemeClr val="tx1"/>
                          </a:solidFill>
                        </a:rPr>
                        <a:t>add</a:t>
                      </a:r>
                      <a:endParaRPr lang="zh-TW" altLang="en-US" sz="2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3"/>
                  </a:ext>
                </a:extLst>
              </a:tr>
              <a:tr h="390901">
                <a:tc>
                  <a:txBody>
                    <a:bodyPr/>
                    <a:lstStyle/>
                    <a:p>
                      <a:pPr algn="ctr">
                        <a:lnSpc>
                          <a:spcPts val="1600"/>
                        </a:lnSpc>
                      </a:pPr>
                      <a:r>
                        <a:rPr lang="en-US" altLang="zh-TW" sz="2400" dirty="0" smtClean="0"/>
                        <a:t>0110</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1600"/>
                        </a:lnSpc>
                      </a:pPr>
                      <a:r>
                        <a:rPr lang="en-US" altLang="zh-TW" sz="2400" dirty="0" smtClean="0"/>
                        <a:t>sub</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4"/>
                  </a:ext>
                </a:extLst>
              </a:tr>
              <a:tr h="390901">
                <a:tc>
                  <a:txBody>
                    <a:bodyPr/>
                    <a:lstStyle/>
                    <a:p>
                      <a:pPr algn="ctr">
                        <a:lnSpc>
                          <a:spcPts val="1600"/>
                        </a:lnSpc>
                      </a:pPr>
                      <a:r>
                        <a:rPr lang="en-US" altLang="zh-TW" sz="2400" dirty="0" smtClean="0"/>
                        <a:t>0111</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1600"/>
                        </a:lnSpc>
                      </a:pPr>
                      <a:r>
                        <a:rPr lang="en-US" altLang="zh-TW" sz="2400" dirty="0" smtClean="0"/>
                        <a:t>set-less-than</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5"/>
                  </a:ext>
                </a:extLst>
              </a:tr>
              <a:tr h="390901">
                <a:tc>
                  <a:txBody>
                    <a:bodyPr/>
                    <a:lstStyle/>
                    <a:p>
                      <a:pPr algn="ctr">
                        <a:lnSpc>
                          <a:spcPts val="1600"/>
                        </a:lnSpc>
                      </a:pPr>
                      <a:r>
                        <a:rPr lang="en-US" altLang="zh-TW" sz="2400" dirty="0" smtClean="0"/>
                        <a:t>1100</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lnSpc>
                          <a:spcPts val="1600"/>
                        </a:lnSpc>
                      </a:pPr>
                      <a:r>
                        <a:rPr lang="en-US" altLang="zh-TW" sz="2400" dirty="0" smtClean="0"/>
                        <a:t>nor</a:t>
                      </a:r>
                      <a:endParaRPr lang="zh-TW"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6"/>
                  </a:ext>
                </a:extLst>
              </a:tr>
            </a:tbl>
          </a:graphicData>
        </a:graphic>
      </p:graphicFrame>
      <p:sp>
        <p:nvSpPr>
          <p:cNvPr id="28" name="Rectangle 6"/>
          <p:cNvSpPr>
            <a:spLocks noChangeArrowheads="1"/>
          </p:cNvSpPr>
          <p:nvPr/>
        </p:nvSpPr>
        <p:spPr bwMode="auto">
          <a:xfrm>
            <a:off x="1121824" y="1037892"/>
            <a:ext cx="1315233" cy="581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b="1" dirty="0" err="1" smtClean="0">
                <a:solidFill>
                  <a:srgbClr val="0000FF"/>
                </a:solidFill>
                <a:latin typeface="+mn-lt"/>
              </a:rPr>
              <a:t>ALUOp</a:t>
            </a:r>
            <a:endParaRPr lang="en-US" altLang="zh-TW" b="1" dirty="0">
              <a:solidFill>
                <a:srgbClr val="0000FF"/>
              </a:solidFill>
              <a:latin typeface="+mn-lt"/>
            </a:endParaRPr>
          </a:p>
        </p:txBody>
      </p:sp>
      <p:sp>
        <p:nvSpPr>
          <p:cNvPr id="29" name="Line 34"/>
          <p:cNvSpPr>
            <a:spLocks noChangeShapeType="1"/>
          </p:cNvSpPr>
          <p:nvPr/>
        </p:nvSpPr>
        <p:spPr bwMode="auto">
          <a:xfrm rot="16200000">
            <a:off x="1730810" y="639074"/>
            <a:ext cx="0" cy="166243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0" name="Rectangle 24"/>
          <p:cNvSpPr>
            <a:spLocks noChangeArrowheads="1"/>
          </p:cNvSpPr>
          <p:nvPr/>
        </p:nvSpPr>
        <p:spPr bwMode="auto">
          <a:xfrm>
            <a:off x="1314839" y="1412776"/>
            <a:ext cx="360274" cy="463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a:latin typeface="+mn-lt"/>
              </a:rPr>
              <a:t>2</a:t>
            </a:r>
            <a:endParaRPr lang="zh-TW" altLang="en-US" sz="1800" dirty="0">
              <a:latin typeface="+mn-lt"/>
            </a:endParaRPr>
          </a:p>
        </p:txBody>
      </p:sp>
      <p:sp>
        <p:nvSpPr>
          <p:cNvPr id="31" name="Line 22"/>
          <p:cNvSpPr>
            <a:spLocks noChangeShapeType="1"/>
          </p:cNvSpPr>
          <p:nvPr/>
        </p:nvSpPr>
        <p:spPr bwMode="auto">
          <a:xfrm flipH="1">
            <a:off x="1586986" y="1412776"/>
            <a:ext cx="224653" cy="1380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3" name="圓角矩形 32"/>
          <p:cNvSpPr/>
          <p:nvPr/>
        </p:nvSpPr>
        <p:spPr bwMode="auto">
          <a:xfrm>
            <a:off x="2550798" y="1221905"/>
            <a:ext cx="1103248" cy="828463"/>
          </a:xfrm>
          <a:prstGeom prst="roundRect">
            <a:avLst/>
          </a:prstGeom>
          <a:solidFill>
            <a:srgbClr val="C0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dirty="0" smtClean="0">
                <a:solidFill>
                  <a:schemeClr val="bg1"/>
                </a:solidFill>
                <a:latin typeface="+mn-lt"/>
              </a:rPr>
              <a:t>ALU control</a:t>
            </a:r>
            <a:endParaRPr lang="zh-TW" altLang="en-US" dirty="0">
              <a:solidFill>
                <a:schemeClr val="bg1"/>
              </a:solidFill>
              <a:latin typeface="+mn-lt"/>
            </a:endParaRPr>
          </a:p>
        </p:txBody>
      </p:sp>
      <p:grpSp>
        <p:nvGrpSpPr>
          <p:cNvPr id="34" name="群組 33"/>
          <p:cNvGrpSpPr/>
          <p:nvPr/>
        </p:nvGrpSpPr>
        <p:grpSpPr>
          <a:xfrm>
            <a:off x="2749340" y="2050368"/>
            <a:ext cx="454509" cy="499692"/>
            <a:chOff x="3419872" y="4049007"/>
            <a:chExt cx="364168" cy="390888"/>
          </a:xfrm>
        </p:grpSpPr>
        <p:sp>
          <p:nvSpPr>
            <p:cNvPr id="35" name="Line 33"/>
            <p:cNvSpPr>
              <a:spLocks noChangeShapeType="1"/>
            </p:cNvSpPr>
            <p:nvPr/>
          </p:nvSpPr>
          <p:spPr bwMode="auto">
            <a:xfrm>
              <a:off x="3703953" y="4049007"/>
              <a:ext cx="0" cy="36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6" name="Line 22"/>
            <p:cNvSpPr>
              <a:spLocks noChangeShapeType="1"/>
            </p:cNvSpPr>
            <p:nvPr/>
          </p:nvSpPr>
          <p:spPr bwMode="auto">
            <a:xfrm flipH="1">
              <a:off x="3604040" y="4147364"/>
              <a:ext cx="180000" cy="108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 name="Rectangle 24"/>
            <p:cNvSpPr>
              <a:spLocks noChangeArrowheads="1"/>
            </p:cNvSpPr>
            <p:nvPr/>
          </p:nvSpPr>
          <p:spPr bwMode="auto">
            <a:xfrm>
              <a:off x="3419872" y="4077072"/>
              <a:ext cx="28866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smtClean="0">
                  <a:latin typeface="+mn-lt"/>
                </a:rPr>
                <a:t>4</a:t>
              </a:r>
              <a:endParaRPr lang="zh-TW" altLang="en-US" sz="1800" dirty="0">
                <a:latin typeface="+mn-lt"/>
              </a:endParaRPr>
            </a:p>
          </p:txBody>
        </p:sp>
      </p:grpSp>
      <p:sp>
        <p:nvSpPr>
          <p:cNvPr id="39" name="Rectangle 6"/>
          <p:cNvSpPr>
            <a:spLocks noChangeArrowheads="1"/>
          </p:cNvSpPr>
          <p:nvPr/>
        </p:nvSpPr>
        <p:spPr bwMode="auto">
          <a:xfrm>
            <a:off x="3203848" y="1988840"/>
            <a:ext cx="1024955" cy="4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b="1" dirty="0" err="1" smtClean="0">
                <a:solidFill>
                  <a:srgbClr val="0000FF"/>
                </a:solidFill>
                <a:latin typeface="+mn-lt"/>
              </a:rPr>
              <a:t>ALUctr</a:t>
            </a:r>
            <a:endParaRPr lang="en-US" altLang="zh-TW" b="1" dirty="0">
              <a:solidFill>
                <a:srgbClr val="0000FF"/>
              </a:solidFill>
              <a:latin typeface="+mn-lt"/>
            </a:endParaRPr>
          </a:p>
        </p:txBody>
      </p:sp>
      <p:sp>
        <p:nvSpPr>
          <p:cNvPr id="17" name="Rectangle 6"/>
          <p:cNvSpPr>
            <a:spLocks noChangeArrowheads="1"/>
          </p:cNvSpPr>
          <p:nvPr/>
        </p:nvSpPr>
        <p:spPr bwMode="auto">
          <a:xfrm>
            <a:off x="755576" y="1772816"/>
            <a:ext cx="1728160" cy="455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b="1" dirty="0">
                <a:solidFill>
                  <a:srgbClr val="0000FF"/>
                </a:solidFill>
                <a:latin typeface="+mn-lt"/>
              </a:rPr>
              <a:t>f</a:t>
            </a:r>
            <a:r>
              <a:rPr lang="en-US" altLang="zh-TW" b="1" dirty="0" smtClean="0">
                <a:solidFill>
                  <a:srgbClr val="0000FF"/>
                </a:solidFill>
                <a:latin typeface="+mn-lt"/>
              </a:rPr>
              <a:t>unc3/func7</a:t>
            </a:r>
            <a:endParaRPr lang="en-US" altLang="zh-TW" b="1" dirty="0">
              <a:solidFill>
                <a:srgbClr val="0000FF"/>
              </a:solidFill>
              <a:latin typeface="+mn-lt"/>
            </a:endParaRPr>
          </a:p>
        </p:txBody>
      </p:sp>
      <p:sp>
        <p:nvSpPr>
          <p:cNvPr id="18" name="Line 34"/>
          <p:cNvSpPr>
            <a:spLocks noChangeShapeType="1"/>
          </p:cNvSpPr>
          <p:nvPr/>
        </p:nvSpPr>
        <p:spPr bwMode="auto">
          <a:xfrm rot="16200000">
            <a:off x="1730811" y="936165"/>
            <a:ext cx="0" cy="166243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9" name="Line 22"/>
          <p:cNvSpPr>
            <a:spLocks noChangeShapeType="1"/>
          </p:cNvSpPr>
          <p:nvPr/>
        </p:nvSpPr>
        <p:spPr bwMode="auto">
          <a:xfrm flipH="1">
            <a:off x="1586987" y="1709867"/>
            <a:ext cx="224653" cy="1380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Tree>
    <p:extLst>
      <p:ext uri="{BB962C8B-B14F-4D97-AF65-F5344CB8AC3E}">
        <p14:creationId xmlns:p14="http://schemas.microsoft.com/office/powerpoint/2010/main" val="382405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84">
                                            <p:txEl>
                                              <p:pRg st="3" end="3"/>
                                            </p:txEl>
                                          </p:spTgt>
                                        </p:tgtEl>
                                        <p:attrNameLst>
                                          <p:attrName>style.visibility</p:attrName>
                                        </p:attrNameLst>
                                      </p:cBhvr>
                                      <p:to>
                                        <p:strVal val="visible"/>
                                      </p:to>
                                    </p:set>
                                    <p:animEffect transition="in" filter="fade">
                                      <p:cBhvr>
                                        <p:cTn id="7" dur="500"/>
                                        <p:tgtEl>
                                          <p:spTgt spid="46084">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6084">
                                            <p:txEl>
                                              <p:pRg st="7" end="7"/>
                                            </p:txEl>
                                          </p:spTgt>
                                        </p:tgtEl>
                                        <p:attrNameLst>
                                          <p:attrName>style.visibility</p:attrName>
                                        </p:attrNameLst>
                                      </p:cBhvr>
                                      <p:to>
                                        <p:strVal val="visible"/>
                                      </p:to>
                                    </p:set>
                                    <p:animEffect transition="in" filter="fade">
                                      <p:cBhvr>
                                        <p:cTn id="16" dur="500"/>
                                        <p:tgtEl>
                                          <p:spTgt spid="46084">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6084">
                                            <p:txEl>
                                              <p:pRg st="8" end="8"/>
                                            </p:txEl>
                                          </p:spTgt>
                                        </p:tgtEl>
                                        <p:attrNameLst>
                                          <p:attrName>style.visibility</p:attrName>
                                        </p:attrNameLst>
                                      </p:cBhvr>
                                      <p:to>
                                        <p:strVal val="visible"/>
                                      </p:to>
                                    </p:set>
                                    <p:animEffect transition="in" filter="fade">
                                      <p:cBhvr>
                                        <p:cTn id="19" dur="500"/>
                                        <p:tgtEl>
                                          <p:spTgt spid="46084">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6084">
                                            <p:txEl>
                                              <p:pRg st="9" end="9"/>
                                            </p:txEl>
                                          </p:spTgt>
                                        </p:tgtEl>
                                        <p:attrNameLst>
                                          <p:attrName>style.visibility</p:attrName>
                                        </p:attrNameLst>
                                      </p:cBhvr>
                                      <p:to>
                                        <p:strVal val="visible"/>
                                      </p:to>
                                    </p:set>
                                    <p:animEffect transition="in" filter="fade">
                                      <p:cBhvr>
                                        <p:cTn id="22" dur="500"/>
                                        <p:tgtEl>
                                          <p:spTgt spid="4608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6084">
                                            <p:txEl>
                                              <p:pRg st="10" end="10"/>
                                            </p:txEl>
                                          </p:spTgt>
                                        </p:tgtEl>
                                        <p:attrNameLst>
                                          <p:attrName>style.visibility</p:attrName>
                                        </p:attrNameLst>
                                      </p:cBhvr>
                                      <p:to>
                                        <p:strVal val="visible"/>
                                      </p:to>
                                    </p:set>
                                    <p:animEffect transition="in" filter="fade">
                                      <p:cBhvr>
                                        <p:cTn id="25" dur="500"/>
                                        <p:tgtEl>
                                          <p:spTgt spid="4608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TW" dirty="0" smtClean="0"/>
              <a:t>Design of ALU Control</a:t>
            </a:r>
            <a:endParaRPr lang="en-AU" altLang="zh-TW" dirty="0" smtClean="0"/>
          </a:p>
        </p:txBody>
      </p:sp>
      <p:sp>
        <p:nvSpPr>
          <p:cNvPr id="24580" name="Rectangle 3"/>
          <p:cNvSpPr>
            <a:spLocks noGrp="1" noChangeArrowheads="1"/>
          </p:cNvSpPr>
          <p:nvPr>
            <p:ph type="body" idx="1"/>
          </p:nvPr>
        </p:nvSpPr>
        <p:spPr/>
        <p:txBody>
          <a:bodyPr/>
          <a:lstStyle/>
          <a:p>
            <a:r>
              <a:rPr lang="en-US" altLang="zh-TW" dirty="0" smtClean="0"/>
              <a:t>Use the 2-bit </a:t>
            </a:r>
            <a:r>
              <a:rPr lang="en-US" altLang="zh-TW" dirty="0" err="1" smtClean="0"/>
              <a:t>ALUOp</a:t>
            </a:r>
            <a:r>
              <a:rPr lang="en-US" altLang="zh-TW" dirty="0" smtClean="0"/>
              <a:t> from the main control, which is derived from op code</a:t>
            </a:r>
          </a:p>
        </p:txBody>
      </p:sp>
      <p:sp>
        <p:nvSpPr>
          <p:cNvPr id="2" name="文字方塊 1"/>
          <p:cNvSpPr txBox="1"/>
          <p:nvPr/>
        </p:nvSpPr>
        <p:spPr>
          <a:xfrm>
            <a:off x="7092280" y="1743199"/>
            <a:ext cx="1229824" cy="461665"/>
          </a:xfrm>
          <a:prstGeom prst="rect">
            <a:avLst/>
          </a:prstGeom>
          <a:noFill/>
        </p:spPr>
        <p:txBody>
          <a:bodyPr wrap="none" rtlCol="0">
            <a:spAutoFit/>
          </a:bodyPr>
          <a:lstStyle/>
          <a:p>
            <a:pPr marL="0"/>
            <a:r>
              <a:rPr lang="en-US" altLang="zh-TW" dirty="0" smtClean="0">
                <a:latin typeface="+mn-lt"/>
              </a:rPr>
              <a:t>Fig. 4.12</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34</a:t>
            </a:fld>
            <a:endParaRPr lang="zh-TW" altLang="zh-TW"/>
          </a:p>
        </p:txBody>
      </p:sp>
      <p:graphicFrame>
        <p:nvGraphicFramePr>
          <p:cNvPr id="7" name="Group 69"/>
          <p:cNvGraphicFramePr>
            <a:graphicFrameLocks noGrp="1"/>
          </p:cNvGraphicFramePr>
          <p:nvPr>
            <p:extLst>
              <p:ext uri="{D42A27DB-BD31-4B8C-83A1-F6EECF244321}">
                <p14:modId xmlns:p14="http://schemas.microsoft.com/office/powerpoint/2010/main" val="4271137730"/>
              </p:ext>
            </p:extLst>
          </p:nvPr>
        </p:nvGraphicFramePr>
        <p:xfrm>
          <a:off x="323528" y="2204864"/>
          <a:ext cx="8589962" cy="3529104"/>
        </p:xfrm>
        <a:graphic>
          <a:graphicData uri="http://schemas.openxmlformats.org/drawingml/2006/table">
            <a:tbl>
              <a:tblPr>
                <a:tableStyleId>{69CF1AB2-1976-4502-BF36-3FF5EA218861}</a:tableStyleId>
              </a:tblPr>
              <a:tblGrid>
                <a:gridCol w="1080120">
                  <a:extLst>
                    <a:ext uri="{9D8B030D-6E8A-4147-A177-3AD203B41FA5}">
                      <a16:colId xmlns:a16="http://schemas.microsoft.com/office/drawing/2014/main" val="20000"/>
                    </a:ext>
                  </a:extLst>
                </a:gridCol>
                <a:gridCol w="1034742">
                  <a:extLst>
                    <a:ext uri="{9D8B030D-6E8A-4147-A177-3AD203B41FA5}">
                      <a16:colId xmlns:a16="http://schemas.microsoft.com/office/drawing/2014/main" val="20001"/>
                    </a:ext>
                  </a:extLst>
                </a:gridCol>
                <a:gridCol w="1733806">
                  <a:extLst>
                    <a:ext uri="{9D8B030D-6E8A-4147-A177-3AD203B41FA5}">
                      <a16:colId xmlns:a16="http://schemas.microsoft.com/office/drawing/2014/main" val="20002"/>
                    </a:ext>
                  </a:extLst>
                </a:gridCol>
                <a:gridCol w="1208014">
                  <a:extLst>
                    <a:ext uri="{9D8B030D-6E8A-4147-A177-3AD203B41FA5}">
                      <a16:colId xmlns:a16="http://schemas.microsoft.com/office/drawing/2014/main" val="20003"/>
                    </a:ext>
                  </a:extLst>
                </a:gridCol>
                <a:gridCol w="1208014">
                  <a:extLst>
                    <a:ext uri="{9D8B030D-6E8A-4147-A177-3AD203B41FA5}">
                      <a16:colId xmlns:a16="http://schemas.microsoft.com/office/drawing/2014/main" val="1214674215"/>
                    </a:ext>
                  </a:extLst>
                </a:gridCol>
                <a:gridCol w="1224136">
                  <a:extLst>
                    <a:ext uri="{9D8B030D-6E8A-4147-A177-3AD203B41FA5}">
                      <a16:colId xmlns:a16="http://schemas.microsoft.com/office/drawing/2014/main" val="20004"/>
                    </a:ext>
                  </a:extLst>
                </a:gridCol>
                <a:gridCol w="1101130">
                  <a:extLst>
                    <a:ext uri="{9D8B030D-6E8A-4147-A177-3AD203B41FA5}">
                      <a16:colId xmlns:a16="http://schemas.microsoft.com/office/drawing/2014/main" val="20005"/>
                    </a:ext>
                  </a:extLst>
                </a:gridCol>
              </a:tblGrid>
              <a:tr h="579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opcode</a:t>
                      </a:r>
                      <a:endParaRPr kumimoji="0" lang="en-AU" sz="2000" b="1" i="0" u="none" strike="noStrike" cap="none" normalizeH="0" baseline="0" dirty="0" smtClean="0">
                        <a:ln>
                          <a:noFill/>
                        </a:ln>
                        <a:solidFill>
                          <a:schemeClr val="tx1"/>
                        </a:solidFill>
                        <a:effectLst/>
                        <a:latin typeface="+mn-lt"/>
                      </a:endParaRPr>
                    </a:p>
                  </a:txBody>
                  <a:tcPr marL="91454" marR="91454" marT="45711" marB="45711" anchor="b"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err="1" smtClean="0">
                          <a:ln>
                            <a:noFill/>
                          </a:ln>
                          <a:effectLst/>
                        </a:rPr>
                        <a:t>ALUOp</a:t>
                      </a:r>
                      <a:endParaRPr kumimoji="0" lang="en-AU" sz="2000" b="1" i="0" u="none" strike="noStrike" cap="none" normalizeH="0" baseline="0" dirty="0" smtClean="0">
                        <a:ln>
                          <a:noFill/>
                        </a:ln>
                        <a:solidFill>
                          <a:schemeClr val="tx1"/>
                        </a:solidFill>
                        <a:effectLst/>
                        <a:latin typeface="+mn-lt"/>
                      </a:endParaRPr>
                    </a:p>
                  </a:txBody>
                  <a:tcPr marL="91454" marR="91454" marT="45711" marB="45711" anchor="b"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Operation</a:t>
                      </a:r>
                      <a:endParaRPr kumimoji="0" lang="en-AU" sz="2000" b="1" i="0" u="none" strike="noStrike" cap="none" normalizeH="0" baseline="0" dirty="0" smtClean="0">
                        <a:ln>
                          <a:noFill/>
                        </a:ln>
                        <a:solidFill>
                          <a:schemeClr val="tx1"/>
                        </a:solidFill>
                        <a:effectLst/>
                        <a:latin typeface="+mn-lt"/>
                      </a:endParaRPr>
                    </a:p>
                  </a:txBody>
                  <a:tcPr marL="91454" marR="91454" marT="45711" marB="45711" anchor="b"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dk1"/>
                          </a:solidFill>
                          <a:effectLst/>
                          <a:latin typeface="+mn-lt"/>
                        </a:rPr>
                        <a:t>func7</a:t>
                      </a:r>
                      <a:endParaRPr kumimoji="0" lang="en-AU" sz="2000" b="1" i="0" u="none" strike="noStrike" cap="none" normalizeH="0" baseline="0" dirty="0" smtClean="0">
                        <a:ln>
                          <a:noFill/>
                        </a:ln>
                        <a:solidFill>
                          <a:schemeClr val="tx1"/>
                        </a:solidFill>
                        <a:effectLst/>
                        <a:latin typeface="+mn-lt"/>
                      </a:endParaRPr>
                    </a:p>
                  </a:txBody>
                  <a:tcPr marL="91454" marR="91454" marT="45711" marB="45711" anchor="b"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func3</a:t>
                      </a:r>
                    </a:p>
                  </a:txBody>
                  <a:tcPr marL="91454" marR="91454" marT="45711" marB="45711" anchor="b"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ALU </a:t>
                      </a:r>
                      <a:br>
                        <a:rPr kumimoji="0" lang="en-US" sz="2000" u="none" strike="noStrike" cap="none" normalizeH="0" baseline="0" dirty="0" smtClean="0">
                          <a:ln>
                            <a:noFill/>
                          </a:ln>
                          <a:effectLst/>
                        </a:rPr>
                      </a:br>
                      <a:r>
                        <a:rPr kumimoji="0" lang="en-US" sz="2000" u="none" strike="noStrike" cap="none" normalizeH="0" baseline="0" dirty="0" smtClean="0">
                          <a:ln>
                            <a:noFill/>
                          </a:ln>
                          <a:effectLst/>
                        </a:rPr>
                        <a:t>function</a:t>
                      </a:r>
                      <a:endParaRPr kumimoji="0" lang="en-AU" sz="2000" b="1" i="0" u="none" strike="noStrike" cap="none" normalizeH="0" baseline="0" dirty="0" smtClean="0">
                        <a:ln>
                          <a:noFill/>
                        </a:ln>
                        <a:solidFill>
                          <a:schemeClr val="tx1"/>
                        </a:solidFill>
                        <a:effectLst/>
                        <a:latin typeface="+mn-lt"/>
                      </a:endParaRPr>
                    </a:p>
                  </a:txBody>
                  <a:tcPr marL="91454" marR="91454" marT="45711" marB="45711" anchor="b" horzOverflow="overflow">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err="1" smtClean="0">
                          <a:ln>
                            <a:noFill/>
                          </a:ln>
                          <a:effectLst/>
                        </a:rPr>
                        <a:t>ALUctr</a:t>
                      </a:r>
                      <a:endParaRPr kumimoji="0" lang="en-AU" sz="2000" b="1" i="0" u="none" strike="noStrike" cap="none" normalizeH="0" baseline="0" dirty="0" smtClean="0">
                        <a:ln>
                          <a:noFill/>
                        </a:ln>
                        <a:solidFill>
                          <a:schemeClr val="tx1"/>
                        </a:solidFill>
                        <a:effectLst/>
                        <a:latin typeface="+mn-lt"/>
                      </a:endParaRPr>
                    </a:p>
                  </a:txBody>
                  <a:tcPr marL="91454" marR="91454" marT="45711" marB="45711" anchor="b" horzOverflow="overflow">
                    <a:solidFill>
                      <a:schemeClr val="accent1">
                        <a:lumMod val="60000"/>
                        <a:lumOff val="40000"/>
                      </a:schemeClr>
                    </a:solidFill>
                  </a:tcPr>
                </a:tc>
                <a:extLst>
                  <a:ext uri="{0D108BD9-81ED-4DB2-BD59-A6C34878D82A}">
                    <a16:rowId xmlns:a16="http://schemas.microsoft.com/office/drawing/2014/main" val="10000"/>
                  </a:ext>
                </a:extLst>
              </a:tr>
              <a:tr h="3380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err="1" smtClean="0">
                          <a:ln>
                            <a:noFill/>
                          </a:ln>
                          <a:effectLst/>
                        </a:rPr>
                        <a:t>ld</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smtClean="0">
                          <a:ln>
                            <a:noFill/>
                          </a:ln>
                          <a:effectLst/>
                        </a:rPr>
                        <a:t>00</a:t>
                      </a:r>
                      <a:endParaRPr kumimoji="0" lang="en-AU" sz="2000" b="0" i="0" u="none" strike="noStrike" cap="none" normalizeH="0" baseline="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load double</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XXXXXXX</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XXX</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add</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smtClean="0">
                          <a:ln>
                            <a:noFill/>
                          </a:ln>
                          <a:effectLst/>
                        </a:rPr>
                        <a:t>0010</a:t>
                      </a:r>
                      <a:endParaRPr kumimoji="0" lang="en-AU" sz="2000" b="0" i="0" u="none" strike="noStrike" cap="none" normalizeH="0" baseline="0" smtClean="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1"/>
                  </a:ext>
                </a:extLst>
              </a:tr>
              <a:tr h="33526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err="1" smtClean="0">
                          <a:ln>
                            <a:noFill/>
                          </a:ln>
                          <a:effectLst/>
                        </a:rPr>
                        <a:t>sd</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smtClean="0">
                          <a:ln>
                            <a:noFill/>
                          </a:ln>
                          <a:effectLst/>
                        </a:rPr>
                        <a:t>00</a:t>
                      </a:r>
                      <a:endParaRPr kumimoji="0" lang="en-AU" sz="2000" b="0" i="0" u="none" strike="noStrike" cap="none" normalizeH="0" baseline="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store double</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XXXXXXX</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XXX</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add</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smtClean="0">
                          <a:ln>
                            <a:noFill/>
                          </a:ln>
                          <a:effectLst/>
                        </a:rPr>
                        <a:t>0010</a:t>
                      </a:r>
                      <a:endParaRPr kumimoji="0" lang="en-AU" sz="2000" b="0" i="0" u="none" strike="noStrike" cap="none" normalizeH="0" baseline="0" smtClean="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2"/>
                  </a:ext>
                </a:extLst>
              </a:tr>
              <a:tr h="4507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err="1" smtClean="0">
                          <a:ln>
                            <a:noFill/>
                          </a:ln>
                          <a:effectLst/>
                        </a:rPr>
                        <a:t>beq</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smtClean="0">
                          <a:ln>
                            <a:noFill/>
                          </a:ln>
                          <a:effectLst/>
                        </a:rPr>
                        <a:t>01</a:t>
                      </a:r>
                      <a:endParaRPr kumimoji="0" lang="en-AU" sz="2000" b="0" i="0" u="none" strike="noStrike" cap="none" normalizeH="0" baseline="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branch on eq.</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XXXXXXX</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XXX</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subtract</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0110</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3"/>
                  </a:ext>
                </a:extLst>
              </a:tr>
              <a:tr h="335261">
                <a:tc row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R-type</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row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smtClean="0">
                          <a:ln>
                            <a:noFill/>
                          </a:ln>
                          <a:effectLst/>
                        </a:rPr>
                        <a:t>10</a:t>
                      </a:r>
                      <a:endParaRPr kumimoji="0" lang="en-AU" sz="2000" b="0" i="0" u="none" strike="noStrike" cap="none" normalizeH="0" baseline="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add</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0000000</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000</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add</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smtClean="0">
                          <a:ln>
                            <a:noFill/>
                          </a:ln>
                          <a:effectLst/>
                        </a:rPr>
                        <a:t>0010</a:t>
                      </a:r>
                      <a:endParaRPr kumimoji="0" lang="en-AU" sz="2000" b="0" i="0" u="none" strike="noStrike" cap="none" normalizeH="0" baseline="0" smtClean="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4"/>
                  </a:ext>
                </a:extLst>
              </a:tr>
              <a:tr h="336483">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subtract</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0100000</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000</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subtract</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smtClean="0">
                          <a:ln>
                            <a:noFill/>
                          </a:ln>
                          <a:effectLst/>
                        </a:rPr>
                        <a:t>0110</a:t>
                      </a:r>
                      <a:endParaRPr kumimoji="0" lang="en-AU" sz="2000" b="0" i="0" u="none" strike="noStrike" cap="none" normalizeH="0" baseline="0" smtClean="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5"/>
                  </a:ext>
                </a:extLst>
              </a:tr>
              <a:tr h="335261">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AND</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0000000</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111</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AND</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smtClean="0">
                          <a:ln>
                            <a:noFill/>
                          </a:ln>
                          <a:effectLst/>
                        </a:rPr>
                        <a:t>0000</a:t>
                      </a:r>
                      <a:endParaRPr kumimoji="0" lang="en-AU" sz="2000" b="0" i="0" u="none" strike="noStrike" cap="none" normalizeH="0" baseline="0" smtClean="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6"/>
                  </a:ext>
                </a:extLst>
              </a:tr>
              <a:tr h="338071">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OR</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0000000</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110</a:t>
                      </a: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OR</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u="none" strike="noStrike" cap="none" normalizeH="0" baseline="0" dirty="0" smtClean="0">
                          <a:ln>
                            <a:noFill/>
                          </a:ln>
                          <a:effectLst/>
                        </a:rPr>
                        <a:t>0001</a:t>
                      </a:r>
                      <a:endParaRPr kumimoji="0" lang="en-AU" sz="2000" b="0" i="0" u="none" strike="noStrike" cap="none" normalizeH="0" baseline="0" dirty="0" smtClean="0">
                        <a:ln>
                          <a:noFill/>
                        </a:ln>
                        <a:solidFill>
                          <a:schemeClr val="tx1"/>
                        </a:solidFill>
                        <a:effectLst/>
                        <a:latin typeface="+mn-lt"/>
                      </a:endParaRPr>
                    </a:p>
                  </a:txBody>
                  <a:tcPr marL="91454" marR="91454" marT="45711" marB="45711" horzOverflow="overflow"/>
                </a:tc>
                <a:extLst>
                  <a:ext uri="{0D108BD9-81ED-4DB2-BD59-A6C34878D82A}">
                    <a16:rowId xmlns:a16="http://schemas.microsoft.com/office/drawing/2014/main" val="10007"/>
                  </a:ext>
                </a:extLst>
              </a:tr>
            </a:tbl>
          </a:graphicData>
        </a:graphic>
      </p:graphicFrame>
      <p:sp>
        <p:nvSpPr>
          <p:cNvPr id="4" name="圓角矩形 3"/>
          <p:cNvSpPr/>
          <p:nvPr/>
        </p:nvSpPr>
        <p:spPr bwMode="auto">
          <a:xfrm>
            <a:off x="323528" y="2420888"/>
            <a:ext cx="2088232" cy="3240360"/>
          </a:xfrm>
          <a:prstGeom prst="roundRect">
            <a:avLst/>
          </a:prstGeom>
          <a:noFill/>
          <a:ln w="57150" cap="flat" cmpd="sng" algn="ctr">
            <a:solidFill>
              <a:srgbClr val="FF0000"/>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extLst>
      <p:ext uri="{BB962C8B-B14F-4D97-AF65-F5344CB8AC3E}">
        <p14:creationId xmlns:p14="http://schemas.microsoft.com/office/powerpoint/2010/main" val="254036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Truth Table for </a:t>
            </a:r>
            <a:r>
              <a:rPr lang="en-US" altLang="zh-TW" dirty="0" err="1" smtClean="0"/>
              <a:t>ALUctr</a:t>
            </a:r>
            <a:endParaRPr lang="zh-TW" altLang="en-US" dirty="0"/>
          </a:p>
        </p:txBody>
      </p:sp>
      <p:sp>
        <p:nvSpPr>
          <p:cNvPr id="7" name="文字方塊 6"/>
          <p:cNvSpPr txBox="1"/>
          <p:nvPr/>
        </p:nvSpPr>
        <p:spPr>
          <a:xfrm>
            <a:off x="1115616" y="3399383"/>
            <a:ext cx="1229824" cy="461665"/>
          </a:xfrm>
          <a:prstGeom prst="rect">
            <a:avLst/>
          </a:prstGeom>
          <a:noFill/>
        </p:spPr>
        <p:txBody>
          <a:bodyPr wrap="none" rtlCol="0">
            <a:spAutoFit/>
          </a:bodyPr>
          <a:lstStyle/>
          <a:p>
            <a:pPr marL="0"/>
            <a:r>
              <a:rPr lang="en-US" altLang="zh-TW" dirty="0" smtClean="0">
                <a:latin typeface="+mn-lt"/>
              </a:rPr>
              <a:t>Fig. 4.13</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35</a:t>
            </a:fld>
            <a:endParaRPr lang="zh-TW" altLang="zh-TW"/>
          </a:p>
        </p:txBody>
      </p:sp>
      <p:sp>
        <p:nvSpPr>
          <p:cNvPr id="8" name="文字方塊 7"/>
          <p:cNvSpPr txBox="1"/>
          <p:nvPr/>
        </p:nvSpPr>
        <p:spPr>
          <a:xfrm>
            <a:off x="251520" y="4172887"/>
            <a:ext cx="3673173" cy="1200329"/>
          </a:xfrm>
          <a:prstGeom prst="rect">
            <a:avLst/>
          </a:prstGeom>
          <a:noFill/>
        </p:spPr>
        <p:txBody>
          <a:bodyPr wrap="square" rtlCol="0">
            <a:spAutoFit/>
          </a:bodyPr>
          <a:lstStyle/>
          <a:p>
            <a:pPr marL="0"/>
            <a:r>
              <a:rPr lang="en-US" altLang="zh-TW" dirty="0" smtClean="0">
                <a:latin typeface="+mn-lt"/>
              </a:rPr>
              <a:t>The logic gate design of ALU control can then be derived easily</a:t>
            </a:r>
            <a:endParaRPr lang="zh-TW" altLang="en-US" dirty="0">
              <a:latin typeface="+mn-lt"/>
            </a:endParaRPr>
          </a:p>
        </p:txBody>
      </p:sp>
      <p:pic>
        <p:nvPicPr>
          <p:cNvPr id="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24744"/>
            <a:ext cx="8938574"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群組 11"/>
          <p:cNvGrpSpPr/>
          <p:nvPr/>
        </p:nvGrpSpPr>
        <p:grpSpPr>
          <a:xfrm>
            <a:off x="2267744" y="3549575"/>
            <a:ext cx="6833349" cy="2515390"/>
            <a:chOff x="2267744" y="3549575"/>
            <a:chExt cx="6833349" cy="2515390"/>
          </a:xfrm>
        </p:grpSpPr>
        <p:pic>
          <p:nvPicPr>
            <p:cNvPr id="10" name="Picture 6" descr="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5594" y="3549575"/>
              <a:ext cx="4680520" cy="25080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文字方塊 10"/>
            <p:cNvSpPr txBox="1"/>
            <p:nvPr/>
          </p:nvSpPr>
          <p:spPr>
            <a:xfrm>
              <a:off x="7707763" y="3549575"/>
              <a:ext cx="1393330" cy="461665"/>
            </a:xfrm>
            <a:prstGeom prst="rect">
              <a:avLst/>
            </a:prstGeom>
            <a:noFill/>
          </p:spPr>
          <p:txBody>
            <a:bodyPr wrap="none" rtlCol="0">
              <a:spAutoFit/>
            </a:bodyPr>
            <a:lstStyle/>
            <a:p>
              <a:pPr marL="0"/>
              <a:r>
                <a:rPr lang="en-US" altLang="zh-TW" dirty="0" smtClean="0">
                  <a:latin typeface="+mn-lt"/>
                </a:rPr>
                <a:t>Fig. </a:t>
              </a:r>
              <a:r>
                <a:rPr lang="en-US" altLang="zh-TW" dirty="0">
                  <a:solidFill>
                    <a:srgbClr val="000000"/>
                  </a:solidFill>
                </a:rPr>
                <a:t>C</a:t>
              </a:r>
              <a:r>
                <a:rPr lang="en-US" altLang="zh-TW" dirty="0" smtClean="0">
                  <a:solidFill>
                    <a:srgbClr val="000000"/>
                  </a:solidFill>
                  <a:ea typeface="Times New Roman" panose="02020603050405020304" pitchFamily="18" charset="0"/>
                  <a:cs typeface="ITCFranklinGothicStd-Hvy" charset="0"/>
                </a:rPr>
                <a:t>.2.3</a:t>
              </a:r>
              <a:endParaRPr lang="zh-TW" altLang="en-US" dirty="0">
                <a:latin typeface="+mn-lt"/>
              </a:endParaRPr>
            </a:p>
          </p:txBody>
        </p:sp>
        <p:sp>
          <p:nvSpPr>
            <p:cNvPr id="3" name="文字方塊 2"/>
            <p:cNvSpPr txBox="1"/>
            <p:nvPr/>
          </p:nvSpPr>
          <p:spPr>
            <a:xfrm>
              <a:off x="8028384" y="4653136"/>
              <a:ext cx="1022844" cy="461665"/>
            </a:xfrm>
            <a:prstGeom prst="rect">
              <a:avLst/>
            </a:prstGeom>
            <a:noFill/>
          </p:spPr>
          <p:txBody>
            <a:bodyPr wrap="none" rtlCol="0">
              <a:spAutoFit/>
            </a:bodyPr>
            <a:lstStyle/>
            <a:p>
              <a:pPr marL="0"/>
              <a:r>
                <a:rPr lang="en-US" altLang="zh-TW" dirty="0" err="1" smtClean="0">
                  <a:latin typeface="+mn-lt"/>
                </a:rPr>
                <a:t>ALUctr</a:t>
              </a:r>
              <a:endParaRPr lang="zh-TW" altLang="en-US" dirty="0">
                <a:latin typeface="+mn-lt"/>
              </a:endParaRPr>
            </a:p>
          </p:txBody>
        </p:sp>
        <p:sp>
          <p:nvSpPr>
            <p:cNvPr id="5" name="矩形 4"/>
            <p:cNvSpPr/>
            <p:nvPr/>
          </p:nvSpPr>
          <p:spPr bwMode="auto">
            <a:xfrm>
              <a:off x="2267744" y="5596546"/>
              <a:ext cx="2376264" cy="468419"/>
            </a:xfrm>
            <a:prstGeom prst="rect">
              <a:avLst/>
            </a:prstGeom>
            <a:solidFill>
              <a:srgbClr val="FFFF00"/>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Logic design for MIPS</a:t>
              </a:r>
              <a:endParaRPr lang="zh-TW" altLang="en-US" sz="2000" i="1" dirty="0">
                <a:latin typeface="+mn-lt"/>
              </a:endParaRPr>
            </a:p>
          </p:txBody>
        </p:sp>
      </p:grpSp>
    </p:spTree>
    <p:extLst>
      <p:ext uri="{BB962C8B-B14F-4D97-AF65-F5344CB8AC3E}">
        <p14:creationId xmlns:p14="http://schemas.microsoft.com/office/powerpoint/2010/main" val="6014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3"/>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424" y="1557296"/>
            <a:ext cx="7740000" cy="45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en-US" altLang="zh-TW" dirty="0" smtClean="0"/>
              <a:t>Now, Let’s Work on Main Control</a:t>
            </a:r>
            <a:endParaRPr lang="zh-TW" altLang="en-US" dirty="0"/>
          </a:p>
        </p:txBody>
      </p:sp>
      <p:sp>
        <p:nvSpPr>
          <p:cNvPr id="3" name="內容版面配置區 2"/>
          <p:cNvSpPr>
            <a:spLocks noGrp="1"/>
          </p:cNvSpPr>
          <p:nvPr>
            <p:ph idx="1"/>
          </p:nvPr>
        </p:nvSpPr>
        <p:spPr/>
        <p:txBody>
          <a:bodyPr/>
          <a:lstStyle/>
          <a:p>
            <a:r>
              <a:rPr lang="en-US" altLang="zh-TW" dirty="0" smtClean="0"/>
              <a:t>Consider R-type instruction</a:t>
            </a:r>
            <a:endParaRPr lang="zh-TW" altLang="en-US" dirty="0"/>
          </a:p>
        </p:txBody>
      </p:sp>
      <p:sp>
        <p:nvSpPr>
          <p:cNvPr id="6" name="Rectangle 6"/>
          <p:cNvSpPr>
            <a:spLocks noChangeArrowheads="1"/>
          </p:cNvSpPr>
          <p:nvPr/>
        </p:nvSpPr>
        <p:spPr bwMode="auto">
          <a:xfrm>
            <a:off x="1250400" y="3888000"/>
            <a:ext cx="864000" cy="904383"/>
          </a:xfrm>
          <a:prstGeom prst="rect">
            <a:avLst/>
          </a:prstGeom>
          <a:noFill/>
          <a:ln w="38100">
            <a:solidFill>
              <a:srgbClr val="33CC33"/>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 name="AutoShape 7"/>
          <p:cNvSpPr>
            <a:spLocks noChangeArrowheads="1"/>
          </p:cNvSpPr>
          <p:nvPr/>
        </p:nvSpPr>
        <p:spPr bwMode="auto">
          <a:xfrm rot="-5400000">
            <a:off x="1516596" y="1947900"/>
            <a:ext cx="792088" cy="441920"/>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33CC33"/>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 name="Line 8"/>
          <p:cNvSpPr>
            <a:spLocks noChangeShapeType="1"/>
          </p:cNvSpPr>
          <p:nvPr/>
        </p:nvSpPr>
        <p:spPr bwMode="auto">
          <a:xfrm>
            <a:off x="1043632" y="4005629"/>
            <a:ext cx="216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9" name="Line 9"/>
          <p:cNvSpPr>
            <a:spLocks noChangeShapeType="1"/>
          </p:cNvSpPr>
          <p:nvPr/>
        </p:nvSpPr>
        <p:spPr bwMode="auto">
          <a:xfrm flipH="1" flipV="1">
            <a:off x="1116000" y="1871999"/>
            <a:ext cx="0" cy="212400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0" name="Line 10"/>
          <p:cNvSpPr>
            <a:spLocks noChangeShapeType="1"/>
          </p:cNvSpPr>
          <p:nvPr/>
        </p:nvSpPr>
        <p:spPr bwMode="auto">
          <a:xfrm>
            <a:off x="1115680" y="1908000"/>
            <a:ext cx="576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1" name="Line 11"/>
          <p:cNvSpPr>
            <a:spLocks noChangeShapeType="1"/>
          </p:cNvSpPr>
          <p:nvPr/>
        </p:nvSpPr>
        <p:spPr bwMode="auto">
          <a:xfrm>
            <a:off x="1439680" y="2412000"/>
            <a:ext cx="252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2" name="Line 12"/>
          <p:cNvSpPr>
            <a:spLocks noChangeShapeType="1"/>
          </p:cNvSpPr>
          <p:nvPr/>
        </p:nvSpPr>
        <p:spPr bwMode="auto">
          <a:xfrm>
            <a:off x="2133600" y="4413738"/>
            <a:ext cx="144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31" name="Group 41"/>
          <p:cNvGrpSpPr>
            <a:grpSpLocks/>
          </p:cNvGrpSpPr>
          <p:nvPr/>
        </p:nvGrpSpPr>
        <p:grpSpPr bwMode="auto">
          <a:xfrm>
            <a:off x="3894993" y="3285393"/>
            <a:ext cx="2154116" cy="2735874"/>
            <a:chOff x="2658" y="2062"/>
            <a:chExt cx="1470" cy="1867"/>
          </a:xfrm>
        </p:grpSpPr>
        <p:sp>
          <p:nvSpPr>
            <p:cNvPr id="32" name="Line 30"/>
            <p:cNvSpPr>
              <a:spLocks noChangeShapeType="1"/>
            </p:cNvSpPr>
            <p:nvPr/>
          </p:nvSpPr>
          <p:spPr bwMode="auto">
            <a:xfrm>
              <a:off x="2678" y="2080"/>
              <a:ext cx="73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3" name="Line 31"/>
            <p:cNvSpPr>
              <a:spLocks noChangeShapeType="1"/>
            </p:cNvSpPr>
            <p:nvPr/>
          </p:nvSpPr>
          <p:spPr bwMode="auto">
            <a:xfrm flipH="1" flipV="1">
              <a:off x="3415" y="2062"/>
              <a:ext cx="0" cy="186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 name="Line 32"/>
            <p:cNvSpPr>
              <a:spLocks noChangeShapeType="1"/>
            </p:cNvSpPr>
            <p:nvPr/>
          </p:nvSpPr>
          <p:spPr bwMode="auto">
            <a:xfrm>
              <a:off x="3415" y="3923"/>
              <a:ext cx="442"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5" name="Line 33"/>
            <p:cNvSpPr>
              <a:spLocks noChangeShapeType="1"/>
            </p:cNvSpPr>
            <p:nvPr/>
          </p:nvSpPr>
          <p:spPr bwMode="auto">
            <a:xfrm flipV="1">
              <a:off x="3857" y="3732"/>
              <a:ext cx="0" cy="19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 name="Oval 34"/>
            <p:cNvSpPr>
              <a:spLocks noChangeArrowheads="1"/>
            </p:cNvSpPr>
            <p:nvPr/>
          </p:nvSpPr>
          <p:spPr bwMode="auto">
            <a:xfrm>
              <a:off x="3661" y="3345"/>
              <a:ext cx="369" cy="387"/>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 name="Line 35"/>
            <p:cNvSpPr>
              <a:spLocks noChangeShapeType="1"/>
            </p:cNvSpPr>
            <p:nvPr/>
          </p:nvSpPr>
          <p:spPr bwMode="auto">
            <a:xfrm flipH="1" flipV="1">
              <a:off x="4127" y="3045"/>
              <a:ext cx="0" cy="516"/>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8" name="Line 36"/>
            <p:cNvSpPr>
              <a:spLocks noChangeShapeType="1"/>
            </p:cNvSpPr>
            <p:nvPr/>
          </p:nvSpPr>
          <p:spPr bwMode="auto">
            <a:xfrm flipH="1" flipV="1">
              <a:off x="3661" y="2258"/>
              <a:ext cx="0" cy="59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9" name="Line 37"/>
            <p:cNvSpPr>
              <a:spLocks noChangeShapeType="1"/>
            </p:cNvSpPr>
            <p:nvPr/>
          </p:nvSpPr>
          <p:spPr bwMode="auto">
            <a:xfrm>
              <a:off x="2658" y="2258"/>
              <a:ext cx="100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0" name="AutoShape 38"/>
            <p:cNvSpPr>
              <a:spLocks noChangeArrowheads="1"/>
            </p:cNvSpPr>
            <p:nvPr/>
          </p:nvSpPr>
          <p:spPr bwMode="auto">
            <a:xfrm>
              <a:off x="3587" y="2857"/>
              <a:ext cx="147" cy="344"/>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1" name="Line 39"/>
            <p:cNvSpPr>
              <a:spLocks noChangeShapeType="1"/>
            </p:cNvSpPr>
            <p:nvPr/>
          </p:nvSpPr>
          <p:spPr bwMode="auto">
            <a:xfrm>
              <a:off x="4054" y="3552"/>
              <a:ext cx="74"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43" name="Group 48"/>
          <p:cNvGrpSpPr>
            <a:grpSpLocks/>
          </p:cNvGrpSpPr>
          <p:nvPr/>
        </p:nvGrpSpPr>
        <p:grpSpPr bwMode="auto">
          <a:xfrm>
            <a:off x="5652119" y="3993175"/>
            <a:ext cx="2123341" cy="1380393"/>
            <a:chOff x="4055" y="2545"/>
            <a:chExt cx="1449" cy="942"/>
          </a:xfrm>
        </p:grpSpPr>
        <p:sp>
          <p:nvSpPr>
            <p:cNvPr id="44" name="AutoShape 40"/>
            <p:cNvSpPr>
              <a:spLocks noChangeArrowheads="1"/>
            </p:cNvSpPr>
            <p:nvPr/>
          </p:nvSpPr>
          <p:spPr bwMode="auto">
            <a:xfrm rot="16200000">
              <a:off x="4038" y="2562"/>
              <a:ext cx="576" cy="541"/>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00B0F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5" name="Line 41"/>
            <p:cNvSpPr>
              <a:spLocks noChangeShapeType="1"/>
            </p:cNvSpPr>
            <p:nvPr/>
          </p:nvSpPr>
          <p:spPr bwMode="auto">
            <a:xfrm>
              <a:off x="4585" y="2897"/>
              <a:ext cx="208" cy="0"/>
            </a:xfrm>
            <a:prstGeom prst="line">
              <a:avLst/>
            </a:prstGeom>
            <a:noFill/>
            <a:ln w="38100">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6" name="Line 42"/>
            <p:cNvSpPr>
              <a:spLocks noChangeShapeType="1"/>
            </p:cNvSpPr>
            <p:nvPr/>
          </p:nvSpPr>
          <p:spPr bwMode="auto">
            <a:xfrm flipH="1" flipV="1">
              <a:off x="4645" y="2897"/>
              <a:ext cx="0" cy="590"/>
            </a:xfrm>
            <a:prstGeom prst="line">
              <a:avLst/>
            </a:prstGeom>
            <a:noFill/>
            <a:ln w="38100">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7" name="Line 43"/>
            <p:cNvSpPr>
              <a:spLocks noChangeShapeType="1"/>
            </p:cNvSpPr>
            <p:nvPr/>
          </p:nvSpPr>
          <p:spPr bwMode="auto">
            <a:xfrm>
              <a:off x="4646" y="3487"/>
              <a:ext cx="835" cy="0"/>
            </a:xfrm>
            <a:prstGeom prst="line">
              <a:avLst/>
            </a:prstGeom>
            <a:noFill/>
            <a:ln w="38100">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8" name="Line 44"/>
            <p:cNvSpPr>
              <a:spLocks noChangeShapeType="1"/>
            </p:cNvSpPr>
            <p:nvPr/>
          </p:nvSpPr>
          <p:spPr bwMode="auto">
            <a:xfrm flipH="1" flipV="1">
              <a:off x="5504" y="3118"/>
              <a:ext cx="0" cy="369"/>
            </a:xfrm>
            <a:prstGeom prst="line">
              <a:avLst/>
            </a:prstGeom>
            <a:noFill/>
            <a:ln w="38100">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72" name="群組 71"/>
          <p:cNvGrpSpPr/>
          <p:nvPr/>
        </p:nvGrpSpPr>
        <p:grpSpPr>
          <a:xfrm>
            <a:off x="648000" y="1556791"/>
            <a:ext cx="6696312" cy="2448001"/>
            <a:chOff x="648000" y="1556791"/>
            <a:chExt cx="6696312" cy="2448001"/>
          </a:xfrm>
        </p:grpSpPr>
        <p:sp>
          <p:nvSpPr>
            <p:cNvPr id="49" name="Line 45"/>
            <p:cNvSpPr>
              <a:spLocks noChangeShapeType="1"/>
            </p:cNvSpPr>
            <p:nvPr/>
          </p:nvSpPr>
          <p:spPr bwMode="auto">
            <a:xfrm flipH="1" flipV="1">
              <a:off x="7344000" y="1556791"/>
              <a:ext cx="0" cy="57600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0" name="Line 46"/>
            <p:cNvSpPr>
              <a:spLocks noChangeShapeType="1"/>
            </p:cNvSpPr>
            <p:nvPr/>
          </p:nvSpPr>
          <p:spPr bwMode="auto">
            <a:xfrm>
              <a:off x="648312" y="1556792"/>
              <a:ext cx="669600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1" name="Line 47"/>
            <p:cNvSpPr>
              <a:spLocks noChangeShapeType="1"/>
            </p:cNvSpPr>
            <p:nvPr/>
          </p:nvSpPr>
          <p:spPr bwMode="auto">
            <a:xfrm flipH="1" flipV="1">
              <a:off x="648000" y="1556792"/>
              <a:ext cx="0" cy="244800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53" name="Group 57"/>
          <p:cNvGrpSpPr>
            <a:grpSpLocks/>
          </p:cNvGrpSpPr>
          <p:nvPr/>
        </p:nvGrpSpPr>
        <p:grpSpPr bwMode="auto">
          <a:xfrm>
            <a:off x="3964632" y="3212975"/>
            <a:ext cx="4170483" cy="1699846"/>
            <a:chOff x="2652" y="2064"/>
            <a:chExt cx="2846" cy="1160"/>
          </a:xfrm>
        </p:grpSpPr>
        <p:sp>
          <p:nvSpPr>
            <p:cNvPr id="54" name="AutoShape 49"/>
            <p:cNvSpPr>
              <a:spLocks noChangeArrowheads="1"/>
            </p:cNvSpPr>
            <p:nvPr/>
          </p:nvSpPr>
          <p:spPr bwMode="auto">
            <a:xfrm>
              <a:off x="5351" y="2880"/>
              <a:ext cx="147" cy="344"/>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5" name="Line 50"/>
            <p:cNvSpPr>
              <a:spLocks noChangeShapeType="1"/>
            </p:cNvSpPr>
            <p:nvPr/>
          </p:nvSpPr>
          <p:spPr bwMode="auto">
            <a:xfrm>
              <a:off x="2652" y="2064"/>
              <a:ext cx="2776"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6" name="Line 51"/>
            <p:cNvSpPr>
              <a:spLocks noChangeShapeType="1"/>
            </p:cNvSpPr>
            <p:nvPr/>
          </p:nvSpPr>
          <p:spPr bwMode="auto">
            <a:xfrm flipH="1" flipV="1">
              <a:off x="5425" y="2064"/>
              <a:ext cx="0" cy="816"/>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71" name="群組 70"/>
          <p:cNvGrpSpPr/>
          <p:nvPr/>
        </p:nvGrpSpPr>
        <p:grpSpPr>
          <a:xfrm>
            <a:off x="3923928" y="1846940"/>
            <a:ext cx="3271667" cy="2426123"/>
            <a:chOff x="3923928" y="1846940"/>
            <a:chExt cx="3271667" cy="2426123"/>
          </a:xfrm>
        </p:grpSpPr>
        <p:cxnSp>
          <p:nvCxnSpPr>
            <p:cNvPr id="58" name="直線接點 57"/>
            <p:cNvCxnSpPr/>
            <p:nvPr/>
          </p:nvCxnSpPr>
          <p:spPr bwMode="auto">
            <a:xfrm>
              <a:off x="3923928" y="2924944"/>
              <a:ext cx="2376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0" name="直線接點 59"/>
            <p:cNvCxnSpPr/>
            <p:nvPr/>
          </p:nvCxnSpPr>
          <p:spPr bwMode="auto">
            <a:xfrm>
              <a:off x="6300192" y="2780928"/>
              <a:ext cx="0" cy="144016"/>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2" name="直線接點 61"/>
            <p:cNvCxnSpPr/>
            <p:nvPr/>
          </p:nvCxnSpPr>
          <p:spPr bwMode="auto">
            <a:xfrm>
              <a:off x="6299928" y="2780928"/>
              <a:ext cx="360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4" name="直線接點 63"/>
            <p:cNvCxnSpPr/>
            <p:nvPr/>
          </p:nvCxnSpPr>
          <p:spPr bwMode="auto">
            <a:xfrm flipV="1">
              <a:off x="6552000" y="2924944"/>
              <a:ext cx="0" cy="1348119"/>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6" name="直線接點 65"/>
            <p:cNvCxnSpPr/>
            <p:nvPr/>
          </p:nvCxnSpPr>
          <p:spPr bwMode="auto">
            <a:xfrm>
              <a:off x="6552232" y="2924944"/>
              <a:ext cx="108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8" name="直線接點 67"/>
            <p:cNvCxnSpPr/>
            <p:nvPr/>
          </p:nvCxnSpPr>
          <p:spPr bwMode="auto">
            <a:xfrm flipV="1">
              <a:off x="7056000" y="2484008"/>
              <a:ext cx="0" cy="36892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9" name="AutoShape 49"/>
            <p:cNvSpPr>
              <a:spLocks noChangeArrowheads="1"/>
            </p:cNvSpPr>
            <p:nvPr/>
          </p:nvSpPr>
          <p:spPr bwMode="auto">
            <a:xfrm>
              <a:off x="6980184" y="1846940"/>
              <a:ext cx="215411" cy="648000"/>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0" name="流程圖: 延遲 69"/>
            <p:cNvSpPr/>
            <p:nvPr/>
          </p:nvSpPr>
          <p:spPr bwMode="auto">
            <a:xfrm>
              <a:off x="6659928" y="2668472"/>
              <a:ext cx="320256" cy="328480"/>
            </a:xfrm>
            <a:prstGeom prst="flowChartDelay">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grpSp>
      <p:sp>
        <p:nvSpPr>
          <p:cNvPr id="74" name="Rectangle 6"/>
          <p:cNvSpPr>
            <a:spLocks noChangeArrowheads="1"/>
          </p:cNvSpPr>
          <p:nvPr/>
        </p:nvSpPr>
        <p:spPr bwMode="auto">
          <a:xfrm>
            <a:off x="814433" y="3717238"/>
            <a:ext cx="252046" cy="612531"/>
          </a:xfrm>
          <a:prstGeom prst="rect">
            <a:avLst/>
          </a:prstGeom>
          <a:noFill/>
          <a:ln w="38100">
            <a:solidFill>
              <a:srgbClr val="FFC00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57" name="群組 56"/>
          <p:cNvGrpSpPr/>
          <p:nvPr/>
        </p:nvGrpSpPr>
        <p:grpSpPr>
          <a:xfrm>
            <a:off x="3384717" y="4703442"/>
            <a:ext cx="4863611" cy="1389185"/>
            <a:chOff x="3384717" y="4703442"/>
            <a:chExt cx="4863611" cy="1389185"/>
          </a:xfrm>
        </p:grpSpPr>
        <p:sp>
          <p:nvSpPr>
            <p:cNvPr id="75" name="Line 52"/>
            <p:cNvSpPr>
              <a:spLocks noChangeShapeType="1"/>
            </p:cNvSpPr>
            <p:nvPr/>
          </p:nvSpPr>
          <p:spPr bwMode="auto">
            <a:xfrm>
              <a:off x="3384717" y="6092627"/>
              <a:ext cx="486068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6" name="Line 53"/>
            <p:cNvSpPr>
              <a:spLocks noChangeShapeType="1"/>
            </p:cNvSpPr>
            <p:nvPr/>
          </p:nvSpPr>
          <p:spPr bwMode="auto">
            <a:xfrm flipH="1" flipV="1">
              <a:off x="8248328" y="4703442"/>
              <a:ext cx="0" cy="136867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7" name="Line 54"/>
            <p:cNvSpPr>
              <a:spLocks noChangeShapeType="1"/>
            </p:cNvSpPr>
            <p:nvPr/>
          </p:nvSpPr>
          <p:spPr bwMode="auto">
            <a:xfrm flipH="1" flipV="1">
              <a:off x="3384717" y="4860238"/>
              <a:ext cx="0" cy="1223596"/>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8" name="Line 55"/>
            <p:cNvSpPr>
              <a:spLocks noChangeShapeType="1"/>
            </p:cNvSpPr>
            <p:nvPr/>
          </p:nvSpPr>
          <p:spPr bwMode="auto">
            <a:xfrm>
              <a:off x="3384717" y="4869031"/>
              <a:ext cx="32385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81" name="群組 80"/>
          <p:cNvGrpSpPr/>
          <p:nvPr/>
        </p:nvGrpSpPr>
        <p:grpSpPr>
          <a:xfrm>
            <a:off x="2151185" y="1944000"/>
            <a:ext cx="4796815" cy="4005463"/>
            <a:chOff x="2151185" y="1944000"/>
            <a:chExt cx="4796815" cy="4005463"/>
          </a:xfrm>
        </p:grpSpPr>
        <p:sp>
          <p:nvSpPr>
            <p:cNvPr id="14" name="Rectangle 13"/>
            <p:cNvSpPr>
              <a:spLocks noChangeArrowheads="1"/>
            </p:cNvSpPr>
            <p:nvPr/>
          </p:nvSpPr>
          <p:spPr bwMode="auto">
            <a:xfrm>
              <a:off x="3742592" y="3820259"/>
              <a:ext cx="1116623" cy="1186962"/>
            </a:xfrm>
            <a:prstGeom prst="rect">
              <a:avLst/>
            </a:prstGeom>
            <a:noFill/>
            <a:ln w="38100">
              <a:solidFill>
                <a:srgbClr val="0000FF"/>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5" name="Line 14"/>
            <p:cNvSpPr>
              <a:spLocks noChangeShapeType="1"/>
            </p:cNvSpPr>
            <p:nvPr/>
          </p:nvSpPr>
          <p:spPr bwMode="auto">
            <a:xfrm>
              <a:off x="2268416" y="3213589"/>
              <a:ext cx="115179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6" name="Line 15"/>
            <p:cNvSpPr>
              <a:spLocks noChangeShapeType="1"/>
            </p:cNvSpPr>
            <p:nvPr/>
          </p:nvSpPr>
          <p:spPr bwMode="auto">
            <a:xfrm>
              <a:off x="2268416" y="4221088"/>
              <a:ext cx="14478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7" name="Line 16"/>
            <p:cNvSpPr>
              <a:spLocks noChangeShapeType="1"/>
            </p:cNvSpPr>
            <p:nvPr/>
          </p:nvSpPr>
          <p:spPr bwMode="auto">
            <a:xfrm>
              <a:off x="2268416" y="3959470"/>
              <a:ext cx="147564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8" name="Line 17"/>
            <p:cNvSpPr>
              <a:spLocks noChangeShapeType="1"/>
            </p:cNvSpPr>
            <p:nvPr/>
          </p:nvSpPr>
          <p:spPr bwMode="auto">
            <a:xfrm flipH="1" flipV="1">
              <a:off x="2268416" y="3213589"/>
              <a:ext cx="0" cy="2196612"/>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9" name="Oval 18"/>
            <p:cNvSpPr>
              <a:spLocks noChangeArrowheads="1"/>
            </p:cNvSpPr>
            <p:nvPr/>
          </p:nvSpPr>
          <p:spPr bwMode="auto">
            <a:xfrm>
              <a:off x="3377712" y="2693378"/>
              <a:ext cx="575896" cy="1043354"/>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0" name="Line 19"/>
            <p:cNvSpPr>
              <a:spLocks noChangeShapeType="1"/>
            </p:cNvSpPr>
            <p:nvPr/>
          </p:nvSpPr>
          <p:spPr bwMode="auto">
            <a:xfrm>
              <a:off x="2151185" y="2160000"/>
              <a:ext cx="720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1" name="Line 20"/>
            <p:cNvSpPr>
              <a:spLocks noChangeShapeType="1"/>
            </p:cNvSpPr>
            <p:nvPr/>
          </p:nvSpPr>
          <p:spPr bwMode="auto">
            <a:xfrm>
              <a:off x="2268416" y="5399944"/>
              <a:ext cx="129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2" name="Line 21"/>
            <p:cNvSpPr>
              <a:spLocks noChangeShapeType="1"/>
            </p:cNvSpPr>
            <p:nvPr/>
          </p:nvSpPr>
          <p:spPr bwMode="auto">
            <a:xfrm>
              <a:off x="3528000" y="5949463"/>
              <a:ext cx="165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3" name="Line 22"/>
            <p:cNvSpPr>
              <a:spLocks noChangeShapeType="1"/>
            </p:cNvSpPr>
            <p:nvPr/>
          </p:nvSpPr>
          <p:spPr bwMode="auto">
            <a:xfrm flipH="1" flipV="1">
              <a:off x="3528000" y="5408736"/>
              <a:ext cx="0" cy="540727"/>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4" name="Line 23"/>
            <p:cNvSpPr>
              <a:spLocks noChangeShapeType="1"/>
            </p:cNvSpPr>
            <p:nvPr/>
          </p:nvSpPr>
          <p:spPr bwMode="auto">
            <a:xfrm flipH="1" flipV="1">
              <a:off x="5184000" y="5468817"/>
              <a:ext cx="0" cy="467458"/>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5" name="Line 24"/>
            <p:cNvSpPr>
              <a:spLocks noChangeShapeType="1"/>
            </p:cNvSpPr>
            <p:nvPr/>
          </p:nvSpPr>
          <p:spPr bwMode="auto">
            <a:xfrm>
              <a:off x="4860680" y="4104543"/>
              <a:ext cx="791307"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6" name="Line 25"/>
            <p:cNvSpPr>
              <a:spLocks noChangeShapeType="1"/>
            </p:cNvSpPr>
            <p:nvPr/>
          </p:nvSpPr>
          <p:spPr bwMode="auto">
            <a:xfrm>
              <a:off x="4860680" y="4535367"/>
              <a:ext cx="39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7" name="Line 26"/>
            <p:cNvSpPr>
              <a:spLocks noChangeShapeType="1"/>
            </p:cNvSpPr>
            <p:nvPr/>
          </p:nvSpPr>
          <p:spPr bwMode="auto">
            <a:xfrm>
              <a:off x="5471746" y="4652597"/>
              <a:ext cx="18024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8" name="Line 27"/>
            <p:cNvSpPr>
              <a:spLocks noChangeShapeType="1"/>
            </p:cNvSpPr>
            <p:nvPr/>
          </p:nvSpPr>
          <p:spPr bwMode="auto">
            <a:xfrm>
              <a:off x="5184000" y="5468817"/>
              <a:ext cx="180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9" name="Line 28"/>
            <p:cNvSpPr>
              <a:spLocks noChangeShapeType="1"/>
            </p:cNvSpPr>
            <p:nvPr/>
          </p:nvSpPr>
          <p:spPr bwMode="auto">
            <a:xfrm flipH="1" flipV="1">
              <a:off x="2880000" y="1944000"/>
              <a:ext cx="0" cy="21600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0" name="Line 29"/>
            <p:cNvSpPr>
              <a:spLocks noChangeShapeType="1"/>
            </p:cNvSpPr>
            <p:nvPr/>
          </p:nvSpPr>
          <p:spPr bwMode="auto">
            <a:xfrm>
              <a:off x="2880000" y="1944000"/>
              <a:ext cx="4068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9" name="Line 15"/>
            <p:cNvSpPr>
              <a:spLocks noChangeShapeType="1"/>
            </p:cNvSpPr>
            <p:nvPr/>
          </p:nvSpPr>
          <p:spPr bwMode="auto">
            <a:xfrm>
              <a:off x="2267744" y="4581128"/>
              <a:ext cx="147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92" name="文字方塊 91"/>
          <p:cNvSpPr txBox="1"/>
          <p:nvPr/>
        </p:nvSpPr>
        <p:spPr>
          <a:xfrm>
            <a:off x="648000" y="5559623"/>
            <a:ext cx="1229824" cy="461665"/>
          </a:xfrm>
          <a:prstGeom prst="rect">
            <a:avLst/>
          </a:prstGeom>
          <a:noFill/>
        </p:spPr>
        <p:txBody>
          <a:bodyPr wrap="none" rtlCol="0">
            <a:spAutoFit/>
          </a:bodyPr>
          <a:lstStyle/>
          <a:p>
            <a:pPr marL="0"/>
            <a:r>
              <a:rPr lang="en-US" altLang="zh-TW" dirty="0" smtClean="0">
                <a:latin typeface="+mn-lt"/>
              </a:rPr>
              <a:t>Fig. 4.19</a:t>
            </a:r>
            <a:endParaRPr lang="zh-TW" altLang="en-US" dirty="0">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36</a:t>
            </a:fld>
            <a:endParaRPr lang="zh-TW" altLang="zh-TW"/>
          </a:p>
        </p:txBody>
      </p:sp>
      <p:cxnSp>
        <p:nvCxnSpPr>
          <p:cNvPr id="52" name="肘形接點 51"/>
          <p:cNvCxnSpPr/>
          <p:nvPr/>
        </p:nvCxnSpPr>
        <p:spPr bwMode="auto">
          <a:xfrm>
            <a:off x="3784919" y="3709744"/>
            <a:ext cx="504000" cy="108000"/>
          </a:xfrm>
          <a:prstGeom prst="bentConnector2">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43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4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
                                        </p:tgtEl>
                                        <p:attrNameLst>
                                          <p:attrName>style.visibility</p:attrName>
                                        </p:attrNameLst>
                                      </p:cBhvr>
                                      <p:to>
                                        <p:strVal val="visible"/>
                                      </p:to>
                                    </p:set>
                                    <p:animEffect transition="in" filter="fade">
                                      <p:cBhvr>
                                        <p:cTn id="20" dur="500"/>
                                        <p:tgtEl>
                                          <p:spTgt spid="7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5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wipe(left)">
                                      <p:cBhvr>
                                        <p:cTn id="29" dur="500"/>
                                        <p:tgtEl>
                                          <p:spTgt spid="52"/>
                                        </p:tgtEl>
                                      </p:cBhvr>
                                    </p:animEffect>
                                  </p:childTnLst>
                                </p:cTn>
                              </p:par>
                            </p:childTnLst>
                          </p:cTn>
                        </p:par>
                        <p:par>
                          <p:cTn id="30" fill="hold">
                            <p:stCondLst>
                              <p:cond delay="500"/>
                            </p:stCondLst>
                            <p:childTnLst>
                              <p:par>
                                <p:cTn id="31" presetID="21" presetClass="entr" presetSubtype="1" fill="hold" nodeType="afterEffect">
                                  <p:stCondLst>
                                    <p:cond delay="0"/>
                                  </p:stCondLst>
                                  <p:childTnLst>
                                    <p:set>
                                      <p:cBhvr>
                                        <p:cTn id="32" dur="1" fill="hold">
                                          <p:stCondLst>
                                            <p:cond delay="0"/>
                                          </p:stCondLst>
                                        </p:cTn>
                                        <p:tgtEl>
                                          <p:spTgt spid="57"/>
                                        </p:tgtEl>
                                        <p:attrNameLst>
                                          <p:attrName>style.visibility</p:attrName>
                                        </p:attrNameLst>
                                      </p:cBhvr>
                                      <p:to>
                                        <p:strVal val="visible"/>
                                      </p:to>
                                    </p:set>
                                    <p:animEffect transition="in" filter="wheel(1)">
                                      <p:cBhvr>
                                        <p:cTn id="33" dur="2000"/>
                                        <p:tgtEl>
                                          <p:spTgt spid="5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2"/>
                                        </p:tgtEl>
                                        <p:attrNameLst>
                                          <p:attrName>style.visibility</p:attrName>
                                        </p:attrNameLst>
                                      </p:cBhvr>
                                      <p:to>
                                        <p:strVal val="visible"/>
                                      </p:to>
                                    </p:set>
                                    <p:animEffect transition="in" filter="fade">
                                      <p:cBhvr>
                                        <p:cTn id="38" dur="500"/>
                                        <p:tgtEl>
                                          <p:spTgt spid="72"/>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fade">
                                      <p:cBhvr>
                                        <p:cTn id="4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Signals for R-Type Instructions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37</a:t>
            </a:fld>
            <a:endParaRPr lang="zh-TW" altLang="zh-TW"/>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280920" cy="45796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文字方塊 5"/>
          <p:cNvSpPr txBox="1"/>
          <p:nvPr/>
        </p:nvSpPr>
        <p:spPr>
          <a:xfrm>
            <a:off x="648000" y="5703639"/>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4.22</a:t>
            </a:r>
            <a:endParaRPr lang="zh-TW" altLang="en-US" dirty="0">
              <a:latin typeface="+mn-lt"/>
            </a:endParaRPr>
          </a:p>
        </p:txBody>
      </p:sp>
      <p:sp>
        <p:nvSpPr>
          <p:cNvPr id="7" name="圓角矩形 6"/>
          <p:cNvSpPr/>
          <p:nvPr/>
        </p:nvSpPr>
        <p:spPr bwMode="auto">
          <a:xfrm>
            <a:off x="4283968" y="1340768"/>
            <a:ext cx="1008112" cy="4362871"/>
          </a:xfrm>
          <a:prstGeom prst="round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extLst>
      <p:ext uri="{BB962C8B-B14F-4D97-AF65-F5344CB8AC3E}">
        <p14:creationId xmlns:p14="http://schemas.microsoft.com/office/powerpoint/2010/main" val="11441249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48000" y="1557296"/>
            <a:ext cx="7740000" cy="45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4"/>
          <p:cNvSpPr>
            <a:spLocks noGrp="1" noChangeArrowheads="1"/>
          </p:cNvSpPr>
          <p:nvPr>
            <p:ph type="title"/>
          </p:nvPr>
        </p:nvSpPr>
        <p:spPr/>
        <p:txBody>
          <a:bodyPr/>
          <a:lstStyle/>
          <a:p>
            <a:pPr eaLnBrk="1" hangingPunct="1"/>
            <a:r>
              <a:rPr lang="en-AU" altLang="zh-TW" dirty="0" smtClean="0">
                <a:ea typeface="新細明體" panose="02020500000000000000" pitchFamily="18" charset="-120"/>
              </a:rPr>
              <a:t>Control </a:t>
            </a:r>
            <a:r>
              <a:rPr lang="en-AU" altLang="zh-TW" dirty="0" smtClean="0">
                <a:ea typeface="新細明體" panose="02020500000000000000" pitchFamily="18" charset="-120"/>
              </a:rPr>
              <a:t>for Load</a:t>
            </a:r>
            <a:r>
              <a:rPr lang="en-AU" altLang="zh-TW" dirty="0" smtClean="0">
                <a:ea typeface="新細明體" panose="02020500000000000000" pitchFamily="18" charset="-120"/>
              </a:rPr>
              <a:t> </a:t>
            </a:r>
            <a:r>
              <a:rPr lang="en-AU" altLang="zh-TW" dirty="0" smtClean="0">
                <a:ea typeface="新細明體" panose="02020500000000000000" pitchFamily="18" charset="-120"/>
              </a:rPr>
              <a:t>Instruction</a:t>
            </a:r>
          </a:p>
        </p:txBody>
      </p:sp>
      <p:sp>
        <p:nvSpPr>
          <p:cNvPr id="4" name="文字方塊 3"/>
          <p:cNvSpPr txBox="1"/>
          <p:nvPr/>
        </p:nvSpPr>
        <p:spPr>
          <a:xfrm>
            <a:off x="648000" y="5559623"/>
            <a:ext cx="1229824" cy="461665"/>
          </a:xfrm>
          <a:prstGeom prst="rect">
            <a:avLst/>
          </a:prstGeom>
          <a:noFill/>
        </p:spPr>
        <p:txBody>
          <a:bodyPr wrap="none" rtlCol="0">
            <a:spAutoFit/>
          </a:bodyPr>
          <a:lstStyle/>
          <a:p>
            <a:pPr marL="0"/>
            <a:r>
              <a:rPr lang="en-US" altLang="zh-TW" dirty="0" smtClean="0">
                <a:latin typeface="+mn-lt"/>
              </a:rPr>
              <a:t>Fig. 4.20</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38</a:t>
            </a:fld>
            <a:endParaRPr lang="zh-TW" altLang="zh-TW"/>
          </a:p>
        </p:txBody>
      </p:sp>
      <p:sp>
        <p:nvSpPr>
          <p:cNvPr id="7" name="Rectangle 6"/>
          <p:cNvSpPr>
            <a:spLocks noChangeArrowheads="1"/>
          </p:cNvSpPr>
          <p:nvPr/>
        </p:nvSpPr>
        <p:spPr bwMode="auto">
          <a:xfrm>
            <a:off x="1250400" y="3888000"/>
            <a:ext cx="864000" cy="904383"/>
          </a:xfrm>
          <a:prstGeom prst="rect">
            <a:avLst/>
          </a:prstGeom>
          <a:noFill/>
          <a:ln w="38100">
            <a:solidFill>
              <a:srgbClr val="33CC33"/>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 name="AutoShape 7"/>
          <p:cNvSpPr>
            <a:spLocks noChangeArrowheads="1"/>
          </p:cNvSpPr>
          <p:nvPr/>
        </p:nvSpPr>
        <p:spPr bwMode="auto">
          <a:xfrm rot="-5400000">
            <a:off x="1516596" y="1947900"/>
            <a:ext cx="792088" cy="441920"/>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33CC33"/>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9" name="Line 8"/>
          <p:cNvSpPr>
            <a:spLocks noChangeShapeType="1"/>
          </p:cNvSpPr>
          <p:nvPr/>
        </p:nvSpPr>
        <p:spPr bwMode="auto">
          <a:xfrm>
            <a:off x="1043632" y="4005629"/>
            <a:ext cx="216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0" name="Line 9"/>
          <p:cNvSpPr>
            <a:spLocks noChangeShapeType="1"/>
          </p:cNvSpPr>
          <p:nvPr/>
        </p:nvSpPr>
        <p:spPr bwMode="auto">
          <a:xfrm flipH="1" flipV="1">
            <a:off x="1116000" y="1871999"/>
            <a:ext cx="0" cy="212400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1" name="Line 10"/>
          <p:cNvSpPr>
            <a:spLocks noChangeShapeType="1"/>
          </p:cNvSpPr>
          <p:nvPr/>
        </p:nvSpPr>
        <p:spPr bwMode="auto">
          <a:xfrm>
            <a:off x="1115680" y="1908000"/>
            <a:ext cx="576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2" name="Line 11"/>
          <p:cNvSpPr>
            <a:spLocks noChangeShapeType="1"/>
          </p:cNvSpPr>
          <p:nvPr/>
        </p:nvSpPr>
        <p:spPr bwMode="auto">
          <a:xfrm>
            <a:off x="1439680" y="2412000"/>
            <a:ext cx="252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3" name="Line 12"/>
          <p:cNvSpPr>
            <a:spLocks noChangeShapeType="1"/>
          </p:cNvSpPr>
          <p:nvPr/>
        </p:nvSpPr>
        <p:spPr bwMode="auto">
          <a:xfrm>
            <a:off x="2133600" y="4413738"/>
            <a:ext cx="144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14" name="Group 41"/>
          <p:cNvGrpSpPr>
            <a:grpSpLocks/>
          </p:cNvGrpSpPr>
          <p:nvPr/>
        </p:nvGrpSpPr>
        <p:grpSpPr bwMode="auto">
          <a:xfrm>
            <a:off x="3894993" y="3285393"/>
            <a:ext cx="2154116" cy="2735874"/>
            <a:chOff x="2658" y="2062"/>
            <a:chExt cx="1470" cy="1867"/>
          </a:xfrm>
        </p:grpSpPr>
        <p:sp>
          <p:nvSpPr>
            <p:cNvPr id="15" name="Line 30"/>
            <p:cNvSpPr>
              <a:spLocks noChangeShapeType="1"/>
            </p:cNvSpPr>
            <p:nvPr/>
          </p:nvSpPr>
          <p:spPr bwMode="auto">
            <a:xfrm>
              <a:off x="2678" y="2080"/>
              <a:ext cx="73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6" name="Line 31"/>
            <p:cNvSpPr>
              <a:spLocks noChangeShapeType="1"/>
            </p:cNvSpPr>
            <p:nvPr/>
          </p:nvSpPr>
          <p:spPr bwMode="auto">
            <a:xfrm flipH="1" flipV="1">
              <a:off x="3415" y="2062"/>
              <a:ext cx="0" cy="186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7" name="Line 32"/>
            <p:cNvSpPr>
              <a:spLocks noChangeShapeType="1"/>
            </p:cNvSpPr>
            <p:nvPr/>
          </p:nvSpPr>
          <p:spPr bwMode="auto">
            <a:xfrm>
              <a:off x="3415" y="3923"/>
              <a:ext cx="442"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8" name="Line 33"/>
            <p:cNvSpPr>
              <a:spLocks noChangeShapeType="1"/>
            </p:cNvSpPr>
            <p:nvPr/>
          </p:nvSpPr>
          <p:spPr bwMode="auto">
            <a:xfrm flipV="1">
              <a:off x="3857" y="3732"/>
              <a:ext cx="0" cy="19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9" name="Oval 34"/>
            <p:cNvSpPr>
              <a:spLocks noChangeArrowheads="1"/>
            </p:cNvSpPr>
            <p:nvPr/>
          </p:nvSpPr>
          <p:spPr bwMode="auto">
            <a:xfrm>
              <a:off x="3661" y="3345"/>
              <a:ext cx="369" cy="387"/>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0" name="Line 35"/>
            <p:cNvSpPr>
              <a:spLocks noChangeShapeType="1"/>
            </p:cNvSpPr>
            <p:nvPr/>
          </p:nvSpPr>
          <p:spPr bwMode="auto">
            <a:xfrm flipH="1" flipV="1">
              <a:off x="4127" y="3045"/>
              <a:ext cx="0" cy="516"/>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1" name="Line 36"/>
            <p:cNvSpPr>
              <a:spLocks noChangeShapeType="1"/>
            </p:cNvSpPr>
            <p:nvPr/>
          </p:nvSpPr>
          <p:spPr bwMode="auto">
            <a:xfrm flipH="1" flipV="1">
              <a:off x="3661" y="2258"/>
              <a:ext cx="0" cy="59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2" name="Line 37"/>
            <p:cNvSpPr>
              <a:spLocks noChangeShapeType="1"/>
            </p:cNvSpPr>
            <p:nvPr/>
          </p:nvSpPr>
          <p:spPr bwMode="auto">
            <a:xfrm>
              <a:off x="2658" y="2258"/>
              <a:ext cx="100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3" name="AutoShape 38"/>
            <p:cNvSpPr>
              <a:spLocks noChangeArrowheads="1"/>
            </p:cNvSpPr>
            <p:nvPr/>
          </p:nvSpPr>
          <p:spPr bwMode="auto">
            <a:xfrm>
              <a:off x="3587" y="2857"/>
              <a:ext cx="147" cy="344"/>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4" name="Line 39"/>
            <p:cNvSpPr>
              <a:spLocks noChangeShapeType="1"/>
            </p:cNvSpPr>
            <p:nvPr/>
          </p:nvSpPr>
          <p:spPr bwMode="auto">
            <a:xfrm>
              <a:off x="4054" y="3552"/>
              <a:ext cx="74"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25" name="Group 48"/>
          <p:cNvGrpSpPr>
            <a:grpSpLocks/>
          </p:cNvGrpSpPr>
          <p:nvPr/>
        </p:nvGrpSpPr>
        <p:grpSpPr bwMode="auto">
          <a:xfrm>
            <a:off x="5652128" y="3993175"/>
            <a:ext cx="2252299" cy="844062"/>
            <a:chOff x="4055" y="2545"/>
            <a:chExt cx="1537" cy="576"/>
          </a:xfrm>
        </p:grpSpPr>
        <p:sp>
          <p:nvSpPr>
            <p:cNvPr id="26" name="AutoShape 40"/>
            <p:cNvSpPr>
              <a:spLocks noChangeArrowheads="1"/>
            </p:cNvSpPr>
            <p:nvPr/>
          </p:nvSpPr>
          <p:spPr bwMode="auto">
            <a:xfrm rot="16200000">
              <a:off x="4038" y="2562"/>
              <a:ext cx="576" cy="541"/>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00B0F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7" name="Line 41"/>
            <p:cNvSpPr>
              <a:spLocks noChangeShapeType="1"/>
            </p:cNvSpPr>
            <p:nvPr/>
          </p:nvSpPr>
          <p:spPr bwMode="auto">
            <a:xfrm>
              <a:off x="4585" y="2897"/>
              <a:ext cx="1007" cy="0"/>
            </a:xfrm>
            <a:prstGeom prst="line">
              <a:avLst/>
            </a:prstGeom>
            <a:noFill/>
            <a:ln w="38100">
              <a:solidFill>
                <a:srgbClr val="00B0F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1" name="群組 30"/>
          <p:cNvGrpSpPr/>
          <p:nvPr/>
        </p:nvGrpSpPr>
        <p:grpSpPr>
          <a:xfrm>
            <a:off x="648000" y="1556791"/>
            <a:ext cx="6696312" cy="2448001"/>
            <a:chOff x="648000" y="1556791"/>
            <a:chExt cx="6696312" cy="2448001"/>
          </a:xfrm>
        </p:grpSpPr>
        <p:sp>
          <p:nvSpPr>
            <p:cNvPr id="32" name="Line 45"/>
            <p:cNvSpPr>
              <a:spLocks noChangeShapeType="1"/>
            </p:cNvSpPr>
            <p:nvPr/>
          </p:nvSpPr>
          <p:spPr bwMode="auto">
            <a:xfrm flipH="1" flipV="1">
              <a:off x="7344000" y="1556791"/>
              <a:ext cx="0" cy="57600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3" name="Line 46"/>
            <p:cNvSpPr>
              <a:spLocks noChangeShapeType="1"/>
            </p:cNvSpPr>
            <p:nvPr/>
          </p:nvSpPr>
          <p:spPr bwMode="auto">
            <a:xfrm>
              <a:off x="648312" y="1556792"/>
              <a:ext cx="669600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4" name="Line 47"/>
            <p:cNvSpPr>
              <a:spLocks noChangeShapeType="1"/>
            </p:cNvSpPr>
            <p:nvPr/>
          </p:nvSpPr>
          <p:spPr bwMode="auto">
            <a:xfrm flipH="1" flipV="1">
              <a:off x="648000" y="1556792"/>
              <a:ext cx="0" cy="244800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5" name="Group 57"/>
          <p:cNvGrpSpPr>
            <a:grpSpLocks/>
          </p:cNvGrpSpPr>
          <p:nvPr/>
        </p:nvGrpSpPr>
        <p:grpSpPr bwMode="auto">
          <a:xfrm>
            <a:off x="3964632" y="3212975"/>
            <a:ext cx="4170483" cy="1699846"/>
            <a:chOff x="2652" y="2064"/>
            <a:chExt cx="2846" cy="1160"/>
          </a:xfrm>
        </p:grpSpPr>
        <p:sp>
          <p:nvSpPr>
            <p:cNvPr id="36" name="AutoShape 49"/>
            <p:cNvSpPr>
              <a:spLocks noChangeArrowheads="1"/>
            </p:cNvSpPr>
            <p:nvPr/>
          </p:nvSpPr>
          <p:spPr bwMode="auto">
            <a:xfrm>
              <a:off x="5351" y="2880"/>
              <a:ext cx="147" cy="344"/>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7" name="Line 50"/>
            <p:cNvSpPr>
              <a:spLocks noChangeShapeType="1"/>
            </p:cNvSpPr>
            <p:nvPr/>
          </p:nvSpPr>
          <p:spPr bwMode="auto">
            <a:xfrm>
              <a:off x="2652" y="2064"/>
              <a:ext cx="2776"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8" name="Line 51"/>
            <p:cNvSpPr>
              <a:spLocks noChangeShapeType="1"/>
            </p:cNvSpPr>
            <p:nvPr/>
          </p:nvSpPr>
          <p:spPr bwMode="auto">
            <a:xfrm flipH="1" flipV="1">
              <a:off x="5425" y="2064"/>
              <a:ext cx="0" cy="816"/>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9" name="群組 38"/>
          <p:cNvGrpSpPr/>
          <p:nvPr/>
        </p:nvGrpSpPr>
        <p:grpSpPr>
          <a:xfrm>
            <a:off x="3923928" y="1846940"/>
            <a:ext cx="3271667" cy="2426123"/>
            <a:chOff x="3923928" y="1846940"/>
            <a:chExt cx="3271667" cy="2426123"/>
          </a:xfrm>
        </p:grpSpPr>
        <p:cxnSp>
          <p:nvCxnSpPr>
            <p:cNvPr id="40" name="直線接點 39"/>
            <p:cNvCxnSpPr/>
            <p:nvPr/>
          </p:nvCxnSpPr>
          <p:spPr bwMode="auto">
            <a:xfrm>
              <a:off x="3923928" y="2924944"/>
              <a:ext cx="2376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直線接點 40"/>
            <p:cNvCxnSpPr/>
            <p:nvPr/>
          </p:nvCxnSpPr>
          <p:spPr bwMode="auto">
            <a:xfrm>
              <a:off x="6300192" y="2780928"/>
              <a:ext cx="0" cy="144016"/>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直線接點 41"/>
            <p:cNvCxnSpPr/>
            <p:nvPr/>
          </p:nvCxnSpPr>
          <p:spPr bwMode="auto">
            <a:xfrm>
              <a:off x="6299928" y="2780928"/>
              <a:ext cx="360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直線接點 42"/>
            <p:cNvCxnSpPr/>
            <p:nvPr/>
          </p:nvCxnSpPr>
          <p:spPr bwMode="auto">
            <a:xfrm flipV="1">
              <a:off x="6552000" y="2924944"/>
              <a:ext cx="0" cy="1348119"/>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 name="直線接點 43"/>
            <p:cNvCxnSpPr/>
            <p:nvPr/>
          </p:nvCxnSpPr>
          <p:spPr bwMode="auto">
            <a:xfrm>
              <a:off x="6552232" y="2924944"/>
              <a:ext cx="108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直線接點 44"/>
            <p:cNvCxnSpPr/>
            <p:nvPr/>
          </p:nvCxnSpPr>
          <p:spPr bwMode="auto">
            <a:xfrm flipV="1">
              <a:off x="7056000" y="2484008"/>
              <a:ext cx="0" cy="36892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6" name="AutoShape 49"/>
            <p:cNvSpPr>
              <a:spLocks noChangeArrowheads="1"/>
            </p:cNvSpPr>
            <p:nvPr/>
          </p:nvSpPr>
          <p:spPr bwMode="auto">
            <a:xfrm>
              <a:off x="6980184" y="1846940"/>
              <a:ext cx="215411" cy="648000"/>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7" name="流程圖: 延遲 46"/>
            <p:cNvSpPr/>
            <p:nvPr/>
          </p:nvSpPr>
          <p:spPr bwMode="auto">
            <a:xfrm>
              <a:off x="6659928" y="2668472"/>
              <a:ext cx="320256" cy="328480"/>
            </a:xfrm>
            <a:prstGeom prst="flowChartDelay">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grpSp>
      <p:sp>
        <p:nvSpPr>
          <p:cNvPr id="48" name="Rectangle 6"/>
          <p:cNvSpPr>
            <a:spLocks noChangeArrowheads="1"/>
          </p:cNvSpPr>
          <p:nvPr/>
        </p:nvSpPr>
        <p:spPr bwMode="auto">
          <a:xfrm>
            <a:off x="814433" y="3717238"/>
            <a:ext cx="252046" cy="612531"/>
          </a:xfrm>
          <a:prstGeom prst="rect">
            <a:avLst/>
          </a:prstGeom>
          <a:noFill/>
          <a:ln w="38100">
            <a:solidFill>
              <a:srgbClr val="FFC00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49" name="群組 48"/>
          <p:cNvGrpSpPr/>
          <p:nvPr/>
        </p:nvGrpSpPr>
        <p:grpSpPr>
          <a:xfrm>
            <a:off x="3384717" y="4703442"/>
            <a:ext cx="4863611" cy="1389185"/>
            <a:chOff x="3384717" y="4703442"/>
            <a:chExt cx="4863611" cy="1389185"/>
          </a:xfrm>
        </p:grpSpPr>
        <p:sp>
          <p:nvSpPr>
            <p:cNvPr id="50" name="Line 52"/>
            <p:cNvSpPr>
              <a:spLocks noChangeShapeType="1"/>
            </p:cNvSpPr>
            <p:nvPr/>
          </p:nvSpPr>
          <p:spPr bwMode="auto">
            <a:xfrm>
              <a:off x="3384717" y="6092627"/>
              <a:ext cx="486068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1" name="Line 53"/>
            <p:cNvSpPr>
              <a:spLocks noChangeShapeType="1"/>
            </p:cNvSpPr>
            <p:nvPr/>
          </p:nvSpPr>
          <p:spPr bwMode="auto">
            <a:xfrm flipH="1" flipV="1">
              <a:off x="8248328" y="4703442"/>
              <a:ext cx="0" cy="136867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2" name="Line 54"/>
            <p:cNvSpPr>
              <a:spLocks noChangeShapeType="1"/>
            </p:cNvSpPr>
            <p:nvPr/>
          </p:nvSpPr>
          <p:spPr bwMode="auto">
            <a:xfrm flipH="1" flipV="1">
              <a:off x="3384717" y="4860238"/>
              <a:ext cx="0" cy="1223596"/>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3" name="Line 55"/>
            <p:cNvSpPr>
              <a:spLocks noChangeShapeType="1"/>
            </p:cNvSpPr>
            <p:nvPr/>
          </p:nvSpPr>
          <p:spPr bwMode="auto">
            <a:xfrm>
              <a:off x="3384717" y="4869031"/>
              <a:ext cx="32385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54" name="群組 53"/>
          <p:cNvGrpSpPr/>
          <p:nvPr/>
        </p:nvGrpSpPr>
        <p:grpSpPr>
          <a:xfrm>
            <a:off x="2151185" y="1944000"/>
            <a:ext cx="4796815" cy="4005463"/>
            <a:chOff x="2151185" y="1944000"/>
            <a:chExt cx="4796815" cy="4005463"/>
          </a:xfrm>
        </p:grpSpPr>
        <p:sp>
          <p:nvSpPr>
            <p:cNvPr id="55" name="Rectangle 13"/>
            <p:cNvSpPr>
              <a:spLocks noChangeArrowheads="1"/>
            </p:cNvSpPr>
            <p:nvPr/>
          </p:nvSpPr>
          <p:spPr bwMode="auto">
            <a:xfrm>
              <a:off x="3742592" y="3820259"/>
              <a:ext cx="1116623" cy="1186962"/>
            </a:xfrm>
            <a:prstGeom prst="rect">
              <a:avLst/>
            </a:prstGeom>
            <a:noFill/>
            <a:ln w="38100">
              <a:solidFill>
                <a:srgbClr val="0000FF"/>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6" name="Line 14"/>
            <p:cNvSpPr>
              <a:spLocks noChangeShapeType="1"/>
            </p:cNvSpPr>
            <p:nvPr/>
          </p:nvSpPr>
          <p:spPr bwMode="auto">
            <a:xfrm>
              <a:off x="2268416" y="3213589"/>
              <a:ext cx="115179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7" name="Line 15"/>
            <p:cNvSpPr>
              <a:spLocks noChangeShapeType="1"/>
            </p:cNvSpPr>
            <p:nvPr/>
          </p:nvSpPr>
          <p:spPr bwMode="auto">
            <a:xfrm>
              <a:off x="2268416" y="4221088"/>
              <a:ext cx="14478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8" name="Line 16"/>
            <p:cNvSpPr>
              <a:spLocks noChangeShapeType="1"/>
            </p:cNvSpPr>
            <p:nvPr/>
          </p:nvSpPr>
          <p:spPr bwMode="auto">
            <a:xfrm>
              <a:off x="2268416" y="3959470"/>
              <a:ext cx="147564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9" name="Line 17"/>
            <p:cNvSpPr>
              <a:spLocks noChangeShapeType="1"/>
            </p:cNvSpPr>
            <p:nvPr/>
          </p:nvSpPr>
          <p:spPr bwMode="auto">
            <a:xfrm flipH="1" flipV="1">
              <a:off x="2268416" y="3213589"/>
              <a:ext cx="0" cy="2196612"/>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0" name="Oval 18"/>
            <p:cNvSpPr>
              <a:spLocks noChangeArrowheads="1"/>
            </p:cNvSpPr>
            <p:nvPr/>
          </p:nvSpPr>
          <p:spPr bwMode="auto">
            <a:xfrm>
              <a:off x="3377712" y="2693378"/>
              <a:ext cx="575896" cy="1043354"/>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1" name="Line 19"/>
            <p:cNvSpPr>
              <a:spLocks noChangeShapeType="1"/>
            </p:cNvSpPr>
            <p:nvPr/>
          </p:nvSpPr>
          <p:spPr bwMode="auto">
            <a:xfrm>
              <a:off x="2151185" y="2160000"/>
              <a:ext cx="720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2" name="Line 20"/>
            <p:cNvSpPr>
              <a:spLocks noChangeShapeType="1"/>
            </p:cNvSpPr>
            <p:nvPr/>
          </p:nvSpPr>
          <p:spPr bwMode="auto">
            <a:xfrm>
              <a:off x="2268416" y="5399944"/>
              <a:ext cx="2808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3" name="Line 21"/>
            <p:cNvSpPr>
              <a:spLocks noChangeShapeType="1"/>
            </p:cNvSpPr>
            <p:nvPr/>
          </p:nvSpPr>
          <p:spPr bwMode="auto">
            <a:xfrm>
              <a:off x="3528000" y="5949463"/>
              <a:ext cx="165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4" name="Line 22"/>
            <p:cNvSpPr>
              <a:spLocks noChangeShapeType="1"/>
            </p:cNvSpPr>
            <p:nvPr/>
          </p:nvSpPr>
          <p:spPr bwMode="auto">
            <a:xfrm flipH="1" flipV="1">
              <a:off x="3528000" y="5408736"/>
              <a:ext cx="0" cy="540727"/>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5" name="Line 23"/>
            <p:cNvSpPr>
              <a:spLocks noChangeShapeType="1"/>
            </p:cNvSpPr>
            <p:nvPr/>
          </p:nvSpPr>
          <p:spPr bwMode="auto">
            <a:xfrm flipH="1" flipV="1">
              <a:off x="5184000" y="5468817"/>
              <a:ext cx="0" cy="467458"/>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6" name="Line 24"/>
            <p:cNvSpPr>
              <a:spLocks noChangeShapeType="1"/>
            </p:cNvSpPr>
            <p:nvPr/>
          </p:nvSpPr>
          <p:spPr bwMode="auto">
            <a:xfrm>
              <a:off x="4860680" y="4104543"/>
              <a:ext cx="791307"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8" name="Line 26"/>
            <p:cNvSpPr>
              <a:spLocks noChangeShapeType="1"/>
            </p:cNvSpPr>
            <p:nvPr/>
          </p:nvSpPr>
          <p:spPr bwMode="auto">
            <a:xfrm>
              <a:off x="5471746" y="4652597"/>
              <a:ext cx="18024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9" name="Line 27"/>
            <p:cNvSpPr>
              <a:spLocks noChangeShapeType="1"/>
            </p:cNvSpPr>
            <p:nvPr/>
          </p:nvSpPr>
          <p:spPr bwMode="auto">
            <a:xfrm>
              <a:off x="5184000" y="5468817"/>
              <a:ext cx="180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0" name="Line 28"/>
            <p:cNvSpPr>
              <a:spLocks noChangeShapeType="1"/>
            </p:cNvSpPr>
            <p:nvPr/>
          </p:nvSpPr>
          <p:spPr bwMode="auto">
            <a:xfrm flipH="1" flipV="1">
              <a:off x="2880000" y="1944000"/>
              <a:ext cx="0" cy="21600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1" name="Line 29"/>
            <p:cNvSpPr>
              <a:spLocks noChangeShapeType="1"/>
            </p:cNvSpPr>
            <p:nvPr/>
          </p:nvSpPr>
          <p:spPr bwMode="auto">
            <a:xfrm>
              <a:off x="2880000" y="1944000"/>
              <a:ext cx="4068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2" name="Line 15"/>
            <p:cNvSpPr>
              <a:spLocks noChangeShapeType="1"/>
            </p:cNvSpPr>
            <p:nvPr/>
          </p:nvSpPr>
          <p:spPr bwMode="auto">
            <a:xfrm>
              <a:off x="2267744" y="4581128"/>
              <a:ext cx="147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cxnSp>
        <p:nvCxnSpPr>
          <p:cNvPr id="74" name="肘形接點 73"/>
          <p:cNvCxnSpPr/>
          <p:nvPr/>
        </p:nvCxnSpPr>
        <p:spPr bwMode="auto">
          <a:xfrm>
            <a:off x="3784919" y="3709744"/>
            <a:ext cx="504000" cy="108000"/>
          </a:xfrm>
          <a:prstGeom prst="bentConnector2">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5" name="肘形接點 74"/>
          <p:cNvCxnSpPr/>
          <p:nvPr/>
        </p:nvCxnSpPr>
        <p:spPr bwMode="auto">
          <a:xfrm rot="5400000" flipH="1" flipV="1">
            <a:off x="4878072" y="5040000"/>
            <a:ext cx="540000" cy="144000"/>
          </a:xfrm>
          <a:prstGeom prst="bentConnector2">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3" name="群組 2"/>
          <p:cNvGrpSpPr/>
          <p:nvPr/>
        </p:nvGrpSpPr>
        <p:grpSpPr>
          <a:xfrm>
            <a:off x="3923928" y="3068960"/>
            <a:ext cx="4464496" cy="2412296"/>
            <a:chOff x="3923928" y="3068960"/>
            <a:chExt cx="4464496" cy="2412296"/>
          </a:xfrm>
        </p:grpSpPr>
        <p:sp>
          <p:nvSpPr>
            <p:cNvPr id="76" name="Line 50"/>
            <p:cNvSpPr>
              <a:spLocks noChangeShapeType="1"/>
            </p:cNvSpPr>
            <p:nvPr/>
          </p:nvSpPr>
          <p:spPr bwMode="auto">
            <a:xfrm>
              <a:off x="3923928" y="3068960"/>
              <a:ext cx="446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7" name="Line 51"/>
            <p:cNvSpPr>
              <a:spLocks noChangeShapeType="1"/>
            </p:cNvSpPr>
            <p:nvPr/>
          </p:nvSpPr>
          <p:spPr bwMode="auto">
            <a:xfrm flipH="1" flipV="1">
              <a:off x="8388424" y="3068960"/>
              <a:ext cx="0" cy="2412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8" name="Line 50"/>
            <p:cNvSpPr>
              <a:spLocks noChangeShapeType="1"/>
            </p:cNvSpPr>
            <p:nvPr/>
          </p:nvSpPr>
          <p:spPr bwMode="auto">
            <a:xfrm>
              <a:off x="7164288" y="5473606"/>
              <a:ext cx="1224000"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9" name="Line 51"/>
            <p:cNvSpPr>
              <a:spLocks noChangeShapeType="1"/>
            </p:cNvSpPr>
            <p:nvPr/>
          </p:nvSpPr>
          <p:spPr bwMode="auto">
            <a:xfrm flipH="1" flipV="1">
              <a:off x="7164288" y="5301256"/>
              <a:ext cx="0" cy="18000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Tree>
    <p:extLst>
      <p:ext uri="{BB962C8B-B14F-4D97-AF65-F5344CB8AC3E}">
        <p14:creationId xmlns:p14="http://schemas.microsoft.com/office/powerpoint/2010/main" val="332668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par>
                                <p:cTn id="15" presetID="22" presetClass="entr" presetSubtype="8"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animEffect transition="in" filter="wipe(left)">
                                      <p:cBhvr>
                                        <p:cTn id="35" dur="500"/>
                                        <p:tgtEl>
                                          <p:spTgt spid="74"/>
                                        </p:tgtEl>
                                      </p:cBhvr>
                                    </p:animEffect>
                                  </p:childTnLst>
                                </p:cTn>
                              </p:par>
                            </p:childTnLst>
                          </p:cTn>
                        </p:par>
                        <p:par>
                          <p:cTn id="36" fill="hold">
                            <p:stCondLst>
                              <p:cond delay="500"/>
                            </p:stCondLst>
                            <p:childTnLst>
                              <p:par>
                                <p:cTn id="37" presetID="21" presetClass="entr" presetSubtype="1"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wheel(1)">
                                      <p:cBhvr>
                                        <p:cTn id="39" dur="2000"/>
                                        <p:tgtEl>
                                          <p:spTgt spid="4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fade">
                                      <p:cBhvr>
                                        <p:cTn id="4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TW" dirty="0" smtClean="0"/>
              <a:t>Two Designs of a Subset RISC-V CPU</a:t>
            </a:r>
            <a:endParaRPr lang="en-AU" altLang="zh-TW" dirty="0" smtClean="0"/>
          </a:p>
        </p:txBody>
      </p:sp>
      <p:sp>
        <p:nvSpPr>
          <p:cNvPr id="4100" name="Rectangle 3"/>
          <p:cNvSpPr>
            <a:spLocks noGrp="1" noChangeArrowheads="1"/>
          </p:cNvSpPr>
          <p:nvPr>
            <p:ph type="body" idx="1"/>
          </p:nvPr>
        </p:nvSpPr>
        <p:spPr/>
        <p:txBody>
          <a:bodyPr/>
          <a:lstStyle/>
          <a:p>
            <a:r>
              <a:rPr lang="en-US" altLang="zh-TW" dirty="0" smtClean="0"/>
              <a:t>Note that the design of a processor will affect its performance in terms of </a:t>
            </a:r>
            <a:r>
              <a:rPr lang="en-US" altLang="zh-TW" dirty="0"/>
              <a:t>CPI and cycle time</a:t>
            </a:r>
          </a:p>
          <a:p>
            <a:pPr lvl="1"/>
            <a:r>
              <a:rPr lang="en-US" altLang="zh-TW" dirty="0" smtClean="0"/>
              <a:t>While instruction count is determined by ISA and compiler</a:t>
            </a:r>
          </a:p>
          <a:p>
            <a:r>
              <a:rPr lang="en-US" altLang="zh-TW" dirty="0" smtClean="0"/>
              <a:t>We will examine two RISC-V implementations</a:t>
            </a:r>
          </a:p>
          <a:p>
            <a:pPr lvl="1"/>
            <a:r>
              <a:rPr lang="en-US" altLang="zh-TW" u="sng" dirty="0" smtClean="0"/>
              <a:t>A simplified version</a:t>
            </a:r>
            <a:r>
              <a:rPr lang="en-US" altLang="zh-TW" dirty="0" smtClean="0"/>
              <a:t>: one (long) cycle per instruction</a:t>
            </a:r>
          </a:p>
          <a:p>
            <a:pPr lvl="1"/>
            <a:r>
              <a:rPr lang="en-US" altLang="zh-TW" u="sng" dirty="0" smtClean="0"/>
              <a:t>A more realistic pipelined version</a:t>
            </a:r>
            <a:r>
              <a:rPr lang="en-US" altLang="zh-TW" dirty="0" smtClean="0"/>
              <a:t>: up to 5 cycles for an instruction, but potentially can complete one instruction per cycle (CPI = 1) using a shorter cycle time</a:t>
            </a:r>
          </a:p>
          <a:p>
            <a:r>
              <a:rPr lang="en-US" altLang="zh-TW" dirty="0" smtClean="0"/>
              <a:t>Simple subset, shows most aspects</a:t>
            </a:r>
          </a:p>
          <a:p>
            <a:pPr lvl="1"/>
            <a:r>
              <a:rPr lang="en-US" altLang="zh-TW" dirty="0" smtClean="0"/>
              <a:t>Memory reference: </a:t>
            </a:r>
            <a:r>
              <a:rPr lang="en-US" altLang="zh-TW" b="1" dirty="0" err="1"/>
              <a:t>ld</a:t>
            </a:r>
            <a:r>
              <a:rPr lang="en-US" altLang="zh-TW" dirty="0" smtClean="0"/>
              <a:t>, </a:t>
            </a:r>
            <a:r>
              <a:rPr lang="en-US" altLang="zh-TW" b="1" dirty="0" err="1" smtClean="0"/>
              <a:t>sd</a:t>
            </a:r>
            <a:endParaRPr lang="en-US" altLang="zh-TW" b="1" dirty="0" smtClean="0"/>
          </a:p>
          <a:p>
            <a:pPr lvl="1"/>
            <a:r>
              <a:rPr lang="en-US" altLang="zh-TW" dirty="0" smtClean="0"/>
              <a:t>Arithmetic/logical: </a:t>
            </a:r>
            <a:r>
              <a:rPr lang="en-US" altLang="zh-TW" b="1" dirty="0" smtClean="0"/>
              <a:t>add</a:t>
            </a:r>
            <a:r>
              <a:rPr lang="en-US" altLang="zh-TW" dirty="0" smtClean="0"/>
              <a:t>, </a:t>
            </a:r>
            <a:r>
              <a:rPr lang="en-US" altLang="zh-TW" b="1" dirty="0" smtClean="0"/>
              <a:t>sub</a:t>
            </a:r>
            <a:r>
              <a:rPr lang="en-US" altLang="zh-TW" dirty="0" smtClean="0"/>
              <a:t>, </a:t>
            </a:r>
            <a:r>
              <a:rPr lang="en-US" altLang="zh-TW" b="1" dirty="0" smtClean="0"/>
              <a:t>and</a:t>
            </a:r>
            <a:r>
              <a:rPr lang="en-US" altLang="zh-TW" dirty="0" smtClean="0"/>
              <a:t>, </a:t>
            </a:r>
            <a:r>
              <a:rPr lang="en-US" altLang="zh-TW" b="1" dirty="0" smtClean="0"/>
              <a:t>or</a:t>
            </a:r>
          </a:p>
          <a:p>
            <a:pPr lvl="1"/>
            <a:r>
              <a:rPr lang="en-US" altLang="zh-TW" dirty="0" smtClean="0"/>
              <a:t>Control transfer: </a:t>
            </a:r>
            <a:r>
              <a:rPr lang="en-US" altLang="zh-TW" b="1" dirty="0" err="1" smtClean="0"/>
              <a:t>beq</a:t>
            </a:r>
            <a:endParaRPr lang="en-US" altLang="zh-TW" b="1" dirty="0" smtClean="0"/>
          </a:p>
        </p:txBody>
      </p:sp>
      <p:sp>
        <p:nvSpPr>
          <p:cNvPr id="2" name="直線圖說文字 1 1"/>
          <p:cNvSpPr/>
          <p:nvPr/>
        </p:nvSpPr>
        <p:spPr bwMode="auto">
          <a:xfrm>
            <a:off x="7092280" y="5157192"/>
            <a:ext cx="1440160" cy="648072"/>
          </a:xfrm>
          <a:prstGeom prst="borderCallout1">
            <a:avLst>
              <a:gd name="adj1" fmla="val 45949"/>
              <a:gd name="adj2" fmla="val 847"/>
              <a:gd name="adj3" fmla="val 47902"/>
              <a:gd name="adj4" fmla="val -54397"/>
            </a:avLst>
          </a:prstGeom>
          <a:solidFill>
            <a:srgbClr val="FFFF00"/>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Match our 64-bit ALU</a:t>
            </a:r>
            <a:endParaRPr lang="zh-TW" altLang="en-US" sz="2000" i="1"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3</a:t>
            </a:fld>
            <a:endParaRPr lang="zh-TW" altLang="zh-TW"/>
          </a:p>
        </p:txBody>
      </p:sp>
    </p:spTree>
    <p:extLst>
      <p:ext uri="{BB962C8B-B14F-4D97-AF65-F5344CB8AC3E}">
        <p14:creationId xmlns:p14="http://schemas.microsoft.com/office/powerpoint/2010/main" val="115498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xEl>
                                              <p:pRg st="2" end="2"/>
                                            </p:txEl>
                                          </p:spTgt>
                                        </p:tgtEl>
                                        <p:attrNameLst>
                                          <p:attrName>style.visibility</p:attrName>
                                        </p:attrNameLst>
                                      </p:cBhvr>
                                      <p:to>
                                        <p:strVal val="visible"/>
                                      </p:to>
                                    </p:set>
                                    <p:animEffect transition="in" filter="fade">
                                      <p:cBhvr>
                                        <p:cTn id="7" dur="500"/>
                                        <p:tgtEl>
                                          <p:spTgt spid="410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100">
                                            <p:txEl>
                                              <p:pRg st="3" end="3"/>
                                            </p:txEl>
                                          </p:spTgt>
                                        </p:tgtEl>
                                        <p:attrNameLst>
                                          <p:attrName>style.visibility</p:attrName>
                                        </p:attrNameLst>
                                      </p:cBhvr>
                                      <p:to>
                                        <p:strVal val="visible"/>
                                      </p:to>
                                    </p:set>
                                    <p:animEffect transition="in" filter="fade">
                                      <p:cBhvr>
                                        <p:cTn id="10" dur="500"/>
                                        <p:tgtEl>
                                          <p:spTgt spid="410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100">
                                            <p:txEl>
                                              <p:pRg st="4" end="4"/>
                                            </p:txEl>
                                          </p:spTgt>
                                        </p:tgtEl>
                                        <p:attrNameLst>
                                          <p:attrName>style.visibility</p:attrName>
                                        </p:attrNameLst>
                                      </p:cBhvr>
                                      <p:to>
                                        <p:strVal val="visible"/>
                                      </p:to>
                                    </p:set>
                                    <p:animEffect transition="in" filter="fade">
                                      <p:cBhvr>
                                        <p:cTn id="13" dur="500"/>
                                        <p:tgtEl>
                                          <p:spTgt spid="4100">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100">
                                            <p:txEl>
                                              <p:pRg st="5" end="5"/>
                                            </p:txEl>
                                          </p:spTgt>
                                        </p:tgtEl>
                                        <p:attrNameLst>
                                          <p:attrName>style.visibility</p:attrName>
                                        </p:attrNameLst>
                                      </p:cBhvr>
                                      <p:to>
                                        <p:strVal val="visible"/>
                                      </p:to>
                                    </p:set>
                                    <p:animEffect transition="in" filter="fade">
                                      <p:cBhvr>
                                        <p:cTn id="18" dur="500"/>
                                        <p:tgtEl>
                                          <p:spTgt spid="4100">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100">
                                            <p:txEl>
                                              <p:pRg st="6" end="6"/>
                                            </p:txEl>
                                          </p:spTgt>
                                        </p:tgtEl>
                                        <p:attrNameLst>
                                          <p:attrName>style.visibility</p:attrName>
                                        </p:attrNameLst>
                                      </p:cBhvr>
                                      <p:to>
                                        <p:strVal val="visible"/>
                                      </p:to>
                                    </p:set>
                                    <p:animEffect transition="in" filter="fade">
                                      <p:cBhvr>
                                        <p:cTn id="21" dur="500"/>
                                        <p:tgtEl>
                                          <p:spTgt spid="4100">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100">
                                            <p:txEl>
                                              <p:pRg st="7" end="7"/>
                                            </p:txEl>
                                          </p:spTgt>
                                        </p:tgtEl>
                                        <p:attrNameLst>
                                          <p:attrName>style.visibility</p:attrName>
                                        </p:attrNameLst>
                                      </p:cBhvr>
                                      <p:to>
                                        <p:strVal val="visible"/>
                                      </p:to>
                                    </p:set>
                                    <p:animEffect transition="in" filter="fade">
                                      <p:cBhvr>
                                        <p:cTn id="24" dur="500"/>
                                        <p:tgtEl>
                                          <p:spTgt spid="4100">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100">
                                            <p:txEl>
                                              <p:pRg st="8" end="8"/>
                                            </p:txEl>
                                          </p:spTgt>
                                        </p:tgtEl>
                                        <p:attrNameLst>
                                          <p:attrName>style.visibility</p:attrName>
                                        </p:attrNameLst>
                                      </p:cBhvr>
                                      <p:to>
                                        <p:strVal val="visible"/>
                                      </p:to>
                                    </p:set>
                                    <p:animEffect transition="in" filter="fade">
                                      <p:cBhvr>
                                        <p:cTn id="27" dur="500"/>
                                        <p:tgtEl>
                                          <p:spTgt spid="4100">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Signals for Load Instructions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39</a:t>
            </a:fld>
            <a:endParaRPr lang="zh-TW" altLang="zh-TW"/>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280920" cy="45796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文字方塊 5"/>
          <p:cNvSpPr txBox="1"/>
          <p:nvPr/>
        </p:nvSpPr>
        <p:spPr>
          <a:xfrm>
            <a:off x="648000" y="5703639"/>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4.22</a:t>
            </a:r>
            <a:endParaRPr lang="zh-TW" altLang="en-US" dirty="0">
              <a:latin typeface="+mn-lt"/>
            </a:endParaRPr>
          </a:p>
        </p:txBody>
      </p:sp>
      <p:sp>
        <p:nvSpPr>
          <p:cNvPr id="7" name="圓角矩形 6"/>
          <p:cNvSpPr/>
          <p:nvPr/>
        </p:nvSpPr>
        <p:spPr bwMode="auto">
          <a:xfrm>
            <a:off x="5508104" y="1340768"/>
            <a:ext cx="1008112" cy="4362871"/>
          </a:xfrm>
          <a:prstGeom prst="round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extLst>
      <p:ext uri="{BB962C8B-B14F-4D97-AF65-F5344CB8AC3E}">
        <p14:creationId xmlns:p14="http://schemas.microsoft.com/office/powerpoint/2010/main" val="10453251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Picture 1"/>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47689" y="1561103"/>
            <a:ext cx="7740000" cy="453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p:cNvSpPr>
            <a:spLocks noGrp="1" noChangeArrowheads="1"/>
          </p:cNvSpPr>
          <p:nvPr>
            <p:ph type="title"/>
          </p:nvPr>
        </p:nvSpPr>
        <p:spPr/>
        <p:txBody>
          <a:bodyPr/>
          <a:lstStyle/>
          <a:p>
            <a:pPr eaLnBrk="1" hangingPunct="1"/>
            <a:r>
              <a:rPr lang="en-AU" altLang="zh-TW" dirty="0" smtClean="0">
                <a:ea typeface="新細明體" panose="02020500000000000000" pitchFamily="18" charset="-120"/>
              </a:rPr>
              <a:t>Control for Branch Instruction</a:t>
            </a:r>
            <a:endParaRPr lang="en-AU" altLang="zh-TW" dirty="0" smtClean="0">
              <a:ea typeface="新細明體" panose="02020500000000000000" pitchFamily="18" charset="-120"/>
            </a:endParaRPr>
          </a:p>
        </p:txBody>
      </p:sp>
      <p:sp>
        <p:nvSpPr>
          <p:cNvPr id="4" name="文字方塊 3"/>
          <p:cNvSpPr txBox="1"/>
          <p:nvPr/>
        </p:nvSpPr>
        <p:spPr>
          <a:xfrm>
            <a:off x="648000" y="5559623"/>
            <a:ext cx="1229824" cy="461665"/>
          </a:xfrm>
          <a:prstGeom prst="rect">
            <a:avLst/>
          </a:prstGeom>
          <a:noFill/>
        </p:spPr>
        <p:txBody>
          <a:bodyPr wrap="none" rtlCol="0">
            <a:spAutoFit/>
          </a:bodyPr>
          <a:lstStyle/>
          <a:p>
            <a:pPr marL="0"/>
            <a:r>
              <a:rPr lang="en-US" altLang="zh-TW" dirty="0" smtClean="0">
                <a:latin typeface="+mn-lt"/>
              </a:rPr>
              <a:t>Fig. 4.21</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40</a:t>
            </a:fld>
            <a:endParaRPr lang="zh-TW" altLang="zh-TW"/>
          </a:p>
        </p:txBody>
      </p:sp>
      <p:sp>
        <p:nvSpPr>
          <p:cNvPr id="7" name="Rectangle 6"/>
          <p:cNvSpPr>
            <a:spLocks noChangeArrowheads="1"/>
          </p:cNvSpPr>
          <p:nvPr/>
        </p:nvSpPr>
        <p:spPr bwMode="auto">
          <a:xfrm>
            <a:off x="1250400" y="3888000"/>
            <a:ext cx="864000" cy="904383"/>
          </a:xfrm>
          <a:prstGeom prst="rect">
            <a:avLst/>
          </a:prstGeom>
          <a:noFill/>
          <a:ln w="38100">
            <a:solidFill>
              <a:srgbClr val="33CC33"/>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 name="AutoShape 7"/>
          <p:cNvSpPr>
            <a:spLocks noChangeArrowheads="1"/>
          </p:cNvSpPr>
          <p:nvPr/>
        </p:nvSpPr>
        <p:spPr bwMode="auto">
          <a:xfrm rot="-5400000">
            <a:off x="1516596" y="1947900"/>
            <a:ext cx="792088" cy="441920"/>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33CC33"/>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9" name="Line 8"/>
          <p:cNvSpPr>
            <a:spLocks noChangeShapeType="1"/>
          </p:cNvSpPr>
          <p:nvPr/>
        </p:nvSpPr>
        <p:spPr bwMode="auto">
          <a:xfrm>
            <a:off x="1043632" y="4005629"/>
            <a:ext cx="216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0" name="Line 9"/>
          <p:cNvSpPr>
            <a:spLocks noChangeShapeType="1"/>
          </p:cNvSpPr>
          <p:nvPr/>
        </p:nvSpPr>
        <p:spPr bwMode="auto">
          <a:xfrm flipH="1" flipV="1">
            <a:off x="1116000" y="1871999"/>
            <a:ext cx="0" cy="212400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1" name="Line 10"/>
          <p:cNvSpPr>
            <a:spLocks noChangeShapeType="1"/>
          </p:cNvSpPr>
          <p:nvPr/>
        </p:nvSpPr>
        <p:spPr bwMode="auto">
          <a:xfrm>
            <a:off x="1115680" y="1908000"/>
            <a:ext cx="576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2" name="Line 11"/>
          <p:cNvSpPr>
            <a:spLocks noChangeShapeType="1"/>
          </p:cNvSpPr>
          <p:nvPr/>
        </p:nvSpPr>
        <p:spPr bwMode="auto">
          <a:xfrm>
            <a:off x="1439680" y="2412000"/>
            <a:ext cx="252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3" name="Line 12"/>
          <p:cNvSpPr>
            <a:spLocks noChangeShapeType="1"/>
          </p:cNvSpPr>
          <p:nvPr/>
        </p:nvSpPr>
        <p:spPr bwMode="auto">
          <a:xfrm>
            <a:off x="2133600" y="4413738"/>
            <a:ext cx="144000" cy="0"/>
          </a:xfrm>
          <a:prstGeom prst="line">
            <a:avLst/>
          </a:prstGeom>
          <a:noFill/>
          <a:ln w="38100">
            <a:solidFill>
              <a:srgbClr val="33CC3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14" name="Group 41"/>
          <p:cNvGrpSpPr>
            <a:grpSpLocks/>
          </p:cNvGrpSpPr>
          <p:nvPr/>
        </p:nvGrpSpPr>
        <p:grpSpPr bwMode="auto">
          <a:xfrm>
            <a:off x="3894993" y="3285393"/>
            <a:ext cx="2154116" cy="2735874"/>
            <a:chOff x="2658" y="2062"/>
            <a:chExt cx="1470" cy="1867"/>
          </a:xfrm>
        </p:grpSpPr>
        <p:sp>
          <p:nvSpPr>
            <p:cNvPr id="15" name="Line 30"/>
            <p:cNvSpPr>
              <a:spLocks noChangeShapeType="1"/>
            </p:cNvSpPr>
            <p:nvPr/>
          </p:nvSpPr>
          <p:spPr bwMode="auto">
            <a:xfrm>
              <a:off x="2678" y="2080"/>
              <a:ext cx="73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6" name="Line 31"/>
            <p:cNvSpPr>
              <a:spLocks noChangeShapeType="1"/>
            </p:cNvSpPr>
            <p:nvPr/>
          </p:nvSpPr>
          <p:spPr bwMode="auto">
            <a:xfrm flipH="1" flipV="1">
              <a:off x="3415" y="2062"/>
              <a:ext cx="0" cy="186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7" name="Line 32"/>
            <p:cNvSpPr>
              <a:spLocks noChangeShapeType="1"/>
            </p:cNvSpPr>
            <p:nvPr/>
          </p:nvSpPr>
          <p:spPr bwMode="auto">
            <a:xfrm>
              <a:off x="3415" y="3923"/>
              <a:ext cx="442"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8" name="Line 33"/>
            <p:cNvSpPr>
              <a:spLocks noChangeShapeType="1"/>
            </p:cNvSpPr>
            <p:nvPr/>
          </p:nvSpPr>
          <p:spPr bwMode="auto">
            <a:xfrm flipV="1">
              <a:off x="3857" y="3732"/>
              <a:ext cx="0" cy="197"/>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9" name="Oval 34"/>
            <p:cNvSpPr>
              <a:spLocks noChangeArrowheads="1"/>
            </p:cNvSpPr>
            <p:nvPr/>
          </p:nvSpPr>
          <p:spPr bwMode="auto">
            <a:xfrm>
              <a:off x="3661" y="3345"/>
              <a:ext cx="369" cy="387"/>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0" name="Line 35"/>
            <p:cNvSpPr>
              <a:spLocks noChangeShapeType="1"/>
            </p:cNvSpPr>
            <p:nvPr/>
          </p:nvSpPr>
          <p:spPr bwMode="auto">
            <a:xfrm flipH="1" flipV="1">
              <a:off x="4127" y="3045"/>
              <a:ext cx="0" cy="516"/>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1" name="Line 36"/>
            <p:cNvSpPr>
              <a:spLocks noChangeShapeType="1"/>
            </p:cNvSpPr>
            <p:nvPr/>
          </p:nvSpPr>
          <p:spPr bwMode="auto">
            <a:xfrm flipH="1" flipV="1">
              <a:off x="3661" y="2258"/>
              <a:ext cx="0" cy="59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2" name="Line 37"/>
            <p:cNvSpPr>
              <a:spLocks noChangeShapeType="1"/>
            </p:cNvSpPr>
            <p:nvPr/>
          </p:nvSpPr>
          <p:spPr bwMode="auto">
            <a:xfrm>
              <a:off x="2658" y="2258"/>
              <a:ext cx="1007"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3" name="AutoShape 38"/>
            <p:cNvSpPr>
              <a:spLocks noChangeArrowheads="1"/>
            </p:cNvSpPr>
            <p:nvPr/>
          </p:nvSpPr>
          <p:spPr bwMode="auto">
            <a:xfrm>
              <a:off x="3587" y="2857"/>
              <a:ext cx="147" cy="344"/>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4" name="Line 39"/>
            <p:cNvSpPr>
              <a:spLocks noChangeShapeType="1"/>
            </p:cNvSpPr>
            <p:nvPr/>
          </p:nvSpPr>
          <p:spPr bwMode="auto">
            <a:xfrm>
              <a:off x="4054" y="3552"/>
              <a:ext cx="74" cy="0"/>
            </a:xfrm>
            <a:prstGeom prst="line">
              <a:avLst/>
            </a:prstGeom>
            <a:noFill/>
            <a:ln w="381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26" name="AutoShape 40"/>
          <p:cNvSpPr>
            <a:spLocks noChangeArrowheads="1"/>
          </p:cNvSpPr>
          <p:nvPr/>
        </p:nvSpPr>
        <p:spPr bwMode="auto">
          <a:xfrm rot="16200000">
            <a:off x="5627216" y="4018086"/>
            <a:ext cx="844062" cy="792774"/>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00B0F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28" name="群組 27"/>
          <p:cNvGrpSpPr/>
          <p:nvPr/>
        </p:nvGrpSpPr>
        <p:grpSpPr>
          <a:xfrm>
            <a:off x="648000" y="1556791"/>
            <a:ext cx="6696312" cy="2448001"/>
            <a:chOff x="648000" y="1556791"/>
            <a:chExt cx="6696312" cy="2448001"/>
          </a:xfrm>
        </p:grpSpPr>
        <p:sp>
          <p:nvSpPr>
            <p:cNvPr id="29" name="Line 45"/>
            <p:cNvSpPr>
              <a:spLocks noChangeShapeType="1"/>
            </p:cNvSpPr>
            <p:nvPr/>
          </p:nvSpPr>
          <p:spPr bwMode="auto">
            <a:xfrm flipH="1" flipV="1">
              <a:off x="7344000" y="1556791"/>
              <a:ext cx="0" cy="57600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0" name="Line 46"/>
            <p:cNvSpPr>
              <a:spLocks noChangeShapeType="1"/>
            </p:cNvSpPr>
            <p:nvPr/>
          </p:nvSpPr>
          <p:spPr bwMode="auto">
            <a:xfrm>
              <a:off x="648312" y="1556792"/>
              <a:ext cx="6696000" cy="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1" name="Line 47"/>
            <p:cNvSpPr>
              <a:spLocks noChangeShapeType="1"/>
            </p:cNvSpPr>
            <p:nvPr/>
          </p:nvSpPr>
          <p:spPr bwMode="auto">
            <a:xfrm flipH="1" flipV="1">
              <a:off x="648000" y="1556792"/>
              <a:ext cx="0" cy="2448000"/>
            </a:xfrm>
            <a:prstGeom prst="line">
              <a:avLst/>
            </a:prstGeom>
            <a:noFill/>
            <a:ln w="381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grpSp>
        <p:nvGrpSpPr>
          <p:cNvPr id="36" name="群組 35"/>
          <p:cNvGrpSpPr/>
          <p:nvPr/>
        </p:nvGrpSpPr>
        <p:grpSpPr>
          <a:xfrm>
            <a:off x="3923928" y="1846940"/>
            <a:ext cx="3271667" cy="2426123"/>
            <a:chOff x="3923928" y="1846940"/>
            <a:chExt cx="3271667" cy="2426123"/>
          </a:xfrm>
        </p:grpSpPr>
        <p:cxnSp>
          <p:nvCxnSpPr>
            <p:cNvPr id="37" name="直線接點 36"/>
            <p:cNvCxnSpPr/>
            <p:nvPr/>
          </p:nvCxnSpPr>
          <p:spPr bwMode="auto">
            <a:xfrm>
              <a:off x="3923928" y="2924944"/>
              <a:ext cx="2376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8" name="直線接點 37"/>
            <p:cNvCxnSpPr/>
            <p:nvPr/>
          </p:nvCxnSpPr>
          <p:spPr bwMode="auto">
            <a:xfrm>
              <a:off x="6300192" y="2780928"/>
              <a:ext cx="0" cy="144016"/>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直線接點 38"/>
            <p:cNvCxnSpPr/>
            <p:nvPr/>
          </p:nvCxnSpPr>
          <p:spPr bwMode="auto">
            <a:xfrm>
              <a:off x="6299928" y="2780928"/>
              <a:ext cx="360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直線接點 39"/>
            <p:cNvCxnSpPr/>
            <p:nvPr/>
          </p:nvCxnSpPr>
          <p:spPr bwMode="auto">
            <a:xfrm flipV="1">
              <a:off x="6552000" y="2924944"/>
              <a:ext cx="0" cy="1348119"/>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直線接點 40"/>
            <p:cNvCxnSpPr/>
            <p:nvPr/>
          </p:nvCxnSpPr>
          <p:spPr bwMode="auto">
            <a:xfrm>
              <a:off x="6552232" y="2924944"/>
              <a:ext cx="108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直線接點 41"/>
            <p:cNvCxnSpPr/>
            <p:nvPr/>
          </p:nvCxnSpPr>
          <p:spPr bwMode="auto">
            <a:xfrm flipV="1">
              <a:off x="7056000" y="2484008"/>
              <a:ext cx="0" cy="368928"/>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3" name="AutoShape 49"/>
            <p:cNvSpPr>
              <a:spLocks noChangeArrowheads="1"/>
            </p:cNvSpPr>
            <p:nvPr/>
          </p:nvSpPr>
          <p:spPr bwMode="auto">
            <a:xfrm>
              <a:off x="6980184" y="1846940"/>
              <a:ext cx="215411" cy="648000"/>
            </a:xfrm>
            <a:prstGeom prst="roundRect">
              <a:avLst>
                <a:gd name="adj" fmla="val 50000"/>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4" name="流程圖: 延遲 43"/>
            <p:cNvSpPr/>
            <p:nvPr/>
          </p:nvSpPr>
          <p:spPr bwMode="auto">
            <a:xfrm>
              <a:off x="6659928" y="2668472"/>
              <a:ext cx="320256" cy="328480"/>
            </a:xfrm>
            <a:prstGeom prst="flowChartDelay">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grpSp>
      <p:sp>
        <p:nvSpPr>
          <p:cNvPr id="45" name="Rectangle 6"/>
          <p:cNvSpPr>
            <a:spLocks noChangeArrowheads="1"/>
          </p:cNvSpPr>
          <p:nvPr/>
        </p:nvSpPr>
        <p:spPr bwMode="auto">
          <a:xfrm>
            <a:off x="814433" y="3717238"/>
            <a:ext cx="252046" cy="612531"/>
          </a:xfrm>
          <a:prstGeom prst="rect">
            <a:avLst/>
          </a:prstGeom>
          <a:noFill/>
          <a:ln w="38100">
            <a:solidFill>
              <a:srgbClr val="FFC00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nvGrpSpPr>
          <p:cNvPr id="51" name="群組 50"/>
          <p:cNvGrpSpPr/>
          <p:nvPr/>
        </p:nvGrpSpPr>
        <p:grpSpPr>
          <a:xfrm>
            <a:off x="2151185" y="1944000"/>
            <a:ext cx="4796815" cy="4005463"/>
            <a:chOff x="2151185" y="1944000"/>
            <a:chExt cx="4796815" cy="4005463"/>
          </a:xfrm>
        </p:grpSpPr>
        <p:sp>
          <p:nvSpPr>
            <p:cNvPr id="52" name="Rectangle 13"/>
            <p:cNvSpPr>
              <a:spLocks noChangeArrowheads="1"/>
            </p:cNvSpPr>
            <p:nvPr/>
          </p:nvSpPr>
          <p:spPr bwMode="auto">
            <a:xfrm>
              <a:off x="3742592" y="3820259"/>
              <a:ext cx="1116623" cy="1186962"/>
            </a:xfrm>
            <a:prstGeom prst="rect">
              <a:avLst/>
            </a:prstGeom>
            <a:noFill/>
            <a:ln w="38100">
              <a:solidFill>
                <a:srgbClr val="0000FF"/>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3" name="Line 14"/>
            <p:cNvSpPr>
              <a:spLocks noChangeShapeType="1"/>
            </p:cNvSpPr>
            <p:nvPr/>
          </p:nvSpPr>
          <p:spPr bwMode="auto">
            <a:xfrm>
              <a:off x="2268416" y="3213589"/>
              <a:ext cx="115179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4" name="Line 15"/>
            <p:cNvSpPr>
              <a:spLocks noChangeShapeType="1"/>
            </p:cNvSpPr>
            <p:nvPr/>
          </p:nvSpPr>
          <p:spPr bwMode="auto">
            <a:xfrm>
              <a:off x="2268416" y="4221088"/>
              <a:ext cx="14478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5" name="Line 16"/>
            <p:cNvSpPr>
              <a:spLocks noChangeShapeType="1"/>
            </p:cNvSpPr>
            <p:nvPr/>
          </p:nvSpPr>
          <p:spPr bwMode="auto">
            <a:xfrm>
              <a:off x="2268416" y="3959470"/>
              <a:ext cx="147564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6" name="Line 17"/>
            <p:cNvSpPr>
              <a:spLocks noChangeShapeType="1"/>
            </p:cNvSpPr>
            <p:nvPr/>
          </p:nvSpPr>
          <p:spPr bwMode="auto">
            <a:xfrm flipH="1" flipV="1">
              <a:off x="2268416" y="3213589"/>
              <a:ext cx="0" cy="2196612"/>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7" name="Oval 18"/>
            <p:cNvSpPr>
              <a:spLocks noChangeArrowheads="1"/>
            </p:cNvSpPr>
            <p:nvPr/>
          </p:nvSpPr>
          <p:spPr bwMode="auto">
            <a:xfrm>
              <a:off x="3377712" y="2693378"/>
              <a:ext cx="575896" cy="1043354"/>
            </a:xfrm>
            <a:prstGeom prst="ellipse">
              <a:avLst/>
            </a:prstGeom>
            <a:noFill/>
            <a:ln w="38100">
              <a:solidFill>
                <a:srgbClr val="FF0000"/>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8" name="Line 19"/>
            <p:cNvSpPr>
              <a:spLocks noChangeShapeType="1"/>
            </p:cNvSpPr>
            <p:nvPr/>
          </p:nvSpPr>
          <p:spPr bwMode="auto">
            <a:xfrm>
              <a:off x="2151185" y="2160000"/>
              <a:ext cx="720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59" name="Line 20"/>
            <p:cNvSpPr>
              <a:spLocks noChangeShapeType="1"/>
            </p:cNvSpPr>
            <p:nvPr/>
          </p:nvSpPr>
          <p:spPr bwMode="auto">
            <a:xfrm>
              <a:off x="2268416" y="5399944"/>
              <a:ext cx="2808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0" name="Line 21"/>
            <p:cNvSpPr>
              <a:spLocks noChangeShapeType="1"/>
            </p:cNvSpPr>
            <p:nvPr/>
          </p:nvSpPr>
          <p:spPr bwMode="auto">
            <a:xfrm>
              <a:off x="3528000" y="5949463"/>
              <a:ext cx="165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1" name="Line 22"/>
            <p:cNvSpPr>
              <a:spLocks noChangeShapeType="1"/>
            </p:cNvSpPr>
            <p:nvPr/>
          </p:nvSpPr>
          <p:spPr bwMode="auto">
            <a:xfrm flipH="1" flipV="1">
              <a:off x="3528000" y="5408736"/>
              <a:ext cx="0" cy="540727"/>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2" name="Line 23"/>
            <p:cNvSpPr>
              <a:spLocks noChangeShapeType="1"/>
            </p:cNvSpPr>
            <p:nvPr/>
          </p:nvSpPr>
          <p:spPr bwMode="auto">
            <a:xfrm flipH="1" flipV="1">
              <a:off x="5184000" y="5468817"/>
              <a:ext cx="0" cy="467458"/>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3" name="Line 24"/>
            <p:cNvSpPr>
              <a:spLocks noChangeShapeType="1"/>
            </p:cNvSpPr>
            <p:nvPr/>
          </p:nvSpPr>
          <p:spPr bwMode="auto">
            <a:xfrm>
              <a:off x="4860680" y="4104543"/>
              <a:ext cx="791307"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4" name="Line 26"/>
            <p:cNvSpPr>
              <a:spLocks noChangeShapeType="1"/>
            </p:cNvSpPr>
            <p:nvPr/>
          </p:nvSpPr>
          <p:spPr bwMode="auto">
            <a:xfrm>
              <a:off x="5471746" y="4652597"/>
              <a:ext cx="180242"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5" name="Line 27"/>
            <p:cNvSpPr>
              <a:spLocks noChangeShapeType="1"/>
            </p:cNvSpPr>
            <p:nvPr/>
          </p:nvSpPr>
          <p:spPr bwMode="auto">
            <a:xfrm>
              <a:off x="5184000" y="5468817"/>
              <a:ext cx="180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6" name="Line 28"/>
            <p:cNvSpPr>
              <a:spLocks noChangeShapeType="1"/>
            </p:cNvSpPr>
            <p:nvPr/>
          </p:nvSpPr>
          <p:spPr bwMode="auto">
            <a:xfrm flipH="1" flipV="1">
              <a:off x="2880000" y="1944000"/>
              <a:ext cx="0" cy="21600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7" name="Line 29"/>
            <p:cNvSpPr>
              <a:spLocks noChangeShapeType="1"/>
            </p:cNvSpPr>
            <p:nvPr/>
          </p:nvSpPr>
          <p:spPr bwMode="auto">
            <a:xfrm>
              <a:off x="2880000" y="1944000"/>
              <a:ext cx="4068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68" name="Line 15"/>
            <p:cNvSpPr>
              <a:spLocks noChangeShapeType="1"/>
            </p:cNvSpPr>
            <p:nvPr/>
          </p:nvSpPr>
          <p:spPr bwMode="auto">
            <a:xfrm>
              <a:off x="2267744" y="4581128"/>
              <a:ext cx="147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cxnSp>
        <p:nvCxnSpPr>
          <p:cNvPr id="70" name="肘形接點 69"/>
          <p:cNvCxnSpPr/>
          <p:nvPr/>
        </p:nvCxnSpPr>
        <p:spPr bwMode="auto">
          <a:xfrm rot="5400000" flipH="1" flipV="1">
            <a:off x="4878072" y="5040000"/>
            <a:ext cx="540000" cy="144000"/>
          </a:xfrm>
          <a:prstGeom prst="bentConnector2">
            <a:avLst/>
          </a:prstGeom>
          <a:solidFill>
            <a:schemeClr val="accent1"/>
          </a:solid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 name="肘形接點 4"/>
          <p:cNvCxnSpPr/>
          <p:nvPr/>
        </p:nvCxnSpPr>
        <p:spPr bwMode="auto">
          <a:xfrm rot="16200000" flipV="1">
            <a:off x="1099939" y="2816970"/>
            <a:ext cx="21273" cy="10211"/>
          </a:xfrm>
          <a:prstGeom prst="bentConnector3">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80" name="肘形接點 79"/>
          <p:cNvCxnSpPr>
            <a:stCxn id="43" idx="3"/>
          </p:cNvCxnSpPr>
          <p:nvPr/>
        </p:nvCxnSpPr>
        <p:spPr bwMode="auto">
          <a:xfrm flipV="1">
            <a:off x="7195595" y="2132791"/>
            <a:ext cx="12700" cy="38149"/>
          </a:xfrm>
          <a:prstGeom prst="bentConnector4">
            <a:avLst>
              <a:gd name="adj1" fmla="val -1800000"/>
              <a:gd name="adj2" fmla="val -144853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81" name="群組 80"/>
          <p:cNvGrpSpPr/>
          <p:nvPr/>
        </p:nvGrpSpPr>
        <p:grpSpPr>
          <a:xfrm>
            <a:off x="1115616" y="2160000"/>
            <a:ext cx="4662456" cy="660766"/>
            <a:chOff x="1115616" y="2160000"/>
            <a:chExt cx="4662456" cy="660766"/>
          </a:xfrm>
        </p:grpSpPr>
        <p:sp>
          <p:nvSpPr>
            <p:cNvPr id="83" name="Line 19"/>
            <p:cNvSpPr>
              <a:spLocks noChangeShapeType="1"/>
            </p:cNvSpPr>
            <p:nvPr/>
          </p:nvSpPr>
          <p:spPr bwMode="auto">
            <a:xfrm>
              <a:off x="1115616" y="2820766"/>
              <a:ext cx="2088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4" name="Line 28"/>
            <p:cNvSpPr>
              <a:spLocks noChangeShapeType="1"/>
            </p:cNvSpPr>
            <p:nvPr/>
          </p:nvSpPr>
          <p:spPr bwMode="auto">
            <a:xfrm flipH="1" flipV="1">
              <a:off x="3203848" y="2160000"/>
              <a:ext cx="0" cy="64800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5" name="Line 29"/>
            <p:cNvSpPr>
              <a:spLocks noChangeShapeType="1"/>
            </p:cNvSpPr>
            <p:nvPr/>
          </p:nvSpPr>
          <p:spPr bwMode="auto">
            <a:xfrm>
              <a:off x="3186072" y="2168860"/>
              <a:ext cx="2592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grpSp>
      <p:sp>
        <p:nvSpPr>
          <p:cNvPr id="86" name="AutoShape 7"/>
          <p:cNvSpPr>
            <a:spLocks noChangeArrowheads="1"/>
          </p:cNvSpPr>
          <p:nvPr/>
        </p:nvSpPr>
        <p:spPr bwMode="auto">
          <a:xfrm rot="-5400000">
            <a:off x="5764488" y="2020488"/>
            <a:ext cx="819160" cy="755864"/>
          </a:xfrm>
          <a:custGeom>
            <a:avLst/>
            <a:gdLst>
              <a:gd name="G0" fmla="+- 6422 0 0"/>
              <a:gd name="G1" fmla="+- 21600 0 6422"/>
              <a:gd name="G2" fmla="*/ 6422 1 2"/>
              <a:gd name="G3" fmla="+- 21600 0 G2"/>
              <a:gd name="G4" fmla="+/ 6422 21600 2"/>
              <a:gd name="G5" fmla="+/ G1 0 2"/>
              <a:gd name="G6" fmla="*/ 21600 21600 6422"/>
              <a:gd name="G7" fmla="*/ G6 1 2"/>
              <a:gd name="G8" fmla="+- 21600 0 G7"/>
              <a:gd name="G9" fmla="*/ 21600 1 2"/>
              <a:gd name="G10" fmla="+- 6422 0 G9"/>
              <a:gd name="G11" fmla="?: G10 G8 0"/>
              <a:gd name="G12" fmla="?: G10 G7 21600"/>
              <a:gd name="T0" fmla="*/ 18389 w 21600"/>
              <a:gd name="T1" fmla="*/ 10800 h 21600"/>
              <a:gd name="T2" fmla="*/ 10800 w 21600"/>
              <a:gd name="T3" fmla="*/ 21600 h 21600"/>
              <a:gd name="T4" fmla="*/ 3211 w 21600"/>
              <a:gd name="T5" fmla="*/ 10800 h 21600"/>
              <a:gd name="T6" fmla="*/ 10800 w 21600"/>
              <a:gd name="T7" fmla="*/ 0 h 21600"/>
              <a:gd name="T8" fmla="*/ 5011 w 21600"/>
              <a:gd name="T9" fmla="*/ 5011 h 21600"/>
              <a:gd name="T10" fmla="*/ 16589 w 21600"/>
              <a:gd name="T11" fmla="*/ 16589 h 21600"/>
            </a:gdLst>
            <a:ahLst/>
            <a:cxnLst>
              <a:cxn ang="0">
                <a:pos x="T0" y="T1"/>
              </a:cxn>
              <a:cxn ang="0">
                <a:pos x="T2" y="T3"/>
              </a:cxn>
              <a:cxn ang="0">
                <a:pos x="T4" y="T5"/>
              </a:cxn>
              <a:cxn ang="0">
                <a:pos x="T6" y="T7"/>
              </a:cxn>
            </a:cxnLst>
            <a:rect l="T8" t="T9" r="T10" b="T11"/>
            <a:pathLst>
              <a:path w="21600" h="21600">
                <a:moveTo>
                  <a:pt x="0" y="0"/>
                </a:moveTo>
                <a:lnTo>
                  <a:pt x="6422" y="21600"/>
                </a:lnTo>
                <a:lnTo>
                  <a:pt x="15178" y="21600"/>
                </a:lnTo>
                <a:lnTo>
                  <a:pt x="21600" y="0"/>
                </a:lnTo>
                <a:close/>
              </a:path>
            </a:pathLst>
          </a:custGeom>
          <a:noFill/>
          <a:ln w="38100">
            <a:solidFill>
              <a:srgbClr val="0000FF"/>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87" name="Line 19"/>
          <p:cNvSpPr>
            <a:spLocks noChangeShapeType="1"/>
          </p:cNvSpPr>
          <p:nvPr/>
        </p:nvSpPr>
        <p:spPr bwMode="auto">
          <a:xfrm>
            <a:off x="6548000" y="2420888"/>
            <a:ext cx="396000" cy="0"/>
          </a:xfrm>
          <a:prstGeom prst="line">
            <a:avLst/>
          </a:prstGeom>
          <a:noFill/>
          <a:ln w="381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Tree>
    <p:extLst>
      <p:ext uri="{BB962C8B-B14F-4D97-AF65-F5344CB8AC3E}">
        <p14:creationId xmlns:p14="http://schemas.microsoft.com/office/powerpoint/2010/main" val="1994539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wipe(left)">
                                      <p:cBhvr>
                                        <p:cTn id="15" dur="500"/>
                                        <p:tgtEl>
                                          <p:spTgt spid="81"/>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wipe(left)">
                                      <p:cBhvr>
                                        <p:cTn id="22" dur="5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86" grpId="0" animBg="1"/>
      <p:bldP spid="8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Control Signals for Load Instructions</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41</a:t>
            </a:fld>
            <a:endParaRPr lang="zh-TW" altLang="zh-TW"/>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24744"/>
            <a:ext cx="8280920" cy="457969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文字方塊 5"/>
          <p:cNvSpPr txBox="1"/>
          <p:nvPr/>
        </p:nvSpPr>
        <p:spPr>
          <a:xfrm>
            <a:off x="648000" y="5703639"/>
            <a:ext cx="122982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4.22</a:t>
            </a:r>
            <a:endParaRPr lang="zh-TW" altLang="en-US" dirty="0">
              <a:latin typeface="+mn-lt"/>
            </a:endParaRPr>
          </a:p>
        </p:txBody>
      </p:sp>
      <p:sp>
        <p:nvSpPr>
          <p:cNvPr id="7" name="圓角矩形 6"/>
          <p:cNvSpPr/>
          <p:nvPr/>
        </p:nvSpPr>
        <p:spPr bwMode="auto">
          <a:xfrm>
            <a:off x="7668344" y="1340768"/>
            <a:ext cx="1008112" cy="4362871"/>
          </a:xfrm>
          <a:prstGeom prst="roundRect">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extLst>
      <p:ext uri="{BB962C8B-B14F-4D97-AF65-F5344CB8AC3E}">
        <p14:creationId xmlns:p14="http://schemas.microsoft.com/office/powerpoint/2010/main" val="405129396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Design of Main Control</a:t>
            </a:r>
            <a:endParaRPr lang="zh-TW" altLang="en-US" dirty="0"/>
          </a:p>
        </p:txBody>
      </p:sp>
      <p:pic>
        <p:nvPicPr>
          <p:cNvPr id="3" name="Picture 6"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24744"/>
            <a:ext cx="5414831" cy="5661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文字方塊 3"/>
          <p:cNvSpPr txBox="1"/>
          <p:nvPr/>
        </p:nvSpPr>
        <p:spPr>
          <a:xfrm>
            <a:off x="7164288" y="5661248"/>
            <a:ext cx="1314784" cy="461665"/>
          </a:xfrm>
          <a:prstGeom prst="rect">
            <a:avLst/>
          </a:prstGeom>
          <a:noFill/>
        </p:spPr>
        <p:txBody>
          <a:bodyPr wrap="none" rtlCol="0">
            <a:spAutoFit/>
          </a:bodyPr>
          <a:lstStyle/>
          <a:p>
            <a:pPr marL="0"/>
            <a:r>
              <a:rPr lang="en-US" altLang="zh-TW" dirty="0" smtClean="0">
                <a:latin typeface="+mn-lt"/>
              </a:rPr>
              <a:t>Fig. </a:t>
            </a:r>
            <a:r>
              <a:rPr lang="en-US" altLang="zh-TW" dirty="0" smtClean="0">
                <a:latin typeface="+mn-lt"/>
              </a:rPr>
              <a:t>C.2.5</a:t>
            </a:r>
            <a:endParaRPr lang="zh-TW" altLang="en-US" dirty="0">
              <a:latin typeface="+mn-lt"/>
            </a:endParaRPr>
          </a:p>
        </p:txBody>
      </p:sp>
      <p:sp>
        <p:nvSpPr>
          <p:cNvPr id="5" name="投影片編號版面配置區 4"/>
          <p:cNvSpPr>
            <a:spLocks noGrp="1"/>
          </p:cNvSpPr>
          <p:nvPr>
            <p:ph type="sldNum" sz="quarter" idx="11"/>
          </p:nvPr>
        </p:nvSpPr>
        <p:spPr/>
        <p:txBody>
          <a:bodyPr/>
          <a:lstStyle/>
          <a:p>
            <a:fld id="{27E26518-2301-4288-8958-BDA5B1B754F8}" type="slidenum">
              <a:rPr lang="zh-TW" altLang="en-US" smtClean="0"/>
              <a:pPr/>
              <a:t>42</a:t>
            </a:fld>
            <a:endParaRPr lang="zh-TW" altLang="zh-TW"/>
          </a:p>
        </p:txBody>
      </p:sp>
      <p:sp>
        <p:nvSpPr>
          <p:cNvPr id="6" name="圓角矩形 5"/>
          <p:cNvSpPr/>
          <p:nvPr/>
        </p:nvSpPr>
        <p:spPr bwMode="auto">
          <a:xfrm>
            <a:off x="5364088" y="1196752"/>
            <a:ext cx="3456384" cy="2088232"/>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smtClean="0">
                <a:latin typeface="+mn-lt"/>
              </a:rPr>
              <a:t>Unfortunately, we don’t have the main control logic circuit for RISC-V. Here is the design for MIPS processor.</a:t>
            </a:r>
            <a:endParaRPr lang="zh-TW" altLang="en-US" i="1" dirty="0">
              <a:latin typeface="+mn-lt"/>
            </a:endParaRPr>
          </a:p>
        </p:txBody>
      </p:sp>
    </p:spTree>
    <p:extLst>
      <p:ext uri="{BB962C8B-B14F-4D97-AF65-F5344CB8AC3E}">
        <p14:creationId xmlns:p14="http://schemas.microsoft.com/office/powerpoint/2010/main" val="330875734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zh-TW" smtClean="0"/>
              <a:t>Performance Issues</a:t>
            </a:r>
            <a:endParaRPr lang="en-AU" altLang="zh-TW" smtClean="0"/>
          </a:p>
        </p:txBody>
      </p:sp>
      <p:sp>
        <p:nvSpPr>
          <p:cNvPr id="32772" name="Rectangle 3"/>
          <p:cNvSpPr>
            <a:spLocks noGrp="1" noChangeArrowheads="1"/>
          </p:cNvSpPr>
          <p:nvPr>
            <p:ph type="body" idx="1"/>
          </p:nvPr>
        </p:nvSpPr>
        <p:spPr/>
        <p:txBody>
          <a:bodyPr/>
          <a:lstStyle/>
          <a:p>
            <a:r>
              <a:rPr lang="en-US" altLang="zh-TW" dirty="0" smtClean="0"/>
              <a:t>CPI = 1 with a long cycle time</a:t>
            </a:r>
          </a:p>
          <a:p>
            <a:r>
              <a:rPr lang="en-US" altLang="zh-TW" dirty="0" smtClean="0"/>
              <a:t>Longest delay determines clock period</a:t>
            </a:r>
          </a:p>
          <a:p>
            <a:pPr lvl="1"/>
            <a:r>
              <a:rPr lang="en-US" altLang="zh-TW" dirty="0" smtClean="0"/>
              <a:t>Critical path: </a:t>
            </a:r>
            <a:r>
              <a:rPr lang="en-US" altLang="zh-TW" dirty="0" err="1" smtClean="0"/>
              <a:t>ld</a:t>
            </a:r>
            <a:r>
              <a:rPr lang="en-US" altLang="zh-TW" dirty="0" smtClean="0"/>
              <a:t> </a:t>
            </a:r>
            <a:r>
              <a:rPr lang="en-US" altLang="zh-TW" dirty="0" smtClean="0"/>
              <a:t>instruction</a:t>
            </a:r>
          </a:p>
          <a:p>
            <a:pPr lvl="1"/>
            <a:r>
              <a:rPr lang="en-US" altLang="zh-TW" dirty="0" smtClean="0"/>
              <a:t>Instruction memory </a:t>
            </a:r>
            <a:r>
              <a:rPr lang="en-US" altLang="zh-TW" dirty="0" smtClean="0">
                <a:sym typeface="Symbol" panose="05050102010706020507" pitchFamily="18" charset="2"/>
              </a:rPr>
              <a:t></a:t>
            </a:r>
            <a:r>
              <a:rPr lang="en-US" altLang="zh-TW" dirty="0" smtClean="0"/>
              <a:t> register file </a:t>
            </a:r>
            <a:r>
              <a:rPr lang="en-US" altLang="zh-TW" dirty="0" smtClean="0">
                <a:sym typeface="Symbol" panose="05050102010706020507" pitchFamily="18" charset="2"/>
              </a:rPr>
              <a:t></a:t>
            </a:r>
            <a:r>
              <a:rPr lang="en-US" altLang="zh-TW" dirty="0" smtClean="0"/>
              <a:t> ALU </a:t>
            </a:r>
            <a:r>
              <a:rPr lang="en-US" altLang="zh-TW" dirty="0" smtClean="0">
                <a:sym typeface="Symbol" panose="05050102010706020507" pitchFamily="18" charset="2"/>
              </a:rPr>
              <a:t></a:t>
            </a:r>
            <a:r>
              <a:rPr lang="en-US" altLang="zh-TW" dirty="0" smtClean="0"/>
              <a:t> data memory </a:t>
            </a:r>
            <a:r>
              <a:rPr lang="en-US" altLang="zh-TW" dirty="0" smtClean="0">
                <a:sym typeface="Symbol" panose="05050102010706020507" pitchFamily="18" charset="2"/>
              </a:rPr>
              <a:t></a:t>
            </a:r>
            <a:r>
              <a:rPr lang="en-US" altLang="zh-TW" dirty="0" smtClean="0"/>
              <a:t> register file</a:t>
            </a:r>
          </a:p>
          <a:p>
            <a:r>
              <a:rPr lang="en-US" altLang="zh-TW" dirty="0" smtClean="0"/>
              <a:t>Not feasible to vary period for different instructions</a:t>
            </a:r>
          </a:p>
          <a:p>
            <a:r>
              <a:rPr lang="en-US" altLang="zh-TW" dirty="0" smtClean="0"/>
              <a:t>Violates design principle</a:t>
            </a:r>
          </a:p>
          <a:p>
            <a:pPr lvl="1"/>
            <a:r>
              <a:rPr lang="en-US" altLang="zh-TW" dirty="0" smtClean="0"/>
              <a:t>Making the common case fast</a:t>
            </a:r>
          </a:p>
          <a:p>
            <a:r>
              <a:rPr lang="en-US" altLang="zh-TW" dirty="0" smtClean="0"/>
              <a:t>We will improve performance by </a:t>
            </a:r>
            <a:r>
              <a:rPr lang="en-US" altLang="zh-TW" dirty="0" smtClean="0"/>
              <a:t>pipelining</a:t>
            </a:r>
          </a:p>
          <a:p>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43</a:t>
            </a:fld>
            <a:endParaRPr lang="zh-TW" altLang="zh-TW"/>
          </a:p>
        </p:txBody>
      </p:sp>
    </p:spTree>
    <p:extLst>
      <p:ext uri="{BB962C8B-B14F-4D97-AF65-F5344CB8AC3E}">
        <p14:creationId xmlns:p14="http://schemas.microsoft.com/office/powerpoint/2010/main" val="25361124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303" name="Rectangle 95"/>
          <p:cNvSpPr>
            <a:spLocks noGrp="1" noChangeArrowheads="1"/>
          </p:cNvSpPr>
          <p:nvPr>
            <p:ph type="body" idx="1"/>
          </p:nvPr>
        </p:nvSpPr>
        <p:spPr>
          <a:xfrm>
            <a:off x="107504" y="1052736"/>
            <a:ext cx="8342064" cy="5057775"/>
          </a:xfrm>
        </p:spPr>
        <p:txBody>
          <a:bodyPr/>
          <a:lstStyle/>
          <a:p>
            <a:pPr>
              <a:spcBef>
                <a:spcPts val="0"/>
              </a:spcBef>
            </a:pPr>
            <a:r>
              <a:rPr lang="en-US" altLang="zh-TW" dirty="0" smtClean="0"/>
              <a:t>R-Type:</a:t>
            </a:r>
          </a:p>
          <a:p>
            <a:pPr lvl="1">
              <a:spcBef>
                <a:spcPts val="0"/>
              </a:spcBef>
            </a:pPr>
            <a:r>
              <a:rPr lang="en-US" altLang="zh-TW" dirty="0" smtClean="0"/>
              <a:t>add rd,rs1,rs2</a:t>
            </a:r>
          </a:p>
          <a:p>
            <a:pPr lvl="1">
              <a:spcBef>
                <a:spcPts val="0"/>
              </a:spcBef>
            </a:pPr>
            <a:r>
              <a:rPr lang="en-US" altLang="zh-TW" dirty="0" smtClean="0"/>
              <a:t>sub rd,rs1,rs2</a:t>
            </a:r>
          </a:p>
          <a:p>
            <a:pPr lvl="1">
              <a:spcBef>
                <a:spcPts val="0"/>
              </a:spcBef>
            </a:pPr>
            <a:r>
              <a:rPr lang="en-US" altLang="zh-TW" dirty="0" smtClean="0"/>
              <a:t>and rd,rs1,rs2</a:t>
            </a:r>
          </a:p>
          <a:p>
            <a:pPr lvl="1">
              <a:spcBef>
                <a:spcPts val="0"/>
              </a:spcBef>
            </a:pPr>
            <a:r>
              <a:rPr lang="en-US" altLang="zh-TW" dirty="0" smtClean="0"/>
              <a:t>or rd,rs1,rs2</a:t>
            </a:r>
          </a:p>
          <a:p>
            <a:pPr>
              <a:spcBef>
                <a:spcPts val="0"/>
              </a:spcBef>
            </a:pPr>
            <a:r>
              <a:rPr lang="en-US" altLang="zh-TW" dirty="0" smtClean="0"/>
              <a:t>I-type:</a:t>
            </a:r>
          </a:p>
          <a:p>
            <a:pPr lvl="1">
              <a:spcBef>
                <a:spcPts val="0"/>
              </a:spcBef>
            </a:pPr>
            <a:r>
              <a:rPr lang="en-US" altLang="zh-TW" dirty="0" err="1" smtClean="0"/>
              <a:t>ld</a:t>
            </a:r>
            <a:r>
              <a:rPr lang="en-US" altLang="zh-TW" dirty="0" smtClean="0"/>
              <a:t> rd,imm12(rs1)</a:t>
            </a:r>
          </a:p>
          <a:p>
            <a:pPr>
              <a:spcBef>
                <a:spcPts val="0"/>
              </a:spcBef>
            </a:pPr>
            <a:r>
              <a:rPr lang="en-US" altLang="zh-TW" dirty="0" smtClean="0"/>
              <a:t>S-type:</a:t>
            </a:r>
          </a:p>
          <a:p>
            <a:pPr lvl="1">
              <a:spcBef>
                <a:spcPts val="0"/>
              </a:spcBef>
            </a:pPr>
            <a:r>
              <a:rPr lang="en-US" altLang="zh-TW" dirty="0" err="1" smtClean="0"/>
              <a:t>sd</a:t>
            </a:r>
            <a:r>
              <a:rPr lang="en-US" altLang="zh-TW" dirty="0" smtClean="0"/>
              <a:t> rs2,imm12(rs1)</a:t>
            </a:r>
          </a:p>
          <a:p>
            <a:pPr>
              <a:spcBef>
                <a:spcPts val="0"/>
              </a:spcBef>
            </a:pPr>
            <a:r>
              <a:rPr lang="en-US" altLang="zh-TW" dirty="0" smtClean="0"/>
              <a:t>SB-type:</a:t>
            </a:r>
          </a:p>
          <a:p>
            <a:pPr lvl="1">
              <a:spcBef>
                <a:spcPts val="0"/>
              </a:spcBef>
            </a:pPr>
            <a:r>
              <a:rPr lang="en-US" altLang="zh-TW" dirty="0" err="1" smtClean="0"/>
              <a:t>beq</a:t>
            </a:r>
            <a:r>
              <a:rPr lang="en-US" altLang="zh-TW" dirty="0" smtClean="0"/>
              <a:t> rs,rt,imm12</a:t>
            </a:r>
          </a:p>
        </p:txBody>
      </p:sp>
      <p:sp>
        <p:nvSpPr>
          <p:cNvPr id="350302" name="Rectangle 94"/>
          <p:cNvSpPr>
            <a:spLocks noGrp="1" noChangeArrowheads="1"/>
          </p:cNvSpPr>
          <p:nvPr>
            <p:ph type="title"/>
          </p:nvPr>
        </p:nvSpPr>
        <p:spPr/>
        <p:txBody>
          <a:bodyPr/>
          <a:lstStyle/>
          <a:p>
            <a:r>
              <a:rPr lang="en-US" altLang="zh-TW" dirty="0" smtClean="0"/>
              <a:t>The RISC-V Subset</a:t>
            </a:r>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a:t>
            </a:fld>
            <a:endParaRPr lang="zh-TW" altLang="zh-TW"/>
          </a:p>
        </p:txBody>
      </p:sp>
      <p:sp>
        <p:nvSpPr>
          <p:cNvPr id="103" name="Text Box 5"/>
          <p:cNvSpPr txBox="1">
            <a:spLocks noChangeArrowheads="1"/>
          </p:cNvSpPr>
          <p:nvPr/>
        </p:nvSpPr>
        <p:spPr bwMode="auto">
          <a:xfrm>
            <a:off x="3203848" y="1681485"/>
            <a:ext cx="1103293"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funct7</a:t>
            </a:r>
            <a:endParaRPr lang="en-AU" altLang="en-US" sz="2000" dirty="0">
              <a:latin typeface="+mn-lt"/>
            </a:endParaRPr>
          </a:p>
        </p:txBody>
      </p:sp>
      <p:sp>
        <p:nvSpPr>
          <p:cNvPr id="104" name="Text Box 6"/>
          <p:cNvSpPr txBox="1">
            <a:spLocks noChangeArrowheads="1"/>
          </p:cNvSpPr>
          <p:nvPr/>
        </p:nvSpPr>
        <p:spPr bwMode="auto">
          <a:xfrm>
            <a:off x="4307141" y="1681485"/>
            <a:ext cx="918286"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rs2</a:t>
            </a:r>
            <a:endParaRPr lang="en-AU" altLang="en-US" sz="2000">
              <a:latin typeface="+mn-lt"/>
            </a:endParaRPr>
          </a:p>
        </p:txBody>
      </p:sp>
      <p:sp>
        <p:nvSpPr>
          <p:cNvPr id="105" name="Text Box 7"/>
          <p:cNvSpPr txBox="1">
            <a:spLocks noChangeArrowheads="1"/>
          </p:cNvSpPr>
          <p:nvPr/>
        </p:nvSpPr>
        <p:spPr bwMode="auto">
          <a:xfrm>
            <a:off x="5225427" y="1681485"/>
            <a:ext cx="918286"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106" name="Text Box 8"/>
          <p:cNvSpPr txBox="1">
            <a:spLocks noChangeArrowheads="1"/>
          </p:cNvSpPr>
          <p:nvPr/>
        </p:nvSpPr>
        <p:spPr bwMode="auto">
          <a:xfrm>
            <a:off x="6942909" y="1681485"/>
            <a:ext cx="918286"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err="1">
                <a:latin typeface="+mn-lt"/>
              </a:rPr>
              <a:t>rd</a:t>
            </a:r>
            <a:endParaRPr lang="en-AU" altLang="en-US" sz="2000" dirty="0">
              <a:latin typeface="+mn-lt"/>
            </a:endParaRPr>
          </a:p>
        </p:txBody>
      </p:sp>
      <p:sp>
        <p:nvSpPr>
          <p:cNvPr id="107" name="Text Box 9"/>
          <p:cNvSpPr txBox="1">
            <a:spLocks noChangeArrowheads="1"/>
          </p:cNvSpPr>
          <p:nvPr/>
        </p:nvSpPr>
        <p:spPr bwMode="auto">
          <a:xfrm>
            <a:off x="6145063" y="1681485"/>
            <a:ext cx="796495"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08" name="Text Box 10"/>
          <p:cNvSpPr txBox="1">
            <a:spLocks noChangeArrowheads="1"/>
          </p:cNvSpPr>
          <p:nvPr/>
        </p:nvSpPr>
        <p:spPr bwMode="auto">
          <a:xfrm>
            <a:off x="7861195" y="1681485"/>
            <a:ext cx="1103293"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09" name="Text Box 11"/>
          <p:cNvSpPr txBox="1">
            <a:spLocks noChangeArrowheads="1"/>
          </p:cNvSpPr>
          <p:nvPr/>
        </p:nvSpPr>
        <p:spPr bwMode="auto">
          <a:xfrm>
            <a:off x="3461831" y="1334314"/>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110" name="Text Box 12"/>
          <p:cNvSpPr txBox="1">
            <a:spLocks noChangeArrowheads="1"/>
          </p:cNvSpPr>
          <p:nvPr/>
        </p:nvSpPr>
        <p:spPr bwMode="auto">
          <a:xfrm>
            <a:off x="8119177" y="1336594"/>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111" name="Text Box 13"/>
          <p:cNvSpPr txBox="1">
            <a:spLocks noChangeArrowheads="1"/>
          </p:cNvSpPr>
          <p:nvPr/>
        </p:nvSpPr>
        <p:spPr bwMode="auto">
          <a:xfrm>
            <a:off x="4503003" y="1334314"/>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12" name="Text Box 14"/>
          <p:cNvSpPr txBox="1">
            <a:spLocks noChangeArrowheads="1"/>
          </p:cNvSpPr>
          <p:nvPr/>
        </p:nvSpPr>
        <p:spPr bwMode="auto">
          <a:xfrm>
            <a:off x="5422639" y="1334314"/>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13" name="Text Box 15"/>
          <p:cNvSpPr txBox="1">
            <a:spLocks noChangeArrowheads="1"/>
          </p:cNvSpPr>
          <p:nvPr/>
        </p:nvSpPr>
        <p:spPr bwMode="auto">
          <a:xfrm>
            <a:off x="7140121" y="1336594"/>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14" name="Text Box 16"/>
          <p:cNvSpPr txBox="1">
            <a:spLocks noChangeArrowheads="1"/>
          </p:cNvSpPr>
          <p:nvPr/>
        </p:nvSpPr>
        <p:spPr bwMode="auto">
          <a:xfrm>
            <a:off x="6219135" y="1334314"/>
            <a:ext cx="548168" cy="354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3 bits</a:t>
            </a:r>
            <a:endParaRPr lang="en-AU" altLang="en-US" sz="2000" dirty="0">
              <a:latin typeface="+mn-lt"/>
            </a:endParaRPr>
          </a:p>
        </p:txBody>
      </p:sp>
      <p:sp>
        <p:nvSpPr>
          <p:cNvPr id="116" name="Text Box 5"/>
          <p:cNvSpPr txBox="1">
            <a:spLocks noChangeArrowheads="1"/>
          </p:cNvSpPr>
          <p:nvPr/>
        </p:nvSpPr>
        <p:spPr bwMode="auto">
          <a:xfrm>
            <a:off x="3203848" y="3284984"/>
            <a:ext cx="2020003"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immediate</a:t>
            </a:r>
            <a:endParaRPr lang="en-AU" altLang="en-US" sz="2000" dirty="0">
              <a:latin typeface="+mn-lt"/>
            </a:endParaRPr>
          </a:p>
        </p:txBody>
      </p:sp>
      <p:sp>
        <p:nvSpPr>
          <p:cNvPr id="117" name="Text Box 7"/>
          <p:cNvSpPr txBox="1">
            <a:spLocks noChangeArrowheads="1"/>
          </p:cNvSpPr>
          <p:nvPr/>
        </p:nvSpPr>
        <p:spPr bwMode="auto">
          <a:xfrm>
            <a:off x="5225202" y="3284984"/>
            <a:ext cx="918184"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rs1</a:t>
            </a:r>
            <a:endParaRPr lang="en-AU" altLang="en-US" sz="2000" dirty="0">
              <a:latin typeface="+mn-lt"/>
            </a:endParaRPr>
          </a:p>
        </p:txBody>
      </p:sp>
      <p:sp>
        <p:nvSpPr>
          <p:cNvPr id="118" name="Text Box 8"/>
          <p:cNvSpPr txBox="1">
            <a:spLocks noChangeArrowheads="1"/>
          </p:cNvSpPr>
          <p:nvPr/>
        </p:nvSpPr>
        <p:spPr bwMode="auto">
          <a:xfrm>
            <a:off x="6942494" y="3284984"/>
            <a:ext cx="918184"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err="1">
                <a:latin typeface="+mn-lt"/>
              </a:rPr>
              <a:t>rd</a:t>
            </a:r>
            <a:endParaRPr lang="en-AU" altLang="en-US" sz="2000" dirty="0">
              <a:latin typeface="+mn-lt"/>
            </a:endParaRPr>
          </a:p>
        </p:txBody>
      </p:sp>
      <p:sp>
        <p:nvSpPr>
          <p:cNvPr id="119" name="Text Box 9"/>
          <p:cNvSpPr txBox="1">
            <a:spLocks noChangeArrowheads="1"/>
          </p:cNvSpPr>
          <p:nvPr/>
        </p:nvSpPr>
        <p:spPr bwMode="auto">
          <a:xfrm>
            <a:off x="6144736" y="3284984"/>
            <a:ext cx="796407"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20" name="Text Box 10"/>
          <p:cNvSpPr txBox="1">
            <a:spLocks noChangeArrowheads="1"/>
          </p:cNvSpPr>
          <p:nvPr/>
        </p:nvSpPr>
        <p:spPr bwMode="auto">
          <a:xfrm>
            <a:off x="7860677" y="3284984"/>
            <a:ext cx="1103171"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21" name="Text Box 11"/>
          <p:cNvSpPr txBox="1">
            <a:spLocks noChangeArrowheads="1"/>
          </p:cNvSpPr>
          <p:nvPr/>
        </p:nvSpPr>
        <p:spPr bwMode="auto">
          <a:xfrm>
            <a:off x="3857361" y="2924944"/>
            <a:ext cx="634236" cy="39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12 bits</a:t>
            </a:r>
            <a:endParaRPr lang="en-AU" altLang="en-US" sz="2000">
              <a:latin typeface="+mn-lt"/>
            </a:endParaRPr>
          </a:p>
        </p:txBody>
      </p:sp>
      <p:sp>
        <p:nvSpPr>
          <p:cNvPr id="122" name="Text Box 12"/>
          <p:cNvSpPr txBox="1">
            <a:spLocks noChangeArrowheads="1"/>
          </p:cNvSpPr>
          <p:nvPr/>
        </p:nvSpPr>
        <p:spPr bwMode="auto">
          <a:xfrm>
            <a:off x="8122166" y="2928139"/>
            <a:ext cx="541034" cy="39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123" name="Text Box 14"/>
          <p:cNvSpPr txBox="1">
            <a:spLocks noChangeArrowheads="1"/>
          </p:cNvSpPr>
          <p:nvPr/>
        </p:nvSpPr>
        <p:spPr bwMode="auto">
          <a:xfrm>
            <a:off x="5425929" y="2924944"/>
            <a:ext cx="541034" cy="39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24" name="Text Box 15"/>
          <p:cNvSpPr txBox="1">
            <a:spLocks noChangeArrowheads="1"/>
          </p:cNvSpPr>
          <p:nvPr/>
        </p:nvSpPr>
        <p:spPr bwMode="auto">
          <a:xfrm>
            <a:off x="7143221" y="2928139"/>
            <a:ext cx="541034" cy="39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25" name="Text Box 16"/>
          <p:cNvSpPr txBox="1">
            <a:spLocks noChangeArrowheads="1"/>
          </p:cNvSpPr>
          <p:nvPr/>
        </p:nvSpPr>
        <p:spPr bwMode="auto">
          <a:xfrm>
            <a:off x="6222335" y="2924944"/>
            <a:ext cx="541034" cy="39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3 bits</a:t>
            </a:r>
            <a:endParaRPr lang="en-AU" altLang="en-US" sz="2000">
              <a:latin typeface="+mn-lt"/>
            </a:endParaRPr>
          </a:p>
        </p:txBody>
      </p:sp>
      <p:sp>
        <p:nvSpPr>
          <p:cNvPr id="129" name="Text Box 5"/>
          <p:cNvSpPr txBox="1">
            <a:spLocks noChangeArrowheads="1"/>
          </p:cNvSpPr>
          <p:nvPr/>
        </p:nvSpPr>
        <p:spPr bwMode="auto">
          <a:xfrm>
            <a:off x="3203848" y="4164669"/>
            <a:ext cx="1103171"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smtClean="0">
                <a:latin typeface="+mn-lt"/>
              </a:rPr>
              <a:t>im</a:t>
            </a:r>
            <a:r>
              <a:rPr lang="en-US" altLang="en-US" sz="2000" dirty="0" smtClean="0">
                <a:latin typeface="+mn-lt"/>
              </a:rPr>
              <a:t>[11:5]</a:t>
            </a:r>
            <a:endParaRPr lang="en-US" altLang="en-US" sz="2000" dirty="0">
              <a:latin typeface="+mn-lt"/>
            </a:endParaRPr>
          </a:p>
        </p:txBody>
      </p:sp>
      <p:sp>
        <p:nvSpPr>
          <p:cNvPr id="130" name="Text Box 6"/>
          <p:cNvSpPr txBox="1">
            <a:spLocks noChangeArrowheads="1"/>
          </p:cNvSpPr>
          <p:nvPr/>
        </p:nvSpPr>
        <p:spPr bwMode="auto">
          <a:xfrm>
            <a:off x="4307019" y="4164669"/>
            <a:ext cx="918183"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rs2</a:t>
            </a:r>
            <a:endParaRPr lang="en-AU" altLang="en-US" sz="2000" dirty="0">
              <a:latin typeface="+mn-lt"/>
            </a:endParaRPr>
          </a:p>
        </p:txBody>
      </p:sp>
      <p:sp>
        <p:nvSpPr>
          <p:cNvPr id="131" name="Text Box 7"/>
          <p:cNvSpPr txBox="1">
            <a:spLocks noChangeArrowheads="1"/>
          </p:cNvSpPr>
          <p:nvPr/>
        </p:nvSpPr>
        <p:spPr bwMode="auto">
          <a:xfrm>
            <a:off x="5225202" y="4164669"/>
            <a:ext cx="918183"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rs1</a:t>
            </a:r>
            <a:endParaRPr lang="en-AU" altLang="en-US" sz="2000" dirty="0">
              <a:latin typeface="+mn-lt"/>
            </a:endParaRPr>
          </a:p>
        </p:txBody>
      </p:sp>
      <p:sp>
        <p:nvSpPr>
          <p:cNvPr id="132" name="Text Box 8"/>
          <p:cNvSpPr txBox="1">
            <a:spLocks noChangeArrowheads="1"/>
          </p:cNvSpPr>
          <p:nvPr/>
        </p:nvSpPr>
        <p:spPr bwMode="auto">
          <a:xfrm>
            <a:off x="6942494" y="4164669"/>
            <a:ext cx="918183"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smtClean="0">
                <a:latin typeface="+mn-lt"/>
              </a:rPr>
              <a:t>im</a:t>
            </a:r>
            <a:r>
              <a:rPr lang="en-US" altLang="en-US" sz="2000" dirty="0" smtClean="0">
                <a:latin typeface="+mn-lt"/>
              </a:rPr>
              <a:t>[4:0]</a:t>
            </a:r>
            <a:endParaRPr lang="en-US" altLang="en-US" sz="2000" dirty="0">
              <a:latin typeface="+mn-lt"/>
            </a:endParaRPr>
          </a:p>
        </p:txBody>
      </p:sp>
      <p:sp>
        <p:nvSpPr>
          <p:cNvPr id="133" name="Text Box 9"/>
          <p:cNvSpPr txBox="1">
            <a:spLocks noChangeArrowheads="1"/>
          </p:cNvSpPr>
          <p:nvPr/>
        </p:nvSpPr>
        <p:spPr bwMode="auto">
          <a:xfrm>
            <a:off x="6144737" y="4164669"/>
            <a:ext cx="796407"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34" name="Text Box 10"/>
          <p:cNvSpPr txBox="1">
            <a:spLocks noChangeArrowheads="1"/>
          </p:cNvSpPr>
          <p:nvPr/>
        </p:nvSpPr>
        <p:spPr bwMode="auto">
          <a:xfrm>
            <a:off x="7860677" y="4164669"/>
            <a:ext cx="1103171" cy="432000"/>
          </a:xfrm>
          <a:prstGeom prst="rect">
            <a:avLst/>
          </a:prstGeom>
          <a:solidFill>
            <a:srgbClr val="FFFF00"/>
          </a:solidFill>
          <a:ln w="19050">
            <a:solidFill>
              <a:schemeClr val="tx1"/>
            </a:solidFill>
            <a:miter lim="800000"/>
            <a:headEnd/>
            <a:tailEnd/>
          </a:ln>
          <a:extLst/>
        </p:spPr>
        <p:txBody>
          <a:bodyPr lIns="36000" rIns="3600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35" name="Text Box 11"/>
          <p:cNvSpPr txBox="1">
            <a:spLocks noChangeArrowheads="1"/>
          </p:cNvSpPr>
          <p:nvPr/>
        </p:nvSpPr>
        <p:spPr bwMode="auto">
          <a:xfrm>
            <a:off x="3358989" y="3818339"/>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136" name="Text Box 12"/>
          <p:cNvSpPr txBox="1">
            <a:spLocks noChangeArrowheads="1"/>
          </p:cNvSpPr>
          <p:nvPr/>
        </p:nvSpPr>
        <p:spPr bwMode="auto">
          <a:xfrm>
            <a:off x="8015819" y="3820978"/>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7 bits</a:t>
            </a:r>
            <a:endParaRPr lang="en-AU" altLang="en-US" sz="2000" dirty="0">
              <a:latin typeface="+mn-lt"/>
            </a:endParaRPr>
          </a:p>
        </p:txBody>
      </p:sp>
      <p:sp>
        <p:nvSpPr>
          <p:cNvPr id="137" name="Text Box 13"/>
          <p:cNvSpPr txBox="1">
            <a:spLocks noChangeArrowheads="1"/>
          </p:cNvSpPr>
          <p:nvPr/>
        </p:nvSpPr>
        <p:spPr bwMode="auto">
          <a:xfrm>
            <a:off x="4400048" y="3818339"/>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5 bits</a:t>
            </a:r>
            <a:endParaRPr lang="en-AU" altLang="en-US" sz="2000" dirty="0">
              <a:latin typeface="+mn-lt"/>
            </a:endParaRPr>
          </a:p>
        </p:txBody>
      </p:sp>
      <p:sp>
        <p:nvSpPr>
          <p:cNvPr id="138" name="Text Box 14"/>
          <p:cNvSpPr txBox="1">
            <a:spLocks noChangeArrowheads="1"/>
          </p:cNvSpPr>
          <p:nvPr/>
        </p:nvSpPr>
        <p:spPr bwMode="auto">
          <a:xfrm>
            <a:off x="5319582" y="3818339"/>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39" name="Text Box 15"/>
          <p:cNvSpPr txBox="1">
            <a:spLocks noChangeArrowheads="1"/>
          </p:cNvSpPr>
          <p:nvPr/>
        </p:nvSpPr>
        <p:spPr bwMode="auto">
          <a:xfrm>
            <a:off x="7036874" y="3820978"/>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40" name="Text Box 16"/>
          <p:cNvSpPr txBox="1">
            <a:spLocks noChangeArrowheads="1"/>
          </p:cNvSpPr>
          <p:nvPr/>
        </p:nvSpPr>
        <p:spPr bwMode="auto">
          <a:xfrm>
            <a:off x="6115988" y="3818339"/>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3 bits</a:t>
            </a:r>
            <a:endParaRPr lang="en-AU" altLang="en-US" sz="2000">
              <a:latin typeface="+mn-lt"/>
            </a:endParaRPr>
          </a:p>
        </p:txBody>
      </p:sp>
      <p:sp>
        <p:nvSpPr>
          <p:cNvPr id="143" name="Text Box 5"/>
          <p:cNvSpPr txBox="1">
            <a:spLocks noChangeArrowheads="1"/>
          </p:cNvSpPr>
          <p:nvPr/>
        </p:nvSpPr>
        <p:spPr bwMode="auto">
          <a:xfrm>
            <a:off x="3203848" y="5017418"/>
            <a:ext cx="1103171" cy="415925"/>
          </a:xfrm>
          <a:prstGeom prst="rect">
            <a:avLst/>
          </a:prstGeom>
          <a:solidFill>
            <a:srgbClr val="FFFF00"/>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endParaRPr lang="en-AU" altLang="en-US" sz="2000" dirty="0">
              <a:solidFill>
                <a:srgbClr val="FF0000"/>
              </a:solidFill>
              <a:latin typeface="+mn-lt"/>
            </a:endParaRPr>
          </a:p>
        </p:txBody>
      </p:sp>
      <p:sp>
        <p:nvSpPr>
          <p:cNvPr id="144" name="Text Box 6"/>
          <p:cNvSpPr txBox="1">
            <a:spLocks noChangeArrowheads="1"/>
          </p:cNvSpPr>
          <p:nvPr/>
        </p:nvSpPr>
        <p:spPr bwMode="auto">
          <a:xfrm>
            <a:off x="4307019" y="5017418"/>
            <a:ext cx="916832" cy="415925"/>
          </a:xfrm>
          <a:prstGeom prst="rect">
            <a:avLst/>
          </a:prstGeom>
          <a:solidFill>
            <a:srgbClr val="FFFF00"/>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rs2</a:t>
            </a:r>
            <a:endParaRPr lang="en-AU" altLang="en-US" sz="2000" dirty="0">
              <a:latin typeface="+mn-lt"/>
            </a:endParaRPr>
          </a:p>
        </p:txBody>
      </p:sp>
      <p:sp>
        <p:nvSpPr>
          <p:cNvPr id="145" name="Text Box 7"/>
          <p:cNvSpPr txBox="1">
            <a:spLocks noChangeArrowheads="1"/>
          </p:cNvSpPr>
          <p:nvPr/>
        </p:nvSpPr>
        <p:spPr bwMode="auto">
          <a:xfrm>
            <a:off x="5221325" y="5017418"/>
            <a:ext cx="920785" cy="415925"/>
          </a:xfrm>
          <a:prstGeom prst="rect">
            <a:avLst/>
          </a:prstGeom>
          <a:solidFill>
            <a:srgbClr val="FFFF00"/>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rs1</a:t>
            </a:r>
            <a:endParaRPr lang="en-AU" altLang="en-US" sz="2000">
              <a:latin typeface="+mn-lt"/>
            </a:endParaRPr>
          </a:p>
        </p:txBody>
      </p:sp>
      <p:sp>
        <p:nvSpPr>
          <p:cNvPr id="146" name="Text Box 8"/>
          <p:cNvSpPr txBox="1">
            <a:spLocks noChangeArrowheads="1"/>
          </p:cNvSpPr>
          <p:nvPr/>
        </p:nvSpPr>
        <p:spPr bwMode="auto">
          <a:xfrm>
            <a:off x="6937090" y="5017418"/>
            <a:ext cx="923587" cy="415925"/>
          </a:xfrm>
          <a:prstGeom prst="rect">
            <a:avLst/>
          </a:prstGeom>
          <a:solidFill>
            <a:srgbClr val="FFFF00"/>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latin typeface="+mn-lt"/>
              </a:rPr>
              <a:t> </a:t>
            </a:r>
            <a:endParaRPr lang="en-AU" altLang="en-US" sz="2400">
              <a:latin typeface="+mn-lt"/>
            </a:endParaRPr>
          </a:p>
        </p:txBody>
      </p:sp>
      <p:sp>
        <p:nvSpPr>
          <p:cNvPr id="147" name="Text Box 9"/>
          <p:cNvSpPr txBox="1">
            <a:spLocks noChangeArrowheads="1"/>
          </p:cNvSpPr>
          <p:nvPr/>
        </p:nvSpPr>
        <p:spPr bwMode="auto">
          <a:xfrm>
            <a:off x="6144737" y="5017418"/>
            <a:ext cx="792353" cy="415925"/>
          </a:xfrm>
          <a:prstGeom prst="rect">
            <a:avLst/>
          </a:prstGeom>
          <a:solidFill>
            <a:srgbClr val="FFFF00"/>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funct3</a:t>
            </a:r>
            <a:endParaRPr lang="en-AU" altLang="en-US" sz="2000" dirty="0">
              <a:latin typeface="+mn-lt"/>
            </a:endParaRPr>
          </a:p>
        </p:txBody>
      </p:sp>
      <p:sp>
        <p:nvSpPr>
          <p:cNvPr id="148" name="Text Box 10"/>
          <p:cNvSpPr txBox="1">
            <a:spLocks noChangeArrowheads="1"/>
          </p:cNvSpPr>
          <p:nvPr/>
        </p:nvSpPr>
        <p:spPr bwMode="auto">
          <a:xfrm>
            <a:off x="7848216" y="5017418"/>
            <a:ext cx="1115632" cy="415925"/>
          </a:xfrm>
          <a:prstGeom prst="rect">
            <a:avLst/>
          </a:prstGeom>
          <a:solidFill>
            <a:srgbClr val="FFFF00"/>
          </a:solidFill>
          <a:ln w="19050">
            <a:solidFill>
              <a:schemeClr val="tx1"/>
            </a:solidFill>
            <a:miter lim="800000"/>
            <a:headEnd/>
            <a:tailEnd/>
          </a:ln>
          <a:extLst/>
        </p:spPr>
        <p:txBody>
          <a:bodyPr wrap="none">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opcode</a:t>
            </a:r>
            <a:endParaRPr lang="en-AU" altLang="en-US" sz="2000" dirty="0">
              <a:latin typeface="+mn-lt"/>
            </a:endParaRPr>
          </a:p>
        </p:txBody>
      </p:sp>
      <p:sp>
        <p:nvSpPr>
          <p:cNvPr id="149" name="Text Box 15"/>
          <p:cNvSpPr txBox="1">
            <a:spLocks noChangeArrowheads="1"/>
          </p:cNvSpPr>
          <p:nvPr/>
        </p:nvSpPr>
        <p:spPr bwMode="auto">
          <a:xfrm>
            <a:off x="7018604" y="5044354"/>
            <a:ext cx="433716" cy="348322"/>
          </a:xfrm>
          <a:prstGeom prst="rect">
            <a:avLst/>
          </a:prstGeom>
          <a:solidFill>
            <a:srgbClr val="FFFF00"/>
          </a:solidFill>
          <a:ln>
            <a:noFill/>
          </a:ln>
          <a:extLst/>
        </p:spPr>
        <p:txBody>
          <a:bodyPr wrap="none"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smtClean="0">
                <a:latin typeface="+mn-lt"/>
              </a:rPr>
              <a:t>im</a:t>
            </a:r>
            <a:r>
              <a:rPr lang="en-US" altLang="en-US" sz="1800" dirty="0">
                <a:latin typeface="+mn-lt"/>
              </a:rPr>
              <a:t/>
            </a:r>
            <a:br>
              <a:rPr lang="en-US" altLang="en-US" sz="1800" dirty="0">
                <a:latin typeface="+mn-lt"/>
              </a:rPr>
            </a:br>
            <a:r>
              <a:rPr lang="en-US" altLang="en-US" sz="1800" dirty="0">
                <a:latin typeface="+mn-lt"/>
              </a:rPr>
              <a:t>[4:1]</a:t>
            </a:r>
            <a:endParaRPr lang="en-AU" altLang="en-US" sz="1800" dirty="0">
              <a:latin typeface="+mn-lt"/>
            </a:endParaRPr>
          </a:p>
        </p:txBody>
      </p:sp>
      <p:sp>
        <p:nvSpPr>
          <p:cNvPr id="152" name="Text Box 11"/>
          <p:cNvSpPr txBox="1">
            <a:spLocks noChangeArrowheads="1"/>
          </p:cNvSpPr>
          <p:nvPr/>
        </p:nvSpPr>
        <p:spPr bwMode="auto">
          <a:xfrm>
            <a:off x="2825306" y="5538110"/>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imm</a:t>
            </a:r>
            <a:r>
              <a:rPr lang="en-US" altLang="en-US" sz="1800" dirty="0">
                <a:latin typeface="+mn-lt"/>
              </a:rPr>
              <a:t>[12]</a:t>
            </a:r>
            <a:endParaRPr lang="en-AU" altLang="en-US" sz="1800" dirty="0">
              <a:latin typeface="+mn-lt"/>
            </a:endParaRPr>
          </a:p>
        </p:txBody>
      </p:sp>
      <p:cxnSp>
        <p:nvCxnSpPr>
          <p:cNvPr id="153" name="Straight Arrow Connector 2"/>
          <p:cNvCxnSpPr>
            <a:cxnSpLocks noChangeShapeType="1"/>
            <a:stCxn id="152" idx="0"/>
          </p:cNvCxnSpPr>
          <p:nvPr/>
        </p:nvCxnSpPr>
        <p:spPr bwMode="auto">
          <a:xfrm flipV="1">
            <a:off x="3315986" y="5196798"/>
            <a:ext cx="0"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4" name="Text Box 11"/>
          <p:cNvSpPr txBox="1">
            <a:spLocks noChangeArrowheads="1"/>
          </p:cNvSpPr>
          <p:nvPr/>
        </p:nvSpPr>
        <p:spPr bwMode="auto">
          <a:xfrm>
            <a:off x="7217794" y="5538110"/>
            <a:ext cx="981359" cy="30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FontTx/>
              <a:buNone/>
            </a:pPr>
            <a:r>
              <a:rPr lang="en-US" altLang="en-US" sz="1800" dirty="0" err="1">
                <a:latin typeface="+mn-lt"/>
              </a:rPr>
              <a:t>imm</a:t>
            </a:r>
            <a:r>
              <a:rPr lang="en-US" altLang="en-US" sz="1800" dirty="0">
                <a:latin typeface="+mn-lt"/>
              </a:rPr>
              <a:t>[11]</a:t>
            </a:r>
            <a:endParaRPr lang="en-AU" altLang="en-US" sz="1800" dirty="0">
              <a:latin typeface="+mn-lt"/>
            </a:endParaRPr>
          </a:p>
        </p:txBody>
      </p:sp>
      <p:cxnSp>
        <p:nvCxnSpPr>
          <p:cNvPr id="155" name="Straight Arrow Connector 33"/>
          <p:cNvCxnSpPr>
            <a:cxnSpLocks noChangeShapeType="1"/>
            <a:stCxn id="154" idx="0"/>
          </p:cNvCxnSpPr>
          <p:nvPr/>
        </p:nvCxnSpPr>
        <p:spPr bwMode="auto">
          <a:xfrm flipH="1" flipV="1">
            <a:off x="7707828" y="5196798"/>
            <a:ext cx="646"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6" name="Text Box 11"/>
          <p:cNvSpPr txBox="1">
            <a:spLocks noChangeArrowheads="1"/>
          </p:cNvSpPr>
          <p:nvPr/>
        </p:nvSpPr>
        <p:spPr bwMode="auto">
          <a:xfrm>
            <a:off x="3337902" y="4653136"/>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7 bits</a:t>
            </a:r>
            <a:endParaRPr lang="en-AU" altLang="en-US" sz="2000">
              <a:latin typeface="+mn-lt"/>
            </a:endParaRPr>
          </a:p>
        </p:txBody>
      </p:sp>
      <p:sp>
        <p:nvSpPr>
          <p:cNvPr id="157" name="Text Box 12"/>
          <p:cNvSpPr txBox="1">
            <a:spLocks noChangeArrowheads="1"/>
          </p:cNvSpPr>
          <p:nvPr/>
        </p:nvSpPr>
        <p:spPr bwMode="auto">
          <a:xfrm>
            <a:off x="7994732" y="4655775"/>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7 bits</a:t>
            </a:r>
            <a:endParaRPr lang="en-AU" altLang="en-US" sz="2000" dirty="0">
              <a:latin typeface="+mn-lt"/>
            </a:endParaRPr>
          </a:p>
        </p:txBody>
      </p:sp>
      <p:sp>
        <p:nvSpPr>
          <p:cNvPr id="158" name="Text Box 13"/>
          <p:cNvSpPr txBox="1">
            <a:spLocks noChangeArrowheads="1"/>
          </p:cNvSpPr>
          <p:nvPr/>
        </p:nvSpPr>
        <p:spPr bwMode="auto">
          <a:xfrm>
            <a:off x="4378961" y="4653136"/>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latin typeface="+mn-lt"/>
              </a:rPr>
              <a:t>5 bits</a:t>
            </a:r>
            <a:endParaRPr lang="en-AU" altLang="en-US" sz="2000" dirty="0">
              <a:latin typeface="+mn-lt"/>
            </a:endParaRPr>
          </a:p>
        </p:txBody>
      </p:sp>
      <p:sp>
        <p:nvSpPr>
          <p:cNvPr id="159" name="Text Box 14"/>
          <p:cNvSpPr txBox="1">
            <a:spLocks noChangeArrowheads="1"/>
          </p:cNvSpPr>
          <p:nvPr/>
        </p:nvSpPr>
        <p:spPr bwMode="auto">
          <a:xfrm>
            <a:off x="5298495" y="4653136"/>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60" name="Text Box 15"/>
          <p:cNvSpPr txBox="1">
            <a:spLocks noChangeArrowheads="1"/>
          </p:cNvSpPr>
          <p:nvPr/>
        </p:nvSpPr>
        <p:spPr bwMode="auto">
          <a:xfrm>
            <a:off x="7015787" y="4655775"/>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5 bits</a:t>
            </a:r>
            <a:endParaRPr lang="en-AU" altLang="en-US" sz="2000">
              <a:latin typeface="+mn-lt"/>
            </a:endParaRPr>
          </a:p>
        </p:txBody>
      </p:sp>
      <p:sp>
        <p:nvSpPr>
          <p:cNvPr id="161" name="Text Box 16"/>
          <p:cNvSpPr txBox="1">
            <a:spLocks noChangeArrowheads="1"/>
          </p:cNvSpPr>
          <p:nvPr/>
        </p:nvSpPr>
        <p:spPr bwMode="auto">
          <a:xfrm>
            <a:off x="6094901" y="4653136"/>
            <a:ext cx="75373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3 bits</a:t>
            </a:r>
            <a:endParaRPr lang="en-AU" altLang="en-US" sz="2000">
              <a:latin typeface="+mn-lt"/>
            </a:endParaRPr>
          </a:p>
        </p:txBody>
      </p:sp>
      <p:sp>
        <p:nvSpPr>
          <p:cNvPr id="162" name="Text Box 5"/>
          <p:cNvSpPr txBox="1">
            <a:spLocks noChangeArrowheads="1"/>
          </p:cNvSpPr>
          <p:nvPr/>
        </p:nvSpPr>
        <p:spPr bwMode="auto">
          <a:xfrm>
            <a:off x="3324813" y="5086942"/>
            <a:ext cx="1103171" cy="270547"/>
          </a:xfrm>
          <a:prstGeom prst="rect">
            <a:avLst/>
          </a:prstGeom>
          <a:noFill/>
          <a:ln w="19050">
            <a:noFill/>
            <a:miter lim="800000"/>
            <a:headEnd/>
            <a:tailEnd/>
          </a:ln>
          <a:extLst/>
        </p:spPr>
        <p:txBody>
          <a:bodyPr wrap="none"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None/>
            </a:pPr>
            <a:r>
              <a:rPr lang="en-US" altLang="en-US" sz="2000" dirty="0" err="1" smtClean="0">
                <a:latin typeface="+mn-lt"/>
              </a:rPr>
              <a:t>im</a:t>
            </a:r>
            <a:r>
              <a:rPr lang="en-US" altLang="en-US" sz="2000" dirty="0" smtClean="0">
                <a:latin typeface="+mn-lt"/>
              </a:rPr>
              <a:t>[10:5]</a:t>
            </a:r>
            <a:endParaRPr lang="en-AU" altLang="en-US" sz="2000" dirty="0">
              <a:latin typeface="+mn-lt"/>
            </a:endParaRPr>
          </a:p>
        </p:txBody>
      </p:sp>
      <p:cxnSp>
        <p:nvCxnSpPr>
          <p:cNvPr id="10" name="直線接點 9"/>
          <p:cNvCxnSpPr/>
          <p:nvPr/>
        </p:nvCxnSpPr>
        <p:spPr bwMode="auto">
          <a:xfrm flipV="1">
            <a:off x="7596336" y="5027662"/>
            <a:ext cx="0" cy="415925"/>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5" name="直線接點 164"/>
          <p:cNvCxnSpPr/>
          <p:nvPr/>
        </p:nvCxnSpPr>
        <p:spPr bwMode="auto">
          <a:xfrm flipV="1">
            <a:off x="3419872" y="5027663"/>
            <a:ext cx="0" cy="415925"/>
          </a:xfrm>
          <a:prstGeom prst="line">
            <a:avLst/>
          </a:prstGeom>
          <a:solidFill>
            <a:schemeClr val="accent1"/>
          </a:solidFill>
          <a:ln w="19050" cap="flat" cmpd="sng" algn="ctr">
            <a:solidFill>
              <a:schemeClr val="tx1"/>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4321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smtClean="0"/>
              <a:t>Step 1: </a:t>
            </a:r>
            <a:r>
              <a:rPr lang="en-US" altLang="zh-TW" dirty="0" smtClean="0">
                <a:solidFill>
                  <a:srgbClr val="FF0000"/>
                </a:solidFill>
              </a:rPr>
              <a:t>fetch</a:t>
            </a:r>
            <a:r>
              <a:rPr lang="en-US" altLang="zh-TW" dirty="0" smtClean="0"/>
              <a:t> next instruction pointed to by PC from (instruction) memory</a:t>
            </a:r>
          </a:p>
          <a:p>
            <a:pPr lvl="1"/>
            <a:r>
              <a:rPr lang="en-US" altLang="zh-TW" dirty="0" smtClean="0"/>
              <a:t>Also do </a:t>
            </a:r>
            <a:r>
              <a:rPr lang="en-US" altLang="zh-TW" dirty="0" smtClean="0">
                <a:sym typeface="Wingdings" panose="05000000000000000000" pitchFamily="2" charset="2"/>
              </a:rPr>
              <a:t>PC + 4</a:t>
            </a:r>
            <a:endParaRPr lang="zh-TW" altLang="en-US" dirty="0"/>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smtClean="0">
                <a:solidFill>
                  <a:srgbClr val="000000"/>
                </a:solidFill>
                <a:latin typeface="+mn-lt"/>
              </a:rPr>
              <a:t>V</a:t>
            </a:r>
            <a:endParaRPr lang="en-US" altLang="zh-TW" sz="1800" dirty="0">
              <a:solidFill>
                <a:srgbClr val="000000"/>
              </a:solidFill>
              <a:latin typeface="+mn-lt"/>
            </a:endParaRPr>
          </a:p>
        </p:txBody>
      </p:sp>
      <p:sp>
        <p:nvSpPr>
          <p:cNvPr id="13" name="Rectangle 2065"/>
          <p:cNvSpPr>
            <a:spLocks noChangeArrowheads="1"/>
          </p:cNvSpPr>
          <p:nvPr/>
        </p:nvSpPr>
        <p:spPr bwMode="auto">
          <a:xfrm>
            <a:off x="3684496"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smtClean="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a:extLst/>
        </p:spPr>
        <p:txBody>
          <a:bodyPr wrap="none" anchor="t" anchorCtr="0"/>
          <a:lstStyle/>
          <a:p>
            <a:pPr algn="ctr"/>
            <a:r>
              <a:rPr lang="en-US" altLang="zh-TW" b="1" dirty="0" smtClean="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mn-lt"/>
              </a:rPr>
              <a:t>0008…10</a:t>
            </a:r>
            <a:endParaRPr lang="en-US" altLang="zh-TW" sz="2000" dirty="0">
              <a:latin typeface="+mn-lt"/>
            </a:endParaRP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2000" b="1" dirty="0" smtClean="0">
                <a:latin typeface="+mn-lt"/>
                <a:ea typeface="標楷體" panose="03000509000000000000" pitchFamily="65" charset="-120"/>
              </a:rPr>
              <a:t>Controller</a:t>
            </a:r>
            <a:endParaRPr lang="zh-TW" altLang="en-US" sz="2000" dirty="0">
              <a:latin typeface="+mn-lt"/>
            </a:endParaRPr>
          </a:p>
        </p:txBody>
      </p:sp>
      <p:sp>
        <p:nvSpPr>
          <p:cNvPr id="19" name="Text Box 2082"/>
          <p:cNvSpPr txBox="1">
            <a:spLocks noChangeArrowheads="1"/>
          </p:cNvSpPr>
          <p:nvPr/>
        </p:nvSpPr>
        <p:spPr bwMode="auto">
          <a:xfrm>
            <a:off x="4255996" y="4329176"/>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610958" y="3140968"/>
            <a:ext cx="969610" cy="646331"/>
          </a:xfrm>
          <a:prstGeom prst="rect">
            <a:avLst/>
          </a:prstGeom>
          <a:noFill/>
        </p:spPr>
        <p:txBody>
          <a:bodyPr wrap="square" rtlCol="0">
            <a:spAutoFit/>
          </a:bodyPr>
          <a:lstStyle/>
          <a:p>
            <a:pPr marL="0"/>
            <a:r>
              <a:rPr lang="en-US" altLang="zh-TW" sz="1800" dirty="0" smtClean="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19" idx="2"/>
            <a:endCxn id="13" idx="3"/>
          </p:cNvCxnSpPr>
          <p:nvPr/>
        </p:nvCxnSpPr>
        <p:spPr bwMode="auto">
          <a:xfrm rot="5400000" flipH="1" flipV="1">
            <a:off x="4236710" y="3489344"/>
            <a:ext cx="1667448" cy="935545"/>
          </a:xfrm>
          <a:prstGeom prst="bentConnector4">
            <a:avLst>
              <a:gd name="adj1" fmla="val -13710"/>
              <a:gd name="adj2" fmla="val 124435"/>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492896"/>
            <a:ext cx="2215833"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smtClean="0">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smtClean="0">
                <a:solidFill>
                  <a:srgbClr val="FF0000"/>
                </a:solidFill>
                <a:latin typeface="+mn-lt"/>
              </a:rPr>
              <a:t>Control</a:t>
            </a:r>
            <a:endParaRPr lang="zh-TW" altLang="en-US" sz="2000" dirty="0">
              <a:solidFill>
                <a:srgbClr val="FF0000"/>
              </a:solidFill>
              <a:latin typeface="+mn-lt"/>
            </a:endParaRPr>
          </a:p>
        </p:txBody>
      </p:sp>
      <p:cxnSp>
        <p:nvCxnSpPr>
          <p:cNvPr id="35" name="肘形接點 34"/>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smtClean="0">
                <a:latin typeface="+mn-lt"/>
              </a:rPr>
              <a:t>PC</a:t>
            </a:r>
            <a:endParaRPr lang="zh-TW" altLang="en-US" dirty="0">
              <a:latin typeface="+mn-lt"/>
            </a:endParaRPr>
          </a:p>
        </p:txBody>
      </p:sp>
      <p:sp>
        <p:nvSpPr>
          <p:cNvPr id="24" name="文字方塊 23"/>
          <p:cNvSpPr txBox="1"/>
          <p:nvPr/>
        </p:nvSpPr>
        <p:spPr>
          <a:xfrm>
            <a:off x="5848561" y="4450380"/>
            <a:ext cx="1140056" cy="400110"/>
          </a:xfrm>
          <a:prstGeom prst="rect">
            <a:avLst/>
          </a:prstGeom>
          <a:noFill/>
        </p:spPr>
        <p:txBody>
          <a:bodyPr wrap="none" rtlCol="0">
            <a:spAutoFit/>
          </a:bodyPr>
          <a:lstStyle/>
          <a:p>
            <a:pPr marL="0"/>
            <a:r>
              <a:rPr lang="en-US" altLang="zh-TW" sz="2000" dirty="0" smtClean="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a:extLst/>
        </p:spPr>
        <p:txBody>
          <a:bodyPr wrap="none" anchor="t" anchorCtr="0"/>
          <a:lstStyle/>
          <a:p>
            <a:pPr algn="ctr"/>
            <a:r>
              <a:rPr lang="en-US" altLang="zh-TW" sz="2000" dirty="0" smtClean="0">
                <a:latin typeface="+mn-lt"/>
                <a:ea typeface="標楷體" panose="03000509000000000000" pitchFamily="65" charset="-120"/>
              </a:rPr>
              <a:t>015A04B3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6192151" y="3744644"/>
            <a:ext cx="1384978" cy="368930"/>
          </a:xfrm>
          <a:prstGeom prst="rect">
            <a:avLst/>
          </a:prstGeom>
          <a:noFill/>
          <a:ln w="38100">
            <a:noFill/>
            <a:miter lim="800000"/>
            <a:headEnd/>
            <a:tailEnd/>
          </a:ln>
          <a:effectLst/>
          <a:extLst/>
        </p:spPr>
        <p:txBody>
          <a:bodyPr wrap="none" anchor="t" anchorCtr="0"/>
          <a:lstStyle/>
          <a:p>
            <a:pPr algn="ctr"/>
            <a:r>
              <a:rPr lang="en-US" altLang="zh-TW" sz="2000" dirty="0" smtClean="0">
                <a:solidFill>
                  <a:srgbClr val="FF0000"/>
                </a:solidFill>
                <a:latin typeface="+mn-lt"/>
                <a:ea typeface="標楷體" panose="03000509000000000000" pitchFamily="65" charset="-120"/>
              </a:rPr>
              <a:t>015A04B3</a:t>
            </a:r>
            <a:endParaRPr lang="zh-TW" altLang="en-US" sz="2000" dirty="0">
              <a:solidFill>
                <a:srgbClr val="FF0000"/>
              </a:solidFill>
              <a:latin typeface="+mn-lt"/>
              <a:ea typeface="標楷體" panose="03000509000000000000" pitchFamily="65" charset="-120"/>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5</a:t>
            </a:fld>
            <a:endParaRPr lang="zh-TW" altLang="zh-TW"/>
          </a:p>
        </p:txBody>
      </p:sp>
      <p:grpSp>
        <p:nvGrpSpPr>
          <p:cNvPr id="30" name="群組 29"/>
          <p:cNvGrpSpPr/>
          <p:nvPr/>
        </p:nvGrpSpPr>
        <p:grpSpPr>
          <a:xfrm>
            <a:off x="5908680" y="5121782"/>
            <a:ext cx="1399624" cy="467458"/>
            <a:chOff x="5724160" y="5129632"/>
            <a:chExt cx="1399624" cy="467458"/>
          </a:xfrm>
        </p:grpSpPr>
        <p:sp>
          <p:nvSpPr>
            <p:cNvPr id="39" name="Rectangle 2073"/>
            <p:cNvSpPr>
              <a:spLocks noChangeArrowheads="1"/>
            </p:cNvSpPr>
            <p:nvPr/>
          </p:nvSpPr>
          <p:spPr bwMode="auto">
            <a:xfrm>
              <a:off x="5926564" y="5129632"/>
              <a:ext cx="1197220" cy="467458"/>
            </a:xfrm>
            <a:prstGeom prst="rect">
              <a:avLst/>
            </a:prstGeom>
            <a:noFill/>
            <a:ln w="38100">
              <a:noFill/>
              <a:miter lim="800000"/>
              <a:headEnd/>
              <a:tailEnd/>
            </a:ln>
            <a:effectLst/>
            <a:extLst/>
          </p:spPr>
          <p:txBody>
            <a:bodyPr wrap="none" anchor="ctr"/>
            <a:lstStyle/>
            <a:p>
              <a:pPr algn="ctr"/>
              <a:r>
                <a:rPr lang="en-US" altLang="zh-TW" sz="2000" dirty="0" smtClean="0">
                  <a:solidFill>
                    <a:srgbClr val="FF0000"/>
                  </a:solidFill>
                  <a:latin typeface="+mn-lt"/>
                </a:rPr>
                <a:t>0008…14</a:t>
              </a:r>
              <a:endParaRPr lang="en-US" altLang="zh-TW" sz="2000" dirty="0">
                <a:solidFill>
                  <a:srgbClr val="FF0000"/>
                </a:solidFill>
                <a:latin typeface="+mn-lt"/>
              </a:endParaRPr>
            </a:p>
          </p:txBody>
        </p:sp>
        <p:cxnSp>
          <p:nvCxnSpPr>
            <p:cNvPr id="25" name="直線單箭頭接點 24"/>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16434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childTnLst>
                          </p:cTn>
                        </p:par>
                        <p:par>
                          <p:cTn id="12" fill="hold">
                            <p:stCondLst>
                              <p:cond delay="0"/>
                            </p:stCondLst>
                            <p:childTnLst>
                              <p:par>
                                <p:cTn id="13" presetID="35" presetClass="path" presetSubtype="0" accel="50000" decel="50000" fill="hold" grpId="1" nodeType="afterEffect">
                                  <p:stCondLst>
                                    <p:cond delay="0"/>
                                  </p:stCondLst>
                                  <p:childTnLst>
                                    <p:animMotion origin="layout" path="M -1.38889E-6 3.33333E-6 L -0.11146 0.00208 " pathEditMode="relative" rAng="0" ptsTypes="AA">
                                      <p:cBhvr>
                                        <p:cTn id="14" dur="2000" fill="hold"/>
                                        <p:tgtEl>
                                          <p:spTgt spid="37"/>
                                        </p:tgtEl>
                                        <p:attrNameLst>
                                          <p:attrName>ppt_x</p:attrName>
                                          <p:attrName>ppt_y</p:attrName>
                                        </p:attrNameLst>
                                      </p:cBhvr>
                                      <p:rCtr x="-5573" y="93"/>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smtClean="0"/>
              <a:t>Step 2: </a:t>
            </a:r>
            <a:r>
              <a:rPr lang="en-US" altLang="zh-TW" dirty="0" smtClean="0">
                <a:solidFill>
                  <a:srgbClr val="FF0000"/>
                </a:solidFill>
              </a:rPr>
              <a:t>decode and read register operands</a:t>
            </a:r>
            <a:r>
              <a:rPr lang="zh-TW" altLang="en-US" dirty="0" smtClean="0">
                <a:solidFill>
                  <a:srgbClr val="FF0000"/>
                </a:solidFill>
              </a:rPr>
              <a:t> </a:t>
            </a:r>
            <a:r>
              <a:rPr lang="en-US" altLang="zh-TW" dirty="0" smtClean="0">
                <a:solidFill>
                  <a:srgbClr val="FF0000"/>
                </a:solidFill>
              </a:rPr>
              <a:t>(rs2, rs1)</a:t>
            </a:r>
            <a:endParaRPr lang="en-US" altLang="zh-TW" dirty="0" smtClean="0"/>
          </a:p>
          <a:p>
            <a:pPr lvl="1"/>
            <a:r>
              <a:rPr lang="en-US" altLang="zh-TW" dirty="0" smtClean="0"/>
              <a:t>Disregarding the type of the instruction</a:t>
            </a:r>
            <a:endParaRPr lang="zh-TW" altLang="en-US" dirty="0"/>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smtClean="0">
                <a:solidFill>
                  <a:srgbClr val="000000"/>
                </a:solidFill>
                <a:latin typeface="+mn-lt"/>
              </a:rPr>
              <a:t>V</a:t>
            </a:r>
            <a:endParaRPr lang="en-US" altLang="zh-TW" sz="1800" dirty="0">
              <a:solidFill>
                <a:srgbClr val="000000"/>
              </a:solidFill>
              <a:latin typeface="+mn-lt"/>
            </a:endParaRP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smtClean="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a:extLst/>
        </p:spPr>
        <p:txBody>
          <a:bodyPr wrap="none" anchor="t" anchorCtr="0"/>
          <a:lstStyle/>
          <a:p>
            <a:pPr algn="ctr"/>
            <a:r>
              <a:rPr lang="en-US" altLang="zh-TW" b="1" dirty="0" smtClean="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mn-lt"/>
              </a:rPr>
              <a:t>0008…10</a:t>
            </a:r>
            <a:endParaRPr lang="en-US" altLang="zh-TW" sz="2000" dirty="0">
              <a:latin typeface="+mn-lt"/>
            </a:endParaRP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2000" b="1" dirty="0" smtClean="0">
                <a:latin typeface="+mn-lt"/>
                <a:ea typeface="標楷體" panose="03000509000000000000" pitchFamily="65" charset="-120"/>
              </a:rPr>
              <a:t>Controller</a:t>
            </a:r>
            <a:endParaRPr lang="zh-TW" altLang="en-US" sz="2000" dirty="0">
              <a:latin typeface="+mn-lt"/>
            </a:endParaRPr>
          </a:p>
        </p:txBody>
      </p:sp>
      <p:sp>
        <p:nvSpPr>
          <p:cNvPr id="19" name="Text Box 2082"/>
          <p:cNvSpPr txBox="1">
            <a:spLocks noChangeArrowheads="1"/>
          </p:cNvSpPr>
          <p:nvPr/>
        </p:nvSpPr>
        <p:spPr bwMode="auto">
          <a:xfrm>
            <a:off x="4255996" y="4329176"/>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smtClean="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19" idx="2"/>
            <a:endCxn id="13" idx="3"/>
          </p:cNvCxnSpPr>
          <p:nvPr/>
        </p:nvCxnSpPr>
        <p:spPr bwMode="auto">
          <a:xfrm rot="5400000" flipH="1" flipV="1">
            <a:off x="4236710" y="3489344"/>
            <a:ext cx="1667448" cy="935545"/>
          </a:xfrm>
          <a:prstGeom prst="bentConnector4">
            <a:avLst>
              <a:gd name="adj1" fmla="val -13710"/>
              <a:gd name="adj2" fmla="val 124435"/>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492896"/>
            <a:ext cx="2215833"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smtClean="0">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smtClean="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smtClean="0">
                <a:latin typeface="+mn-lt"/>
              </a:rPr>
              <a:t>PC</a:t>
            </a:r>
            <a:endParaRPr lang="zh-TW" altLang="en-US" dirty="0">
              <a:latin typeface="+mn-lt"/>
            </a:endParaRPr>
          </a:p>
        </p:txBody>
      </p:sp>
      <p:sp>
        <p:nvSpPr>
          <p:cNvPr id="24" name="文字方塊 23"/>
          <p:cNvSpPr txBox="1"/>
          <p:nvPr/>
        </p:nvSpPr>
        <p:spPr>
          <a:xfrm>
            <a:off x="5848561" y="4450380"/>
            <a:ext cx="1156086" cy="400110"/>
          </a:xfrm>
          <a:prstGeom prst="rect">
            <a:avLst/>
          </a:prstGeom>
          <a:noFill/>
        </p:spPr>
        <p:txBody>
          <a:bodyPr wrap="none" rtlCol="0">
            <a:spAutoFit/>
          </a:bodyPr>
          <a:lstStyle/>
          <a:p>
            <a:pPr marL="0"/>
            <a:r>
              <a:rPr lang="en-US" altLang="zh-TW" sz="2000" dirty="0" smtClean="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a:extLst/>
        </p:spPr>
        <p:txBody>
          <a:bodyPr wrap="none" anchor="t" anchorCtr="0"/>
          <a:lstStyle/>
          <a:p>
            <a:pPr algn="ctr"/>
            <a:r>
              <a:rPr lang="en-US" altLang="zh-TW" sz="2000" dirty="0" smtClean="0">
                <a:latin typeface="+mn-lt"/>
                <a:ea typeface="標楷體" panose="03000509000000000000" pitchFamily="65" charset="-120"/>
              </a:rPr>
              <a:t>015A04B3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a:extLst/>
        </p:spPr>
        <p:txBody>
          <a:bodyPr wrap="none" anchor="t" anchorCtr="0"/>
          <a:lstStyle/>
          <a:p>
            <a:pPr algn="ctr"/>
            <a:r>
              <a:rPr lang="en-US" altLang="zh-TW" sz="2000" dirty="0" smtClean="0">
                <a:solidFill>
                  <a:srgbClr val="FF0000"/>
                </a:solidFill>
                <a:latin typeface="+mn-lt"/>
                <a:ea typeface="標楷體" panose="03000509000000000000" pitchFamily="65" charset="-120"/>
              </a:rPr>
              <a:t>015A04B3</a:t>
            </a:r>
            <a:endParaRPr lang="zh-TW" altLang="en-US" sz="2000" dirty="0">
              <a:solidFill>
                <a:srgbClr val="FF0000"/>
              </a:solidFill>
              <a:latin typeface="+mn-lt"/>
              <a:ea typeface="標楷體" panose="03000509000000000000" pitchFamily="65" charset="-120"/>
            </a:endParaRPr>
          </a:p>
        </p:txBody>
      </p:sp>
      <p:grpSp>
        <p:nvGrpSpPr>
          <p:cNvPr id="51" name="群組 50"/>
          <p:cNvGrpSpPr/>
          <p:nvPr/>
        </p:nvGrpSpPr>
        <p:grpSpPr>
          <a:xfrm>
            <a:off x="3338197" y="3140968"/>
            <a:ext cx="2200957" cy="338554"/>
            <a:chOff x="3338197" y="3140968"/>
            <a:chExt cx="2200957" cy="338554"/>
          </a:xfrm>
        </p:grpSpPr>
        <p:sp>
          <p:nvSpPr>
            <p:cNvPr id="45" name="Rectangle 2065"/>
            <p:cNvSpPr>
              <a:spLocks noChangeArrowheads="1"/>
            </p:cNvSpPr>
            <p:nvPr/>
          </p:nvSpPr>
          <p:spPr bwMode="auto">
            <a:xfrm>
              <a:off x="3685443" y="3197525"/>
              <a:ext cx="1853711" cy="205855"/>
            </a:xfrm>
            <a:prstGeom prst="rect">
              <a:avLst/>
            </a:prstGeom>
            <a:solidFill>
              <a:srgbClr val="FFC000"/>
            </a:solidFill>
            <a:ln w="38100">
              <a:solidFill>
                <a:srgbClr val="FF9900"/>
              </a:solidFill>
              <a:miter lim="800000"/>
              <a:headEnd/>
              <a:tailEnd/>
            </a:ln>
            <a:effectLst/>
            <a:extLst/>
          </p:spPr>
          <p:txBody>
            <a:bodyPr wrap="none" anchor="t" anchorCtr="0"/>
            <a:lstStyle/>
            <a:p>
              <a:pPr algn="ctr"/>
              <a:endParaRPr lang="zh-TW" altLang="en-US" b="1" dirty="0">
                <a:latin typeface="+mn-lt"/>
                <a:ea typeface="標楷體" panose="03000509000000000000" pitchFamily="65" charset="-120"/>
              </a:endParaRPr>
            </a:p>
          </p:txBody>
        </p:sp>
        <p:sp>
          <p:nvSpPr>
            <p:cNvPr id="25" name="文字方塊 24"/>
            <p:cNvSpPr txBox="1"/>
            <p:nvPr/>
          </p:nvSpPr>
          <p:spPr>
            <a:xfrm>
              <a:off x="3338197" y="3140968"/>
              <a:ext cx="393056" cy="338554"/>
            </a:xfrm>
            <a:prstGeom prst="rect">
              <a:avLst/>
            </a:prstGeom>
            <a:noFill/>
          </p:spPr>
          <p:txBody>
            <a:bodyPr wrap="none" rtlCol="0">
              <a:spAutoFit/>
            </a:bodyPr>
            <a:lstStyle/>
            <a:p>
              <a:pPr marL="0"/>
              <a:r>
                <a:rPr lang="en-US" altLang="zh-TW" sz="1600" b="1" dirty="0" smtClean="0">
                  <a:latin typeface="+mn-lt"/>
                </a:rPr>
                <a:t>20</a:t>
              </a:r>
              <a:endParaRPr lang="zh-TW" altLang="en-US" sz="1600" b="1" dirty="0">
                <a:latin typeface="+mn-lt"/>
              </a:endParaRPr>
            </a:p>
          </p:txBody>
        </p:sp>
      </p:grpSp>
      <p:grpSp>
        <p:nvGrpSpPr>
          <p:cNvPr id="50" name="群組 49"/>
          <p:cNvGrpSpPr/>
          <p:nvPr/>
        </p:nvGrpSpPr>
        <p:grpSpPr>
          <a:xfrm>
            <a:off x="3347864" y="2924944"/>
            <a:ext cx="2191290" cy="338554"/>
            <a:chOff x="3347864" y="2924944"/>
            <a:chExt cx="2191290"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a:ex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347864" y="2924944"/>
              <a:ext cx="393056" cy="338554"/>
            </a:xfrm>
            <a:prstGeom prst="rect">
              <a:avLst/>
            </a:prstGeom>
            <a:noFill/>
          </p:spPr>
          <p:txBody>
            <a:bodyPr wrap="none" rtlCol="0">
              <a:spAutoFit/>
            </a:bodyPr>
            <a:lstStyle/>
            <a:p>
              <a:pPr marL="0"/>
              <a:r>
                <a:rPr lang="en-US" altLang="zh-TW" sz="1600" b="1" dirty="0" smtClean="0">
                  <a:latin typeface="+mn-lt"/>
                </a:rPr>
                <a:t>21</a:t>
              </a:r>
              <a:endParaRPr lang="zh-TW" altLang="en-US" sz="1600" b="1" dirty="0">
                <a:latin typeface="+mn-lt"/>
              </a:endParaRPr>
            </a:p>
          </p:txBody>
        </p:sp>
      </p:grpSp>
      <p:cxnSp>
        <p:nvCxnSpPr>
          <p:cNvPr id="47" name="直線單箭頭接點 46"/>
          <p:cNvCxnSpPr/>
          <p:nvPr/>
        </p:nvCxnSpPr>
        <p:spPr bwMode="auto">
          <a:xfrm>
            <a:off x="4143313" y="3310245"/>
            <a:ext cx="0" cy="47705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直線單箭頭接點 48"/>
          <p:cNvCxnSpPr/>
          <p:nvPr/>
        </p:nvCxnSpPr>
        <p:spPr bwMode="auto">
          <a:xfrm>
            <a:off x="5041797" y="3104569"/>
            <a:ext cx="0" cy="684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直線單箭頭接點 34"/>
          <p:cNvCxnSpPr>
            <a:endCxn id="39" idx="0"/>
          </p:cNvCxnSpPr>
          <p:nvPr/>
        </p:nvCxnSpPr>
        <p:spPr bwMode="auto">
          <a:xfrm flipH="1">
            <a:off x="5087932" y="1484784"/>
            <a:ext cx="2220372" cy="5326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直線單箭頭接點 52"/>
          <p:cNvCxnSpPr>
            <a:endCxn id="40" idx="0"/>
          </p:cNvCxnSpPr>
          <p:nvPr/>
        </p:nvCxnSpPr>
        <p:spPr bwMode="auto">
          <a:xfrm flipH="1">
            <a:off x="5886930" y="1484784"/>
            <a:ext cx="2123559" cy="53261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 name="投影片編號版面配置區 3"/>
          <p:cNvSpPr>
            <a:spLocks noGrp="1"/>
          </p:cNvSpPr>
          <p:nvPr>
            <p:ph type="sldNum" sz="quarter" idx="11"/>
          </p:nvPr>
        </p:nvSpPr>
        <p:spPr/>
        <p:txBody>
          <a:bodyPr/>
          <a:lstStyle/>
          <a:p>
            <a:fld id="{0EF8A0A4-1A2F-4B89-B3C7-02C31CE3A532}" type="slidenum">
              <a:rPr lang="zh-TW" altLang="en-US" smtClean="0"/>
              <a:pPr/>
              <a:t>6</a:t>
            </a:fld>
            <a:endParaRPr lang="zh-TW" altLang="zh-TW"/>
          </a:p>
        </p:txBody>
      </p:sp>
      <p:grpSp>
        <p:nvGrpSpPr>
          <p:cNvPr id="30" name="群組 29"/>
          <p:cNvGrpSpPr/>
          <p:nvPr/>
        </p:nvGrpSpPr>
        <p:grpSpPr>
          <a:xfrm>
            <a:off x="3525386" y="2020780"/>
            <a:ext cx="5511110" cy="399682"/>
            <a:chOff x="3525386" y="2020780"/>
            <a:chExt cx="5511110" cy="399682"/>
          </a:xfrm>
        </p:grpSpPr>
        <p:sp>
          <p:nvSpPr>
            <p:cNvPr id="55" name="Text Box 5"/>
            <p:cNvSpPr txBox="1">
              <a:spLocks noChangeArrowheads="1"/>
            </p:cNvSpPr>
            <p:nvPr/>
          </p:nvSpPr>
          <p:spPr bwMode="auto">
            <a:xfrm>
              <a:off x="3525386" y="2020780"/>
              <a:ext cx="1055456" cy="39968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0000000</a:t>
              </a:r>
              <a:endParaRPr lang="en-AU" altLang="en-US" sz="2000">
                <a:latin typeface="+mn-lt"/>
              </a:endParaRPr>
            </a:p>
          </p:txBody>
        </p:sp>
        <p:sp>
          <p:nvSpPr>
            <p:cNvPr id="56" name="Text Box 6"/>
            <p:cNvSpPr txBox="1">
              <a:spLocks noChangeArrowheads="1"/>
            </p:cNvSpPr>
            <p:nvPr/>
          </p:nvSpPr>
          <p:spPr bwMode="auto">
            <a:xfrm>
              <a:off x="4580842" y="2020780"/>
              <a:ext cx="878470" cy="39968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solidFill>
                    <a:srgbClr val="FF0000"/>
                  </a:solidFill>
                  <a:latin typeface="+mn-lt"/>
                </a:rPr>
                <a:t>10101</a:t>
              </a:r>
              <a:endParaRPr lang="en-AU" altLang="en-US" sz="2000" dirty="0">
                <a:solidFill>
                  <a:srgbClr val="FF0000"/>
                </a:solidFill>
                <a:latin typeface="+mn-lt"/>
              </a:endParaRPr>
            </a:p>
          </p:txBody>
        </p:sp>
        <p:sp>
          <p:nvSpPr>
            <p:cNvPr id="57" name="Text Box 7"/>
            <p:cNvSpPr txBox="1">
              <a:spLocks noChangeArrowheads="1"/>
            </p:cNvSpPr>
            <p:nvPr/>
          </p:nvSpPr>
          <p:spPr bwMode="auto">
            <a:xfrm>
              <a:off x="5459312" y="2020780"/>
              <a:ext cx="878470" cy="39968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solidFill>
                    <a:srgbClr val="FF0000"/>
                  </a:solidFill>
                  <a:latin typeface="+mn-lt"/>
                </a:rPr>
                <a:t>10100</a:t>
              </a:r>
              <a:endParaRPr lang="en-AU" altLang="en-US" sz="2000" dirty="0">
                <a:solidFill>
                  <a:srgbClr val="FF0000"/>
                </a:solidFill>
                <a:latin typeface="+mn-lt"/>
              </a:endParaRPr>
            </a:p>
          </p:txBody>
        </p:sp>
        <p:sp>
          <p:nvSpPr>
            <p:cNvPr id="58" name="Text Box 8"/>
            <p:cNvSpPr txBox="1">
              <a:spLocks noChangeArrowheads="1"/>
            </p:cNvSpPr>
            <p:nvPr/>
          </p:nvSpPr>
          <p:spPr bwMode="auto">
            <a:xfrm>
              <a:off x="7102568" y="2020780"/>
              <a:ext cx="878470" cy="39968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01001</a:t>
              </a:r>
              <a:endParaRPr lang="en-AU" altLang="en-US" sz="2000">
                <a:latin typeface="+mn-lt"/>
              </a:endParaRPr>
            </a:p>
          </p:txBody>
        </p:sp>
        <p:sp>
          <p:nvSpPr>
            <p:cNvPr id="59" name="Text Box 9"/>
            <p:cNvSpPr txBox="1">
              <a:spLocks noChangeArrowheads="1"/>
            </p:cNvSpPr>
            <p:nvPr/>
          </p:nvSpPr>
          <p:spPr bwMode="auto">
            <a:xfrm>
              <a:off x="6339075" y="2020780"/>
              <a:ext cx="762202" cy="39968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000</a:t>
              </a:r>
              <a:endParaRPr lang="en-AU" altLang="en-US" sz="2000">
                <a:latin typeface="+mn-lt"/>
              </a:endParaRPr>
            </a:p>
          </p:txBody>
        </p:sp>
        <p:sp>
          <p:nvSpPr>
            <p:cNvPr id="60" name="Text Box 10"/>
            <p:cNvSpPr txBox="1">
              <a:spLocks noChangeArrowheads="1"/>
            </p:cNvSpPr>
            <p:nvPr/>
          </p:nvSpPr>
          <p:spPr bwMode="auto">
            <a:xfrm>
              <a:off x="7981039" y="2020780"/>
              <a:ext cx="1055457" cy="39968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no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latin typeface="+mn-lt"/>
                </a:rPr>
                <a:t>0110011</a:t>
              </a:r>
              <a:endParaRPr lang="en-AU" altLang="en-US" sz="2000">
                <a:latin typeface="+mn-lt"/>
              </a:endParaRPr>
            </a:p>
          </p:txBody>
        </p:sp>
      </p:grpSp>
      <p:grpSp>
        <p:nvGrpSpPr>
          <p:cNvPr id="61" name="群組 60"/>
          <p:cNvGrpSpPr/>
          <p:nvPr/>
        </p:nvGrpSpPr>
        <p:grpSpPr>
          <a:xfrm>
            <a:off x="5908680" y="5121782"/>
            <a:ext cx="1399624" cy="467458"/>
            <a:chOff x="5724160" y="5129632"/>
            <a:chExt cx="1399624" cy="467458"/>
          </a:xfrm>
        </p:grpSpPr>
        <p:sp>
          <p:nvSpPr>
            <p:cNvPr id="62" name="Rectangle 2073"/>
            <p:cNvSpPr>
              <a:spLocks noChangeArrowheads="1"/>
            </p:cNvSpPr>
            <p:nvPr/>
          </p:nvSpPr>
          <p:spPr bwMode="auto">
            <a:xfrm>
              <a:off x="5926564" y="5129632"/>
              <a:ext cx="1197220" cy="467458"/>
            </a:xfrm>
            <a:prstGeom prst="rect">
              <a:avLst/>
            </a:prstGeom>
            <a:noFill/>
            <a:ln w="38100">
              <a:noFill/>
              <a:miter lim="800000"/>
              <a:headEnd/>
              <a:tailEnd/>
            </a:ln>
            <a:effectLst/>
            <a:extLst/>
          </p:spPr>
          <p:txBody>
            <a:bodyPr wrap="none" anchor="ctr"/>
            <a:lstStyle/>
            <a:p>
              <a:pPr algn="ctr"/>
              <a:r>
                <a:rPr lang="en-US" altLang="zh-TW" sz="2000" dirty="0" smtClean="0">
                  <a:solidFill>
                    <a:srgbClr val="FF0000"/>
                  </a:solidFill>
                  <a:latin typeface="+mn-lt"/>
                </a:rPr>
                <a:t>0008…14</a:t>
              </a:r>
              <a:endParaRPr lang="en-US" altLang="zh-TW" sz="2000" dirty="0">
                <a:solidFill>
                  <a:srgbClr val="FF0000"/>
                </a:solidFill>
                <a:latin typeface="+mn-lt"/>
              </a:endParaRPr>
            </a:p>
          </p:txBody>
        </p:sp>
        <p:cxnSp>
          <p:nvCxnSpPr>
            <p:cNvPr id="63" name="直線單箭頭接點 62"/>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805585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par>
                                <p:cTn id="8" presetID="22" presetClass="entr" presetSubtype="1"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500"/>
                                        <p:tgtEl>
                                          <p:spTgt spid="53"/>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up)">
                                      <p:cBhvr>
                                        <p:cTn id="27" dur="500"/>
                                        <p:tgtEl>
                                          <p:spTgt spid="47"/>
                                        </p:tgtEl>
                                      </p:cBhvr>
                                    </p:animEffect>
                                  </p:childTnLst>
                                </p:cTn>
                              </p:par>
                              <p:par>
                                <p:cTn id="28" presetID="22" presetClass="entr" presetSubtype="1" fill="hold" nodeType="with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wipe(up)">
                                      <p:cBhvr>
                                        <p:cTn id="3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smtClean="0"/>
              <a:t>Step 3: </a:t>
            </a:r>
            <a:r>
              <a:rPr lang="en-US" altLang="zh-TW" dirty="0" smtClean="0">
                <a:solidFill>
                  <a:srgbClr val="FF0000"/>
                </a:solidFill>
              </a:rPr>
              <a:t>execute </a:t>
            </a:r>
            <a:r>
              <a:rPr lang="en-US" altLang="zh-TW" dirty="0" smtClean="0"/>
              <a:t>according to instruction type</a:t>
            </a:r>
          </a:p>
          <a:p>
            <a:pPr lvl="1"/>
            <a:r>
              <a:rPr lang="en-US" altLang="zh-TW" u="sng" dirty="0"/>
              <a:t>Arithmetic/logical</a:t>
            </a:r>
            <a:r>
              <a:rPr lang="en-US" altLang="zh-TW" dirty="0"/>
              <a:t>: add, sub, and, </a:t>
            </a:r>
            <a:r>
              <a:rPr lang="en-US" altLang="zh-TW" dirty="0" smtClean="0"/>
              <a:t>or</a:t>
            </a:r>
          </a:p>
          <a:p>
            <a:pPr lvl="2"/>
            <a:r>
              <a:rPr lang="en-US" altLang="zh-TW" dirty="0" smtClean="0"/>
              <a:t>Controller sets ALU to perform the operation</a:t>
            </a:r>
            <a:endParaRPr lang="en-US" altLang="zh-TW" dirty="0"/>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smtClean="0">
                <a:solidFill>
                  <a:srgbClr val="000000"/>
                </a:solidFill>
                <a:latin typeface="+mn-lt"/>
              </a:rPr>
              <a:t>V</a:t>
            </a:r>
            <a:endParaRPr lang="en-US" altLang="zh-TW" sz="1800" dirty="0">
              <a:solidFill>
                <a:srgbClr val="000000"/>
              </a:solidFill>
              <a:latin typeface="+mn-lt"/>
            </a:endParaRP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smtClean="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a:extLst/>
        </p:spPr>
        <p:txBody>
          <a:bodyPr wrap="none" anchor="t" anchorCtr="0"/>
          <a:lstStyle/>
          <a:p>
            <a:pPr algn="ctr"/>
            <a:r>
              <a:rPr lang="en-US" altLang="zh-TW" b="1" dirty="0" smtClean="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mn-lt"/>
              </a:rPr>
              <a:t>0008…10</a:t>
            </a:r>
            <a:endParaRPr lang="en-US" altLang="zh-TW" sz="2000" dirty="0">
              <a:latin typeface="+mn-lt"/>
            </a:endParaRP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2000" b="1" dirty="0" smtClean="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smtClean="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301254" y="3559253"/>
            <a:ext cx="1673759" cy="802039"/>
          </a:xfrm>
          <a:prstGeom prst="bentConnector4">
            <a:avLst>
              <a:gd name="adj1" fmla="val -13658"/>
              <a:gd name="adj2" fmla="val 12850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492896"/>
            <a:ext cx="2215833"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smtClean="0">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smtClean="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smtClean="0">
                <a:latin typeface="+mn-lt"/>
              </a:rPr>
              <a:t>PC</a:t>
            </a:r>
            <a:endParaRPr lang="zh-TW" altLang="en-US" dirty="0">
              <a:latin typeface="+mn-lt"/>
            </a:endParaRPr>
          </a:p>
        </p:txBody>
      </p:sp>
      <p:sp>
        <p:nvSpPr>
          <p:cNvPr id="24" name="文字方塊 23"/>
          <p:cNvSpPr txBox="1"/>
          <p:nvPr/>
        </p:nvSpPr>
        <p:spPr>
          <a:xfrm>
            <a:off x="5848561" y="4450380"/>
            <a:ext cx="1156086" cy="400110"/>
          </a:xfrm>
          <a:prstGeom prst="rect">
            <a:avLst/>
          </a:prstGeom>
          <a:noFill/>
        </p:spPr>
        <p:txBody>
          <a:bodyPr wrap="none" rtlCol="0">
            <a:spAutoFit/>
          </a:bodyPr>
          <a:lstStyle/>
          <a:p>
            <a:pPr marL="0"/>
            <a:r>
              <a:rPr lang="en-US" altLang="zh-TW" sz="2000" dirty="0" smtClean="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a:extLst/>
        </p:spPr>
        <p:txBody>
          <a:bodyPr wrap="none" anchor="t" anchorCtr="0"/>
          <a:lstStyle/>
          <a:p>
            <a:pPr algn="ctr"/>
            <a:r>
              <a:rPr lang="en-US" altLang="zh-TW" sz="2000" dirty="0" smtClean="0">
                <a:latin typeface="+mn-lt"/>
                <a:ea typeface="標楷體" panose="03000509000000000000" pitchFamily="65" charset="-120"/>
              </a:rPr>
              <a:t>015A04B3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a:extLst/>
        </p:spPr>
        <p:txBody>
          <a:bodyPr wrap="none" anchor="t" anchorCtr="0"/>
          <a:lstStyle/>
          <a:p>
            <a:pPr algn="ctr"/>
            <a:r>
              <a:rPr lang="en-US" altLang="zh-TW" sz="2000" dirty="0" smtClean="0">
                <a:solidFill>
                  <a:srgbClr val="FF0000"/>
                </a:solidFill>
                <a:latin typeface="+mn-lt"/>
                <a:ea typeface="標楷體" panose="03000509000000000000" pitchFamily="65" charset="-120"/>
              </a:rPr>
              <a:t>015A04B3</a:t>
            </a:r>
            <a:endParaRPr lang="zh-TW" altLang="en-US" sz="2000" dirty="0">
              <a:solidFill>
                <a:srgbClr val="FF0000"/>
              </a:solidFill>
              <a:latin typeface="+mn-lt"/>
              <a:ea typeface="標楷體" panose="03000509000000000000" pitchFamily="65" charset="-120"/>
            </a:endParaRPr>
          </a:p>
        </p:txBody>
      </p:sp>
      <p:grpSp>
        <p:nvGrpSpPr>
          <p:cNvPr id="51" name="群組 50"/>
          <p:cNvGrpSpPr/>
          <p:nvPr/>
        </p:nvGrpSpPr>
        <p:grpSpPr>
          <a:xfrm>
            <a:off x="3338197" y="3140968"/>
            <a:ext cx="2200957" cy="338554"/>
            <a:chOff x="3338197" y="3140968"/>
            <a:chExt cx="2200957" cy="338554"/>
          </a:xfrm>
        </p:grpSpPr>
        <p:sp>
          <p:nvSpPr>
            <p:cNvPr id="45" name="Rectangle 2065"/>
            <p:cNvSpPr>
              <a:spLocks noChangeArrowheads="1"/>
            </p:cNvSpPr>
            <p:nvPr/>
          </p:nvSpPr>
          <p:spPr bwMode="auto">
            <a:xfrm>
              <a:off x="3685443" y="3197525"/>
              <a:ext cx="1853711" cy="205855"/>
            </a:xfrm>
            <a:prstGeom prst="rect">
              <a:avLst/>
            </a:prstGeom>
            <a:solidFill>
              <a:srgbClr val="FFC000"/>
            </a:solidFill>
            <a:ln w="38100">
              <a:solidFill>
                <a:srgbClr val="FF9900"/>
              </a:solidFill>
              <a:miter lim="800000"/>
              <a:headEnd/>
              <a:tailEnd/>
            </a:ln>
            <a:effectLst/>
            <a:extLst/>
          </p:spPr>
          <p:txBody>
            <a:bodyPr wrap="none" anchor="t" anchorCtr="0"/>
            <a:lstStyle/>
            <a:p>
              <a:pPr algn="ctr"/>
              <a:endParaRPr lang="zh-TW" altLang="en-US" b="1" dirty="0">
                <a:latin typeface="+mn-lt"/>
                <a:ea typeface="標楷體" panose="03000509000000000000" pitchFamily="65" charset="-120"/>
              </a:endParaRPr>
            </a:p>
          </p:txBody>
        </p:sp>
        <p:sp>
          <p:nvSpPr>
            <p:cNvPr id="25" name="文字方塊 24"/>
            <p:cNvSpPr txBox="1"/>
            <p:nvPr/>
          </p:nvSpPr>
          <p:spPr>
            <a:xfrm>
              <a:off x="3338197" y="3140968"/>
              <a:ext cx="393056" cy="338554"/>
            </a:xfrm>
            <a:prstGeom prst="rect">
              <a:avLst/>
            </a:prstGeom>
            <a:noFill/>
          </p:spPr>
          <p:txBody>
            <a:bodyPr wrap="none" rtlCol="0">
              <a:spAutoFit/>
            </a:bodyPr>
            <a:lstStyle/>
            <a:p>
              <a:pPr marL="0"/>
              <a:r>
                <a:rPr lang="en-US" altLang="zh-TW" sz="1600" b="1" dirty="0" smtClean="0">
                  <a:latin typeface="+mn-lt"/>
                </a:rPr>
                <a:t>20</a:t>
              </a:r>
              <a:endParaRPr lang="zh-TW" altLang="en-US" sz="1600" b="1" dirty="0">
                <a:latin typeface="+mn-lt"/>
              </a:endParaRPr>
            </a:p>
          </p:txBody>
        </p:sp>
      </p:grpSp>
      <p:grpSp>
        <p:nvGrpSpPr>
          <p:cNvPr id="50" name="群組 49"/>
          <p:cNvGrpSpPr/>
          <p:nvPr/>
        </p:nvGrpSpPr>
        <p:grpSpPr>
          <a:xfrm>
            <a:off x="3347864" y="2924944"/>
            <a:ext cx="2191290" cy="338554"/>
            <a:chOff x="3347864" y="2924944"/>
            <a:chExt cx="2191290"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a:ex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347864" y="2924944"/>
              <a:ext cx="393056" cy="338554"/>
            </a:xfrm>
            <a:prstGeom prst="rect">
              <a:avLst/>
            </a:prstGeom>
            <a:noFill/>
          </p:spPr>
          <p:txBody>
            <a:bodyPr wrap="none" rtlCol="0">
              <a:spAutoFit/>
            </a:bodyPr>
            <a:lstStyle/>
            <a:p>
              <a:pPr marL="0"/>
              <a:r>
                <a:rPr lang="en-US" altLang="zh-TW" sz="1600" b="1" dirty="0" smtClean="0">
                  <a:latin typeface="+mn-lt"/>
                </a:rPr>
                <a:t>21</a:t>
              </a:r>
              <a:endParaRPr lang="zh-TW" altLang="en-US" sz="1600" b="1" dirty="0">
                <a:latin typeface="+mn-lt"/>
              </a:endParaRPr>
            </a:p>
          </p:txBody>
        </p:sp>
      </p:grpSp>
      <p:cxnSp>
        <p:nvCxnSpPr>
          <p:cNvPr id="47" name="直線單箭頭接點 46"/>
          <p:cNvCxnSpPr/>
          <p:nvPr/>
        </p:nvCxnSpPr>
        <p:spPr bwMode="auto">
          <a:xfrm>
            <a:off x="4143313" y="3681088"/>
            <a:ext cx="0" cy="54000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直線單箭頭接點 48"/>
          <p:cNvCxnSpPr/>
          <p:nvPr/>
        </p:nvCxnSpPr>
        <p:spPr bwMode="auto">
          <a:xfrm>
            <a:off x="5041797" y="3681088"/>
            <a:ext cx="0" cy="54000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3" name="Text Box 2082"/>
          <p:cNvSpPr txBox="1">
            <a:spLocks noChangeArrowheads="1"/>
          </p:cNvSpPr>
          <p:nvPr/>
        </p:nvSpPr>
        <p:spPr bwMode="auto">
          <a:xfrm>
            <a:off x="4542190" y="4304709"/>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smtClean="0">
                <a:solidFill>
                  <a:srgbClr val="FF0000"/>
                </a:solidFill>
                <a:latin typeface="+mn-lt"/>
              </a:rPr>
              <a:t>+</a:t>
            </a:r>
            <a:endParaRPr lang="en-US" altLang="zh-TW" sz="3200" b="1" dirty="0">
              <a:solidFill>
                <a:srgbClr val="FF0000"/>
              </a:solidFill>
              <a:latin typeface="+mn-lt"/>
            </a:endParaRPr>
          </a:p>
        </p:txBody>
      </p:sp>
      <p:sp>
        <p:nvSpPr>
          <p:cNvPr id="48"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7</a:t>
            </a:fld>
            <a:endParaRPr lang="zh-TW" altLang="zh-TW"/>
          </a:p>
        </p:txBody>
      </p:sp>
      <p:grpSp>
        <p:nvGrpSpPr>
          <p:cNvPr id="54" name="群組 53"/>
          <p:cNvGrpSpPr/>
          <p:nvPr/>
        </p:nvGrpSpPr>
        <p:grpSpPr>
          <a:xfrm>
            <a:off x="5908680" y="5121782"/>
            <a:ext cx="1399624" cy="467458"/>
            <a:chOff x="5724160" y="5129632"/>
            <a:chExt cx="1399624" cy="467458"/>
          </a:xfrm>
        </p:grpSpPr>
        <p:sp>
          <p:nvSpPr>
            <p:cNvPr id="55" name="Rectangle 2073"/>
            <p:cNvSpPr>
              <a:spLocks noChangeArrowheads="1"/>
            </p:cNvSpPr>
            <p:nvPr/>
          </p:nvSpPr>
          <p:spPr bwMode="auto">
            <a:xfrm>
              <a:off x="5926564" y="5129632"/>
              <a:ext cx="1197220" cy="467458"/>
            </a:xfrm>
            <a:prstGeom prst="rect">
              <a:avLst/>
            </a:prstGeom>
            <a:noFill/>
            <a:ln w="38100">
              <a:noFill/>
              <a:miter lim="800000"/>
              <a:headEnd/>
              <a:tailEnd/>
            </a:ln>
            <a:effectLst/>
            <a:extLst/>
          </p:spPr>
          <p:txBody>
            <a:bodyPr wrap="none" anchor="ctr"/>
            <a:lstStyle/>
            <a:p>
              <a:pPr algn="ctr"/>
              <a:r>
                <a:rPr lang="en-US" altLang="zh-TW" sz="2000" dirty="0" smtClean="0">
                  <a:solidFill>
                    <a:srgbClr val="FF0000"/>
                  </a:solidFill>
                  <a:latin typeface="+mn-lt"/>
                </a:rPr>
                <a:t>0008…14</a:t>
              </a:r>
              <a:endParaRPr lang="en-US" altLang="zh-TW" sz="2000" dirty="0">
                <a:solidFill>
                  <a:srgbClr val="FF0000"/>
                </a:solidFill>
                <a:latin typeface="+mn-lt"/>
              </a:endParaRPr>
            </a:p>
          </p:txBody>
        </p:sp>
        <p:cxnSp>
          <p:nvCxnSpPr>
            <p:cNvPr id="56" name="直線單箭頭接點 55"/>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58278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22" presetClass="entr" presetSubtype="1"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up)">
                                      <p:cBhvr>
                                        <p:cTn id="10" dur="500"/>
                                        <p:tgtEl>
                                          <p:spTgt spid="49"/>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Steps in Executing an Instruction</a:t>
            </a:r>
            <a:endParaRPr lang="zh-TW" altLang="en-US" dirty="0"/>
          </a:p>
        </p:txBody>
      </p:sp>
      <p:sp>
        <p:nvSpPr>
          <p:cNvPr id="3" name="內容版面配置區 2"/>
          <p:cNvSpPr>
            <a:spLocks noGrp="1"/>
          </p:cNvSpPr>
          <p:nvPr>
            <p:ph idx="1"/>
          </p:nvPr>
        </p:nvSpPr>
        <p:spPr/>
        <p:txBody>
          <a:bodyPr/>
          <a:lstStyle/>
          <a:p>
            <a:r>
              <a:rPr lang="en-US" altLang="zh-TW" dirty="0" smtClean="0"/>
              <a:t>Step 3 (cont.)</a:t>
            </a:r>
          </a:p>
          <a:p>
            <a:pPr lvl="1"/>
            <a:r>
              <a:rPr lang="en-US" altLang="zh-TW" u="sng" dirty="0"/>
              <a:t>Memory reference</a:t>
            </a:r>
            <a:r>
              <a:rPr lang="en-US" altLang="zh-TW" dirty="0"/>
              <a:t>: </a:t>
            </a:r>
            <a:r>
              <a:rPr lang="en-US" altLang="zh-TW" dirty="0" err="1" smtClean="0"/>
              <a:t>ld</a:t>
            </a:r>
            <a:r>
              <a:rPr lang="en-US" altLang="zh-TW" dirty="0" smtClean="0"/>
              <a:t>, </a:t>
            </a:r>
            <a:r>
              <a:rPr lang="en-US" altLang="zh-TW" dirty="0" err="1" smtClean="0"/>
              <a:t>sd</a:t>
            </a:r>
            <a:endParaRPr lang="en-US" altLang="zh-TW" dirty="0"/>
          </a:p>
          <a:p>
            <a:pPr lvl="2"/>
            <a:r>
              <a:rPr lang="en-US" altLang="zh-TW" dirty="0" smtClean="0"/>
              <a:t>Calculate memory address = rs1 + 12-bit immediate </a:t>
            </a:r>
            <a:endParaRPr lang="en-US" altLang="zh-TW" dirty="0"/>
          </a:p>
        </p:txBody>
      </p:sp>
      <p:sp>
        <p:nvSpPr>
          <p:cNvPr id="5" name="Freeform 2051"/>
          <p:cNvSpPr>
            <a:spLocks/>
          </p:cNvSpPr>
          <p:nvPr/>
        </p:nvSpPr>
        <p:spPr bwMode="auto">
          <a:xfrm>
            <a:off x="3728457" y="419436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6" name="Line 2052"/>
          <p:cNvSpPr>
            <a:spLocks noChangeShapeType="1"/>
          </p:cNvSpPr>
          <p:nvPr/>
        </p:nvSpPr>
        <p:spPr bwMode="auto">
          <a:xfrm>
            <a:off x="5183584" y="368294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7" name="Line 2053"/>
          <p:cNvSpPr>
            <a:spLocks noChangeShapeType="1"/>
          </p:cNvSpPr>
          <p:nvPr/>
        </p:nvSpPr>
        <p:spPr bwMode="auto">
          <a:xfrm>
            <a:off x="4020068" y="387783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2057"/>
          <p:cNvSpPr>
            <a:spLocks noChangeShapeType="1"/>
          </p:cNvSpPr>
          <p:nvPr/>
        </p:nvSpPr>
        <p:spPr bwMode="auto">
          <a:xfrm>
            <a:off x="2754974" y="391496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 name="Line 2058"/>
          <p:cNvSpPr>
            <a:spLocks noChangeShapeType="1"/>
          </p:cNvSpPr>
          <p:nvPr/>
        </p:nvSpPr>
        <p:spPr bwMode="auto">
          <a:xfrm>
            <a:off x="2754974" y="402861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 name="Line 2059"/>
          <p:cNvSpPr>
            <a:spLocks noChangeShapeType="1"/>
          </p:cNvSpPr>
          <p:nvPr/>
        </p:nvSpPr>
        <p:spPr bwMode="auto">
          <a:xfrm>
            <a:off x="2754974" y="414226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 name="Rectangle 2060"/>
          <p:cNvSpPr>
            <a:spLocks noChangeArrowheads="1"/>
          </p:cNvSpPr>
          <p:nvPr/>
        </p:nvSpPr>
        <p:spPr bwMode="auto">
          <a:xfrm>
            <a:off x="2595558" y="511530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a:solidFill>
                  <a:srgbClr val="000000"/>
                </a:solidFill>
                <a:latin typeface="+mn-lt"/>
              </a:rPr>
              <a:t>Z</a:t>
            </a:r>
          </a:p>
        </p:txBody>
      </p:sp>
      <p:sp>
        <p:nvSpPr>
          <p:cNvPr id="12" name="Rectangle 2061"/>
          <p:cNvSpPr>
            <a:spLocks noChangeArrowheads="1"/>
          </p:cNvSpPr>
          <p:nvPr/>
        </p:nvSpPr>
        <p:spPr bwMode="auto">
          <a:xfrm>
            <a:off x="2594948" y="489605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800" dirty="0" smtClean="0">
                <a:solidFill>
                  <a:srgbClr val="000000"/>
                </a:solidFill>
                <a:latin typeface="+mn-lt"/>
              </a:rPr>
              <a:t>V</a:t>
            </a:r>
            <a:endParaRPr lang="en-US" altLang="zh-TW" sz="1800" dirty="0">
              <a:solidFill>
                <a:srgbClr val="000000"/>
              </a:solidFill>
              <a:latin typeface="+mn-lt"/>
            </a:endParaRPr>
          </a:p>
        </p:txBody>
      </p:sp>
      <p:sp>
        <p:nvSpPr>
          <p:cNvPr id="13" name="Rectangle 2065"/>
          <p:cNvSpPr>
            <a:spLocks noChangeArrowheads="1"/>
          </p:cNvSpPr>
          <p:nvPr/>
        </p:nvSpPr>
        <p:spPr bwMode="auto">
          <a:xfrm>
            <a:off x="3685443" y="2562379"/>
            <a:ext cx="1853711" cy="1122027"/>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ctr"/>
            <a:r>
              <a:rPr lang="en-US" altLang="zh-TW" b="1" dirty="0" smtClean="0">
                <a:latin typeface="+mn-lt"/>
                <a:ea typeface="標楷體" panose="03000509000000000000" pitchFamily="65" charset="-120"/>
              </a:rPr>
              <a:t>Register</a:t>
            </a:r>
            <a:endParaRPr lang="zh-TW" altLang="en-US" b="1" dirty="0">
              <a:latin typeface="+mn-lt"/>
              <a:ea typeface="標楷體" panose="03000509000000000000" pitchFamily="65" charset="-120"/>
            </a:endParaRPr>
          </a:p>
        </p:txBody>
      </p:sp>
      <p:sp>
        <p:nvSpPr>
          <p:cNvPr id="14" name="Line 2069"/>
          <p:cNvSpPr>
            <a:spLocks noChangeShapeType="1"/>
          </p:cNvSpPr>
          <p:nvPr/>
        </p:nvSpPr>
        <p:spPr bwMode="auto">
          <a:xfrm>
            <a:off x="4020068" y="371518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Rectangle 2071"/>
          <p:cNvSpPr>
            <a:spLocks noChangeArrowheads="1"/>
          </p:cNvSpPr>
          <p:nvPr/>
        </p:nvSpPr>
        <p:spPr bwMode="auto">
          <a:xfrm>
            <a:off x="7003446" y="2852936"/>
            <a:ext cx="1384978" cy="2242725"/>
          </a:xfrm>
          <a:prstGeom prst="rect">
            <a:avLst/>
          </a:prstGeom>
          <a:solidFill>
            <a:srgbClr val="99FF99"/>
          </a:solidFill>
          <a:ln w="38100">
            <a:solidFill>
              <a:srgbClr val="339933"/>
            </a:solidFill>
            <a:miter lim="800000"/>
            <a:headEnd/>
            <a:tailEnd/>
          </a:ln>
          <a:effectLst/>
          <a:extLst/>
        </p:spPr>
        <p:txBody>
          <a:bodyPr wrap="none" anchor="t" anchorCtr="0"/>
          <a:lstStyle/>
          <a:p>
            <a:pPr algn="ctr"/>
            <a:r>
              <a:rPr lang="en-US" altLang="zh-TW" b="1" dirty="0" smtClean="0">
                <a:latin typeface="+mn-lt"/>
                <a:ea typeface="標楷體" panose="03000509000000000000" pitchFamily="65" charset="-120"/>
              </a:rPr>
              <a:t>Memory</a:t>
            </a:r>
            <a:endParaRPr lang="zh-TW" altLang="en-US" b="1" dirty="0">
              <a:latin typeface="+mn-lt"/>
              <a:ea typeface="標楷體" panose="03000509000000000000" pitchFamily="65" charset="-120"/>
            </a:endParaRPr>
          </a:p>
        </p:txBody>
      </p:sp>
      <p:sp>
        <p:nvSpPr>
          <p:cNvPr id="16" name="Rectangle 2073"/>
          <p:cNvSpPr>
            <a:spLocks noChangeArrowheads="1"/>
          </p:cNvSpPr>
          <p:nvPr/>
        </p:nvSpPr>
        <p:spPr bwMode="auto">
          <a:xfrm>
            <a:off x="4650183" y="5121782"/>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smtClean="0">
                <a:latin typeface="+mn-lt"/>
              </a:rPr>
              <a:t>0008…10</a:t>
            </a:r>
            <a:endParaRPr lang="en-US" altLang="zh-TW" sz="2000" dirty="0">
              <a:latin typeface="+mn-lt"/>
            </a:endParaRPr>
          </a:p>
        </p:txBody>
      </p:sp>
      <p:sp>
        <p:nvSpPr>
          <p:cNvPr id="18" name="Rectangle 2080"/>
          <p:cNvSpPr>
            <a:spLocks noChangeArrowheads="1"/>
          </p:cNvSpPr>
          <p:nvPr/>
        </p:nvSpPr>
        <p:spPr bwMode="auto">
          <a:xfrm>
            <a:off x="1344166" y="3870548"/>
            <a:ext cx="1250782"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2000" b="1" dirty="0" smtClean="0">
                <a:latin typeface="+mn-lt"/>
                <a:ea typeface="標楷體" panose="03000509000000000000" pitchFamily="65" charset="-120"/>
              </a:rPr>
              <a:t>Controller</a:t>
            </a:r>
            <a:endParaRPr lang="zh-TW" altLang="en-US" sz="2000" dirty="0">
              <a:latin typeface="+mn-lt"/>
            </a:endParaRPr>
          </a:p>
        </p:txBody>
      </p:sp>
      <p:sp>
        <p:nvSpPr>
          <p:cNvPr id="20" name="Line 2083"/>
          <p:cNvSpPr>
            <a:spLocks noChangeShapeType="1"/>
          </p:cNvSpPr>
          <p:nvPr/>
        </p:nvSpPr>
        <p:spPr bwMode="auto">
          <a:xfrm>
            <a:off x="1939476" y="532127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21" name="Rectangle 2084"/>
          <p:cNvSpPr>
            <a:spLocks noChangeArrowheads="1"/>
          </p:cNvSpPr>
          <p:nvPr/>
        </p:nvSpPr>
        <p:spPr bwMode="auto">
          <a:xfrm>
            <a:off x="1458830" y="568885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2000" b="1" dirty="0">
                <a:solidFill>
                  <a:srgbClr val="000000"/>
                </a:solidFill>
                <a:latin typeface="+mn-lt"/>
                <a:ea typeface="標楷體" panose="03000509000000000000" pitchFamily="65" charset="-120"/>
              </a:rPr>
              <a:t>clock</a:t>
            </a:r>
          </a:p>
        </p:txBody>
      </p:sp>
      <p:sp>
        <p:nvSpPr>
          <p:cNvPr id="22" name="文字方塊 21"/>
          <p:cNvSpPr txBox="1"/>
          <p:nvPr/>
        </p:nvSpPr>
        <p:spPr>
          <a:xfrm>
            <a:off x="2411760" y="3140968"/>
            <a:ext cx="969610" cy="646331"/>
          </a:xfrm>
          <a:prstGeom prst="rect">
            <a:avLst/>
          </a:prstGeom>
          <a:noFill/>
        </p:spPr>
        <p:txBody>
          <a:bodyPr wrap="square" rtlCol="0">
            <a:spAutoFit/>
          </a:bodyPr>
          <a:lstStyle/>
          <a:p>
            <a:pPr marL="0"/>
            <a:r>
              <a:rPr lang="en-US" altLang="zh-TW" sz="1800" dirty="0" smtClean="0">
                <a:latin typeface="+mn-lt"/>
              </a:rPr>
              <a:t>Control signals</a:t>
            </a:r>
            <a:endParaRPr lang="zh-TW" altLang="en-US" sz="1800" dirty="0">
              <a:latin typeface="+mn-lt"/>
            </a:endParaRPr>
          </a:p>
        </p:txBody>
      </p:sp>
      <p:cxnSp>
        <p:nvCxnSpPr>
          <p:cNvPr id="23" name="肘形接點 22"/>
          <p:cNvCxnSpPr>
            <a:stCxn id="16" idx="2"/>
          </p:cNvCxnSpPr>
          <p:nvPr/>
        </p:nvCxnSpPr>
        <p:spPr bwMode="auto">
          <a:xfrm rot="5400000" flipH="1" flipV="1">
            <a:off x="6220336" y="4113641"/>
            <a:ext cx="504056" cy="2447142"/>
          </a:xfrm>
          <a:prstGeom prst="bentConnector3">
            <a:avLst>
              <a:gd name="adj1" fmla="val -4535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6" name="直線接點 25"/>
          <p:cNvCxnSpPr/>
          <p:nvPr/>
        </p:nvCxnSpPr>
        <p:spPr bwMode="auto">
          <a:xfrm>
            <a:off x="5779309" y="4008989"/>
            <a:ext cx="1224000" cy="0"/>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a:stCxn id="53" idx="2"/>
            <a:endCxn id="13" idx="3"/>
          </p:cNvCxnSpPr>
          <p:nvPr/>
        </p:nvCxnSpPr>
        <p:spPr bwMode="auto">
          <a:xfrm rot="5400000" flipH="1" flipV="1">
            <a:off x="4301254" y="3559253"/>
            <a:ext cx="1673759" cy="802039"/>
          </a:xfrm>
          <a:prstGeom prst="bentConnector4">
            <a:avLst>
              <a:gd name="adj1" fmla="val -13658"/>
              <a:gd name="adj2" fmla="val 12850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589207" y="416217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p:nvPr/>
        </p:nvCxnSpPr>
        <p:spPr bwMode="auto">
          <a:xfrm rot="5400000">
            <a:off x="3552019" y="419658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3185797" y="2492896"/>
            <a:ext cx="2832507"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2" name="矩形 31"/>
          <p:cNvSpPr/>
          <p:nvPr/>
        </p:nvSpPr>
        <p:spPr bwMode="auto">
          <a:xfrm>
            <a:off x="821621" y="2492896"/>
            <a:ext cx="2215833" cy="3551980"/>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20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33" name="文字方塊 32"/>
          <p:cNvSpPr txBox="1"/>
          <p:nvPr/>
        </p:nvSpPr>
        <p:spPr>
          <a:xfrm>
            <a:off x="3302735" y="5672748"/>
            <a:ext cx="1146596" cy="400110"/>
          </a:xfrm>
          <a:prstGeom prst="rect">
            <a:avLst/>
          </a:prstGeom>
          <a:noFill/>
        </p:spPr>
        <p:txBody>
          <a:bodyPr wrap="none" rtlCol="0">
            <a:spAutoFit/>
          </a:bodyPr>
          <a:lstStyle/>
          <a:p>
            <a:pPr marL="0"/>
            <a:r>
              <a:rPr lang="en-US" altLang="zh-TW" sz="2000" dirty="0" err="1" smtClean="0">
                <a:solidFill>
                  <a:srgbClr val="FF0000"/>
                </a:solidFill>
                <a:latin typeface="+mn-lt"/>
              </a:rPr>
              <a:t>Datapath</a:t>
            </a:r>
            <a:endParaRPr lang="zh-TW" altLang="en-US" sz="2000" dirty="0">
              <a:solidFill>
                <a:srgbClr val="FF0000"/>
              </a:solidFill>
              <a:latin typeface="+mn-lt"/>
            </a:endParaRPr>
          </a:p>
        </p:txBody>
      </p:sp>
      <p:sp>
        <p:nvSpPr>
          <p:cNvPr id="34" name="文字方塊 33"/>
          <p:cNvSpPr txBox="1"/>
          <p:nvPr/>
        </p:nvSpPr>
        <p:spPr>
          <a:xfrm>
            <a:off x="785023" y="5644766"/>
            <a:ext cx="954044" cy="400110"/>
          </a:xfrm>
          <a:prstGeom prst="rect">
            <a:avLst/>
          </a:prstGeom>
          <a:noFill/>
        </p:spPr>
        <p:txBody>
          <a:bodyPr wrap="none" rtlCol="0">
            <a:spAutoFit/>
          </a:bodyPr>
          <a:lstStyle/>
          <a:p>
            <a:pPr marL="0"/>
            <a:r>
              <a:rPr lang="en-US" altLang="zh-TW" sz="2000" dirty="0" smtClean="0">
                <a:solidFill>
                  <a:srgbClr val="FF0000"/>
                </a:solidFill>
                <a:latin typeface="+mn-lt"/>
              </a:rPr>
              <a:t>Control</a:t>
            </a:r>
            <a:endParaRPr lang="zh-TW" altLang="en-US" sz="2000" dirty="0">
              <a:solidFill>
                <a:srgbClr val="FF0000"/>
              </a:solidFill>
              <a:latin typeface="+mn-lt"/>
            </a:endParaRPr>
          </a:p>
        </p:txBody>
      </p:sp>
      <p:sp>
        <p:nvSpPr>
          <p:cNvPr id="52" name="文字方塊 51"/>
          <p:cNvSpPr txBox="1"/>
          <p:nvPr/>
        </p:nvSpPr>
        <p:spPr>
          <a:xfrm>
            <a:off x="4143313" y="5153053"/>
            <a:ext cx="506870" cy="461665"/>
          </a:xfrm>
          <a:prstGeom prst="rect">
            <a:avLst/>
          </a:prstGeom>
          <a:noFill/>
        </p:spPr>
        <p:txBody>
          <a:bodyPr wrap="none" rtlCol="0">
            <a:spAutoFit/>
          </a:bodyPr>
          <a:lstStyle/>
          <a:p>
            <a:pPr marL="0"/>
            <a:r>
              <a:rPr lang="en-US" altLang="zh-TW" dirty="0" smtClean="0">
                <a:latin typeface="+mn-lt"/>
              </a:rPr>
              <a:t>PC</a:t>
            </a:r>
            <a:endParaRPr lang="zh-TW" altLang="en-US" dirty="0">
              <a:latin typeface="+mn-lt"/>
            </a:endParaRPr>
          </a:p>
        </p:txBody>
      </p:sp>
      <p:sp>
        <p:nvSpPr>
          <p:cNvPr id="24" name="文字方塊 23"/>
          <p:cNvSpPr txBox="1"/>
          <p:nvPr/>
        </p:nvSpPr>
        <p:spPr>
          <a:xfrm>
            <a:off x="5848561" y="4450380"/>
            <a:ext cx="1156086" cy="400110"/>
          </a:xfrm>
          <a:prstGeom prst="rect">
            <a:avLst/>
          </a:prstGeom>
          <a:noFill/>
        </p:spPr>
        <p:txBody>
          <a:bodyPr wrap="none" rtlCol="0">
            <a:spAutoFit/>
          </a:bodyPr>
          <a:lstStyle/>
          <a:p>
            <a:pPr marL="0"/>
            <a:r>
              <a:rPr lang="en-US" altLang="zh-TW" sz="2000" dirty="0" smtClean="0">
                <a:latin typeface="+mn-lt"/>
              </a:rPr>
              <a:t>0008…10</a:t>
            </a:r>
            <a:endParaRPr lang="zh-TW" altLang="en-US" sz="2000" dirty="0">
              <a:latin typeface="+mn-lt"/>
            </a:endParaRPr>
          </a:p>
        </p:txBody>
      </p:sp>
      <p:sp>
        <p:nvSpPr>
          <p:cNvPr id="36" name="Rectangle 2071"/>
          <p:cNvSpPr>
            <a:spLocks noChangeArrowheads="1"/>
          </p:cNvSpPr>
          <p:nvPr/>
        </p:nvSpPr>
        <p:spPr bwMode="auto">
          <a:xfrm>
            <a:off x="7003446" y="4437112"/>
            <a:ext cx="1384978" cy="368930"/>
          </a:xfrm>
          <a:prstGeom prst="rect">
            <a:avLst/>
          </a:prstGeom>
          <a:solidFill>
            <a:srgbClr val="33CC33"/>
          </a:solidFill>
          <a:ln w="38100">
            <a:solidFill>
              <a:srgbClr val="339933"/>
            </a:solidFill>
            <a:miter lim="800000"/>
            <a:headEnd/>
            <a:tailEnd/>
          </a:ln>
          <a:effectLst/>
          <a:extLst/>
        </p:spPr>
        <p:txBody>
          <a:bodyPr wrap="none" anchor="t" anchorCtr="0"/>
          <a:lstStyle/>
          <a:p>
            <a:pPr algn="ctr"/>
            <a:r>
              <a:rPr lang="en-US" altLang="zh-TW" sz="2000" dirty="0" smtClean="0">
                <a:latin typeface="+mn-lt"/>
                <a:ea typeface="標楷體" panose="03000509000000000000" pitchFamily="65" charset="-120"/>
              </a:rPr>
              <a:t>078A3683</a:t>
            </a:r>
            <a:endParaRPr lang="zh-TW" altLang="en-US" sz="2000" dirty="0">
              <a:latin typeface="+mn-lt"/>
              <a:ea typeface="標楷體" panose="03000509000000000000" pitchFamily="65" charset="-120"/>
            </a:endParaRPr>
          </a:p>
        </p:txBody>
      </p:sp>
      <p:sp>
        <p:nvSpPr>
          <p:cNvPr id="37" name="Rectangle 2071"/>
          <p:cNvSpPr>
            <a:spLocks noChangeArrowheads="1"/>
          </p:cNvSpPr>
          <p:nvPr/>
        </p:nvSpPr>
        <p:spPr bwMode="auto">
          <a:xfrm rot="16200000">
            <a:off x="5216104" y="3744644"/>
            <a:ext cx="1384978" cy="368930"/>
          </a:xfrm>
          <a:prstGeom prst="rect">
            <a:avLst/>
          </a:prstGeom>
          <a:noFill/>
          <a:ln w="38100">
            <a:noFill/>
            <a:miter lim="800000"/>
            <a:headEnd/>
            <a:tailEnd/>
          </a:ln>
          <a:effectLst/>
          <a:extLst/>
        </p:spPr>
        <p:txBody>
          <a:bodyPr wrap="none" anchor="t" anchorCtr="0"/>
          <a:lstStyle/>
          <a:p>
            <a:pPr algn="ctr"/>
            <a:r>
              <a:rPr lang="en-US" altLang="zh-TW" sz="2000" dirty="0" smtClean="0">
                <a:solidFill>
                  <a:srgbClr val="FF0000"/>
                </a:solidFill>
                <a:latin typeface="+mn-lt"/>
                <a:ea typeface="標楷體" panose="03000509000000000000" pitchFamily="65" charset="-120"/>
              </a:rPr>
              <a:t>078A3683</a:t>
            </a:r>
            <a:endParaRPr lang="zh-TW" altLang="en-US" sz="2000" dirty="0">
              <a:solidFill>
                <a:srgbClr val="FF0000"/>
              </a:solidFill>
              <a:latin typeface="+mn-lt"/>
              <a:ea typeface="標楷體" panose="03000509000000000000" pitchFamily="65" charset="-120"/>
            </a:endParaRPr>
          </a:p>
        </p:txBody>
      </p:sp>
      <p:grpSp>
        <p:nvGrpSpPr>
          <p:cNvPr id="51" name="群組 50"/>
          <p:cNvGrpSpPr/>
          <p:nvPr/>
        </p:nvGrpSpPr>
        <p:grpSpPr>
          <a:xfrm>
            <a:off x="3338197" y="3140968"/>
            <a:ext cx="2200957" cy="338554"/>
            <a:chOff x="3338197" y="3140968"/>
            <a:chExt cx="2200957" cy="338554"/>
          </a:xfrm>
        </p:grpSpPr>
        <p:sp>
          <p:nvSpPr>
            <p:cNvPr id="45" name="Rectangle 2065"/>
            <p:cNvSpPr>
              <a:spLocks noChangeArrowheads="1"/>
            </p:cNvSpPr>
            <p:nvPr/>
          </p:nvSpPr>
          <p:spPr bwMode="auto">
            <a:xfrm>
              <a:off x="3685443" y="3197525"/>
              <a:ext cx="1853711" cy="205855"/>
            </a:xfrm>
            <a:prstGeom prst="rect">
              <a:avLst/>
            </a:prstGeom>
            <a:solidFill>
              <a:srgbClr val="FFC000"/>
            </a:solidFill>
            <a:ln w="38100">
              <a:solidFill>
                <a:srgbClr val="FF9900"/>
              </a:solidFill>
              <a:miter lim="800000"/>
              <a:headEnd/>
              <a:tailEnd/>
            </a:ln>
            <a:effectLst/>
            <a:extLst/>
          </p:spPr>
          <p:txBody>
            <a:bodyPr wrap="none" anchor="t" anchorCtr="0"/>
            <a:lstStyle/>
            <a:p>
              <a:pPr algn="ctr"/>
              <a:endParaRPr lang="zh-TW" altLang="en-US" b="1" dirty="0">
                <a:latin typeface="+mn-lt"/>
                <a:ea typeface="標楷體" panose="03000509000000000000" pitchFamily="65" charset="-120"/>
              </a:endParaRPr>
            </a:p>
          </p:txBody>
        </p:sp>
        <p:sp>
          <p:nvSpPr>
            <p:cNvPr id="25" name="文字方塊 24"/>
            <p:cNvSpPr txBox="1"/>
            <p:nvPr/>
          </p:nvSpPr>
          <p:spPr>
            <a:xfrm>
              <a:off x="3338197" y="3140968"/>
              <a:ext cx="393056" cy="338554"/>
            </a:xfrm>
            <a:prstGeom prst="rect">
              <a:avLst/>
            </a:prstGeom>
            <a:noFill/>
          </p:spPr>
          <p:txBody>
            <a:bodyPr wrap="none" rtlCol="0">
              <a:spAutoFit/>
            </a:bodyPr>
            <a:lstStyle/>
            <a:p>
              <a:pPr marL="0"/>
              <a:r>
                <a:rPr lang="en-US" altLang="zh-TW" sz="1600" b="1" dirty="0" smtClean="0">
                  <a:latin typeface="+mn-lt"/>
                </a:rPr>
                <a:t>20</a:t>
              </a:r>
              <a:endParaRPr lang="zh-TW" altLang="en-US" sz="1600" b="1" dirty="0">
                <a:latin typeface="+mn-lt"/>
              </a:endParaRPr>
            </a:p>
          </p:txBody>
        </p:sp>
      </p:grpSp>
      <p:grpSp>
        <p:nvGrpSpPr>
          <p:cNvPr id="50" name="群組 49"/>
          <p:cNvGrpSpPr/>
          <p:nvPr/>
        </p:nvGrpSpPr>
        <p:grpSpPr>
          <a:xfrm>
            <a:off x="3347864" y="2924944"/>
            <a:ext cx="2191290" cy="338554"/>
            <a:chOff x="3347864" y="2924944"/>
            <a:chExt cx="2191290" cy="338554"/>
          </a:xfrm>
        </p:grpSpPr>
        <p:sp>
          <p:nvSpPr>
            <p:cNvPr id="44" name="Rectangle 2065"/>
            <p:cNvSpPr>
              <a:spLocks noChangeArrowheads="1"/>
            </p:cNvSpPr>
            <p:nvPr/>
          </p:nvSpPr>
          <p:spPr bwMode="auto">
            <a:xfrm>
              <a:off x="3685443" y="2988054"/>
              <a:ext cx="1853711" cy="205855"/>
            </a:xfrm>
            <a:prstGeom prst="rect">
              <a:avLst/>
            </a:prstGeom>
            <a:solidFill>
              <a:srgbClr val="FFC000"/>
            </a:solidFill>
            <a:ln w="38100">
              <a:solidFill>
                <a:srgbClr val="FF9900"/>
              </a:solidFill>
              <a:miter lim="800000"/>
              <a:headEnd/>
              <a:tailEnd/>
            </a:ln>
            <a:effectLst/>
            <a:extLst/>
          </p:spPr>
          <p:txBody>
            <a:bodyPr wrap="none" anchor="t" anchorCtr="0"/>
            <a:lstStyle/>
            <a:p>
              <a:pPr algn="ctr"/>
              <a:endParaRPr lang="zh-TW" altLang="en-US" b="1" dirty="0">
                <a:latin typeface="+mn-lt"/>
                <a:ea typeface="標楷體" panose="03000509000000000000" pitchFamily="65" charset="-120"/>
              </a:endParaRPr>
            </a:p>
          </p:txBody>
        </p:sp>
        <p:sp>
          <p:nvSpPr>
            <p:cNvPr id="46" name="文字方塊 45"/>
            <p:cNvSpPr txBox="1"/>
            <p:nvPr/>
          </p:nvSpPr>
          <p:spPr>
            <a:xfrm>
              <a:off x="3347864" y="2924944"/>
              <a:ext cx="393056" cy="338554"/>
            </a:xfrm>
            <a:prstGeom prst="rect">
              <a:avLst/>
            </a:prstGeom>
            <a:noFill/>
          </p:spPr>
          <p:txBody>
            <a:bodyPr wrap="none" rtlCol="0">
              <a:spAutoFit/>
            </a:bodyPr>
            <a:lstStyle/>
            <a:p>
              <a:pPr marL="0"/>
              <a:r>
                <a:rPr lang="en-US" altLang="zh-TW" sz="1600" b="1" dirty="0" smtClean="0">
                  <a:latin typeface="+mn-lt"/>
                </a:rPr>
                <a:t>21</a:t>
              </a:r>
              <a:endParaRPr lang="zh-TW" altLang="en-US" sz="1600" b="1" dirty="0">
                <a:latin typeface="+mn-lt"/>
              </a:endParaRPr>
            </a:p>
          </p:txBody>
        </p:sp>
      </p:grpSp>
      <p:cxnSp>
        <p:nvCxnSpPr>
          <p:cNvPr id="47" name="直線單箭頭接點 46"/>
          <p:cNvCxnSpPr/>
          <p:nvPr/>
        </p:nvCxnSpPr>
        <p:spPr bwMode="auto">
          <a:xfrm>
            <a:off x="4143313" y="3310245"/>
            <a:ext cx="0" cy="900000"/>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3" name="Text Box 2082"/>
          <p:cNvSpPr txBox="1">
            <a:spLocks noChangeArrowheads="1"/>
          </p:cNvSpPr>
          <p:nvPr/>
        </p:nvSpPr>
        <p:spPr bwMode="auto">
          <a:xfrm>
            <a:off x="4542190" y="4304709"/>
            <a:ext cx="38985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0">
            <a:spAutoFit/>
          </a:bodyPr>
          <a:lstStyle/>
          <a:p>
            <a:r>
              <a:rPr lang="en-US" altLang="zh-TW" sz="3200" b="1" dirty="0" smtClean="0">
                <a:solidFill>
                  <a:srgbClr val="FF0000"/>
                </a:solidFill>
                <a:latin typeface="+mn-lt"/>
              </a:rPr>
              <a:t>+</a:t>
            </a:r>
            <a:endParaRPr lang="en-US" altLang="zh-TW" sz="3200" b="1" dirty="0">
              <a:solidFill>
                <a:srgbClr val="FF0000"/>
              </a:solidFill>
              <a:latin typeface="+mn-lt"/>
            </a:endParaRPr>
          </a:p>
        </p:txBody>
      </p:sp>
      <p:cxnSp>
        <p:nvCxnSpPr>
          <p:cNvPr id="48" name="直線單箭頭接點 47"/>
          <p:cNvCxnSpPr/>
          <p:nvPr/>
        </p:nvCxnSpPr>
        <p:spPr bwMode="auto">
          <a:xfrm>
            <a:off x="5041797" y="3104569"/>
            <a:ext cx="0" cy="684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4" name="Text Box 2082"/>
          <p:cNvSpPr txBox="1">
            <a:spLocks noChangeArrowheads="1"/>
          </p:cNvSpPr>
          <p:nvPr/>
        </p:nvSpPr>
        <p:spPr bwMode="auto">
          <a:xfrm>
            <a:off x="4844410" y="3587674"/>
            <a:ext cx="41069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3200" b="1" dirty="0">
                <a:solidFill>
                  <a:srgbClr val="FF0000"/>
                </a:solidFill>
                <a:latin typeface="+mn-lt"/>
              </a:rPr>
              <a:t>X</a:t>
            </a:r>
          </a:p>
        </p:txBody>
      </p:sp>
      <p:cxnSp>
        <p:nvCxnSpPr>
          <p:cNvPr id="30" name="肘形接點 29"/>
          <p:cNvCxnSpPr/>
          <p:nvPr/>
        </p:nvCxnSpPr>
        <p:spPr bwMode="auto">
          <a:xfrm rot="10800000" flipV="1">
            <a:off x="5263448" y="3789040"/>
            <a:ext cx="540000" cy="432000"/>
          </a:xfrm>
          <a:prstGeom prst="bentConnector2">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9" name="Text Box 2082"/>
          <p:cNvSpPr txBox="1">
            <a:spLocks noChangeArrowheads="1"/>
          </p:cNvSpPr>
          <p:nvPr/>
        </p:nvSpPr>
        <p:spPr bwMode="auto">
          <a:xfrm>
            <a:off x="3912995" y="4349634"/>
            <a:ext cx="693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dirty="0">
                <a:latin typeface="+mn-lt"/>
              </a:rPr>
              <a:t>ALU</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8</a:t>
            </a:fld>
            <a:endParaRPr lang="zh-TW" altLang="zh-TW"/>
          </a:p>
        </p:txBody>
      </p:sp>
      <p:grpSp>
        <p:nvGrpSpPr>
          <p:cNvPr id="55" name="群組 54"/>
          <p:cNvGrpSpPr/>
          <p:nvPr/>
        </p:nvGrpSpPr>
        <p:grpSpPr>
          <a:xfrm>
            <a:off x="5908680" y="5121782"/>
            <a:ext cx="1399624" cy="467458"/>
            <a:chOff x="5724160" y="5129632"/>
            <a:chExt cx="1399624" cy="467458"/>
          </a:xfrm>
        </p:grpSpPr>
        <p:sp>
          <p:nvSpPr>
            <p:cNvPr id="56" name="Rectangle 2073"/>
            <p:cNvSpPr>
              <a:spLocks noChangeArrowheads="1"/>
            </p:cNvSpPr>
            <p:nvPr/>
          </p:nvSpPr>
          <p:spPr bwMode="auto">
            <a:xfrm>
              <a:off x="5926564" y="5129632"/>
              <a:ext cx="1197220" cy="467458"/>
            </a:xfrm>
            <a:prstGeom prst="rect">
              <a:avLst/>
            </a:prstGeom>
            <a:noFill/>
            <a:ln w="38100">
              <a:noFill/>
              <a:miter lim="800000"/>
              <a:headEnd/>
              <a:tailEnd/>
            </a:ln>
            <a:effectLst/>
            <a:extLst/>
          </p:spPr>
          <p:txBody>
            <a:bodyPr wrap="none" anchor="ctr"/>
            <a:lstStyle/>
            <a:p>
              <a:pPr algn="ctr"/>
              <a:r>
                <a:rPr lang="en-US" altLang="zh-TW" sz="2000" dirty="0" smtClean="0">
                  <a:solidFill>
                    <a:srgbClr val="FF0000"/>
                  </a:solidFill>
                  <a:latin typeface="+mn-lt"/>
                </a:rPr>
                <a:t>0008…14</a:t>
              </a:r>
              <a:endParaRPr lang="en-US" altLang="zh-TW" sz="2000" dirty="0">
                <a:solidFill>
                  <a:srgbClr val="FF0000"/>
                </a:solidFill>
                <a:latin typeface="+mn-lt"/>
              </a:endParaRPr>
            </a:p>
          </p:txBody>
        </p:sp>
        <p:cxnSp>
          <p:nvCxnSpPr>
            <p:cNvPr id="57" name="直線單箭頭接點 56"/>
            <p:cNvCxnSpPr/>
            <p:nvPr/>
          </p:nvCxnSpPr>
          <p:spPr bwMode="auto">
            <a:xfrm flipH="1">
              <a:off x="5724160" y="5363361"/>
              <a:ext cx="288000" cy="0"/>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0481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up)">
                                      <p:cBhvr>
                                        <p:cTn id="7" dur="500"/>
                                        <p:tgtEl>
                                          <p:spTgt spid="47"/>
                                        </p:tgtEl>
                                      </p:cBhvr>
                                    </p:animEffect>
                                  </p:childTnLst>
                                </p:cTn>
                              </p:par>
                              <p:par>
                                <p:cTn id="8" presetID="22" presetClass="entr" presetSubtype="1" fill="hold"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up)">
                                      <p:cBhvr>
                                        <p:cTn id="10" dur="500"/>
                                        <p:tgtEl>
                                          <p:spTgt spid="48"/>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5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wipe(up)">
                                      <p:cBhvr>
                                        <p:cTn id="18" dur="500"/>
                                        <p:tgtEl>
                                          <p:spTgt spid="30"/>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theme/theme1.xml><?xml version="1.0" encoding="utf-8"?>
<a:theme xmlns:a="http://schemas.openxmlformats.org/drawingml/2006/main" name="Contemporary Portrai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eaLnBrk="1" hangingPunct="1">
          <a:defRPr i="1" dirty="0">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16011</TotalTime>
  <Words>2618</Words>
  <Application>Microsoft Office PowerPoint</Application>
  <PresentationFormat>如螢幕大小 (4:3)</PresentationFormat>
  <Paragraphs>816</Paragraphs>
  <Slides>44</Slides>
  <Notes>25</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44</vt:i4>
      </vt:variant>
    </vt:vector>
  </HeadingPairs>
  <TitlesOfParts>
    <vt:vector size="57" baseType="lpstr">
      <vt:lpstr>ITCFranklinGothicStd-Hvy</vt:lpstr>
      <vt:lpstr>MinionPro-Regular</vt:lpstr>
      <vt:lpstr>Monotype Sorts</vt:lpstr>
      <vt:lpstr>新細明體</vt:lpstr>
      <vt:lpstr>標楷體</vt:lpstr>
      <vt:lpstr>Arial</vt:lpstr>
      <vt:lpstr>Calibri</vt:lpstr>
      <vt:lpstr>Courier New</vt:lpstr>
      <vt:lpstr>Symbol</vt:lpstr>
      <vt:lpstr>Tahoma</vt:lpstr>
      <vt:lpstr>Times New Roman</vt:lpstr>
      <vt:lpstr>Wingdings</vt:lpstr>
      <vt:lpstr>Contemporary Portrait</vt:lpstr>
      <vt:lpstr>CS4100: Computer Architecture  The Processor (I)</vt:lpstr>
      <vt:lpstr>Outline</vt:lpstr>
      <vt:lpstr>Problem Statement: Design a RISC-V CPU</vt:lpstr>
      <vt:lpstr>Two Designs of a Subset RISC-V CPU</vt:lpstr>
      <vt:lpstr>The RISC-V Subset</vt:lpstr>
      <vt:lpstr>Steps in Executing an Instruction</vt:lpstr>
      <vt:lpstr>Steps in Executing an Instruction</vt:lpstr>
      <vt:lpstr>Steps in Executing an Instruction</vt:lpstr>
      <vt:lpstr>Steps in Executing an Instruction</vt:lpstr>
      <vt:lpstr>Steps in Executing an Instruction</vt:lpstr>
      <vt:lpstr>Steps in Executing an Instruction</vt:lpstr>
      <vt:lpstr>Steps in Executing an Instruction</vt:lpstr>
      <vt:lpstr>Steps in Executing an Instruction</vt:lpstr>
      <vt:lpstr>Steps in Executing an Instruction</vt:lpstr>
      <vt:lpstr>Steps in Executing an Instruction</vt:lpstr>
      <vt:lpstr>Logic Design Basics</vt:lpstr>
      <vt:lpstr>Logic Design Basics</vt:lpstr>
      <vt:lpstr>Logic Design Basics</vt:lpstr>
      <vt:lpstr>Clocking Methodology</vt:lpstr>
      <vt:lpstr>Notes on Instruction Execution</vt:lpstr>
      <vt:lpstr>Outline</vt:lpstr>
      <vt:lpstr>Building a Datapath</vt:lpstr>
      <vt:lpstr>Datapath for Instruction Fetch</vt:lpstr>
      <vt:lpstr>Components for R-Type Instructions</vt:lpstr>
      <vt:lpstr>Components for Load/Store Instructions</vt:lpstr>
      <vt:lpstr>Components for Branch Instructions</vt:lpstr>
      <vt:lpstr>Components for Branch Instructions</vt:lpstr>
      <vt:lpstr>Composing the Elements into CPU</vt:lpstr>
      <vt:lpstr>R-Type/Load/Store Datapath</vt:lpstr>
      <vt:lpstr>Full Datapath</vt:lpstr>
      <vt:lpstr>Data Flow for add During the Cycle</vt:lpstr>
      <vt:lpstr>Controller Design</vt:lpstr>
      <vt:lpstr>Datapath with Control</vt:lpstr>
      <vt:lpstr>Let’s Work on ALU Control</vt:lpstr>
      <vt:lpstr>Design of ALU Control</vt:lpstr>
      <vt:lpstr>Truth Table for ALUctr</vt:lpstr>
      <vt:lpstr>Now, Let’s Work on Main Control</vt:lpstr>
      <vt:lpstr>Control Signals for R-Type Instructions</vt:lpstr>
      <vt:lpstr>Control for Load Instruction</vt:lpstr>
      <vt:lpstr>Control Signals for Load Instructions</vt:lpstr>
      <vt:lpstr>Control for Branch Instruction</vt:lpstr>
      <vt:lpstr>Control Signals for Load Instructions</vt:lpstr>
      <vt:lpstr>Design of Main Control</vt:lpstr>
      <vt:lpstr>Performance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1845</cp:revision>
  <dcterms:created xsi:type="dcterms:W3CDTF">2000-02-07T23:54:30Z</dcterms:created>
  <dcterms:modified xsi:type="dcterms:W3CDTF">2019-04-08T02:46:11Z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