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37"/>
  </p:notesMasterIdLst>
  <p:handoutMasterIdLst>
    <p:handoutMasterId r:id="rId38"/>
  </p:handoutMasterIdLst>
  <p:sldIdLst>
    <p:sldId id="665" r:id="rId2"/>
    <p:sldId id="834" r:id="rId3"/>
    <p:sldId id="865" r:id="rId4"/>
    <p:sldId id="866" r:id="rId5"/>
    <p:sldId id="867" r:id="rId6"/>
    <p:sldId id="868" r:id="rId7"/>
    <p:sldId id="871" r:id="rId8"/>
    <p:sldId id="728" r:id="rId9"/>
    <p:sldId id="869" r:id="rId10"/>
    <p:sldId id="729" r:id="rId11"/>
    <p:sldId id="730" r:id="rId12"/>
    <p:sldId id="731" r:id="rId13"/>
    <p:sldId id="732" r:id="rId14"/>
    <p:sldId id="872" r:id="rId15"/>
    <p:sldId id="745" r:id="rId16"/>
    <p:sldId id="874" r:id="rId17"/>
    <p:sldId id="746" r:id="rId18"/>
    <p:sldId id="748" r:id="rId19"/>
    <p:sldId id="749" r:id="rId20"/>
    <p:sldId id="750" r:id="rId21"/>
    <p:sldId id="751" r:id="rId22"/>
    <p:sldId id="752" r:id="rId23"/>
    <p:sldId id="753" r:id="rId24"/>
    <p:sldId id="754" r:id="rId25"/>
    <p:sldId id="755" r:id="rId26"/>
    <p:sldId id="756" r:id="rId27"/>
    <p:sldId id="757" r:id="rId28"/>
    <p:sldId id="758" r:id="rId29"/>
    <p:sldId id="759" r:id="rId30"/>
    <p:sldId id="760" r:id="rId31"/>
    <p:sldId id="876" r:id="rId32"/>
    <p:sldId id="761" r:id="rId33"/>
    <p:sldId id="878" r:id="rId34"/>
    <p:sldId id="762" r:id="rId35"/>
    <p:sldId id="889" r:id="rId36"/>
  </p:sldIdLst>
  <p:sldSz cx="9144000" cy="6858000" type="screen4x3"/>
  <p:notesSz cx="10234613" cy="7099300"/>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Marwed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00FF"/>
    <a:srgbClr val="99FF99"/>
    <a:srgbClr val="33CC33"/>
    <a:srgbClr val="FF33CC"/>
    <a:srgbClr val="339933"/>
    <a:srgbClr val="FFCC99"/>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5" autoAdjust="0"/>
    <p:restoredTop sz="87363" autoAdjust="0"/>
  </p:normalViewPr>
  <p:slideViewPr>
    <p:cSldViewPr>
      <p:cViewPr varScale="1">
        <p:scale>
          <a:sx n="43" d="100"/>
          <a:sy n="43" d="100"/>
        </p:scale>
        <p:origin x="1546" y="58"/>
      </p:cViewPr>
      <p:guideLst>
        <p:guide orient="horz" pos="316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800"/>
    </p:cViewPr>
  </p:sorterViewPr>
  <p:notesViewPr>
    <p:cSldViewPr>
      <p:cViewPr>
        <p:scale>
          <a:sx n="100" d="100"/>
          <a:sy n="100" d="100"/>
        </p:scale>
        <p:origin x="-58" y="1675"/>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5" name="Rectangle 3"/>
          <p:cNvSpPr>
            <a:spLocks noGrp="1" noChangeArrowheads="1"/>
          </p:cNvSpPr>
          <p:nvPr>
            <p:ph type="dt" sz="quarter" idx="1"/>
          </p:nvPr>
        </p:nvSpPr>
        <p:spPr bwMode="auto">
          <a:xfrm>
            <a:off x="5799138" y="0"/>
            <a:ext cx="4433887"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algn="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6" name="Rectangle 4"/>
          <p:cNvSpPr>
            <a:spLocks noGrp="1" noChangeArrowheads="1"/>
          </p:cNvSpPr>
          <p:nvPr>
            <p:ph type="ftr" sz="quarter" idx="2"/>
          </p:nvPr>
        </p:nvSpPr>
        <p:spPr bwMode="auto">
          <a:xfrm>
            <a:off x="0" y="6743700"/>
            <a:ext cx="4433888"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7" name="Rectangle 5"/>
          <p:cNvSpPr>
            <a:spLocks noGrp="1" noChangeArrowheads="1"/>
          </p:cNvSpPr>
          <p:nvPr>
            <p:ph type="sldNum" sz="quarter" idx="3"/>
          </p:nvPr>
        </p:nvSpPr>
        <p:spPr bwMode="auto">
          <a:xfrm>
            <a:off x="5799138" y="6743700"/>
            <a:ext cx="4433887"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algn="r" defTabSz="915988" eaLnBrk="0" hangingPunct="0">
              <a:defRPr kumimoji="0" sz="1200">
                <a:latin typeface="Times New Roman" panose="02020603050405020304" pitchFamily="18" charset="0"/>
              </a:defRPr>
            </a:lvl1pPr>
          </a:lstStyle>
          <a:p>
            <a:fld id="{A0BE11CB-2C9D-418D-AA88-8D8F8A0C7AC1}" type="slidenum">
              <a:rPr lang="zh-TW" altLang="en-US"/>
              <a:pPr/>
              <a:t>‹#›</a:t>
            </a:fld>
            <a:endParaRPr lang="zh-TW" altLang="zh-TW"/>
          </a:p>
        </p:txBody>
      </p:sp>
    </p:spTree>
    <p:extLst>
      <p:ext uri="{BB962C8B-B14F-4D97-AF65-F5344CB8AC3E}">
        <p14:creationId xmlns:p14="http://schemas.microsoft.com/office/powerpoint/2010/main" val="34842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87" name="Rectangle 3"/>
          <p:cNvSpPr>
            <a:spLocks noGrp="1" noChangeArrowheads="1"/>
          </p:cNvSpPr>
          <p:nvPr>
            <p:ph type="dt" idx="1"/>
          </p:nvPr>
        </p:nvSpPr>
        <p:spPr bwMode="auto">
          <a:xfrm>
            <a:off x="5800725"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algn="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388" name="Rectangle 4"/>
          <p:cNvSpPr>
            <a:spLocks noGrp="1" noRot="1" noChangeAspect="1" noChangeArrowheads="1" noTextEdit="1"/>
          </p:cNvSpPr>
          <p:nvPr>
            <p:ph type="sldImg" idx="2"/>
          </p:nvPr>
        </p:nvSpPr>
        <p:spPr bwMode="auto">
          <a:xfrm>
            <a:off x="3341688" y="533400"/>
            <a:ext cx="3549650" cy="266223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9989" name="Rectangle 5"/>
          <p:cNvSpPr>
            <a:spLocks noGrp="1" noChangeArrowheads="1"/>
          </p:cNvSpPr>
          <p:nvPr>
            <p:ph type="body" sz="quarter" idx="3"/>
          </p:nvPr>
        </p:nvSpPr>
        <p:spPr bwMode="auto">
          <a:xfrm>
            <a:off x="1363663" y="3373438"/>
            <a:ext cx="7507287" cy="3192462"/>
          </a:xfrm>
          <a:prstGeom prst="rect">
            <a:avLst/>
          </a:prstGeom>
          <a:noFill/>
          <a:ln>
            <a:noFill/>
          </a:ln>
          <a:effectLst/>
          <a:extLst/>
        </p:spPr>
        <p:txBody>
          <a:bodyPr vert="horz" wrap="square" lIns="99040" tIns="49520" rIns="99040" bIns="495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69990" name="Rectangle 6"/>
          <p:cNvSpPr>
            <a:spLocks noGrp="1" noChangeArrowheads="1"/>
          </p:cNvSpPr>
          <p:nvPr>
            <p:ph type="ftr" sz="quarter" idx="4"/>
          </p:nvPr>
        </p:nvSpPr>
        <p:spPr bwMode="auto">
          <a:xfrm>
            <a:off x="0"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91" name="Rectangle 7"/>
          <p:cNvSpPr>
            <a:spLocks noGrp="1" noChangeArrowheads="1"/>
          </p:cNvSpPr>
          <p:nvPr>
            <p:ph type="sldNum" sz="quarter" idx="5"/>
          </p:nvPr>
        </p:nvSpPr>
        <p:spPr bwMode="auto">
          <a:xfrm>
            <a:off x="5800725"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algn="r" defTabSz="990600">
              <a:defRPr sz="1300">
                <a:latin typeface="Times New Roman" panose="02020603050405020304" pitchFamily="18" charset="0"/>
              </a:defRPr>
            </a:lvl1pPr>
          </a:lstStyle>
          <a:p>
            <a:fld id="{EF6EEB13-CE12-4FF4-956E-CED59E762266}" type="slidenum">
              <a:rPr lang="zh-TW" altLang="en-US"/>
              <a:pPr/>
              <a:t>‹#›</a:t>
            </a:fld>
            <a:endParaRPr lang="zh-TW" altLang="zh-TW"/>
          </a:p>
        </p:txBody>
      </p:sp>
    </p:spTree>
    <p:extLst>
      <p:ext uri="{BB962C8B-B14F-4D97-AF65-F5344CB8AC3E}">
        <p14:creationId xmlns:p14="http://schemas.microsoft.com/office/powerpoint/2010/main" val="2067835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p:cNvSpPr>
          <p:nvPr>
            <p:ph type="sldImg"/>
          </p:nvPr>
        </p:nvSpPr>
        <p:spPr bwMode="auto">
          <a:xfrm>
            <a:off x="3255963" y="509588"/>
            <a:ext cx="3397250" cy="2547937"/>
          </a:xfrm>
          <a:prstGeom prst="rect">
            <a:avLst/>
          </a:prstGeom>
          <a:noFill/>
          <a:ln w="1270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8723" name="Rectangle 3"/>
          <p:cNvSpPr>
            <a:spLocks noGrp="1" noChangeArrowheads="1"/>
          </p:cNvSpPr>
          <p:nvPr>
            <p:ph type="body" idx="1"/>
          </p:nvPr>
        </p:nvSpPr>
        <p:spPr bwMode="auto">
          <a:xfrm>
            <a:off x="1322388" y="3227388"/>
            <a:ext cx="7261225"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84" tIns="46043" rIns="92084" bIns="46043"/>
          <a:lstStyle/>
          <a:p>
            <a:endParaRPr lang="zh-TW" altLang="en-US"/>
          </a:p>
        </p:txBody>
      </p:sp>
    </p:spTree>
    <p:extLst>
      <p:ext uri="{BB962C8B-B14F-4D97-AF65-F5344CB8AC3E}">
        <p14:creationId xmlns:p14="http://schemas.microsoft.com/office/powerpoint/2010/main" val="2434024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771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252EB225-DDFC-42E6-BC7D-6D925D2079B0}"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1771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771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34101443-E7E0-496A-BE4E-73F372F804B5}" type="slidenum">
              <a:rPr lang="en-AU" altLang="zh-TW" sz="1300">
                <a:latin typeface="Times New Roman" panose="02020603050405020304" pitchFamily="18" charset="0"/>
              </a:rPr>
              <a:pPr/>
              <a:t>9</a:t>
            </a:fld>
            <a:endParaRPr lang="en-AU" altLang="zh-TW" sz="1300">
              <a:latin typeface="Times New Roman" panose="02020603050405020304" pitchFamily="18" charset="0"/>
            </a:endParaRPr>
          </a:p>
        </p:txBody>
      </p:sp>
      <p:sp>
        <p:nvSpPr>
          <p:cNvPr id="177158" name="Rectangle 2"/>
          <p:cNvSpPr>
            <a:spLocks noGrp="1" noRot="1" noChangeAspect="1" noChangeArrowheads="1" noTextEdit="1"/>
          </p:cNvSpPr>
          <p:nvPr>
            <p:ph type="sldImg"/>
          </p:nvPr>
        </p:nvSpPr>
        <p:spPr>
          <a:ln/>
        </p:spPr>
      </p:sp>
      <p:sp>
        <p:nvSpPr>
          <p:cNvPr id="1771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931941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781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47617992-DBE1-4D51-9B4C-1EDB5F2CF2EC}"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1781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781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1A07B4D7-4A48-431F-BA48-7DB01062B027}" type="slidenum">
              <a:rPr lang="en-AU" altLang="zh-TW" sz="1300">
                <a:latin typeface="Times New Roman" panose="02020603050405020304" pitchFamily="18" charset="0"/>
              </a:rPr>
              <a:pPr/>
              <a:t>10</a:t>
            </a:fld>
            <a:endParaRPr lang="en-AU" altLang="zh-TW" sz="1300">
              <a:latin typeface="Times New Roman" panose="02020603050405020304" pitchFamily="18" charset="0"/>
            </a:endParaRPr>
          </a:p>
        </p:txBody>
      </p:sp>
      <p:sp>
        <p:nvSpPr>
          <p:cNvPr id="178182" name="Rectangle 2"/>
          <p:cNvSpPr>
            <a:spLocks noGrp="1" noRot="1" noChangeAspect="1" noChangeArrowheads="1" noTextEdit="1"/>
          </p:cNvSpPr>
          <p:nvPr>
            <p:ph type="sldImg"/>
          </p:nvPr>
        </p:nvSpPr>
        <p:spPr>
          <a:ln/>
        </p:spPr>
      </p:sp>
      <p:sp>
        <p:nvSpPr>
          <p:cNvPr id="1781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45139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792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57FB4F5C-0CF1-4D21-AB67-B32A6621BF94}"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1792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792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32A9D0D4-C44C-42E8-AB14-31360EECEE1F}" type="slidenum">
              <a:rPr lang="en-AU" altLang="zh-TW" sz="1300">
                <a:latin typeface="Times New Roman" panose="02020603050405020304" pitchFamily="18" charset="0"/>
              </a:rPr>
              <a:pPr/>
              <a:t>11</a:t>
            </a:fld>
            <a:endParaRPr lang="en-AU" altLang="zh-TW" sz="1300">
              <a:latin typeface="Times New Roman" panose="02020603050405020304" pitchFamily="18" charset="0"/>
            </a:endParaRPr>
          </a:p>
        </p:txBody>
      </p:sp>
      <p:sp>
        <p:nvSpPr>
          <p:cNvPr id="179206" name="Rectangle 2"/>
          <p:cNvSpPr>
            <a:spLocks noGrp="1" noRot="1" noChangeAspect="1" noChangeArrowheads="1" noTextEdit="1"/>
          </p:cNvSpPr>
          <p:nvPr>
            <p:ph type="sldImg"/>
          </p:nvPr>
        </p:nvSpPr>
        <p:spPr>
          <a:ln/>
        </p:spPr>
      </p:sp>
      <p:sp>
        <p:nvSpPr>
          <p:cNvPr id="1792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524065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802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247AA3C3-7F9D-4355-9B56-C193175805CC}"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1802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802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15D87C8E-1C1F-4AF8-84D5-B3C7F849D029}" type="slidenum">
              <a:rPr lang="en-AU" altLang="zh-TW" sz="1300">
                <a:latin typeface="Times New Roman" panose="02020603050405020304" pitchFamily="18" charset="0"/>
              </a:rPr>
              <a:pPr/>
              <a:t>12</a:t>
            </a:fld>
            <a:endParaRPr lang="en-AU" altLang="zh-TW" sz="1300">
              <a:latin typeface="Times New Roman" panose="02020603050405020304" pitchFamily="18" charset="0"/>
            </a:endParaRPr>
          </a:p>
        </p:txBody>
      </p:sp>
      <p:sp>
        <p:nvSpPr>
          <p:cNvPr id="180230" name="Rectangle 2"/>
          <p:cNvSpPr>
            <a:spLocks noGrp="1" noRot="1" noChangeAspect="1" noChangeArrowheads="1" noTextEdit="1"/>
          </p:cNvSpPr>
          <p:nvPr>
            <p:ph type="sldImg"/>
          </p:nvPr>
        </p:nvSpPr>
        <p:spPr>
          <a:ln/>
        </p:spPr>
      </p:sp>
      <p:sp>
        <p:nvSpPr>
          <p:cNvPr id="1802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1657773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Rot="1" noChangeAspect="1" noChangeArrowheads="1"/>
          </p:cNvSpPr>
          <p:nvPr>
            <p:ph type="sldImg"/>
          </p:nvPr>
        </p:nvSpPr>
        <p:spPr bwMode="auto">
          <a:xfrm>
            <a:off x="3281363" y="438150"/>
            <a:ext cx="3343275" cy="250825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3523" name="Rectangle 3"/>
          <p:cNvSpPr>
            <a:spLocks noGrp="1" noChangeArrowheads="1"/>
          </p:cNvSpPr>
          <p:nvPr>
            <p:ph type="body" idx="1"/>
          </p:nvPr>
        </p:nvSpPr>
        <p:spPr bwMode="auto">
          <a:xfrm>
            <a:off x="741363" y="3203575"/>
            <a:ext cx="8516937" cy="3035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670" tIns="45835" rIns="91670" bIns="45835"/>
          <a:lstStyle/>
          <a:p>
            <a:endParaRPr lang="zh-TW" altLang="en-US"/>
          </a:p>
        </p:txBody>
      </p:sp>
    </p:spTree>
    <p:extLst>
      <p:ext uri="{BB962C8B-B14F-4D97-AF65-F5344CB8AC3E}">
        <p14:creationId xmlns:p14="http://schemas.microsoft.com/office/powerpoint/2010/main" val="1857271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935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047D7492-3764-40B6-A551-9734B956EB4C}"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1935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935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7CA3BE43-372F-4A68-8569-974CC3C31086}" type="slidenum">
              <a:rPr lang="en-AU" altLang="zh-TW" sz="1300">
                <a:latin typeface="Times New Roman" panose="02020603050405020304" pitchFamily="18" charset="0"/>
              </a:rPr>
              <a:pPr/>
              <a:t>14</a:t>
            </a:fld>
            <a:endParaRPr lang="en-AU" altLang="zh-TW" sz="1300">
              <a:latin typeface="Times New Roman" panose="02020603050405020304" pitchFamily="18" charset="0"/>
            </a:endParaRPr>
          </a:p>
        </p:txBody>
      </p:sp>
      <p:sp>
        <p:nvSpPr>
          <p:cNvPr id="193542" name="Rectangle 2"/>
          <p:cNvSpPr>
            <a:spLocks noGrp="1" noRot="1" noChangeAspect="1" noChangeArrowheads="1" noTextEdit="1"/>
          </p:cNvSpPr>
          <p:nvPr>
            <p:ph type="sldImg"/>
          </p:nvPr>
        </p:nvSpPr>
        <p:spPr>
          <a:ln/>
        </p:spPr>
      </p:sp>
      <p:sp>
        <p:nvSpPr>
          <p:cNvPr id="1935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TW" sz="1200" i="1" kern="1200" dirty="0" smtClean="0">
                <a:solidFill>
                  <a:schemeClr val="tx1"/>
                </a:solidFill>
                <a:latin typeface="Times New Roman" panose="02020603050405020304" pitchFamily="18" charset="0"/>
                <a:ea typeface="新細明體" panose="02020500000000000000" pitchFamily="18" charset="-120"/>
                <a:cs typeface="+mn-cs"/>
              </a:rPr>
              <a:t>What to add to split the </a:t>
            </a:r>
            <a:r>
              <a:rPr kumimoji="1" lang="en-US" altLang="zh-TW" sz="1200" i="1" kern="1200" dirty="0" err="1" smtClean="0">
                <a:solidFill>
                  <a:schemeClr val="tx1"/>
                </a:solidFill>
                <a:latin typeface="Times New Roman" panose="02020603050405020304" pitchFamily="18" charset="0"/>
                <a:ea typeface="新細明體" panose="02020500000000000000" pitchFamily="18" charset="-120"/>
                <a:cs typeface="+mn-cs"/>
              </a:rPr>
              <a:t>datapath</a:t>
            </a:r>
            <a:r>
              <a:rPr kumimoji="1" lang="en-US" altLang="zh-TW" sz="1200" i="1" kern="1200" dirty="0" smtClean="0">
                <a:solidFill>
                  <a:schemeClr val="tx1"/>
                </a:solidFill>
                <a:latin typeface="Times New Roman" panose="02020603050405020304" pitchFamily="18" charset="0"/>
                <a:ea typeface="新細明體" panose="02020500000000000000" pitchFamily="18" charset="-120"/>
                <a:cs typeface="+mn-cs"/>
              </a:rPr>
              <a:t> into stages?</a:t>
            </a:r>
            <a:endParaRPr kumimoji="1" lang="en-US" altLang="zh-TW" sz="1400" i="1" kern="1200" dirty="0" smtClean="0">
              <a:solidFill>
                <a:schemeClr val="tx1"/>
              </a:solidFill>
              <a:latin typeface="Times New Roman" panose="02020603050405020304" pitchFamily="18" charset="0"/>
              <a:ea typeface="新細明體" panose="02020500000000000000" pitchFamily="18" charset="-120"/>
              <a:cs typeface="+mn-cs"/>
            </a:endParaRPr>
          </a:p>
          <a:p>
            <a:endParaRPr lang="en-US" altLang="zh-TW" dirty="0" smtClean="0"/>
          </a:p>
        </p:txBody>
      </p:sp>
    </p:spTree>
    <p:extLst>
      <p:ext uri="{BB962C8B-B14F-4D97-AF65-F5344CB8AC3E}">
        <p14:creationId xmlns:p14="http://schemas.microsoft.com/office/powerpoint/2010/main" val="85767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935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047D7492-3764-40B6-A551-9734B956EB4C}"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1935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935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7CA3BE43-372F-4A68-8569-974CC3C31086}" type="slidenum">
              <a:rPr lang="en-AU" altLang="zh-TW" sz="1300">
                <a:latin typeface="Times New Roman" panose="02020603050405020304" pitchFamily="18" charset="0"/>
              </a:rPr>
              <a:pPr/>
              <a:t>15</a:t>
            </a:fld>
            <a:endParaRPr lang="en-AU" altLang="zh-TW" sz="1300">
              <a:latin typeface="Times New Roman" panose="02020603050405020304" pitchFamily="18" charset="0"/>
            </a:endParaRPr>
          </a:p>
        </p:txBody>
      </p:sp>
      <p:sp>
        <p:nvSpPr>
          <p:cNvPr id="193542" name="Rectangle 2"/>
          <p:cNvSpPr>
            <a:spLocks noGrp="1" noRot="1" noChangeAspect="1" noChangeArrowheads="1" noTextEdit="1"/>
          </p:cNvSpPr>
          <p:nvPr>
            <p:ph type="sldImg"/>
          </p:nvPr>
        </p:nvSpPr>
        <p:spPr>
          <a:ln/>
        </p:spPr>
      </p:sp>
      <p:sp>
        <p:nvSpPr>
          <p:cNvPr id="1935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TW" sz="1200" i="1" kern="1200" dirty="0" smtClean="0">
                <a:solidFill>
                  <a:schemeClr val="tx1"/>
                </a:solidFill>
                <a:latin typeface="Times New Roman" panose="02020603050405020304" pitchFamily="18" charset="0"/>
                <a:ea typeface="新細明體" panose="02020500000000000000" pitchFamily="18" charset="-120"/>
                <a:cs typeface="+mn-cs"/>
              </a:rPr>
              <a:t>What to add to split the </a:t>
            </a:r>
            <a:r>
              <a:rPr kumimoji="1" lang="en-US" altLang="zh-TW" sz="1200" i="1" kern="1200" dirty="0" err="1" smtClean="0">
                <a:solidFill>
                  <a:schemeClr val="tx1"/>
                </a:solidFill>
                <a:latin typeface="Times New Roman" panose="02020603050405020304" pitchFamily="18" charset="0"/>
                <a:ea typeface="新細明體" panose="02020500000000000000" pitchFamily="18" charset="-120"/>
                <a:cs typeface="+mn-cs"/>
              </a:rPr>
              <a:t>datapath</a:t>
            </a:r>
            <a:r>
              <a:rPr kumimoji="1" lang="en-US" altLang="zh-TW" sz="1200" i="1" kern="1200" dirty="0" smtClean="0">
                <a:solidFill>
                  <a:schemeClr val="tx1"/>
                </a:solidFill>
                <a:latin typeface="Times New Roman" panose="02020603050405020304" pitchFamily="18" charset="0"/>
                <a:ea typeface="新細明體" panose="02020500000000000000" pitchFamily="18" charset="-120"/>
                <a:cs typeface="+mn-cs"/>
              </a:rPr>
              <a:t> into stages?</a:t>
            </a:r>
            <a:endParaRPr kumimoji="1" lang="en-US" altLang="zh-TW" sz="1400" i="1" kern="1200" dirty="0" smtClean="0">
              <a:solidFill>
                <a:schemeClr val="tx1"/>
              </a:solidFill>
              <a:latin typeface="Times New Roman" panose="02020603050405020304" pitchFamily="18" charset="0"/>
              <a:ea typeface="新細明體" panose="02020500000000000000" pitchFamily="18" charset="-120"/>
              <a:cs typeface="+mn-cs"/>
            </a:endParaRPr>
          </a:p>
          <a:p>
            <a:endParaRPr lang="en-US" altLang="zh-TW" dirty="0" smtClean="0"/>
          </a:p>
        </p:txBody>
      </p:sp>
    </p:spTree>
    <p:extLst>
      <p:ext uri="{BB962C8B-B14F-4D97-AF65-F5344CB8AC3E}">
        <p14:creationId xmlns:p14="http://schemas.microsoft.com/office/powerpoint/2010/main" val="2660440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945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EDCF932B-015A-4D08-92D1-DFB66C2878D4}"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1945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945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12C791A3-164A-4953-B243-37FD5223D078}" type="slidenum">
              <a:rPr lang="en-AU" altLang="zh-TW" sz="1300">
                <a:latin typeface="Times New Roman" panose="02020603050405020304" pitchFamily="18" charset="0"/>
              </a:rPr>
              <a:pPr/>
              <a:t>16</a:t>
            </a:fld>
            <a:endParaRPr lang="en-AU" altLang="zh-TW" sz="1300">
              <a:latin typeface="Times New Roman" panose="02020603050405020304" pitchFamily="18" charset="0"/>
            </a:endParaRPr>
          </a:p>
        </p:txBody>
      </p:sp>
      <p:sp>
        <p:nvSpPr>
          <p:cNvPr id="194566" name="Rectangle 2"/>
          <p:cNvSpPr>
            <a:spLocks noGrp="1" noRot="1" noChangeAspect="1" noChangeArrowheads="1" noTextEdit="1"/>
          </p:cNvSpPr>
          <p:nvPr>
            <p:ph type="sldImg"/>
          </p:nvPr>
        </p:nvSpPr>
        <p:spPr>
          <a:ln/>
        </p:spPr>
      </p:sp>
      <p:sp>
        <p:nvSpPr>
          <p:cNvPr id="1945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835685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966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1DCA2D7D-0199-43FA-A4C7-DB55DFA816AF}"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1966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966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59779961-84DD-42F6-8371-7B3B14E29BD8}" type="slidenum">
              <a:rPr lang="en-AU" altLang="zh-TW" sz="1300">
                <a:latin typeface="Times New Roman" panose="02020603050405020304" pitchFamily="18" charset="0"/>
              </a:rPr>
              <a:pPr/>
              <a:t>17</a:t>
            </a:fld>
            <a:endParaRPr lang="en-AU" altLang="zh-TW" sz="1300">
              <a:latin typeface="Times New Roman" panose="02020603050405020304" pitchFamily="18" charset="0"/>
            </a:endParaRPr>
          </a:p>
        </p:txBody>
      </p:sp>
      <p:sp>
        <p:nvSpPr>
          <p:cNvPr id="196614" name="Rectangle 2"/>
          <p:cNvSpPr>
            <a:spLocks noGrp="1" noRot="1" noChangeAspect="1" noChangeArrowheads="1" noTextEdit="1"/>
          </p:cNvSpPr>
          <p:nvPr>
            <p:ph type="sldImg"/>
          </p:nvPr>
        </p:nvSpPr>
        <p:spPr>
          <a:ln/>
        </p:spPr>
      </p:sp>
      <p:sp>
        <p:nvSpPr>
          <p:cNvPr id="1966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smtClean="0"/>
          </a:p>
        </p:txBody>
      </p:sp>
    </p:spTree>
    <p:extLst>
      <p:ext uri="{BB962C8B-B14F-4D97-AF65-F5344CB8AC3E}">
        <p14:creationId xmlns:p14="http://schemas.microsoft.com/office/powerpoint/2010/main" val="52917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976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EBA8C52A-4EAF-46EE-83FB-67DB78BE2324}"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1976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976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B67C05F7-6314-4B53-B109-80A2226AE503}" type="slidenum">
              <a:rPr lang="en-AU" altLang="zh-TW" sz="1300">
                <a:latin typeface="Times New Roman" panose="02020603050405020304" pitchFamily="18" charset="0"/>
              </a:rPr>
              <a:pPr/>
              <a:t>18</a:t>
            </a:fld>
            <a:endParaRPr lang="en-AU" altLang="zh-TW" sz="1300">
              <a:latin typeface="Times New Roman" panose="02020603050405020304" pitchFamily="18" charset="0"/>
            </a:endParaRPr>
          </a:p>
        </p:txBody>
      </p:sp>
      <p:sp>
        <p:nvSpPr>
          <p:cNvPr id="197638" name="Rectangle 2"/>
          <p:cNvSpPr>
            <a:spLocks noGrp="1" noRot="1" noChangeAspect="1" noChangeArrowheads="1" noTextEdit="1"/>
          </p:cNvSpPr>
          <p:nvPr>
            <p:ph type="sldImg"/>
          </p:nvPr>
        </p:nvSpPr>
        <p:spPr>
          <a:ln/>
        </p:spPr>
      </p:sp>
      <p:sp>
        <p:nvSpPr>
          <p:cNvPr id="1976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2513650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1</a:t>
            </a:fld>
            <a:endParaRPr lang="zh-TW" altLang="zh-TW"/>
          </a:p>
        </p:txBody>
      </p:sp>
    </p:spTree>
    <p:extLst>
      <p:ext uri="{BB962C8B-B14F-4D97-AF65-F5344CB8AC3E}">
        <p14:creationId xmlns:p14="http://schemas.microsoft.com/office/powerpoint/2010/main" val="2812023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986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FCDCD0CE-B1A4-4497-87D4-978B04C6F0CA}"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1986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986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7ED3D5E7-BE3A-4278-9243-4446163735A9}" type="slidenum">
              <a:rPr lang="en-AU" altLang="zh-TW" sz="1300">
                <a:latin typeface="Times New Roman" panose="02020603050405020304" pitchFamily="18" charset="0"/>
              </a:rPr>
              <a:pPr/>
              <a:t>19</a:t>
            </a:fld>
            <a:endParaRPr lang="en-AU" altLang="zh-TW" sz="1300">
              <a:latin typeface="Times New Roman" panose="02020603050405020304" pitchFamily="18" charset="0"/>
            </a:endParaRPr>
          </a:p>
        </p:txBody>
      </p:sp>
      <p:sp>
        <p:nvSpPr>
          <p:cNvPr id="198662" name="Rectangle 2"/>
          <p:cNvSpPr>
            <a:spLocks noGrp="1" noRot="1" noChangeAspect="1" noChangeArrowheads="1" noTextEdit="1"/>
          </p:cNvSpPr>
          <p:nvPr>
            <p:ph type="sldImg"/>
          </p:nvPr>
        </p:nvSpPr>
        <p:spPr>
          <a:ln/>
        </p:spPr>
      </p:sp>
      <p:sp>
        <p:nvSpPr>
          <p:cNvPr id="1986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smtClean="0"/>
          </a:p>
        </p:txBody>
      </p:sp>
    </p:spTree>
    <p:extLst>
      <p:ext uri="{BB962C8B-B14F-4D97-AF65-F5344CB8AC3E}">
        <p14:creationId xmlns:p14="http://schemas.microsoft.com/office/powerpoint/2010/main" val="408339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996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EB74999F-8515-44D6-B2F7-47390D8FE16C}"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1996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996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824B5E32-E43E-409E-8565-E162237DE0D0}" type="slidenum">
              <a:rPr lang="en-AU" altLang="zh-TW" sz="1300">
                <a:latin typeface="Times New Roman" panose="02020603050405020304" pitchFamily="18" charset="0"/>
              </a:rPr>
              <a:pPr/>
              <a:t>20</a:t>
            </a:fld>
            <a:endParaRPr lang="en-AU" altLang="zh-TW" sz="1300">
              <a:latin typeface="Times New Roman" panose="02020603050405020304" pitchFamily="18" charset="0"/>
            </a:endParaRPr>
          </a:p>
        </p:txBody>
      </p:sp>
      <p:sp>
        <p:nvSpPr>
          <p:cNvPr id="199686" name="Rectangle 2"/>
          <p:cNvSpPr>
            <a:spLocks noGrp="1" noRot="1" noChangeAspect="1" noChangeArrowheads="1" noTextEdit="1"/>
          </p:cNvSpPr>
          <p:nvPr>
            <p:ph type="sldImg"/>
          </p:nvPr>
        </p:nvSpPr>
        <p:spPr>
          <a:ln/>
        </p:spPr>
      </p:sp>
      <p:sp>
        <p:nvSpPr>
          <p:cNvPr id="1996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1657420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2007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757EEB84-25CD-44F5-A6AD-5BBB1B5D11C9}"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2007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2007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7D8757C9-B85C-420D-AAB3-C57E4E0B268B}" type="slidenum">
              <a:rPr lang="en-AU" altLang="zh-TW" sz="1300">
                <a:latin typeface="Times New Roman" panose="02020603050405020304" pitchFamily="18" charset="0"/>
              </a:rPr>
              <a:pPr/>
              <a:t>21</a:t>
            </a:fld>
            <a:endParaRPr lang="en-AU" altLang="zh-TW" sz="1300">
              <a:latin typeface="Times New Roman" panose="02020603050405020304" pitchFamily="18" charset="0"/>
            </a:endParaRPr>
          </a:p>
        </p:txBody>
      </p:sp>
      <p:sp>
        <p:nvSpPr>
          <p:cNvPr id="200710" name="Rectangle 2"/>
          <p:cNvSpPr>
            <a:spLocks noGrp="1" noRot="1" noChangeAspect="1" noChangeArrowheads="1" noTextEdit="1"/>
          </p:cNvSpPr>
          <p:nvPr>
            <p:ph type="sldImg"/>
          </p:nvPr>
        </p:nvSpPr>
        <p:spPr>
          <a:ln/>
        </p:spPr>
      </p:sp>
      <p:sp>
        <p:nvSpPr>
          <p:cNvPr id="2007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1154609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2017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37E2AF32-59D1-4850-BFF9-45EE627C22EA}"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2017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2017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CDC7101D-F050-4942-B3B8-CA63521EFCE7}" type="slidenum">
              <a:rPr lang="en-AU" altLang="zh-TW" sz="1300">
                <a:latin typeface="Times New Roman" panose="02020603050405020304" pitchFamily="18" charset="0"/>
              </a:rPr>
              <a:pPr/>
              <a:t>22</a:t>
            </a:fld>
            <a:endParaRPr lang="en-AU" altLang="zh-TW" sz="1300">
              <a:latin typeface="Times New Roman" panose="02020603050405020304" pitchFamily="18" charset="0"/>
            </a:endParaRPr>
          </a:p>
        </p:txBody>
      </p:sp>
      <p:sp>
        <p:nvSpPr>
          <p:cNvPr id="201734" name="Rectangle 2"/>
          <p:cNvSpPr>
            <a:spLocks noGrp="1" noRot="1" noChangeAspect="1" noChangeArrowheads="1" noTextEdit="1"/>
          </p:cNvSpPr>
          <p:nvPr>
            <p:ph type="sldImg"/>
          </p:nvPr>
        </p:nvSpPr>
        <p:spPr>
          <a:ln/>
        </p:spPr>
      </p:sp>
      <p:sp>
        <p:nvSpPr>
          <p:cNvPr id="2017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738672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2027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69EADB74-854E-48F2-92D4-6FBAB5D7E107}"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2027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2027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001629A3-751A-4C36-87B1-5BD1FCEAB4F5}" type="slidenum">
              <a:rPr lang="en-AU" altLang="zh-TW" sz="1300">
                <a:latin typeface="Times New Roman" panose="02020603050405020304" pitchFamily="18" charset="0"/>
              </a:rPr>
              <a:pPr/>
              <a:t>23</a:t>
            </a:fld>
            <a:endParaRPr lang="en-AU" altLang="zh-TW" sz="1300">
              <a:latin typeface="Times New Roman" panose="02020603050405020304" pitchFamily="18" charset="0"/>
            </a:endParaRPr>
          </a:p>
        </p:txBody>
      </p:sp>
      <p:sp>
        <p:nvSpPr>
          <p:cNvPr id="202758" name="Rectangle 2"/>
          <p:cNvSpPr>
            <a:spLocks noGrp="1" noRot="1" noChangeAspect="1" noChangeArrowheads="1" noTextEdit="1"/>
          </p:cNvSpPr>
          <p:nvPr>
            <p:ph type="sldImg"/>
          </p:nvPr>
        </p:nvSpPr>
        <p:spPr>
          <a:ln/>
        </p:spPr>
      </p:sp>
      <p:sp>
        <p:nvSpPr>
          <p:cNvPr id="2027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1440402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2037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B9854679-86D3-49AC-80C5-ED15064335A7}"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2037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2037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8EBC2335-AF46-4F84-9730-1A73C02E1255}" type="slidenum">
              <a:rPr lang="en-AU" altLang="zh-TW" sz="1300">
                <a:latin typeface="Times New Roman" panose="02020603050405020304" pitchFamily="18" charset="0"/>
              </a:rPr>
              <a:pPr/>
              <a:t>24</a:t>
            </a:fld>
            <a:endParaRPr lang="en-AU" altLang="zh-TW" sz="1300">
              <a:latin typeface="Times New Roman" panose="02020603050405020304" pitchFamily="18" charset="0"/>
            </a:endParaRPr>
          </a:p>
        </p:txBody>
      </p:sp>
      <p:sp>
        <p:nvSpPr>
          <p:cNvPr id="203782" name="Rectangle 2"/>
          <p:cNvSpPr>
            <a:spLocks noGrp="1" noRot="1" noChangeAspect="1" noChangeArrowheads="1" noTextEdit="1"/>
          </p:cNvSpPr>
          <p:nvPr>
            <p:ph type="sldImg"/>
          </p:nvPr>
        </p:nvSpPr>
        <p:spPr>
          <a:ln/>
        </p:spPr>
      </p:sp>
      <p:sp>
        <p:nvSpPr>
          <p:cNvPr id="2037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smtClean="0"/>
          </a:p>
        </p:txBody>
      </p:sp>
    </p:spTree>
    <p:extLst>
      <p:ext uri="{BB962C8B-B14F-4D97-AF65-F5344CB8AC3E}">
        <p14:creationId xmlns:p14="http://schemas.microsoft.com/office/powerpoint/2010/main" val="683537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2048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75A17AE1-4188-45AD-A036-947CBC1BF249}"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2048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2048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0DC7EB52-B048-43DD-AA53-098B56DD6485}" type="slidenum">
              <a:rPr lang="en-AU" altLang="zh-TW" sz="1300">
                <a:latin typeface="Times New Roman" panose="02020603050405020304" pitchFamily="18" charset="0"/>
              </a:rPr>
              <a:pPr/>
              <a:t>25</a:t>
            </a:fld>
            <a:endParaRPr lang="en-AU" altLang="zh-TW" sz="1300">
              <a:latin typeface="Times New Roman" panose="02020603050405020304" pitchFamily="18" charset="0"/>
            </a:endParaRPr>
          </a:p>
        </p:txBody>
      </p:sp>
      <p:sp>
        <p:nvSpPr>
          <p:cNvPr id="204806" name="Rectangle 2"/>
          <p:cNvSpPr>
            <a:spLocks noGrp="1" noRot="1" noChangeAspect="1" noChangeArrowheads="1" noTextEdit="1"/>
          </p:cNvSpPr>
          <p:nvPr>
            <p:ph type="sldImg"/>
          </p:nvPr>
        </p:nvSpPr>
        <p:spPr>
          <a:ln/>
        </p:spPr>
      </p:sp>
      <p:sp>
        <p:nvSpPr>
          <p:cNvPr id="2048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8340435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2058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7EF82AF3-C30C-4D34-BCB4-9F98846B957F}"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2058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2058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978F73DB-AD53-4202-B7F1-9956551D74C7}" type="slidenum">
              <a:rPr lang="en-AU" altLang="zh-TW" sz="1300">
                <a:latin typeface="Times New Roman" panose="02020603050405020304" pitchFamily="18" charset="0"/>
              </a:rPr>
              <a:pPr/>
              <a:t>26</a:t>
            </a:fld>
            <a:endParaRPr lang="en-AU" altLang="zh-TW" sz="1300">
              <a:latin typeface="Times New Roman" panose="02020603050405020304" pitchFamily="18" charset="0"/>
            </a:endParaRPr>
          </a:p>
        </p:txBody>
      </p:sp>
      <p:sp>
        <p:nvSpPr>
          <p:cNvPr id="205830" name="Rectangle 2"/>
          <p:cNvSpPr>
            <a:spLocks noGrp="1" noRot="1" noChangeAspect="1" noChangeArrowheads="1" noTextEdit="1"/>
          </p:cNvSpPr>
          <p:nvPr>
            <p:ph type="sldImg"/>
          </p:nvPr>
        </p:nvSpPr>
        <p:spPr>
          <a:ln/>
        </p:spPr>
      </p:sp>
      <p:sp>
        <p:nvSpPr>
          <p:cNvPr id="2058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475448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2068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1A9B823E-E3EF-4CEE-B4AC-BC8203B4489F}"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2068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2068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823739FD-097C-4A61-AF51-988597BD3331}" type="slidenum">
              <a:rPr lang="en-AU" altLang="zh-TW" sz="1300">
                <a:latin typeface="Times New Roman" panose="02020603050405020304" pitchFamily="18" charset="0"/>
              </a:rPr>
              <a:pPr/>
              <a:t>27</a:t>
            </a:fld>
            <a:endParaRPr lang="en-AU" altLang="zh-TW" sz="1300">
              <a:latin typeface="Times New Roman" panose="02020603050405020304" pitchFamily="18" charset="0"/>
            </a:endParaRPr>
          </a:p>
        </p:txBody>
      </p:sp>
      <p:sp>
        <p:nvSpPr>
          <p:cNvPr id="206854" name="Rectangle 2"/>
          <p:cNvSpPr>
            <a:spLocks noGrp="1" noRot="1" noChangeAspect="1" noChangeArrowheads="1" noTextEdit="1"/>
          </p:cNvSpPr>
          <p:nvPr>
            <p:ph type="sldImg"/>
          </p:nvPr>
        </p:nvSpPr>
        <p:spPr>
          <a:ln/>
        </p:spPr>
      </p:sp>
      <p:sp>
        <p:nvSpPr>
          <p:cNvPr id="2068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2693468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2078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0B5DC28B-3042-48CF-99D7-D51486F40486}"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2078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2078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3AA35F3E-7C28-42BE-A679-C1B016E9595D}" type="slidenum">
              <a:rPr lang="en-AU" altLang="zh-TW" sz="1300">
                <a:latin typeface="Times New Roman" panose="02020603050405020304" pitchFamily="18" charset="0"/>
              </a:rPr>
              <a:pPr/>
              <a:t>28</a:t>
            </a:fld>
            <a:endParaRPr lang="en-AU" altLang="zh-TW" sz="1300">
              <a:latin typeface="Times New Roman" panose="02020603050405020304" pitchFamily="18" charset="0"/>
            </a:endParaRPr>
          </a:p>
        </p:txBody>
      </p:sp>
      <p:sp>
        <p:nvSpPr>
          <p:cNvPr id="207878" name="Rectangle 2"/>
          <p:cNvSpPr>
            <a:spLocks noGrp="1" noRot="1" noChangeAspect="1" noChangeArrowheads="1" noTextEdit="1"/>
          </p:cNvSpPr>
          <p:nvPr>
            <p:ph type="sldImg"/>
          </p:nvPr>
        </p:nvSpPr>
        <p:spPr>
          <a:ln/>
        </p:spPr>
      </p:sp>
      <p:sp>
        <p:nvSpPr>
          <p:cNvPr id="2078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TW" sz="1200" dirty="0" smtClean="0">
                <a:solidFill>
                  <a:srgbClr val="000000"/>
                </a:solidFill>
                <a:ea typeface="Times New Roman" panose="02020603050405020304" pitchFamily="18" charset="0"/>
                <a:cs typeface="ITCFranklinGothicStd-Hvy" charset="0"/>
              </a:rPr>
              <a:t>The single-clock-cycle diagram corresponding to clock cycle 5 of the pipeline in Figures 4.43 and 4.44. </a:t>
            </a:r>
            <a:r>
              <a:rPr lang="en-US" altLang="zh-TW" sz="1200" dirty="0" smtClean="0">
                <a:solidFill>
                  <a:srgbClr val="000000"/>
                </a:solidFill>
                <a:ea typeface="Times New Roman" panose="02020603050405020304" pitchFamily="18" charset="0"/>
                <a:cs typeface="MinionPro-Regular" charset="0"/>
              </a:rPr>
              <a:t>As you can see, a single-clock-cycle figure is a vertical slice through a multiple-clock-cycle diagram.</a:t>
            </a:r>
          </a:p>
        </p:txBody>
      </p:sp>
    </p:spTree>
    <p:extLst>
      <p:ext uri="{BB962C8B-B14F-4D97-AF65-F5344CB8AC3E}">
        <p14:creationId xmlns:p14="http://schemas.microsoft.com/office/powerpoint/2010/main" val="10228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body" idx="1"/>
          </p:nvPr>
        </p:nvSpPr>
        <p:spPr bwMode="auto">
          <a:xfrm>
            <a:off x="741363" y="3203575"/>
            <a:ext cx="8516937" cy="3035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670" tIns="45835" rIns="91670" bIns="45835"/>
          <a:lstStyle/>
          <a:p>
            <a:endParaRPr lang="zh-TW" altLang="en-US"/>
          </a:p>
        </p:txBody>
      </p:sp>
      <p:sp>
        <p:nvSpPr>
          <p:cNvPr id="348163" name="Rectangle 3"/>
          <p:cNvSpPr>
            <a:spLocks noGrp="1" noRot="1" noChangeAspect="1" noChangeArrowheads="1"/>
          </p:cNvSpPr>
          <p:nvPr>
            <p:ph type="sldImg"/>
          </p:nvPr>
        </p:nvSpPr>
        <p:spPr bwMode="auto">
          <a:xfrm>
            <a:off x="3270250" y="433388"/>
            <a:ext cx="3359150" cy="251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8922128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2088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CF9D63D0-462B-4B13-A7E1-9A0CB6C717A4}"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2089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2089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3570D0F9-82A5-4A74-A41C-D1FFF89319DC}" type="slidenum">
              <a:rPr lang="en-AU" altLang="zh-TW" sz="1300">
                <a:latin typeface="Times New Roman" panose="02020603050405020304" pitchFamily="18" charset="0"/>
              </a:rPr>
              <a:pPr/>
              <a:t>29</a:t>
            </a:fld>
            <a:endParaRPr lang="en-AU" altLang="zh-TW" sz="1300">
              <a:latin typeface="Times New Roman" panose="02020603050405020304" pitchFamily="18" charset="0"/>
            </a:endParaRPr>
          </a:p>
        </p:txBody>
      </p:sp>
      <p:sp>
        <p:nvSpPr>
          <p:cNvPr id="208902" name="Rectangle 2"/>
          <p:cNvSpPr>
            <a:spLocks noGrp="1" noRot="1" noChangeAspect="1" noChangeArrowheads="1" noTextEdit="1"/>
          </p:cNvSpPr>
          <p:nvPr>
            <p:ph type="sldImg"/>
          </p:nvPr>
        </p:nvSpPr>
        <p:spPr>
          <a:ln/>
        </p:spPr>
      </p:sp>
      <p:sp>
        <p:nvSpPr>
          <p:cNvPr id="2089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25244984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Rot="1" noChangeAspect="1" noChangeArrowheads="1"/>
          </p:cNvSpPr>
          <p:nvPr>
            <p:ph type="sldImg"/>
          </p:nvPr>
        </p:nvSpPr>
        <p:spPr bwMode="auto">
          <a:xfrm>
            <a:off x="3255963" y="506413"/>
            <a:ext cx="3373437" cy="2528887"/>
          </a:xfrm>
          <a:prstGeom prst="rect">
            <a:avLst/>
          </a:prstGeom>
          <a:solidFill>
            <a:srgbClr val="FFFFFF"/>
          </a:solidFill>
          <a:ln>
            <a:solidFill>
              <a:srgbClr val="000000"/>
            </a:solidFill>
            <a:miter lim="800000"/>
            <a:headEnd/>
            <a:tailEnd/>
          </a:ln>
        </p:spPr>
      </p:sp>
      <p:sp>
        <p:nvSpPr>
          <p:cNvPr id="405507" name="Rectangle 3"/>
          <p:cNvSpPr>
            <a:spLocks noGrp="1" noChangeArrowheads="1"/>
          </p:cNvSpPr>
          <p:nvPr>
            <p:ph type="body" idx="1"/>
          </p:nvPr>
        </p:nvSpPr>
        <p:spPr bwMode="auto">
          <a:xfrm>
            <a:off x="1317625" y="3203575"/>
            <a:ext cx="7246938" cy="3035300"/>
          </a:xfrm>
          <a:prstGeom prst="rect">
            <a:avLst/>
          </a:prstGeom>
          <a:solidFill>
            <a:srgbClr val="FFFFFF"/>
          </a:solidFill>
          <a:ln>
            <a:solidFill>
              <a:srgbClr val="000000"/>
            </a:solidFill>
            <a:miter lim="800000"/>
            <a:headEnd/>
            <a:tailEnd/>
          </a:ln>
        </p:spPr>
        <p:txBody>
          <a:bodyPr lIns="91038" tIns="45519" rIns="91038" bIns="45519"/>
          <a:lstStyle/>
          <a:p>
            <a:endParaRPr lang="zh-TW" altLang="en-US"/>
          </a:p>
        </p:txBody>
      </p:sp>
    </p:spTree>
    <p:extLst>
      <p:ext uri="{BB962C8B-B14F-4D97-AF65-F5344CB8AC3E}">
        <p14:creationId xmlns:p14="http://schemas.microsoft.com/office/powerpoint/2010/main" val="7311217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2099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2362CA5F-08A7-49E6-9D49-4F5FB2C63E11}"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2099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2099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C349FEDA-1245-4281-99EB-3B3E3B1BC601}" type="slidenum">
              <a:rPr lang="en-AU" altLang="zh-TW" sz="1300">
                <a:latin typeface="Times New Roman" panose="02020603050405020304" pitchFamily="18" charset="0"/>
              </a:rPr>
              <a:pPr/>
              <a:t>31</a:t>
            </a:fld>
            <a:endParaRPr lang="en-AU" altLang="zh-TW" sz="1300">
              <a:latin typeface="Times New Roman" panose="02020603050405020304" pitchFamily="18" charset="0"/>
            </a:endParaRPr>
          </a:p>
        </p:txBody>
      </p:sp>
      <p:sp>
        <p:nvSpPr>
          <p:cNvPr id="209926" name="Rectangle 2"/>
          <p:cNvSpPr>
            <a:spLocks noGrp="1" noRot="1" noChangeAspect="1" noChangeArrowheads="1" noTextEdit="1"/>
          </p:cNvSpPr>
          <p:nvPr>
            <p:ph type="sldImg"/>
          </p:nvPr>
        </p:nvSpPr>
        <p:spPr>
          <a:ln/>
        </p:spPr>
      </p:sp>
      <p:sp>
        <p:nvSpPr>
          <p:cNvPr id="2099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116891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body" idx="1"/>
          </p:nvPr>
        </p:nvSpPr>
        <p:spPr bwMode="auto">
          <a:xfrm>
            <a:off x="741363" y="3203575"/>
            <a:ext cx="8516937" cy="3035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670" tIns="45835" rIns="91670" bIns="45835"/>
          <a:lstStyle/>
          <a:p>
            <a:r>
              <a:rPr lang="en-US" altLang="zh-TW"/>
              <a:t>The main control here is identical to the one in the single cycle processor. It generate all the control signals necessary for a given instruction during that instruction Reg/Decode stage.</a:t>
            </a:r>
          </a:p>
          <a:p>
            <a:r>
              <a:rPr lang="en-US" altLang="zh-TW"/>
              <a:t>All these control signals will be saved in the ID/Exec pipeline register at the end of the Reg/Decode cycle.</a:t>
            </a:r>
          </a:p>
          <a:p>
            <a:r>
              <a:rPr lang="en-US" altLang="zh-TW"/>
              <a:t>The control signals for the Exec stage (ALUSrc, ... etc.) come from the output of the ID/Exec  register.  That is they are delayed ONE cycle from the cycle they are generated.</a:t>
            </a:r>
          </a:p>
          <a:p>
            <a:r>
              <a:rPr lang="en-US" altLang="zh-TW"/>
              <a:t>The rest of the control signals that are not used during the Exec stage is passed down the pipeline and saved in the Exec/Mem register.</a:t>
            </a:r>
          </a:p>
          <a:p>
            <a:r>
              <a:rPr lang="en-US" altLang="zh-TW"/>
              <a:t>The control signals for the Mem stage (MemWr, Branch) come from the output of the Exec/Mem  register.  That is they are delayed two cycles from the cycle they are generated.</a:t>
            </a:r>
          </a:p>
          <a:p>
            <a:r>
              <a:rPr lang="en-US" altLang="zh-TW"/>
              <a:t>Finally, the control signals for the Wr stage (MemtoReg &amp; RegWr) come from the output of the Exec/Wr register: they are delayed three cycles from the cycle they are generated.</a:t>
            </a:r>
          </a:p>
          <a:p>
            <a:endParaRPr lang="en-US" altLang="zh-TW"/>
          </a:p>
          <a:p>
            <a:r>
              <a:rPr lang="en-US" altLang="zh-TW"/>
              <a:t>+2 = 45 min. (Y:45)</a:t>
            </a:r>
          </a:p>
          <a:p>
            <a:endParaRPr lang="zh-TW" altLang="en-US"/>
          </a:p>
        </p:txBody>
      </p:sp>
      <p:sp>
        <p:nvSpPr>
          <p:cNvPr id="409603" name="Rectangle 3"/>
          <p:cNvSpPr>
            <a:spLocks noGrp="1" noRot="1" noChangeAspect="1" noChangeArrowheads="1"/>
          </p:cNvSpPr>
          <p:nvPr>
            <p:ph type="sldImg"/>
          </p:nvPr>
        </p:nvSpPr>
        <p:spPr bwMode="auto">
          <a:xfrm>
            <a:off x="3270250" y="433388"/>
            <a:ext cx="3359150" cy="251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0383091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2109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EF8BC4F7-F345-4B13-8DBC-7993DC2F5631}"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2109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2109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EF64F214-D1E7-457E-BF06-1EB50602E14C}" type="slidenum">
              <a:rPr lang="en-AU" altLang="zh-TW" sz="1300">
                <a:latin typeface="Times New Roman" panose="02020603050405020304" pitchFamily="18" charset="0"/>
              </a:rPr>
              <a:pPr/>
              <a:t>33</a:t>
            </a:fld>
            <a:endParaRPr lang="en-AU" altLang="zh-TW" sz="1300">
              <a:latin typeface="Times New Roman" panose="02020603050405020304" pitchFamily="18" charset="0"/>
            </a:endParaRPr>
          </a:p>
        </p:txBody>
      </p:sp>
      <p:sp>
        <p:nvSpPr>
          <p:cNvPr id="210950" name="Rectangle 2"/>
          <p:cNvSpPr>
            <a:spLocks noGrp="1" noRot="1" noChangeAspect="1" noChangeArrowheads="1" noTextEdit="1"/>
          </p:cNvSpPr>
          <p:nvPr>
            <p:ph type="sldImg"/>
          </p:nvPr>
        </p:nvSpPr>
        <p:spPr>
          <a:ln/>
        </p:spPr>
      </p:sp>
      <p:sp>
        <p:nvSpPr>
          <p:cNvPr id="2109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29982182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Rot="1" noChangeAspect="1" noChangeArrowheads="1"/>
          </p:cNvSpPr>
          <p:nvPr>
            <p:ph type="sldImg"/>
          </p:nvPr>
        </p:nvSpPr>
        <p:spPr bwMode="auto">
          <a:xfrm>
            <a:off x="3281363" y="438150"/>
            <a:ext cx="3343275" cy="250825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24963" name="Rectangle 3"/>
          <p:cNvSpPr>
            <a:spLocks noGrp="1" noChangeArrowheads="1"/>
          </p:cNvSpPr>
          <p:nvPr>
            <p:ph type="body" idx="1"/>
          </p:nvPr>
        </p:nvSpPr>
        <p:spPr bwMode="auto">
          <a:xfrm>
            <a:off x="741363" y="3203575"/>
            <a:ext cx="8516937" cy="3035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670" tIns="45835" rIns="91670" bIns="45835"/>
          <a:lstStyle/>
          <a:p>
            <a:endParaRPr lang="zh-TW" altLang="en-US"/>
          </a:p>
        </p:txBody>
      </p:sp>
    </p:spTree>
    <p:extLst>
      <p:ext uri="{BB962C8B-B14F-4D97-AF65-F5344CB8AC3E}">
        <p14:creationId xmlns:p14="http://schemas.microsoft.com/office/powerpoint/2010/main" val="653160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body" idx="1"/>
          </p:nvPr>
        </p:nvSpPr>
        <p:spPr bwMode="auto">
          <a:xfrm>
            <a:off x="741363" y="3203575"/>
            <a:ext cx="8516937" cy="3035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670" tIns="45835" rIns="91670" bIns="45835"/>
          <a:lstStyle/>
          <a:p>
            <a:endParaRPr lang="zh-TW" altLang="en-US"/>
          </a:p>
        </p:txBody>
      </p:sp>
      <p:sp>
        <p:nvSpPr>
          <p:cNvPr id="350211" name="Rectangle 3"/>
          <p:cNvSpPr>
            <a:spLocks noGrp="1" noRot="1" noChangeAspect="1" noChangeArrowheads="1"/>
          </p:cNvSpPr>
          <p:nvPr>
            <p:ph type="sldImg"/>
          </p:nvPr>
        </p:nvSpPr>
        <p:spPr bwMode="auto">
          <a:xfrm>
            <a:off x="3270250" y="433388"/>
            <a:ext cx="3359150" cy="251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070942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body" idx="1"/>
          </p:nvPr>
        </p:nvSpPr>
        <p:spPr bwMode="auto">
          <a:xfrm>
            <a:off x="741363" y="3203575"/>
            <a:ext cx="8516937" cy="3035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670" tIns="45835" rIns="91670" bIns="45835"/>
          <a:lstStyle/>
          <a:p>
            <a:endParaRPr lang="zh-TW" altLang="en-US"/>
          </a:p>
        </p:txBody>
      </p:sp>
      <p:sp>
        <p:nvSpPr>
          <p:cNvPr id="352259" name="Rectangle 3"/>
          <p:cNvSpPr>
            <a:spLocks noGrp="1" noRot="1" noChangeAspect="1" noChangeArrowheads="1"/>
          </p:cNvSpPr>
          <p:nvPr>
            <p:ph type="sldImg"/>
          </p:nvPr>
        </p:nvSpPr>
        <p:spPr bwMode="auto">
          <a:xfrm>
            <a:off x="3270250" y="433388"/>
            <a:ext cx="3359150" cy="251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189771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body" idx="1"/>
          </p:nvPr>
        </p:nvSpPr>
        <p:spPr bwMode="auto">
          <a:xfrm>
            <a:off x="741363" y="3203575"/>
            <a:ext cx="8516937" cy="3035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670" tIns="45835" rIns="91670" bIns="45835"/>
          <a:lstStyle/>
          <a:p>
            <a:endParaRPr lang="zh-TW" altLang="en-US"/>
          </a:p>
        </p:txBody>
      </p:sp>
      <p:sp>
        <p:nvSpPr>
          <p:cNvPr id="354307" name="Rectangle 3"/>
          <p:cNvSpPr>
            <a:spLocks noGrp="1" noRot="1" noChangeAspect="1" noChangeArrowheads="1"/>
          </p:cNvSpPr>
          <p:nvPr>
            <p:ph type="sldImg"/>
          </p:nvPr>
        </p:nvSpPr>
        <p:spPr bwMode="auto">
          <a:xfrm>
            <a:off x="3270250" y="433388"/>
            <a:ext cx="3359150" cy="251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97048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body" idx="1"/>
          </p:nvPr>
        </p:nvSpPr>
        <p:spPr bwMode="auto">
          <a:xfrm>
            <a:off x="741363" y="3203575"/>
            <a:ext cx="8516937" cy="3035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670" tIns="45835" rIns="91670" bIns="45835"/>
          <a:lstStyle/>
          <a:p>
            <a:endParaRPr lang="zh-TW" altLang="en-US"/>
          </a:p>
        </p:txBody>
      </p:sp>
      <p:sp>
        <p:nvSpPr>
          <p:cNvPr id="360451" name="Rectangle 3"/>
          <p:cNvSpPr>
            <a:spLocks noGrp="1" noRot="1" noChangeAspect="1" noChangeArrowheads="1"/>
          </p:cNvSpPr>
          <p:nvPr>
            <p:ph type="sldImg"/>
          </p:nvPr>
        </p:nvSpPr>
        <p:spPr bwMode="auto">
          <a:xfrm>
            <a:off x="3270250" y="433388"/>
            <a:ext cx="3359150" cy="251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134886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761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B44DE391-DE31-44DE-BC94-502315481D9D}" type="datetime3">
              <a:rPr lang="en-AU" altLang="zh-TW" sz="1300" smtClean="0">
                <a:latin typeface="Times New Roman" panose="02020603050405020304" pitchFamily="18" charset="0"/>
              </a:rPr>
              <a:pPr/>
              <a:t>10 April, 2019</a:t>
            </a:fld>
            <a:endParaRPr lang="en-AU" altLang="zh-TW" sz="1300" smtClean="0">
              <a:latin typeface="Times New Roman" panose="02020603050405020304" pitchFamily="18" charset="0"/>
            </a:endParaRPr>
          </a:p>
        </p:txBody>
      </p:sp>
      <p:sp>
        <p:nvSpPr>
          <p:cNvPr id="1761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761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D693AB9F-6FFC-4955-B87F-E3115A32913B}" type="slidenum">
              <a:rPr lang="en-AU" altLang="zh-TW" sz="1300">
                <a:latin typeface="Times New Roman" panose="02020603050405020304" pitchFamily="18" charset="0"/>
              </a:rPr>
              <a:pPr/>
              <a:t>7</a:t>
            </a:fld>
            <a:endParaRPr lang="en-AU" altLang="zh-TW" sz="1300">
              <a:latin typeface="Times New Roman" panose="02020603050405020304" pitchFamily="18" charset="0"/>
            </a:endParaRPr>
          </a:p>
        </p:txBody>
      </p:sp>
      <p:sp>
        <p:nvSpPr>
          <p:cNvPr id="176134" name="Rectangle 2"/>
          <p:cNvSpPr>
            <a:spLocks noGrp="1" noRot="1" noChangeAspect="1" noChangeArrowheads="1" noTextEdit="1"/>
          </p:cNvSpPr>
          <p:nvPr>
            <p:ph type="sldImg"/>
          </p:nvPr>
        </p:nvSpPr>
        <p:spPr>
          <a:ln/>
        </p:spPr>
      </p:sp>
      <p:sp>
        <p:nvSpPr>
          <p:cNvPr id="1761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2616165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body" idx="1"/>
          </p:nvPr>
        </p:nvSpPr>
        <p:spPr bwMode="auto">
          <a:xfrm>
            <a:off x="741363" y="3203575"/>
            <a:ext cx="8516937" cy="3035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670" tIns="45835" rIns="91670" bIns="45835"/>
          <a:lstStyle/>
          <a:p>
            <a:r>
              <a:rPr lang="en-US" altLang="zh-TW"/>
              <a:t>Here are the timing diagrams showing the differences between the single cycle, multiple cycle, and pipeline implementations.</a:t>
            </a:r>
          </a:p>
          <a:p>
            <a:r>
              <a:rPr lang="en-US" altLang="zh-TW"/>
              <a:t>For example, in the pipeline implementation, we can finish executing the Load, Store, and R-type instruction sequence in seven cycles.</a:t>
            </a:r>
          </a:p>
          <a:p>
            <a:r>
              <a:rPr lang="en-US" altLang="zh-TW"/>
              <a:t>In the multiple clock cycle implementation, however, we cannot start executing the store until Cycle 6 because we must wait for the load instruction to  complete.</a:t>
            </a:r>
          </a:p>
          <a:p>
            <a:r>
              <a:rPr lang="en-US" altLang="zh-TW"/>
              <a:t>Similarly, we cannot start the execution of the R-type instruction until the store instruction has completed its execution in Cycle 9.</a:t>
            </a:r>
          </a:p>
          <a:p>
            <a:r>
              <a:rPr lang="en-US" altLang="zh-TW"/>
              <a:t>In the Single Cycle implementation, the cycle time is set to accommodate the longest instruction, the Load instruction.</a:t>
            </a:r>
          </a:p>
          <a:p>
            <a:r>
              <a:rPr lang="en-US" altLang="zh-TW"/>
              <a:t>Consequently, the cycle time for the Single Cycle implementation can be five times longer than the multiple cycle implementation.</a:t>
            </a:r>
          </a:p>
          <a:p>
            <a:r>
              <a:rPr lang="en-US" altLang="zh-TW"/>
              <a:t>But may be more importantly, since the cycle time has to be long enough for the load instruction, it is too long for the store instruction so the last part of the cycle here is wasted.</a:t>
            </a:r>
          </a:p>
          <a:p>
            <a:endParaRPr lang="en-US" altLang="zh-TW"/>
          </a:p>
          <a:p>
            <a:r>
              <a:rPr lang="en-US" altLang="zh-TW"/>
              <a:t>+2 = 77 min. (X:57)</a:t>
            </a:r>
          </a:p>
        </p:txBody>
      </p:sp>
      <p:sp>
        <p:nvSpPr>
          <p:cNvPr id="356355" name="Rectangle 3"/>
          <p:cNvSpPr>
            <a:spLocks noGrp="1" noRot="1" noChangeAspect="1" noChangeArrowheads="1"/>
          </p:cNvSpPr>
          <p:nvPr>
            <p:ph type="sldImg"/>
          </p:nvPr>
        </p:nvSpPr>
        <p:spPr bwMode="auto">
          <a:xfrm>
            <a:off x="3270250" y="433388"/>
            <a:ext cx="3359150" cy="251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091813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5" name="Picture 11" descr="清大LOGO(鳥)"/>
          <p:cNvPicPr>
            <a:picLocks noChangeAspect="1" noChangeArrowheads="1"/>
          </p:cNvPicPr>
          <p:nvPr userDrawn="1"/>
        </p:nvPicPr>
        <p:blipFill>
          <a:blip r:embed="rId2"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4" descr="清大書法字 "/>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8" name="Picture 13" descr="清大LOGO(圓)"/>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11188" y="692150"/>
            <a:ext cx="8010525" cy="2382838"/>
          </a:xfrm>
        </p:spPr>
        <p:txBody>
          <a:bodyPr/>
          <a:lstStyle>
            <a:lvl1pPr algn="ctr">
              <a:lnSpc>
                <a:spcPct val="100000"/>
              </a:lnSpc>
              <a:defRPr sz="4400"/>
            </a:lvl1pPr>
          </a:lstStyle>
          <a:p>
            <a:pPr lvl="0"/>
            <a:r>
              <a:rPr lang="en-US" altLang="zh-TW" noProof="0" smtClean="0"/>
              <a:t>Click to edit Master title style</a:t>
            </a:r>
          </a:p>
        </p:txBody>
      </p:sp>
      <p:sp>
        <p:nvSpPr>
          <p:cNvPr id="3075" name="Rectangle 3"/>
          <p:cNvSpPr>
            <a:spLocks noGrp="1" noChangeArrowheads="1"/>
          </p:cNvSpPr>
          <p:nvPr>
            <p:ph type="subTitle" idx="1"/>
          </p:nvPr>
        </p:nvSpPr>
        <p:spPr>
          <a:xfrm>
            <a:off x="755650" y="3716338"/>
            <a:ext cx="7778750" cy="1584325"/>
          </a:xfrm>
        </p:spPr>
        <p:txBody>
          <a:bodyPr/>
          <a:lstStyle>
            <a:lvl1pPr marL="0" indent="0" algn="ctr">
              <a:spcBef>
                <a:spcPct val="15000"/>
              </a:spcBef>
              <a:buFontTx/>
              <a:buNone/>
              <a:defRPr sz="3200"/>
            </a:lvl1pPr>
          </a:lstStyle>
          <a:p>
            <a:pPr lvl="0"/>
            <a:r>
              <a:rPr lang="en-US" altLang="zh-TW" noProof="0" smtClean="0"/>
              <a:t>Click to edit Master subtitle style</a:t>
            </a:r>
          </a:p>
        </p:txBody>
      </p:sp>
      <p:sp>
        <p:nvSpPr>
          <p:cNvPr id="9" name="Rectangle 4"/>
          <p:cNvSpPr>
            <a:spLocks noGrp="1" noChangeArrowheads="1"/>
          </p:cNvSpPr>
          <p:nvPr>
            <p:ph type="dt" sz="half" idx="10"/>
          </p:nvPr>
        </p:nvSpPr>
        <p:spPr bwMode="auto">
          <a:xfrm>
            <a:off x="711200" y="6229350"/>
            <a:ext cx="1930400" cy="514350"/>
          </a:xfrm>
          <a:prstGeom prst="rect">
            <a:avLst/>
          </a:prstGeom>
          <a:extLst/>
        </p:spPr>
        <p:txBody>
          <a:bodyPr vert="horz" wrap="square" lIns="91440" tIns="45720" rIns="91440" bIns="45720" numCol="1" anchor="b" anchorCtr="0" compatLnSpc="1">
            <a:prstTxWarp prst="textNoShape">
              <a:avLst/>
            </a:prstTxWarp>
          </a:bodyPr>
          <a:lstStyle>
            <a:lvl1pPr eaLnBrk="0" hangingPunct="0">
              <a:spcBef>
                <a:spcPct val="50000"/>
              </a:spcBef>
              <a:defRPr kumimoji="0" sz="1400">
                <a:solidFill>
                  <a:srgbClr val="5E574E"/>
                </a:solidFill>
                <a:latin typeface="Arial" panose="020B0604020202020204" pitchFamily="34" charset="0"/>
              </a:defRPr>
            </a:lvl1pPr>
          </a:lstStyle>
          <a:p>
            <a:endParaRPr lang="zh-TW" altLang="zh-TW"/>
          </a:p>
        </p:txBody>
      </p:sp>
      <p:sp>
        <p:nvSpPr>
          <p:cNvPr id="10"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r>
              <a:rPr lang="en-US" altLang="zh-TW" smtClean="0"/>
              <a:t>Outline-3</a:t>
            </a:r>
            <a:endParaRPr lang="zh-TW" altLang="zh-TW"/>
          </a:p>
        </p:txBody>
      </p:sp>
      <p:sp>
        <p:nvSpPr>
          <p:cNvPr id="11" name="Rectangle 6"/>
          <p:cNvSpPr>
            <a:spLocks noGrp="1" noChangeArrowheads="1"/>
          </p:cNvSpPr>
          <p:nvPr>
            <p:ph type="sldNum" sz="quarter" idx="12"/>
          </p:nvPr>
        </p:nvSpPr>
        <p:spPr>
          <a:xfrm>
            <a:off x="6604000" y="6229350"/>
            <a:ext cx="1828800" cy="514350"/>
          </a:xfrm>
        </p:spPr>
        <p:txBody>
          <a:bodyPr/>
          <a:lstStyle>
            <a:lvl1pPr>
              <a:defRPr/>
            </a:lvl1pPr>
          </a:lstStyle>
          <a:p>
            <a:fld id="{ADA494F0-93F2-4833-8642-70EAF76E9F3E}" type="slidenum">
              <a:rPr lang="zh-TW" altLang="en-US"/>
              <a:pPr/>
              <a:t>‹#›</a:t>
            </a:fld>
            <a:endParaRPr lang="zh-TW" altLang="zh-TW"/>
          </a:p>
        </p:txBody>
      </p:sp>
    </p:spTree>
    <p:extLst>
      <p:ext uri="{BB962C8B-B14F-4D97-AF65-F5344CB8AC3E}">
        <p14:creationId xmlns:p14="http://schemas.microsoft.com/office/powerpoint/2010/main" val="79088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2EF23B9D-1627-428B-9DE5-1BBC89274CF2}" type="slidenum">
              <a:rPr lang="zh-TW" altLang="en-US"/>
              <a:pPr/>
              <a:t>‹#›</a:t>
            </a:fld>
            <a:endParaRPr lang="zh-TW" altLang="zh-TW"/>
          </a:p>
        </p:txBody>
      </p:sp>
    </p:spTree>
    <p:extLst>
      <p:ext uri="{BB962C8B-B14F-4D97-AF65-F5344CB8AC3E}">
        <p14:creationId xmlns:p14="http://schemas.microsoft.com/office/powerpoint/2010/main" val="96095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9550" y="228600"/>
            <a:ext cx="2051050" cy="58642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06400" y="228600"/>
            <a:ext cx="6000750" cy="58642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FFD4166B-52E3-401C-8D9E-3D7DDDD0DC22}" type="slidenum">
              <a:rPr lang="zh-TW" altLang="en-US"/>
              <a:pPr/>
              <a:t>‹#›</a:t>
            </a:fld>
            <a:endParaRPr lang="zh-TW" altLang="zh-TW"/>
          </a:p>
        </p:txBody>
      </p:sp>
    </p:spTree>
    <p:extLst>
      <p:ext uri="{BB962C8B-B14F-4D97-AF65-F5344CB8AC3E}">
        <p14:creationId xmlns:p14="http://schemas.microsoft.com/office/powerpoint/2010/main" val="250160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885825" y="381000"/>
            <a:ext cx="7953375" cy="962025"/>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893763" y="1638300"/>
            <a:ext cx="3892550" cy="462915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線上圖像版面配置區 3"/>
          <p:cNvSpPr>
            <a:spLocks noGrp="1"/>
          </p:cNvSpPr>
          <p:nvPr>
            <p:ph type="clipArt" sz="half" idx="2"/>
          </p:nvPr>
        </p:nvSpPr>
        <p:spPr>
          <a:xfrm>
            <a:off x="4938713" y="1638300"/>
            <a:ext cx="3892550" cy="4629150"/>
          </a:xfrm>
        </p:spPr>
        <p:txBody>
          <a:bodyPr/>
          <a:lstStyle/>
          <a:p>
            <a:pPr lvl="0"/>
            <a:endParaRPr lang="zh-TW" altLang="en-US" noProof="0"/>
          </a:p>
        </p:txBody>
      </p:sp>
      <p:sp>
        <p:nvSpPr>
          <p:cNvPr id="5" name="日期版面配置區 4"/>
          <p:cNvSpPr>
            <a:spLocks noGrp="1"/>
          </p:cNvSpPr>
          <p:nvPr>
            <p:ph type="dt" sz="half" idx="10"/>
          </p:nvPr>
        </p:nvSpPr>
        <p:spPr>
          <a:xfrm>
            <a:off x="838200" y="6400800"/>
            <a:ext cx="19050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kumimoji="0">
                <a:ea typeface="標楷體" panose="03000509000000000000" pitchFamily="65" charset="-120"/>
              </a:defRPr>
            </a:lvl1pPr>
          </a:lstStyle>
          <a:p>
            <a:endParaRPr lang="en-US" altLang="zh-TW"/>
          </a:p>
        </p:txBody>
      </p:sp>
      <p:sp>
        <p:nvSpPr>
          <p:cNvPr id="6" name="頁尾版面配置區 5"/>
          <p:cNvSpPr>
            <a:spLocks noGrp="1"/>
          </p:cNvSpPr>
          <p:nvPr>
            <p:ph type="ftr" sz="quarter" idx="11"/>
          </p:nvPr>
        </p:nvSpPr>
        <p:spPr>
          <a:xfrm>
            <a:off x="3429000" y="6400800"/>
            <a:ext cx="2895600" cy="457200"/>
          </a:xfrm>
        </p:spPr>
        <p:txBody>
          <a:bodyPr/>
          <a:lstStyle>
            <a:lvl1pPr>
              <a:defRPr/>
            </a:lvl1pPr>
          </a:lstStyle>
          <a:p>
            <a:r>
              <a:rPr lang="en-US" altLang="zh-TW" smtClean="0"/>
              <a:t>Outline-3</a:t>
            </a:r>
            <a:endParaRPr lang="en-US" altLang="zh-TW"/>
          </a:p>
        </p:txBody>
      </p:sp>
      <p:sp>
        <p:nvSpPr>
          <p:cNvPr id="7" name="投影片編號版面配置區 6"/>
          <p:cNvSpPr>
            <a:spLocks noGrp="1"/>
          </p:cNvSpPr>
          <p:nvPr>
            <p:ph type="sldNum" sz="quarter" idx="12"/>
          </p:nvPr>
        </p:nvSpPr>
        <p:spPr>
          <a:xfrm>
            <a:off x="7010400" y="6400800"/>
            <a:ext cx="1905000" cy="457200"/>
          </a:xfrm>
        </p:spPr>
        <p:txBody>
          <a:bodyPr/>
          <a:lstStyle>
            <a:lvl1pPr>
              <a:defRPr/>
            </a:lvl1pPr>
          </a:lstStyle>
          <a:p>
            <a:fld id="{EED10BB3-AF5C-43AB-A1E2-93EE963D6810}" type="slidenum">
              <a:rPr lang="zh-TW" altLang="en-US"/>
              <a:pPr/>
              <a:t>‹#›</a:t>
            </a:fld>
            <a:endParaRPr lang="en-US" altLang="zh-TW"/>
          </a:p>
        </p:txBody>
      </p:sp>
    </p:spTree>
    <p:extLst>
      <p:ext uri="{BB962C8B-B14F-4D97-AF65-F5344CB8AC3E}">
        <p14:creationId xmlns:p14="http://schemas.microsoft.com/office/powerpoint/2010/main" val="202830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r>
              <a:rPr lang="en-AU" altLang="zh-TW" smtClean="0"/>
              <a:t>Outline-3</a:t>
            </a:r>
            <a:endParaRPr lang="en-AU" altLang="zh-TW"/>
          </a:p>
        </p:txBody>
      </p:sp>
    </p:spTree>
    <p:extLst>
      <p:ext uri="{BB962C8B-B14F-4D97-AF65-F5344CB8AC3E}">
        <p14:creationId xmlns:p14="http://schemas.microsoft.com/office/powerpoint/2010/main" val="403424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a:spcBef>
                <a:spcPts val="300"/>
              </a:spcBef>
              <a:defRPr/>
            </a:lvl1pPr>
            <a:lvl2pPr>
              <a:spcBef>
                <a:spcPts val="300"/>
              </a:spcBef>
              <a:defRPr/>
            </a:lvl2pPr>
            <a:lvl3pPr>
              <a:spcBef>
                <a:spcPts val="300"/>
              </a:spcBef>
              <a:defRPr/>
            </a:lvl3pPr>
            <a:lvl4pPr>
              <a:spcBef>
                <a:spcPts val="300"/>
              </a:spcBef>
              <a:defRPr/>
            </a:lvl4pPr>
            <a:lvl5pPr>
              <a:spcBef>
                <a:spcPts val="300"/>
              </a:spcBef>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0EF8A0A4-1A2F-4B89-B3C7-02C31CE3A532}" type="slidenum">
              <a:rPr lang="zh-TW" altLang="en-US"/>
              <a:pPr/>
              <a:t>‹#›</a:t>
            </a:fld>
            <a:endParaRPr lang="zh-TW" altLang="zh-TW"/>
          </a:p>
        </p:txBody>
      </p:sp>
    </p:spTree>
    <p:extLst>
      <p:ext uri="{BB962C8B-B14F-4D97-AF65-F5344CB8AC3E}">
        <p14:creationId xmlns:p14="http://schemas.microsoft.com/office/powerpoint/2010/main" val="213817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按一下以編輯母片文字樣式</a:t>
            </a:r>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C218C6F5-E875-4294-983F-0C98D29C71E2}" type="slidenum">
              <a:rPr lang="zh-TW" altLang="en-US"/>
              <a:pPr/>
              <a:t>‹#›</a:t>
            </a:fld>
            <a:endParaRPr lang="zh-TW" altLang="zh-TW"/>
          </a:p>
        </p:txBody>
      </p:sp>
    </p:spTree>
    <p:extLst>
      <p:ext uri="{BB962C8B-B14F-4D97-AF65-F5344CB8AC3E}">
        <p14:creationId xmlns:p14="http://schemas.microsoft.com/office/powerpoint/2010/main" val="88855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06400" y="1052736"/>
            <a:ext cx="4032250" cy="504008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591050" y="1052736"/>
            <a:ext cx="4157414" cy="504008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717B092A-BDAC-4842-B150-2BA3BE831A2E}" type="slidenum">
              <a:rPr lang="zh-TW" altLang="en-US"/>
              <a:pPr/>
              <a:t>‹#›</a:t>
            </a:fld>
            <a:endParaRPr lang="zh-TW" altLang="zh-TW"/>
          </a:p>
        </p:txBody>
      </p:sp>
    </p:spTree>
    <p:extLst>
      <p:ext uri="{BB962C8B-B14F-4D97-AF65-F5344CB8AC3E}">
        <p14:creationId xmlns:p14="http://schemas.microsoft.com/office/powerpoint/2010/main" val="191114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8" name="Rectangle 6"/>
          <p:cNvSpPr>
            <a:spLocks noGrp="1" noChangeArrowheads="1"/>
          </p:cNvSpPr>
          <p:nvPr>
            <p:ph type="sldNum" sz="quarter" idx="11"/>
          </p:nvPr>
        </p:nvSpPr>
        <p:spPr>
          <a:ln/>
        </p:spPr>
        <p:txBody>
          <a:bodyPr/>
          <a:lstStyle>
            <a:lvl1pPr>
              <a:defRPr/>
            </a:lvl1pPr>
          </a:lstStyle>
          <a:p>
            <a:fld id="{02F206AD-E6B4-4380-9510-9262C6BAD3AB}" type="slidenum">
              <a:rPr lang="zh-TW" altLang="en-US"/>
              <a:pPr/>
              <a:t>‹#›</a:t>
            </a:fld>
            <a:endParaRPr lang="zh-TW" altLang="zh-TW"/>
          </a:p>
        </p:txBody>
      </p:sp>
    </p:spTree>
    <p:extLst>
      <p:ext uri="{BB962C8B-B14F-4D97-AF65-F5344CB8AC3E}">
        <p14:creationId xmlns:p14="http://schemas.microsoft.com/office/powerpoint/2010/main" val="404442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4" name="Rectangle 6"/>
          <p:cNvSpPr>
            <a:spLocks noGrp="1" noChangeArrowheads="1"/>
          </p:cNvSpPr>
          <p:nvPr>
            <p:ph type="sldNum" sz="quarter" idx="11"/>
          </p:nvPr>
        </p:nvSpPr>
        <p:spPr>
          <a:ln/>
        </p:spPr>
        <p:txBody>
          <a:bodyPr/>
          <a:lstStyle>
            <a:lvl1pPr>
              <a:defRPr/>
            </a:lvl1pPr>
          </a:lstStyle>
          <a:p>
            <a:fld id="{27E26518-2301-4288-8958-BDA5B1B754F8}" type="slidenum">
              <a:rPr lang="zh-TW" altLang="en-US"/>
              <a:pPr/>
              <a:t>‹#›</a:t>
            </a:fld>
            <a:endParaRPr lang="zh-TW" altLang="zh-TW"/>
          </a:p>
        </p:txBody>
      </p:sp>
    </p:spTree>
    <p:extLst>
      <p:ext uri="{BB962C8B-B14F-4D97-AF65-F5344CB8AC3E}">
        <p14:creationId xmlns:p14="http://schemas.microsoft.com/office/powerpoint/2010/main" val="8195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3" name="Rectangle 6"/>
          <p:cNvSpPr>
            <a:spLocks noGrp="1" noChangeArrowheads="1"/>
          </p:cNvSpPr>
          <p:nvPr>
            <p:ph type="sldNum" sz="quarter" idx="11"/>
          </p:nvPr>
        </p:nvSpPr>
        <p:spPr>
          <a:ln/>
        </p:spPr>
        <p:txBody>
          <a:bodyPr/>
          <a:lstStyle>
            <a:lvl1pPr>
              <a:defRPr/>
            </a:lvl1pPr>
          </a:lstStyle>
          <a:p>
            <a:fld id="{A28F8FC3-5E9A-4038-B5A8-66BD6BC00F38}" type="slidenum">
              <a:rPr lang="zh-TW" altLang="en-US"/>
              <a:pPr/>
              <a:t>‹#›</a:t>
            </a:fld>
            <a:endParaRPr lang="zh-TW" altLang="zh-TW"/>
          </a:p>
        </p:txBody>
      </p:sp>
    </p:spTree>
    <p:extLst>
      <p:ext uri="{BB962C8B-B14F-4D97-AF65-F5344CB8AC3E}">
        <p14:creationId xmlns:p14="http://schemas.microsoft.com/office/powerpoint/2010/main" val="368272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BDCD4846-DA3B-40DF-B5CF-8C74617F3C43}" type="slidenum">
              <a:rPr lang="zh-TW" altLang="en-US"/>
              <a:pPr/>
              <a:t>‹#›</a:t>
            </a:fld>
            <a:endParaRPr lang="zh-TW" altLang="zh-TW"/>
          </a:p>
        </p:txBody>
      </p:sp>
    </p:spTree>
    <p:extLst>
      <p:ext uri="{BB962C8B-B14F-4D97-AF65-F5344CB8AC3E}">
        <p14:creationId xmlns:p14="http://schemas.microsoft.com/office/powerpoint/2010/main" val="364158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228FEB29-1780-42CD-B804-8F89355597EA}" type="slidenum">
              <a:rPr lang="zh-TW" altLang="en-US"/>
              <a:pPr/>
              <a:t>‹#›</a:t>
            </a:fld>
            <a:endParaRPr lang="zh-TW" altLang="zh-TW"/>
          </a:p>
        </p:txBody>
      </p:sp>
    </p:spTree>
    <p:extLst>
      <p:ext uri="{BB962C8B-B14F-4D97-AF65-F5344CB8AC3E}">
        <p14:creationId xmlns:p14="http://schemas.microsoft.com/office/powerpoint/2010/main" val="300221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1" name="Picture 11" descr="清大LOGO(鳥)"/>
          <p:cNvPicPr>
            <a:picLocks noChangeAspect="1" noChangeArrowheads="1"/>
          </p:cNvPicPr>
          <p:nvPr userDrawn="1"/>
        </p:nvPicPr>
        <p:blipFill>
          <a:blip r:embed="rId15"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4932" name="Rectangle 2"/>
          <p:cNvSpPr>
            <a:spLocks noGrp="1" noChangeArrowheads="1"/>
          </p:cNvSpPr>
          <p:nvPr>
            <p:ph type="title"/>
          </p:nvPr>
        </p:nvSpPr>
        <p:spPr bwMode="auto">
          <a:xfrm>
            <a:off x="406400" y="228600"/>
            <a:ext cx="8342064"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TW" smtClean="0"/>
              <a:t>Click to edit Master title style</a:t>
            </a:r>
          </a:p>
        </p:txBody>
      </p:sp>
      <p:sp>
        <p:nvSpPr>
          <p:cNvPr id="124933" name="Rectangle 3"/>
          <p:cNvSpPr>
            <a:spLocks noGrp="1" noChangeArrowheads="1"/>
          </p:cNvSpPr>
          <p:nvPr>
            <p:ph type="body" idx="1"/>
          </p:nvPr>
        </p:nvSpPr>
        <p:spPr bwMode="auto">
          <a:xfrm>
            <a:off x="406400" y="1052736"/>
            <a:ext cx="8342064" cy="5057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ctr" eaLnBrk="0" hangingPunct="0">
              <a:spcBef>
                <a:spcPct val="50000"/>
              </a:spcBef>
              <a:defRPr kumimoji="0" sz="1400">
                <a:solidFill>
                  <a:schemeClr val="bg2"/>
                </a:solidFill>
                <a:latin typeface="Arial" panose="020B0604020202020204" pitchFamily="34" charset="0"/>
              </a:defRPr>
            </a:lvl1pPr>
          </a:lstStyle>
          <a:p>
            <a:r>
              <a:rPr lang="en-US" altLang="zh-TW" smtClean="0"/>
              <a:t>Outline-3</a:t>
            </a:r>
            <a:endParaRPr lang="en-US" altLang="zh-TW"/>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spcBef>
                <a:spcPct val="50000"/>
              </a:spcBef>
              <a:defRPr kumimoji="0" sz="1400">
                <a:solidFill>
                  <a:schemeClr val="bg1"/>
                </a:solidFill>
                <a:latin typeface="Arial" panose="020B0604020202020204" pitchFamily="34" charset="0"/>
              </a:defRPr>
            </a:lvl1pPr>
          </a:lstStyle>
          <a:p>
            <a:fld id="{00019357-62ED-46DA-9758-0BDF6BF309D1}" type="slidenum">
              <a:rPr lang="zh-TW" altLang="en-US"/>
              <a:pPr/>
              <a:t>‹#›</a:t>
            </a:fld>
            <a:endParaRPr lang="zh-TW" altLang="zh-TW"/>
          </a:p>
        </p:txBody>
      </p:sp>
      <p:sp>
        <p:nvSpPr>
          <p:cNvPr id="4105" name="Rectangle 9"/>
          <p:cNvSpPr>
            <a:spLocks noChangeArrowheads="1"/>
          </p:cNvSpPr>
          <p:nvPr userDrawn="1"/>
        </p:nvSpPr>
        <p:spPr bwMode="auto">
          <a:xfrm>
            <a:off x="0" y="908050"/>
            <a:ext cx="9144000" cy="144463"/>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7" name="Picture 14" descr="清大書法字 "/>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11"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124939" name="Picture 13" descr="清大LOGO(圓)"/>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67" r:id="rId12"/>
    <p:sldLayoutId id="2147483668" r:id="rId13"/>
  </p:sldLayoutIdLst>
  <p:hf hdr="0" ftr="0" dt="0"/>
  <p:txStyles>
    <p:titleStyle>
      <a:lvl1pPr algn="l" rtl="0" eaLnBrk="0" fontAlgn="base" hangingPunct="0">
        <a:lnSpc>
          <a:spcPct val="85000"/>
        </a:lnSpc>
        <a:spcBef>
          <a:spcPct val="0"/>
        </a:spcBef>
        <a:spcAft>
          <a:spcPct val="0"/>
        </a:spcAft>
        <a:defRPr kumimoji="1" sz="3600" b="1" kern="1200">
          <a:solidFill>
            <a:schemeClr val="tx1"/>
          </a:solidFill>
          <a:latin typeface="+mj-lt"/>
          <a:ea typeface="+mj-ea"/>
          <a:cs typeface="+mj-cs"/>
        </a:defRPr>
      </a:lvl1pPr>
      <a:lvl2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2pPr>
      <a:lvl3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3pPr>
      <a:lvl4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4pPr>
      <a:lvl5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5pPr>
      <a:lvl6pPr marL="4572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6pPr>
      <a:lvl7pPr marL="9144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7pPr>
      <a:lvl8pPr marL="13716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8pPr>
      <a:lvl9pPr marL="18288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9pPr>
    </p:titleStyle>
    <p:body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ct val="200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9.e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4"/>
          <p:cNvSpPr>
            <a:spLocks noGrp="1" noChangeArrowheads="1"/>
          </p:cNvSpPr>
          <p:nvPr>
            <p:ph type="ctrTitle"/>
          </p:nvPr>
        </p:nvSpPr>
        <p:spPr>
          <a:xfrm>
            <a:off x="611188" y="692150"/>
            <a:ext cx="8010525" cy="2736850"/>
          </a:xfrm>
        </p:spPr>
        <p:txBody>
          <a:bodyPr/>
          <a:lstStyle/>
          <a:p>
            <a:r>
              <a:rPr lang="en-US" altLang="zh-TW" sz="3600" dirty="0" smtClean="0">
                <a:solidFill>
                  <a:srgbClr val="C00000"/>
                </a:solidFill>
                <a:latin typeface="+mn-lt"/>
              </a:rPr>
              <a:t>CS4100: Computer Architecture</a:t>
            </a:r>
            <a:r>
              <a:rPr lang="zh-TW" altLang="en-US" dirty="0" smtClean="0"/>
              <a:t/>
            </a:r>
            <a:br>
              <a:rPr lang="zh-TW" altLang="en-US" dirty="0" smtClean="0"/>
            </a:br>
            <a:r>
              <a:rPr lang="zh-TW" altLang="en-US" dirty="0" smtClean="0"/>
              <a:t/>
            </a:r>
            <a:br>
              <a:rPr lang="zh-TW" altLang="en-US" dirty="0" smtClean="0"/>
            </a:br>
            <a:r>
              <a:rPr lang="en-US" altLang="zh-TW" dirty="0" smtClean="0">
                <a:solidFill>
                  <a:srgbClr val="0000FF"/>
                </a:solidFill>
              </a:rPr>
              <a:t>The Processor</a:t>
            </a:r>
            <a:r>
              <a:rPr lang="zh-TW" altLang="en-US" dirty="0" smtClean="0">
                <a:solidFill>
                  <a:srgbClr val="0000FF"/>
                </a:solidFill>
              </a:rPr>
              <a:t> </a:t>
            </a:r>
            <a:r>
              <a:rPr lang="en-US" altLang="zh-TW" dirty="0" smtClean="0">
                <a:solidFill>
                  <a:srgbClr val="0000FF"/>
                </a:solidFill>
              </a:rPr>
              <a:t>(II)</a:t>
            </a:r>
            <a:endParaRPr lang="en-US" altLang="zh-TW" dirty="0">
              <a:solidFill>
                <a:srgbClr val="0000FF"/>
              </a:solidFill>
            </a:endParaRPr>
          </a:p>
        </p:txBody>
      </p:sp>
      <p:sp>
        <p:nvSpPr>
          <p:cNvPr id="157701" name="Rectangle 5"/>
          <p:cNvSpPr>
            <a:spLocks noGrp="1" noChangeArrowheads="1"/>
          </p:cNvSpPr>
          <p:nvPr>
            <p:ph type="subTitle" idx="1"/>
          </p:nvPr>
        </p:nvSpPr>
        <p:spPr>
          <a:xfrm>
            <a:off x="755650" y="3861593"/>
            <a:ext cx="7778750" cy="1727647"/>
          </a:xfrm>
        </p:spPr>
        <p:txBody>
          <a:bodyPr/>
          <a:lstStyle/>
          <a:p>
            <a:r>
              <a:rPr lang="en-US" altLang="zh-TW" dirty="0" smtClean="0"/>
              <a:t>Prof. Chung-Ta King</a:t>
            </a:r>
          </a:p>
          <a:p>
            <a:r>
              <a:rPr lang="en-US" altLang="zh-TW" sz="2800" dirty="0" smtClean="0"/>
              <a:t>Department of Computer Science</a:t>
            </a:r>
          </a:p>
          <a:p>
            <a:r>
              <a:rPr lang="en-US" altLang="zh-TW" sz="2800" dirty="0" smtClean="0"/>
              <a:t>National Tsing Hua University, Taiwan</a:t>
            </a:r>
            <a:endParaRPr lang="zh-TW" altLang="en-US" sz="2800" dirty="0" smtClean="0"/>
          </a:p>
        </p:txBody>
      </p:sp>
    </p:spTree>
    <p:extLst>
      <p:ext uri="{BB962C8B-B14F-4D97-AF65-F5344CB8AC3E}">
        <p14:creationId xmlns:p14="http://schemas.microsoft.com/office/powerpoint/2010/main" val="1027858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zh-TW" smtClean="0"/>
              <a:t>Pipeline Performance</a:t>
            </a:r>
            <a:endParaRPr lang="en-AU" altLang="zh-TW" smtClean="0"/>
          </a:p>
        </p:txBody>
      </p:sp>
      <p:sp>
        <p:nvSpPr>
          <p:cNvPr id="35844" name="Rectangle 3"/>
          <p:cNvSpPr>
            <a:spLocks noGrp="1" noChangeArrowheads="1"/>
          </p:cNvSpPr>
          <p:nvPr>
            <p:ph type="body" idx="1"/>
          </p:nvPr>
        </p:nvSpPr>
        <p:spPr/>
        <p:txBody>
          <a:bodyPr/>
          <a:lstStyle/>
          <a:p>
            <a:r>
              <a:rPr lang="en-US" altLang="zh-TW" dirty="0" smtClean="0"/>
              <a:t>Assume time for stages is</a:t>
            </a:r>
          </a:p>
          <a:p>
            <a:pPr lvl="1"/>
            <a:r>
              <a:rPr lang="en-US" altLang="zh-TW" dirty="0" smtClean="0"/>
              <a:t>100ps for register read or write</a:t>
            </a:r>
          </a:p>
          <a:p>
            <a:pPr lvl="1"/>
            <a:r>
              <a:rPr lang="en-US" altLang="zh-TW" dirty="0" smtClean="0"/>
              <a:t>200ps for other stages</a:t>
            </a:r>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r>
              <a:rPr lang="en-US" altLang="zh-TW" dirty="0" smtClean="0"/>
              <a:t>Compare pipelined with single-cycle </a:t>
            </a:r>
            <a:r>
              <a:rPr lang="en-US" altLang="zh-TW" dirty="0" err="1" smtClean="0"/>
              <a:t>datapath</a:t>
            </a:r>
            <a:endParaRPr lang="en-US" altLang="zh-TW" dirty="0" smtClean="0"/>
          </a:p>
        </p:txBody>
      </p:sp>
      <p:graphicFrame>
        <p:nvGraphicFramePr>
          <p:cNvPr id="327684" name="Group 4"/>
          <p:cNvGraphicFramePr>
            <a:graphicFrameLocks noGrp="1"/>
          </p:cNvGraphicFramePr>
          <p:nvPr>
            <p:extLst>
              <p:ext uri="{D42A27DB-BD31-4B8C-83A1-F6EECF244321}">
                <p14:modId xmlns:p14="http://schemas.microsoft.com/office/powerpoint/2010/main" val="3238295281"/>
              </p:ext>
            </p:extLst>
          </p:nvPr>
        </p:nvGraphicFramePr>
        <p:xfrm>
          <a:off x="384174" y="2420888"/>
          <a:ext cx="8508306" cy="2651680"/>
        </p:xfrm>
        <a:graphic>
          <a:graphicData uri="http://schemas.openxmlformats.org/drawingml/2006/table">
            <a:tbl>
              <a:tblPr/>
              <a:tblGrid>
                <a:gridCol w="1296145">
                  <a:extLst>
                    <a:ext uri="{9D8B030D-6E8A-4147-A177-3AD203B41FA5}">
                      <a16:colId xmlns:a16="http://schemas.microsoft.com/office/drawing/2014/main" val="20000"/>
                    </a:ext>
                  </a:extLst>
                </a:gridCol>
                <a:gridCol w="1134106">
                  <a:extLst>
                    <a:ext uri="{9D8B030D-6E8A-4147-A177-3AD203B41FA5}">
                      <a16:colId xmlns:a16="http://schemas.microsoft.com/office/drawing/2014/main" val="20001"/>
                    </a:ext>
                  </a:extLst>
                </a:gridCol>
                <a:gridCol w="1217552">
                  <a:extLst>
                    <a:ext uri="{9D8B030D-6E8A-4147-A177-3AD203B41FA5}">
                      <a16:colId xmlns:a16="http://schemas.microsoft.com/office/drawing/2014/main" val="20002"/>
                    </a:ext>
                  </a:extLst>
                </a:gridCol>
                <a:gridCol w="1116087">
                  <a:extLst>
                    <a:ext uri="{9D8B030D-6E8A-4147-A177-3AD203B41FA5}">
                      <a16:colId xmlns:a16="http://schemas.microsoft.com/office/drawing/2014/main" val="20003"/>
                    </a:ext>
                  </a:extLst>
                </a:gridCol>
                <a:gridCol w="1314164">
                  <a:extLst>
                    <a:ext uri="{9D8B030D-6E8A-4147-A177-3AD203B41FA5}">
                      <a16:colId xmlns:a16="http://schemas.microsoft.com/office/drawing/2014/main" val="20004"/>
                    </a:ext>
                  </a:extLst>
                </a:gridCol>
                <a:gridCol w="1214318">
                  <a:extLst>
                    <a:ext uri="{9D8B030D-6E8A-4147-A177-3AD203B41FA5}">
                      <a16:colId xmlns:a16="http://schemas.microsoft.com/office/drawing/2014/main" val="20005"/>
                    </a:ext>
                  </a:extLst>
                </a:gridCol>
                <a:gridCol w="1215934">
                  <a:extLst>
                    <a:ext uri="{9D8B030D-6E8A-4147-A177-3AD203B41FA5}">
                      <a16:colId xmlns:a16="http://schemas.microsoft.com/office/drawing/2014/main" val="20006"/>
                    </a:ext>
                  </a:extLst>
                </a:gridCol>
              </a:tblGrid>
              <a:tr h="6400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err="1" smtClean="0">
                          <a:ln>
                            <a:noFill/>
                          </a:ln>
                          <a:solidFill>
                            <a:schemeClr val="tx1"/>
                          </a:solidFill>
                          <a:effectLst/>
                          <a:latin typeface="+mn-lt"/>
                        </a:rPr>
                        <a:t>Instr</a:t>
                      </a:r>
                      <a:endParaRPr kumimoji="0" lang="en-AU" sz="2400" b="0" i="0" u="none" strike="noStrike" cap="none" normalizeH="0" baseline="0" dirty="0" smtClean="0">
                        <a:ln>
                          <a:noFill/>
                        </a:ln>
                        <a:solidFill>
                          <a:schemeClr val="tx1"/>
                        </a:solidFill>
                        <a:effectLst/>
                        <a:latin typeface="+mn-lt"/>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mn-lt"/>
                        </a:rPr>
                        <a:t>IF</a:t>
                      </a:r>
                      <a:endParaRPr kumimoji="0" lang="en-AU" sz="2400" b="0" i="0" u="none" strike="noStrike" cap="none" normalizeH="0" baseline="0" dirty="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mn-lt"/>
                        </a:rPr>
                        <a:t>ID</a:t>
                      </a:r>
                      <a:endParaRPr kumimoji="0" lang="en-AU" sz="2400" b="0" i="0" u="none" strike="noStrike" cap="none" normalizeH="0" baseline="0" dirty="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mn-lt"/>
                        </a:rPr>
                        <a:t>EX</a:t>
                      </a:r>
                      <a:endParaRPr kumimoji="0" lang="en-AU" sz="2400" b="0" i="0" u="none" strike="noStrike" cap="none" normalizeH="0" baseline="0" dirty="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mn-lt"/>
                        </a:rPr>
                        <a:t>MEM</a:t>
                      </a:r>
                      <a:endParaRPr kumimoji="0" lang="en-AU" sz="2400" b="0" i="0" u="none" strike="noStrike" cap="none" normalizeH="0" baseline="0" dirty="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mn-lt"/>
                        </a:rPr>
                        <a:t>WB</a:t>
                      </a:r>
                      <a:endParaRPr kumimoji="0" lang="en-AU" sz="2400" b="0" i="0" u="none" strike="noStrike" cap="none" normalizeH="0" baseline="0" dirty="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mn-lt"/>
                        </a:rPr>
                        <a:t>Total time</a:t>
                      </a:r>
                      <a:endParaRPr kumimoji="0" lang="en-AU" sz="2400" b="0" i="0" u="none" strike="noStrike" cap="none" normalizeH="0" baseline="0" dirty="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0"/>
                  </a:ext>
                </a:extLst>
              </a:tr>
              <a:tr h="39997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err="1" smtClean="0">
                          <a:ln>
                            <a:noFill/>
                          </a:ln>
                          <a:solidFill>
                            <a:schemeClr val="tx1"/>
                          </a:solidFill>
                          <a:effectLst/>
                          <a:latin typeface="+mn-lt"/>
                        </a:rPr>
                        <a:t>ld</a:t>
                      </a:r>
                      <a:endParaRPr kumimoji="0" lang="en-AU" sz="2400" b="0" i="0" u="none" strike="noStrike" cap="none" normalizeH="0" baseline="0" dirty="0" smtClean="0">
                        <a:ln>
                          <a:noFill/>
                        </a:ln>
                        <a:solidFill>
                          <a:schemeClr val="tx1"/>
                        </a:solidFill>
                        <a:effectLst/>
                        <a:latin typeface="+mn-lt"/>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mn-lt"/>
                        </a:rPr>
                        <a:t>200ps</a:t>
                      </a:r>
                      <a:endParaRPr kumimoji="0" lang="en-AU" sz="2400" b="0" i="0" u="none" strike="noStrike" cap="none" normalizeH="0" baseline="0" dirty="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mn-lt"/>
                        </a:rPr>
                        <a:t>100 </a:t>
                      </a:r>
                      <a:r>
                        <a:rPr kumimoji="0" lang="en-US" sz="2400" b="0" i="0" u="none" strike="noStrike" cap="none" normalizeH="0" baseline="0" dirty="0" err="1" smtClean="0">
                          <a:ln>
                            <a:noFill/>
                          </a:ln>
                          <a:solidFill>
                            <a:schemeClr val="tx1"/>
                          </a:solidFill>
                          <a:effectLst/>
                          <a:latin typeface="+mn-lt"/>
                        </a:rPr>
                        <a:t>ps</a:t>
                      </a:r>
                      <a:endParaRPr kumimoji="0" lang="en-AU" sz="2400" b="0" i="0" u="none" strike="noStrike" cap="none" normalizeH="0" baseline="0" dirty="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mn-lt"/>
                        </a:rPr>
                        <a:t>200ps</a:t>
                      </a:r>
                      <a:endParaRPr kumimoji="0" lang="en-AU" sz="2400" b="0" i="0" u="none" strike="noStrike" cap="none" normalizeH="0" baseline="0" dirty="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mn-lt"/>
                        </a:rPr>
                        <a:t>200ps</a:t>
                      </a:r>
                      <a:endParaRPr kumimoji="0" lang="en-AU" sz="2400" b="0" i="0" u="none" strike="noStrike" cap="none" normalizeH="0" baseline="0" dirty="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mn-lt"/>
                        </a:rPr>
                        <a:t>100 </a:t>
                      </a:r>
                      <a:r>
                        <a:rPr kumimoji="0" lang="en-US" sz="2400" b="0" i="0" u="none" strike="noStrike" cap="none" normalizeH="0" baseline="0" dirty="0" err="1" smtClean="0">
                          <a:ln>
                            <a:noFill/>
                          </a:ln>
                          <a:solidFill>
                            <a:schemeClr val="tx1"/>
                          </a:solidFill>
                          <a:effectLst/>
                          <a:latin typeface="+mn-lt"/>
                        </a:rPr>
                        <a:t>ps</a:t>
                      </a:r>
                      <a:endParaRPr kumimoji="0" lang="en-AU" sz="2400" b="0" i="0" u="none" strike="noStrike" cap="none" normalizeH="0" baseline="0" dirty="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rgbClr val="FF0000"/>
                          </a:solidFill>
                          <a:effectLst/>
                          <a:latin typeface="+mn-lt"/>
                        </a:rPr>
                        <a:t>800ps</a:t>
                      </a:r>
                      <a:endParaRPr kumimoji="0" lang="en-AU" sz="2400" b="0" i="0" u="none" strike="noStrike" cap="none" normalizeH="0" baseline="0" dirty="0" smtClean="0">
                        <a:ln>
                          <a:noFill/>
                        </a:ln>
                        <a:solidFill>
                          <a:srgbClr val="FF0000"/>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47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err="1" smtClean="0">
                          <a:ln>
                            <a:noFill/>
                          </a:ln>
                          <a:solidFill>
                            <a:schemeClr val="tx1"/>
                          </a:solidFill>
                          <a:effectLst/>
                          <a:latin typeface="+mn-lt"/>
                        </a:rPr>
                        <a:t>sd</a:t>
                      </a:r>
                      <a:endParaRPr kumimoji="0" lang="en-AU" sz="2400" b="0" i="0" u="none" strike="noStrike" cap="none" normalizeH="0" baseline="0" dirty="0" smtClean="0">
                        <a:ln>
                          <a:noFill/>
                        </a:ln>
                        <a:solidFill>
                          <a:schemeClr val="tx1"/>
                        </a:solidFill>
                        <a:effectLst/>
                        <a:latin typeface="+mn-lt"/>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mn-lt"/>
                        </a:rPr>
                        <a:t>200ps</a:t>
                      </a:r>
                      <a:endParaRPr kumimoji="0" lang="en-AU" sz="2400" b="0" i="0" u="none" strike="noStrike" cap="none" normalizeH="0" baseline="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mn-lt"/>
                        </a:rPr>
                        <a:t>100 ps</a:t>
                      </a:r>
                      <a:endParaRPr kumimoji="0" lang="en-AU" sz="2400" b="0" i="0" u="none" strike="noStrike" cap="none" normalizeH="0" baseline="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mn-lt"/>
                        </a:rPr>
                        <a:t>200ps</a:t>
                      </a:r>
                      <a:endParaRPr kumimoji="0" lang="en-AU" sz="2400" b="0" i="0" u="none" strike="noStrike" cap="none" normalizeH="0" baseline="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mn-lt"/>
                        </a:rPr>
                        <a:t>200ps</a:t>
                      </a:r>
                      <a:endParaRPr kumimoji="0" lang="en-AU" sz="2400" b="0" i="0" u="none" strike="noStrike" cap="none" normalizeH="0" baseline="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mn-lt"/>
                        </a:rPr>
                        <a:t>700ps</a:t>
                      </a:r>
                      <a:endParaRPr kumimoji="0" lang="en-AU" sz="2400" b="0" i="0" u="none" strike="noStrike" cap="none" normalizeH="0" baseline="0" dirty="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997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mn-lt"/>
                        </a:rPr>
                        <a:t>R-type</a:t>
                      </a:r>
                      <a:endParaRPr kumimoji="0" lang="en-AU" sz="2400" b="0" i="0" u="none" strike="noStrike" cap="none" normalizeH="0" baseline="0" dirty="0" smtClean="0">
                        <a:ln>
                          <a:noFill/>
                        </a:ln>
                        <a:solidFill>
                          <a:schemeClr val="tx1"/>
                        </a:solidFill>
                        <a:effectLst/>
                        <a:latin typeface="+mn-lt"/>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mn-lt"/>
                        </a:rPr>
                        <a:t>200ps</a:t>
                      </a:r>
                      <a:endParaRPr kumimoji="0" lang="en-AU" sz="2400" b="0" i="0" u="none" strike="noStrike" cap="none" normalizeH="0" baseline="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mn-lt"/>
                        </a:rPr>
                        <a:t>100 ps</a:t>
                      </a:r>
                      <a:endParaRPr kumimoji="0" lang="en-AU" sz="2400" b="0" i="0" u="none" strike="noStrike" cap="none" normalizeH="0" baseline="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mn-lt"/>
                        </a:rPr>
                        <a:t>200ps</a:t>
                      </a:r>
                      <a:endParaRPr kumimoji="0" lang="en-AU" sz="2400" b="0" i="0" u="none" strike="noStrike" cap="none" normalizeH="0" baseline="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mn-lt"/>
                        </a:rPr>
                        <a:t>100 ps</a:t>
                      </a:r>
                      <a:endParaRPr kumimoji="0" lang="en-AU" sz="2400" b="0" i="0" u="none" strike="noStrike" cap="none" normalizeH="0" baseline="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mn-lt"/>
                        </a:rPr>
                        <a:t>600ps</a:t>
                      </a:r>
                      <a:endParaRPr kumimoji="0" lang="en-AU" sz="2400" b="0" i="0" u="none" strike="noStrike" cap="none" normalizeH="0" baseline="0" dirty="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56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err="1" smtClean="0">
                          <a:ln>
                            <a:noFill/>
                          </a:ln>
                          <a:solidFill>
                            <a:schemeClr val="tx1"/>
                          </a:solidFill>
                          <a:effectLst/>
                          <a:latin typeface="+mn-lt"/>
                        </a:rPr>
                        <a:t>beq</a:t>
                      </a:r>
                      <a:endParaRPr kumimoji="0" lang="en-AU" sz="2400" b="0" i="0" u="none" strike="noStrike" cap="none" normalizeH="0" baseline="0" dirty="0" smtClean="0">
                        <a:ln>
                          <a:noFill/>
                        </a:ln>
                        <a:solidFill>
                          <a:schemeClr val="tx1"/>
                        </a:solidFill>
                        <a:effectLst/>
                        <a:latin typeface="+mn-lt"/>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mn-lt"/>
                        </a:rPr>
                        <a:t>200ps</a:t>
                      </a:r>
                      <a:endParaRPr kumimoji="0" lang="en-AU" sz="2400" b="0" i="0" u="none" strike="noStrike" cap="none" normalizeH="0" baseline="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mn-lt"/>
                        </a:rPr>
                        <a:t>100 ps</a:t>
                      </a:r>
                      <a:endParaRPr kumimoji="0" lang="en-AU" sz="2400" b="0" i="0" u="none" strike="noStrike" cap="none" normalizeH="0" baseline="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mn-lt"/>
                        </a:rPr>
                        <a:t>200ps</a:t>
                      </a:r>
                      <a:endParaRPr kumimoji="0" lang="en-AU" sz="2400" b="0" i="0" u="none" strike="noStrike" cap="none" normalizeH="0" baseline="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mn-lt"/>
                        </a:rPr>
                        <a:t>500ps</a:t>
                      </a:r>
                      <a:endParaRPr kumimoji="0" lang="en-AU" sz="2400" b="0" i="0" u="none" strike="noStrike" cap="none" normalizeH="0" baseline="0" dirty="0" smtClean="0">
                        <a:ln>
                          <a:noFill/>
                        </a:ln>
                        <a:solidFill>
                          <a:schemeClr val="tx1"/>
                        </a:solidFill>
                        <a:effectLst/>
                        <a:latin typeface="+mn-lt"/>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文字方塊 1"/>
          <p:cNvSpPr txBox="1"/>
          <p:nvPr/>
        </p:nvSpPr>
        <p:spPr>
          <a:xfrm>
            <a:off x="7092280" y="1988840"/>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4.24</a:t>
            </a:r>
            <a:endParaRPr lang="zh-TW" altLang="en-US" dirty="0">
              <a:latin typeface="+mn-lt"/>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9</a:t>
            </a:fld>
            <a:endParaRPr lang="zh-TW" altLang="zh-TW"/>
          </a:p>
        </p:txBody>
      </p:sp>
    </p:spTree>
    <p:extLst>
      <p:ext uri="{BB962C8B-B14F-4D97-AF65-F5344CB8AC3E}">
        <p14:creationId xmlns:p14="http://schemas.microsoft.com/office/powerpoint/2010/main" val="575583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altLang="zh-TW" smtClean="0"/>
              <a:t>Pipeline Performance</a:t>
            </a:r>
            <a:endParaRPr lang="en-AU" altLang="zh-TW" smtClean="0">
              <a:ea typeface="新細明體" panose="02020500000000000000" pitchFamily="18" charset="-120"/>
            </a:endParaRPr>
          </a:p>
        </p:txBody>
      </p:sp>
      <p:sp>
        <p:nvSpPr>
          <p:cNvPr id="36869" name="Text Box 4"/>
          <p:cNvSpPr txBox="1">
            <a:spLocks noChangeArrowheads="1"/>
          </p:cNvSpPr>
          <p:nvPr/>
        </p:nvSpPr>
        <p:spPr bwMode="auto">
          <a:xfrm>
            <a:off x="6071939" y="1772816"/>
            <a:ext cx="2600905" cy="400110"/>
          </a:xfrm>
          <a:prstGeom prst="rect">
            <a:avLst/>
          </a:prstGeom>
          <a:solidFill>
            <a:srgbClr val="FFC000"/>
          </a:solidFill>
          <a:ln w="9525">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dirty="0">
                <a:latin typeface="+mn-lt"/>
              </a:rPr>
              <a:t>Single-cycle (T</a:t>
            </a:r>
            <a:r>
              <a:rPr lang="en-US" altLang="zh-TW" sz="2000" baseline="-25000" dirty="0">
                <a:latin typeface="+mn-lt"/>
              </a:rPr>
              <a:t>c</a:t>
            </a:r>
            <a:r>
              <a:rPr lang="en-US" altLang="zh-TW" sz="2000" dirty="0">
                <a:latin typeface="+mn-lt"/>
              </a:rPr>
              <a:t>= 800ps)</a:t>
            </a:r>
            <a:endParaRPr lang="en-AU" altLang="zh-TW" sz="2000" dirty="0">
              <a:latin typeface="+mn-lt"/>
            </a:endParaRPr>
          </a:p>
        </p:txBody>
      </p:sp>
      <p:sp>
        <p:nvSpPr>
          <p:cNvPr id="36870" name="Text Box 5"/>
          <p:cNvSpPr txBox="1">
            <a:spLocks noChangeArrowheads="1"/>
          </p:cNvSpPr>
          <p:nvPr/>
        </p:nvSpPr>
        <p:spPr bwMode="auto">
          <a:xfrm>
            <a:off x="6364039" y="4653136"/>
            <a:ext cx="2355709" cy="400110"/>
          </a:xfrm>
          <a:prstGeom prst="rect">
            <a:avLst/>
          </a:prstGeom>
          <a:solidFill>
            <a:srgbClr val="FFC000"/>
          </a:solidFill>
          <a:ln w="9525">
            <a:solidFill>
              <a:schemeClr val="tx1"/>
            </a:solidFill>
            <a:miter lim="800000"/>
            <a:headEnd/>
            <a:tailEnd/>
          </a:ln>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dirty="0">
                <a:latin typeface="+mn-lt"/>
              </a:rPr>
              <a:t>Pipelined (T</a:t>
            </a:r>
            <a:r>
              <a:rPr lang="en-US" altLang="zh-TW" sz="2000" baseline="-25000" dirty="0">
                <a:latin typeface="+mn-lt"/>
              </a:rPr>
              <a:t>c</a:t>
            </a:r>
            <a:r>
              <a:rPr lang="en-US" altLang="zh-TW" sz="2000" dirty="0">
                <a:latin typeface="+mn-lt"/>
              </a:rPr>
              <a:t>= 200ps)</a:t>
            </a:r>
            <a:endParaRPr lang="en-AU" altLang="zh-TW" sz="2000" dirty="0">
              <a:latin typeface="+mn-lt"/>
            </a:endParaRPr>
          </a:p>
        </p:txBody>
      </p:sp>
      <p:sp>
        <p:nvSpPr>
          <p:cNvPr id="2" name="文字方塊 1"/>
          <p:cNvSpPr txBox="1"/>
          <p:nvPr/>
        </p:nvSpPr>
        <p:spPr>
          <a:xfrm>
            <a:off x="7236296" y="5661248"/>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4.25</a:t>
            </a:r>
            <a:endParaRPr lang="zh-TW" altLang="en-US" dirty="0">
              <a:latin typeface="+mn-lt"/>
            </a:endParaRPr>
          </a:p>
        </p:txBody>
      </p:sp>
      <p:sp>
        <p:nvSpPr>
          <p:cNvPr id="3" name="圓角矩形 2"/>
          <p:cNvSpPr/>
          <p:nvPr/>
        </p:nvSpPr>
        <p:spPr bwMode="auto">
          <a:xfrm>
            <a:off x="1763688" y="3068960"/>
            <a:ext cx="3168352" cy="432048"/>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smtClean="0">
                <a:latin typeface="+mn-lt"/>
              </a:rPr>
              <a:t>3 instructions take 2400 </a:t>
            </a:r>
            <a:r>
              <a:rPr lang="en-US" altLang="zh-TW" sz="2000" dirty="0" err="1" smtClean="0">
                <a:latin typeface="+mn-lt"/>
              </a:rPr>
              <a:t>ps</a:t>
            </a:r>
            <a:endParaRPr lang="zh-TW" altLang="en-US" sz="2000" dirty="0">
              <a:latin typeface="+mn-lt"/>
            </a:endParaRPr>
          </a:p>
        </p:txBody>
      </p:sp>
      <p:sp>
        <p:nvSpPr>
          <p:cNvPr id="8" name="圓角矩形 7"/>
          <p:cNvSpPr/>
          <p:nvPr/>
        </p:nvSpPr>
        <p:spPr bwMode="auto">
          <a:xfrm>
            <a:off x="5868144" y="5151703"/>
            <a:ext cx="3168352" cy="432048"/>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smtClean="0">
                <a:latin typeface="+mn-lt"/>
              </a:rPr>
              <a:t>3 instructions take 1200 </a:t>
            </a:r>
            <a:r>
              <a:rPr lang="en-US" altLang="zh-TW" sz="2000" dirty="0" err="1" smtClean="0">
                <a:latin typeface="+mn-lt"/>
              </a:rPr>
              <a:t>ps</a:t>
            </a:r>
            <a:endParaRPr lang="zh-TW" altLang="en-US" sz="2000" dirty="0">
              <a:latin typeface="+mn-lt"/>
            </a:endParaRPr>
          </a:p>
        </p:txBody>
      </p:sp>
      <p:sp>
        <p:nvSpPr>
          <p:cNvPr id="4" name="投影片編號版面配置區 3"/>
          <p:cNvSpPr>
            <a:spLocks noGrp="1"/>
          </p:cNvSpPr>
          <p:nvPr>
            <p:ph type="sldNum" sz="quarter" idx="11"/>
          </p:nvPr>
        </p:nvSpPr>
        <p:spPr/>
        <p:txBody>
          <a:bodyPr/>
          <a:lstStyle/>
          <a:p>
            <a:fld id="{27E26518-2301-4288-8958-BDA5B1B754F8}" type="slidenum">
              <a:rPr lang="zh-TW" altLang="en-US" smtClean="0"/>
              <a:pPr/>
              <a:t>10</a:t>
            </a:fld>
            <a:endParaRPr lang="zh-TW" altLang="zh-TW"/>
          </a:p>
        </p:txBody>
      </p:sp>
      <p:pic>
        <p:nvPicPr>
          <p:cNvPr id="1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24744"/>
            <a:ext cx="7201098" cy="4964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52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ltLang="zh-TW" smtClean="0"/>
              <a:t>Pipeline Speedup</a:t>
            </a:r>
            <a:endParaRPr lang="en-AU" altLang="zh-TW" smtClean="0"/>
          </a:p>
        </p:txBody>
      </p:sp>
      <p:sp>
        <p:nvSpPr>
          <p:cNvPr id="37892" name="Rectangle 3"/>
          <p:cNvSpPr>
            <a:spLocks noGrp="1" noChangeArrowheads="1"/>
          </p:cNvSpPr>
          <p:nvPr>
            <p:ph type="body" idx="1"/>
          </p:nvPr>
        </p:nvSpPr>
        <p:spPr/>
        <p:txBody>
          <a:bodyPr/>
          <a:lstStyle/>
          <a:p>
            <a:r>
              <a:rPr lang="en-US" altLang="zh-TW" dirty="0" smtClean="0"/>
              <a:t>If all stages are balanced, </a:t>
            </a:r>
          </a:p>
          <a:p>
            <a:pPr lvl="1"/>
            <a:r>
              <a:rPr lang="en-US" altLang="zh-TW" dirty="0" smtClean="0"/>
              <a:t>i.e., all take the same time</a:t>
            </a:r>
          </a:p>
          <a:p>
            <a:pPr lvl="1"/>
            <a:r>
              <a:rPr lang="en-US" altLang="zh-TW" dirty="0" smtClean="0"/>
              <a:t>Time between </a:t>
            </a:r>
            <a:r>
              <a:rPr lang="en-US" altLang="zh-TW" dirty="0" err="1" smtClean="0"/>
              <a:t>instructions</a:t>
            </a:r>
            <a:r>
              <a:rPr lang="en-US" altLang="zh-TW" baseline="-25000" dirty="0" err="1" smtClean="0"/>
              <a:t>pipelined</a:t>
            </a:r>
            <a:r>
              <a:rPr lang="en-US" altLang="zh-TW" dirty="0" smtClean="0"/>
              <a:t/>
            </a:r>
            <a:br>
              <a:rPr lang="en-US" altLang="zh-TW" dirty="0" smtClean="0"/>
            </a:br>
            <a:r>
              <a:rPr lang="en-US" altLang="zh-TW" dirty="0" smtClean="0"/>
              <a:t>= Time between </a:t>
            </a:r>
            <a:r>
              <a:rPr lang="en-US" altLang="zh-TW" dirty="0" err="1" smtClean="0"/>
              <a:t>instructions</a:t>
            </a:r>
            <a:r>
              <a:rPr lang="en-US" altLang="zh-TW" baseline="-25000" dirty="0" err="1" smtClean="0"/>
              <a:t>nonpipelined</a:t>
            </a:r>
            <a:r>
              <a:rPr lang="en-US" altLang="zh-TW" dirty="0" smtClean="0"/>
              <a:t>	   =  800 </a:t>
            </a:r>
            <a:r>
              <a:rPr lang="en-US" altLang="zh-TW" dirty="0" err="1" smtClean="0"/>
              <a:t>ps</a:t>
            </a:r>
            <a:r>
              <a:rPr lang="en-US" altLang="zh-TW" dirty="0" smtClean="0"/>
              <a:t>  = 160 </a:t>
            </a:r>
            <a:r>
              <a:rPr lang="en-US" altLang="zh-TW" dirty="0" err="1" smtClean="0"/>
              <a:t>ps</a:t>
            </a:r>
            <a:endParaRPr lang="en-US" altLang="zh-TW" dirty="0" smtClean="0"/>
          </a:p>
          <a:p>
            <a:pPr marL="457200" lvl="1" indent="0">
              <a:buNone/>
            </a:pPr>
            <a:r>
              <a:rPr lang="en-US" altLang="zh-TW" dirty="0" smtClean="0"/>
              <a:t>	              Number of stages                                5</a:t>
            </a:r>
          </a:p>
          <a:p>
            <a:pPr lvl="1"/>
            <a:r>
              <a:rPr lang="en-US" altLang="zh-TW" dirty="0" smtClean="0"/>
              <a:t>Speedup for N </a:t>
            </a:r>
            <a:r>
              <a:rPr lang="en-US" altLang="zh-TW" dirty="0" err="1" smtClean="0"/>
              <a:t>ld</a:t>
            </a:r>
            <a:r>
              <a:rPr lang="en-US" altLang="zh-TW" dirty="0" smtClean="0"/>
              <a:t> </a:t>
            </a:r>
            <a:r>
              <a:rPr lang="en-US" altLang="zh-TW" dirty="0" smtClean="0"/>
              <a:t>instructions</a:t>
            </a:r>
            <a:br>
              <a:rPr lang="en-US" altLang="zh-TW" dirty="0" smtClean="0"/>
            </a:br>
            <a:r>
              <a:rPr lang="en-US" altLang="zh-TW" dirty="0" smtClean="0"/>
              <a:t>=          N * 800 </a:t>
            </a:r>
            <a:r>
              <a:rPr lang="en-US" altLang="zh-TW" dirty="0" err="1" smtClean="0"/>
              <a:t>ps</a:t>
            </a:r>
            <a:r>
              <a:rPr lang="en-US" altLang="zh-TW" dirty="0" smtClean="0"/>
              <a:t>                </a:t>
            </a:r>
            <a:r>
              <a:rPr lang="en-US" altLang="zh-TW" dirty="0" smtClean="0">
                <a:sym typeface="Symbol" panose="05050102010706020507" pitchFamily="18" charset="2"/>
              </a:rPr>
              <a:t></a:t>
            </a:r>
            <a:r>
              <a:rPr lang="en-US" altLang="zh-TW" dirty="0" smtClean="0"/>
              <a:t> 5</a:t>
            </a:r>
            <a:r>
              <a:rPr lang="zh-TW" altLang="en-US" dirty="0" smtClean="0"/>
              <a:t> </a:t>
            </a:r>
            <a:r>
              <a:rPr lang="en-US" altLang="zh-TW" dirty="0" smtClean="0"/>
              <a:t>(when N is large)</a:t>
            </a:r>
            <a:br>
              <a:rPr lang="en-US" altLang="zh-TW" dirty="0" smtClean="0"/>
            </a:br>
            <a:r>
              <a:rPr lang="en-US" altLang="zh-TW" dirty="0" smtClean="0"/>
              <a:t>    800 </a:t>
            </a:r>
            <a:r>
              <a:rPr lang="en-US" altLang="zh-TW" dirty="0" err="1" smtClean="0"/>
              <a:t>ps</a:t>
            </a:r>
            <a:r>
              <a:rPr lang="en-US" altLang="zh-TW" dirty="0" smtClean="0"/>
              <a:t> + (N-1)*160 </a:t>
            </a:r>
            <a:r>
              <a:rPr lang="en-US" altLang="zh-TW" dirty="0" err="1" smtClean="0"/>
              <a:t>ps</a:t>
            </a:r>
            <a:r>
              <a:rPr lang="en-US" altLang="zh-TW" dirty="0" smtClean="0"/>
              <a:t> </a:t>
            </a:r>
          </a:p>
          <a:p>
            <a:r>
              <a:rPr lang="en-US" altLang="zh-TW" dirty="0" smtClean="0"/>
              <a:t>If not balanced (as in previous slide), speedup is less</a:t>
            </a:r>
          </a:p>
          <a:p>
            <a:pPr lvl="1"/>
            <a:r>
              <a:rPr lang="en-US" altLang="zh-TW" dirty="0" smtClean="0"/>
              <a:t>(N * 800) / (800 + (N-1)*200) </a:t>
            </a:r>
            <a:r>
              <a:rPr lang="en-US" altLang="zh-TW" dirty="0">
                <a:sym typeface="Symbol" panose="05050102010706020507" pitchFamily="18" charset="2"/>
              </a:rPr>
              <a:t></a:t>
            </a:r>
            <a:r>
              <a:rPr lang="en-US" altLang="zh-TW" dirty="0" smtClean="0"/>
              <a:t> 4 </a:t>
            </a:r>
          </a:p>
          <a:p>
            <a:r>
              <a:rPr lang="en-US" altLang="zh-TW" dirty="0" smtClean="0"/>
              <a:t>Speedup of pipeline is due to increased </a:t>
            </a:r>
            <a:r>
              <a:rPr lang="en-US" altLang="zh-TW" dirty="0" smtClean="0">
                <a:solidFill>
                  <a:srgbClr val="FF0000"/>
                </a:solidFill>
              </a:rPr>
              <a:t>throughput</a:t>
            </a:r>
          </a:p>
          <a:p>
            <a:pPr lvl="1"/>
            <a:r>
              <a:rPr lang="en-US" altLang="zh-TW" dirty="0" smtClean="0"/>
              <a:t>Latency (time for each instruction) does not decrease</a:t>
            </a:r>
            <a:endParaRPr lang="en-AU" altLang="zh-TW" dirty="0" smtClean="0"/>
          </a:p>
        </p:txBody>
      </p:sp>
      <p:sp>
        <p:nvSpPr>
          <p:cNvPr id="37893" name="Line 4"/>
          <p:cNvSpPr>
            <a:spLocks noChangeShapeType="1"/>
          </p:cNvSpPr>
          <p:nvPr/>
        </p:nvSpPr>
        <p:spPr bwMode="auto">
          <a:xfrm>
            <a:off x="1403648" y="2708920"/>
            <a:ext cx="453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 name="Line 4"/>
          <p:cNvSpPr>
            <a:spLocks noChangeShapeType="1"/>
          </p:cNvSpPr>
          <p:nvPr/>
        </p:nvSpPr>
        <p:spPr bwMode="auto">
          <a:xfrm>
            <a:off x="6444208" y="2708920"/>
            <a:ext cx="93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4"/>
          <p:cNvSpPr>
            <a:spLocks noChangeShapeType="1"/>
          </p:cNvSpPr>
          <p:nvPr/>
        </p:nvSpPr>
        <p:spPr bwMode="auto">
          <a:xfrm>
            <a:off x="1403648" y="3861048"/>
            <a:ext cx="2880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11</a:t>
            </a:fld>
            <a:endParaRPr lang="zh-TW" altLang="zh-TW"/>
          </a:p>
        </p:txBody>
      </p:sp>
    </p:spTree>
    <p:extLst>
      <p:ext uri="{BB962C8B-B14F-4D97-AF65-F5344CB8AC3E}">
        <p14:creationId xmlns:p14="http://schemas.microsoft.com/office/powerpoint/2010/main" val="144615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5" end="5"/>
                                            </p:txEl>
                                          </p:spTgt>
                                        </p:tgtEl>
                                        <p:attrNameLst>
                                          <p:attrName>style.visibility</p:attrName>
                                        </p:attrNameLst>
                                      </p:cBhvr>
                                      <p:to>
                                        <p:strVal val="visible"/>
                                      </p:to>
                                    </p:set>
                                    <p:animEffect transition="in" filter="fade">
                                      <p:cBhvr>
                                        <p:cTn id="7" dur="500"/>
                                        <p:tgtEl>
                                          <p:spTgt spid="3789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7892">
                                            <p:txEl>
                                              <p:pRg st="6" end="6"/>
                                            </p:txEl>
                                          </p:spTgt>
                                        </p:tgtEl>
                                        <p:attrNameLst>
                                          <p:attrName>style.visibility</p:attrName>
                                        </p:attrNameLst>
                                      </p:cBhvr>
                                      <p:to>
                                        <p:strVal val="visible"/>
                                      </p:to>
                                    </p:set>
                                    <p:animEffect transition="in" filter="fade">
                                      <p:cBhvr>
                                        <p:cTn id="10" dur="500"/>
                                        <p:tgtEl>
                                          <p:spTgt spid="37892">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892">
                                            <p:txEl>
                                              <p:pRg st="7" end="7"/>
                                            </p:txEl>
                                          </p:spTgt>
                                        </p:tgtEl>
                                        <p:attrNameLst>
                                          <p:attrName>style.visibility</p:attrName>
                                        </p:attrNameLst>
                                      </p:cBhvr>
                                      <p:to>
                                        <p:strVal val="visible"/>
                                      </p:to>
                                    </p:set>
                                    <p:animEffect transition="in" filter="fade">
                                      <p:cBhvr>
                                        <p:cTn id="15" dur="500"/>
                                        <p:tgtEl>
                                          <p:spTgt spid="37892">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7892">
                                            <p:txEl>
                                              <p:pRg st="8" end="8"/>
                                            </p:txEl>
                                          </p:spTgt>
                                        </p:tgtEl>
                                        <p:attrNameLst>
                                          <p:attrName>style.visibility</p:attrName>
                                        </p:attrNameLst>
                                      </p:cBhvr>
                                      <p:to>
                                        <p:strVal val="visible"/>
                                      </p:to>
                                    </p:set>
                                    <p:animEffect transition="in" filter="fade">
                                      <p:cBhvr>
                                        <p:cTn id="18" dur="500"/>
                                        <p:tgtEl>
                                          <p:spTgt spid="3789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TW" dirty="0" smtClean="0"/>
              <a:t>Design </a:t>
            </a:r>
            <a:r>
              <a:rPr lang="en-US" altLang="zh-TW" dirty="0"/>
              <a:t>a Pipelined </a:t>
            </a:r>
            <a:r>
              <a:rPr lang="en-US" altLang="zh-TW" dirty="0" smtClean="0"/>
              <a:t>RISC-V </a:t>
            </a:r>
            <a:r>
              <a:rPr lang="en-US" altLang="zh-TW" dirty="0" smtClean="0"/>
              <a:t>Processor</a:t>
            </a:r>
            <a:endParaRPr lang="en-AU" altLang="zh-TW" dirty="0" smtClean="0"/>
          </a:p>
        </p:txBody>
      </p:sp>
      <p:sp>
        <p:nvSpPr>
          <p:cNvPr id="38916" name="Rectangle 3"/>
          <p:cNvSpPr>
            <a:spLocks noGrp="1" noChangeArrowheads="1"/>
          </p:cNvSpPr>
          <p:nvPr>
            <p:ph type="body" idx="1"/>
          </p:nvPr>
        </p:nvSpPr>
        <p:spPr/>
        <p:txBody>
          <a:bodyPr/>
          <a:lstStyle/>
          <a:p>
            <a:pPr marL="0" indent="0">
              <a:buNone/>
            </a:pPr>
            <a:r>
              <a:rPr lang="en-US" altLang="zh-TW" dirty="0" smtClean="0"/>
              <a:t>RISC-V </a:t>
            </a:r>
            <a:r>
              <a:rPr lang="en-US" altLang="zh-TW" dirty="0" smtClean="0"/>
              <a:t>ISA designed for pipelining</a:t>
            </a:r>
          </a:p>
          <a:p>
            <a:r>
              <a:rPr lang="en-US" altLang="zh-TW" dirty="0" smtClean="0"/>
              <a:t>All instructions are 32-bits</a:t>
            </a:r>
          </a:p>
          <a:p>
            <a:pPr lvl="1"/>
            <a:r>
              <a:rPr lang="en-US" altLang="zh-TW" dirty="0" smtClean="0"/>
              <a:t>Easier to fetch and decode in one cycle</a:t>
            </a:r>
          </a:p>
          <a:p>
            <a:pPr lvl="1"/>
            <a:r>
              <a:rPr lang="en-US" altLang="zh-TW" dirty="0" smtClean="0"/>
              <a:t>c.f. x86: 1- to 17-byte instructions</a:t>
            </a:r>
          </a:p>
          <a:p>
            <a:r>
              <a:rPr lang="en-US" altLang="zh-TW" dirty="0" smtClean="0"/>
              <a:t>Few and regular instruction formats</a:t>
            </a:r>
          </a:p>
          <a:p>
            <a:pPr lvl="1"/>
            <a:r>
              <a:rPr lang="en-US" altLang="zh-TW" dirty="0" smtClean="0"/>
              <a:t>Can decode and read registers in one step</a:t>
            </a:r>
          </a:p>
          <a:p>
            <a:r>
              <a:rPr lang="en-US" altLang="zh-TW" dirty="0" smtClean="0"/>
              <a:t>Load/store addressing</a:t>
            </a:r>
          </a:p>
          <a:p>
            <a:pPr lvl="1"/>
            <a:r>
              <a:rPr lang="en-US" altLang="zh-TW" dirty="0" smtClean="0"/>
              <a:t>Can calculate address in 3rd stage, access memory in 4th </a:t>
            </a:r>
            <a:r>
              <a:rPr lang="en-US" altLang="zh-TW" dirty="0" smtClean="0"/>
              <a:t>stage</a:t>
            </a:r>
            <a:endParaRPr lang="en-US"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12</a:t>
            </a:fld>
            <a:endParaRPr lang="zh-TW" altLang="zh-TW"/>
          </a:p>
        </p:txBody>
      </p:sp>
    </p:spTree>
    <p:extLst>
      <p:ext uri="{BB962C8B-B14F-4D97-AF65-F5344CB8AC3E}">
        <p14:creationId xmlns:p14="http://schemas.microsoft.com/office/powerpoint/2010/main" val="241354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ltLang="zh-TW" dirty="0" smtClean="0"/>
              <a:t>Design </a:t>
            </a:r>
            <a:r>
              <a:rPr lang="en-US" altLang="zh-TW" dirty="0"/>
              <a:t>a Pipelined </a:t>
            </a:r>
            <a:r>
              <a:rPr lang="en-US" altLang="zh-TW" dirty="0" smtClean="0"/>
              <a:t>RISC-V </a:t>
            </a:r>
            <a:r>
              <a:rPr lang="en-US" altLang="zh-TW" dirty="0" smtClean="0"/>
              <a:t>Processor</a:t>
            </a:r>
            <a:endParaRPr lang="en-US" altLang="zh-TW" dirty="0"/>
          </a:p>
        </p:txBody>
      </p:sp>
      <p:sp>
        <p:nvSpPr>
          <p:cNvPr id="362499" name="Rectangle 3"/>
          <p:cNvSpPr>
            <a:spLocks noGrp="1" noChangeArrowheads="1"/>
          </p:cNvSpPr>
          <p:nvPr>
            <p:ph type="body" idx="1"/>
          </p:nvPr>
        </p:nvSpPr>
        <p:spPr/>
        <p:txBody>
          <a:bodyPr/>
          <a:lstStyle/>
          <a:p>
            <a:pPr marL="263776" indent="-263776"/>
            <a:r>
              <a:rPr lang="en-US" altLang="zh-TW" dirty="0"/>
              <a:t>Examine the </a:t>
            </a:r>
            <a:r>
              <a:rPr lang="en-US" altLang="zh-TW" dirty="0" err="1"/>
              <a:t>datapath</a:t>
            </a:r>
            <a:r>
              <a:rPr lang="en-US" altLang="zh-TW" dirty="0"/>
              <a:t> and control diagram</a:t>
            </a:r>
          </a:p>
          <a:p>
            <a:pPr marL="650647" lvl="1" indent="-211021"/>
            <a:r>
              <a:rPr lang="en-US" altLang="zh-TW" dirty="0"/>
              <a:t>Starting with </a:t>
            </a:r>
            <a:r>
              <a:rPr lang="en-US" altLang="zh-TW" dirty="0" smtClean="0"/>
              <a:t>single-cycle </a:t>
            </a:r>
            <a:r>
              <a:rPr lang="en-US" altLang="zh-TW" dirty="0" err="1" smtClean="0"/>
              <a:t>datapath</a:t>
            </a:r>
            <a:endParaRPr lang="en-US" altLang="zh-TW" dirty="0"/>
          </a:p>
          <a:p>
            <a:pPr marL="263776" indent="-263776"/>
            <a:r>
              <a:rPr lang="en-US" altLang="zh-TW" dirty="0" smtClean="0"/>
              <a:t>Partition </a:t>
            </a:r>
            <a:r>
              <a:rPr lang="en-US" altLang="zh-TW" dirty="0" err="1"/>
              <a:t>datapath</a:t>
            </a:r>
            <a:r>
              <a:rPr lang="en-US" altLang="zh-TW" dirty="0"/>
              <a:t> into stages:</a:t>
            </a:r>
          </a:p>
          <a:p>
            <a:pPr marL="650647" lvl="1" indent="-211021"/>
            <a:r>
              <a:rPr lang="en-US" altLang="zh-TW" dirty="0"/>
              <a:t>IF (instruction fetch), ID (instruction decode and register file read), EX (execution or address calculation), MEM (data memory access), WB (write back)</a:t>
            </a:r>
          </a:p>
          <a:p>
            <a:pPr marL="263776" indent="-263776"/>
            <a:r>
              <a:rPr lang="en-US" altLang="zh-TW" dirty="0"/>
              <a:t>Associate resources with </a:t>
            </a:r>
            <a:r>
              <a:rPr lang="en-US" altLang="zh-TW" dirty="0" smtClean="0"/>
              <a:t>stages</a:t>
            </a:r>
            <a:endParaRPr lang="en-US" altLang="zh-TW" dirty="0"/>
          </a:p>
          <a:p>
            <a:pPr marL="263776" indent="-263776"/>
            <a:r>
              <a:rPr lang="en-US" altLang="zh-TW" dirty="0"/>
              <a:t>Ensure that flows do not conflict, or figure out how to resolve</a:t>
            </a:r>
          </a:p>
          <a:p>
            <a:pPr marL="263776" indent="-263776"/>
            <a:r>
              <a:rPr lang="en-US" altLang="zh-TW" dirty="0"/>
              <a:t>Assert control in appropriate stage</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13</a:t>
            </a:fld>
            <a:endParaRPr lang="zh-TW" altLang="zh-TW"/>
          </a:p>
        </p:txBody>
      </p:sp>
    </p:spTree>
    <p:extLst>
      <p:ext uri="{BB962C8B-B14F-4D97-AF65-F5344CB8AC3E}">
        <p14:creationId xmlns:p14="http://schemas.microsoft.com/office/powerpoint/2010/main" val="2005159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052736"/>
            <a:ext cx="7488832" cy="523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Rectangle 2"/>
          <p:cNvSpPr>
            <a:spLocks noGrp="1" noChangeArrowheads="1"/>
          </p:cNvSpPr>
          <p:nvPr>
            <p:ph type="title"/>
          </p:nvPr>
        </p:nvSpPr>
        <p:spPr/>
        <p:txBody>
          <a:bodyPr/>
          <a:lstStyle/>
          <a:p>
            <a:pPr eaLnBrk="1" hangingPunct="1"/>
            <a:r>
              <a:rPr lang="en-US" altLang="zh-TW" dirty="0"/>
              <a:t>Split Single-cycle </a:t>
            </a:r>
            <a:r>
              <a:rPr lang="en-US" altLang="zh-TW" dirty="0" err="1"/>
              <a:t>Datapath</a:t>
            </a:r>
            <a:endParaRPr lang="en-AU" altLang="zh-TW" dirty="0" smtClean="0">
              <a:ea typeface="新細明體" panose="02020500000000000000" pitchFamily="18" charset="-120"/>
            </a:endParaRPr>
          </a:p>
        </p:txBody>
      </p:sp>
      <p:cxnSp>
        <p:nvCxnSpPr>
          <p:cNvPr id="4" name="直線接點 3"/>
          <p:cNvCxnSpPr/>
          <p:nvPr/>
        </p:nvCxnSpPr>
        <p:spPr bwMode="auto">
          <a:xfrm>
            <a:off x="2898000" y="1093266"/>
            <a:ext cx="0" cy="5000030"/>
          </a:xfrm>
          <a:prstGeom prst="line">
            <a:avLst/>
          </a:prstGeom>
          <a:solidFill>
            <a:schemeClr val="accent1"/>
          </a:solidFill>
          <a:ln w="3810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a:off x="4456800" y="1124744"/>
            <a:ext cx="0" cy="5000030"/>
          </a:xfrm>
          <a:prstGeom prst="line">
            <a:avLst/>
          </a:prstGeom>
          <a:solidFill>
            <a:schemeClr val="accent1"/>
          </a:solidFill>
          <a:ln w="3810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a:off x="5860800" y="1124744"/>
            <a:ext cx="0" cy="5000030"/>
          </a:xfrm>
          <a:prstGeom prst="line">
            <a:avLst/>
          </a:prstGeom>
          <a:solidFill>
            <a:schemeClr val="accent1"/>
          </a:solidFill>
          <a:ln w="3810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1" name="直線接點 30"/>
          <p:cNvCxnSpPr/>
          <p:nvPr/>
        </p:nvCxnSpPr>
        <p:spPr bwMode="auto">
          <a:xfrm>
            <a:off x="7423200" y="1124744"/>
            <a:ext cx="0" cy="5000030"/>
          </a:xfrm>
          <a:prstGeom prst="line">
            <a:avLst/>
          </a:prstGeom>
          <a:solidFill>
            <a:schemeClr val="accent1"/>
          </a:solidFill>
          <a:ln w="3810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7" name="Group 11"/>
          <p:cNvGrpSpPr>
            <a:grpSpLocks/>
          </p:cNvGrpSpPr>
          <p:nvPr/>
        </p:nvGrpSpPr>
        <p:grpSpPr bwMode="auto">
          <a:xfrm>
            <a:off x="6731686" y="2151185"/>
            <a:ext cx="1872762" cy="2357804"/>
            <a:chOff x="4473" y="1288"/>
            <a:chExt cx="1278" cy="1609"/>
          </a:xfrm>
        </p:grpSpPr>
        <p:sp>
          <p:nvSpPr>
            <p:cNvPr id="8" name="AutoShape 7"/>
            <p:cNvSpPr>
              <a:spLocks noChangeArrowheads="1"/>
            </p:cNvSpPr>
            <p:nvPr/>
          </p:nvSpPr>
          <p:spPr bwMode="auto">
            <a:xfrm>
              <a:off x="4773" y="1288"/>
              <a:ext cx="978" cy="472"/>
            </a:xfrm>
            <a:prstGeom prst="roundRect">
              <a:avLst>
                <a:gd name="adj" fmla="val 28819"/>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latin typeface="+mn-lt"/>
                </a:rPr>
                <a:t>Feedback</a:t>
              </a:r>
            </a:p>
            <a:p>
              <a:pPr algn="ctr"/>
              <a:r>
                <a:rPr lang="en-US" altLang="zh-TW" dirty="0">
                  <a:latin typeface="+mn-lt"/>
                </a:rPr>
                <a:t>Path</a:t>
              </a:r>
              <a:endParaRPr lang="zh-TW" altLang="en-US" dirty="0">
                <a:latin typeface="+mn-lt"/>
              </a:endParaRPr>
            </a:p>
          </p:txBody>
        </p:sp>
        <p:sp>
          <p:nvSpPr>
            <p:cNvPr id="9" name="Line 9"/>
            <p:cNvSpPr>
              <a:spLocks noChangeShapeType="1"/>
            </p:cNvSpPr>
            <p:nvPr/>
          </p:nvSpPr>
          <p:spPr bwMode="auto">
            <a:xfrm flipH="1">
              <a:off x="4473" y="1536"/>
              <a:ext cx="310" cy="8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10" name="Line 10"/>
            <p:cNvSpPr>
              <a:spLocks noChangeShapeType="1"/>
            </p:cNvSpPr>
            <p:nvPr/>
          </p:nvSpPr>
          <p:spPr bwMode="auto">
            <a:xfrm flipH="1">
              <a:off x="5407" y="1763"/>
              <a:ext cx="48" cy="113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grpSp>
      <p:sp>
        <p:nvSpPr>
          <p:cNvPr id="6" name="圓角矩形 5"/>
          <p:cNvSpPr/>
          <p:nvPr/>
        </p:nvSpPr>
        <p:spPr bwMode="auto">
          <a:xfrm>
            <a:off x="307631" y="4674052"/>
            <a:ext cx="1897317" cy="1296479"/>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1" forceAA="0" compatLnSpc="1">
            <a:prstTxWarp prst="textNoShape">
              <a:avLst/>
            </a:prstTxWarp>
            <a:noAutofit/>
          </a:bodyPr>
          <a:lstStyle/>
          <a:p>
            <a:pPr lvl="0" eaLnBrk="0" hangingPunct="0">
              <a:spcBef>
                <a:spcPct val="30000"/>
              </a:spcBef>
              <a:defRPr/>
            </a:pPr>
            <a:r>
              <a:rPr lang="en-US" altLang="zh-TW" i="1" dirty="0" smtClean="0">
                <a:latin typeface="+mn-lt"/>
              </a:rPr>
              <a:t>How to split </a:t>
            </a:r>
            <a:r>
              <a:rPr lang="en-US" altLang="zh-TW" i="1" dirty="0">
                <a:latin typeface="+mn-lt"/>
              </a:rPr>
              <a:t>the </a:t>
            </a:r>
            <a:r>
              <a:rPr lang="en-US" altLang="zh-TW" i="1" dirty="0" err="1">
                <a:latin typeface="+mn-lt"/>
              </a:rPr>
              <a:t>datapath</a:t>
            </a:r>
            <a:r>
              <a:rPr lang="en-US" altLang="zh-TW" i="1" dirty="0">
                <a:latin typeface="+mn-lt"/>
              </a:rPr>
              <a:t> into stages</a:t>
            </a:r>
            <a:r>
              <a:rPr lang="en-US" altLang="zh-TW" i="1" dirty="0" smtClean="0">
                <a:latin typeface="+mn-lt"/>
              </a:rPr>
              <a:t>?</a:t>
            </a:r>
            <a:endParaRPr lang="zh-TW" altLang="en-US" i="1" dirty="0">
              <a:latin typeface="+mn-lt"/>
            </a:endParaRPr>
          </a:p>
        </p:txBody>
      </p:sp>
      <p:sp>
        <p:nvSpPr>
          <p:cNvPr id="52230" name="AutoShape 5"/>
          <p:cNvSpPr>
            <a:spLocks/>
          </p:cNvSpPr>
          <p:nvPr/>
        </p:nvSpPr>
        <p:spPr bwMode="auto">
          <a:xfrm>
            <a:off x="2636840" y="5157192"/>
            <a:ext cx="571500" cy="432048"/>
          </a:xfrm>
          <a:prstGeom prst="borderCallout1">
            <a:avLst>
              <a:gd name="adj1" fmla="val 5466"/>
              <a:gd name="adj2" fmla="val 56070"/>
              <a:gd name="adj3" fmla="val -83599"/>
              <a:gd name="adj4" fmla="val 121395"/>
            </a:avLst>
          </a:prstGeom>
          <a:solidFill>
            <a:srgbClr val="FFFF00"/>
          </a:solidFill>
          <a:ln w="9525">
            <a:solidFill>
              <a:schemeClr val="tx1"/>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TW" sz="2000" dirty="0">
                <a:latin typeface="+mn-lt"/>
              </a:rPr>
              <a:t>WB</a:t>
            </a:r>
            <a:endParaRPr lang="en-AU" altLang="zh-TW" sz="2000" dirty="0">
              <a:latin typeface="+mn-lt"/>
            </a:endParaRPr>
          </a:p>
        </p:txBody>
      </p:sp>
      <p:sp>
        <p:nvSpPr>
          <p:cNvPr id="2" name="文字方塊 1"/>
          <p:cNvSpPr txBox="1"/>
          <p:nvPr/>
        </p:nvSpPr>
        <p:spPr>
          <a:xfrm>
            <a:off x="406400" y="1412776"/>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4.31</a:t>
            </a:r>
            <a:endParaRPr lang="zh-TW" altLang="en-US" dirty="0">
              <a:latin typeface="+mn-lt"/>
            </a:endParaRPr>
          </a:p>
        </p:txBody>
      </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14</a:t>
            </a:fld>
            <a:endParaRPr lang="zh-TW" altLang="zh-TW"/>
          </a:p>
        </p:txBody>
      </p:sp>
    </p:spTree>
    <p:extLst>
      <p:ext uri="{BB962C8B-B14F-4D97-AF65-F5344CB8AC3E}">
        <p14:creationId xmlns:p14="http://schemas.microsoft.com/office/powerpoint/2010/main" val="265327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500"/>
                                        <p:tgtEl>
                                          <p:spTgt spid="27"/>
                                        </p:tgtEl>
                                      </p:cBhvr>
                                    </p:animEffect>
                                  </p:childTnLst>
                                </p:cTn>
                              </p:par>
                              <p:par>
                                <p:cTn id="11" presetID="22" presetClass="entr" presetSubtype="1"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up)">
                                      <p:cBhvr>
                                        <p:cTn id="13" dur="500"/>
                                        <p:tgtEl>
                                          <p:spTgt spid="29"/>
                                        </p:tgtEl>
                                      </p:cBhvr>
                                    </p:animEffect>
                                  </p:childTnLst>
                                </p:cTn>
                              </p:par>
                              <p:par>
                                <p:cTn id="14" presetID="22" presetClass="entr" presetSubtype="1"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755576" y="1089344"/>
            <a:ext cx="7524000" cy="543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直線接點 24"/>
          <p:cNvCxnSpPr/>
          <p:nvPr/>
        </p:nvCxnSpPr>
        <p:spPr bwMode="auto">
          <a:xfrm>
            <a:off x="2898000" y="1093266"/>
            <a:ext cx="0" cy="5000030"/>
          </a:xfrm>
          <a:prstGeom prst="line">
            <a:avLst/>
          </a:prstGeom>
          <a:solidFill>
            <a:schemeClr val="accent1"/>
          </a:solidFill>
          <a:ln w="38100" cap="flat" cmpd="sng" algn="ctr">
            <a:solidFill>
              <a:srgbClr val="33CC33"/>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a:off x="4456800" y="1124744"/>
            <a:ext cx="0" cy="5000030"/>
          </a:xfrm>
          <a:prstGeom prst="line">
            <a:avLst/>
          </a:prstGeom>
          <a:solidFill>
            <a:schemeClr val="accent1"/>
          </a:solidFill>
          <a:ln w="38100" cap="flat" cmpd="sng" algn="ctr">
            <a:solidFill>
              <a:srgbClr val="33CC33"/>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a:off x="5860800" y="1124744"/>
            <a:ext cx="0" cy="5000030"/>
          </a:xfrm>
          <a:prstGeom prst="line">
            <a:avLst/>
          </a:prstGeom>
          <a:solidFill>
            <a:schemeClr val="accent1"/>
          </a:solidFill>
          <a:ln w="38100" cap="flat" cmpd="sng" algn="ctr">
            <a:solidFill>
              <a:srgbClr val="33CC33"/>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1" name="直線接點 30"/>
          <p:cNvCxnSpPr/>
          <p:nvPr/>
        </p:nvCxnSpPr>
        <p:spPr bwMode="auto">
          <a:xfrm>
            <a:off x="7423200" y="1124744"/>
            <a:ext cx="0" cy="5000030"/>
          </a:xfrm>
          <a:prstGeom prst="line">
            <a:avLst/>
          </a:prstGeom>
          <a:solidFill>
            <a:schemeClr val="accent1"/>
          </a:solidFill>
          <a:ln w="38100" cap="flat" cmpd="sng" algn="ctr">
            <a:solidFill>
              <a:srgbClr val="33CC33"/>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2228" name="Rectangle 2"/>
          <p:cNvSpPr>
            <a:spLocks noGrp="1" noChangeArrowheads="1"/>
          </p:cNvSpPr>
          <p:nvPr>
            <p:ph type="title"/>
          </p:nvPr>
        </p:nvSpPr>
        <p:spPr>
          <a:xfrm>
            <a:off x="179512" y="228600"/>
            <a:ext cx="8712968" cy="679450"/>
          </a:xfrm>
        </p:spPr>
        <p:txBody>
          <a:bodyPr/>
          <a:lstStyle/>
          <a:p>
            <a:pPr eaLnBrk="1" hangingPunct="1"/>
            <a:r>
              <a:rPr lang="en-US" altLang="zh-TW" dirty="0" smtClean="0"/>
              <a:t>Recall Signal Propagation in 1-cycle </a:t>
            </a:r>
            <a:r>
              <a:rPr lang="en-US" altLang="zh-TW" dirty="0" err="1"/>
              <a:t>Datapath</a:t>
            </a:r>
            <a:endParaRPr lang="en-AU" altLang="zh-TW" dirty="0" smtClean="0">
              <a:ea typeface="新細明體" panose="02020500000000000000" pitchFamily="18" charset="-120"/>
            </a:endParaRPr>
          </a:p>
        </p:txBody>
      </p:sp>
      <p:cxnSp>
        <p:nvCxnSpPr>
          <p:cNvPr id="5" name="直線單箭頭接點 4"/>
          <p:cNvCxnSpPr/>
          <p:nvPr/>
        </p:nvCxnSpPr>
        <p:spPr bwMode="auto">
          <a:xfrm>
            <a:off x="6012160" y="4149080"/>
            <a:ext cx="2158534" cy="431713"/>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a:off x="8172400" y="4580793"/>
            <a:ext cx="0" cy="1440495"/>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 name="直線單箭頭接點 13"/>
          <p:cNvCxnSpPr/>
          <p:nvPr/>
        </p:nvCxnSpPr>
        <p:spPr bwMode="auto">
          <a:xfrm flipH="1">
            <a:off x="3059832" y="6021288"/>
            <a:ext cx="5110862" cy="0"/>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直線單箭頭接點 15"/>
          <p:cNvCxnSpPr/>
          <p:nvPr/>
        </p:nvCxnSpPr>
        <p:spPr bwMode="auto">
          <a:xfrm flipV="1">
            <a:off x="3059832" y="4725144"/>
            <a:ext cx="0" cy="1296144"/>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直線單箭頭接點 17"/>
          <p:cNvCxnSpPr/>
          <p:nvPr/>
        </p:nvCxnSpPr>
        <p:spPr bwMode="auto">
          <a:xfrm>
            <a:off x="3059832" y="4725144"/>
            <a:ext cx="288032" cy="0"/>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1" name="直線單箭頭接點 20"/>
          <p:cNvCxnSpPr/>
          <p:nvPr/>
        </p:nvCxnSpPr>
        <p:spPr bwMode="auto">
          <a:xfrm flipV="1">
            <a:off x="1907704" y="3429056"/>
            <a:ext cx="0" cy="504000"/>
          </a:xfrm>
          <a:prstGeom prst="straightConnector1">
            <a:avLst/>
          </a:prstGeom>
          <a:solidFill>
            <a:schemeClr val="accent1"/>
          </a:solidFill>
          <a:ln w="76200" cap="flat" cmpd="sng" algn="ctr">
            <a:solidFill>
              <a:srgbClr val="FF33CC"/>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 name="直線單箭頭接點 23"/>
          <p:cNvCxnSpPr/>
          <p:nvPr/>
        </p:nvCxnSpPr>
        <p:spPr bwMode="auto">
          <a:xfrm>
            <a:off x="5540282" y="2960848"/>
            <a:ext cx="1188000" cy="0"/>
          </a:xfrm>
          <a:prstGeom prst="straightConnector1">
            <a:avLst/>
          </a:prstGeom>
          <a:solidFill>
            <a:schemeClr val="accent1"/>
          </a:solidFill>
          <a:ln w="76200" cap="flat" cmpd="sng" algn="ctr">
            <a:solidFill>
              <a:srgbClr val="FF33CC"/>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單箭頭接點 25"/>
          <p:cNvCxnSpPr/>
          <p:nvPr/>
        </p:nvCxnSpPr>
        <p:spPr bwMode="auto">
          <a:xfrm flipV="1">
            <a:off x="6731686" y="2060848"/>
            <a:ext cx="0" cy="900000"/>
          </a:xfrm>
          <a:prstGeom prst="straightConnector1">
            <a:avLst/>
          </a:prstGeom>
          <a:solidFill>
            <a:schemeClr val="accent1"/>
          </a:solidFill>
          <a:ln w="76200" cap="flat" cmpd="sng" algn="ctr">
            <a:solidFill>
              <a:srgbClr val="FF33CC"/>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直線單箭頭接點 27"/>
          <p:cNvCxnSpPr/>
          <p:nvPr/>
        </p:nvCxnSpPr>
        <p:spPr bwMode="auto">
          <a:xfrm flipH="1">
            <a:off x="755700" y="2060848"/>
            <a:ext cx="5975986" cy="0"/>
          </a:xfrm>
          <a:prstGeom prst="straightConnector1">
            <a:avLst/>
          </a:prstGeom>
          <a:solidFill>
            <a:schemeClr val="accent1"/>
          </a:solidFill>
          <a:ln w="76200" cap="flat" cmpd="sng" algn="ctr">
            <a:solidFill>
              <a:srgbClr val="FF33CC"/>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0" name="直線單箭頭接點 29"/>
          <p:cNvCxnSpPr/>
          <p:nvPr/>
        </p:nvCxnSpPr>
        <p:spPr bwMode="auto">
          <a:xfrm>
            <a:off x="755700" y="2060848"/>
            <a:ext cx="0" cy="1872208"/>
          </a:xfrm>
          <a:prstGeom prst="straightConnector1">
            <a:avLst/>
          </a:prstGeom>
          <a:solidFill>
            <a:schemeClr val="accent1"/>
          </a:solidFill>
          <a:ln w="76200" cap="flat" cmpd="sng" algn="ctr">
            <a:solidFill>
              <a:srgbClr val="FF33CC"/>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2224" name="直線單箭頭接點 52223"/>
          <p:cNvCxnSpPr/>
          <p:nvPr/>
        </p:nvCxnSpPr>
        <p:spPr bwMode="auto">
          <a:xfrm>
            <a:off x="755700" y="3933056"/>
            <a:ext cx="863972" cy="0"/>
          </a:xfrm>
          <a:prstGeom prst="straightConnector1">
            <a:avLst/>
          </a:prstGeom>
          <a:solidFill>
            <a:schemeClr val="accent1"/>
          </a:solidFill>
          <a:ln w="76200" cap="flat" cmpd="sng" algn="ctr">
            <a:solidFill>
              <a:srgbClr val="FF33CC"/>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2225" name="矩形 52224"/>
          <p:cNvSpPr/>
          <p:nvPr/>
        </p:nvSpPr>
        <p:spPr bwMode="auto">
          <a:xfrm>
            <a:off x="1631020" y="3645024"/>
            <a:ext cx="204676" cy="576064"/>
          </a:xfrm>
          <a:prstGeom prst="rect">
            <a:avLst/>
          </a:prstGeom>
          <a:pattFill prst="ltUpDiag">
            <a:fgClr>
              <a:srgbClr val="0000FF"/>
            </a:fgClr>
            <a:bgClr>
              <a:schemeClr val="bg1"/>
            </a:bgClr>
          </a:patt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52226" name="矩形 52225"/>
          <p:cNvSpPr/>
          <p:nvPr/>
        </p:nvSpPr>
        <p:spPr bwMode="auto">
          <a:xfrm>
            <a:off x="3347864" y="3645024"/>
            <a:ext cx="935827" cy="1296144"/>
          </a:xfrm>
          <a:prstGeom prst="rect">
            <a:avLst/>
          </a:prstGeom>
          <a:pattFill prst="ltUpDiag">
            <a:fgClr>
              <a:srgbClr val="0000FF"/>
            </a:fgClr>
            <a:bgClr>
              <a:schemeClr val="bg1"/>
            </a:bgClr>
          </a:patt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3" name="直線單箭頭接點 2"/>
          <p:cNvCxnSpPr/>
          <p:nvPr/>
        </p:nvCxnSpPr>
        <p:spPr bwMode="auto">
          <a:xfrm>
            <a:off x="1835696" y="4077072"/>
            <a:ext cx="4176464" cy="0"/>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9" name="流程圖: 自動分頁 18"/>
          <p:cNvSpPr/>
          <p:nvPr/>
        </p:nvSpPr>
        <p:spPr bwMode="auto">
          <a:xfrm>
            <a:off x="3203848" y="4580793"/>
            <a:ext cx="288032" cy="288367"/>
          </a:xfrm>
          <a:prstGeom prst="flowChartCollate">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38" name="流程圖: 自動分頁 37"/>
          <p:cNvSpPr/>
          <p:nvPr/>
        </p:nvSpPr>
        <p:spPr bwMode="auto">
          <a:xfrm>
            <a:off x="1487004" y="3788705"/>
            <a:ext cx="288032" cy="288367"/>
          </a:xfrm>
          <a:prstGeom prst="flowChartCollate">
            <a:avLst/>
          </a:prstGeom>
          <a:solidFill>
            <a:srgbClr val="FF33CC"/>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2" name="文字方塊 1"/>
          <p:cNvSpPr txBox="1"/>
          <p:nvPr/>
        </p:nvSpPr>
        <p:spPr>
          <a:xfrm>
            <a:off x="2736121" y="3815462"/>
            <a:ext cx="381836" cy="523220"/>
          </a:xfrm>
          <a:prstGeom prst="rect">
            <a:avLst/>
          </a:prstGeom>
          <a:noFill/>
        </p:spPr>
        <p:txBody>
          <a:bodyPr wrap="none" rtlCol="0">
            <a:spAutoFit/>
          </a:bodyPr>
          <a:lstStyle/>
          <a:p>
            <a:pPr marL="0"/>
            <a:r>
              <a:rPr lang="en-US" altLang="zh-TW" sz="2800" b="1" dirty="0" smtClean="0">
                <a:solidFill>
                  <a:srgbClr val="FF0000"/>
                </a:solidFill>
                <a:latin typeface="+mn-lt"/>
              </a:rPr>
              <a:t>X</a:t>
            </a:r>
            <a:endParaRPr lang="zh-TW" altLang="en-US" sz="2800" b="1" dirty="0">
              <a:solidFill>
                <a:srgbClr val="FF0000"/>
              </a:solidFill>
              <a:latin typeface="+mn-lt"/>
            </a:endParaRPr>
          </a:p>
        </p:txBody>
      </p:sp>
      <p:sp>
        <p:nvSpPr>
          <p:cNvPr id="32" name="文字方塊 31"/>
          <p:cNvSpPr txBox="1"/>
          <p:nvPr/>
        </p:nvSpPr>
        <p:spPr>
          <a:xfrm>
            <a:off x="4265882" y="3809305"/>
            <a:ext cx="381836" cy="523220"/>
          </a:xfrm>
          <a:prstGeom prst="rect">
            <a:avLst/>
          </a:prstGeom>
          <a:noFill/>
        </p:spPr>
        <p:txBody>
          <a:bodyPr wrap="none" rtlCol="0">
            <a:spAutoFit/>
          </a:bodyPr>
          <a:lstStyle/>
          <a:p>
            <a:pPr marL="0"/>
            <a:r>
              <a:rPr lang="en-US" altLang="zh-TW" sz="2800" b="1" dirty="0" smtClean="0">
                <a:solidFill>
                  <a:srgbClr val="FF0000"/>
                </a:solidFill>
                <a:latin typeface="+mn-lt"/>
              </a:rPr>
              <a:t>X</a:t>
            </a:r>
            <a:endParaRPr lang="zh-TW" altLang="en-US" sz="2800" b="1" dirty="0">
              <a:solidFill>
                <a:srgbClr val="FF0000"/>
              </a:solidFill>
              <a:latin typeface="+mn-lt"/>
            </a:endParaRPr>
          </a:p>
        </p:txBody>
      </p:sp>
      <p:sp>
        <p:nvSpPr>
          <p:cNvPr id="33" name="文字方塊 32"/>
          <p:cNvSpPr txBox="1"/>
          <p:nvPr/>
        </p:nvSpPr>
        <p:spPr>
          <a:xfrm>
            <a:off x="5669882" y="3809305"/>
            <a:ext cx="381836" cy="523220"/>
          </a:xfrm>
          <a:prstGeom prst="rect">
            <a:avLst/>
          </a:prstGeom>
          <a:noFill/>
        </p:spPr>
        <p:txBody>
          <a:bodyPr wrap="none" rtlCol="0">
            <a:spAutoFit/>
          </a:bodyPr>
          <a:lstStyle/>
          <a:p>
            <a:pPr marL="0"/>
            <a:r>
              <a:rPr lang="en-US" altLang="zh-TW" sz="2800" b="1" dirty="0" smtClean="0">
                <a:solidFill>
                  <a:srgbClr val="FF0000"/>
                </a:solidFill>
                <a:latin typeface="+mn-lt"/>
              </a:rPr>
              <a:t>X</a:t>
            </a:r>
            <a:endParaRPr lang="zh-TW" altLang="en-US" sz="2800" b="1" dirty="0">
              <a:solidFill>
                <a:srgbClr val="FF0000"/>
              </a:solidFill>
              <a:latin typeface="+mn-lt"/>
            </a:endParaRPr>
          </a:p>
        </p:txBody>
      </p:sp>
      <p:sp>
        <p:nvSpPr>
          <p:cNvPr id="34" name="文字方塊 33"/>
          <p:cNvSpPr txBox="1"/>
          <p:nvPr/>
        </p:nvSpPr>
        <p:spPr>
          <a:xfrm>
            <a:off x="7232282" y="4149080"/>
            <a:ext cx="381836" cy="523220"/>
          </a:xfrm>
          <a:prstGeom prst="rect">
            <a:avLst/>
          </a:prstGeom>
          <a:noFill/>
        </p:spPr>
        <p:txBody>
          <a:bodyPr wrap="none" rtlCol="0">
            <a:spAutoFit/>
          </a:bodyPr>
          <a:lstStyle/>
          <a:p>
            <a:pPr marL="0"/>
            <a:r>
              <a:rPr lang="en-US" altLang="zh-TW" sz="2800" b="1" dirty="0" smtClean="0">
                <a:solidFill>
                  <a:srgbClr val="FF0000"/>
                </a:solidFill>
                <a:latin typeface="+mn-lt"/>
              </a:rPr>
              <a:t>X</a:t>
            </a:r>
            <a:endParaRPr lang="zh-TW" altLang="en-US" sz="2800" b="1" dirty="0">
              <a:solidFill>
                <a:srgbClr val="FF0000"/>
              </a:solidFill>
              <a:latin typeface="+mn-lt"/>
            </a:endParaRPr>
          </a:p>
        </p:txBody>
      </p:sp>
      <p:sp>
        <p:nvSpPr>
          <p:cNvPr id="4" name="直線圖說文字 1 3"/>
          <p:cNvSpPr/>
          <p:nvPr/>
        </p:nvSpPr>
        <p:spPr bwMode="auto">
          <a:xfrm>
            <a:off x="306440" y="5039431"/>
            <a:ext cx="2240445" cy="1008279"/>
          </a:xfrm>
          <a:prstGeom prst="borderCallout1">
            <a:avLst>
              <a:gd name="adj1" fmla="val 1567"/>
              <a:gd name="adj2" fmla="val 61264"/>
              <a:gd name="adj3" fmla="val -90835"/>
              <a:gd name="adj4" fmla="val 113321"/>
            </a:avLst>
          </a:prstGeom>
          <a:solidFill>
            <a:srgbClr val="FFFF00"/>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How to stop signal propagation at stage boundary?</a:t>
            </a:r>
            <a:endParaRPr lang="zh-TW" altLang="en-US" sz="2000" i="1" dirty="0">
              <a:latin typeface="+mn-lt"/>
            </a:endParaRPr>
          </a:p>
        </p:txBody>
      </p:sp>
      <p:sp>
        <p:nvSpPr>
          <p:cNvPr id="6" name="投影片編號版面配置區 5"/>
          <p:cNvSpPr>
            <a:spLocks noGrp="1"/>
          </p:cNvSpPr>
          <p:nvPr>
            <p:ph type="sldNum" sz="quarter" idx="11"/>
          </p:nvPr>
        </p:nvSpPr>
        <p:spPr/>
        <p:txBody>
          <a:bodyPr/>
          <a:lstStyle/>
          <a:p>
            <a:fld id="{27E26518-2301-4288-8958-BDA5B1B754F8}" type="slidenum">
              <a:rPr lang="zh-TW" altLang="en-US" smtClean="0"/>
              <a:pPr/>
              <a:t>15</a:t>
            </a:fld>
            <a:endParaRPr lang="zh-TW" altLang="zh-TW"/>
          </a:p>
        </p:txBody>
      </p:sp>
      <p:cxnSp>
        <p:nvCxnSpPr>
          <p:cNvPr id="36" name="直線單箭頭接點 35"/>
          <p:cNvCxnSpPr/>
          <p:nvPr/>
        </p:nvCxnSpPr>
        <p:spPr bwMode="auto">
          <a:xfrm>
            <a:off x="1885208" y="3429056"/>
            <a:ext cx="828000" cy="0"/>
          </a:xfrm>
          <a:prstGeom prst="straightConnector1">
            <a:avLst/>
          </a:prstGeom>
          <a:solidFill>
            <a:schemeClr val="accent1"/>
          </a:solidFill>
          <a:ln w="76200" cap="flat" cmpd="sng" algn="ctr">
            <a:solidFill>
              <a:srgbClr val="FF33CC"/>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7" name="直線單箭頭接點 36"/>
          <p:cNvCxnSpPr/>
          <p:nvPr/>
        </p:nvCxnSpPr>
        <p:spPr bwMode="auto">
          <a:xfrm flipV="1">
            <a:off x="2723585" y="2708848"/>
            <a:ext cx="0" cy="720000"/>
          </a:xfrm>
          <a:prstGeom prst="straightConnector1">
            <a:avLst/>
          </a:prstGeom>
          <a:solidFill>
            <a:schemeClr val="accent1"/>
          </a:solidFill>
          <a:ln w="76200" cap="flat" cmpd="sng" algn="ctr">
            <a:solidFill>
              <a:srgbClr val="FF33CC"/>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9" name="直線單箭頭接點 38"/>
          <p:cNvCxnSpPr/>
          <p:nvPr/>
        </p:nvCxnSpPr>
        <p:spPr bwMode="auto">
          <a:xfrm>
            <a:off x="2699000" y="2711140"/>
            <a:ext cx="2304000" cy="0"/>
          </a:xfrm>
          <a:prstGeom prst="straightConnector1">
            <a:avLst/>
          </a:prstGeom>
          <a:solidFill>
            <a:schemeClr val="accent1"/>
          </a:solidFill>
          <a:ln w="76200" cap="flat" cmpd="sng" algn="ctr">
            <a:solidFill>
              <a:srgbClr val="FF33CC"/>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 name="直線單箭頭接點 39"/>
          <p:cNvCxnSpPr/>
          <p:nvPr/>
        </p:nvCxnSpPr>
        <p:spPr bwMode="auto">
          <a:xfrm>
            <a:off x="5003000" y="2708848"/>
            <a:ext cx="577112" cy="287400"/>
          </a:xfrm>
          <a:prstGeom prst="straightConnector1">
            <a:avLst/>
          </a:prstGeom>
          <a:solidFill>
            <a:schemeClr val="accent1"/>
          </a:solidFill>
          <a:ln w="76200" cap="flat" cmpd="sng" algn="ctr">
            <a:solidFill>
              <a:srgbClr val="FF33CC"/>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7900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5"/>
                                        </p:tgtEl>
                                        <p:attrNameLst>
                                          <p:attrName>style.visibility</p:attrName>
                                        </p:attrNameLst>
                                      </p:cBhvr>
                                      <p:to>
                                        <p:strVal val="visible"/>
                                      </p:to>
                                    </p:set>
                                    <p:animEffect transition="in" filter="fade">
                                      <p:cBhvr>
                                        <p:cTn id="7" dur="500"/>
                                        <p:tgtEl>
                                          <p:spTgt spid="522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226"/>
                                        </p:tgtEl>
                                        <p:attrNameLst>
                                          <p:attrName>style.visibility</p:attrName>
                                        </p:attrNameLst>
                                      </p:cBhvr>
                                      <p:to>
                                        <p:strVal val="visible"/>
                                      </p:to>
                                    </p:set>
                                    <p:animEffect transition="in" filter="fade">
                                      <p:cBhvr>
                                        <p:cTn id="10" dur="500"/>
                                        <p:tgtEl>
                                          <p:spTgt spid="5222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par>
                          <p:cTn id="24" fill="hold">
                            <p:stCondLst>
                              <p:cond delay="1500"/>
                            </p:stCondLst>
                            <p:childTnLst>
                              <p:par>
                                <p:cTn id="25" presetID="2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par>
                          <p:cTn id="28" fill="hold">
                            <p:stCondLst>
                              <p:cond delay="2000"/>
                            </p:stCondLst>
                            <p:childTnLst>
                              <p:par>
                                <p:cTn id="29" presetID="22" presetClass="entr" presetSubtype="4"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00"/>
                                        <p:tgtEl>
                                          <p:spTgt spid="16"/>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3000"/>
                            </p:stCondLst>
                            <p:childTnLst>
                              <p:par>
                                <p:cTn id="37" presetID="45"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2000"/>
                                        <p:tgtEl>
                                          <p:spTgt spid="19"/>
                                        </p:tgtEl>
                                      </p:cBhvr>
                                    </p:animEffect>
                                    <p:anim calcmode="lin" valueType="num">
                                      <p:cBhvr>
                                        <p:cTn id="40" dur="2000" fill="hold"/>
                                        <p:tgtEl>
                                          <p:spTgt spid="19"/>
                                        </p:tgtEl>
                                        <p:attrNameLst>
                                          <p:attrName>ppt_w</p:attrName>
                                        </p:attrNameLst>
                                      </p:cBhvr>
                                      <p:tavLst>
                                        <p:tav tm="0" fmla="#ppt_w*sin(2.5*pi*$)">
                                          <p:val>
                                            <p:fltVal val="0"/>
                                          </p:val>
                                        </p:tav>
                                        <p:tav tm="100000">
                                          <p:val>
                                            <p:fltVal val="1"/>
                                          </p:val>
                                        </p:tav>
                                      </p:tavLst>
                                    </p:anim>
                                    <p:anim calcmode="lin" valueType="num">
                                      <p:cBhvr>
                                        <p:cTn id="41" dur="20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down)">
                                      <p:cBhvr>
                                        <p:cTn id="46" dur="500"/>
                                        <p:tgtEl>
                                          <p:spTgt spid="21"/>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wipe(left)">
                                      <p:cBhvr>
                                        <p:cTn id="50" dur="500"/>
                                        <p:tgtEl>
                                          <p:spTgt spid="36"/>
                                        </p:tgtEl>
                                      </p:cBhvr>
                                    </p:animEffect>
                                  </p:childTnLst>
                                </p:cTn>
                              </p:par>
                            </p:childTnLst>
                          </p:cTn>
                        </p:par>
                        <p:par>
                          <p:cTn id="51" fill="hold">
                            <p:stCondLst>
                              <p:cond delay="1000"/>
                            </p:stCondLst>
                            <p:childTnLst>
                              <p:par>
                                <p:cTn id="52" presetID="22" presetClass="entr" presetSubtype="4" fill="hold" nodeType="after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down)">
                                      <p:cBhvr>
                                        <p:cTn id="54" dur="500"/>
                                        <p:tgtEl>
                                          <p:spTgt spid="37"/>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left)">
                                      <p:cBhvr>
                                        <p:cTn id="58" dur="500"/>
                                        <p:tgtEl>
                                          <p:spTgt spid="39"/>
                                        </p:tgtEl>
                                      </p:cBhvr>
                                    </p:animEffect>
                                  </p:childTnLst>
                                </p:cTn>
                              </p:par>
                            </p:childTnLst>
                          </p:cTn>
                        </p:par>
                        <p:par>
                          <p:cTn id="59" fill="hold">
                            <p:stCondLst>
                              <p:cond delay="2000"/>
                            </p:stCondLst>
                            <p:childTnLst>
                              <p:par>
                                <p:cTn id="60" presetID="22" presetClass="entr" presetSubtype="8" fill="hold" nodeType="after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left)">
                                      <p:cBhvr>
                                        <p:cTn id="62" dur="500"/>
                                        <p:tgtEl>
                                          <p:spTgt spid="40"/>
                                        </p:tgtEl>
                                      </p:cBhvr>
                                    </p:animEffect>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left)">
                                      <p:cBhvr>
                                        <p:cTn id="66" dur="500"/>
                                        <p:tgtEl>
                                          <p:spTgt spid="24"/>
                                        </p:tgtEl>
                                      </p:cBhvr>
                                    </p:animEffect>
                                  </p:childTnLst>
                                </p:cTn>
                              </p:par>
                            </p:childTnLst>
                          </p:cTn>
                        </p:par>
                        <p:par>
                          <p:cTn id="67" fill="hold">
                            <p:stCondLst>
                              <p:cond delay="3000"/>
                            </p:stCondLst>
                            <p:childTnLst>
                              <p:par>
                                <p:cTn id="68" presetID="22" presetClass="entr" presetSubtype="4" fill="hold"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down)">
                                      <p:cBhvr>
                                        <p:cTn id="70" dur="500"/>
                                        <p:tgtEl>
                                          <p:spTgt spid="26"/>
                                        </p:tgtEl>
                                      </p:cBhvr>
                                    </p:animEffect>
                                  </p:childTnLst>
                                </p:cTn>
                              </p:par>
                            </p:childTnLst>
                          </p:cTn>
                        </p:par>
                        <p:par>
                          <p:cTn id="71" fill="hold">
                            <p:stCondLst>
                              <p:cond delay="3500"/>
                            </p:stCondLst>
                            <p:childTnLst>
                              <p:par>
                                <p:cTn id="72" presetID="22" presetClass="entr" presetSubtype="2" fill="hold" nodeType="after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right)">
                                      <p:cBhvr>
                                        <p:cTn id="74" dur="500"/>
                                        <p:tgtEl>
                                          <p:spTgt spid="28"/>
                                        </p:tgtEl>
                                      </p:cBhvr>
                                    </p:animEffect>
                                  </p:childTnLst>
                                </p:cTn>
                              </p:par>
                            </p:childTnLst>
                          </p:cTn>
                        </p:par>
                        <p:par>
                          <p:cTn id="75" fill="hold">
                            <p:stCondLst>
                              <p:cond delay="4000"/>
                            </p:stCondLst>
                            <p:childTnLst>
                              <p:par>
                                <p:cTn id="76" presetID="22" presetClass="entr" presetSubtype="1" fill="hold" nodeType="after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up)">
                                      <p:cBhvr>
                                        <p:cTn id="78" dur="500"/>
                                        <p:tgtEl>
                                          <p:spTgt spid="30"/>
                                        </p:tgtEl>
                                      </p:cBhvr>
                                    </p:animEffect>
                                  </p:childTnLst>
                                </p:cTn>
                              </p:par>
                            </p:childTnLst>
                          </p:cTn>
                        </p:par>
                        <p:par>
                          <p:cTn id="79" fill="hold">
                            <p:stCondLst>
                              <p:cond delay="4500"/>
                            </p:stCondLst>
                            <p:childTnLst>
                              <p:par>
                                <p:cTn id="80" presetID="22" presetClass="entr" presetSubtype="8" fill="hold" nodeType="afterEffect">
                                  <p:stCondLst>
                                    <p:cond delay="0"/>
                                  </p:stCondLst>
                                  <p:childTnLst>
                                    <p:set>
                                      <p:cBhvr>
                                        <p:cTn id="81" dur="1" fill="hold">
                                          <p:stCondLst>
                                            <p:cond delay="0"/>
                                          </p:stCondLst>
                                        </p:cTn>
                                        <p:tgtEl>
                                          <p:spTgt spid="52224"/>
                                        </p:tgtEl>
                                        <p:attrNameLst>
                                          <p:attrName>style.visibility</p:attrName>
                                        </p:attrNameLst>
                                      </p:cBhvr>
                                      <p:to>
                                        <p:strVal val="visible"/>
                                      </p:to>
                                    </p:set>
                                    <p:animEffect transition="in" filter="wipe(left)">
                                      <p:cBhvr>
                                        <p:cTn id="82" dur="500"/>
                                        <p:tgtEl>
                                          <p:spTgt spid="52224"/>
                                        </p:tgtEl>
                                      </p:cBhvr>
                                    </p:animEffect>
                                  </p:childTnLst>
                                </p:cTn>
                              </p:par>
                            </p:childTnLst>
                          </p:cTn>
                        </p:par>
                        <p:par>
                          <p:cTn id="83" fill="hold">
                            <p:stCondLst>
                              <p:cond delay="5000"/>
                            </p:stCondLst>
                            <p:childTnLst>
                              <p:par>
                                <p:cTn id="84" presetID="45" presetClass="entr" presetSubtype="0" fill="hold" grpId="0" nodeType="after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fade">
                                      <p:cBhvr>
                                        <p:cTn id="86" dur="2000"/>
                                        <p:tgtEl>
                                          <p:spTgt spid="38"/>
                                        </p:tgtEl>
                                      </p:cBhvr>
                                    </p:animEffect>
                                    <p:anim calcmode="lin" valueType="num">
                                      <p:cBhvr>
                                        <p:cTn id="87" dur="2000" fill="hold"/>
                                        <p:tgtEl>
                                          <p:spTgt spid="38"/>
                                        </p:tgtEl>
                                        <p:attrNameLst>
                                          <p:attrName>ppt_w</p:attrName>
                                        </p:attrNameLst>
                                      </p:cBhvr>
                                      <p:tavLst>
                                        <p:tav tm="0" fmla="#ppt_w*sin(2.5*pi*$)">
                                          <p:val>
                                            <p:fltVal val="0"/>
                                          </p:val>
                                        </p:tav>
                                        <p:tav tm="100000">
                                          <p:val>
                                            <p:fltVal val="1"/>
                                          </p:val>
                                        </p:tav>
                                      </p:tavLst>
                                    </p:anim>
                                    <p:anim calcmode="lin" valueType="num">
                                      <p:cBhvr>
                                        <p:cTn id="88" dur="2000" fill="hold"/>
                                        <p:tgtEl>
                                          <p:spTgt spid="38"/>
                                        </p:tgtEl>
                                        <p:attrNameLst>
                                          <p:attrName>ppt_h</p:attrName>
                                        </p:attrNameLst>
                                      </p:cBhvr>
                                      <p:tavLst>
                                        <p:tav tm="0">
                                          <p:val>
                                            <p:strVal val="#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2"/>
                                        </p:tgtEl>
                                        <p:attrNameLst>
                                          <p:attrName>style.visibility</p:attrName>
                                        </p:attrNameLst>
                                      </p:cBhvr>
                                      <p:to>
                                        <p:strVal val="visible"/>
                                      </p:to>
                                    </p:set>
                                    <p:animEffect transition="in" filter="fade">
                                      <p:cBhvr>
                                        <p:cTn id="93" dur="500"/>
                                        <p:tgtEl>
                                          <p:spTgt spid="2"/>
                                        </p:tgtEl>
                                      </p:cBhvr>
                                    </p:animEffect>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500"/>
                                        <p:tgtEl>
                                          <p:spTgt spid="32"/>
                                        </p:tgtEl>
                                      </p:cBhvr>
                                    </p:animEffect>
                                  </p:childTnLst>
                                </p:cTn>
                              </p:par>
                            </p:childTnLst>
                          </p:cTn>
                        </p:par>
                        <p:par>
                          <p:cTn id="98" fill="hold">
                            <p:stCondLst>
                              <p:cond delay="1000"/>
                            </p:stCondLst>
                            <p:childTnLst>
                              <p:par>
                                <p:cTn id="99" presetID="10" presetClass="entr" presetSubtype="0" fill="hold" grpId="0" nodeType="after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childTnLst>
                          </p:cTn>
                        </p:par>
                        <p:par>
                          <p:cTn id="102" fill="hold">
                            <p:stCondLst>
                              <p:cond delay="1500"/>
                            </p:stCondLst>
                            <p:childTnLst>
                              <p:par>
                                <p:cTn id="103" presetID="10" presetClass="entr" presetSubtype="0" fill="hold" grpId="0" nodeType="after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fade">
                                      <p:cBhvr>
                                        <p:cTn id="105" dur="500"/>
                                        <p:tgtEl>
                                          <p:spTgt spid="34"/>
                                        </p:tgtEl>
                                      </p:cBhvr>
                                    </p:animEffect>
                                  </p:childTnLst>
                                </p:cTn>
                              </p:par>
                            </p:childTnLst>
                          </p:cTn>
                        </p:par>
                        <p:par>
                          <p:cTn id="106" fill="hold">
                            <p:stCondLst>
                              <p:cond delay="2000"/>
                            </p:stCondLst>
                            <p:childTnLst>
                              <p:par>
                                <p:cTn id="107" presetID="42" presetClass="entr" presetSubtype="0" fill="hold" grpId="0" nodeType="afterEffect">
                                  <p:stCondLst>
                                    <p:cond delay="0"/>
                                  </p:stCondLst>
                                  <p:childTnLst>
                                    <p:set>
                                      <p:cBhvr>
                                        <p:cTn id="108" dur="1" fill="hold">
                                          <p:stCondLst>
                                            <p:cond delay="0"/>
                                          </p:stCondLst>
                                        </p:cTn>
                                        <p:tgtEl>
                                          <p:spTgt spid="4"/>
                                        </p:tgtEl>
                                        <p:attrNameLst>
                                          <p:attrName>style.visibility</p:attrName>
                                        </p:attrNameLst>
                                      </p:cBhvr>
                                      <p:to>
                                        <p:strVal val="visible"/>
                                      </p:to>
                                    </p:set>
                                    <p:animEffect transition="in" filter="fade">
                                      <p:cBhvr>
                                        <p:cTn id="109" dur="1000"/>
                                        <p:tgtEl>
                                          <p:spTgt spid="4"/>
                                        </p:tgtEl>
                                      </p:cBhvr>
                                    </p:animEffect>
                                    <p:anim calcmode="lin" valueType="num">
                                      <p:cBhvr>
                                        <p:cTn id="110" dur="1000" fill="hold"/>
                                        <p:tgtEl>
                                          <p:spTgt spid="4"/>
                                        </p:tgtEl>
                                        <p:attrNameLst>
                                          <p:attrName>ppt_x</p:attrName>
                                        </p:attrNameLst>
                                      </p:cBhvr>
                                      <p:tavLst>
                                        <p:tav tm="0">
                                          <p:val>
                                            <p:strVal val="#ppt_x"/>
                                          </p:val>
                                        </p:tav>
                                        <p:tav tm="100000">
                                          <p:val>
                                            <p:strVal val="#ppt_x"/>
                                          </p:val>
                                        </p:tav>
                                      </p:tavLst>
                                    </p:anim>
                                    <p:anim calcmode="lin" valueType="num">
                                      <p:cBhvr>
                                        <p:cTn id="11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5" grpId="0" animBg="1"/>
      <p:bldP spid="52226" grpId="0" animBg="1"/>
      <p:bldP spid="19" grpId="0" animBg="1"/>
      <p:bldP spid="38" grpId="0" animBg="1"/>
      <p:bldP spid="2" grpId="0"/>
      <p:bldP spid="32" grpId="0"/>
      <p:bldP spid="33" grpId="0"/>
      <p:bldP spid="34"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060848"/>
            <a:ext cx="8604000" cy="397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Rectangle 2"/>
          <p:cNvSpPr>
            <a:spLocks noGrp="1" noChangeArrowheads="1"/>
          </p:cNvSpPr>
          <p:nvPr>
            <p:ph type="title"/>
          </p:nvPr>
        </p:nvSpPr>
        <p:spPr/>
        <p:txBody>
          <a:bodyPr/>
          <a:lstStyle/>
          <a:p>
            <a:r>
              <a:rPr lang="en-US" altLang="zh-TW" dirty="0" smtClean="0"/>
              <a:t>Idea: Add Registers between Stages</a:t>
            </a:r>
            <a:endParaRPr lang="en-AU" altLang="zh-TW" dirty="0" smtClean="0"/>
          </a:p>
        </p:txBody>
      </p:sp>
      <p:sp>
        <p:nvSpPr>
          <p:cNvPr id="53253" name="Rectangle 3"/>
          <p:cNvSpPr>
            <a:spLocks noGrp="1" noChangeArrowheads="1"/>
          </p:cNvSpPr>
          <p:nvPr>
            <p:ph type="body" idx="1"/>
          </p:nvPr>
        </p:nvSpPr>
        <p:spPr/>
        <p:txBody>
          <a:bodyPr/>
          <a:lstStyle/>
          <a:p>
            <a:r>
              <a:rPr lang="en-US" altLang="zh-TW" i="1" dirty="0" smtClean="0">
                <a:solidFill>
                  <a:srgbClr val="FF0000"/>
                </a:solidFill>
              </a:rPr>
              <a:t>Pipeline registers </a:t>
            </a:r>
            <a:r>
              <a:rPr lang="en-US" altLang="zh-TW" dirty="0" smtClean="0"/>
              <a:t>to hold data and control signals, i.e., “</a:t>
            </a:r>
            <a:r>
              <a:rPr lang="en-US" altLang="zh-TW" dirty="0" smtClean="0">
                <a:solidFill>
                  <a:srgbClr val="FF0000"/>
                </a:solidFill>
              </a:rPr>
              <a:t>state</a:t>
            </a:r>
            <a:r>
              <a:rPr lang="en-US" altLang="zh-TW" dirty="0" smtClean="0"/>
              <a:t>”, of an instruction</a:t>
            </a:r>
            <a:endParaRPr lang="en-AU" altLang="zh-TW" dirty="0" smtClean="0"/>
          </a:p>
        </p:txBody>
      </p:sp>
      <p:cxnSp>
        <p:nvCxnSpPr>
          <p:cNvPr id="5" name="直線單箭頭接點 4"/>
          <p:cNvCxnSpPr/>
          <p:nvPr/>
        </p:nvCxnSpPr>
        <p:spPr bwMode="auto">
          <a:xfrm>
            <a:off x="1043608" y="3861048"/>
            <a:ext cx="1656000" cy="0"/>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 name="流程圖: 自動分頁 18"/>
          <p:cNvSpPr/>
          <p:nvPr/>
        </p:nvSpPr>
        <p:spPr bwMode="auto">
          <a:xfrm>
            <a:off x="2598235" y="3716864"/>
            <a:ext cx="288032" cy="288367"/>
          </a:xfrm>
          <a:prstGeom prst="flowChartCollate">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7" name="直線單箭頭接點 6"/>
          <p:cNvCxnSpPr/>
          <p:nvPr/>
        </p:nvCxnSpPr>
        <p:spPr bwMode="auto">
          <a:xfrm>
            <a:off x="2987824" y="3861048"/>
            <a:ext cx="1656000" cy="0"/>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 name="流程圖: 自動分頁 18"/>
          <p:cNvSpPr/>
          <p:nvPr/>
        </p:nvSpPr>
        <p:spPr bwMode="auto">
          <a:xfrm>
            <a:off x="4542451" y="3716864"/>
            <a:ext cx="288032" cy="288367"/>
          </a:xfrm>
          <a:prstGeom prst="flowChartCollate">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9" name="直線單箭頭接點 8"/>
          <p:cNvCxnSpPr/>
          <p:nvPr/>
        </p:nvCxnSpPr>
        <p:spPr bwMode="auto">
          <a:xfrm>
            <a:off x="4891443" y="3861048"/>
            <a:ext cx="1548000" cy="0"/>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0" name="流程圖: 自動分頁 18"/>
          <p:cNvSpPr/>
          <p:nvPr/>
        </p:nvSpPr>
        <p:spPr bwMode="auto">
          <a:xfrm>
            <a:off x="6300192" y="3716864"/>
            <a:ext cx="288032" cy="288367"/>
          </a:xfrm>
          <a:prstGeom prst="flowChartCollate">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11" name="直線單箭頭接點 10"/>
          <p:cNvCxnSpPr/>
          <p:nvPr/>
        </p:nvCxnSpPr>
        <p:spPr bwMode="auto">
          <a:xfrm>
            <a:off x="6731000" y="3861048"/>
            <a:ext cx="1369232" cy="432048"/>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2" name="流程圖: 自動分頁 18"/>
          <p:cNvSpPr/>
          <p:nvPr/>
        </p:nvSpPr>
        <p:spPr bwMode="auto">
          <a:xfrm>
            <a:off x="7956376" y="4148912"/>
            <a:ext cx="288032" cy="288367"/>
          </a:xfrm>
          <a:prstGeom prst="flowChartCollate">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13" name="直線單箭頭接點 12"/>
          <p:cNvCxnSpPr/>
          <p:nvPr/>
        </p:nvCxnSpPr>
        <p:spPr bwMode="auto">
          <a:xfrm>
            <a:off x="8892480" y="4580793"/>
            <a:ext cx="0" cy="1440495"/>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 name="直線單箭頭接點 13"/>
          <p:cNvCxnSpPr/>
          <p:nvPr/>
        </p:nvCxnSpPr>
        <p:spPr bwMode="auto">
          <a:xfrm flipH="1">
            <a:off x="3131840" y="6021288"/>
            <a:ext cx="5760000" cy="0"/>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直線單箭頭接點 14"/>
          <p:cNvCxnSpPr/>
          <p:nvPr/>
        </p:nvCxnSpPr>
        <p:spPr bwMode="auto">
          <a:xfrm flipV="1">
            <a:off x="3131840" y="4725144"/>
            <a:ext cx="0" cy="1296144"/>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直線單箭頭接點 15"/>
          <p:cNvCxnSpPr/>
          <p:nvPr/>
        </p:nvCxnSpPr>
        <p:spPr bwMode="auto">
          <a:xfrm>
            <a:off x="3131840" y="4653136"/>
            <a:ext cx="288032" cy="0"/>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7" name="流程圖: 自動分頁 18"/>
          <p:cNvSpPr/>
          <p:nvPr/>
        </p:nvSpPr>
        <p:spPr bwMode="auto">
          <a:xfrm>
            <a:off x="3275856" y="4509120"/>
            <a:ext cx="288032" cy="288367"/>
          </a:xfrm>
          <a:prstGeom prst="flowChartCollate">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18" name="直線單箭頭接點 17"/>
          <p:cNvCxnSpPr/>
          <p:nvPr/>
        </p:nvCxnSpPr>
        <p:spPr bwMode="auto">
          <a:xfrm>
            <a:off x="8389064" y="4318106"/>
            <a:ext cx="503416" cy="263022"/>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 name="文字方塊 1"/>
          <p:cNvSpPr txBox="1"/>
          <p:nvPr/>
        </p:nvSpPr>
        <p:spPr>
          <a:xfrm>
            <a:off x="611560" y="5589240"/>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4.33</a:t>
            </a:r>
            <a:endParaRPr lang="zh-TW" altLang="en-US" dirty="0">
              <a:latin typeface="+mn-lt"/>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16</a:t>
            </a:fld>
            <a:endParaRPr lang="zh-TW" altLang="zh-TW"/>
          </a:p>
        </p:txBody>
      </p:sp>
    </p:spTree>
    <p:extLst>
      <p:ext uri="{BB962C8B-B14F-4D97-AF65-F5344CB8AC3E}">
        <p14:creationId xmlns:p14="http://schemas.microsoft.com/office/powerpoint/2010/main" val="270652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5"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anim calcmode="lin" valueType="num">
                                      <p:cBhvr>
                                        <p:cTn id="12" dur="2000" fill="hold"/>
                                        <p:tgtEl>
                                          <p:spTgt spid="6"/>
                                        </p:tgtEl>
                                        <p:attrNameLst>
                                          <p:attrName>ppt_w</p:attrName>
                                        </p:attrNameLst>
                                      </p:cBhvr>
                                      <p:tavLst>
                                        <p:tav tm="0" fmla="#ppt_w*sin(2.5*pi*$)">
                                          <p:val>
                                            <p:fltVal val="0"/>
                                          </p:val>
                                        </p:tav>
                                        <p:tav tm="100000">
                                          <p:val>
                                            <p:fltVal val="1"/>
                                          </p:val>
                                        </p:tav>
                                      </p:tavLst>
                                    </p:anim>
                                    <p:anim calcmode="lin" valueType="num">
                                      <p:cBhvr>
                                        <p:cTn id="13"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500"/>
                            </p:stCondLst>
                            <p:childTnLst>
                              <p:par>
                                <p:cTn id="20" presetID="45"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anim calcmode="lin" valueType="num">
                                      <p:cBhvr>
                                        <p:cTn id="23" dur="2000" fill="hold"/>
                                        <p:tgtEl>
                                          <p:spTgt spid="8"/>
                                        </p:tgtEl>
                                        <p:attrNameLst>
                                          <p:attrName>ppt_w</p:attrName>
                                        </p:attrNameLst>
                                      </p:cBhvr>
                                      <p:tavLst>
                                        <p:tav tm="0" fmla="#ppt_w*sin(2.5*pi*$)">
                                          <p:val>
                                            <p:fltVal val="0"/>
                                          </p:val>
                                        </p:tav>
                                        <p:tav tm="100000">
                                          <p:val>
                                            <p:fltVal val="1"/>
                                          </p:val>
                                        </p:tav>
                                      </p:tavLst>
                                    </p:anim>
                                    <p:anim calcmode="lin" valueType="num">
                                      <p:cBhvr>
                                        <p:cTn id="24"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500"/>
                            </p:stCondLst>
                            <p:childTnLst>
                              <p:par>
                                <p:cTn id="31" presetID="45"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2000"/>
                                        <p:tgtEl>
                                          <p:spTgt spid="10"/>
                                        </p:tgtEl>
                                      </p:cBhvr>
                                    </p:animEffect>
                                    <p:anim calcmode="lin" valueType="num">
                                      <p:cBhvr>
                                        <p:cTn id="34" dur="2000" fill="hold"/>
                                        <p:tgtEl>
                                          <p:spTgt spid="10"/>
                                        </p:tgtEl>
                                        <p:attrNameLst>
                                          <p:attrName>ppt_w</p:attrName>
                                        </p:attrNameLst>
                                      </p:cBhvr>
                                      <p:tavLst>
                                        <p:tav tm="0" fmla="#ppt_w*sin(2.5*pi*$)">
                                          <p:val>
                                            <p:fltVal val="0"/>
                                          </p:val>
                                        </p:tav>
                                        <p:tav tm="100000">
                                          <p:val>
                                            <p:fltVal val="1"/>
                                          </p:val>
                                        </p:tav>
                                      </p:tavLst>
                                    </p:anim>
                                    <p:anim calcmode="lin" valueType="num">
                                      <p:cBhvr>
                                        <p:cTn id="35"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par>
                          <p:cTn id="41" fill="hold">
                            <p:stCondLst>
                              <p:cond delay="500"/>
                            </p:stCondLst>
                            <p:childTnLst>
                              <p:par>
                                <p:cTn id="42" presetID="45" presetClass="entr" presetSubtype="0"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2000"/>
                                        <p:tgtEl>
                                          <p:spTgt spid="12"/>
                                        </p:tgtEl>
                                      </p:cBhvr>
                                    </p:animEffect>
                                    <p:anim calcmode="lin" valueType="num">
                                      <p:cBhvr>
                                        <p:cTn id="45" dur="2000" fill="hold"/>
                                        <p:tgtEl>
                                          <p:spTgt spid="12"/>
                                        </p:tgtEl>
                                        <p:attrNameLst>
                                          <p:attrName>ppt_w</p:attrName>
                                        </p:attrNameLst>
                                      </p:cBhvr>
                                      <p:tavLst>
                                        <p:tav tm="0" fmla="#ppt_w*sin(2.5*pi*$)">
                                          <p:val>
                                            <p:fltVal val="0"/>
                                          </p:val>
                                        </p:tav>
                                        <p:tav tm="100000">
                                          <p:val>
                                            <p:fltVal val="1"/>
                                          </p:val>
                                        </p:tav>
                                      </p:tavLst>
                                    </p:anim>
                                    <p:anim calcmode="lin" valueType="num">
                                      <p:cBhvr>
                                        <p:cTn id="46" dur="20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par>
                          <p:cTn id="52" fill="hold">
                            <p:stCondLst>
                              <p:cond delay="500"/>
                            </p:stCondLst>
                            <p:childTnLst>
                              <p:par>
                                <p:cTn id="53" presetID="22" presetClass="entr" presetSubtype="1"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up)">
                                      <p:cBhvr>
                                        <p:cTn id="55" dur="500"/>
                                        <p:tgtEl>
                                          <p:spTgt spid="13"/>
                                        </p:tgtEl>
                                      </p:cBhvr>
                                    </p:animEffect>
                                  </p:childTnLst>
                                </p:cTn>
                              </p:par>
                            </p:childTnLst>
                          </p:cTn>
                        </p:par>
                        <p:par>
                          <p:cTn id="56" fill="hold">
                            <p:stCondLst>
                              <p:cond delay="1000"/>
                            </p:stCondLst>
                            <p:childTnLst>
                              <p:par>
                                <p:cTn id="57" presetID="22" presetClass="entr" presetSubtype="2"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right)">
                                      <p:cBhvr>
                                        <p:cTn id="59" dur="500"/>
                                        <p:tgtEl>
                                          <p:spTgt spid="14"/>
                                        </p:tgtEl>
                                      </p:cBhvr>
                                    </p:animEffect>
                                  </p:childTnLst>
                                </p:cTn>
                              </p:par>
                            </p:childTnLst>
                          </p:cTn>
                        </p:par>
                        <p:par>
                          <p:cTn id="60" fill="hold">
                            <p:stCondLst>
                              <p:cond delay="1500"/>
                            </p:stCondLst>
                            <p:childTnLst>
                              <p:par>
                                <p:cTn id="61" presetID="22" presetClass="entr" presetSubtype="4" fill="hold"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down)">
                                      <p:cBhvr>
                                        <p:cTn id="63" dur="500"/>
                                        <p:tgtEl>
                                          <p:spTgt spid="15"/>
                                        </p:tgtEl>
                                      </p:cBhvr>
                                    </p:animEffect>
                                  </p:childTnLst>
                                </p:cTn>
                              </p:par>
                            </p:childTnLst>
                          </p:cTn>
                        </p:par>
                        <p:par>
                          <p:cTn id="64" fill="hold">
                            <p:stCondLst>
                              <p:cond delay="2000"/>
                            </p:stCondLst>
                            <p:childTnLst>
                              <p:par>
                                <p:cTn id="65" presetID="22" presetClass="entr" presetSubtype="8" fill="hold"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childTnLst>
                          </p:cTn>
                        </p:par>
                        <p:par>
                          <p:cTn id="68" fill="hold">
                            <p:stCondLst>
                              <p:cond delay="2500"/>
                            </p:stCondLst>
                            <p:childTnLst>
                              <p:par>
                                <p:cTn id="69" presetID="45" presetClass="entr" presetSubtype="0"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2000"/>
                                        <p:tgtEl>
                                          <p:spTgt spid="17"/>
                                        </p:tgtEl>
                                      </p:cBhvr>
                                    </p:animEffect>
                                    <p:anim calcmode="lin" valueType="num">
                                      <p:cBhvr>
                                        <p:cTn id="72" dur="2000" fill="hold"/>
                                        <p:tgtEl>
                                          <p:spTgt spid="17"/>
                                        </p:tgtEl>
                                        <p:attrNameLst>
                                          <p:attrName>ppt_w</p:attrName>
                                        </p:attrNameLst>
                                      </p:cBhvr>
                                      <p:tavLst>
                                        <p:tav tm="0" fmla="#ppt_w*sin(2.5*pi*$)">
                                          <p:val>
                                            <p:fltVal val="0"/>
                                          </p:val>
                                        </p:tav>
                                        <p:tav tm="100000">
                                          <p:val>
                                            <p:fltVal val="1"/>
                                          </p:val>
                                        </p:tav>
                                      </p:tavLst>
                                    </p:anim>
                                    <p:anim calcmode="lin" valueType="num">
                                      <p:cBhvr>
                                        <p:cTn id="73" dur="20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28000" y="1890000"/>
            <a:ext cx="7848000" cy="421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2"/>
          <p:cNvSpPr>
            <a:spLocks noGrp="1" noChangeArrowheads="1"/>
          </p:cNvSpPr>
          <p:nvPr>
            <p:ph type="title"/>
          </p:nvPr>
        </p:nvSpPr>
        <p:spPr/>
        <p:txBody>
          <a:bodyPr/>
          <a:lstStyle/>
          <a:p>
            <a:r>
              <a:rPr lang="en-US" altLang="zh-TW" dirty="0" smtClean="0"/>
              <a:t>IF Stage for </a:t>
            </a:r>
            <a:r>
              <a:rPr lang="en-US" altLang="zh-TW" dirty="0" err="1" smtClean="0"/>
              <a:t>ld</a:t>
            </a:r>
            <a:endParaRPr lang="en-AU" altLang="zh-TW" dirty="0" smtClean="0"/>
          </a:p>
        </p:txBody>
      </p:sp>
      <p:sp>
        <p:nvSpPr>
          <p:cNvPr id="2" name="內容版面配置區 1"/>
          <p:cNvSpPr>
            <a:spLocks noGrp="1"/>
          </p:cNvSpPr>
          <p:nvPr>
            <p:ph idx="1"/>
          </p:nvPr>
        </p:nvSpPr>
        <p:spPr/>
        <p:txBody>
          <a:bodyPr/>
          <a:lstStyle/>
          <a:p>
            <a:r>
              <a:rPr lang="en-US" altLang="zh-TW" sz="2400" dirty="0" smtClean="0"/>
              <a:t>IF/ID </a:t>
            </a:r>
            <a:r>
              <a:rPr lang="en-US" altLang="zh-TW" sz="2400" dirty="0" smtClean="0">
                <a:sym typeface="Wingdings" panose="05000000000000000000" pitchFamily="2" charset="2"/>
              </a:rPr>
              <a:t></a:t>
            </a:r>
            <a:r>
              <a:rPr lang="en-US" altLang="zh-TW" sz="2400" dirty="0" smtClean="0"/>
              <a:t> mem[PC];  IF/ID </a:t>
            </a:r>
            <a:r>
              <a:rPr lang="en-US" altLang="zh-TW" sz="2400" dirty="0" smtClean="0">
                <a:sym typeface="Wingdings" panose="05000000000000000000" pitchFamily="2" charset="2"/>
              </a:rPr>
              <a:t></a:t>
            </a:r>
            <a:r>
              <a:rPr lang="en-US" altLang="zh-TW" sz="2400" dirty="0" smtClean="0"/>
              <a:t> </a:t>
            </a:r>
            <a:r>
              <a:rPr lang="en-US" altLang="zh-TW" sz="2400" dirty="0" smtClean="0"/>
              <a:t>PC; PC </a:t>
            </a:r>
            <a:r>
              <a:rPr lang="en-US" altLang="zh-TW" sz="2400" dirty="0" smtClean="0">
                <a:sym typeface="Wingdings" panose="05000000000000000000" pitchFamily="2" charset="2"/>
              </a:rPr>
              <a:t></a:t>
            </a:r>
            <a:r>
              <a:rPr lang="en-US" altLang="zh-TW" sz="2400" dirty="0" smtClean="0"/>
              <a:t> PC + 4</a:t>
            </a:r>
          </a:p>
          <a:p>
            <a:endParaRPr lang="zh-TW" altLang="en-US" dirty="0"/>
          </a:p>
        </p:txBody>
      </p:sp>
      <p:sp>
        <p:nvSpPr>
          <p:cNvPr id="5" name="矩形 4"/>
          <p:cNvSpPr/>
          <p:nvPr/>
        </p:nvSpPr>
        <p:spPr bwMode="auto">
          <a:xfrm>
            <a:off x="3059832" y="2924944"/>
            <a:ext cx="216024" cy="69324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8" name="矩形 7"/>
          <p:cNvSpPr/>
          <p:nvPr/>
        </p:nvSpPr>
        <p:spPr bwMode="auto">
          <a:xfrm>
            <a:off x="3059832" y="4175912"/>
            <a:ext cx="216024" cy="69324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7" name="直線接點 6"/>
          <p:cNvCxnSpPr/>
          <p:nvPr/>
        </p:nvCxnSpPr>
        <p:spPr bwMode="auto">
          <a:xfrm flipV="1">
            <a:off x="1619672" y="3744000"/>
            <a:ext cx="0" cy="3600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 name="直線單箭頭接點 9"/>
          <p:cNvCxnSpPr/>
          <p:nvPr/>
        </p:nvCxnSpPr>
        <p:spPr bwMode="auto">
          <a:xfrm>
            <a:off x="1619672" y="3744000"/>
            <a:ext cx="1296000"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直線接點 11"/>
          <p:cNvCxnSpPr/>
          <p:nvPr/>
        </p:nvCxnSpPr>
        <p:spPr bwMode="auto">
          <a:xfrm>
            <a:off x="1547664" y="4112976"/>
            <a:ext cx="288032"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 name="直線接點 13"/>
          <p:cNvCxnSpPr/>
          <p:nvPr/>
        </p:nvCxnSpPr>
        <p:spPr bwMode="auto">
          <a:xfrm>
            <a:off x="1835696" y="4112976"/>
            <a:ext cx="864096" cy="396144"/>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直線單箭頭接點 15"/>
          <p:cNvCxnSpPr/>
          <p:nvPr/>
        </p:nvCxnSpPr>
        <p:spPr bwMode="auto">
          <a:xfrm>
            <a:off x="2699792" y="4509120"/>
            <a:ext cx="360000" cy="13416"/>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 name="文字方塊 2"/>
          <p:cNvSpPr txBox="1"/>
          <p:nvPr/>
        </p:nvSpPr>
        <p:spPr>
          <a:xfrm>
            <a:off x="7443629" y="2247255"/>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4.34</a:t>
            </a:r>
            <a:endParaRPr lang="zh-TW" altLang="en-US" dirty="0">
              <a:latin typeface="+mn-lt"/>
            </a:endParaRPr>
          </a:p>
        </p:txBody>
      </p:sp>
      <p:cxnSp>
        <p:nvCxnSpPr>
          <p:cNvPr id="13" name="直線接點 12"/>
          <p:cNvCxnSpPr/>
          <p:nvPr/>
        </p:nvCxnSpPr>
        <p:spPr bwMode="auto">
          <a:xfrm flipV="1">
            <a:off x="2627784" y="2600976"/>
            <a:ext cx="0" cy="6300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直線單箭頭接點 14"/>
          <p:cNvCxnSpPr/>
          <p:nvPr/>
        </p:nvCxnSpPr>
        <p:spPr bwMode="auto">
          <a:xfrm flipH="1">
            <a:off x="899784" y="2600976"/>
            <a:ext cx="1746000"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 name="直線接點 16"/>
          <p:cNvCxnSpPr/>
          <p:nvPr/>
        </p:nvCxnSpPr>
        <p:spPr bwMode="auto">
          <a:xfrm flipV="1">
            <a:off x="899784" y="2600976"/>
            <a:ext cx="0" cy="13320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直線單箭頭接點 17"/>
          <p:cNvCxnSpPr/>
          <p:nvPr/>
        </p:nvCxnSpPr>
        <p:spPr bwMode="auto">
          <a:xfrm>
            <a:off x="899784" y="3932976"/>
            <a:ext cx="144000"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17</a:t>
            </a:fld>
            <a:endParaRPr lang="zh-TW" altLang="zh-TW"/>
          </a:p>
        </p:txBody>
      </p:sp>
      <p:sp>
        <p:nvSpPr>
          <p:cNvPr id="6" name="直線圖說文字 1 5"/>
          <p:cNvSpPr/>
          <p:nvPr/>
        </p:nvSpPr>
        <p:spPr bwMode="auto">
          <a:xfrm>
            <a:off x="176925" y="5058513"/>
            <a:ext cx="1152128" cy="1017293"/>
          </a:xfrm>
          <a:prstGeom prst="borderCallout1">
            <a:avLst>
              <a:gd name="adj1" fmla="val 370"/>
              <a:gd name="adj2" fmla="val 99211"/>
              <a:gd name="adj3" fmla="val -33460"/>
              <a:gd name="adj4" fmla="val 198003"/>
            </a:avLst>
          </a:prstGeom>
          <a:solidFill>
            <a:srgbClr val="99FF99"/>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lnSpc>
                <a:spcPts val="2000"/>
              </a:lnSpc>
            </a:pPr>
            <a:r>
              <a:rPr lang="en-US" altLang="zh-TW" sz="2000" dirty="0" smtClean="0">
                <a:latin typeface="+mn-lt"/>
              </a:rPr>
              <a:t>Shaded right half indicates “read”</a:t>
            </a:r>
            <a:endParaRPr lang="zh-TW" altLang="en-US" sz="2000" dirty="0">
              <a:latin typeface="+mn-lt"/>
            </a:endParaRPr>
          </a:p>
        </p:txBody>
      </p:sp>
      <p:sp>
        <p:nvSpPr>
          <p:cNvPr id="19" name="直線圖說文字 1 18"/>
          <p:cNvSpPr/>
          <p:nvPr/>
        </p:nvSpPr>
        <p:spPr bwMode="auto">
          <a:xfrm>
            <a:off x="1538363" y="5070256"/>
            <a:ext cx="1152128" cy="1017293"/>
          </a:xfrm>
          <a:prstGeom prst="borderCallout1">
            <a:avLst>
              <a:gd name="adj1" fmla="val 370"/>
              <a:gd name="adj2" fmla="val 99211"/>
              <a:gd name="adj3" fmla="val -8860"/>
              <a:gd name="adj4" fmla="val 138687"/>
            </a:avLst>
          </a:prstGeom>
          <a:solidFill>
            <a:srgbClr val="99FF99"/>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lnSpc>
                <a:spcPts val="2000"/>
              </a:lnSpc>
            </a:pPr>
            <a:r>
              <a:rPr lang="en-US" altLang="zh-TW" sz="2000" dirty="0" smtClean="0">
                <a:latin typeface="+mn-lt"/>
              </a:rPr>
              <a:t>Shaded left half indicates “write”</a:t>
            </a:r>
            <a:endParaRPr lang="zh-TW" altLang="en-US" sz="2000" dirty="0">
              <a:latin typeface="+mn-lt"/>
            </a:endParaRPr>
          </a:p>
        </p:txBody>
      </p:sp>
      <p:cxnSp>
        <p:nvCxnSpPr>
          <p:cNvPr id="22" name="直線接點 21"/>
          <p:cNvCxnSpPr/>
          <p:nvPr/>
        </p:nvCxnSpPr>
        <p:spPr bwMode="auto">
          <a:xfrm flipV="1">
            <a:off x="2915672" y="3240000"/>
            <a:ext cx="0" cy="5040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3" name="直線單箭頭接點 22"/>
          <p:cNvCxnSpPr/>
          <p:nvPr/>
        </p:nvCxnSpPr>
        <p:spPr bwMode="auto">
          <a:xfrm>
            <a:off x="2915672" y="3240000"/>
            <a:ext cx="144000"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 name="直線單箭頭接點 23"/>
          <p:cNvCxnSpPr/>
          <p:nvPr/>
        </p:nvCxnSpPr>
        <p:spPr bwMode="auto">
          <a:xfrm>
            <a:off x="2186648" y="3083892"/>
            <a:ext cx="459136" cy="177192"/>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a:off x="1043784" y="3933957"/>
            <a:ext cx="285269" cy="164568"/>
          </a:xfrm>
          <a:prstGeom prst="line">
            <a:avLst/>
          </a:prstGeom>
          <a:solidFill>
            <a:schemeClr val="accent1"/>
          </a:solidFill>
          <a:ln w="38100" cap="flat" cmpd="sng" algn="ctr">
            <a:solidFill>
              <a:srgbClr val="FF000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7" name="矩形 26"/>
          <p:cNvSpPr/>
          <p:nvPr/>
        </p:nvSpPr>
        <p:spPr bwMode="auto">
          <a:xfrm>
            <a:off x="1371830" y="3898369"/>
            <a:ext cx="173007" cy="466735"/>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26" name="肘形接點 25"/>
          <p:cNvCxnSpPr/>
          <p:nvPr/>
        </p:nvCxnSpPr>
        <p:spPr bwMode="auto">
          <a:xfrm rot="5400000" flipH="1" flipV="1">
            <a:off x="1573106" y="3130458"/>
            <a:ext cx="660108" cy="566976"/>
          </a:xfrm>
          <a:prstGeom prst="bentConnector3">
            <a:avLst>
              <a:gd name="adj1" fmla="val 99726"/>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37" name="群組 36"/>
          <p:cNvGrpSpPr/>
          <p:nvPr/>
        </p:nvGrpSpPr>
        <p:grpSpPr>
          <a:xfrm>
            <a:off x="3532337" y="1488030"/>
            <a:ext cx="5360143" cy="679631"/>
            <a:chOff x="611560" y="1296469"/>
            <a:chExt cx="8024439" cy="848932"/>
          </a:xfrm>
        </p:grpSpPr>
        <p:sp>
          <p:nvSpPr>
            <p:cNvPr id="38" name="Text Box 5"/>
            <p:cNvSpPr txBox="1">
              <a:spLocks noChangeArrowheads="1"/>
            </p:cNvSpPr>
            <p:nvPr/>
          </p:nvSpPr>
          <p:spPr bwMode="auto">
            <a:xfrm>
              <a:off x="611560" y="1296469"/>
              <a:ext cx="2814131" cy="461666"/>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dirty="0">
                  <a:latin typeface="+mn-lt"/>
                </a:rPr>
                <a:t>immediate</a:t>
              </a:r>
              <a:endParaRPr lang="en-AU" altLang="en-US" sz="1800" dirty="0">
                <a:latin typeface="+mn-lt"/>
              </a:endParaRPr>
            </a:p>
          </p:txBody>
        </p:sp>
        <p:sp>
          <p:nvSpPr>
            <p:cNvPr id="39" name="Text Box 7"/>
            <p:cNvSpPr txBox="1">
              <a:spLocks noChangeArrowheads="1"/>
            </p:cNvSpPr>
            <p:nvPr/>
          </p:nvSpPr>
          <p:spPr bwMode="auto">
            <a:xfrm>
              <a:off x="3427573" y="1296469"/>
              <a:ext cx="1279151" cy="461666"/>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dirty="0">
                  <a:latin typeface="+mn-lt"/>
                </a:rPr>
                <a:t>rs1</a:t>
              </a:r>
              <a:endParaRPr lang="en-AU" altLang="en-US" sz="1800" dirty="0">
                <a:latin typeface="+mn-lt"/>
              </a:endParaRPr>
            </a:p>
          </p:txBody>
        </p:sp>
        <p:sp>
          <p:nvSpPr>
            <p:cNvPr id="40" name="Text Box 8"/>
            <p:cNvSpPr txBox="1">
              <a:spLocks noChangeArrowheads="1"/>
            </p:cNvSpPr>
            <p:nvPr/>
          </p:nvSpPr>
          <p:spPr bwMode="auto">
            <a:xfrm>
              <a:off x="5819986" y="1296469"/>
              <a:ext cx="1279151" cy="461666"/>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dirty="0" err="1">
                  <a:latin typeface="+mn-lt"/>
                </a:rPr>
                <a:t>rd</a:t>
              </a:r>
              <a:endParaRPr lang="en-AU" altLang="en-US" sz="1800" dirty="0">
                <a:latin typeface="+mn-lt"/>
              </a:endParaRPr>
            </a:p>
          </p:txBody>
        </p:sp>
        <p:sp>
          <p:nvSpPr>
            <p:cNvPr id="41" name="Text Box 9"/>
            <p:cNvSpPr txBox="1">
              <a:spLocks noChangeArrowheads="1"/>
            </p:cNvSpPr>
            <p:nvPr/>
          </p:nvSpPr>
          <p:spPr bwMode="auto">
            <a:xfrm>
              <a:off x="4708605" y="1296469"/>
              <a:ext cx="1109500" cy="461666"/>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dirty="0">
                  <a:latin typeface="+mn-lt"/>
                </a:rPr>
                <a:t>funct3</a:t>
              </a:r>
              <a:endParaRPr lang="en-AU" altLang="en-US" sz="1800" dirty="0">
                <a:latin typeface="+mn-lt"/>
              </a:endParaRPr>
            </a:p>
          </p:txBody>
        </p:sp>
        <p:sp>
          <p:nvSpPr>
            <p:cNvPr id="42" name="Text Box 10"/>
            <p:cNvSpPr txBox="1">
              <a:spLocks noChangeArrowheads="1"/>
            </p:cNvSpPr>
            <p:nvPr/>
          </p:nvSpPr>
          <p:spPr bwMode="auto">
            <a:xfrm>
              <a:off x="7099137" y="1296469"/>
              <a:ext cx="1536862" cy="461666"/>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dirty="0">
                  <a:latin typeface="+mn-lt"/>
                </a:rPr>
                <a:t>opcode</a:t>
              </a:r>
              <a:endParaRPr lang="en-AU" altLang="en-US" sz="1800" dirty="0">
                <a:latin typeface="+mn-lt"/>
              </a:endParaRPr>
            </a:p>
          </p:txBody>
        </p:sp>
        <p:sp>
          <p:nvSpPr>
            <p:cNvPr id="43" name="Text Box 11"/>
            <p:cNvSpPr txBox="1">
              <a:spLocks noChangeArrowheads="1"/>
            </p:cNvSpPr>
            <p:nvPr/>
          </p:nvSpPr>
          <p:spPr bwMode="auto">
            <a:xfrm>
              <a:off x="1557256" y="1772816"/>
              <a:ext cx="813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mn-lt"/>
                </a:rPr>
                <a:t>12 bits</a:t>
              </a:r>
              <a:endParaRPr lang="en-AU" altLang="en-US" sz="1800">
                <a:latin typeface="+mn-lt"/>
              </a:endParaRPr>
            </a:p>
          </p:txBody>
        </p:sp>
        <p:sp>
          <p:nvSpPr>
            <p:cNvPr id="44" name="Text Box 12"/>
            <p:cNvSpPr txBox="1">
              <a:spLocks noChangeArrowheads="1"/>
            </p:cNvSpPr>
            <p:nvPr/>
          </p:nvSpPr>
          <p:spPr bwMode="auto">
            <a:xfrm>
              <a:off x="7492278" y="1776069"/>
              <a:ext cx="696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mn-lt"/>
                </a:rPr>
                <a:t>7 bits</a:t>
              </a:r>
              <a:endParaRPr lang="en-AU" altLang="en-US" sz="1800">
                <a:latin typeface="+mn-lt"/>
              </a:endParaRPr>
            </a:p>
          </p:txBody>
        </p:sp>
        <p:sp>
          <p:nvSpPr>
            <p:cNvPr id="45" name="Text Box 14"/>
            <p:cNvSpPr txBox="1">
              <a:spLocks noChangeArrowheads="1"/>
            </p:cNvSpPr>
            <p:nvPr/>
          </p:nvSpPr>
          <p:spPr bwMode="auto">
            <a:xfrm>
              <a:off x="3736065" y="1772816"/>
              <a:ext cx="696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mn-lt"/>
                </a:rPr>
                <a:t>5 bits</a:t>
              </a:r>
              <a:endParaRPr lang="en-AU" altLang="en-US" sz="1800">
                <a:latin typeface="+mn-lt"/>
              </a:endParaRPr>
            </a:p>
          </p:txBody>
        </p:sp>
        <p:sp>
          <p:nvSpPr>
            <p:cNvPr id="46" name="Text Box 15"/>
            <p:cNvSpPr txBox="1">
              <a:spLocks noChangeArrowheads="1"/>
            </p:cNvSpPr>
            <p:nvPr/>
          </p:nvSpPr>
          <p:spPr bwMode="auto">
            <a:xfrm>
              <a:off x="6128479" y="1776069"/>
              <a:ext cx="696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mn-lt"/>
                </a:rPr>
                <a:t>5 bits</a:t>
              </a:r>
              <a:endParaRPr lang="en-AU" altLang="en-US" sz="1800">
                <a:latin typeface="+mn-lt"/>
              </a:endParaRPr>
            </a:p>
          </p:txBody>
        </p:sp>
        <p:sp>
          <p:nvSpPr>
            <p:cNvPr id="47" name="Text Box 16"/>
            <p:cNvSpPr txBox="1">
              <a:spLocks noChangeArrowheads="1"/>
            </p:cNvSpPr>
            <p:nvPr/>
          </p:nvSpPr>
          <p:spPr bwMode="auto">
            <a:xfrm>
              <a:off x="4845563" y="1772816"/>
              <a:ext cx="696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mn-lt"/>
                </a:rPr>
                <a:t>3 bits</a:t>
              </a:r>
              <a:endParaRPr lang="en-AU" altLang="en-US" sz="1800">
                <a:latin typeface="+mn-lt"/>
              </a:endParaRPr>
            </a:p>
          </p:txBody>
        </p:sp>
      </p:grpSp>
    </p:spTree>
    <p:extLst>
      <p:ext uri="{BB962C8B-B14F-4D97-AF65-F5344CB8AC3E}">
        <p14:creationId xmlns:p14="http://schemas.microsoft.com/office/powerpoint/2010/main" val="384698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par>
                          <p:cTn id="29" fill="hold">
                            <p:stCondLst>
                              <p:cond delay="1000"/>
                            </p:stCondLst>
                            <p:childTnLst>
                              <p:par>
                                <p:cTn id="30" presetID="22" presetClass="entr" presetSubtype="4"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down)">
                                      <p:cBhvr>
                                        <p:cTn id="45" dur="500"/>
                                        <p:tgtEl>
                                          <p:spTgt spid="26"/>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left)">
                                      <p:cBhvr>
                                        <p:cTn id="49" dur="500"/>
                                        <p:tgtEl>
                                          <p:spTgt spid="24"/>
                                        </p:tgtEl>
                                      </p:cBhvr>
                                    </p:animEffect>
                                  </p:childTnLst>
                                </p:cTn>
                              </p:par>
                            </p:childTnLst>
                          </p:cTn>
                        </p:par>
                        <p:par>
                          <p:cTn id="50" fill="hold">
                            <p:stCondLst>
                              <p:cond delay="1000"/>
                            </p:stCondLst>
                            <p:childTnLst>
                              <p:par>
                                <p:cTn id="51" presetID="22" presetClass="entr" presetSubtype="4"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down)">
                                      <p:cBhvr>
                                        <p:cTn id="53" dur="500"/>
                                        <p:tgtEl>
                                          <p:spTgt spid="13"/>
                                        </p:tgtEl>
                                      </p:cBhvr>
                                    </p:animEffect>
                                  </p:childTnLst>
                                </p:cTn>
                              </p:par>
                            </p:childTnLst>
                          </p:cTn>
                        </p:par>
                        <p:par>
                          <p:cTn id="54" fill="hold">
                            <p:stCondLst>
                              <p:cond delay="1500"/>
                            </p:stCondLst>
                            <p:childTnLst>
                              <p:par>
                                <p:cTn id="55" presetID="22" presetClass="entr" presetSubtype="2" fill="hold"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right)">
                                      <p:cBhvr>
                                        <p:cTn id="57" dur="500"/>
                                        <p:tgtEl>
                                          <p:spTgt spid="15"/>
                                        </p:tgtEl>
                                      </p:cBhvr>
                                    </p:animEffect>
                                  </p:childTnLst>
                                </p:cTn>
                              </p:par>
                            </p:childTnLst>
                          </p:cTn>
                        </p:par>
                        <p:par>
                          <p:cTn id="58" fill="hold">
                            <p:stCondLst>
                              <p:cond delay="2000"/>
                            </p:stCondLst>
                            <p:childTnLst>
                              <p:par>
                                <p:cTn id="59" presetID="22" presetClass="entr" presetSubtype="1" fill="hold"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up)">
                                      <p:cBhvr>
                                        <p:cTn id="61" dur="500"/>
                                        <p:tgtEl>
                                          <p:spTgt spid="17"/>
                                        </p:tgtEl>
                                      </p:cBhvr>
                                    </p:animEffect>
                                  </p:childTnLst>
                                </p:cTn>
                              </p:par>
                            </p:childTnLst>
                          </p:cTn>
                        </p:par>
                        <p:par>
                          <p:cTn id="62" fill="hold">
                            <p:stCondLst>
                              <p:cond delay="2500"/>
                            </p:stCondLst>
                            <p:childTnLst>
                              <p:par>
                                <p:cTn id="63" presetID="22" presetClass="entr" presetSubtype="8" fill="hold"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left)">
                                      <p:cBhvr>
                                        <p:cTn id="65" dur="500"/>
                                        <p:tgtEl>
                                          <p:spTgt spid="18"/>
                                        </p:tgtEl>
                                      </p:cBhvr>
                                    </p:animEffect>
                                  </p:childTnLst>
                                </p:cTn>
                              </p:par>
                            </p:childTnLst>
                          </p:cTn>
                        </p:par>
                        <p:par>
                          <p:cTn id="66" fill="hold">
                            <p:stCondLst>
                              <p:cond delay="3000"/>
                            </p:stCondLst>
                            <p:childTnLst>
                              <p:par>
                                <p:cTn id="67" presetID="22" presetClass="entr" presetSubtype="8" fill="hold"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par>
                          <p:cTn id="70" fill="hold">
                            <p:stCondLst>
                              <p:cond delay="35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fade">
                                      <p:cBhvr>
                                        <p:cTn id="78" dur="500"/>
                                        <p:tgtEl>
                                          <p:spTgt spid="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6" grpId="0" animBg="1"/>
      <p:bldP spid="19"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000" y="1890000"/>
            <a:ext cx="7848000" cy="422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Rectangle 2"/>
          <p:cNvSpPr>
            <a:spLocks noGrp="1" noChangeArrowheads="1"/>
          </p:cNvSpPr>
          <p:nvPr>
            <p:ph type="title"/>
          </p:nvPr>
        </p:nvSpPr>
        <p:spPr/>
        <p:txBody>
          <a:bodyPr/>
          <a:lstStyle/>
          <a:p>
            <a:r>
              <a:rPr lang="en-US" altLang="zh-TW" dirty="0" smtClean="0"/>
              <a:t>ID Stage for </a:t>
            </a:r>
            <a:r>
              <a:rPr lang="en-US" altLang="zh-TW" dirty="0" err="1" smtClean="0"/>
              <a:t>ld</a:t>
            </a:r>
            <a:endParaRPr lang="en-AU" altLang="zh-TW" dirty="0" smtClean="0"/>
          </a:p>
        </p:txBody>
      </p:sp>
      <p:sp>
        <p:nvSpPr>
          <p:cNvPr id="2" name="內容版面配置區 1"/>
          <p:cNvSpPr>
            <a:spLocks noGrp="1"/>
          </p:cNvSpPr>
          <p:nvPr>
            <p:ph idx="1"/>
          </p:nvPr>
        </p:nvSpPr>
        <p:spPr/>
        <p:txBody>
          <a:bodyPr/>
          <a:lstStyle/>
          <a:p>
            <a:r>
              <a:rPr lang="en-US" altLang="zh-TW" sz="2400" dirty="0" smtClean="0"/>
              <a:t>ID/EX[A] </a:t>
            </a:r>
            <a:r>
              <a:rPr lang="en-US" altLang="zh-TW" sz="2400" dirty="0" smtClean="0">
                <a:sym typeface="Wingdings" panose="05000000000000000000" pitchFamily="2" charset="2"/>
              </a:rPr>
              <a:t></a:t>
            </a:r>
            <a:r>
              <a:rPr lang="en-US" altLang="zh-TW" sz="2400" dirty="0" smtClean="0"/>
              <a:t> </a:t>
            </a:r>
            <a:r>
              <a:rPr lang="en-US" altLang="zh-TW" sz="2400" dirty="0" err="1" smtClean="0"/>
              <a:t>Reg</a:t>
            </a:r>
            <a:r>
              <a:rPr lang="en-US" altLang="zh-TW" sz="2400" dirty="0" smtClean="0"/>
              <a:t>[IF/ID[19-15]];  </a:t>
            </a:r>
            <a:r>
              <a:rPr lang="en-US" altLang="zh-TW" sz="2400" dirty="0" smtClean="0"/>
              <a:t>ID/EX[B] </a:t>
            </a:r>
            <a:r>
              <a:rPr lang="en-US" altLang="zh-TW" sz="2400" dirty="0" smtClean="0">
                <a:sym typeface="Wingdings" panose="05000000000000000000" pitchFamily="2" charset="2"/>
              </a:rPr>
              <a:t></a:t>
            </a:r>
            <a:r>
              <a:rPr lang="en-US" altLang="zh-TW" sz="2400" dirty="0" smtClean="0"/>
              <a:t> </a:t>
            </a:r>
            <a:r>
              <a:rPr lang="en-US" altLang="zh-TW" sz="2400" dirty="0" err="1" smtClean="0"/>
              <a:t>Reg</a:t>
            </a:r>
            <a:r>
              <a:rPr lang="en-US" altLang="zh-TW" sz="2400" dirty="0" smtClean="0"/>
              <a:t>[IF/ID[24-20]]; </a:t>
            </a:r>
            <a:r>
              <a:rPr lang="en-US" altLang="zh-TW" sz="2400" dirty="0" smtClean="0"/>
              <a:t/>
            </a:r>
            <a:br>
              <a:rPr lang="en-US" altLang="zh-TW" sz="2400" dirty="0" smtClean="0"/>
            </a:br>
            <a:r>
              <a:rPr lang="en-US" altLang="zh-TW" sz="2400" dirty="0" smtClean="0"/>
              <a:t>ID/EX </a:t>
            </a:r>
            <a:r>
              <a:rPr lang="en-US" altLang="zh-TW" sz="2400" dirty="0" smtClean="0">
                <a:sym typeface="Wingdings" panose="05000000000000000000" pitchFamily="2" charset="2"/>
              </a:rPr>
              <a:t> </a:t>
            </a:r>
            <a:r>
              <a:rPr lang="en-US" altLang="zh-TW" sz="2400" dirty="0" smtClean="0"/>
              <a:t>sign-</a:t>
            </a:r>
            <a:r>
              <a:rPr lang="en-US" altLang="zh-TW" sz="2400" dirty="0" err="1" smtClean="0"/>
              <a:t>ext</a:t>
            </a:r>
            <a:r>
              <a:rPr lang="en-US" altLang="zh-TW" sz="2400" dirty="0" smtClean="0"/>
              <a:t>(IF/ID[31-20]); ID/EX </a:t>
            </a:r>
            <a:r>
              <a:rPr lang="en-US" altLang="zh-TW" sz="2400" dirty="0" smtClean="0">
                <a:sym typeface="Wingdings" panose="05000000000000000000" pitchFamily="2" charset="2"/>
              </a:rPr>
              <a:t> IF/ID[PC]; decode</a:t>
            </a:r>
            <a:endParaRPr lang="en-US" altLang="zh-TW" sz="2400" dirty="0" smtClean="0"/>
          </a:p>
          <a:p>
            <a:endParaRPr lang="zh-TW" altLang="en-US" sz="2400" dirty="0"/>
          </a:p>
        </p:txBody>
      </p:sp>
      <p:sp>
        <p:nvSpPr>
          <p:cNvPr id="7" name="矩形 6"/>
          <p:cNvSpPr/>
          <p:nvPr/>
        </p:nvSpPr>
        <p:spPr bwMode="auto">
          <a:xfrm>
            <a:off x="3059832" y="2953891"/>
            <a:ext cx="216000" cy="54000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8" name="矩形 7"/>
          <p:cNvSpPr/>
          <p:nvPr/>
        </p:nvSpPr>
        <p:spPr bwMode="auto">
          <a:xfrm>
            <a:off x="3059832" y="4257152"/>
            <a:ext cx="216000" cy="54000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9" name="矩形 8"/>
          <p:cNvSpPr/>
          <p:nvPr/>
        </p:nvSpPr>
        <p:spPr bwMode="auto">
          <a:xfrm>
            <a:off x="4847670" y="2953891"/>
            <a:ext cx="216024" cy="54000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0" name="矩形 9"/>
          <p:cNvSpPr/>
          <p:nvPr/>
        </p:nvSpPr>
        <p:spPr bwMode="auto">
          <a:xfrm>
            <a:off x="4847670" y="3717032"/>
            <a:ext cx="216024" cy="54000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1" name="矩形 10"/>
          <p:cNvSpPr/>
          <p:nvPr/>
        </p:nvSpPr>
        <p:spPr bwMode="auto">
          <a:xfrm>
            <a:off x="4847670" y="4329160"/>
            <a:ext cx="216024" cy="54000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2" name="矩形 11"/>
          <p:cNvSpPr/>
          <p:nvPr/>
        </p:nvSpPr>
        <p:spPr bwMode="auto">
          <a:xfrm>
            <a:off x="4847670" y="5157192"/>
            <a:ext cx="216024" cy="54000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6" name="直線單箭頭接點 5"/>
          <p:cNvCxnSpPr/>
          <p:nvPr/>
        </p:nvCxnSpPr>
        <p:spPr bwMode="auto">
          <a:xfrm flipV="1">
            <a:off x="3275832" y="3258000"/>
            <a:ext cx="1571838"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 name="直線單箭頭接點 13"/>
          <p:cNvCxnSpPr>
            <a:stCxn id="8" idx="3"/>
          </p:cNvCxnSpPr>
          <p:nvPr/>
        </p:nvCxnSpPr>
        <p:spPr bwMode="auto">
          <a:xfrm flipV="1">
            <a:off x="3275832" y="4149080"/>
            <a:ext cx="360064" cy="378072"/>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直線單箭頭接點 15"/>
          <p:cNvCxnSpPr/>
          <p:nvPr/>
        </p:nvCxnSpPr>
        <p:spPr bwMode="auto">
          <a:xfrm>
            <a:off x="3635896" y="4149080"/>
            <a:ext cx="1211774"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9" name="直線單箭頭接點 18"/>
          <p:cNvCxnSpPr>
            <a:stCxn id="8" idx="3"/>
          </p:cNvCxnSpPr>
          <p:nvPr/>
        </p:nvCxnSpPr>
        <p:spPr bwMode="auto">
          <a:xfrm flipV="1">
            <a:off x="3275832" y="4401168"/>
            <a:ext cx="360064" cy="125984"/>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2" name="直線單箭頭接點 21"/>
          <p:cNvCxnSpPr/>
          <p:nvPr/>
        </p:nvCxnSpPr>
        <p:spPr bwMode="auto">
          <a:xfrm>
            <a:off x="3635896" y="4401168"/>
            <a:ext cx="1211774"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 name="直線單箭頭接點 23"/>
          <p:cNvCxnSpPr>
            <a:stCxn id="8" idx="3"/>
          </p:cNvCxnSpPr>
          <p:nvPr/>
        </p:nvCxnSpPr>
        <p:spPr bwMode="auto">
          <a:xfrm>
            <a:off x="3275832" y="4527152"/>
            <a:ext cx="144040" cy="918072"/>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直線單箭頭接點 26"/>
          <p:cNvCxnSpPr/>
          <p:nvPr/>
        </p:nvCxnSpPr>
        <p:spPr bwMode="auto">
          <a:xfrm>
            <a:off x="3419872" y="5440647"/>
            <a:ext cx="1440000"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8" name="文字方塊 17"/>
          <p:cNvSpPr txBox="1"/>
          <p:nvPr/>
        </p:nvSpPr>
        <p:spPr>
          <a:xfrm>
            <a:off x="828000" y="5661248"/>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4.34</a:t>
            </a:r>
            <a:endParaRPr lang="zh-TW" altLang="en-US" dirty="0">
              <a:latin typeface="+mn-lt"/>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18</a:t>
            </a:fld>
            <a:endParaRPr lang="zh-TW" altLang="zh-TW"/>
          </a:p>
        </p:txBody>
      </p:sp>
    </p:spTree>
    <p:extLst>
      <p:ext uri="{BB962C8B-B14F-4D97-AF65-F5344CB8AC3E}">
        <p14:creationId xmlns:p14="http://schemas.microsoft.com/office/powerpoint/2010/main" val="253206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up)">
                                      <p:cBhvr>
                                        <p:cTn id="42" dur="500"/>
                                        <p:tgtEl>
                                          <p:spTgt spid="24"/>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left)">
                                      <p:cBhvr>
                                        <p:cTn id="46" dur="500"/>
                                        <p:tgtEl>
                                          <p:spTgt spid="27"/>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fr-FR" altLang="zh-TW" dirty="0" smtClean="0"/>
              <a:t>Problem statement and logic review (Sec. 4.1, 4.2)</a:t>
            </a:r>
          </a:p>
          <a:p>
            <a:r>
              <a:rPr lang="en-US" altLang="zh-TW" dirty="0" smtClean="0"/>
              <a:t>Building a simple </a:t>
            </a:r>
            <a:r>
              <a:rPr lang="en-US" altLang="zh-TW" dirty="0" smtClean="0"/>
              <a:t>RISC-V </a:t>
            </a:r>
            <a:r>
              <a:rPr lang="en-US" altLang="zh-TW" dirty="0" smtClean="0"/>
              <a:t>processor with </a:t>
            </a:r>
            <a:r>
              <a:rPr lang="en-US" altLang="zh-TW" dirty="0" err="1" smtClean="0"/>
              <a:t>datapath</a:t>
            </a:r>
            <a:r>
              <a:rPr lang="en-US" altLang="zh-TW" dirty="0" smtClean="0"/>
              <a:t> and control (Sec. 4.3, 4.4)</a:t>
            </a:r>
          </a:p>
          <a:p>
            <a:r>
              <a:rPr lang="en-US" altLang="zh-TW" dirty="0" smtClean="0">
                <a:solidFill>
                  <a:srgbClr val="FF0000"/>
                </a:solidFill>
              </a:rPr>
              <a:t>Building a pipelined </a:t>
            </a:r>
            <a:r>
              <a:rPr lang="en-US" altLang="zh-TW" dirty="0" smtClean="0">
                <a:solidFill>
                  <a:srgbClr val="FF0000"/>
                </a:solidFill>
              </a:rPr>
              <a:t>RISC-V </a:t>
            </a:r>
            <a:r>
              <a:rPr lang="en-US" altLang="zh-TW" dirty="0" smtClean="0">
                <a:solidFill>
                  <a:srgbClr val="FF0000"/>
                </a:solidFill>
              </a:rPr>
              <a:t>processor with </a:t>
            </a:r>
            <a:r>
              <a:rPr lang="en-US" altLang="zh-TW" dirty="0" err="1" smtClean="0">
                <a:solidFill>
                  <a:srgbClr val="FF0000"/>
                </a:solidFill>
              </a:rPr>
              <a:t>datapath</a:t>
            </a:r>
            <a:r>
              <a:rPr lang="en-US" altLang="zh-TW" dirty="0" smtClean="0">
                <a:solidFill>
                  <a:srgbClr val="FF0000"/>
                </a:solidFill>
              </a:rPr>
              <a:t> and control (Sec. 4.5, 4.6)</a:t>
            </a:r>
          </a:p>
          <a:p>
            <a:r>
              <a:rPr lang="en-US" altLang="zh-TW" dirty="0" smtClean="0"/>
              <a:t>Dealing hazards in pipelined processor: data and control hazards (Sec. 4.7, 4.8)</a:t>
            </a:r>
          </a:p>
          <a:p>
            <a:r>
              <a:rPr lang="en-US" altLang="zh-TW" dirty="0" smtClean="0"/>
              <a:t>Handling exceptions (Sec. 4.9)</a:t>
            </a:r>
          </a:p>
          <a:p>
            <a:r>
              <a:rPr lang="en-US" altLang="zh-TW" dirty="0" smtClean="0">
                <a:solidFill>
                  <a:schemeClr val="bg1">
                    <a:lumMod val="65000"/>
                  </a:schemeClr>
                </a:solidFill>
              </a:rPr>
              <a:t>More advanced topics: parallelism via instructions,</a:t>
            </a:r>
            <a:r>
              <a:rPr lang="en-US" altLang="zh-TW" dirty="0">
                <a:solidFill>
                  <a:schemeClr val="bg1">
                    <a:lumMod val="65000"/>
                  </a:schemeClr>
                </a:solidFill>
              </a:rPr>
              <a:t> ARM </a:t>
            </a:r>
            <a:r>
              <a:rPr lang="en-US" altLang="zh-TW" dirty="0" smtClean="0">
                <a:solidFill>
                  <a:schemeClr val="bg1">
                    <a:lumMod val="65000"/>
                  </a:schemeClr>
                </a:solidFill>
              </a:rPr>
              <a:t>Cortex-A53 </a:t>
            </a:r>
            <a:r>
              <a:rPr lang="en-US" altLang="zh-TW" dirty="0">
                <a:solidFill>
                  <a:schemeClr val="bg1">
                    <a:lumMod val="65000"/>
                  </a:schemeClr>
                </a:solidFill>
              </a:rPr>
              <a:t>and Intel Core i7 </a:t>
            </a:r>
            <a:r>
              <a:rPr lang="en-US" altLang="zh-TW" dirty="0" smtClean="0">
                <a:solidFill>
                  <a:schemeClr val="bg1">
                    <a:lumMod val="65000"/>
                  </a:schemeClr>
                </a:solidFill>
              </a:rPr>
              <a:t>Pipelines, instruction-level parallelism  (Sec. 4.10, 4.11, 4.12)</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a:t>
            </a:fld>
            <a:endParaRPr lang="zh-TW" altLang="zh-TW"/>
          </a:p>
        </p:txBody>
      </p:sp>
    </p:spTree>
    <p:extLst>
      <p:ext uri="{BB962C8B-B14F-4D97-AF65-F5344CB8AC3E}">
        <p14:creationId xmlns:p14="http://schemas.microsoft.com/office/powerpoint/2010/main" val="17382063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5255" y="1554634"/>
            <a:ext cx="8277225" cy="453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Rectangle 2"/>
          <p:cNvSpPr>
            <a:spLocks noGrp="1" noChangeArrowheads="1"/>
          </p:cNvSpPr>
          <p:nvPr>
            <p:ph type="title"/>
          </p:nvPr>
        </p:nvSpPr>
        <p:spPr/>
        <p:txBody>
          <a:bodyPr/>
          <a:lstStyle/>
          <a:p>
            <a:r>
              <a:rPr lang="en-US" altLang="zh-TW" dirty="0" smtClean="0"/>
              <a:t>EX Stage for </a:t>
            </a:r>
            <a:r>
              <a:rPr lang="en-US" altLang="zh-TW" dirty="0" err="1" smtClean="0"/>
              <a:t>ld</a:t>
            </a:r>
            <a:endParaRPr lang="en-AU" altLang="zh-TW" dirty="0" smtClean="0"/>
          </a:p>
        </p:txBody>
      </p:sp>
      <p:sp>
        <p:nvSpPr>
          <p:cNvPr id="2" name="內容版面配置區 1"/>
          <p:cNvSpPr>
            <a:spLocks noGrp="1"/>
          </p:cNvSpPr>
          <p:nvPr>
            <p:ph idx="1"/>
          </p:nvPr>
        </p:nvSpPr>
        <p:spPr/>
        <p:txBody>
          <a:bodyPr/>
          <a:lstStyle/>
          <a:p>
            <a:r>
              <a:rPr lang="en-US" altLang="zh-TW" sz="2400" dirty="0" smtClean="0"/>
              <a:t>EX/MEM[</a:t>
            </a:r>
            <a:r>
              <a:rPr lang="en-US" altLang="zh-TW" sz="2400" dirty="0" err="1" smtClean="0"/>
              <a:t>ALUout</a:t>
            </a:r>
            <a:r>
              <a:rPr lang="en-US" altLang="zh-TW" sz="2400" dirty="0" smtClean="0"/>
              <a:t>] </a:t>
            </a:r>
            <a:r>
              <a:rPr lang="en-US" altLang="zh-TW" sz="2400" dirty="0" smtClean="0">
                <a:sym typeface="Wingdings" panose="05000000000000000000" pitchFamily="2" charset="2"/>
              </a:rPr>
              <a:t></a:t>
            </a:r>
            <a:r>
              <a:rPr lang="en-US" altLang="zh-TW" sz="2400" dirty="0" smtClean="0"/>
              <a:t> ID/EX[A] + ID/EX[sign-</a:t>
            </a:r>
            <a:r>
              <a:rPr lang="en-US" altLang="zh-TW" sz="2400" dirty="0" err="1" smtClean="0"/>
              <a:t>ext</a:t>
            </a:r>
            <a:r>
              <a:rPr lang="en-US" altLang="zh-TW" sz="2400" dirty="0" smtClean="0"/>
              <a:t>]</a:t>
            </a:r>
            <a:endParaRPr lang="zh-TW" altLang="en-US" dirty="0"/>
          </a:p>
        </p:txBody>
      </p:sp>
      <p:sp>
        <p:nvSpPr>
          <p:cNvPr id="7" name="矩形 6"/>
          <p:cNvSpPr/>
          <p:nvPr/>
        </p:nvSpPr>
        <p:spPr bwMode="auto">
          <a:xfrm>
            <a:off x="4847670" y="2946775"/>
            <a:ext cx="216024" cy="54000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8" name="矩形 7"/>
          <p:cNvSpPr/>
          <p:nvPr/>
        </p:nvSpPr>
        <p:spPr bwMode="auto">
          <a:xfrm>
            <a:off x="4847670" y="3789040"/>
            <a:ext cx="216024" cy="54000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9" name="矩形 8"/>
          <p:cNvSpPr/>
          <p:nvPr/>
        </p:nvSpPr>
        <p:spPr bwMode="auto">
          <a:xfrm>
            <a:off x="4847670" y="4401168"/>
            <a:ext cx="216024" cy="54000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0" name="矩形 9"/>
          <p:cNvSpPr/>
          <p:nvPr/>
        </p:nvSpPr>
        <p:spPr bwMode="auto">
          <a:xfrm>
            <a:off x="4847670" y="5157192"/>
            <a:ext cx="216024" cy="54000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1" name="矩形 10"/>
          <p:cNvSpPr/>
          <p:nvPr/>
        </p:nvSpPr>
        <p:spPr bwMode="auto">
          <a:xfrm>
            <a:off x="6552000" y="4113136"/>
            <a:ext cx="216024" cy="54000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6" name="直線接點 5"/>
          <p:cNvCxnSpPr>
            <a:stCxn id="8" idx="3"/>
          </p:cNvCxnSpPr>
          <p:nvPr/>
        </p:nvCxnSpPr>
        <p:spPr bwMode="auto">
          <a:xfrm>
            <a:off x="5063694" y="4059040"/>
            <a:ext cx="732442"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 name="直線單箭頭接點 12"/>
          <p:cNvCxnSpPr>
            <a:stCxn id="10" idx="3"/>
          </p:cNvCxnSpPr>
          <p:nvPr/>
        </p:nvCxnSpPr>
        <p:spPr bwMode="auto">
          <a:xfrm flipV="1">
            <a:off x="5063694" y="4571837"/>
            <a:ext cx="732442" cy="855355"/>
          </a:xfrm>
          <a:prstGeom prst="straightConnector1">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 name="直線單箭頭接點 16"/>
          <p:cNvCxnSpPr>
            <a:endCxn id="11" idx="1"/>
          </p:cNvCxnSpPr>
          <p:nvPr/>
        </p:nvCxnSpPr>
        <p:spPr bwMode="auto">
          <a:xfrm>
            <a:off x="5796136" y="4059040"/>
            <a:ext cx="755864" cy="324096"/>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9" name="直線單箭頭接點 18"/>
          <p:cNvCxnSpPr>
            <a:endCxn id="11" idx="1"/>
          </p:cNvCxnSpPr>
          <p:nvPr/>
        </p:nvCxnSpPr>
        <p:spPr bwMode="auto">
          <a:xfrm flipV="1">
            <a:off x="5796136" y="4383136"/>
            <a:ext cx="755864" cy="188701"/>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4" name="文字方塊 13"/>
          <p:cNvSpPr txBox="1"/>
          <p:nvPr/>
        </p:nvSpPr>
        <p:spPr>
          <a:xfrm>
            <a:off x="828000" y="5661248"/>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4.35</a:t>
            </a:r>
            <a:endParaRPr lang="zh-TW" altLang="en-US" dirty="0">
              <a:latin typeface="+mn-lt"/>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19</a:t>
            </a:fld>
            <a:endParaRPr lang="zh-TW" altLang="zh-TW"/>
          </a:p>
        </p:txBody>
      </p:sp>
    </p:spTree>
    <p:extLst>
      <p:ext uri="{BB962C8B-B14F-4D97-AF65-F5344CB8AC3E}">
        <p14:creationId xmlns:p14="http://schemas.microsoft.com/office/powerpoint/2010/main" val="74720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7"/>
                                        </p:tgtEl>
                                        <p:attrNameLst>
                                          <p:attrName>style.color</p:attrName>
                                        </p:attrNameLst>
                                      </p:cBhvr>
                                      <p:to>
                                        <a:srgbClr val="33CC33"/>
                                      </p:to>
                                    </p:animClr>
                                    <p:animClr clrSpc="rgb" dir="cw">
                                      <p:cBhvr>
                                        <p:cTn id="7" dur="500" fill="hold"/>
                                        <p:tgtEl>
                                          <p:spTgt spid="7"/>
                                        </p:tgtEl>
                                        <p:attrNameLst>
                                          <p:attrName>fillcolor</p:attrName>
                                        </p:attrNameLst>
                                      </p:cBhvr>
                                      <p:to>
                                        <a:srgbClr val="33CC33"/>
                                      </p:to>
                                    </p:animClr>
                                    <p:set>
                                      <p:cBhvr>
                                        <p:cTn id="8" dur="500" fill="hold"/>
                                        <p:tgtEl>
                                          <p:spTgt spid="7"/>
                                        </p:tgtEl>
                                        <p:attrNameLst>
                                          <p:attrName>fill.type</p:attrName>
                                        </p:attrNameLst>
                                      </p:cBhvr>
                                      <p:to>
                                        <p:strVal val="solid"/>
                                      </p:to>
                                    </p:set>
                                    <p:set>
                                      <p:cBhvr>
                                        <p:cTn id="9" dur="500" fill="hold"/>
                                        <p:tgtEl>
                                          <p:spTgt spid="7"/>
                                        </p:tgtEl>
                                        <p:attrNameLst>
                                          <p:attrName>fill.on</p:attrName>
                                        </p:attrNameLst>
                                      </p:cBhvr>
                                      <p:to>
                                        <p:strVal val="true"/>
                                      </p:to>
                                    </p:set>
                                  </p:childTnLst>
                                </p:cTn>
                              </p:par>
                            </p:childTnLst>
                          </p:cTn>
                        </p:par>
                        <p:par>
                          <p:cTn id="10" fill="hold">
                            <p:stCondLst>
                              <p:cond delay="500"/>
                            </p:stCondLst>
                            <p:childTnLst>
                              <p:par>
                                <p:cTn id="11" presetID="19" presetClass="emph" presetSubtype="0" fill="hold" grpId="0" nodeType="afterEffect">
                                  <p:stCondLst>
                                    <p:cond delay="0"/>
                                  </p:stCondLst>
                                  <p:childTnLst>
                                    <p:animClr clrSpc="rgb" dir="cw">
                                      <p:cBhvr override="childStyle">
                                        <p:cTn id="12" dur="500" fill="hold"/>
                                        <p:tgtEl>
                                          <p:spTgt spid="9"/>
                                        </p:tgtEl>
                                        <p:attrNameLst>
                                          <p:attrName>style.color</p:attrName>
                                        </p:attrNameLst>
                                      </p:cBhvr>
                                      <p:to>
                                        <a:srgbClr val="33CC33"/>
                                      </p:to>
                                    </p:animClr>
                                    <p:animClr clrSpc="rgb" dir="cw">
                                      <p:cBhvr>
                                        <p:cTn id="13" dur="500" fill="hold"/>
                                        <p:tgtEl>
                                          <p:spTgt spid="9"/>
                                        </p:tgtEl>
                                        <p:attrNameLst>
                                          <p:attrName>fillcolor</p:attrName>
                                        </p:attrNameLst>
                                      </p:cBhvr>
                                      <p:to>
                                        <a:srgbClr val="33CC33"/>
                                      </p:to>
                                    </p:animClr>
                                    <p:set>
                                      <p:cBhvr>
                                        <p:cTn id="14" dur="500" fill="hold"/>
                                        <p:tgtEl>
                                          <p:spTgt spid="9"/>
                                        </p:tgtEl>
                                        <p:attrNameLst>
                                          <p:attrName>fill.type</p:attrName>
                                        </p:attrNameLst>
                                      </p:cBhvr>
                                      <p:to>
                                        <p:strVal val="solid"/>
                                      </p:to>
                                    </p:set>
                                    <p:set>
                                      <p:cBhvr>
                                        <p:cTn id="15" dur="500" fill="hold"/>
                                        <p:tgtEl>
                                          <p:spTgt spid="9"/>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par>
                                <p:cTn id="21" presetID="22" presetClass="entr" presetSubtype="8"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par>
                                <p:cTn id="28" presetID="22" presetClass="entr" presetSubtype="8"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667346"/>
            <a:ext cx="8188325"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Rectangle 2"/>
          <p:cNvSpPr>
            <a:spLocks noGrp="1" noChangeArrowheads="1"/>
          </p:cNvSpPr>
          <p:nvPr>
            <p:ph type="title"/>
          </p:nvPr>
        </p:nvSpPr>
        <p:spPr/>
        <p:txBody>
          <a:bodyPr/>
          <a:lstStyle/>
          <a:p>
            <a:r>
              <a:rPr lang="en-US" altLang="zh-TW" dirty="0" smtClean="0"/>
              <a:t>MEM Stage for </a:t>
            </a:r>
            <a:r>
              <a:rPr lang="en-US" altLang="zh-TW" dirty="0" err="1" smtClean="0"/>
              <a:t>ld</a:t>
            </a:r>
            <a:endParaRPr lang="en-AU" altLang="zh-TW" dirty="0" smtClean="0"/>
          </a:p>
        </p:txBody>
      </p:sp>
      <p:sp>
        <p:nvSpPr>
          <p:cNvPr id="2" name="內容版面配置區 1"/>
          <p:cNvSpPr>
            <a:spLocks noGrp="1"/>
          </p:cNvSpPr>
          <p:nvPr>
            <p:ph idx="1"/>
          </p:nvPr>
        </p:nvSpPr>
        <p:spPr/>
        <p:txBody>
          <a:bodyPr/>
          <a:lstStyle/>
          <a:p>
            <a:r>
              <a:rPr lang="en-US" altLang="zh-TW" sz="2400" dirty="0" smtClean="0"/>
              <a:t>MEM/WB </a:t>
            </a:r>
            <a:r>
              <a:rPr lang="en-US" altLang="zh-TW" sz="2400" dirty="0" smtClean="0">
                <a:sym typeface="Wingdings" panose="05000000000000000000" pitchFamily="2" charset="2"/>
              </a:rPr>
              <a:t></a:t>
            </a:r>
            <a:r>
              <a:rPr lang="en-US" altLang="zh-TW" sz="2400" dirty="0" smtClean="0"/>
              <a:t> mem[EX/MEM[</a:t>
            </a:r>
            <a:r>
              <a:rPr lang="en-US" altLang="zh-TW" sz="2400" dirty="0" err="1" smtClean="0"/>
              <a:t>ALUout</a:t>
            </a:r>
            <a:r>
              <a:rPr lang="en-US" altLang="zh-TW" sz="2400" dirty="0" smtClean="0"/>
              <a:t>]]</a:t>
            </a:r>
            <a:endParaRPr lang="en-US" altLang="zh-TW" sz="2400" dirty="0"/>
          </a:p>
        </p:txBody>
      </p:sp>
      <p:sp>
        <p:nvSpPr>
          <p:cNvPr id="7" name="矩形 6"/>
          <p:cNvSpPr/>
          <p:nvPr/>
        </p:nvSpPr>
        <p:spPr bwMode="auto">
          <a:xfrm>
            <a:off x="6498000" y="4113136"/>
            <a:ext cx="216024" cy="54000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8" name="矩形 7"/>
          <p:cNvSpPr/>
          <p:nvPr/>
        </p:nvSpPr>
        <p:spPr bwMode="auto">
          <a:xfrm>
            <a:off x="8064000" y="4230131"/>
            <a:ext cx="216024" cy="54000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6" name="直線單箭頭接點 5"/>
          <p:cNvCxnSpPr/>
          <p:nvPr/>
        </p:nvCxnSpPr>
        <p:spPr bwMode="auto">
          <a:xfrm flipV="1">
            <a:off x="6732408" y="4464000"/>
            <a:ext cx="1295976" cy="8989"/>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9" name="文字方塊 8"/>
          <p:cNvSpPr txBox="1"/>
          <p:nvPr/>
        </p:nvSpPr>
        <p:spPr>
          <a:xfrm>
            <a:off x="828000" y="5661248"/>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4.36</a:t>
            </a:r>
            <a:endParaRPr lang="zh-TW" altLang="en-US" dirty="0">
              <a:latin typeface="+mn-lt"/>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20</a:t>
            </a:fld>
            <a:endParaRPr lang="zh-TW" altLang="zh-TW"/>
          </a:p>
        </p:txBody>
      </p:sp>
    </p:spTree>
    <p:extLst>
      <p:ext uri="{BB962C8B-B14F-4D97-AF65-F5344CB8AC3E}">
        <p14:creationId xmlns:p14="http://schemas.microsoft.com/office/powerpoint/2010/main" val="131411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95351"/>
            <a:ext cx="8196263" cy="432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2"/>
          <p:cNvSpPr>
            <a:spLocks noGrp="1" noChangeArrowheads="1"/>
          </p:cNvSpPr>
          <p:nvPr>
            <p:ph type="title"/>
          </p:nvPr>
        </p:nvSpPr>
        <p:spPr/>
        <p:txBody>
          <a:bodyPr/>
          <a:lstStyle/>
          <a:p>
            <a:r>
              <a:rPr lang="en-US" altLang="zh-TW" dirty="0" smtClean="0"/>
              <a:t>WB Stage for </a:t>
            </a:r>
            <a:r>
              <a:rPr lang="en-US" altLang="zh-TW" dirty="0" err="1" smtClean="0"/>
              <a:t>ld</a:t>
            </a:r>
            <a:endParaRPr lang="en-AU" altLang="zh-TW" dirty="0" smtClean="0"/>
          </a:p>
        </p:txBody>
      </p:sp>
      <p:sp>
        <p:nvSpPr>
          <p:cNvPr id="2" name="內容版面配置區 1"/>
          <p:cNvSpPr>
            <a:spLocks noGrp="1"/>
          </p:cNvSpPr>
          <p:nvPr>
            <p:ph idx="1"/>
          </p:nvPr>
        </p:nvSpPr>
        <p:spPr/>
        <p:txBody>
          <a:bodyPr/>
          <a:lstStyle/>
          <a:p>
            <a:r>
              <a:rPr lang="en-US" altLang="zh-TW" sz="2400" dirty="0" err="1" smtClean="0"/>
              <a:t>Reg</a:t>
            </a:r>
            <a:r>
              <a:rPr lang="en-US" altLang="zh-TW" sz="2400" dirty="0" smtClean="0"/>
              <a:t>[IF/ID[11-7]] </a:t>
            </a:r>
            <a:r>
              <a:rPr lang="en-US" altLang="zh-TW" sz="2400" dirty="0" smtClean="0">
                <a:sym typeface="Wingdings" panose="05000000000000000000" pitchFamily="2" charset="2"/>
              </a:rPr>
              <a:t> MEM/WB</a:t>
            </a:r>
            <a:endParaRPr lang="en-US" altLang="zh-TW" sz="2400" dirty="0" smtClean="0"/>
          </a:p>
          <a:p>
            <a:endParaRPr lang="zh-TW" altLang="en-US" dirty="0"/>
          </a:p>
        </p:txBody>
      </p:sp>
      <p:sp>
        <p:nvSpPr>
          <p:cNvPr id="374789" name="AutoShape 5"/>
          <p:cNvSpPr>
            <a:spLocks/>
          </p:cNvSpPr>
          <p:nvPr/>
        </p:nvSpPr>
        <p:spPr bwMode="auto">
          <a:xfrm>
            <a:off x="395536" y="4869160"/>
            <a:ext cx="1279475" cy="1169342"/>
          </a:xfrm>
          <a:prstGeom prst="borderCallout1">
            <a:avLst>
              <a:gd name="adj1" fmla="val 18545"/>
              <a:gd name="adj2" fmla="val 102958"/>
              <a:gd name="adj3" fmla="val -22343"/>
              <a:gd name="adj4" fmla="val 212403"/>
            </a:avLst>
          </a:prstGeom>
          <a:solidFill>
            <a:srgbClr val="FFFF00"/>
          </a:solidFill>
          <a:ln w="12700">
            <a:solidFill>
              <a:schemeClr val="tx1"/>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sz="2400" dirty="0">
                <a:latin typeface="+mn-lt"/>
              </a:rPr>
              <a:t>Wrong</a:t>
            </a:r>
            <a:br>
              <a:rPr lang="en-US" altLang="zh-TW" sz="2400" dirty="0">
                <a:latin typeface="+mn-lt"/>
              </a:rPr>
            </a:br>
            <a:r>
              <a:rPr lang="en-US" altLang="zh-TW" sz="2400" dirty="0">
                <a:latin typeface="+mn-lt"/>
              </a:rPr>
              <a:t>register</a:t>
            </a:r>
            <a:br>
              <a:rPr lang="en-US" altLang="zh-TW" sz="2400" dirty="0">
                <a:latin typeface="+mn-lt"/>
              </a:rPr>
            </a:br>
            <a:r>
              <a:rPr lang="en-US" altLang="zh-TW" sz="2400" dirty="0">
                <a:latin typeface="+mn-lt"/>
              </a:rPr>
              <a:t>number</a:t>
            </a:r>
            <a:endParaRPr lang="en-AU" altLang="zh-TW" sz="2400" dirty="0">
              <a:latin typeface="+mn-lt"/>
            </a:endParaRPr>
          </a:p>
        </p:txBody>
      </p:sp>
      <p:sp>
        <p:nvSpPr>
          <p:cNvPr id="9" name="矩形 8"/>
          <p:cNvSpPr/>
          <p:nvPr/>
        </p:nvSpPr>
        <p:spPr bwMode="auto">
          <a:xfrm>
            <a:off x="7992000" y="4230131"/>
            <a:ext cx="216024" cy="54000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6" name="直線接點 5"/>
          <p:cNvCxnSpPr/>
          <p:nvPr/>
        </p:nvCxnSpPr>
        <p:spPr bwMode="auto">
          <a:xfrm>
            <a:off x="8208024" y="4581128"/>
            <a:ext cx="485295"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直線接點 7"/>
          <p:cNvCxnSpPr/>
          <p:nvPr/>
        </p:nvCxnSpPr>
        <p:spPr bwMode="auto">
          <a:xfrm>
            <a:off x="8712000" y="4564689"/>
            <a:ext cx="0" cy="14400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直線接點 10"/>
          <p:cNvCxnSpPr/>
          <p:nvPr/>
        </p:nvCxnSpPr>
        <p:spPr bwMode="auto">
          <a:xfrm flipH="1">
            <a:off x="3236000" y="5996882"/>
            <a:ext cx="5472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 name="直線接點 12"/>
          <p:cNvCxnSpPr/>
          <p:nvPr/>
        </p:nvCxnSpPr>
        <p:spPr bwMode="auto">
          <a:xfrm flipV="1">
            <a:off x="3260739" y="4737093"/>
            <a:ext cx="0" cy="1267596"/>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直線單箭頭接點 14"/>
          <p:cNvCxnSpPr/>
          <p:nvPr/>
        </p:nvCxnSpPr>
        <p:spPr bwMode="auto">
          <a:xfrm>
            <a:off x="3260739" y="4725144"/>
            <a:ext cx="216024"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0" name="矩形 19"/>
          <p:cNvSpPr/>
          <p:nvPr/>
        </p:nvSpPr>
        <p:spPr bwMode="auto">
          <a:xfrm rot="5400000">
            <a:off x="3619247" y="4460246"/>
            <a:ext cx="216024" cy="54000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4" name="文字方塊 13"/>
          <p:cNvSpPr txBox="1"/>
          <p:nvPr/>
        </p:nvSpPr>
        <p:spPr>
          <a:xfrm>
            <a:off x="1763688" y="5598555"/>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4.36</a:t>
            </a:r>
            <a:endParaRPr lang="zh-TW" altLang="en-US" dirty="0">
              <a:latin typeface="+mn-lt"/>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21</a:t>
            </a:fld>
            <a:endParaRPr lang="zh-TW" altLang="zh-TW"/>
          </a:p>
        </p:txBody>
      </p:sp>
      <p:sp>
        <p:nvSpPr>
          <p:cNvPr id="374788" name="Oval 4"/>
          <p:cNvSpPr>
            <a:spLocks noChangeArrowheads="1"/>
          </p:cNvSpPr>
          <p:nvPr/>
        </p:nvSpPr>
        <p:spPr bwMode="auto">
          <a:xfrm>
            <a:off x="3059832" y="4392126"/>
            <a:ext cx="792088" cy="243796"/>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TW"/>
          </a:p>
        </p:txBody>
      </p:sp>
    </p:spTree>
    <p:extLst>
      <p:ext uri="{BB962C8B-B14F-4D97-AF65-F5344CB8AC3E}">
        <p14:creationId xmlns:p14="http://schemas.microsoft.com/office/powerpoint/2010/main" val="265186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4789"/>
                                        </p:tgtEl>
                                        <p:attrNameLst>
                                          <p:attrName>style.visibility</p:attrName>
                                        </p:attrNameLst>
                                      </p:cBhvr>
                                      <p:to>
                                        <p:strVal val="visible"/>
                                      </p:to>
                                    </p:set>
                                    <p:animEffect transition="in" filter="fade">
                                      <p:cBhvr>
                                        <p:cTn id="32" dur="1000"/>
                                        <p:tgtEl>
                                          <p:spTgt spid="37478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4788"/>
                                        </p:tgtEl>
                                        <p:attrNameLst>
                                          <p:attrName>style.visibility</p:attrName>
                                        </p:attrNameLst>
                                      </p:cBhvr>
                                      <p:to>
                                        <p:strVal val="visible"/>
                                      </p:to>
                                    </p:set>
                                    <p:animEffect transition="in" filter="fade">
                                      <p:cBhvr>
                                        <p:cTn id="35" dur="1000"/>
                                        <p:tgtEl>
                                          <p:spTgt spid="374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9" grpId="0" animBg="1"/>
      <p:bldP spid="20" grpId="0" animBg="1"/>
      <p:bldP spid="37478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025426"/>
            <a:ext cx="8808630"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Rectangle 2"/>
          <p:cNvSpPr>
            <a:spLocks noGrp="1" noChangeArrowheads="1"/>
          </p:cNvSpPr>
          <p:nvPr>
            <p:ph type="title"/>
          </p:nvPr>
        </p:nvSpPr>
        <p:spPr/>
        <p:txBody>
          <a:bodyPr/>
          <a:lstStyle/>
          <a:p>
            <a:pPr eaLnBrk="1" hangingPunct="1"/>
            <a:r>
              <a:rPr lang="en-US" altLang="zh-TW" dirty="0" smtClean="0"/>
              <a:t>Corrected </a:t>
            </a:r>
            <a:r>
              <a:rPr lang="en-US" altLang="zh-TW" dirty="0" err="1" smtClean="0"/>
              <a:t>Datapath</a:t>
            </a:r>
            <a:r>
              <a:rPr lang="en-US" altLang="zh-TW" dirty="0" smtClean="0"/>
              <a:t> for </a:t>
            </a:r>
            <a:r>
              <a:rPr lang="en-US" altLang="zh-TW" dirty="0" err="1" smtClean="0"/>
              <a:t>ld</a:t>
            </a:r>
            <a:endParaRPr lang="en-AU" altLang="zh-TW" dirty="0" smtClean="0">
              <a:ea typeface="新細明體" panose="02020500000000000000" pitchFamily="18" charset="-120"/>
            </a:endParaRPr>
          </a:p>
        </p:txBody>
      </p:sp>
      <p:sp>
        <p:nvSpPr>
          <p:cNvPr id="2" name="內容版面配置區 1"/>
          <p:cNvSpPr>
            <a:spLocks noGrp="1"/>
          </p:cNvSpPr>
          <p:nvPr>
            <p:ph idx="1"/>
          </p:nvPr>
        </p:nvSpPr>
        <p:spPr/>
        <p:txBody>
          <a:bodyPr/>
          <a:lstStyle/>
          <a:p>
            <a:r>
              <a:rPr lang="en-US" altLang="zh-TW" dirty="0" smtClean="0"/>
              <a:t>Carry </a:t>
            </a:r>
            <a:r>
              <a:rPr lang="en-US" altLang="zh-TW" dirty="0" err="1" smtClean="0"/>
              <a:t>rd</a:t>
            </a:r>
            <a:r>
              <a:rPr lang="en-US" altLang="zh-TW" dirty="0" smtClean="0"/>
              <a:t> </a:t>
            </a:r>
            <a:r>
              <a:rPr lang="en-US" altLang="zh-TW" dirty="0" smtClean="0"/>
              <a:t>along pipeline stages with the instruction</a:t>
            </a:r>
            <a:endParaRPr lang="zh-TW" altLang="en-US" dirty="0"/>
          </a:p>
        </p:txBody>
      </p:sp>
      <p:sp>
        <p:nvSpPr>
          <p:cNvPr id="3" name="文字方塊 2"/>
          <p:cNvSpPr txBox="1"/>
          <p:nvPr/>
        </p:nvSpPr>
        <p:spPr>
          <a:xfrm>
            <a:off x="749888" y="5661248"/>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4.39</a:t>
            </a:r>
            <a:endParaRPr lang="zh-TW" altLang="en-US" dirty="0">
              <a:latin typeface="+mn-lt"/>
            </a:endParaRPr>
          </a:p>
        </p:txBody>
      </p:sp>
      <p:cxnSp>
        <p:nvCxnSpPr>
          <p:cNvPr id="5" name="直線接點 4"/>
          <p:cNvCxnSpPr/>
          <p:nvPr/>
        </p:nvCxnSpPr>
        <p:spPr bwMode="auto">
          <a:xfrm>
            <a:off x="2987824" y="5085184"/>
            <a:ext cx="0" cy="450000"/>
          </a:xfrm>
          <a:prstGeom prst="line">
            <a:avLst/>
          </a:prstGeom>
          <a:solidFill>
            <a:schemeClr val="accent1"/>
          </a:solidFill>
          <a:ln w="38100" cap="flat" cmpd="sng" algn="ctr">
            <a:solidFill>
              <a:srgbClr val="00B0F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直線接點 7"/>
          <p:cNvCxnSpPr/>
          <p:nvPr/>
        </p:nvCxnSpPr>
        <p:spPr bwMode="auto">
          <a:xfrm rot="16200000" flipH="1">
            <a:off x="3806824" y="4716184"/>
            <a:ext cx="0" cy="1638000"/>
          </a:xfrm>
          <a:prstGeom prst="line">
            <a:avLst/>
          </a:prstGeom>
          <a:solidFill>
            <a:schemeClr val="accent1"/>
          </a:solidFill>
          <a:ln w="38100" cap="flat" cmpd="sng" algn="ctr">
            <a:solidFill>
              <a:srgbClr val="00B0F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9" name="直線接點 8"/>
          <p:cNvCxnSpPr/>
          <p:nvPr/>
        </p:nvCxnSpPr>
        <p:spPr bwMode="auto">
          <a:xfrm rot="16200000" flipH="1">
            <a:off x="5652032" y="4753385"/>
            <a:ext cx="0" cy="1584000"/>
          </a:xfrm>
          <a:prstGeom prst="line">
            <a:avLst/>
          </a:prstGeom>
          <a:solidFill>
            <a:schemeClr val="accent1"/>
          </a:solidFill>
          <a:ln w="38100" cap="flat" cmpd="sng" algn="ctr">
            <a:solidFill>
              <a:srgbClr val="00B0F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 name="直線接點 9"/>
          <p:cNvCxnSpPr/>
          <p:nvPr/>
        </p:nvCxnSpPr>
        <p:spPr bwMode="auto">
          <a:xfrm rot="16200000" flipH="1">
            <a:off x="7416000" y="4807384"/>
            <a:ext cx="0" cy="1476000"/>
          </a:xfrm>
          <a:prstGeom prst="line">
            <a:avLst/>
          </a:prstGeom>
          <a:solidFill>
            <a:schemeClr val="accent1"/>
          </a:solidFill>
          <a:ln w="38100" cap="flat" cmpd="sng" algn="ctr">
            <a:solidFill>
              <a:srgbClr val="00B0F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直線接點 10"/>
          <p:cNvCxnSpPr/>
          <p:nvPr/>
        </p:nvCxnSpPr>
        <p:spPr bwMode="auto">
          <a:xfrm rot="16200000" flipH="1">
            <a:off x="3797824" y="4725184"/>
            <a:ext cx="0" cy="1620000"/>
          </a:xfrm>
          <a:prstGeom prst="line">
            <a:avLst/>
          </a:prstGeom>
          <a:solidFill>
            <a:schemeClr val="accent1"/>
          </a:solidFill>
          <a:ln w="38100" cap="flat" cmpd="sng" algn="ctr">
            <a:solidFill>
              <a:srgbClr val="00B0F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直線接點 11"/>
          <p:cNvCxnSpPr/>
          <p:nvPr/>
        </p:nvCxnSpPr>
        <p:spPr bwMode="auto">
          <a:xfrm rot="16200000" flipH="1">
            <a:off x="8532424" y="5391183"/>
            <a:ext cx="0" cy="288000"/>
          </a:xfrm>
          <a:prstGeom prst="line">
            <a:avLst/>
          </a:prstGeom>
          <a:solidFill>
            <a:schemeClr val="accent1"/>
          </a:solidFill>
          <a:ln w="38100" cap="flat" cmpd="sng" algn="ctr">
            <a:solidFill>
              <a:srgbClr val="00B0F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 name="直線接點 12"/>
          <p:cNvCxnSpPr/>
          <p:nvPr/>
        </p:nvCxnSpPr>
        <p:spPr bwMode="auto">
          <a:xfrm>
            <a:off x="8674121" y="5535183"/>
            <a:ext cx="0" cy="180000"/>
          </a:xfrm>
          <a:prstGeom prst="line">
            <a:avLst/>
          </a:prstGeom>
          <a:solidFill>
            <a:schemeClr val="accent1"/>
          </a:solidFill>
          <a:ln w="38100" cap="flat" cmpd="sng" algn="ctr">
            <a:solidFill>
              <a:srgbClr val="00B0F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 name="直線接點 13"/>
          <p:cNvCxnSpPr/>
          <p:nvPr/>
        </p:nvCxnSpPr>
        <p:spPr bwMode="auto">
          <a:xfrm rot="5400000">
            <a:off x="5796000" y="2808000"/>
            <a:ext cx="0" cy="5796000"/>
          </a:xfrm>
          <a:prstGeom prst="line">
            <a:avLst/>
          </a:prstGeom>
          <a:solidFill>
            <a:schemeClr val="accent1"/>
          </a:solidFill>
          <a:ln w="38100" cap="flat" cmpd="sng" algn="ctr">
            <a:solidFill>
              <a:srgbClr val="00B0F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直線接點 14"/>
          <p:cNvCxnSpPr/>
          <p:nvPr/>
        </p:nvCxnSpPr>
        <p:spPr bwMode="auto">
          <a:xfrm>
            <a:off x="2913059" y="4293096"/>
            <a:ext cx="0" cy="1368000"/>
          </a:xfrm>
          <a:prstGeom prst="line">
            <a:avLst/>
          </a:prstGeom>
          <a:solidFill>
            <a:schemeClr val="accent1"/>
          </a:solidFill>
          <a:ln w="38100" cap="flat" cmpd="sng" algn="ctr">
            <a:solidFill>
              <a:srgbClr val="00B0F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直線接點 15"/>
          <p:cNvCxnSpPr/>
          <p:nvPr/>
        </p:nvCxnSpPr>
        <p:spPr bwMode="auto">
          <a:xfrm rot="16200000" flipH="1">
            <a:off x="3078000" y="4113096"/>
            <a:ext cx="0" cy="360000"/>
          </a:xfrm>
          <a:prstGeom prst="line">
            <a:avLst/>
          </a:prstGeom>
          <a:solidFill>
            <a:schemeClr val="accent1"/>
          </a:solidFill>
          <a:ln w="38100" cap="flat" cmpd="sng" algn="ctr">
            <a:solidFill>
              <a:srgbClr val="00B0F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 name="投影片編號版面配置區 3"/>
          <p:cNvSpPr>
            <a:spLocks noGrp="1"/>
          </p:cNvSpPr>
          <p:nvPr>
            <p:ph type="sldNum" sz="quarter" idx="11"/>
          </p:nvPr>
        </p:nvSpPr>
        <p:spPr/>
        <p:txBody>
          <a:bodyPr/>
          <a:lstStyle/>
          <a:p>
            <a:fld id="{0EF8A0A4-1A2F-4B89-B3C7-02C31CE3A532}" type="slidenum">
              <a:rPr lang="zh-TW" altLang="en-US" smtClean="0"/>
              <a:pPr/>
              <a:t>22</a:t>
            </a:fld>
            <a:endParaRPr lang="zh-TW" altLang="zh-TW"/>
          </a:p>
        </p:txBody>
      </p:sp>
    </p:spTree>
    <p:extLst>
      <p:ext uri="{BB962C8B-B14F-4D97-AF65-F5344CB8AC3E}">
        <p14:creationId xmlns:p14="http://schemas.microsoft.com/office/powerpoint/2010/main" val="380742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right)">
                                      <p:cBhvr>
                                        <p:cTn id="35" dur="500"/>
                                        <p:tgtEl>
                                          <p:spTgt spid="14"/>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545109"/>
            <a:ext cx="8280920" cy="45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2"/>
          <p:cNvSpPr>
            <a:spLocks noGrp="1" noChangeArrowheads="1"/>
          </p:cNvSpPr>
          <p:nvPr>
            <p:ph type="title"/>
          </p:nvPr>
        </p:nvSpPr>
        <p:spPr/>
        <p:txBody>
          <a:bodyPr/>
          <a:lstStyle/>
          <a:p>
            <a:pPr eaLnBrk="1" hangingPunct="1"/>
            <a:r>
              <a:rPr lang="en-US" altLang="zh-TW" dirty="0" smtClean="0"/>
              <a:t>EX Stage for </a:t>
            </a:r>
            <a:r>
              <a:rPr lang="en-US" altLang="zh-TW" dirty="0" err="1" smtClean="0"/>
              <a:t>sd</a:t>
            </a:r>
            <a:endParaRPr lang="en-AU" altLang="zh-TW" dirty="0" smtClean="0">
              <a:ea typeface="新細明體" panose="02020500000000000000" pitchFamily="18" charset="-120"/>
            </a:endParaRPr>
          </a:p>
        </p:txBody>
      </p:sp>
      <p:sp>
        <p:nvSpPr>
          <p:cNvPr id="2" name="內容版面配置區 1"/>
          <p:cNvSpPr>
            <a:spLocks noGrp="1"/>
          </p:cNvSpPr>
          <p:nvPr>
            <p:ph idx="1"/>
          </p:nvPr>
        </p:nvSpPr>
        <p:spPr/>
        <p:txBody>
          <a:bodyPr/>
          <a:lstStyle/>
          <a:p>
            <a:r>
              <a:rPr lang="en-US" altLang="zh-TW" sz="2400" dirty="0"/>
              <a:t>EX/MEM[</a:t>
            </a:r>
            <a:r>
              <a:rPr lang="en-US" altLang="zh-TW" sz="2400" dirty="0" err="1"/>
              <a:t>ALUout</a:t>
            </a:r>
            <a:r>
              <a:rPr lang="en-US" altLang="zh-TW" sz="2400" dirty="0"/>
              <a:t>] </a:t>
            </a:r>
            <a:r>
              <a:rPr lang="en-US" altLang="zh-TW" sz="2400" dirty="0">
                <a:sym typeface="Wingdings" panose="05000000000000000000" pitchFamily="2" charset="2"/>
              </a:rPr>
              <a:t></a:t>
            </a:r>
            <a:r>
              <a:rPr lang="en-US" altLang="zh-TW" sz="2400" dirty="0"/>
              <a:t> ID/EX[A] + ID/EX[sign-</a:t>
            </a:r>
            <a:r>
              <a:rPr lang="en-US" altLang="zh-TW" sz="2400" dirty="0" err="1"/>
              <a:t>ext</a:t>
            </a:r>
            <a:r>
              <a:rPr lang="en-US" altLang="zh-TW" sz="2400" dirty="0" smtClean="0"/>
              <a:t>]</a:t>
            </a:r>
            <a:br>
              <a:rPr lang="en-US" altLang="zh-TW" sz="2400" dirty="0" smtClean="0"/>
            </a:br>
            <a:r>
              <a:rPr lang="en-US" altLang="zh-TW" sz="2400" dirty="0" smtClean="0"/>
              <a:t>EX/MEM </a:t>
            </a:r>
            <a:r>
              <a:rPr lang="en-US" altLang="zh-TW" sz="2400" dirty="0" smtClean="0">
                <a:sym typeface="Wingdings" panose="05000000000000000000" pitchFamily="2" charset="2"/>
              </a:rPr>
              <a:t> </a:t>
            </a:r>
            <a:r>
              <a:rPr lang="en-US" altLang="zh-TW" sz="2400" dirty="0" smtClean="0"/>
              <a:t>ID/EX[B]</a:t>
            </a:r>
            <a:endParaRPr lang="zh-TW" altLang="en-US" sz="2400" dirty="0"/>
          </a:p>
          <a:p>
            <a:endParaRPr lang="zh-TW" altLang="en-US" dirty="0"/>
          </a:p>
        </p:txBody>
      </p:sp>
      <p:sp>
        <p:nvSpPr>
          <p:cNvPr id="5" name="矩形 4"/>
          <p:cNvSpPr/>
          <p:nvPr/>
        </p:nvSpPr>
        <p:spPr bwMode="auto">
          <a:xfrm>
            <a:off x="4752000" y="2946775"/>
            <a:ext cx="234000" cy="540000"/>
          </a:xfrm>
          <a:prstGeom prst="rect">
            <a:avLst/>
          </a:prstGeom>
          <a:solidFill>
            <a:srgbClr val="33CC33"/>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6" name="矩形 5"/>
          <p:cNvSpPr/>
          <p:nvPr/>
        </p:nvSpPr>
        <p:spPr bwMode="auto">
          <a:xfrm>
            <a:off x="4752000" y="3789040"/>
            <a:ext cx="234000" cy="54000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7" name="矩形 6"/>
          <p:cNvSpPr/>
          <p:nvPr/>
        </p:nvSpPr>
        <p:spPr bwMode="auto">
          <a:xfrm>
            <a:off x="4752000" y="4401168"/>
            <a:ext cx="234000" cy="54000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8" name="矩形 7"/>
          <p:cNvSpPr/>
          <p:nvPr/>
        </p:nvSpPr>
        <p:spPr bwMode="auto">
          <a:xfrm>
            <a:off x="4752000" y="5157192"/>
            <a:ext cx="234000" cy="54000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9" name="矩形 8"/>
          <p:cNvSpPr/>
          <p:nvPr/>
        </p:nvSpPr>
        <p:spPr bwMode="auto">
          <a:xfrm>
            <a:off x="6483418" y="4113136"/>
            <a:ext cx="234000" cy="54000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10" name="直線接點 9"/>
          <p:cNvCxnSpPr/>
          <p:nvPr/>
        </p:nvCxnSpPr>
        <p:spPr bwMode="auto">
          <a:xfrm>
            <a:off x="4986000" y="4095476"/>
            <a:ext cx="756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直線單箭頭接點 10"/>
          <p:cNvCxnSpPr>
            <a:stCxn id="8" idx="3"/>
          </p:cNvCxnSpPr>
          <p:nvPr/>
        </p:nvCxnSpPr>
        <p:spPr bwMode="auto">
          <a:xfrm flipV="1">
            <a:off x="4986000" y="4571838"/>
            <a:ext cx="755864" cy="855354"/>
          </a:xfrm>
          <a:prstGeom prst="straightConnector1">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直線單箭頭接點 11"/>
          <p:cNvCxnSpPr>
            <a:endCxn id="9" idx="1"/>
          </p:cNvCxnSpPr>
          <p:nvPr/>
        </p:nvCxnSpPr>
        <p:spPr bwMode="auto">
          <a:xfrm>
            <a:off x="5741864" y="4095476"/>
            <a:ext cx="741554" cy="28766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 name="直線單箭頭接點 12"/>
          <p:cNvCxnSpPr>
            <a:endCxn id="9" idx="1"/>
          </p:cNvCxnSpPr>
          <p:nvPr/>
        </p:nvCxnSpPr>
        <p:spPr bwMode="auto">
          <a:xfrm flipV="1">
            <a:off x="5742376" y="4383136"/>
            <a:ext cx="741042" cy="188702"/>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 name="直線接點 3"/>
          <p:cNvCxnSpPr/>
          <p:nvPr/>
        </p:nvCxnSpPr>
        <p:spPr bwMode="auto">
          <a:xfrm>
            <a:off x="5076056" y="4473184"/>
            <a:ext cx="0" cy="6120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直線單箭頭接點 14"/>
          <p:cNvCxnSpPr/>
          <p:nvPr/>
        </p:nvCxnSpPr>
        <p:spPr bwMode="auto">
          <a:xfrm>
            <a:off x="5076056" y="5085184"/>
            <a:ext cx="1422184"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8" name="矩形 17"/>
          <p:cNvSpPr/>
          <p:nvPr/>
        </p:nvSpPr>
        <p:spPr bwMode="auto">
          <a:xfrm>
            <a:off x="6483418" y="4841838"/>
            <a:ext cx="234000" cy="54000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3" name="文字方塊 2"/>
          <p:cNvSpPr txBox="1"/>
          <p:nvPr/>
        </p:nvSpPr>
        <p:spPr>
          <a:xfrm>
            <a:off x="1043608" y="5697192"/>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4.37</a:t>
            </a:r>
            <a:endParaRPr lang="zh-TW" altLang="en-US" dirty="0">
              <a:latin typeface="+mn-lt"/>
            </a:endParaRPr>
          </a:p>
        </p:txBody>
      </p:sp>
      <p:sp>
        <p:nvSpPr>
          <p:cNvPr id="14" name="投影片編號版面配置區 13"/>
          <p:cNvSpPr>
            <a:spLocks noGrp="1"/>
          </p:cNvSpPr>
          <p:nvPr>
            <p:ph type="sldNum" sz="quarter" idx="11"/>
          </p:nvPr>
        </p:nvSpPr>
        <p:spPr/>
        <p:txBody>
          <a:bodyPr/>
          <a:lstStyle/>
          <a:p>
            <a:fld id="{0EF8A0A4-1A2F-4B89-B3C7-02C31CE3A532}" type="slidenum">
              <a:rPr lang="zh-TW" altLang="en-US" smtClean="0"/>
              <a:pPr/>
              <a:t>23</a:t>
            </a:fld>
            <a:endParaRPr lang="zh-TW" altLang="zh-TW"/>
          </a:p>
        </p:txBody>
      </p:sp>
    </p:spTree>
    <p:extLst>
      <p:ext uri="{BB962C8B-B14F-4D97-AF65-F5344CB8AC3E}">
        <p14:creationId xmlns:p14="http://schemas.microsoft.com/office/powerpoint/2010/main" val="384584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par>
                                <p:cTn id="15" presetID="22" presetClass="entr" presetSubtype="8"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51322"/>
            <a:ext cx="8188325"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Rectangle 2"/>
          <p:cNvSpPr>
            <a:spLocks noGrp="1" noChangeArrowheads="1"/>
          </p:cNvSpPr>
          <p:nvPr>
            <p:ph type="title"/>
          </p:nvPr>
        </p:nvSpPr>
        <p:spPr/>
        <p:txBody>
          <a:bodyPr/>
          <a:lstStyle/>
          <a:p>
            <a:pPr eaLnBrk="1" hangingPunct="1"/>
            <a:r>
              <a:rPr lang="en-US" altLang="zh-TW" dirty="0" smtClean="0"/>
              <a:t>MEM Stage for </a:t>
            </a:r>
            <a:r>
              <a:rPr lang="en-US" altLang="zh-TW" dirty="0" err="1" smtClean="0"/>
              <a:t>sd</a:t>
            </a:r>
            <a:endParaRPr lang="en-AU" altLang="zh-TW" dirty="0" smtClean="0">
              <a:ea typeface="新細明體" panose="02020500000000000000" pitchFamily="18" charset="-120"/>
            </a:endParaRPr>
          </a:p>
        </p:txBody>
      </p:sp>
      <p:sp>
        <p:nvSpPr>
          <p:cNvPr id="8" name="內容版面配置區 7"/>
          <p:cNvSpPr>
            <a:spLocks noGrp="1"/>
          </p:cNvSpPr>
          <p:nvPr>
            <p:ph idx="1"/>
          </p:nvPr>
        </p:nvSpPr>
        <p:spPr/>
        <p:txBody>
          <a:bodyPr/>
          <a:lstStyle/>
          <a:p>
            <a:r>
              <a:rPr lang="en-US" altLang="zh-TW" sz="2400" dirty="0" smtClean="0"/>
              <a:t>mem[EX/MEM[</a:t>
            </a:r>
            <a:r>
              <a:rPr lang="en-US" altLang="zh-TW" sz="2400" dirty="0" err="1" smtClean="0"/>
              <a:t>ALUout</a:t>
            </a:r>
            <a:r>
              <a:rPr lang="en-US" altLang="zh-TW" sz="2400" dirty="0" smtClean="0"/>
              <a:t>]] </a:t>
            </a:r>
            <a:r>
              <a:rPr lang="en-US" altLang="zh-TW" sz="2400" dirty="0" smtClean="0">
                <a:sym typeface="Wingdings" panose="05000000000000000000" pitchFamily="2" charset="2"/>
              </a:rPr>
              <a:t> EX/MEM[B]</a:t>
            </a:r>
            <a:endParaRPr lang="en-US" altLang="zh-TW" sz="2400" dirty="0"/>
          </a:p>
        </p:txBody>
      </p:sp>
      <p:sp>
        <p:nvSpPr>
          <p:cNvPr id="4" name="矩形 3"/>
          <p:cNvSpPr/>
          <p:nvPr/>
        </p:nvSpPr>
        <p:spPr bwMode="auto">
          <a:xfrm>
            <a:off x="6480000" y="3789040"/>
            <a:ext cx="234000" cy="54000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5" name="矩形 4"/>
          <p:cNvSpPr/>
          <p:nvPr/>
        </p:nvSpPr>
        <p:spPr bwMode="auto">
          <a:xfrm>
            <a:off x="6480000" y="4509120"/>
            <a:ext cx="234000" cy="54000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7" name="直線單箭頭接點 6"/>
          <p:cNvCxnSpPr/>
          <p:nvPr/>
        </p:nvCxnSpPr>
        <p:spPr bwMode="auto">
          <a:xfrm>
            <a:off x="6732240" y="4869160"/>
            <a:ext cx="576000"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 name="文字方塊 1"/>
          <p:cNvSpPr txBox="1"/>
          <p:nvPr/>
        </p:nvSpPr>
        <p:spPr>
          <a:xfrm>
            <a:off x="971600" y="5661248"/>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4.38</a:t>
            </a:r>
            <a:endParaRPr lang="zh-TW" altLang="en-US" dirty="0">
              <a:latin typeface="+mn-lt"/>
            </a:endParaRPr>
          </a:p>
        </p:txBody>
      </p:sp>
      <p:cxnSp>
        <p:nvCxnSpPr>
          <p:cNvPr id="9" name="直線單箭頭接點 8"/>
          <p:cNvCxnSpPr/>
          <p:nvPr/>
        </p:nvCxnSpPr>
        <p:spPr bwMode="auto">
          <a:xfrm>
            <a:off x="6696272" y="4221088"/>
            <a:ext cx="324000"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 name="投影片編號版面配置區 2"/>
          <p:cNvSpPr>
            <a:spLocks noGrp="1"/>
          </p:cNvSpPr>
          <p:nvPr>
            <p:ph type="sldNum" sz="quarter" idx="11"/>
          </p:nvPr>
        </p:nvSpPr>
        <p:spPr/>
        <p:txBody>
          <a:bodyPr/>
          <a:lstStyle/>
          <a:p>
            <a:fld id="{0EF8A0A4-1A2F-4B89-B3C7-02C31CE3A532}" type="slidenum">
              <a:rPr lang="zh-TW" altLang="en-US" smtClean="0"/>
              <a:pPr/>
              <a:t>24</a:t>
            </a:fld>
            <a:endParaRPr lang="zh-TW" altLang="zh-TW"/>
          </a:p>
        </p:txBody>
      </p:sp>
    </p:spTree>
    <p:extLst>
      <p:ext uri="{BB962C8B-B14F-4D97-AF65-F5344CB8AC3E}">
        <p14:creationId xmlns:p14="http://schemas.microsoft.com/office/powerpoint/2010/main" val="408959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lstStyle/>
          <a:p>
            <a:pPr eaLnBrk="1" hangingPunct="1"/>
            <a:r>
              <a:rPr lang="en-US" altLang="zh-TW" dirty="0" smtClean="0"/>
              <a:t>WB Stage for </a:t>
            </a:r>
            <a:r>
              <a:rPr lang="en-US" altLang="zh-TW" dirty="0" err="1" smtClean="0"/>
              <a:t>sd</a:t>
            </a:r>
            <a:endParaRPr lang="en-AU" altLang="zh-TW" dirty="0" smtClean="0">
              <a:ea typeface="新細明體" panose="02020500000000000000" pitchFamily="18" charset="-120"/>
            </a:endParaRPr>
          </a:p>
        </p:txBody>
      </p:sp>
      <p:sp>
        <p:nvSpPr>
          <p:cNvPr id="2" name="內容版面配置區 1"/>
          <p:cNvSpPr>
            <a:spLocks noGrp="1"/>
          </p:cNvSpPr>
          <p:nvPr>
            <p:ph idx="1"/>
          </p:nvPr>
        </p:nvSpPr>
        <p:spPr/>
        <p:txBody>
          <a:bodyPr/>
          <a:lstStyle/>
          <a:p>
            <a:r>
              <a:rPr lang="en-US" altLang="zh-TW" dirty="0" smtClean="0"/>
              <a:t>No operation</a:t>
            </a:r>
            <a:endParaRPr lang="zh-TW" altLang="en-US" dirty="0"/>
          </a:p>
        </p:txBody>
      </p:sp>
      <p:sp>
        <p:nvSpPr>
          <p:cNvPr id="5" name="文字方塊 4"/>
          <p:cNvSpPr txBox="1"/>
          <p:nvPr/>
        </p:nvSpPr>
        <p:spPr>
          <a:xfrm>
            <a:off x="971600" y="5661248"/>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4.38</a:t>
            </a:r>
            <a:endParaRPr lang="zh-TW" altLang="en-US" dirty="0">
              <a:latin typeface="+mn-lt"/>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25</a:t>
            </a:fld>
            <a:endParaRPr lang="zh-TW" altLang="zh-TW"/>
          </a:p>
        </p:txBody>
      </p:sp>
      <p:pic>
        <p:nvPicPr>
          <p:cNvPr id="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675" y="1439863"/>
            <a:ext cx="8553314" cy="450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6724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r>
              <a:rPr lang="en-US" altLang="zh-TW" smtClean="0"/>
              <a:t>Multi-Cycle Pipeline Diagram</a:t>
            </a:r>
            <a:endParaRPr lang="en-AU" altLang="zh-TW" smtClean="0"/>
          </a:p>
        </p:txBody>
      </p:sp>
      <p:sp>
        <p:nvSpPr>
          <p:cNvPr id="64517" name="Rectangle 3"/>
          <p:cNvSpPr>
            <a:spLocks noGrp="1" noChangeArrowheads="1"/>
          </p:cNvSpPr>
          <p:nvPr>
            <p:ph type="body" idx="1"/>
          </p:nvPr>
        </p:nvSpPr>
        <p:spPr/>
        <p:txBody>
          <a:bodyPr/>
          <a:lstStyle/>
          <a:p>
            <a:r>
              <a:rPr lang="en-US" altLang="zh-TW" smtClean="0"/>
              <a:t>Form showing resource usage</a:t>
            </a:r>
            <a:endParaRPr lang="en-AU" altLang="zh-TW" smtClean="0"/>
          </a:p>
        </p:txBody>
      </p:sp>
      <p:sp>
        <p:nvSpPr>
          <p:cNvPr id="2" name="圓角矩形 1"/>
          <p:cNvSpPr/>
          <p:nvPr/>
        </p:nvSpPr>
        <p:spPr bwMode="auto">
          <a:xfrm>
            <a:off x="5648418" y="2086750"/>
            <a:ext cx="3100046" cy="170229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r>
              <a:rPr lang="en-US" altLang="zh-TW" sz="2000" dirty="0" smtClean="0">
                <a:latin typeface="+mn-lt"/>
              </a:rPr>
              <a:t>Help to understand:</a:t>
            </a:r>
          </a:p>
          <a:p>
            <a:pPr marL="342900" indent="-342900">
              <a:buFont typeface="Arial" panose="020B0604020202020204" pitchFamily="34" charset="0"/>
              <a:buChar char="•"/>
            </a:pPr>
            <a:r>
              <a:rPr lang="en-US" altLang="zh-TW" sz="2000" dirty="0" smtClean="0">
                <a:latin typeface="+mn-lt"/>
              </a:rPr>
              <a:t>How </a:t>
            </a:r>
            <a:r>
              <a:rPr lang="en-US" altLang="zh-TW" sz="2000" dirty="0">
                <a:latin typeface="+mn-lt"/>
              </a:rPr>
              <a:t>many cycles to execute this </a:t>
            </a:r>
            <a:r>
              <a:rPr lang="en-US" altLang="zh-TW" sz="2000" dirty="0" smtClean="0">
                <a:latin typeface="+mn-lt"/>
              </a:rPr>
              <a:t>code?</a:t>
            </a:r>
          </a:p>
          <a:p>
            <a:pPr marL="342900" indent="-342900">
              <a:buFont typeface="Arial" panose="020B0604020202020204" pitchFamily="34" charset="0"/>
              <a:buChar char="•"/>
            </a:pPr>
            <a:r>
              <a:rPr lang="en-US" altLang="zh-TW" sz="2000" dirty="0" smtClean="0">
                <a:latin typeface="+mn-lt"/>
              </a:rPr>
              <a:t>What </a:t>
            </a:r>
            <a:r>
              <a:rPr lang="en-US" altLang="zh-TW" sz="2000" dirty="0">
                <a:latin typeface="+mn-lt"/>
              </a:rPr>
              <a:t>is the ALU doing during cycle </a:t>
            </a:r>
            <a:r>
              <a:rPr lang="en-US" altLang="zh-TW" sz="2000" dirty="0" smtClean="0">
                <a:latin typeface="+mn-lt"/>
              </a:rPr>
              <a:t>4?</a:t>
            </a:r>
            <a:endParaRPr lang="zh-TW" altLang="en-US" sz="2000" i="1" dirty="0">
              <a:latin typeface="+mn-lt"/>
            </a:endParaRPr>
          </a:p>
        </p:txBody>
      </p:sp>
      <p:sp>
        <p:nvSpPr>
          <p:cNvPr id="3" name="文字方塊 2"/>
          <p:cNvSpPr txBox="1"/>
          <p:nvPr/>
        </p:nvSpPr>
        <p:spPr>
          <a:xfrm>
            <a:off x="7596336" y="5517232"/>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4.41</a:t>
            </a:r>
            <a:endParaRPr lang="zh-TW" altLang="en-US" dirty="0">
              <a:latin typeface="+mn-lt"/>
            </a:endParaRPr>
          </a:p>
        </p:txBody>
      </p:sp>
      <p:sp>
        <p:nvSpPr>
          <p:cNvPr id="5" name="投影片編號版面配置區 4"/>
          <p:cNvSpPr>
            <a:spLocks noGrp="1"/>
          </p:cNvSpPr>
          <p:nvPr>
            <p:ph type="sldNum" sz="quarter" idx="11"/>
          </p:nvPr>
        </p:nvSpPr>
        <p:spPr/>
        <p:txBody>
          <a:bodyPr/>
          <a:lstStyle/>
          <a:p>
            <a:fld id="{0EF8A0A4-1A2F-4B89-B3C7-02C31CE3A532}" type="slidenum">
              <a:rPr lang="zh-TW" altLang="en-US" smtClean="0"/>
              <a:pPr/>
              <a:t>26</a:t>
            </a:fld>
            <a:endParaRPr lang="zh-TW" altLang="zh-TW"/>
          </a:p>
        </p:txBody>
      </p:sp>
      <p:sp>
        <p:nvSpPr>
          <p:cNvPr id="4" name="橢圓 3"/>
          <p:cNvSpPr/>
          <p:nvPr/>
        </p:nvSpPr>
        <p:spPr bwMode="auto">
          <a:xfrm>
            <a:off x="4355976" y="2420888"/>
            <a:ext cx="576064" cy="3689623"/>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pic>
        <p:nvPicPr>
          <p:cNvPr id="12"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1564571"/>
            <a:ext cx="6457776" cy="45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949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828541"/>
            <a:ext cx="8688263" cy="3499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Rectangle 2"/>
          <p:cNvSpPr>
            <a:spLocks noGrp="1" noChangeArrowheads="1"/>
          </p:cNvSpPr>
          <p:nvPr>
            <p:ph type="title"/>
          </p:nvPr>
        </p:nvSpPr>
        <p:spPr/>
        <p:txBody>
          <a:bodyPr/>
          <a:lstStyle/>
          <a:p>
            <a:r>
              <a:rPr lang="en-US" altLang="zh-TW" smtClean="0"/>
              <a:t>Multi-Cycle Pipeline Diagram</a:t>
            </a:r>
            <a:endParaRPr lang="en-AU" altLang="zh-TW" smtClean="0"/>
          </a:p>
        </p:txBody>
      </p:sp>
      <p:sp>
        <p:nvSpPr>
          <p:cNvPr id="65540" name="Rectangle 3"/>
          <p:cNvSpPr>
            <a:spLocks noGrp="1" noChangeArrowheads="1"/>
          </p:cNvSpPr>
          <p:nvPr>
            <p:ph type="body" idx="1"/>
          </p:nvPr>
        </p:nvSpPr>
        <p:spPr/>
        <p:txBody>
          <a:bodyPr/>
          <a:lstStyle/>
          <a:p>
            <a:r>
              <a:rPr lang="en-US" altLang="zh-TW" smtClean="0"/>
              <a:t>Traditional form</a:t>
            </a:r>
            <a:endParaRPr lang="en-AU" altLang="zh-TW" smtClean="0"/>
          </a:p>
        </p:txBody>
      </p:sp>
      <p:sp>
        <p:nvSpPr>
          <p:cNvPr id="2" name="文字方塊 1"/>
          <p:cNvSpPr txBox="1"/>
          <p:nvPr/>
        </p:nvSpPr>
        <p:spPr>
          <a:xfrm>
            <a:off x="7524328" y="5661248"/>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4.42</a:t>
            </a:r>
            <a:endParaRPr lang="zh-TW" altLang="en-US" dirty="0">
              <a:latin typeface="+mn-lt"/>
            </a:endParaRPr>
          </a:p>
        </p:txBody>
      </p:sp>
      <p:sp>
        <p:nvSpPr>
          <p:cNvPr id="6" name="橢圓 5"/>
          <p:cNvSpPr/>
          <p:nvPr/>
        </p:nvSpPr>
        <p:spPr bwMode="auto">
          <a:xfrm>
            <a:off x="4932040" y="3284984"/>
            <a:ext cx="792088" cy="1944216"/>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27</a:t>
            </a:fld>
            <a:endParaRPr lang="zh-TW" altLang="zh-TW"/>
          </a:p>
        </p:txBody>
      </p:sp>
    </p:spTree>
    <p:extLst>
      <p:ext uri="{BB962C8B-B14F-4D97-AF65-F5344CB8AC3E}">
        <p14:creationId xmlns:p14="http://schemas.microsoft.com/office/powerpoint/2010/main" val="142774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bwMode="auto">
          <a:xfrm>
            <a:off x="899592" y="3753088"/>
            <a:ext cx="216000" cy="468000"/>
          </a:xfrm>
          <a:prstGeom prst="rect">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pic>
        <p:nvPicPr>
          <p:cNvPr id="55" name="Picture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360000" y="1548000"/>
            <a:ext cx="8604488" cy="45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Rectangle 2"/>
          <p:cNvSpPr>
            <a:spLocks noGrp="1" noChangeArrowheads="1"/>
          </p:cNvSpPr>
          <p:nvPr>
            <p:ph type="title"/>
          </p:nvPr>
        </p:nvSpPr>
        <p:spPr/>
        <p:txBody>
          <a:bodyPr/>
          <a:lstStyle/>
          <a:p>
            <a:r>
              <a:rPr lang="en-AU" altLang="zh-TW" dirty="0" smtClean="0"/>
              <a:t>A Snapshot </a:t>
            </a:r>
            <a:r>
              <a:rPr lang="en-AU" altLang="zh-TW" dirty="0" smtClean="0"/>
              <a:t>of the </a:t>
            </a:r>
            <a:r>
              <a:rPr lang="en-AU" altLang="zh-TW" dirty="0" smtClean="0"/>
              <a:t>Pipeline</a:t>
            </a:r>
          </a:p>
        </p:txBody>
      </p:sp>
      <p:sp>
        <p:nvSpPr>
          <p:cNvPr id="66565" name="Rectangle 3"/>
          <p:cNvSpPr>
            <a:spLocks noGrp="1" noChangeArrowheads="1"/>
          </p:cNvSpPr>
          <p:nvPr>
            <p:ph type="body" idx="1"/>
          </p:nvPr>
        </p:nvSpPr>
        <p:spPr/>
        <p:txBody>
          <a:bodyPr/>
          <a:lstStyle/>
          <a:p>
            <a:r>
              <a:rPr lang="en-AU" altLang="zh-TW" dirty="0" smtClean="0"/>
              <a:t>State of pipeline in cycle 5 of previous slide</a:t>
            </a:r>
          </a:p>
        </p:txBody>
      </p:sp>
      <p:sp>
        <p:nvSpPr>
          <p:cNvPr id="2" name="文字方塊 1"/>
          <p:cNvSpPr txBox="1"/>
          <p:nvPr/>
        </p:nvSpPr>
        <p:spPr>
          <a:xfrm>
            <a:off x="611560" y="5631631"/>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4.43</a:t>
            </a:r>
            <a:endParaRPr lang="zh-TW" altLang="en-US" dirty="0">
              <a:latin typeface="+mn-lt"/>
            </a:endParaRPr>
          </a:p>
        </p:txBody>
      </p:sp>
      <p:cxnSp>
        <p:nvCxnSpPr>
          <p:cNvPr id="6" name="直線接點 5"/>
          <p:cNvCxnSpPr/>
          <p:nvPr/>
        </p:nvCxnSpPr>
        <p:spPr bwMode="auto">
          <a:xfrm flipV="1">
            <a:off x="1187624" y="2924944"/>
            <a:ext cx="0" cy="10800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 name="直線單箭頭接點 6"/>
          <p:cNvCxnSpPr/>
          <p:nvPr/>
        </p:nvCxnSpPr>
        <p:spPr bwMode="auto">
          <a:xfrm>
            <a:off x="1187624" y="3645024"/>
            <a:ext cx="1296000"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直線接點 7"/>
          <p:cNvCxnSpPr/>
          <p:nvPr/>
        </p:nvCxnSpPr>
        <p:spPr bwMode="auto">
          <a:xfrm>
            <a:off x="1115424" y="3996000"/>
            <a:ext cx="288032"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9" name="直線接點 8"/>
          <p:cNvCxnSpPr/>
          <p:nvPr/>
        </p:nvCxnSpPr>
        <p:spPr bwMode="auto">
          <a:xfrm>
            <a:off x="1403456" y="3996000"/>
            <a:ext cx="936336" cy="4320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 name="直線單箭頭接點 9"/>
          <p:cNvCxnSpPr/>
          <p:nvPr/>
        </p:nvCxnSpPr>
        <p:spPr bwMode="auto">
          <a:xfrm>
            <a:off x="2339792" y="4428000"/>
            <a:ext cx="360000" cy="13416"/>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直線接點 10"/>
          <p:cNvCxnSpPr/>
          <p:nvPr/>
        </p:nvCxnSpPr>
        <p:spPr bwMode="auto">
          <a:xfrm flipV="1">
            <a:off x="2195544" y="2420888"/>
            <a:ext cx="0" cy="6300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H="1">
            <a:off x="431736" y="2420888"/>
            <a:ext cx="1764000"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 name="直線接點 12"/>
          <p:cNvCxnSpPr/>
          <p:nvPr/>
        </p:nvCxnSpPr>
        <p:spPr bwMode="auto">
          <a:xfrm flipV="1">
            <a:off x="432000" y="2420888"/>
            <a:ext cx="0" cy="14040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 name="直線單箭頭接點 13"/>
          <p:cNvCxnSpPr/>
          <p:nvPr/>
        </p:nvCxnSpPr>
        <p:spPr bwMode="auto">
          <a:xfrm>
            <a:off x="432000" y="3816000"/>
            <a:ext cx="180000"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直線單箭頭接點 17"/>
          <p:cNvCxnSpPr/>
          <p:nvPr/>
        </p:nvCxnSpPr>
        <p:spPr bwMode="auto">
          <a:xfrm flipV="1">
            <a:off x="2880000" y="3096000"/>
            <a:ext cx="1692000"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9" name="直線單箭頭接點 18"/>
          <p:cNvCxnSpPr/>
          <p:nvPr/>
        </p:nvCxnSpPr>
        <p:spPr bwMode="auto">
          <a:xfrm flipV="1">
            <a:off x="2880000" y="4005056"/>
            <a:ext cx="396016" cy="422946"/>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0" name="直線單箭頭接點 19"/>
          <p:cNvCxnSpPr/>
          <p:nvPr/>
        </p:nvCxnSpPr>
        <p:spPr bwMode="auto">
          <a:xfrm>
            <a:off x="3276016" y="4005064"/>
            <a:ext cx="1296000"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1" name="直線單箭頭接點 20"/>
          <p:cNvCxnSpPr/>
          <p:nvPr/>
        </p:nvCxnSpPr>
        <p:spPr bwMode="auto">
          <a:xfrm flipV="1">
            <a:off x="2880000" y="4293096"/>
            <a:ext cx="396016" cy="134905"/>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2" name="直線單箭頭接點 21"/>
          <p:cNvCxnSpPr/>
          <p:nvPr/>
        </p:nvCxnSpPr>
        <p:spPr bwMode="auto">
          <a:xfrm>
            <a:off x="3276016" y="4298510"/>
            <a:ext cx="1296000"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3" name="直線單箭頭接點 22"/>
          <p:cNvCxnSpPr/>
          <p:nvPr/>
        </p:nvCxnSpPr>
        <p:spPr bwMode="auto">
          <a:xfrm>
            <a:off x="2880000" y="4428000"/>
            <a:ext cx="107824" cy="99000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 name="直線單箭頭接點 23"/>
          <p:cNvCxnSpPr/>
          <p:nvPr/>
        </p:nvCxnSpPr>
        <p:spPr bwMode="auto">
          <a:xfrm>
            <a:off x="2988000" y="5418000"/>
            <a:ext cx="1584000"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3" name="直線接點 32"/>
          <p:cNvCxnSpPr/>
          <p:nvPr/>
        </p:nvCxnSpPr>
        <p:spPr bwMode="auto">
          <a:xfrm>
            <a:off x="2987824" y="5373216"/>
            <a:ext cx="0" cy="450000"/>
          </a:xfrm>
          <a:prstGeom prst="line">
            <a:avLst/>
          </a:prstGeom>
          <a:solidFill>
            <a:schemeClr val="accent1"/>
          </a:solidFill>
          <a:ln w="38100" cap="flat" cmpd="sng" algn="ctr">
            <a:solidFill>
              <a:srgbClr val="00B0F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4" name="直線接點 33"/>
          <p:cNvCxnSpPr/>
          <p:nvPr/>
        </p:nvCxnSpPr>
        <p:spPr bwMode="auto">
          <a:xfrm rot="16200000" flipH="1">
            <a:off x="3797824" y="5013216"/>
            <a:ext cx="0" cy="1620000"/>
          </a:xfrm>
          <a:prstGeom prst="line">
            <a:avLst/>
          </a:prstGeom>
          <a:solidFill>
            <a:schemeClr val="accent1"/>
          </a:solidFill>
          <a:ln w="38100" cap="flat" cmpd="sng" algn="ctr">
            <a:solidFill>
              <a:srgbClr val="00B0F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5" name="直線接點 34"/>
          <p:cNvCxnSpPr/>
          <p:nvPr/>
        </p:nvCxnSpPr>
        <p:spPr bwMode="auto">
          <a:xfrm>
            <a:off x="4788024" y="4104000"/>
            <a:ext cx="756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6" name="直線單箭頭接點 35"/>
          <p:cNvCxnSpPr/>
          <p:nvPr/>
        </p:nvCxnSpPr>
        <p:spPr bwMode="auto">
          <a:xfrm>
            <a:off x="4788024" y="4500000"/>
            <a:ext cx="756000" cy="0"/>
          </a:xfrm>
          <a:prstGeom prst="straightConnector1">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7" name="直線單箭頭接點 36"/>
          <p:cNvCxnSpPr/>
          <p:nvPr/>
        </p:nvCxnSpPr>
        <p:spPr bwMode="auto">
          <a:xfrm>
            <a:off x="5544024" y="4104000"/>
            <a:ext cx="768362" cy="297168"/>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8" name="直線單箭頭接點 37"/>
          <p:cNvCxnSpPr/>
          <p:nvPr/>
        </p:nvCxnSpPr>
        <p:spPr bwMode="auto">
          <a:xfrm flipV="1">
            <a:off x="5544024" y="4401168"/>
            <a:ext cx="768362" cy="98832"/>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 name="直線接點 43"/>
          <p:cNvCxnSpPr/>
          <p:nvPr/>
        </p:nvCxnSpPr>
        <p:spPr bwMode="auto">
          <a:xfrm rot="16200000" flipH="1">
            <a:off x="5544024" y="5076000"/>
            <a:ext cx="0" cy="1512000"/>
          </a:xfrm>
          <a:prstGeom prst="line">
            <a:avLst/>
          </a:prstGeom>
          <a:solidFill>
            <a:schemeClr val="accent1"/>
          </a:solidFill>
          <a:ln w="38100" cap="flat" cmpd="sng" algn="ctr">
            <a:solidFill>
              <a:srgbClr val="00B0F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 name="直線單箭頭接點 44"/>
          <p:cNvCxnSpPr/>
          <p:nvPr/>
        </p:nvCxnSpPr>
        <p:spPr bwMode="auto">
          <a:xfrm>
            <a:off x="4788024" y="3096000"/>
            <a:ext cx="1512000" cy="216000"/>
          </a:xfrm>
          <a:prstGeom prst="straightConnector1">
            <a:avLst/>
          </a:prstGeom>
          <a:solidFill>
            <a:schemeClr val="accent1"/>
          </a:solidFill>
          <a:ln w="38100" cap="flat" cmpd="sng" algn="ctr">
            <a:solidFill>
              <a:srgbClr val="FF0000"/>
            </a:solidFill>
            <a:prstDash val="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 name="直線單箭頭接點 45"/>
          <p:cNvCxnSpPr/>
          <p:nvPr/>
        </p:nvCxnSpPr>
        <p:spPr bwMode="auto">
          <a:xfrm flipV="1">
            <a:off x="4860032" y="5085184"/>
            <a:ext cx="1368000" cy="0"/>
          </a:xfrm>
          <a:prstGeom prst="straightConnector1">
            <a:avLst/>
          </a:prstGeom>
          <a:solidFill>
            <a:schemeClr val="accent1"/>
          </a:solidFill>
          <a:ln w="38100" cap="flat" cmpd="sng" algn="ctr">
            <a:solidFill>
              <a:srgbClr val="FF0000"/>
            </a:solidFill>
            <a:prstDash val="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7" name="直線接點 46"/>
          <p:cNvCxnSpPr/>
          <p:nvPr/>
        </p:nvCxnSpPr>
        <p:spPr bwMode="auto">
          <a:xfrm flipV="1">
            <a:off x="4860032" y="4500000"/>
            <a:ext cx="0" cy="576000"/>
          </a:xfrm>
          <a:prstGeom prst="line">
            <a:avLst/>
          </a:prstGeom>
          <a:solidFill>
            <a:schemeClr val="accent1"/>
          </a:solidFill>
          <a:ln w="3810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8" name="直線接點 47"/>
          <p:cNvCxnSpPr/>
          <p:nvPr/>
        </p:nvCxnSpPr>
        <p:spPr bwMode="auto">
          <a:xfrm>
            <a:off x="6516216" y="4449666"/>
            <a:ext cx="252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9" name="直線接點 48"/>
          <p:cNvCxnSpPr/>
          <p:nvPr/>
        </p:nvCxnSpPr>
        <p:spPr bwMode="auto">
          <a:xfrm flipV="1">
            <a:off x="6588224" y="4449666"/>
            <a:ext cx="0" cy="8640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0" name="直線單箭頭接點 49"/>
          <p:cNvCxnSpPr/>
          <p:nvPr/>
        </p:nvCxnSpPr>
        <p:spPr bwMode="auto">
          <a:xfrm>
            <a:off x="6570000" y="5330930"/>
            <a:ext cx="1152000"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1" name="直線接點 50"/>
          <p:cNvCxnSpPr/>
          <p:nvPr/>
        </p:nvCxnSpPr>
        <p:spPr bwMode="auto">
          <a:xfrm rot="16200000" flipH="1">
            <a:off x="7128000" y="5256000"/>
            <a:ext cx="0" cy="1188000"/>
          </a:xfrm>
          <a:prstGeom prst="line">
            <a:avLst/>
          </a:prstGeom>
          <a:solidFill>
            <a:schemeClr val="accent1"/>
          </a:solidFill>
          <a:ln w="38100" cap="flat" cmpd="sng" algn="ctr">
            <a:solidFill>
              <a:srgbClr val="00B0F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2" name="直線接點 51"/>
          <p:cNvCxnSpPr/>
          <p:nvPr/>
        </p:nvCxnSpPr>
        <p:spPr bwMode="auto">
          <a:xfrm>
            <a:off x="7920000" y="4454332"/>
            <a:ext cx="324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3" name="直線單箭頭接點 52"/>
          <p:cNvCxnSpPr/>
          <p:nvPr/>
        </p:nvCxnSpPr>
        <p:spPr bwMode="auto">
          <a:xfrm>
            <a:off x="8255940" y="4462396"/>
            <a:ext cx="240461" cy="190740"/>
          </a:xfrm>
          <a:prstGeom prst="straightConnector1">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6" name="直線接點 55"/>
          <p:cNvCxnSpPr/>
          <p:nvPr/>
        </p:nvCxnSpPr>
        <p:spPr bwMode="auto">
          <a:xfrm flipV="1">
            <a:off x="8496000" y="4653184"/>
            <a:ext cx="0" cy="14400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7" name="直線接點 56"/>
          <p:cNvCxnSpPr/>
          <p:nvPr/>
        </p:nvCxnSpPr>
        <p:spPr bwMode="auto">
          <a:xfrm flipH="1">
            <a:off x="3059832" y="6093296"/>
            <a:ext cx="5472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8" name="直線接點 57"/>
          <p:cNvCxnSpPr/>
          <p:nvPr/>
        </p:nvCxnSpPr>
        <p:spPr bwMode="auto">
          <a:xfrm flipV="1">
            <a:off x="3060000" y="4797152"/>
            <a:ext cx="0" cy="12960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9" name="直線單箭頭接點 58"/>
          <p:cNvCxnSpPr/>
          <p:nvPr/>
        </p:nvCxnSpPr>
        <p:spPr bwMode="auto">
          <a:xfrm>
            <a:off x="3096000" y="4797152"/>
            <a:ext cx="216024"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0" name="直線接點 59"/>
          <p:cNvCxnSpPr/>
          <p:nvPr/>
        </p:nvCxnSpPr>
        <p:spPr bwMode="auto">
          <a:xfrm rot="16200000" flipH="1">
            <a:off x="8100368" y="5634000"/>
            <a:ext cx="0" cy="432000"/>
          </a:xfrm>
          <a:prstGeom prst="line">
            <a:avLst/>
          </a:prstGeom>
          <a:solidFill>
            <a:schemeClr val="accent1"/>
          </a:solidFill>
          <a:ln w="38100" cap="flat" cmpd="sng" algn="ctr">
            <a:solidFill>
              <a:srgbClr val="00B0F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1" name="直線接點 60"/>
          <p:cNvCxnSpPr/>
          <p:nvPr/>
        </p:nvCxnSpPr>
        <p:spPr bwMode="auto">
          <a:xfrm>
            <a:off x="8352000" y="5832000"/>
            <a:ext cx="0" cy="144000"/>
          </a:xfrm>
          <a:prstGeom prst="line">
            <a:avLst/>
          </a:prstGeom>
          <a:solidFill>
            <a:schemeClr val="accent1"/>
          </a:solidFill>
          <a:ln w="38100" cap="flat" cmpd="sng" algn="ctr">
            <a:solidFill>
              <a:srgbClr val="00B0F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2" name="直線接點 61"/>
          <p:cNvCxnSpPr/>
          <p:nvPr/>
        </p:nvCxnSpPr>
        <p:spPr bwMode="auto">
          <a:xfrm rot="5400000">
            <a:off x="5669800" y="3276000"/>
            <a:ext cx="0" cy="5436000"/>
          </a:xfrm>
          <a:prstGeom prst="line">
            <a:avLst/>
          </a:prstGeom>
          <a:solidFill>
            <a:schemeClr val="accent1"/>
          </a:solidFill>
          <a:ln w="38100" cap="flat" cmpd="sng" algn="ctr">
            <a:solidFill>
              <a:srgbClr val="00B0F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3" name="直線接點 62"/>
          <p:cNvCxnSpPr/>
          <p:nvPr/>
        </p:nvCxnSpPr>
        <p:spPr bwMode="auto">
          <a:xfrm>
            <a:off x="2952000" y="4572000"/>
            <a:ext cx="0" cy="1404000"/>
          </a:xfrm>
          <a:prstGeom prst="line">
            <a:avLst/>
          </a:prstGeom>
          <a:solidFill>
            <a:schemeClr val="accent1"/>
          </a:solidFill>
          <a:ln w="38100" cap="flat" cmpd="sng" algn="ctr">
            <a:solidFill>
              <a:srgbClr val="00B0F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4" name="直線接點 63"/>
          <p:cNvCxnSpPr/>
          <p:nvPr/>
        </p:nvCxnSpPr>
        <p:spPr bwMode="auto">
          <a:xfrm rot="16200000" flipH="1">
            <a:off x="3113856" y="4419128"/>
            <a:ext cx="0" cy="324000"/>
          </a:xfrm>
          <a:prstGeom prst="line">
            <a:avLst/>
          </a:prstGeom>
          <a:solidFill>
            <a:schemeClr val="accent1"/>
          </a:solidFill>
          <a:ln w="38100" cap="flat" cmpd="sng" algn="ctr">
            <a:solidFill>
              <a:srgbClr val="00B0F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4" name="肘形接點 53"/>
          <p:cNvCxnSpPr/>
          <p:nvPr/>
        </p:nvCxnSpPr>
        <p:spPr bwMode="auto">
          <a:xfrm rot="5400000" flipH="1" flipV="1">
            <a:off x="6192216" y="2600872"/>
            <a:ext cx="1044000" cy="396000"/>
          </a:xfrm>
          <a:prstGeom prst="bentConnector3">
            <a:avLst>
              <a:gd name="adj1" fmla="val -1142"/>
            </a:avLst>
          </a:prstGeom>
          <a:solidFill>
            <a:schemeClr val="accent1"/>
          </a:solidFill>
          <a:ln w="38100" cap="flat" cmpd="sng" algn="ctr">
            <a:solidFill>
              <a:srgbClr val="FF0000"/>
            </a:solidFill>
            <a:prstDash val="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 name="投影片編號版面配置區 2"/>
          <p:cNvSpPr>
            <a:spLocks noGrp="1"/>
          </p:cNvSpPr>
          <p:nvPr>
            <p:ph type="sldNum" sz="quarter" idx="11"/>
          </p:nvPr>
        </p:nvSpPr>
        <p:spPr/>
        <p:txBody>
          <a:bodyPr/>
          <a:lstStyle/>
          <a:p>
            <a:fld id="{0EF8A0A4-1A2F-4B89-B3C7-02C31CE3A532}" type="slidenum">
              <a:rPr lang="zh-TW" altLang="en-US" smtClean="0"/>
              <a:pPr/>
              <a:t>28</a:t>
            </a:fld>
            <a:endParaRPr lang="zh-TW" altLang="zh-TW"/>
          </a:p>
        </p:txBody>
      </p:sp>
      <p:cxnSp>
        <p:nvCxnSpPr>
          <p:cNvPr id="65" name="直線單箭頭接點 64"/>
          <p:cNvCxnSpPr/>
          <p:nvPr/>
        </p:nvCxnSpPr>
        <p:spPr bwMode="auto">
          <a:xfrm>
            <a:off x="1187624" y="2935228"/>
            <a:ext cx="1007920" cy="11566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6" name="直線單箭頭接點 65"/>
          <p:cNvCxnSpPr/>
          <p:nvPr/>
        </p:nvCxnSpPr>
        <p:spPr bwMode="auto">
          <a:xfrm flipV="1">
            <a:off x="2395796" y="3096000"/>
            <a:ext cx="231988" cy="549024"/>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4316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left)">
                                      <p:cBhvr>
                                        <p:cTn id="11" dur="500"/>
                                        <p:tgtEl>
                                          <p:spTgt spid="65"/>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wipe(left)">
                                      <p:cBhvr>
                                        <p:cTn id="36" dur="500"/>
                                        <p:tgtEl>
                                          <p:spTgt spid="6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down)">
                                      <p:cBhvr>
                                        <p:cTn id="59" dur="500"/>
                                        <p:tgtEl>
                                          <p:spTgt spid="19"/>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ipe(down)">
                                      <p:cBhvr>
                                        <p:cTn id="68" dur="500"/>
                                        <p:tgtEl>
                                          <p:spTgt spid="21"/>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left)">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up)">
                                      <p:cBhvr>
                                        <p:cTn id="77" dur="500"/>
                                        <p:tgtEl>
                                          <p:spTgt spid="23"/>
                                        </p:tgtEl>
                                      </p:cBhvr>
                                    </p:animEffec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wipe(left)">
                                      <p:cBhvr>
                                        <p:cTn id="81" dur="500"/>
                                        <p:tgtEl>
                                          <p:spTgt spid="2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up)">
                                      <p:cBhvr>
                                        <p:cTn id="86" dur="500"/>
                                        <p:tgtEl>
                                          <p:spTgt spid="33"/>
                                        </p:tgtEl>
                                      </p:cBhvr>
                                    </p:animEffect>
                                  </p:childTnLst>
                                </p:cTn>
                              </p:par>
                            </p:childTnLst>
                          </p:cTn>
                        </p:par>
                        <p:par>
                          <p:cTn id="87" fill="hold">
                            <p:stCondLst>
                              <p:cond delay="500"/>
                            </p:stCondLst>
                            <p:childTnLst>
                              <p:par>
                                <p:cTn id="88" presetID="22" presetClass="entr" presetSubtype="8" fill="hold" nodeType="after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wipe(left)">
                                      <p:cBhvr>
                                        <p:cTn id="90" dur="5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par>
                                <p:cTn id="96" presetID="22" presetClass="entr" presetSubtype="8" fill="hold" nodeType="with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wipe(left)">
                                      <p:cBhvr>
                                        <p:cTn id="98" dur="500"/>
                                        <p:tgtEl>
                                          <p:spTgt spid="36"/>
                                        </p:tgtEl>
                                      </p:cBhvr>
                                    </p:animEffect>
                                  </p:childTnLst>
                                </p:cTn>
                              </p:par>
                            </p:childTnLst>
                          </p:cTn>
                        </p:par>
                        <p:par>
                          <p:cTn id="99" fill="hold">
                            <p:stCondLst>
                              <p:cond delay="500"/>
                            </p:stCondLst>
                            <p:childTnLst>
                              <p:par>
                                <p:cTn id="100" presetID="22" presetClass="entr" presetSubtype="8" fill="hold" nodeType="after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left)">
                                      <p:cBhvr>
                                        <p:cTn id="102" dur="500"/>
                                        <p:tgtEl>
                                          <p:spTgt spid="37"/>
                                        </p:tgtEl>
                                      </p:cBhvr>
                                    </p:animEffect>
                                  </p:childTnLst>
                                </p:cTn>
                              </p:par>
                              <p:par>
                                <p:cTn id="103" presetID="22" presetClass="entr" presetSubtype="8"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wipe(left)">
                                      <p:cBhvr>
                                        <p:cTn id="105" dur="500"/>
                                        <p:tgtEl>
                                          <p:spTgt spid="38"/>
                                        </p:tgtEl>
                                      </p:cBhvr>
                                    </p:animEffect>
                                  </p:childTnLst>
                                </p:cTn>
                              </p:par>
                            </p:childTnLst>
                          </p:cTn>
                        </p:par>
                        <p:par>
                          <p:cTn id="106" fill="hold">
                            <p:stCondLst>
                              <p:cond delay="1000"/>
                            </p:stCondLst>
                            <p:childTnLst>
                              <p:par>
                                <p:cTn id="107" presetID="22" presetClass="entr" presetSubtype="8" fill="hold" nodeType="after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wipe(left)">
                                      <p:cBhvr>
                                        <p:cTn id="109" dur="500"/>
                                        <p:tgtEl>
                                          <p:spTgt spid="44"/>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childTnLst>
                                    <p:set>
                                      <p:cBhvr>
                                        <p:cTn id="113" dur="1" fill="hold">
                                          <p:stCondLst>
                                            <p:cond delay="0"/>
                                          </p:stCondLst>
                                        </p:cTn>
                                        <p:tgtEl>
                                          <p:spTgt spid="45"/>
                                        </p:tgtEl>
                                        <p:attrNameLst>
                                          <p:attrName>style.visibility</p:attrName>
                                        </p:attrNameLst>
                                      </p:cBhvr>
                                      <p:to>
                                        <p:strVal val="visible"/>
                                      </p:to>
                                    </p:set>
                                    <p:animEffect transition="in" filter="wipe(left)">
                                      <p:cBhvr>
                                        <p:cTn id="114" dur="500"/>
                                        <p:tgtEl>
                                          <p:spTgt spid="45"/>
                                        </p:tgtEl>
                                      </p:cBhvr>
                                    </p:animEffect>
                                  </p:childTnLst>
                                </p:cTn>
                              </p:par>
                            </p:childTnLst>
                          </p:cTn>
                        </p:par>
                        <p:par>
                          <p:cTn id="115" fill="hold">
                            <p:stCondLst>
                              <p:cond delay="500"/>
                            </p:stCondLst>
                            <p:childTnLst>
                              <p:par>
                                <p:cTn id="116" presetID="22" presetClass="entr" presetSubtype="1" fill="hold" nodeType="after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wipe(up)">
                                      <p:cBhvr>
                                        <p:cTn id="118" dur="500"/>
                                        <p:tgtEl>
                                          <p:spTgt spid="47"/>
                                        </p:tgtEl>
                                      </p:cBhvr>
                                    </p:animEffect>
                                  </p:childTnLst>
                                </p:cTn>
                              </p:par>
                            </p:childTnLst>
                          </p:cTn>
                        </p:par>
                        <p:par>
                          <p:cTn id="119" fill="hold">
                            <p:stCondLst>
                              <p:cond delay="1000"/>
                            </p:stCondLst>
                            <p:childTnLst>
                              <p:par>
                                <p:cTn id="120" presetID="22" presetClass="entr" presetSubtype="8" fill="hold" nodeType="afterEffect">
                                  <p:stCondLst>
                                    <p:cond delay="0"/>
                                  </p:stCondLst>
                                  <p:childTnLst>
                                    <p:set>
                                      <p:cBhvr>
                                        <p:cTn id="121" dur="1" fill="hold">
                                          <p:stCondLst>
                                            <p:cond delay="0"/>
                                          </p:stCondLst>
                                        </p:cTn>
                                        <p:tgtEl>
                                          <p:spTgt spid="46"/>
                                        </p:tgtEl>
                                        <p:attrNameLst>
                                          <p:attrName>style.visibility</p:attrName>
                                        </p:attrNameLst>
                                      </p:cBhvr>
                                      <p:to>
                                        <p:strVal val="visible"/>
                                      </p:to>
                                    </p:set>
                                    <p:animEffect transition="in" filter="wipe(left)">
                                      <p:cBhvr>
                                        <p:cTn id="122" dur="500"/>
                                        <p:tgtEl>
                                          <p:spTgt spid="46"/>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ipe(left)">
                                      <p:cBhvr>
                                        <p:cTn id="127" dur="500"/>
                                        <p:tgtEl>
                                          <p:spTgt spid="48"/>
                                        </p:tgtEl>
                                      </p:cBhvr>
                                    </p:animEffect>
                                  </p:childTnLst>
                                </p:cTn>
                              </p:par>
                            </p:childTnLst>
                          </p:cTn>
                        </p:par>
                        <p:par>
                          <p:cTn id="128" fill="hold">
                            <p:stCondLst>
                              <p:cond delay="500"/>
                            </p:stCondLst>
                            <p:childTnLst>
                              <p:par>
                                <p:cTn id="129" presetID="22" presetClass="entr" presetSubtype="1" fill="hold" nodeType="afterEffect">
                                  <p:stCondLst>
                                    <p:cond delay="0"/>
                                  </p:stCondLst>
                                  <p:childTnLst>
                                    <p:set>
                                      <p:cBhvr>
                                        <p:cTn id="130" dur="1" fill="hold">
                                          <p:stCondLst>
                                            <p:cond delay="0"/>
                                          </p:stCondLst>
                                        </p:cTn>
                                        <p:tgtEl>
                                          <p:spTgt spid="49"/>
                                        </p:tgtEl>
                                        <p:attrNameLst>
                                          <p:attrName>style.visibility</p:attrName>
                                        </p:attrNameLst>
                                      </p:cBhvr>
                                      <p:to>
                                        <p:strVal val="visible"/>
                                      </p:to>
                                    </p:set>
                                    <p:animEffect transition="in" filter="wipe(up)">
                                      <p:cBhvr>
                                        <p:cTn id="131" dur="500"/>
                                        <p:tgtEl>
                                          <p:spTgt spid="49"/>
                                        </p:tgtEl>
                                      </p:cBhvr>
                                    </p:animEffect>
                                  </p:childTnLst>
                                </p:cTn>
                              </p:par>
                            </p:childTnLst>
                          </p:cTn>
                        </p:par>
                        <p:par>
                          <p:cTn id="132" fill="hold">
                            <p:stCondLst>
                              <p:cond delay="1000"/>
                            </p:stCondLst>
                            <p:childTnLst>
                              <p:par>
                                <p:cTn id="133" presetID="22" presetClass="entr" presetSubtype="8" fill="hold" nodeType="after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wipe(left)">
                                      <p:cBhvr>
                                        <p:cTn id="135" dur="500"/>
                                        <p:tgtEl>
                                          <p:spTgt spid="50"/>
                                        </p:tgtEl>
                                      </p:cBhvr>
                                    </p:animEffect>
                                  </p:childTnLst>
                                </p:cTn>
                              </p:par>
                            </p:childTnLst>
                          </p:cTn>
                        </p:par>
                        <p:par>
                          <p:cTn id="136" fill="hold">
                            <p:stCondLst>
                              <p:cond delay="1500"/>
                            </p:stCondLst>
                            <p:childTnLst>
                              <p:par>
                                <p:cTn id="137" presetID="22" presetClass="entr" presetSubtype="8" fill="hold" nodeType="after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wipe(left)">
                                      <p:cBhvr>
                                        <p:cTn id="139" dur="500"/>
                                        <p:tgtEl>
                                          <p:spTgt spid="51"/>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nodeType="clickEffect">
                                  <p:stCondLst>
                                    <p:cond delay="0"/>
                                  </p:stCondLst>
                                  <p:childTnLst>
                                    <p:set>
                                      <p:cBhvr>
                                        <p:cTn id="143" dur="1" fill="hold">
                                          <p:stCondLst>
                                            <p:cond delay="0"/>
                                          </p:stCondLst>
                                        </p:cTn>
                                        <p:tgtEl>
                                          <p:spTgt spid="54"/>
                                        </p:tgtEl>
                                        <p:attrNameLst>
                                          <p:attrName>style.visibility</p:attrName>
                                        </p:attrNameLst>
                                      </p:cBhvr>
                                      <p:to>
                                        <p:strVal val="visible"/>
                                      </p:to>
                                    </p:set>
                                    <p:animEffect transition="in" filter="wipe(down)">
                                      <p:cBhvr>
                                        <p:cTn id="144" dur="500"/>
                                        <p:tgtEl>
                                          <p:spTgt spid="54"/>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wipe(left)">
                                      <p:cBhvr>
                                        <p:cTn id="149" dur="500"/>
                                        <p:tgtEl>
                                          <p:spTgt spid="52"/>
                                        </p:tgtEl>
                                      </p:cBhvr>
                                    </p:animEffect>
                                  </p:childTnLst>
                                </p:cTn>
                              </p:par>
                            </p:childTnLst>
                          </p:cTn>
                        </p:par>
                        <p:par>
                          <p:cTn id="150" fill="hold">
                            <p:stCondLst>
                              <p:cond delay="500"/>
                            </p:stCondLst>
                            <p:childTnLst>
                              <p:par>
                                <p:cTn id="151" presetID="22" presetClass="entr" presetSubtype="8" fill="hold" nodeType="afterEffect">
                                  <p:stCondLst>
                                    <p:cond delay="0"/>
                                  </p:stCondLst>
                                  <p:childTnLst>
                                    <p:set>
                                      <p:cBhvr>
                                        <p:cTn id="152" dur="1" fill="hold">
                                          <p:stCondLst>
                                            <p:cond delay="0"/>
                                          </p:stCondLst>
                                        </p:cTn>
                                        <p:tgtEl>
                                          <p:spTgt spid="53"/>
                                        </p:tgtEl>
                                        <p:attrNameLst>
                                          <p:attrName>style.visibility</p:attrName>
                                        </p:attrNameLst>
                                      </p:cBhvr>
                                      <p:to>
                                        <p:strVal val="visible"/>
                                      </p:to>
                                    </p:set>
                                    <p:animEffect transition="in" filter="wipe(left)">
                                      <p:cBhvr>
                                        <p:cTn id="153" dur="500"/>
                                        <p:tgtEl>
                                          <p:spTgt spid="53"/>
                                        </p:tgtEl>
                                      </p:cBhvr>
                                    </p:animEffect>
                                  </p:childTnLst>
                                </p:cTn>
                              </p:par>
                            </p:childTnLst>
                          </p:cTn>
                        </p:par>
                        <p:par>
                          <p:cTn id="154" fill="hold">
                            <p:stCondLst>
                              <p:cond delay="1000"/>
                            </p:stCondLst>
                            <p:childTnLst>
                              <p:par>
                                <p:cTn id="155" presetID="22" presetClass="entr" presetSubtype="1" fill="hold" nodeType="afterEffect">
                                  <p:stCondLst>
                                    <p:cond delay="0"/>
                                  </p:stCondLst>
                                  <p:childTnLst>
                                    <p:set>
                                      <p:cBhvr>
                                        <p:cTn id="156" dur="1" fill="hold">
                                          <p:stCondLst>
                                            <p:cond delay="0"/>
                                          </p:stCondLst>
                                        </p:cTn>
                                        <p:tgtEl>
                                          <p:spTgt spid="56"/>
                                        </p:tgtEl>
                                        <p:attrNameLst>
                                          <p:attrName>style.visibility</p:attrName>
                                        </p:attrNameLst>
                                      </p:cBhvr>
                                      <p:to>
                                        <p:strVal val="visible"/>
                                      </p:to>
                                    </p:set>
                                    <p:animEffect transition="in" filter="wipe(up)">
                                      <p:cBhvr>
                                        <p:cTn id="157" dur="500"/>
                                        <p:tgtEl>
                                          <p:spTgt spid="56"/>
                                        </p:tgtEl>
                                      </p:cBhvr>
                                    </p:animEffect>
                                  </p:childTnLst>
                                </p:cTn>
                              </p:par>
                            </p:childTnLst>
                          </p:cTn>
                        </p:par>
                        <p:par>
                          <p:cTn id="158" fill="hold">
                            <p:stCondLst>
                              <p:cond delay="1500"/>
                            </p:stCondLst>
                            <p:childTnLst>
                              <p:par>
                                <p:cTn id="159" presetID="22" presetClass="entr" presetSubtype="2" fill="hold" nodeType="afterEffect">
                                  <p:stCondLst>
                                    <p:cond delay="0"/>
                                  </p:stCondLst>
                                  <p:childTnLst>
                                    <p:set>
                                      <p:cBhvr>
                                        <p:cTn id="160" dur="1" fill="hold">
                                          <p:stCondLst>
                                            <p:cond delay="0"/>
                                          </p:stCondLst>
                                        </p:cTn>
                                        <p:tgtEl>
                                          <p:spTgt spid="57"/>
                                        </p:tgtEl>
                                        <p:attrNameLst>
                                          <p:attrName>style.visibility</p:attrName>
                                        </p:attrNameLst>
                                      </p:cBhvr>
                                      <p:to>
                                        <p:strVal val="visible"/>
                                      </p:to>
                                    </p:set>
                                    <p:animEffect transition="in" filter="wipe(right)">
                                      <p:cBhvr>
                                        <p:cTn id="161" dur="500"/>
                                        <p:tgtEl>
                                          <p:spTgt spid="57"/>
                                        </p:tgtEl>
                                      </p:cBhvr>
                                    </p:animEffect>
                                  </p:childTnLst>
                                </p:cTn>
                              </p:par>
                            </p:childTnLst>
                          </p:cTn>
                        </p:par>
                        <p:par>
                          <p:cTn id="162" fill="hold">
                            <p:stCondLst>
                              <p:cond delay="2000"/>
                            </p:stCondLst>
                            <p:childTnLst>
                              <p:par>
                                <p:cTn id="163" presetID="22" presetClass="entr" presetSubtype="4" fill="hold" nodeType="afterEffect">
                                  <p:stCondLst>
                                    <p:cond delay="0"/>
                                  </p:stCondLst>
                                  <p:childTnLst>
                                    <p:set>
                                      <p:cBhvr>
                                        <p:cTn id="164" dur="1" fill="hold">
                                          <p:stCondLst>
                                            <p:cond delay="0"/>
                                          </p:stCondLst>
                                        </p:cTn>
                                        <p:tgtEl>
                                          <p:spTgt spid="58"/>
                                        </p:tgtEl>
                                        <p:attrNameLst>
                                          <p:attrName>style.visibility</p:attrName>
                                        </p:attrNameLst>
                                      </p:cBhvr>
                                      <p:to>
                                        <p:strVal val="visible"/>
                                      </p:to>
                                    </p:set>
                                    <p:animEffect transition="in" filter="wipe(down)">
                                      <p:cBhvr>
                                        <p:cTn id="165" dur="500"/>
                                        <p:tgtEl>
                                          <p:spTgt spid="58"/>
                                        </p:tgtEl>
                                      </p:cBhvr>
                                    </p:animEffect>
                                  </p:childTnLst>
                                </p:cTn>
                              </p:par>
                            </p:childTnLst>
                          </p:cTn>
                        </p:par>
                        <p:par>
                          <p:cTn id="166" fill="hold">
                            <p:stCondLst>
                              <p:cond delay="2500"/>
                            </p:stCondLst>
                            <p:childTnLst>
                              <p:par>
                                <p:cTn id="167" presetID="22" presetClass="entr" presetSubtype="8" fill="hold" nodeType="afterEffect">
                                  <p:stCondLst>
                                    <p:cond delay="0"/>
                                  </p:stCondLst>
                                  <p:childTnLst>
                                    <p:set>
                                      <p:cBhvr>
                                        <p:cTn id="168" dur="1" fill="hold">
                                          <p:stCondLst>
                                            <p:cond delay="0"/>
                                          </p:stCondLst>
                                        </p:cTn>
                                        <p:tgtEl>
                                          <p:spTgt spid="59"/>
                                        </p:tgtEl>
                                        <p:attrNameLst>
                                          <p:attrName>style.visibility</p:attrName>
                                        </p:attrNameLst>
                                      </p:cBhvr>
                                      <p:to>
                                        <p:strVal val="visible"/>
                                      </p:to>
                                    </p:set>
                                    <p:animEffect transition="in" filter="wipe(left)">
                                      <p:cBhvr>
                                        <p:cTn id="169" dur="500"/>
                                        <p:tgtEl>
                                          <p:spTgt spid="59"/>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nodeType="clickEffect">
                                  <p:stCondLst>
                                    <p:cond delay="0"/>
                                  </p:stCondLst>
                                  <p:childTnLst>
                                    <p:set>
                                      <p:cBhvr>
                                        <p:cTn id="173" dur="1" fill="hold">
                                          <p:stCondLst>
                                            <p:cond delay="0"/>
                                          </p:stCondLst>
                                        </p:cTn>
                                        <p:tgtEl>
                                          <p:spTgt spid="60"/>
                                        </p:tgtEl>
                                        <p:attrNameLst>
                                          <p:attrName>style.visibility</p:attrName>
                                        </p:attrNameLst>
                                      </p:cBhvr>
                                      <p:to>
                                        <p:strVal val="visible"/>
                                      </p:to>
                                    </p:set>
                                    <p:animEffect transition="in" filter="wipe(left)">
                                      <p:cBhvr>
                                        <p:cTn id="174" dur="500"/>
                                        <p:tgtEl>
                                          <p:spTgt spid="60"/>
                                        </p:tgtEl>
                                      </p:cBhvr>
                                    </p:animEffect>
                                  </p:childTnLst>
                                </p:cTn>
                              </p:par>
                            </p:childTnLst>
                          </p:cTn>
                        </p:par>
                        <p:par>
                          <p:cTn id="175" fill="hold">
                            <p:stCondLst>
                              <p:cond delay="500"/>
                            </p:stCondLst>
                            <p:childTnLst>
                              <p:par>
                                <p:cTn id="176" presetID="22" presetClass="entr" presetSubtype="1" fill="hold" nodeType="afterEffect">
                                  <p:stCondLst>
                                    <p:cond delay="0"/>
                                  </p:stCondLst>
                                  <p:childTnLst>
                                    <p:set>
                                      <p:cBhvr>
                                        <p:cTn id="177" dur="1" fill="hold">
                                          <p:stCondLst>
                                            <p:cond delay="0"/>
                                          </p:stCondLst>
                                        </p:cTn>
                                        <p:tgtEl>
                                          <p:spTgt spid="61"/>
                                        </p:tgtEl>
                                        <p:attrNameLst>
                                          <p:attrName>style.visibility</p:attrName>
                                        </p:attrNameLst>
                                      </p:cBhvr>
                                      <p:to>
                                        <p:strVal val="visible"/>
                                      </p:to>
                                    </p:set>
                                    <p:animEffect transition="in" filter="wipe(up)">
                                      <p:cBhvr>
                                        <p:cTn id="178" dur="500"/>
                                        <p:tgtEl>
                                          <p:spTgt spid="61"/>
                                        </p:tgtEl>
                                      </p:cBhvr>
                                    </p:animEffect>
                                  </p:childTnLst>
                                </p:cTn>
                              </p:par>
                            </p:childTnLst>
                          </p:cTn>
                        </p:par>
                        <p:par>
                          <p:cTn id="179" fill="hold">
                            <p:stCondLst>
                              <p:cond delay="1000"/>
                            </p:stCondLst>
                            <p:childTnLst>
                              <p:par>
                                <p:cTn id="180" presetID="22" presetClass="entr" presetSubtype="2" fill="hold" nodeType="afterEffect">
                                  <p:stCondLst>
                                    <p:cond delay="0"/>
                                  </p:stCondLst>
                                  <p:childTnLst>
                                    <p:set>
                                      <p:cBhvr>
                                        <p:cTn id="181" dur="1" fill="hold">
                                          <p:stCondLst>
                                            <p:cond delay="0"/>
                                          </p:stCondLst>
                                        </p:cTn>
                                        <p:tgtEl>
                                          <p:spTgt spid="62"/>
                                        </p:tgtEl>
                                        <p:attrNameLst>
                                          <p:attrName>style.visibility</p:attrName>
                                        </p:attrNameLst>
                                      </p:cBhvr>
                                      <p:to>
                                        <p:strVal val="visible"/>
                                      </p:to>
                                    </p:set>
                                    <p:animEffect transition="in" filter="wipe(right)">
                                      <p:cBhvr>
                                        <p:cTn id="182" dur="500"/>
                                        <p:tgtEl>
                                          <p:spTgt spid="62"/>
                                        </p:tgtEl>
                                      </p:cBhvr>
                                    </p:animEffect>
                                  </p:childTnLst>
                                </p:cTn>
                              </p:par>
                            </p:childTnLst>
                          </p:cTn>
                        </p:par>
                        <p:par>
                          <p:cTn id="183" fill="hold">
                            <p:stCondLst>
                              <p:cond delay="1500"/>
                            </p:stCondLst>
                            <p:childTnLst>
                              <p:par>
                                <p:cTn id="184" presetID="22" presetClass="entr" presetSubtype="4" fill="hold"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2000"/>
                            </p:stCondLst>
                            <p:childTnLst>
                              <p:par>
                                <p:cTn id="188" presetID="22" presetClass="entr" presetSubtype="8" fill="hold"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wipe(left)">
                                      <p:cBhvr>
                                        <p:cTn id="19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74" name="Rectangle 38"/>
          <p:cNvSpPr>
            <a:spLocks noGrp="1" noChangeArrowheads="1"/>
          </p:cNvSpPr>
          <p:nvPr>
            <p:ph type="title"/>
          </p:nvPr>
        </p:nvSpPr>
        <p:spPr/>
        <p:txBody>
          <a:bodyPr/>
          <a:lstStyle/>
          <a:p>
            <a:r>
              <a:rPr lang="en-US" altLang="zh-TW" smtClean="0"/>
              <a:t>Pipelining Is Natural!</a:t>
            </a:r>
            <a:endParaRPr lang="en-US" altLang="zh-TW"/>
          </a:p>
        </p:txBody>
      </p:sp>
      <p:sp>
        <p:nvSpPr>
          <p:cNvPr id="347138" name="Rectangle 2"/>
          <p:cNvSpPr>
            <a:spLocks noGrp="1" noChangeArrowheads="1"/>
          </p:cNvSpPr>
          <p:nvPr>
            <p:ph type="body" idx="1"/>
          </p:nvPr>
        </p:nvSpPr>
        <p:spPr/>
        <p:txBody>
          <a:bodyPr/>
          <a:lstStyle/>
          <a:p>
            <a:pPr marL="0" indent="0">
              <a:buNone/>
            </a:pPr>
            <a:r>
              <a:rPr lang="en-US" altLang="zh-TW" dirty="0" smtClean="0"/>
              <a:t>Laundry example:</a:t>
            </a:r>
          </a:p>
          <a:p>
            <a:r>
              <a:rPr lang="en-US" altLang="zh-TW" dirty="0" smtClean="0"/>
              <a:t>Ann, Brian, Cathy, Dave each </a:t>
            </a:r>
            <a:br>
              <a:rPr lang="en-US" altLang="zh-TW" dirty="0" smtClean="0"/>
            </a:br>
            <a:r>
              <a:rPr lang="en-US" altLang="zh-TW" dirty="0" smtClean="0"/>
              <a:t>have one load of</a:t>
            </a:r>
            <a:r>
              <a:rPr lang="zh-TW" altLang="en-US" dirty="0" smtClean="0"/>
              <a:t> </a:t>
            </a:r>
            <a:r>
              <a:rPr lang="en-US" altLang="zh-TW" dirty="0" smtClean="0"/>
              <a:t>clothes to </a:t>
            </a:r>
            <a:br>
              <a:rPr lang="en-US" altLang="zh-TW" dirty="0" smtClean="0"/>
            </a:br>
            <a:r>
              <a:rPr lang="en-US" altLang="zh-TW" dirty="0" smtClean="0"/>
              <a:t>wash, dry,</a:t>
            </a:r>
            <a:r>
              <a:rPr lang="zh-TW" altLang="en-US" dirty="0" smtClean="0"/>
              <a:t> </a:t>
            </a:r>
            <a:r>
              <a:rPr lang="en-US" altLang="zh-TW" dirty="0" smtClean="0"/>
              <a:t>and fold</a:t>
            </a:r>
          </a:p>
          <a:p>
            <a:r>
              <a:rPr lang="en-US" altLang="zh-TW" dirty="0" smtClean="0"/>
              <a:t>Washer takes 30 minutes</a:t>
            </a:r>
          </a:p>
          <a:p>
            <a:endParaRPr lang="en-US" altLang="zh-TW" dirty="0" smtClean="0"/>
          </a:p>
          <a:p>
            <a:r>
              <a:rPr lang="en-US" altLang="zh-TW" dirty="0" smtClean="0"/>
              <a:t>Dryer takes 40 minutes</a:t>
            </a:r>
          </a:p>
          <a:p>
            <a:endParaRPr lang="en-US" altLang="zh-TW" dirty="0" smtClean="0"/>
          </a:p>
          <a:p>
            <a:r>
              <a:rPr lang="en-US" altLang="zh-TW" dirty="0" smtClean="0"/>
              <a:t>“Folder” takes 20 minutes</a:t>
            </a:r>
            <a:endParaRPr lang="en-US" altLang="zh-TW" dirty="0"/>
          </a:p>
        </p:txBody>
      </p:sp>
      <p:grpSp>
        <p:nvGrpSpPr>
          <p:cNvPr id="347139" name="Group 3"/>
          <p:cNvGrpSpPr>
            <a:grpSpLocks/>
          </p:cNvGrpSpPr>
          <p:nvPr/>
        </p:nvGrpSpPr>
        <p:grpSpPr bwMode="auto">
          <a:xfrm>
            <a:off x="6553200" y="3973822"/>
            <a:ext cx="672612" cy="738554"/>
            <a:chOff x="4012" y="2316"/>
            <a:chExt cx="424" cy="504"/>
          </a:xfrm>
        </p:grpSpPr>
        <p:grpSp>
          <p:nvGrpSpPr>
            <p:cNvPr id="347140" name="Group 4"/>
            <p:cNvGrpSpPr>
              <a:grpSpLocks/>
            </p:cNvGrpSpPr>
            <p:nvPr/>
          </p:nvGrpSpPr>
          <p:grpSpPr bwMode="auto">
            <a:xfrm>
              <a:off x="4012" y="2316"/>
              <a:ext cx="424" cy="504"/>
              <a:chOff x="4012" y="2316"/>
              <a:chExt cx="424" cy="504"/>
            </a:xfrm>
          </p:grpSpPr>
          <p:sp>
            <p:nvSpPr>
              <p:cNvPr id="347141" name="AutoShape 5"/>
              <p:cNvSpPr>
                <a:spLocks noChangeArrowheads="1"/>
              </p:cNvSpPr>
              <p:nvPr/>
            </p:nvSpPr>
            <p:spPr bwMode="auto">
              <a:xfrm>
                <a:off x="4012" y="2396"/>
                <a:ext cx="424" cy="424"/>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7142" name="AutoShape 6"/>
              <p:cNvSpPr>
                <a:spLocks noChangeArrowheads="1"/>
              </p:cNvSpPr>
              <p:nvPr/>
            </p:nvSpPr>
            <p:spPr bwMode="auto">
              <a:xfrm>
                <a:off x="4108" y="2316"/>
                <a:ext cx="328" cy="8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47143" name="Oval 7"/>
            <p:cNvSpPr>
              <a:spLocks noChangeArrowheads="1"/>
            </p:cNvSpPr>
            <p:nvPr/>
          </p:nvSpPr>
          <p:spPr bwMode="auto">
            <a:xfrm>
              <a:off x="4140" y="2356"/>
              <a:ext cx="56" cy="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7144" name="AutoShape 8"/>
            <p:cNvSpPr>
              <a:spLocks noChangeArrowheads="1"/>
            </p:cNvSpPr>
            <p:nvPr/>
          </p:nvSpPr>
          <p:spPr bwMode="auto">
            <a:xfrm>
              <a:off x="4064" y="2592"/>
              <a:ext cx="224" cy="96"/>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47145" name="Group 9"/>
          <p:cNvGrpSpPr>
            <a:grpSpLocks/>
          </p:cNvGrpSpPr>
          <p:nvPr/>
        </p:nvGrpSpPr>
        <p:grpSpPr bwMode="auto">
          <a:xfrm>
            <a:off x="6545874" y="4958561"/>
            <a:ext cx="660888" cy="599342"/>
            <a:chOff x="4007" y="2964"/>
            <a:chExt cx="417" cy="409"/>
          </a:xfrm>
        </p:grpSpPr>
        <p:grpSp>
          <p:nvGrpSpPr>
            <p:cNvPr id="347146" name="Group 10"/>
            <p:cNvGrpSpPr>
              <a:grpSpLocks/>
            </p:cNvGrpSpPr>
            <p:nvPr/>
          </p:nvGrpSpPr>
          <p:grpSpPr bwMode="auto">
            <a:xfrm>
              <a:off x="4009" y="3157"/>
              <a:ext cx="415" cy="216"/>
              <a:chOff x="4009" y="3157"/>
              <a:chExt cx="415" cy="216"/>
            </a:xfrm>
          </p:grpSpPr>
          <p:sp>
            <p:nvSpPr>
              <p:cNvPr id="347147" name="Freeform 11"/>
              <p:cNvSpPr>
                <a:spLocks/>
              </p:cNvSpPr>
              <p:nvPr/>
            </p:nvSpPr>
            <p:spPr bwMode="auto">
              <a:xfrm>
                <a:off x="4211" y="3158"/>
                <a:ext cx="96" cy="215"/>
              </a:xfrm>
              <a:custGeom>
                <a:avLst/>
                <a:gdLst>
                  <a:gd name="T0" fmla="*/ 69 w 96"/>
                  <a:gd name="T1" fmla="*/ 0 h 215"/>
                  <a:gd name="T2" fmla="*/ 95 w 96"/>
                  <a:gd name="T3" fmla="*/ 0 h 215"/>
                  <a:gd name="T4" fmla="*/ 26 w 96"/>
                  <a:gd name="T5" fmla="*/ 214 h 215"/>
                  <a:gd name="T6" fmla="*/ 0 w 96"/>
                  <a:gd name="T7" fmla="*/ 214 h 215"/>
                  <a:gd name="T8" fmla="*/ 69 w 96"/>
                  <a:gd name="T9" fmla="*/ 0 h 215"/>
                </a:gdLst>
                <a:ahLst/>
                <a:cxnLst>
                  <a:cxn ang="0">
                    <a:pos x="T0" y="T1"/>
                  </a:cxn>
                  <a:cxn ang="0">
                    <a:pos x="T2" y="T3"/>
                  </a:cxn>
                  <a:cxn ang="0">
                    <a:pos x="T4" y="T5"/>
                  </a:cxn>
                  <a:cxn ang="0">
                    <a:pos x="T6" y="T7"/>
                  </a:cxn>
                  <a:cxn ang="0">
                    <a:pos x="T8" y="T9"/>
                  </a:cxn>
                </a:cxnLst>
                <a:rect l="0" t="0" r="r" b="b"/>
                <a:pathLst>
                  <a:path w="96" h="215">
                    <a:moveTo>
                      <a:pt x="69" y="0"/>
                    </a:moveTo>
                    <a:lnTo>
                      <a:pt x="95" y="0"/>
                    </a:lnTo>
                    <a:lnTo>
                      <a:pt x="26" y="214"/>
                    </a:lnTo>
                    <a:lnTo>
                      <a:pt x="0" y="214"/>
                    </a:lnTo>
                    <a:lnTo>
                      <a:pt x="69" y="0"/>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47148" name="Rectangle 12"/>
              <p:cNvSpPr>
                <a:spLocks noChangeArrowheads="1"/>
              </p:cNvSpPr>
              <p:nvPr/>
            </p:nvSpPr>
            <p:spPr bwMode="auto">
              <a:xfrm>
                <a:off x="4206" y="3157"/>
                <a:ext cx="218" cy="12"/>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7149" name="Rectangle 13"/>
              <p:cNvSpPr>
                <a:spLocks noChangeArrowheads="1"/>
              </p:cNvSpPr>
              <p:nvPr/>
            </p:nvSpPr>
            <p:spPr bwMode="auto">
              <a:xfrm>
                <a:off x="4205" y="3248"/>
                <a:ext cx="218" cy="13"/>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7150" name="Rectangle 14"/>
              <p:cNvSpPr>
                <a:spLocks noChangeArrowheads="1"/>
              </p:cNvSpPr>
              <p:nvPr/>
            </p:nvSpPr>
            <p:spPr bwMode="auto">
              <a:xfrm>
                <a:off x="4009" y="3248"/>
                <a:ext cx="116" cy="13"/>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47151" name="Group 15"/>
            <p:cNvGrpSpPr>
              <a:grpSpLocks/>
            </p:cNvGrpSpPr>
            <p:nvPr/>
          </p:nvGrpSpPr>
          <p:grpSpPr bwMode="auto">
            <a:xfrm>
              <a:off x="4007" y="2964"/>
              <a:ext cx="217" cy="409"/>
              <a:chOff x="4007" y="2964"/>
              <a:chExt cx="217" cy="409"/>
            </a:xfrm>
          </p:grpSpPr>
          <p:sp>
            <p:nvSpPr>
              <p:cNvPr id="347152" name="Oval 16"/>
              <p:cNvSpPr>
                <a:spLocks noChangeArrowheads="1"/>
              </p:cNvSpPr>
              <p:nvPr/>
            </p:nvSpPr>
            <p:spPr bwMode="auto">
              <a:xfrm>
                <a:off x="4091" y="2964"/>
                <a:ext cx="55" cy="55"/>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7153" name="Freeform 17"/>
              <p:cNvSpPr>
                <a:spLocks/>
              </p:cNvSpPr>
              <p:nvPr/>
            </p:nvSpPr>
            <p:spPr bwMode="auto">
              <a:xfrm>
                <a:off x="4007" y="3041"/>
                <a:ext cx="217" cy="332"/>
              </a:xfrm>
              <a:custGeom>
                <a:avLst/>
                <a:gdLst>
                  <a:gd name="T0" fmla="*/ 2 w 217"/>
                  <a:gd name="T1" fmla="*/ 153 h 332"/>
                  <a:gd name="T2" fmla="*/ 1 w 217"/>
                  <a:gd name="T3" fmla="*/ 157 h 332"/>
                  <a:gd name="T4" fmla="*/ 0 w 217"/>
                  <a:gd name="T5" fmla="*/ 163 h 332"/>
                  <a:gd name="T6" fmla="*/ 0 w 217"/>
                  <a:gd name="T7" fmla="*/ 168 h 332"/>
                  <a:gd name="T8" fmla="*/ 2 w 217"/>
                  <a:gd name="T9" fmla="*/ 174 h 332"/>
                  <a:gd name="T10" fmla="*/ 5 w 217"/>
                  <a:gd name="T11" fmla="*/ 179 h 332"/>
                  <a:gd name="T12" fmla="*/ 9 w 217"/>
                  <a:gd name="T13" fmla="*/ 183 h 332"/>
                  <a:gd name="T14" fmla="*/ 14 w 217"/>
                  <a:gd name="T15" fmla="*/ 186 h 332"/>
                  <a:gd name="T16" fmla="*/ 17 w 217"/>
                  <a:gd name="T17" fmla="*/ 186 h 332"/>
                  <a:gd name="T18" fmla="*/ 23 w 217"/>
                  <a:gd name="T19" fmla="*/ 186 h 332"/>
                  <a:gd name="T20" fmla="*/ 141 w 217"/>
                  <a:gd name="T21" fmla="*/ 331 h 332"/>
                  <a:gd name="T22" fmla="*/ 178 w 217"/>
                  <a:gd name="T23" fmla="*/ 159 h 332"/>
                  <a:gd name="T24" fmla="*/ 177 w 217"/>
                  <a:gd name="T25" fmla="*/ 155 h 332"/>
                  <a:gd name="T26" fmla="*/ 176 w 217"/>
                  <a:gd name="T27" fmla="*/ 152 h 332"/>
                  <a:gd name="T28" fmla="*/ 173 w 217"/>
                  <a:gd name="T29" fmla="*/ 149 h 332"/>
                  <a:gd name="T30" fmla="*/ 170 w 217"/>
                  <a:gd name="T31" fmla="*/ 147 h 332"/>
                  <a:gd name="T32" fmla="*/ 166 w 217"/>
                  <a:gd name="T33" fmla="*/ 145 h 332"/>
                  <a:gd name="T34" fmla="*/ 161 w 217"/>
                  <a:gd name="T35" fmla="*/ 145 h 332"/>
                  <a:gd name="T36" fmla="*/ 157 w 217"/>
                  <a:gd name="T37" fmla="*/ 145 h 332"/>
                  <a:gd name="T38" fmla="*/ 153 w 217"/>
                  <a:gd name="T39" fmla="*/ 145 h 332"/>
                  <a:gd name="T40" fmla="*/ 104 w 217"/>
                  <a:gd name="T41" fmla="*/ 84 h 332"/>
                  <a:gd name="T42" fmla="*/ 201 w 217"/>
                  <a:gd name="T43" fmla="*/ 104 h 332"/>
                  <a:gd name="T44" fmla="*/ 204 w 217"/>
                  <a:gd name="T45" fmla="*/ 103 h 332"/>
                  <a:gd name="T46" fmla="*/ 207 w 217"/>
                  <a:gd name="T47" fmla="*/ 103 h 332"/>
                  <a:gd name="T48" fmla="*/ 211 w 217"/>
                  <a:gd name="T49" fmla="*/ 100 h 332"/>
                  <a:gd name="T50" fmla="*/ 214 w 217"/>
                  <a:gd name="T51" fmla="*/ 97 h 332"/>
                  <a:gd name="T52" fmla="*/ 215 w 217"/>
                  <a:gd name="T53" fmla="*/ 93 h 332"/>
                  <a:gd name="T54" fmla="*/ 216 w 217"/>
                  <a:gd name="T55" fmla="*/ 88 h 332"/>
                  <a:gd name="T56" fmla="*/ 215 w 217"/>
                  <a:gd name="T57" fmla="*/ 83 h 332"/>
                  <a:gd name="T58" fmla="*/ 213 w 217"/>
                  <a:gd name="T59" fmla="*/ 79 h 332"/>
                  <a:gd name="T60" fmla="*/ 210 w 217"/>
                  <a:gd name="T61" fmla="*/ 76 h 332"/>
                  <a:gd name="T62" fmla="*/ 206 w 217"/>
                  <a:gd name="T63" fmla="*/ 73 h 332"/>
                  <a:gd name="T64" fmla="*/ 203 w 217"/>
                  <a:gd name="T65" fmla="*/ 72 h 332"/>
                  <a:gd name="T66" fmla="*/ 137 w 217"/>
                  <a:gd name="T67" fmla="*/ 72 h 332"/>
                  <a:gd name="T68" fmla="*/ 125 w 217"/>
                  <a:gd name="T69" fmla="*/ 47 h 332"/>
                  <a:gd name="T70" fmla="*/ 126 w 217"/>
                  <a:gd name="T71" fmla="*/ 41 h 332"/>
                  <a:gd name="T72" fmla="*/ 127 w 217"/>
                  <a:gd name="T73" fmla="*/ 34 h 332"/>
                  <a:gd name="T74" fmla="*/ 127 w 217"/>
                  <a:gd name="T75" fmla="*/ 27 h 332"/>
                  <a:gd name="T76" fmla="*/ 125 w 217"/>
                  <a:gd name="T77" fmla="*/ 21 h 332"/>
                  <a:gd name="T78" fmla="*/ 123 w 217"/>
                  <a:gd name="T79" fmla="*/ 17 h 332"/>
                  <a:gd name="T80" fmla="*/ 120 w 217"/>
                  <a:gd name="T81" fmla="*/ 12 h 332"/>
                  <a:gd name="T82" fmla="*/ 115 w 217"/>
                  <a:gd name="T83" fmla="*/ 8 h 332"/>
                  <a:gd name="T84" fmla="*/ 110 w 217"/>
                  <a:gd name="T85" fmla="*/ 4 h 332"/>
                  <a:gd name="T86" fmla="*/ 104 w 217"/>
                  <a:gd name="T87" fmla="*/ 1 h 332"/>
                  <a:gd name="T88" fmla="*/ 97 w 217"/>
                  <a:gd name="T89" fmla="*/ 0 h 332"/>
                  <a:gd name="T90" fmla="*/ 91 w 217"/>
                  <a:gd name="T91" fmla="*/ 0 h 332"/>
                  <a:gd name="T92" fmla="*/ 84 w 217"/>
                  <a:gd name="T93" fmla="*/ 1 h 332"/>
                  <a:gd name="T94" fmla="*/ 77 w 217"/>
                  <a:gd name="T95" fmla="*/ 3 h 332"/>
                  <a:gd name="T96" fmla="*/ 70 w 217"/>
                  <a:gd name="T97" fmla="*/ 7 h 332"/>
                  <a:gd name="T98" fmla="*/ 66 w 217"/>
                  <a:gd name="T99" fmla="*/ 13 h 332"/>
                  <a:gd name="T100" fmla="*/ 62 w 217"/>
                  <a:gd name="T101" fmla="*/ 19 h 332"/>
                  <a:gd name="T102" fmla="*/ 59 w 217"/>
                  <a:gd name="T103" fmla="*/ 25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332">
                    <a:moveTo>
                      <a:pt x="59" y="25"/>
                    </a:moveTo>
                    <a:lnTo>
                      <a:pt x="2" y="153"/>
                    </a:lnTo>
                    <a:lnTo>
                      <a:pt x="1" y="155"/>
                    </a:lnTo>
                    <a:lnTo>
                      <a:pt x="1" y="157"/>
                    </a:lnTo>
                    <a:lnTo>
                      <a:pt x="0" y="159"/>
                    </a:lnTo>
                    <a:lnTo>
                      <a:pt x="0" y="163"/>
                    </a:lnTo>
                    <a:lnTo>
                      <a:pt x="0" y="165"/>
                    </a:lnTo>
                    <a:lnTo>
                      <a:pt x="0" y="168"/>
                    </a:lnTo>
                    <a:lnTo>
                      <a:pt x="1" y="171"/>
                    </a:lnTo>
                    <a:lnTo>
                      <a:pt x="2" y="174"/>
                    </a:lnTo>
                    <a:lnTo>
                      <a:pt x="3" y="176"/>
                    </a:lnTo>
                    <a:lnTo>
                      <a:pt x="5" y="179"/>
                    </a:lnTo>
                    <a:lnTo>
                      <a:pt x="7" y="181"/>
                    </a:lnTo>
                    <a:lnTo>
                      <a:pt x="9" y="183"/>
                    </a:lnTo>
                    <a:lnTo>
                      <a:pt x="12" y="184"/>
                    </a:lnTo>
                    <a:lnTo>
                      <a:pt x="14" y="186"/>
                    </a:lnTo>
                    <a:lnTo>
                      <a:pt x="15" y="186"/>
                    </a:lnTo>
                    <a:lnTo>
                      <a:pt x="17" y="186"/>
                    </a:lnTo>
                    <a:lnTo>
                      <a:pt x="20" y="186"/>
                    </a:lnTo>
                    <a:lnTo>
                      <a:pt x="23" y="186"/>
                    </a:lnTo>
                    <a:lnTo>
                      <a:pt x="141" y="186"/>
                    </a:lnTo>
                    <a:lnTo>
                      <a:pt x="141" y="331"/>
                    </a:lnTo>
                    <a:lnTo>
                      <a:pt x="178" y="331"/>
                    </a:lnTo>
                    <a:lnTo>
                      <a:pt x="178" y="159"/>
                    </a:lnTo>
                    <a:lnTo>
                      <a:pt x="178" y="157"/>
                    </a:lnTo>
                    <a:lnTo>
                      <a:pt x="177" y="155"/>
                    </a:lnTo>
                    <a:lnTo>
                      <a:pt x="176" y="153"/>
                    </a:lnTo>
                    <a:lnTo>
                      <a:pt x="176" y="152"/>
                    </a:lnTo>
                    <a:lnTo>
                      <a:pt x="175" y="151"/>
                    </a:lnTo>
                    <a:lnTo>
                      <a:pt x="173" y="149"/>
                    </a:lnTo>
                    <a:lnTo>
                      <a:pt x="172" y="148"/>
                    </a:lnTo>
                    <a:lnTo>
                      <a:pt x="170" y="147"/>
                    </a:lnTo>
                    <a:lnTo>
                      <a:pt x="168" y="146"/>
                    </a:lnTo>
                    <a:lnTo>
                      <a:pt x="166" y="145"/>
                    </a:lnTo>
                    <a:lnTo>
                      <a:pt x="164" y="145"/>
                    </a:lnTo>
                    <a:lnTo>
                      <a:pt x="161" y="145"/>
                    </a:lnTo>
                    <a:lnTo>
                      <a:pt x="159" y="145"/>
                    </a:lnTo>
                    <a:lnTo>
                      <a:pt x="157" y="145"/>
                    </a:lnTo>
                    <a:lnTo>
                      <a:pt x="155" y="145"/>
                    </a:lnTo>
                    <a:lnTo>
                      <a:pt x="153" y="145"/>
                    </a:lnTo>
                    <a:lnTo>
                      <a:pt x="85" y="141"/>
                    </a:lnTo>
                    <a:lnTo>
                      <a:pt x="104" y="84"/>
                    </a:lnTo>
                    <a:lnTo>
                      <a:pt x="118" y="104"/>
                    </a:lnTo>
                    <a:lnTo>
                      <a:pt x="201" y="104"/>
                    </a:lnTo>
                    <a:lnTo>
                      <a:pt x="203" y="103"/>
                    </a:lnTo>
                    <a:lnTo>
                      <a:pt x="204" y="103"/>
                    </a:lnTo>
                    <a:lnTo>
                      <a:pt x="206" y="103"/>
                    </a:lnTo>
                    <a:lnTo>
                      <a:pt x="207" y="103"/>
                    </a:lnTo>
                    <a:lnTo>
                      <a:pt x="209" y="101"/>
                    </a:lnTo>
                    <a:lnTo>
                      <a:pt x="211" y="100"/>
                    </a:lnTo>
                    <a:lnTo>
                      <a:pt x="212" y="98"/>
                    </a:lnTo>
                    <a:lnTo>
                      <a:pt x="214" y="97"/>
                    </a:lnTo>
                    <a:lnTo>
                      <a:pt x="215" y="95"/>
                    </a:lnTo>
                    <a:lnTo>
                      <a:pt x="215" y="93"/>
                    </a:lnTo>
                    <a:lnTo>
                      <a:pt x="216" y="91"/>
                    </a:lnTo>
                    <a:lnTo>
                      <a:pt x="216" y="88"/>
                    </a:lnTo>
                    <a:lnTo>
                      <a:pt x="216" y="85"/>
                    </a:lnTo>
                    <a:lnTo>
                      <a:pt x="215" y="83"/>
                    </a:lnTo>
                    <a:lnTo>
                      <a:pt x="214" y="81"/>
                    </a:lnTo>
                    <a:lnTo>
                      <a:pt x="213" y="79"/>
                    </a:lnTo>
                    <a:lnTo>
                      <a:pt x="211" y="77"/>
                    </a:lnTo>
                    <a:lnTo>
                      <a:pt x="210" y="76"/>
                    </a:lnTo>
                    <a:lnTo>
                      <a:pt x="208" y="74"/>
                    </a:lnTo>
                    <a:lnTo>
                      <a:pt x="206" y="73"/>
                    </a:lnTo>
                    <a:lnTo>
                      <a:pt x="205" y="72"/>
                    </a:lnTo>
                    <a:lnTo>
                      <a:pt x="203" y="72"/>
                    </a:lnTo>
                    <a:lnTo>
                      <a:pt x="201" y="72"/>
                    </a:lnTo>
                    <a:lnTo>
                      <a:pt x="137" y="72"/>
                    </a:lnTo>
                    <a:lnTo>
                      <a:pt x="123" y="49"/>
                    </a:lnTo>
                    <a:lnTo>
                      <a:pt x="125" y="47"/>
                    </a:lnTo>
                    <a:lnTo>
                      <a:pt x="126" y="44"/>
                    </a:lnTo>
                    <a:lnTo>
                      <a:pt x="126" y="41"/>
                    </a:lnTo>
                    <a:lnTo>
                      <a:pt x="127" y="38"/>
                    </a:lnTo>
                    <a:lnTo>
                      <a:pt x="127" y="34"/>
                    </a:lnTo>
                    <a:lnTo>
                      <a:pt x="127" y="31"/>
                    </a:lnTo>
                    <a:lnTo>
                      <a:pt x="127" y="27"/>
                    </a:lnTo>
                    <a:lnTo>
                      <a:pt x="126" y="24"/>
                    </a:lnTo>
                    <a:lnTo>
                      <a:pt x="125" y="21"/>
                    </a:lnTo>
                    <a:lnTo>
                      <a:pt x="124" y="20"/>
                    </a:lnTo>
                    <a:lnTo>
                      <a:pt x="123" y="17"/>
                    </a:lnTo>
                    <a:lnTo>
                      <a:pt x="122" y="15"/>
                    </a:lnTo>
                    <a:lnTo>
                      <a:pt x="120" y="12"/>
                    </a:lnTo>
                    <a:lnTo>
                      <a:pt x="118" y="10"/>
                    </a:lnTo>
                    <a:lnTo>
                      <a:pt x="115" y="8"/>
                    </a:lnTo>
                    <a:lnTo>
                      <a:pt x="113" y="6"/>
                    </a:lnTo>
                    <a:lnTo>
                      <a:pt x="110" y="4"/>
                    </a:lnTo>
                    <a:lnTo>
                      <a:pt x="107" y="3"/>
                    </a:lnTo>
                    <a:lnTo>
                      <a:pt x="104" y="1"/>
                    </a:lnTo>
                    <a:lnTo>
                      <a:pt x="100" y="1"/>
                    </a:lnTo>
                    <a:lnTo>
                      <a:pt x="97" y="0"/>
                    </a:lnTo>
                    <a:lnTo>
                      <a:pt x="95" y="0"/>
                    </a:lnTo>
                    <a:lnTo>
                      <a:pt x="91" y="0"/>
                    </a:lnTo>
                    <a:lnTo>
                      <a:pt x="88" y="0"/>
                    </a:lnTo>
                    <a:lnTo>
                      <a:pt x="84" y="1"/>
                    </a:lnTo>
                    <a:lnTo>
                      <a:pt x="81" y="2"/>
                    </a:lnTo>
                    <a:lnTo>
                      <a:pt x="77" y="3"/>
                    </a:lnTo>
                    <a:lnTo>
                      <a:pt x="74" y="5"/>
                    </a:lnTo>
                    <a:lnTo>
                      <a:pt x="70" y="7"/>
                    </a:lnTo>
                    <a:lnTo>
                      <a:pt x="68" y="10"/>
                    </a:lnTo>
                    <a:lnTo>
                      <a:pt x="66" y="13"/>
                    </a:lnTo>
                    <a:lnTo>
                      <a:pt x="64" y="15"/>
                    </a:lnTo>
                    <a:lnTo>
                      <a:pt x="62" y="19"/>
                    </a:lnTo>
                    <a:lnTo>
                      <a:pt x="60" y="21"/>
                    </a:lnTo>
                    <a:lnTo>
                      <a:pt x="59" y="25"/>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grpSp>
      </p:grpSp>
      <p:grpSp>
        <p:nvGrpSpPr>
          <p:cNvPr id="347154" name="Group 18"/>
          <p:cNvGrpSpPr>
            <a:grpSpLocks/>
          </p:cNvGrpSpPr>
          <p:nvPr/>
        </p:nvGrpSpPr>
        <p:grpSpPr bwMode="auto">
          <a:xfrm>
            <a:off x="6566389" y="2964172"/>
            <a:ext cx="672611" cy="738554"/>
            <a:chOff x="4020" y="1580"/>
            <a:chExt cx="424" cy="504"/>
          </a:xfrm>
        </p:grpSpPr>
        <p:grpSp>
          <p:nvGrpSpPr>
            <p:cNvPr id="347155" name="Group 19"/>
            <p:cNvGrpSpPr>
              <a:grpSpLocks/>
            </p:cNvGrpSpPr>
            <p:nvPr/>
          </p:nvGrpSpPr>
          <p:grpSpPr bwMode="auto">
            <a:xfrm>
              <a:off x="4020" y="1580"/>
              <a:ext cx="424" cy="504"/>
              <a:chOff x="4020" y="1580"/>
              <a:chExt cx="424" cy="504"/>
            </a:xfrm>
          </p:grpSpPr>
          <p:grpSp>
            <p:nvGrpSpPr>
              <p:cNvPr id="347156" name="Group 20"/>
              <p:cNvGrpSpPr>
                <a:grpSpLocks/>
              </p:cNvGrpSpPr>
              <p:nvPr/>
            </p:nvGrpSpPr>
            <p:grpSpPr bwMode="auto">
              <a:xfrm>
                <a:off x="4020" y="1580"/>
                <a:ext cx="424" cy="504"/>
                <a:chOff x="4020" y="1580"/>
                <a:chExt cx="424" cy="504"/>
              </a:xfrm>
            </p:grpSpPr>
            <p:sp>
              <p:nvSpPr>
                <p:cNvPr id="347157" name="AutoShape 21"/>
                <p:cNvSpPr>
                  <a:spLocks noChangeArrowheads="1"/>
                </p:cNvSpPr>
                <p:nvPr/>
              </p:nvSpPr>
              <p:spPr bwMode="auto">
                <a:xfrm>
                  <a:off x="4020" y="1660"/>
                  <a:ext cx="424" cy="424"/>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7158" name="AutoShape 22"/>
                <p:cNvSpPr>
                  <a:spLocks noChangeArrowheads="1"/>
                </p:cNvSpPr>
                <p:nvPr/>
              </p:nvSpPr>
              <p:spPr bwMode="auto">
                <a:xfrm>
                  <a:off x="4116" y="1580"/>
                  <a:ext cx="328" cy="8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47159" name="AutoShape 23"/>
              <p:cNvSpPr>
                <a:spLocks noChangeArrowheads="1"/>
              </p:cNvSpPr>
              <p:nvPr/>
            </p:nvSpPr>
            <p:spPr bwMode="auto">
              <a:xfrm>
                <a:off x="4104" y="1696"/>
                <a:ext cx="224" cy="32"/>
              </a:xfrm>
              <a:prstGeom prst="parallelogram">
                <a:avLst>
                  <a:gd name="adj" fmla="val 174968"/>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47160" name="Oval 24"/>
            <p:cNvSpPr>
              <a:spLocks noChangeArrowheads="1"/>
            </p:cNvSpPr>
            <p:nvPr/>
          </p:nvSpPr>
          <p:spPr bwMode="auto">
            <a:xfrm>
              <a:off x="4348" y="1620"/>
              <a:ext cx="56" cy="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47161" name="Group 25"/>
          <p:cNvGrpSpPr>
            <a:grpSpLocks/>
          </p:cNvGrpSpPr>
          <p:nvPr/>
        </p:nvGrpSpPr>
        <p:grpSpPr bwMode="auto">
          <a:xfrm>
            <a:off x="5823438" y="1831599"/>
            <a:ext cx="2222989" cy="517281"/>
            <a:chOff x="3668" y="964"/>
            <a:chExt cx="1401" cy="353"/>
          </a:xfrm>
        </p:grpSpPr>
        <p:grpSp>
          <p:nvGrpSpPr>
            <p:cNvPr id="347162" name="Group 26"/>
            <p:cNvGrpSpPr>
              <a:grpSpLocks/>
            </p:cNvGrpSpPr>
            <p:nvPr/>
          </p:nvGrpSpPr>
          <p:grpSpPr bwMode="auto">
            <a:xfrm>
              <a:off x="3668" y="964"/>
              <a:ext cx="329" cy="353"/>
              <a:chOff x="3668" y="964"/>
              <a:chExt cx="329" cy="353"/>
            </a:xfrm>
          </p:grpSpPr>
          <p:sp>
            <p:nvSpPr>
              <p:cNvPr id="347163" name="Freeform 27"/>
              <p:cNvSpPr>
                <a:spLocks/>
              </p:cNvSpPr>
              <p:nvPr/>
            </p:nvSpPr>
            <p:spPr bwMode="auto">
              <a:xfrm>
                <a:off x="3668" y="96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47164" name="Rectangle 28"/>
              <p:cNvSpPr>
                <a:spLocks noChangeArrowheads="1"/>
              </p:cNvSpPr>
              <p:nvPr/>
            </p:nvSpPr>
            <p:spPr bwMode="auto">
              <a:xfrm>
                <a:off x="3727" y="1026"/>
                <a:ext cx="23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2215" b="1">
                    <a:latin typeface="Arial" panose="020B0604020202020204" pitchFamily="34" charset="0"/>
                  </a:rPr>
                  <a:t>A</a:t>
                </a:r>
              </a:p>
            </p:txBody>
          </p:sp>
        </p:grpSp>
        <p:grpSp>
          <p:nvGrpSpPr>
            <p:cNvPr id="347165" name="Group 29"/>
            <p:cNvGrpSpPr>
              <a:grpSpLocks/>
            </p:cNvGrpSpPr>
            <p:nvPr/>
          </p:nvGrpSpPr>
          <p:grpSpPr bwMode="auto">
            <a:xfrm>
              <a:off x="4028" y="964"/>
              <a:ext cx="329" cy="353"/>
              <a:chOff x="4028" y="964"/>
              <a:chExt cx="329" cy="353"/>
            </a:xfrm>
          </p:grpSpPr>
          <p:sp>
            <p:nvSpPr>
              <p:cNvPr id="347166" name="Freeform 30"/>
              <p:cNvSpPr>
                <a:spLocks/>
              </p:cNvSpPr>
              <p:nvPr/>
            </p:nvSpPr>
            <p:spPr bwMode="auto">
              <a:xfrm>
                <a:off x="4028" y="96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47167" name="Rectangle 31"/>
              <p:cNvSpPr>
                <a:spLocks noChangeArrowheads="1"/>
              </p:cNvSpPr>
              <p:nvPr/>
            </p:nvSpPr>
            <p:spPr bwMode="auto">
              <a:xfrm>
                <a:off x="4087" y="1026"/>
                <a:ext cx="23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2215" b="1">
                    <a:latin typeface="Arial" panose="020B0604020202020204" pitchFamily="34" charset="0"/>
                  </a:rPr>
                  <a:t>B</a:t>
                </a:r>
              </a:p>
            </p:txBody>
          </p:sp>
        </p:grpSp>
        <p:grpSp>
          <p:nvGrpSpPr>
            <p:cNvPr id="347168" name="Group 32"/>
            <p:cNvGrpSpPr>
              <a:grpSpLocks/>
            </p:cNvGrpSpPr>
            <p:nvPr/>
          </p:nvGrpSpPr>
          <p:grpSpPr bwMode="auto">
            <a:xfrm>
              <a:off x="4388" y="964"/>
              <a:ext cx="329" cy="353"/>
              <a:chOff x="4388" y="964"/>
              <a:chExt cx="329" cy="353"/>
            </a:xfrm>
          </p:grpSpPr>
          <p:sp>
            <p:nvSpPr>
              <p:cNvPr id="347169" name="Freeform 33"/>
              <p:cNvSpPr>
                <a:spLocks/>
              </p:cNvSpPr>
              <p:nvPr/>
            </p:nvSpPr>
            <p:spPr bwMode="auto">
              <a:xfrm>
                <a:off x="4388" y="96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47170" name="Rectangle 34"/>
              <p:cNvSpPr>
                <a:spLocks noChangeArrowheads="1"/>
              </p:cNvSpPr>
              <p:nvPr/>
            </p:nvSpPr>
            <p:spPr bwMode="auto">
              <a:xfrm>
                <a:off x="4447" y="1026"/>
                <a:ext cx="23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2215" b="1">
                    <a:latin typeface="Arial" panose="020B0604020202020204" pitchFamily="34" charset="0"/>
                  </a:rPr>
                  <a:t>C</a:t>
                </a:r>
              </a:p>
            </p:txBody>
          </p:sp>
        </p:grpSp>
        <p:grpSp>
          <p:nvGrpSpPr>
            <p:cNvPr id="347171" name="Group 35"/>
            <p:cNvGrpSpPr>
              <a:grpSpLocks/>
            </p:cNvGrpSpPr>
            <p:nvPr/>
          </p:nvGrpSpPr>
          <p:grpSpPr bwMode="auto">
            <a:xfrm>
              <a:off x="4740" y="964"/>
              <a:ext cx="329" cy="353"/>
              <a:chOff x="4740" y="964"/>
              <a:chExt cx="329" cy="353"/>
            </a:xfrm>
          </p:grpSpPr>
          <p:sp>
            <p:nvSpPr>
              <p:cNvPr id="347172" name="Freeform 36"/>
              <p:cNvSpPr>
                <a:spLocks/>
              </p:cNvSpPr>
              <p:nvPr/>
            </p:nvSpPr>
            <p:spPr bwMode="auto">
              <a:xfrm>
                <a:off x="4740" y="96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47173" name="Rectangle 37"/>
              <p:cNvSpPr>
                <a:spLocks noChangeArrowheads="1"/>
              </p:cNvSpPr>
              <p:nvPr/>
            </p:nvSpPr>
            <p:spPr bwMode="auto">
              <a:xfrm>
                <a:off x="4799" y="1026"/>
                <a:ext cx="23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2215" b="1">
                    <a:latin typeface="Arial" panose="020B0604020202020204" pitchFamily="34" charset="0"/>
                  </a:rPr>
                  <a:t>D</a:t>
                </a:r>
              </a:p>
            </p:txBody>
          </p:sp>
        </p:grpSp>
      </p:gr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a:t>
            </a:fld>
            <a:endParaRPr lang="zh-TW" altLang="zh-TW"/>
          </a:p>
        </p:txBody>
      </p:sp>
    </p:spTree>
    <p:extLst>
      <p:ext uri="{BB962C8B-B14F-4D97-AF65-F5344CB8AC3E}">
        <p14:creationId xmlns:p14="http://schemas.microsoft.com/office/powerpoint/2010/main" val="2784243344"/>
      </p:ext>
    </p:extLst>
  </p:cSld>
  <p:clrMapOvr>
    <a:masterClrMapping/>
  </p:clrMapOvr>
  <p:transition>
    <p:zoom dir="in"/>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52000"/>
            <a:ext cx="8858321" cy="48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Rectangle 2"/>
          <p:cNvSpPr>
            <a:spLocks noGrp="1" noChangeArrowheads="1"/>
          </p:cNvSpPr>
          <p:nvPr>
            <p:ph type="title"/>
          </p:nvPr>
        </p:nvSpPr>
        <p:spPr/>
        <p:txBody>
          <a:bodyPr/>
          <a:lstStyle/>
          <a:p>
            <a:pPr eaLnBrk="1" hangingPunct="1"/>
            <a:r>
              <a:rPr lang="en-US" altLang="zh-TW" dirty="0" smtClean="0"/>
              <a:t>Pipelined Control: Control Signals</a:t>
            </a:r>
            <a:endParaRPr lang="en-AU" altLang="zh-TW" dirty="0" smtClean="0">
              <a:ea typeface="新細明體" panose="02020500000000000000" pitchFamily="18" charset="-120"/>
            </a:endParaRPr>
          </a:p>
        </p:txBody>
      </p:sp>
      <p:sp>
        <p:nvSpPr>
          <p:cNvPr id="2" name="文字方塊 1"/>
          <p:cNvSpPr txBox="1"/>
          <p:nvPr/>
        </p:nvSpPr>
        <p:spPr>
          <a:xfrm>
            <a:off x="683088" y="5661248"/>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4.44</a:t>
            </a:r>
            <a:endParaRPr lang="zh-TW" altLang="en-US" dirty="0">
              <a:latin typeface="+mn-lt"/>
            </a:endParaRPr>
          </a:p>
        </p:txBody>
      </p:sp>
      <p:sp>
        <p:nvSpPr>
          <p:cNvPr id="3" name="橢圓 2"/>
          <p:cNvSpPr/>
          <p:nvPr/>
        </p:nvSpPr>
        <p:spPr bwMode="auto">
          <a:xfrm>
            <a:off x="2699312" y="5085184"/>
            <a:ext cx="2160240" cy="432048"/>
          </a:xfrm>
          <a:prstGeom prst="ellipse">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4" name="投影片編號版面配置區 3"/>
          <p:cNvSpPr>
            <a:spLocks noGrp="1"/>
          </p:cNvSpPr>
          <p:nvPr>
            <p:ph type="sldNum" sz="quarter" idx="11"/>
          </p:nvPr>
        </p:nvSpPr>
        <p:spPr/>
        <p:txBody>
          <a:bodyPr/>
          <a:lstStyle/>
          <a:p>
            <a:fld id="{27E26518-2301-4288-8958-BDA5B1B754F8}" type="slidenum">
              <a:rPr lang="zh-TW" altLang="en-US" smtClean="0"/>
              <a:pPr/>
              <a:t>29</a:t>
            </a:fld>
            <a:endParaRPr lang="zh-TW" altLang="zh-TW"/>
          </a:p>
        </p:txBody>
      </p:sp>
      <p:sp>
        <p:nvSpPr>
          <p:cNvPr id="6" name="文字方塊 5"/>
          <p:cNvSpPr txBox="1"/>
          <p:nvPr/>
        </p:nvSpPr>
        <p:spPr>
          <a:xfrm>
            <a:off x="3689733" y="5013176"/>
            <a:ext cx="449739" cy="461665"/>
          </a:xfrm>
          <a:prstGeom prst="rect">
            <a:avLst/>
          </a:prstGeom>
          <a:noFill/>
        </p:spPr>
        <p:txBody>
          <a:bodyPr wrap="none" rtlCol="0">
            <a:spAutoFit/>
          </a:bodyPr>
          <a:lstStyle/>
          <a:p>
            <a:pPr marL="0"/>
            <a:r>
              <a:rPr lang="en-US" altLang="zh-TW" dirty="0" err="1" smtClean="0">
                <a:solidFill>
                  <a:srgbClr val="FF0000"/>
                </a:solidFill>
                <a:latin typeface="+mn-lt"/>
              </a:rPr>
              <a:t>rd</a:t>
            </a:r>
            <a:endParaRPr lang="zh-TW" altLang="en-US" dirty="0">
              <a:solidFill>
                <a:srgbClr val="FF0000"/>
              </a:solidFill>
              <a:latin typeface="+mn-lt"/>
            </a:endParaRPr>
          </a:p>
        </p:txBody>
      </p:sp>
    </p:spTree>
    <p:extLst>
      <p:ext uri="{BB962C8B-B14F-4D97-AF65-F5344CB8AC3E}">
        <p14:creationId xmlns:p14="http://schemas.microsoft.com/office/powerpoint/2010/main" val="380524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5" name="Rectangle 5"/>
          <p:cNvSpPr>
            <a:spLocks noGrp="1" noChangeArrowheads="1"/>
          </p:cNvSpPr>
          <p:nvPr>
            <p:ph type="body" idx="1"/>
          </p:nvPr>
        </p:nvSpPr>
        <p:spPr/>
        <p:txBody>
          <a:bodyPr/>
          <a:lstStyle/>
          <a:p>
            <a:r>
              <a:rPr lang="en-US" altLang="zh-TW" dirty="0" smtClean="0"/>
              <a:t>Use </a:t>
            </a:r>
            <a:r>
              <a:rPr lang="en-US" altLang="zh-TW" dirty="0"/>
              <a:t>control signals of single-cycle </a:t>
            </a:r>
            <a:r>
              <a:rPr lang="en-US" altLang="zh-TW" dirty="0" smtClean="0"/>
              <a:t>CPU</a:t>
            </a:r>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pPr lvl="1"/>
            <a:r>
              <a:rPr lang="en-US" altLang="zh-TW" dirty="0" smtClean="0"/>
              <a:t>Note: There is no need to set </a:t>
            </a:r>
            <a:r>
              <a:rPr lang="en-US" altLang="zh-TW" dirty="0" err="1" smtClean="0"/>
              <a:t>PCsrc</a:t>
            </a:r>
            <a:r>
              <a:rPr lang="en-US" altLang="zh-TW" dirty="0" smtClean="0"/>
              <a:t>, because it is controlled by the “Branch” signal</a:t>
            </a:r>
            <a:endParaRPr lang="en-US" altLang="zh-TW" dirty="0"/>
          </a:p>
        </p:txBody>
      </p:sp>
      <p:graphicFrame>
        <p:nvGraphicFramePr>
          <p:cNvPr id="404482" name="Object 2"/>
          <p:cNvGraphicFramePr>
            <a:graphicFrameLocks/>
          </p:cNvGraphicFramePr>
          <p:nvPr>
            <p:extLst>
              <p:ext uri="{D42A27DB-BD31-4B8C-83A1-F6EECF244321}">
                <p14:modId xmlns:p14="http://schemas.microsoft.com/office/powerpoint/2010/main" val="1169626532"/>
              </p:ext>
            </p:extLst>
          </p:nvPr>
        </p:nvGraphicFramePr>
        <p:xfrm>
          <a:off x="1392312" y="1700808"/>
          <a:ext cx="6996112" cy="2439987"/>
        </p:xfrm>
        <a:graphic>
          <a:graphicData uri="http://schemas.openxmlformats.org/presentationml/2006/ole">
            <mc:AlternateContent xmlns:mc="http://schemas.openxmlformats.org/markup-compatibility/2006">
              <mc:Choice xmlns:v="urn:schemas-microsoft-com:vml" Requires="v">
                <p:oleObj spid="_x0000_s1155" name="工作表" r:id="rId4" imgW="4823629" imgH="1874475" progId="Excel.Sheet.8">
                  <p:embed/>
                </p:oleObj>
              </mc:Choice>
              <mc:Fallback>
                <p:oleObj name="工作表" r:id="rId4" imgW="4823629" imgH="1874475" progId="Excel.Sheet.8">
                  <p:embed/>
                  <p:pic>
                    <p:nvPicPr>
                      <p:cNvPr id="404482" name="Object 2"/>
                      <p:cNvPicPr>
                        <a:picLocks noChangeArrowheads="1"/>
                      </p:cNvPicPr>
                      <p:nvPr/>
                    </p:nvPicPr>
                    <p:blipFill>
                      <a:blip r:embed="rId5"/>
                      <a:srcRect/>
                      <a:stretch>
                        <a:fillRect/>
                      </a:stretch>
                    </p:blipFill>
                    <p:spPr bwMode="auto">
                      <a:xfrm>
                        <a:off x="1392312" y="1700808"/>
                        <a:ext cx="6996112" cy="2439987"/>
                      </a:xfrm>
                      <a:prstGeom prst="rect">
                        <a:avLst/>
                      </a:prstGeom>
                      <a:noFill/>
                      <a:ln>
                        <a:noFill/>
                      </a:ln>
                      <a:effectLst/>
                      <a:extLst/>
                    </p:spPr>
                  </p:pic>
                </p:oleObj>
              </mc:Fallback>
            </mc:AlternateContent>
          </a:graphicData>
        </a:graphic>
      </p:graphicFrame>
      <p:sp>
        <p:nvSpPr>
          <p:cNvPr id="404484" name="Rectangle 4"/>
          <p:cNvSpPr>
            <a:spLocks noGrp="1" noChangeArrowheads="1"/>
          </p:cNvSpPr>
          <p:nvPr>
            <p:ph type="title"/>
          </p:nvPr>
        </p:nvSpPr>
        <p:spPr/>
        <p:txBody>
          <a:bodyPr/>
          <a:lstStyle/>
          <a:p>
            <a:r>
              <a:rPr lang="en-US" altLang="zh-TW"/>
              <a:t>Group Signals According to Stages</a:t>
            </a:r>
          </a:p>
        </p:txBody>
      </p:sp>
      <p:sp>
        <p:nvSpPr>
          <p:cNvPr id="3" name="文字方塊 2"/>
          <p:cNvSpPr txBox="1"/>
          <p:nvPr/>
        </p:nvSpPr>
        <p:spPr>
          <a:xfrm>
            <a:off x="494803" y="2754664"/>
            <a:ext cx="819135" cy="369332"/>
          </a:xfrm>
          <a:prstGeom prst="rect">
            <a:avLst/>
          </a:prstGeom>
          <a:noFill/>
        </p:spPr>
        <p:txBody>
          <a:bodyPr wrap="none" lIns="0" tIns="0" rIns="0" bIns="0" rtlCol="0" anchor="ctr" anchorCtr="1">
            <a:spAutoFit/>
          </a:bodyPr>
          <a:lstStyle/>
          <a:p>
            <a:pPr marL="0"/>
            <a:r>
              <a:rPr lang="en-US" altLang="zh-TW" dirty="0" smtClean="0">
                <a:latin typeface="+mn-lt"/>
              </a:rPr>
              <a:t>R-type</a:t>
            </a:r>
            <a:endParaRPr lang="zh-TW" altLang="en-US" dirty="0">
              <a:latin typeface="+mn-lt"/>
            </a:endParaRPr>
          </a:p>
        </p:txBody>
      </p:sp>
      <p:sp>
        <p:nvSpPr>
          <p:cNvPr id="9" name="文字方塊 8"/>
          <p:cNvSpPr txBox="1"/>
          <p:nvPr/>
        </p:nvSpPr>
        <p:spPr>
          <a:xfrm>
            <a:off x="494803" y="3072215"/>
            <a:ext cx="232436" cy="369332"/>
          </a:xfrm>
          <a:prstGeom prst="rect">
            <a:avLst/>
          </a:prstGeom>
          <a:noFill/>
        </p:spPr>
        <p:txBody>
          <a:bodyPr wrap="none" lIns="0" tIns="0" rIns="0" bIns="0" rtlCol="0" anchor="ctr" anchorCtr="1">
            <a:spAutoFit/>
          </a:bodyPr>
          <a:lstStyle/>
          <a:p>
            <a:pPr marL="0"/>
            <a:r>
              <a:rPr lang="en-US" altLang="zh-TW" dirty="0" err="1" smtClean="0">
                <a:latin typeface="+mn-lt"/>
              </a:rPr>
              <a:t>ld</a:t>
            </a:r>
            <a:endParaRPr lang="zh-TW" altLang="en-US" dirty="0">
              <a:latin typeface="+mn-lt"/>
            </a:endParaRPr>
          </a:p>
        </p:txBody>
      </p:sp>
      <p:sp>
        <p:nvSpPr>
          <p:cNvPr id="10" name="文字方塊 9"/>
          <p:cNvSpPr txBox="1"/>
          <p:nvPr/>
        </p:nvSpPr>
        <p:spPr>
          <a:xfrm>
            <a:off x="494803" y="3389766"/>
            <a:ext cx="282129" cy="369332"/>
          </a:xfrm>
          <a:prstGeom prst="rect">
            <a:avLst/>
          </a:prstGeom>
          <a:noFill/>
        </p:spPr>
        <p:txBody>
          <a:bodyPr wrap="none" lIns="0" tIns="0" rIns="0" bIns="0" rtlCol="0" anchor="ctr" anchorCtr="1">
            <a:spAutoFit/>
          </a:bodyPr>
          <a:lstStyle/>
          <a:p>
            <a:pPr marL="0"/>
            <a:r>
              <a:rPr lang="en-US" altLang="zh-TW" dirty="0" err="1" smtClean="0">
                <a:latin typeface="+mn-lt"/>
              </a:rPr>
              <a:t>sd</a:t>
            </a:r>
            <a:endParaRPr lang="zh-TW" altLang="en-US" dirty="0">
              <a:latin typeface="+mn-lt"/>
            </a:endParaRPr>
          </a:p>
        </p:txBody>
      </p:sp>
      <p:sp>
        <p:nvSpPr>
          <p:cNvPr id="11" name="文字方塊 10"/>
          <p:cNvSpPr txBox="1"/>
          <p:nvPr/>
        </p:nvSpPr>
        <p:spPr>
          <a:xfrm>
            <a:off x="494803" y="3707318"/>
            <a:ext cx="477695" cy="369332"/>
          </a:xfrm>
          <a:prstGeom prst="rect">
            <a:avLst/>
          </a:prstGeom>
          <a:noFill/>
        </p:spPr>
        <p:txBody>
          <a:bodyPr wrap="none" lIns="0" tIns="0" rIns="0" bIns="0" rtlCol="0" anchor="ctr" anchorCtr="1">
            <a:spAutoFit/>
          </a:bodyPr>
          <a:lstStyle/>
          <a:p>
            <a:pPr marL="0"/>
            <a:r>
              <a:rPr lang="en-US" altLang="zh-TW" dirty="0" err="1" smtClean="0">
                <a:latin typeface="+mn-lt"/>
              </a:rPr>
              <a:t>beq</a:t>
            </a:r>
            <a:endParaRPr lang="zh-TW" altLang="en-US" dirty="0">
              <a:latin typeface="+mn-lt"/>
            </a:endParaRPr>
          </a:p>
        </p:txBody>
      </p:sp>
      <p:sp>
        <p:nvSpPr>
          <p:cNvPr id="4" name="文字方塊 3"/>
          <p:cNvSpPr txBox="1"/>
          <p:nvPr/>
        </p:nvSpPr>
        <p:spPr>
          <a:xfrm>
            <a:off x="6732240" y="4211638"/>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4.47</a:t>
            </a:r>
            <a:endParaRPr lang="zh-TW" altLang="en-US" dirty="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30</a:t>
            </a:fld>
            <a:endParaRPr lang="zh-TW" altLang="zh-TW"/>
          </a:p>
        </p:txBody>
      </p:sp>
    </p:spTree>
    <p:extLst>
      <p:ext uri="{BB962C8B-B14F-4D97-AF65-F5344CB8AC3E}">
        <p14:creationId xmlns:p14="http://schemas.microsoft.com/office/powerpoint/2010/main" val="42812969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a:lstStyle/>
          <a:p>
            <a:r>
              <a:rPr lang="en-US" altLang="zh-TW" smtClean="0"/>
              <a:t>Pipelined Control</a:t>
            </a:r>
            <a:endParaRPr lang="en-AU" altLang="zh-TW" smtClean="0"/>
          </a:p>
        </p:txBody>
      </p:sp>
      <p:sp>
        <p:nvSpPr>
          <p:cNvPr id="68613" name="Rectangle 3"/>
          <p:cNvSpPr>
            <a:spLocks noGrp="1" noChangeArrowheads="1"/>
          </p:cNvSpPr>
          <p:nvPr>
            <p:ph type="body" idx="1"/>
          </p:nvPr>
        </p:nvSpPr>
        <p:spPr/>
        <p:txBody>
          <a:bodyPr/>
          <a:lstStyle/>
          <a:p>
            <a:r>
              <a:rPr lang="en-US" altLang="zh-TW" dirty="0"/>
              <a:t>Pass control signals along </a:t>
            </a:r>
            <a:r>
              <a:rPr lang="en-US" altLang="zh-TW" dirty="0" smtClean="0"/>
              <a:t>pipeline registers like data</a:t>
            </a:r>
            <a:endParaRPr lang="en-US" altLang="zh-TW" dirty="0"/>
          </a:p>
          <a:p>
            <a:pPr lvl="1"/>
            <a:r>
              <a:rPr lang="en-US" altLang="zh-TW" dirty="0"/>
              <a:t>Main control generates control signals during ID </a:t>
            </a:r>
            <a:br>
              <a:rPr lang="en-US" altLang="zh-TW" dirty="0"/>
            </a:br>
            <a:endParaRPr lang="en-AU" altLang="zh-TW" dirty="0" smtClean="0"/>
          </a:p>
        </p:txBody>
      </p:sp>
      <p:sp>
        <p:nvSpPr>
          <p:cNvPr id="2" name="文字方塊 1"/>
          <p:cNvSpPr txBox="1"/>
          <p:nvPr/>
        </p:nvSpPr>
        <p:spPr>
          <a:xfrm>
            <a:off x="7734664" y="5229200"/>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4.48</a:t>
            </a:r>
            <a:endParaRPr lang="zh-TW" altLang="en-US" dirty="0">
              <a:latin typeface="+mn-lt"/>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31</a:t>
            </a:fld>
            <a:endParaRPr lang="zh-TW" altLang="zh-TW"/>
          </a:p>
        </p:txBody>
      </p:sp>
      <p:pic>
        <p:nvPicPr>
          <p:cNvPr id="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970760"/>
            <a:ext cx="6624736" cy="413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67972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658" name="Rectangle 82"/>
          <p:cNvSpPr>
            <a:spLocks noGrp="1" noChangeArrowheads="1"/>
          </p:cNvSpPr>
          <p:nvPr>
            <p:ph type="body" idx="1"/>
          </p:nvPr>
        </p:nvSpPr>
        <p:spPr/>
        <p:txBody>
          <a:bodyPr/>
          <a:lstStyle/>
          <a:p>
            <a:r>
              <a:rPr lang="en-US" altLang="zh-TW" sz="2400" dirty="0" smtClean="0"/>
              <a:t>Signals for EX (</a:t>
            </a:r>
            <a:r>
              <a:rPr lang="en-US" altLang="zh-TW" sz="2400" dirty="0" err="1" smtClean="0"/>
              <a:t>ALUSrc</a:t>
            </a:r>
            <a:r>
              <a:rPr lang="en-US" altLang="zh-TW" sz="2400" dirty="0" smtClean="0"/>
              <a:t>, </a:t>
            </a:r>
            <a:r>
              <a:rPr lang="en-US" altLang="zh-TW" sz="2400" dirty="0" err="1" smtClean="0"/>
              <a:t>ALUOp</a:t>
            </a:r>
            <a:r>
              <a:rPr lang="en-US" altLang="zh-TW" sz="2400" dirty="0" smtClean="0"/>
              <a:t>) </a:t>
            </a:r>
            <a:r>
              <a:rPr lang="en-US" altLang="zh-TW" sz="2400" dirty="0" smtClean="0"/>
              <a:t>are used 1 cycle later</a:t>
            </a:r>
          </a:p>
          <a:p>
            <a:r>
              <a:rPr lang="en-US" altLang="zh-TW" sz="2400" dirty="0" smtClean="0"/>
              <a:t>Signals for MEM (</a:t>
            </a:r>
            <a:r>
              <a:rPr lang="en-US" altLang="zh-TW" sz="2400" dirty="0" err="1" smtClean="0"/>
              <a:t>MemRd</a:t>
            </a:r>
            <a:r>
              <a:rPr lang="en-US" altLang="zh-TW" sz="2400" dirty="0" smtClean="0"/>
              <a:t>, </a:t>
            </a:r>
            <a:r>
              <a:rPr lang="en-US" altLang="zh-TW" sz="2400" dirty="0" err="1" smtClean="0"/>
              <a:t>MemWr</a:t>
            </a:r>
            <a:r>
              <a:rPr lang="en-US" altLang="zh-TW" sz="2400" dirty="0" smtClean="0"/>
              <a:t>, Branch) are used 2 cycles later</a:t>
            </a:r>
          </a:p>
          <a:p>
            <a:r>
              <a:rPr lang="en-US" altLang="zh-TW" sz="2400" dirty="0" smtClean="0"/>
              <a:t>Signals for WB (</a:t>
            </a:r>
            <a:r>
              <a:rPr lang="en-US" altLang="zh-TW" sz="2400" dirty="0" err="1" smtClean="0"/>
              <a:t>MemtoReg</a:t>
            </a:r>
            <a:r>
              <a:rPr lang="en-US" altLang="zh-TW" sz="2400" dirty="0" smtClean="0"/>
              <a:t>, </a:t>
            </a:r>
            <a:r>
              <a:rPr lang="en-US" altLang="zh-TW" sz="2400" dirty="0" err="1" smtClean="0"/>
              <a:t>Reg</a:t>
            </a:r>
            <a:r>
              <a:rPr lang="en-US" altLang="zh-TW" sz="2400" dirty="0" err="1" smtClean="0"/>
              <a:t>Wr</a:t>
            </a:r>
            <a:r>
              <a:rPr lang="en-US" altLang="zh-TW" sz="2400" dirty="0" smtClean="0"/>
              <a:t>) are used 3 cycles later</a:t>
            </a:r>
            <a:endParaRPr lang="en-US" altLang="zh-TW" sz="2400" dirty="0"/>
          </a:p>
        </p:txBody>
      </p:sp>
      <p:sp>
        <p:nvSpPr>
          <p:cNvPr id="408578" name="Rectangle 2"/>
          <p:cNvSpPr>
            <a:spLocks noChangeArrowheads="1"/>
          </p:cNvSpPr>
          <p:nvPr/>
        </p:nvSpPr>
        <p:spPr bwMode="auto">
          <a:xfrm>
            <a:off x="536331" y="3710390"/>
            <a:ext cx="288681" cy="236806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579" name="Rectangle 3"/>
          <p:cNvSpPr>
            <a:spLocks noChangeArrowheads="1"/>
          </p:cNvSpPr>
          <p:nvPr/>
        </p:nvSpPr>
        <p:spPr bwMode="auto">
          <a:xfrm rot="5400000">
            <a:off x="-30287" y="4746715"/>
            <a:ext cx="146148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800" b="1">
                <a:latin typeface="+mn-lt"/>
              </a:rPr>
              <a:t>IF/ID Register</a:t>
            </a:r>
          </a:p>
        </p:txBody>
      </p:sp>
      <p:sp>
        <p:nvSpPr>
          <p:cNvPr id="408580" name="Line 4"/>
          <p:cNvSpPr>
            <a:spLocks noChangeShapeType="1"/>
          </p:cNvSpPr>
          <p:nvPr/>
        </p:nvSpPr>
        <p:spPr bwMode="auto">
          <a:xfrm>
            <a:off x="685800" y="3417314"/>
            <a:ext cx="0" cy="14067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581" name="Rectangle 5"/>
          <p:cNvSpPr>
            <a:spLocks noChangeArrowheads="1"/>
          </p:cNvSpPr>
          <p:nvPr/>
        </p:nvSpPr>
        <p:spPr bwMode="auto">
          <a:xfrm>
            <a:off x="3355731" y="3710390"/>
            <a:ext cx="288681" cy="236806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582" name="Rectangle 6"/>
          <p:cNvSpPr>
            <a:spLocks noChangeArrowheads="1"/>
          </p:cNvSpPr>
          <p:nvPr/>
        </p:nvSpPr>
        <p:spPr bwMode="auto">
          <a:xfrm rot="5400000">
            <a:off x="2760355" y="4690298"/>
            <a:ext cx="1519001"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800" b="1">
                <a:latin typeface="+mn-lt"/>
              </a:rPr>
              <a:t>ID/Ex Register</a:t>
            </a:r>
          </a:p>
        </p:txBody>
      </p:sp>
      <p:sp>
        <p:nvSpPr>
          <p:cNvPr id="408583" name="Rectangle 7"/>
          <p:cNvSpPr>
            <a:spLocks noChangeArrowheads="1"/>
          </p:cNvSpPr>
          <p:nvPr/>
        </p:nvSpPr>
        <p:spPr bwMode="auto">
          <a:xfrm>
            <a:off x="5336931" y="3710390"/>
            <a:ext cx="288681" cy="236806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584" name="Rectangle 8"/>
          <p:cNvSpPr>
            <a:spLocks noChangeArrowheads="1"/>
          </p:cNvSpPr>
          <p:nvPr/>
        </p:nvSpPr>
        <p:spPr bwMode="auto">
          <a:xfrm rot="5400000">
            <a:off x="4585400" y="4651465"/>
            <a:ext cx="1828380"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800" b="1">
                <a:latin typeface="+mn-lt"/>
              </a:rPr>
              <a:t>Ex/MEM Register</a:t>
            </a:r>
          </a:p>
        </p:txBody>
      </p:sp>
      <p:sp>
        <p:nvSpPr>
          <p:cNvPr id="408585" name="Rectangle 9"/>
          <p:cNvSpPr>
            <a:spLocks noChangeArrowheads="1"/>
          </p:cNvSpPr>
          <p:nvPr/>
        </p:nvSpPr>
        <p:spPr bwMode="auto">
          <a:xfrm>
            <a:off x="7394331" y="3710390"/>
            <a:ext cx="288681" cy="236806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586" name="Rectangle 10"/>
          <p:cNvSpPr>
            <a:spLocks noChangeArrowheads="1"/>
          </p:cNvSpPr>
          <p:nvPr/>
        </p:nvSpPr>
        <p:spPr bwMode="auto">
          <a:xfrm rot="5400000">
            <a:off x="6579688" y="4676377"/>
            <a:ext cx="1950209"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800" b="1">
                <a:latin typeface="+mn-lt"/>
              </a:rPr>
              <a:t>MEM/WB Register</a:t>
            </a:r>
          </a:p>
        </p:txBody>
      </p:sp>
      <p:sp>
        <p:nvSpPr>
          <p:cNvPr id="408587" name="Oval 11"/>
          <p:cNvSpPr>
            <a:spLocks noChangeArrowheads="1"/>
          </p:cNvSpPr>
          <p:nvPr/>
        </p:nvSpPr>
        <p:spPr bwMode="auto">
          <a:xfrm>
            <a:off x="622789" y="3569713"/>
            <a:ext cx="126023" cy="117231"/>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588" name="Line 12"/>
          <p:cNvSpPr>
            <a:spLocks noChangeShapeType="1"/>
          </p:cNvSpPr>
          <p:nvPr/>
        </p:nvSpPr>
        <p:spPr bwMode="auto">
          <a:xfrm>
            <a:off x="3505200" y="3129282"/>
            <a:ext cx="0" cy="14067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589" name="Oval 13"/>
          <p:cNvSpPr>
            <a:spLocks noChangeArrowheads="1"/>
          </p:cNvSpPr>
          <p:nvPr/>
        </p:nvSpPr>
        <p:spPr bwMode="auto">
          <a:xfrm>
            <a:off x="3442189" y="3569713"/>
            <a:ext cx="126023" cy="117231"/>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590" name="Line 14"/>
          <p:cNvSpPr>
            <a:spLocks noChangeShapeType="1"/>
          </p:cNvSpPr>
          <p:nvPr/>
        </p:nvSpPr>
        <p:spPr bwMode="auto">
          <a:xfrm>
            <a:off x="5486400" y="3417314"/>
            <a:ext cx="0" cy="14067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591" name="Oval 15"/>
          <p:cNvSpPr>
            <a:spLocks noChangeArrowheads="1"/>
          </p:cNvSpPr>
          <p:nvPr/>
        </p:nvSpPr>
        <p:spPr bwMode="auto">
          <a:xfrm>
            <a:off x="5423389" y="3569713"/>
            <a:ext cx="126023" cy="117231"/>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592" name="Line 16"/>
          <p:cNvSpPr>
            <a:spLocks noChangeShapeType="1"/>
          </p:cNvSpPr>
          <p:nvPr/>
        </p:nvSpPr>
        <p:spPr bwMode="auto">
          <a:xfrm>
            <a:off x="7543800" y="3417314"/>
            <a:ext cx="0" cy="14067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593" name="Oval 17"/>
          <p:cNvSpPr>
            <a:spLocks noChangeArrowheads="1"/>
          </p:cNvSpPr>
          <p:nvPr/>
        </p:nvSpPr>
        <p:spPr bwMode="auto">
          <a:xfrm>
            <a:off x="7480789" y="3569713"/>
            <a:ext cx="126023" cy="117231"/>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594" name="Line 18"/>
          <p:cNvSpPr>
            <a:spLocks noChangeShapeType="1"/>
          </p:cNvSpPr>
          <p:nvPr/>
        </p:nvSpPr>
        <p:spPr bwMode="auto">
          <a:xfrm flipV="1">
            <a:off x="685800" y="2924944"/>
            <a:ext cx="0" cy="422031"/>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595" name="Line 19"/>
          <p:cNvSpPr>
            <a:spLocks noChangeShapeType="1"/>
          </p:cNvSpPr>
          <p:nvPr/>
        </p:nvSpPr>
        <p:spPr bwMode="auto">
          <a:xfrm>
            <a:off x="838200" y="3065621"/>
            <a:ext cx="0" cy="28135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596" name="Line 20"/>
          <p:cNvSpPr>
            <a:spLocks noChangeShapeType="1"/>
          </p:cNvSpPr>
          <p:nvPr/>
        </p:nvSpPr>
        <p:spPr bwMode="auto">
          <a:xfrm>
            <a:off x="838200" y="3206298"/>
            <a:ext cx="2667000" cy="0"/>
          </a:xfrm>
          <a:prstGeom prst="line">
            <a:avLst/>
          </a:prstGeom>
          <a:noFill/>
          <a:ln w="254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597" name="Line 21"/>
          <p:cNvSpPr>
            <a:spLocks noChangeShapeType="1"/>
          </p:cNvSpPr>
          <p:nvPr/>
        </p:nvSpPr>
        <p:spPr bwMode="auto">
          <a:xfrm>
            <a:off x="3657600" y="3075638"/>
            <a:ext cx="0" cy="28135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598" name="Line 22"/>
          <p:cNvSpPr>
            <a:spLocks noChangeShapeType="1"/>
          </p:cNvSpPr>
          <p:nvPr/>
        </p:nvSpPr>
        <p:spPr bwMode="auto">
          <a:xfrm>
            <a:off x="3657600" y="3206298"/>
            <a:ext cx="1828800" cy="0"/>
          </a:xfrm>
          <a:prstGeom prst="line">
            <a:avLst/>
          </a:prstGeom>
          <a:noFill/>
          <a:ln w="254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599" name="Line 23"/>
          <p:cNvSpPr>
            <a:spLocks noChangeShapeType="1"/>
          </p:cNvSpPr>
          <p:nvPr/>
        </p:nvSpPr>
        <p:spPr bwMode="auto">
          <a:xfrm>
            <a:off x="5638800" y="3065621"/>
            <a:ext cx="0" cy="28135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00" name="Line 24"/>
          <p:cNvSpPr>
            <a:spLocks noChangeShapeType="1"/>
          </p:cNvSpPr>
          <p:nvPr/>
        </p:nvSpPr>
        <p:spPr bwMode="auto">
          <a:xfrm>
            <a:off x="5638800" y="3206298"/>
            <a:ext cx="1905000" cy="0"/>
          </a:xfrm>
          <a:prstGeom prst="line">
            <a:avLst/>
          </a:prstGeom>
          <a:noFill/>
          <a:ln w="254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01" name="Line 25"/>
          <p:cNvSpPr>
            <a:spLocks noChangeShapeType="1"/>
          </p:cNvSpPr>
          <p:nvPr/>
        </p:nvSpPr>
        <p:spPr bwMode="auto">
          <a:xfrm>
            <a:off x="7696200" y="3065621"/>
            <a:ext cx="0" cy="28135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02" name="Rectangle 26"/>
          <p:cNvSpPr>
            <a:spLocks noChangeArrowheads="1"/>
          </p:cNvSpPr>
          <p:nvPr/>
        </p:nvSpPr>
        <p:spPr bwMode="auto">
          <a:xfrm>
            <a:off x="1507882" y="2935202"/>
            <a:ext cx="37843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ID</a:t>
            </a:r>
          </a:p>
        </p:txBody>
      </p:sp>
      <p:sp>
        <p:nvSpPr>
          <p:cNvPr id="408603" name="Rectangle 27"/>
          <p:cNvSpPr>
            <a:spLocks noChangeArrowheads="1"/>
          </p:cNvSpPr>
          <p:nvPr/>
        </p:nvSpPr>
        <p:spPr bwMode="auto">
          <a:xfrm>
            <a:off x="4251082" y="2922161"/>
            <a:ext cx="41049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latin typeface="+mn-lt"/>
              </a:rPr>
              <a:t>EX</a:t>
            </a:r>
          </a:p>
        </p:txBody>
      </p:sp>
      <p:sp>
        <p:nvSpPr>
          <p:cNvPr id="408604" name="Rectangle 28"/>
          <p:cNvSpPr>
            <a:spLocks noChangeArrowheads="1"/>
          </p:cNvSpPr>
          <p:nvPr/>
        </p:nvSpPr>
        <p:spPr bwMode="auto">
          <a:xfrm>
            <a:off x="6308482" y="2935202"/>
            <a:ext cx="687811"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MEM</a:t>
            </a:r>
          </a:p>
        </p:txBody>
      </p:sp>
      <p:sp>
        <p:nvSpPr>
          <p:cNvPr id="408605" name="Rectangle 29"/>
          <p:cNvSpPr>
            <a:spLocks noChangeArrowheads="1"/>
          </p:cNvSpPr>
          <p:nvPr/>
        </p:nvSpPr>
        <p:spPr bwMode="auto">
          <a:xfrm>
            <a:off x="2185728" y="4293096"/>
            <a:ext cx="915437"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err="1" smtClean="0">
                <a:latin typeface="+mn-lt"/>
              </a:rPr>
              <a:t>MemRd</a:t>
            </a:r>
            <a:endParaRPr lang="en-US" altLang="zh-TW" sz="1800" dirty="0">
              <a:latin typeface="+mn-lt"/>
            </a:endParaRPr>
          </a:p>
        </p:txBody>
      </p:sp>
      <p:sp>
        <p:nvSpPr>
          <p:cNvPr id="408606" name="Rectangle 30"/>
          <p:cNvSpPr>
            <a:spLocks noChangeArrowheads="1"/>
          </p:cNvSpPr>
          <p:nvPr/>
        </p:nvSpPr>
        <p:spPr bwMode="auto">
          <a:xfrm>
            <a:off x="2193682" y="4002281"/>
            <a:ext cx="819129"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ALUOp</a:t>
            </a:r>
          </a:p>
        </p:txBody>
      </p:sp>
      <p:sp>
        <p:nvSpPr>
          <p:cNvPr id="408608" name="Rectangle 32"/>
          <p:cNvSpPr>
            <a:spLocks noChangeArrowheads="1"/>
          </p:cNvSpPr>
          <p:nvPr/>
        </p:nvSpPr>
        <p:spPr bwMode="auto">
          <a:xfrm>
            <a:off x="2193682" y="3720927"/>
            <a:ext cx="825349"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ALUSrc</a:t>
            </a:r>
          </a:p>
        </p:txBody>
      </p:sp>
      <p:sp>
        <p:nvSpPr>
          <p:cNvPr id="408609" name="Rectangle 33"/>
          <p:cNvSpPr>
            <a:spLocks noChangeArrowheads="1"/>
          </p:cNvSpPr>
          <p:nvPr/>
        </p:nvSpPr>
        <p:spPr bwMode="auto">
          <a:xfrm flipH="1">
            <a:off x="2164374" y="4901340"/>
            <a:ext cx="824130"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Branch</a:t>
            </a:r>
          </a:p>
        </p:txBody>
      </p:sp>
      <p:sp>
        <p:nvSpPr>
          <p:cNvPr id="408610" name="Rectangle 34"/>
          <p:cNvSpPr>
            <a:spLocks noChangeArrowheads="1"/>
          </p:cNvSpPr>
          <p:nvPr/>
        </p:nvSpPr>
        <p:spPr bwMode="auto">
          <a:xfrm>
            <a:off x="2177562" y="4624382"/>
            <a:ext cx="947809"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992" tIns="42497" rIns="84992" bIns="42497">
            <a:spAutoFit/>
          </a:bodyPr>
          <a:lstStyle/>
          <a:p>
            <a:r>
              <a:rPr lang="en-US" altLang="zh-TW" sz="1800" dirty="0" err="1">
                <a:latin typeface="+mn-lt"/>
              </a:rPr>
              <a:t>MemWr</a:t>
            </a:r>
            <a:endParaRPr lang="en-US" altLang="zh-TW" sz="1800" dirty="0">
              <a:latin typeface="+mn-lt"/>
            </a:endParaRPr>
          </a:p>
        </p:txBody>
      </p:sp>
      <p:sp>
        <p:nvSpPr>
          <p:cNvPr id="408611" name="Rectangle 35"/>
          <p:cNvSpPr>
            <a:spLocks noChangeArrowheads="1"/>
          </p:cNvSpPr>
          <p:nvPr/>
        </p:nvSpPr>
        <p:spPr bwMode="auto">
          <a:xfrm>
            <a:off x="2101362" y="5269151"/>
            <a:ext cx="1208403"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MemtoReg</a:t>
            </a:r>
          </a:p>
        </p:txBody>
      </p:sp>
      <p:sp>
        <p:nvSpPr>
          <p:cNvPr id="408612" name="Rectangle 36"/>
          <p:cNvSpPr>
            <a:spLocks noChangeArrowheads="1"/>
          </p:cNvSpPr>
          <p:nvPr/>
        </p:nvSpPr>
        <p:spPr bwMode="auto">
          <a:xfrm>
            <a:off x="2195736" y="5550505"/>
            <a:ext cx="795661"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err="1">
                <a:latin typeface="+mn-lt"/>
              </a:rPr>
              <a:t>RegWr</a:t>
            </a:r>
            <a:endParaRPr lang="en-US" altLang="zh-TW" sz="1800" dirty="0">
              <a:latin typeface="+mn-lt"/>
            </a:endParaRPr>
          </a:p>
        </p:txBody>
      </p:sp>
      <p:sp>
        <p:nvSpPr>
          <p:cNvPr id="408613" name="Line 37"/>
          <p:cNvSpPr>
            <a:spLocks noChangeShapeType="1"/>
          </p:cNvSpPr>
          <p:nvPr/>
        </p:nvSpPr>
        <p:spPr bwMode="auto">
          <a:xfrm flipH="1">
            <a:off x="2133600" y="5524128"/>
            <a:ext cx="1219200" cy="0"/>
          </a:xfrm>
          <a:prstGeom prst="line">
            <a:avLst/>
          </a:prstGeom>
          <a:noFill/>
          <a:ln w="25400">
            <a:solidFill>
              <a:srgbClr val="33CC33"/>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14" name="Line 38"/>
          <p:cNvSpPr>
            <a:spLocks noChangeShapeType="1"/>
          </p:cNvSpPr>
          <p:nvPr/>
        </p:nvSpPr>
        <p:spPr bwMode="auto">
          <a:xfrm flipH="1">
            <a:off x="2133600" y="3992801"/>
            <a:ext cx="1219200" cy="0"/>
          </a:xfrm>
          <a:prstGeom prst="line">
            <a:avLst/>
          </a:prstGeom>
          <a:noFill/>
          <a:ln w="25400">
            <a:solidFill>
              <a:srgbClr val="33CC33"/>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15" name="Line 39"/>
          <p:cNvSpPr>
            <a:spLocks noChangeShapeType="1"/>
          </p:cNvSpPr>
          <p:nvPr/>
        </p:nvSpPr>
        <p:spPr bwMode="auto">
          <a:xfrm flipH="1">
            <a:off x="2133600" y="4274155"/>
            <a:ext cx="1219200" cy="0"/>
          </a:xfrm>
          <a:prstGeom prst="line">
            <a:avLst/>
          </a:prstGeom>
          <a:noFill/>
          <a:ln w="25400">
            <a:solidFill>
              <a:srgbClr val="33CC33"/>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17" name="Line 41"/>
          <p:cNvSpPr>
            <a:spLocks noChangeShapeType="1"/>
          </p:cNvSpPr>
          <p:nvPr/>
        </p:nvSpPr>
        <p:spPr bwMode="auto">
          <a:xfrm flipH="1">
            <a:off x="2133600" y="4581128"/>
            <a:ext cx="1219200" cy="0"/>
          </a:xfrm>
          <a:prstGeom prst="line">
            <a:avLst/>
          </a:prstGeom>
          <a:noFill/>
          <a:ln w="25400">
            <a:solidFill>
              <a:srgbClr val="33CC33"/>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18" name="Line 42"/>
          <p:cNvSpPr>
            <a:spLocks noChangeShapeType="1"/>
          </p:cNvSpPr>
          <p:nvPr/>
        </p:nvSpPr>
        <p:spPr bwMode="auto">
          <a:xfrm flipH="1">
            <a:off x="2133600" y="4891082"/>
            <a:ext cx="1219200" cy="0"/>
          </a:xfrm>
          <a:prstGeom prst="line">
            <a:avLst/>
          </a:prstGeom>
          <a:noFill/>
          <a:ln w="25400">
            <a:solidFill>
              <a:srgbClr val="33CC33"/>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19" name="Line 43"/>
          <p:cNvSpPr>
            <a:spLocks noChangeShapeType="1"/>
          </p:cNvSpPr>
          <p:nvPr/>
        </p:nvSpPr>
        <p:spPr bwMode="auto">
          <a:xfrm flipH="1">
            <a:off x="2133600" y="5172436"/>
            <a:ext cx="1219200" cy="0"/>
          </a:xfrm>
          <a:prstGeom prst="line">
            <a:avLst/>
          </a:prstGeom>
          <a:noFill/>
          <a:ln w="25400">
            <a:solidFill>
              <a:srgbClr val="33CC33"/>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20" name="Line 44"/>
          <p:cNvSpPr>
            <a:spLocks noChangeShapeType="1"/>
          </p:cNvSpPr>
          <p:nvPr/>
        </p:nvSpPr>
        <p:spPr bwMode="auto">
          <a:xfrm flipH="1">
            <a:off x="2133600" y="5805482"/>
            <a:ext cx="1219200" cy="0"/>
          </a:xfrm>
          <a:prstGeom prst="line">
            <a:avLst/>
          </a:prstGeom>
          <a:noFill/>
          <a:ln w="25400">
            <a:solidFill>
              <a:srgbClr val="33CC33"/>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21" name="Rectangle 45"/>
          <p:cNvSpPr>
            <a:spLocks noChangeArrowheads="1"/>
          </p:cNvSpPr>
          <p:nvPr/>
        </p:nvSpPr>
        <p:spPr bwMode="auto">
          <a:xfrm>
            <a:off x="1232389" y="3710390"/>
            <a:ext cx="888023" cy="236806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22" name="Rectangle 46"/>
          <p:cNvSpPr>
            <a:spLocks noChangeArrowheads="1"/>
          </p:cNvSpPr>
          <p:nvPr/>
        </p:nvSpPr>
        <p:spPr bwMode="auto">
          <a:xfrm>
            <a:off x="1271686" y="4341972"/>
            <a:ext cx="876837" cy="639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800" b="1">
                <a:latin typeface="+mn-lt"/>
              </a:rPr>
              <a:t>Main</a:t>
            </a:r>
          </a:p>
          <a:p>
            <a:pPr algn="ctr"/>
            <a:r>
              <a:rPr lang="en-US" altLang="zh-TW" sz="1800" b="1">
                <a:latin typeface="+mn-lt"/>
              </a:rPr>
              <a:t>Control</a:t>
            </a:r>
          </a:p>
        </p:txBody>
      </p:sp>
      <p:sp>
        <p:nvSpPr>
          <p:cNvPr id="408623" name="Line 47"/>
          <p:cNvSpPr>
            <a:spLocks noChangeShapeType="1"/>
          </p:cNvSpPr>
          <p:nvPr/>
        </p:nvSpPr>
        <p:spPr bwMode="auto">
          <a:xfrm>
            <a:off x="838200" y="4824083"/>
            <a:ext cx="3810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24" name="Rectangle 48"/>
          <p:cNvSpPr>
            <a:spLocks noChangeArrowheads="1"/>
          </p:cNvSpPr>
          <p:nvPr/>
        </p:nvSpPr>
        <p:spPr bwMode="auto">
          <a:xfrm>
            <a:off x="3857474" y="4365104"/>
            <a:ext cx="915437"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err="1" smtClean="0">
                <a:latin typeface="+mn-lt"/>
              </a:rPr>
              <a:t>MemRd</a:t>
            </a:r>
            <a:endParaRPr lang="en-US" altLang="zh-TW" sz="1800" dirty="0">
              <a:latin typeface="+mn-lt"/>
            </a:endParaRPr>
          </a:p>
        </p:txBody>
      </p:sp>
      <p:sp>
        <p:nvSpPr>
          <p:cNvPr id="408625" name="Rectangle 49"/>
          <p:cNvSpPr>
            <a:spLocks noChangeArrowheads="1"/>
          </p:cNvSpPr>
          <p:nvPr/>
        </p:nvSpPr>
        <p:spPr bwMode="auto">
          <a:xfrm>
            <a:off x="3818659" y="4002281"/>
            <a:ext cx="819129"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ALUOp</a:t>
            </a:r>
          </a:p>
        </p:txBody>
      </p:sp>
      <p:sp>
        <p:nvSpPr>
          <p:cNvPr id="408627" name="Rectangle 51"/>
          <p:cNvSpPr>
            <a:spLocks noChangeArrowheads="1"/>
          </p:cNvSpPr>
          <p:nvPr/>
        </p:nvSpPr>
        <p:spPr bwMode="auto">
          <a:xfrm>
            <a:off x="3818659" y="3720927"/>
            <a:ext cx="825349"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err="1">
                <a:latin typeface="+mn-lt"/>
              </a:rPr>
              <a:t>ALUSrc</a:t>
            </a:r>
            <a:endParaRPr lang="en-US" altLang="zh-TW" sz="1800" dirty="0">
              <a:latin typeface="+mn-lt"/>
            </a:endParaRPr>
          </a:p>
        </p:txBody>
      </p:sp>
      <p:sp>
        <p:nvSpPr>
          <p:cNvPr id="408628" name="Line 52"/>
          <p:cNvSpPr>
            <a:spLocks noChangeShapeType="1"/>
          </p:cNvSpPr>
          <p:nvPr/>
        </p:nvSpPr>
        <p:spPr bwMode="auto">
          <a:xfrm flipH="1">
            <a:off x="3657600" y="3998701"/>
            <a:ext cx="1219200" cy="0"/>
          </a:xfrm>
          <a:prstGeom prst="line">
            <a:avLst/>
          </a:prstGeom>
          <a:noFill/>
          <a:ln w="25400">
            <a:solidFill>
              <a:schemeClr val="accent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29" name="Line 53"/>
          <p:cNvSpPr>
            <a:spLocks noChangeShapeType="1"/>
          </p:cNvSpPr>
          <p:nvPr/>
        </p:nvSpPr>
        <p:spPr bwMode="auto">
          <a:xfrm flipH="1">
            <a:off x="3657600" y="4280055"/>
            <a:ext cx="1219200" cy="0"/>
          </a:xfrm>
          <a:prstGeom prst="line">
            <a:avLst/>
          </a:prstGeom>
          <a:noFill/>
          <a:ln w="25400">
            <a:solidFill>
              <a:schemeClr val="accent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31" name="Line 55"/>
          <p:cNvSpPr>
            <a:spLocks noChangeShapeType="1"/>
          </p:cNvSpPr>
          <p:nvPr/>
        </p:nvSpPr>
        <p:spPr bwMode="auto">
          <a:xfrm flipH="1">
            <a:off x="3657600" y="4627280"/>
            <a:ext cx="1656000" cy="0"/>
          </a:xfrm>
          <a:prstGeom prst="line">
            <a:avLst/>
          </a:prstGeom>
          <a:noFill/>
          <a:ln w="25400">
            <a:solidFill>
              <a:schemeClr val="accent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32" name="Rectangle 56"/>
          <p:cNvSpPr>
            <a:spLocks noChangeArrowheads="1"/>
          </p:cNvSpPr>
          <p:nvPr/>
        </p:nvSpPr>
        <p:spPr bwMode="auto">
          <a:xfrm>
            <a:off x="7663962" y="5301208"/>
            <a:ext cx="1208403"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err="1">
                <a:latin typeface="+mn-lt"/>
              </a:rPr>
              <a:t>MemtoReg</a:t>
            </a:r>
            <a:endParaRPr lang="en-US" altLang="zh-TW" sz="1800" dirty="0">
              <a:latin typeface="+mn-lt"/>
            </a:endParaRPr>
          </a:p>
        </p:txBody>
      </p:sp>
      <p:sp>
        <p:nvSpPr>
          <p:cNvPr id="408633" name="Rectangle 57"/>
          <p:cNvSpPr>
            <a:spLocks noChangeArrowheads="1"/>
          </p:cNvSpPr>
          <p:nvPr/>
        </p:nvSpPr>
        <p:spPr bwMode="auto">
          <a:xfrm>
            <a:off x="7668344" y="5582562"/>
            <a:ext cx="795661"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RegWr</a:t>
            </a:r>
            <a:endParaRPr lang="en-US" altLang="zh-TW" sz="1800" dirty="0">
              <a:latin typeface="+mn-lt"/>
            </a:endParaRPr>
          </a:p>
        </p:txBody>
      </p:sp>
      <p:sp>
        <p:nvSpPr>
          <p:cNvPr id="408634" name="Line 58"/>
          <p:cNvSpPr>
            <a:spLocks noChangeShapeType="1"/>
          </p:cNvSpPr>
          <p:nvPr/>
        </p:nvSpPr>
        <p:spPr bwMode="auto">
          <a:xfrm flipH="1">
            <a:off x="7696200" y="5556185"/>
            <a:ext cx="1219200" cy="0"/>
          </a:xfrm>
          <a:prstGeom prst="line">
            <a:avLst/>
          </a:prstGeom>
          <a:noFill/>
          <a:ln w="2540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35" name="Line 59"/>
          <p:cNvSpPr>
            <a:spLocks noChangeShapeType="1"/>
          </p:cNvSpPr>
          <p:nvPr/>
        </p:nvSpPr>
        <p:spPr bwMode="auto">
          <a:xfrm flipH="1">
            <a:off x="7696200" y="5837539"/>
            <a:ext cx="1219200" cy="0"/>
          </a:xfrm>
          <a:prstGeom prst="line">
            <a:avLst/>
          </a:prstGeom>
          <a:noFill/>
          <a:ln w="2540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36" name="Rectangle 60"/>
          <p:cNvSpPr>
            <a:spLocks noChangeArrowheads="1"/>
          </p:cNvSpPr>
          <p:nvPr/>
        </p:nvSpPr>
        <p:spPr bwMode="auto">
          <a:xfrm>
            <a:off x="3853962" y="5321981"/>
            <a:ext cx="1208403"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MemtoReg</a:t>
            </a:r>
          </a:p>
        </p:txBody>
      </p:sp>
      <p:sp>
        <p:nvSpPr>
          <p:cNvPr id="408637" name="Rectangle 61"/>
          <p:cNvSpPr>
            <a:spLocks noChangeArrowheads="1"/>
          </p:cNvSpPr>
          <p:nvPr/>
        </p:nvSpPr>
        <p:spPr bwMode="auto">
          <a:xfrm>
            <a:off x="3853962" y="5603335"/>
            <a:ext cx="795661"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RegWr</a:t>
            </a:r>
          </a:p>
        </p:txBody>
      </p:sp>
      <p:sp>
        <p:nvSpPr>
          <p:cNvPr id="408638" name="Line 62"/>
          <p:cNvSpPr>
            <a:spLocks noChangeShapeType="1"/>
          </p:cNvSpPr>
          <p:nvPr/>
        </p:nvSpPr>
        <p:spPr bwMode="auto">
          <a:xfrm flipH="1">
            <a:off x="3657600" y="5576958"/>
            <a:ext cx="1676400" cy="0"/>
          </a:xfrm>
          <a:prstGeom prst="line">
            <a:avLst/>
          </a:prstGeom>
          <a:noFill/>
          <a:ln w="25400">
            <a:solidFill>
              <a:schemeClr val="accent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39" name="Line 63"/>
          <p:cNvSpPr>
            <a:spLocks noChangeShapeType="1"/>
          </p:cNvSpPr>
          <p:nvPr/>
        </p:nvSpPr>
        <p:spPr bwMode="auto">
          <a:xfrm flipH="1">
            <a:off x="3657600" y="5858312"/>
            <a:ext cx="1676400" cy="0"/>
          </a:xfrm>
          <a:prstGeom prst="line">
            <a:avLst/>
          </a:prstGeom>
          <a:noFill/>
          <a:ln w="25400">
            <a:solidFill>
              <a:schemeClr val="accent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40" name="Rectangle 64"/>
          <p:cNvSpPr>
            <a:spLocks noChangeArrowheads="1"/>
          </p:cNvSpPr>
          <p:nvPr/>
        </p:nvSpPr>
        <p:spPr bwMode="auto">
          <a:xfrm>
            <a:off x="5911362" y="5321981"/>
            <a:ext cx="1208403"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MemtoReg</a:t>
            </a:r>
          </a:p>
        </p:txBody>
      </p:sp>
      <p:sp>
        <p:nvSpPr>
          <p:cNvPr id="408641" name="Rectangle 65"/>
          <p:cNvSpPr>
            <a:spLocks noChangeArrowheads="1"/>
          </p:cNvSpPr>
          <p:nvPr/>
        </p:nvSpPr>
        <p:spPr bwMode="auto">
          <a:xfrm>
            <a:off x="5987562" y="5603335"/>
            <a:ext cx="795661"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RegWr</a:t>
            </a:r>
          </a:p>
        </p:txBody>
      </p:sp>
      <p:sp>
        <p:nvSpPr>
          <p:cNvPr id="408642" name="Line 66"/>
          <p:cNvSpPr>
            <a:spLocks noChangeShapeType="1"/>
          </p:cNvSpPr>
          <p:nvPr/>
        </p:nvSpPr>
        <p:spPr bwMode="auto">
          <a:xfrm flipH="1">
            <a:off x="5638800" y="5576958"/>
            <a:ext cx="1752600" cy="0"/>
          </a:xfrm>
          <a:prstGeom prst="line">
            <a:avLst/>
          </a:prstGeom>
          <a:noFill/>
          <a:ln w="25400">
            <a:solidFill>
              <a:srgbClr val="00B0F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43" name="Line 67"/>
          <p:cNvSpPr>
            <a:spLocks noChangeShapeType="1"/>
          </p:cNvSpPr>
          <p:nvPr/>
        </p:nvSpPr>
        <p:spPr bwMode="auto">
          <a:xfrm flipH="1">
            <a:off x="5638800" y="5858312"/>
            <a:ext cx="1752600" cy="0"/>
          </a:xfrm>
          <a:prstGeom prst="line">
            <a:avLst/>
          </a:prstGeom>
          <a:noFill/>
          <a:ln w="25400">
            <a:solidFill>
              <a:srgbClr val="00B0F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44" name="Rectangle 68"/>
          <p:cNvSpPr>
            <a:spLocks noChangeArrowheads="1"/>
          </p:cNvSpPr>
          <p:nvPr/>
        </p:nvSpPr>
        <p:spPr bwMode="auto">
          <a:xfrm flipH="1">
            <a:off x="3840774" y="4954170"/>
            <a:ext cx="824130"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Branch</a:t>
            </a:r>
          </a:p>
        </p:txBody>
      </p:sp>
      <p:sp>
        <p:nvSpPr>
          <p:cNvPr id="408645" name="Rectangle 69"/>
          <p:cNvSpPr>
            <a:spLocks noChangeArrowheads="1"/>
          </p:cNvSpPr>
          <p:nvPr/>
        </p:nvSpPr>
        <p:spPr bwMode="auto">
          <a:xfrm>
            <a:off x="3853962" y="4677212"/>
            <a:ext cx="94110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992" tIns="42497" rIns="84992" bIns="42497">
            <a:spAutoFit/>
          </a:bodyPr>
          <a:lstStyle/>
          <a:p>
            <a:r>
              <a:rPr lang="en-US" altLang="zh-TW" sz="1800" dirty="0" err="1" smtClean="0">
                <a:latin typeface="+mn-lt"/>
              </a:rPr>
              <a:t>MemWr</a:t>
            </a:r>
            <a:endParaRPr lang="en-US" altLang="zh-TW" sz="1800" dirty="0">
              <a:latin typeface="+mn-lt"/>
            </a:endParaRPr>
          </a:p>
        </p:txBody>
      </p:sp>
      <p:sp>
        <p:nvSpPr>
          <p:cNvPr id="408646" name="Line 70"/>
          <p:cNvSpPr>
            <a:spLocks noChangeShapeType="1"/>
          </p:cNvSpPr>
          <p:nvPr/>
        </p:nvSpPr>
        <p:spPr bwMode="auto">
          <a:xfrm flipH="1">
            <a:off x="3657600" y="4943912"/>
            <a:ext cx="1676400" cy="0"/>
          </a:xfrm>
          <a:prstGeom prst="line">
            <a:avLst/>
          </a:prstGeom>
          <a:noFill/>
          <a:ln w="25400">
            <a:solidFill>
              <a:schemeClr val="accent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47" name="Line 71"/>
          <p:cNvSpPr>
            <a:spLocks noChangeShapeType="1"/>
          </p:cNvSpPr>
          <p:nvPr/>
        </p:nvSpPr>
        <p:spPr bwMode="auto">
          <a:xfrm flipH="1">
            <a:off x="3657600" y="5225266"/>
            <a:ext cx="1676400" cy="0"/>
          </a:xfrm>
          <a:prstGeom prst="line">
            <a:avLst/>
          </a:prstGeom>
          <a:noFill/>
          <a:ln w="25400">
            <a:solidFill>
              <a:schemeClr val="accent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48" name="Rectangle 72"/>
          <p:cNvSpPr>
            <a:spLocks noChangeArrowheads="1"/>
          </p:cNvSpPr>
          <p:nvPr/>
        </p:nvSpPr>
        <p:spPr bwMode="auto">
          <a:xfrm flipH="1">
            <a:off x="5692086" y="4954170"/>
            <a:ext cx="824130"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a:latin typeface="+mn-lt"/>
              </a:rPr>
              <a:t>Branch</a:t>
            </a:r>
          </a:p>
        </p:txBody>
      </p:sp>
      <p:sp>
        <p:nvSpPr>
          <p:cNvPr id="408649" name="Rectangle 73"/>
          <p:cNvSpPr>
            <a:spLocks noChangeArrowheads="1"/>
          </p:cNvSpPr>
          <p:nvPr/>
        </p:nvSpPr>
        <p:spPr bwMode="auto">
          <a:xfrm>
            <a:off x="5682762" y="4677212"/>
            <a:ext cx="99651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992" tIns="42497" rIns="84992" bIns="42497">
            <a:spAutoFit/>
          </a:bodyPr>
          <a:lstStyle/>
          <a:p>
            <a:r>
              <a:rPr lang="en-US" altLang="zh-TW" sz="1800" dirty="0" err="1" smtClean="0">
                <a:latin typeface="+mn-lt"/>
              </a:rPr>
              <a:t>MemWr</a:t>
            </a:r>
            <a:endParaRPr lang="en-US" altLang="zh-TW" sz="1800" dirty="0">
              <a:latin typeface="+mn-lt"/>
            </a:endParaRPr>
          </a:p>
        </p:txBody>
      </p:sp>
      <p:sp>
        <p:nvSpPr>
          <p:cNvPr id="408650" name="Line 74"/>
          <p:cNvSpPr>
            <a:spLocks noChangeShapeType="1"/>
          </p:cNvSpPr>
          <p:nvPr/>
        </p:nvSpPr>
        <p:spPr bwMode="auto">
          <a:xfrm flipH="1">
            <a:off x="5638800" y="4943912"/>
            <a:ext cx="1219200" cy="0"/>
          </a:xfrm>
          <a:prstGeom prst="line">
            <a:avLst/>
          </a:prstGeom>
          <a:noFill/>
          <a:ln w="25400">
            <a:solidFill>
              <a:srgbClr val="00B0F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51" name="Line 75"/>
          <p:cNvSpPr>
            <a:spLocks noChangeShapeType="1"/>
          </p:cNvSpPr>
          <p:nvPr/>
        </p:nvSpPr>
        <p:spPr bwMode="auto">
          <a:xfrm flipH="1">
            <a:off x="5638800" y="5225266"/>
            <a:ext cx="1219200" cy="0"/>
          </a:xfrm>
          <a:prstGeom prst="line">
            <a:avLst/>
          </a:prstGeom>
          <a:noFill/>
          <a:ln w="25400">
            <a:solidFill>
              <a:srgbClr val="00B0F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52" name="Line 76"/>
          <p:cNvSpPr>
            <a:spLocks noChangeShapeType="1"/>
          </p:cNvSpPr>
          <p:nvPr/>
        </p:nvSpPr>
        <p:spPr bwMode="auto">
          <a:xfrm flipV="1">
            <a:off x="3505200" y="2924944"/>
            <a:ext cx="0" cy="648000"/>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53" name="Line 77"/>
          <p:cNvSpPr>
            <a:spLocks noChangeShapeType="1"/>
          </p:cNvSpPr>
          <p:nvPr/>
        </p:nvSpPr>
        <p:spPr bwMode="auto">
          <a:xfrm flipV="1">
            <a:off x="5486400" y="2924944"/>
            <a:ext cx="0" cy="422031"/>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54" name="Line 78"/>
          <p:cNvSpPr>
            <a:spLocks noChangeShapeType="1"/>
          </p:cNvSpPr>
          <p:nvPr/>
        </p:nvSpPr>
        <p:spPr bwMode="auto">
          <a:xfrm flipV="1">
            <a:off x="7543800" y="2924944"/>
            <a:ext cx="0" cy="422031"/>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55" name="Rectangle 79"/>
          <p:cNvSpPr>
            <a:spLocks noChangeArrowheads="1"/>
          </p:cNvSpPr>
          <p:nvPr/>
        </p:nvSpPr>
        <p:spPr bwMode="auto">
          <a:xfrm>
            <a:off x="7908682" y="2935202"/>
            <a:ext cx="511481"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WB</a:t>
            </a:r>
          </a:p>
        </p:txBody>
      </p:sp>
      <p:sp>
        <p:nvSpPr>
          <p:cNvPr id="408656" name="Line 80"/>
          <p:cNvSpPr>
            <a:spLocks noChangeShapeType="1"/>
          </p:cNvSpPr>
          <p:nvPr/>
        </p:nvSpPr>
        <p:spPr bwMode="auto">
          <a:xfrm>
            <a:off x="7696200" y="3206298"/>
            <a:ext cx="838200" cy="0"/>
          </a:xfrm>
          <a:prstGeom prst="line">
            <a:avLst/>
          </a:prstGeom>
          <a:noFill/>
          <a:ln w="254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08657" name="Rectangle 81"/>
          <p:cNvSpPr>
            <a:spLocks noGrp="1" noChangeArrowheads="1"/>
          </p:cNvSpPr>
          <p:nvPr>
            <p:ph type="title"/>
          </p:nvPr>
        </p:nvSpPr>
        <p:spPr/>
        <p:txBody>
          <a:bodyPr/>
          <a:lstStyle/>
          <a:p>
            <a:r>
              <a:rPr lang="en-US" altLang="zh-TW" dirty="0" smtClean="0"/>
              <a:t>Pipelined Control</a:t>
            </a:r>
            <a:endParaRPr lang="en-US" altLang="zh-TW" dirty="0"/>
          </a:p>
        </p:txBody>
      </p:sp>
      <p:sp>
        <p:nvSpPr>
          <p:cNvPr id="83" name="Rectangle 73"/>
          <p:cNvSpPr>
            <a:spLocks noChangeArrowheads="1"/>
          </p:cNvSpPr>
          <p:nvPr/>
        </p:nvSpPr>
        <p:spPr bwMode="auto">
          <a:xfrm>
            <a:off x="5681002" y="4365104"/>
            <a:ext cx="99651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992" tIns="42497" rIns="84992" bIns="42497">
            <a:spAutoFit/>
          </a:bodyPr>
          <a:lstStyle/>
          <a:p>
            <a:r>
              <a:rPr lang="en-US" altLang="zh-TW" sz="1800" dirty="0" err="1" smtClean="0">
                <a:latin typeface="+mn-lt"/>
              </a:rPr>
              <a:t>MemRd</a:t>
            </a:r>
            <a:endParaRPr lang="en-US" altLang="zh-TW" sz="1800" dirty="0">
              <a:latin typeface="+mn-lt"/>
            </a:endParaRPr>
          </a:p>
        </p:txBody>
      </p:sp>
      <p:sp>
        <p:nvSpPr>
          <p:cNvPr id="84" name="Line 74"/>
          <p:cNvSpPr>
            <a:spLocks noChangeShapeType="1"/>
          </p:cNvSpPr>
          <p:nvPr/>
        </p:nvSpPr>
        <p:spPr bwMode="auto">
          <a:xfrm flipH="1">
            <a:off x="5637040" y="4631804"/>
            <a:ext cx="1219200" cy="0"/>
          </a:xfrm>
          <a:prstGeom prst="line">
            <a:avLst/>
          </a:prstGeom>
          <a:noFill/>
          <a:ln w="25400">
            <a:solidFill>
              <a:srgbClr val="00B0F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32</a:t>
            </a:fld>
            <a:endParaRPr lang="zh-TW" altLang="zh-TW"/>
          </a:p>
        </p:txBody>
      </p:sp>
    </p:spTree>
    <p:extLst>
      <p:ext uri="{BB962C8B-B14F-4D97-AF65-F5344CB8AC3E}">
        <p14:creationId xmlns:p14="http://schemas.microsoft.com/office/powerpoint/2010/main" val="1344348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1075136"/>
            <a:ext cx="7200801" cy="500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Rectangle 2"/>
          <p:cNvSpPr>
            <a:spLocks noGrp="1" noChangeArrowheads="1"/>
          </p:cNvSpPr>
          <p:nvPr>
            <p:ph type="title"/>
          </p:nvPr>
        </p:nvSpPr>
        <p:spPr/>
        <p:txBody>
          <a:bodyPr/>
          <a:lstStyle/>
          <a:p>
            <a:pPr eaLnBrk="1" hangingPunct="1"/>
            <a:r>
              <a:rPr lang="en-US" altLang="zh-TW" dirty="0" err="1"/>
              <a:t>Datapath</a:t>
            </a:r>
            <a:r>
              <a:rPr lang="en-US" altLang="zh-TW" dirty="0"/>
              <a:t> with Control</a:t>
            </a:r>
            <a:endParaRPr lang="en-AU" altLang="zh-TW" dirty="0" smtClean="0">
              <a:ea typeface="新細明體" panose="02020500000000000000" pitchFamily="18" charset="-120"/>
            </a:endParaRPr>
          </a:p>
        </p:txBody>
      </p:sp>
      <p:sp>
        <p:nvSpPr>
          <p:cNvPr id="2" name="文字方塊 1"/>
          <p:cNvSpPr txBox="1"/>
          <p:nvPr/>
        </p:nvSpPr>
        <p:spPr>
          <a:xfrm>
            <a:off x="406400" y="5589240"/>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4.49</a:t>
            </a:r>
            <a:endParaRPr lang="zh-TW" altLang="en-US" dirty="0">
              <a:latin typeface="+mn-lt"/>
            </a:endParaRPr>
          </a:p>
        </p:txBody>
      </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33</a:t>
            </a:fld>
            <a:endParaRPr lang="zh-TW" altLang="zh-TW"/>
          </a:p>
        </p:txBody>
      </p:sp>
    </p:spTree>
    <p:extLst>
      <p:ext uri="{BB962C8B-B14F-4D97-AF65-F5344CB8AC3E}">
        <p14:creationId xmlns:p14="http://schemas.microsoft.com/office/powerpoint/2010/main" val="658133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altLang="zh-TW" smtClean="0"/>
              <a:t>Summary of Pipeline Basics</a:t>
            </a:r>
            <a:endParaRPr lang="en-US" altLang="zh-TW"/>
          </a:p>
        </p:txBody>
      </p:sp>
      <p:sp>
        <p:nvSpPr>
          <p:cNvPr id="423939" name="Rectangle 3"/>
          <p:cNvSpPr>
            <a:spLocks noGrp="1" noChangeArrowheads="1"/>
          </p:cNvSpPr>
          <p:nvPr>
            <p:ph type="body" idx="1"/>
          </p:nvPr>
        </p:nvSpPr>
        <p:spPr/>
        <p:txBody>
          <a:bodyPr/>
          <a:lstStyle/>
          <a:p>
            <a:r>
              <a:rPr lang="en-US" altLang="zh-TW" dirty="0" smtClean="0"/>
              <a:t>Pipelining is a fundamental concept</a:t>
            </a:r>
          </a:p>
          <a:p>
            <a:pPr lvl="1"/>
            <a:r>
              <a:rPr lang="en-US" altLang="zh-TW" dirty="0" smtClean="0"/>
              <a:t>Multiple steps using distinct resources</a:t>
            </a:r>
          </a:p>
          <a:p>
            <a:pPr lvl="1"/>
            <a:r>
              <a:rPr lang="en-US" altLang="zh-TW" dirty="0" smtClean="0"/>
              <a:t>Utilize capabilities of </a:t>
            </a:r>
            <a:r>
              <a:rPr lang="en-US" altLang="zh-TW" dirty="0" err="1" smtClean="0"/>
              <a:t>datapath</a:t>
            </a:r>
            <a:r>
              <a:rPr lang="en-US" altLang="zh-TW" dirty="0" smtClean="0"/>
              <a:t> by pipelined instruction processing</a:t>
            </a:r>
          </a:p>
          <a:p>
            <a:pPr lvl="2"/>
            <a:r>
              <a:rPr lang="en-US" altLang="zh-TW" dirty="0" smtClean="0"/>
              <a:t>Start next instruction while working on the current one</a:t>
            </a:r>
          </a:p>
          <a:p>
            <a:pPr lvl="2"/>
            <a:r>
              <a:rPr lang="en-US" altLang="zh-TW" dirty="0" smtClean="0"/>
              <a:t>Limited by length of longest stage (plus fill/flush)</a:t>
            </a:r>
          </a:p>
          <a:p>
            <a:r>
              <a:rPr lang="en-US" altLang="zh-TW" dirty="0" smtClean="0"/>
              <a:t>CPI</a:t>
            </a:r>
            <a:r>
              <a:rPr lang="zh-TW" altLang="en-US" dirty="0" smtClean="0"/>
              <a:t> </a:t>
            </a:r>
            <a:r>
              <a:rPr lang="en-US" altLang="zh-TW" dirty="0" smtClean="0"/>
              <a:t>=</a:t>
            </a:r>
            <a:r>
              <a:rPr lang="zh-TW" altLang="en-US" dirty="0" smtClean="0"/>
              <a:t> </a:t>
            </a:r>
            <a:r>
              <a:rPr lang="en-US" altLang="zh-TW" dirty="0" smtClean="0"/>
              <a:t>?</a:t>
            </a:r>
          </a:p>
          <a:p>
            <a:r>
              <a:rPr lang="en-US" altLang="zh-TW" dirty="0" smtClean="0"/>
              <a:t>What makes it easy in </a:t>
            </a:r>
            <a:r>
              <a:rPr lang="en-US" altLang="zh-TW" dirty="0" smtClean="0"/>
              <a:t>RISC-V?</a:t>
            </a:r>
            <a:endParaRPr lang="en-US" altLang="zh-TW" dirty="0" smtClean="0"/>
          </a:p>
          <a:p>
            <a:pPr lvl="1"/>
            <a:r>
              <a:rPr lang="en-US" altLang="zh-TW" dirty="0" smtClean="0"/>
              <a:t>All instructions are of the same length</a:t>
            </a:r>
          </a:p>
          <a:p>
            <a:pPr lvl="1"/>
            <a:r>
              <a:rPr lang="en-US" altLang="zh-TW" dirty="0" smtClean="0"/>
              <a:t>Just a few instruction formats</a:t>
            </a:r>
          </a:p>
          <a:p>
            <a:pPr lvl="1"/>
            <a:r>
              <a:rPr lang="en-US" altLang="zh-TW" dirty="0" smtClean="0"/>
              <a:t>Memory operands only in loads and stores</a:t>
            </a:r>
          </a:p>
          <a:p>
            <a:r>
              <a:rPr lang="en-US" altLang="zh-TW" dirty="0" smtClean="0"/>
              <a:t>What makes pipelining hard? hazards</a:t>
            </a:r>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34</a:t>
            </a:fld>
            <a:endParaRPr lang="zh-TW" altLang="zh-TW"/>
          </a:p>
        </p:txBody>
      </p:sp>
    </p:spTree>
    <p:extLst>
      <p:ext uri="{BB962C8B-B14F-4D97-AF65-F5344CB8AC3E}">
        <p14:creationId xmlns:p14="http://schemas.microsoft.com/office/powerpoint/2010/main" val="962939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9186" name="Rectangle 2"/>
          <p:cNvSpPr>
            <a:spLocks noGrp="1" noChangeArrowheads="1"/>
          </p:cNvSpPr>
          <p:nvPr>
            <p:ph type="body" idx="1"/>
          </p:nvPr>
        </p:nvSpPr>
        <p:spPr/>
        <p:txBody>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en-US" altLang="zh-TW" dirty="0" smtClean="0"/>
              <a:t>Sequential laundry takes 6 hours for 4 loads</a:t>
            </a:r>
          </a:p>
          <a:p>
            <a:r>
              <a:rPr lang="en-US" altLang="zh-TW" dirty="0" smtClean="0"/>
              <a:t>If they learned pipelining, how long would  it take? </a:t>
            </a:r>
            <a:endParaRPr lang="en-US" altLang="zh-TW" dirty="0"/>
          </a:p>
        </p:txBody>
      </p:sp>
      <p:sp>
        <p:nvSpPr>
          <p:cNvPr id="349327" name="Rectangle 143"/>
          <p:cNvSpPr>
            <a:spLocks noGrp="1" noChangeArrowheads="1"/>
          </p:cNvSpPr>
          <p:nvPr>
            <p:ph type="title"/>
          </p:nvPr>
        </p:nvSpPr>
        <p:spPr/>
        <p:txBody>
          <a:bodyPr/>
          <a:lstStyle/>
          <a:p>
            <a:r>
              <a:rPr lang="en-US" altLang="zh-TW" smtClean="0"/>
              <a:t>Sequential Laundry</a:t>
            </a:r>
            <a:endParaRPr lang="en-US" altLang="zh-TW"/>
          </a:p>
        </p:txBody>
      </p:sp>
      <p:grpSp>
        <p:nvGrpSpPr>
          <p:cNvPr id="3" name="群組 2"/>
          <p:cNvGrpSpPr/>
          <p:nvPr/>
        </p:nvGrpSpPr>
        <p:grpSpPr>
          <a:xfrm>
            <a:off x="611560" y="2326267"/>
            <a:ext cx="7488707" cy="2902933"/>
            <a:chOff x="899717" y="2326267"/>
            <a:chExt cx="7488707" cy="2902933"/>
          </a:xfrm>
        </p:grpSpPr>
        <p:grpSp>
          <p:nvGrpSpPr>
            <p:cNvPr id="349187" name="Group 3"/>
            <p:cNvGrpSpPr>
              <a:grpSpLocks/>
            </p:cNvGrpSpPr>
            <p:nvPr/>
          </p:nvGrpSpPr>
          <p:grpSpPr bwMode="auto">
            <a:xfrm>
              <a:off x="1581711" y="2578317"/>
              <a:ext cx="523143" cy="517281"/>
              <a:chOff x="532" y="1716"/>
              <a:chExt cx="329" cy="353"/>
            </a:xfrm>
          </p:grpSpPr>
          <p:sp>
            <p:nvSpPr>
              <p:cNvPr id="349188" name="Freeform 4"/>
              <p:cNvSpPr>
                <a:spLocks/>
              </p:cNvSpPr>
              <p:nvPr/>
            </p:nvSpPr>
            <p:spPr bwMode="auto">
              <a:xfrm>
                <a:off x="532" y="171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49189" name="Rectangle 5"/>
              <p:cNvSpPr>
                <a:spLocks noChangeArrowheads="1"/>
              </p:cNvSpPr>
              <p:nvPr/>
            </p:nvSpPr>
            <p:spPr bwMode="auto">
              <a:xfrm>
                <a:off x="591" y="1778"/>
                <a:ext cx="23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2215" b="1">
                    <a:latin typeface="Arial" panose="020B0604020202020204" pitchFamily="34" charset="0"/>
                  </a:rPr>
                  <a:t>A</a:t>
                </a:r>
              </a:p>
            </p:txBody>
          </p:sp>
        </p:grpSp>
        <p:grpSp>
          <p:nvGrpSpPr>
            <p:cNvPr id="349190" name="Group 6"/>
            <p:cNvGrpSpPr>
              <a:grpSpLocks/>
            </p:cNvGrpSpPr>
            <p:nvPr/>
          </p:nvGrpSpPr>
          <p:grpSpPr bwMode="auto">
            <a:xfrm>
              <a:off x="1569988" y="3340317"/>
              <a:ext cx="521677" cy="517281"/>
              <a:chOff x="524" y="2236"/>
              <a:chExt cx="329" cy="353"/>
            </a:xfrm>
          </p:grpSpPr>
          <p:sp>
            <p:nvSpPr>
              <p:cNvPr id="349191" name="Freeform 7"/>
              <p:cNvSpPr>
                <a:spLocks/>
              </p:cNvSpPr>
              <p:nvPr/>
            </p:nvSpPr>
            <p:spPr bwMode="auto">
              <a:xfrm>
                <a:off x="524" y="223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49192" name="Rectangle 8"/>
              <p:cNvSpPr>
                <a:spLocks noChangeArrowheads="1"/>
              </p:cNvSpPr>
              <p:nvPr/>
            </p:nvSpPr>
            <p:spPr bwMode="auto">
              <a:xfrm>
                <a:off x="583" y="2298"/>
                <a:ext cx="2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2215" b="1">
                    <a:latin typeface="Arial" panose="020B0604020202020204" pitchFamily="34" charset="0"/>
                  </a:rPr>
                  <a:t>B</a:t>
                </a:r>
              </a:p>
            </p:txBody>
          </p:sp>
        </p:grpSp>
        <p:grpSp>
          <p:nvGrpSpPr>
            <p:cNvPr id="349193" name="Group 9"/>
            <p:cNvGrpSpPr>
              <a:grpSpLocks/>
            </p:cNvGrpSpPr>
            <p:nvPr/>
          </p:nvGrpSpPr>
          <p:grpSpPr bwMode="auto">
            <a:xfrm>
              <a:off x="1543611" y="4020257"/>
              <a:ext cx="523143" cy="517281"/>
              <a:chOff x="508" y="2700"/>
              <a:chExt cx="329" cy="353"/>
            </a:xfrm>
          </p:grpSpPr>
          <p:sp>
            <p:nvSpPr>
              <p:cNvPr id="349194" name="Freeform 10"/>
              <p:cNvSpPr>
                <a:spLocks/>
              </p:cNvSpPr>
              <p:nvPr/>
            </p:nvSpPr>
            <p:spPr bwMode="auto">
              <a:xfrm>
                <a:off x="508" y="270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49195" name="Rectangle 11"/>
              <p:cNvSpPr>
                <a:spLocks noChangeArrowheads="1"/>
              </p:cNvSpPr>
              <p:nvPr/>
            </p:nvSpPr>
            <p:spPr bwMode="auto">
              <a:xfrm>
                <a:off x="567" y="2762"/>
                <a:ext cx="23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2215" b="1">
                    <a:latin typeface="Arial" panose="020B0604020202020204" pitchFamily="34" charset="0"/>
                  </a:rPr>
                  <a:t>C</a:t>
                </a:r>
              </a:p>
            </p:txBody>
          </p:sp>
        </p:grpSp>
        <p:grpSp>
          <p:nvGrpSpPr>
            <p:cNvPr id="349196" name="Group 12"/>
            <p:cNvGrpSpPr>
              <a:grpSpLocks/>
            </p:cNvGrpSpPr>
            <p:nvPr/>
          </p:nvGrpSpPr>
          <p:grpSpPr bwMode="auto">
            <a:xfrm>
              <a:off x="1531888" y="4711919"/>
              <a:ext cx="521677" cy="517281"/>
              <a:chOff x="500" y="3172"/>
              <a:chExt cx="329" cy="353"/>
            </a:xfrm>
          </p:grpSpPr>
          <p:sp>
            <p:nvSpPr>
              <p:cNvPr id="349197" name="Freeform 13"/>
              <p:cNvSpPr>
                <a:spLocks/>
              </p:cNvSpPr>
              <p:nvPr/>
            </p:nvSpPr>
            <p:spPr bwMode="auto">
              <a:xfrm>
                <a:off x="500" y="3172"/>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49198" name="Rectangle 14"/>
              <p:cNvSpPr>
                <a:spLocks noChangeArrowheads="1"/>
              </p:cNvSpPr>
              <p:nvPr/>
            </p:nvSpPr>
            <p:spPr bwMode="auto">
              <a:xfrm>
                <a:off x="559" y="3234"/>
                <a:ext cx="2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2215" b="1">
                    <a:latin typeface="Arial" panose="020B0604020202020204" pitchFamily="34" charset="0"/>
                  </a:rPr>
                  <a:t>D</a:t>
                </a:r>
              </a:p>
            </p:txBody>
          </p:sp>
        </p:grpSp>
        <p:grpSp>
          <p:nvGrpSpPr>
            <p:cNvPr id="349239" name="Group 55"/>
            <p:cNvGrpSpPr>
              <a:grpSpLocks/>
            </p:cNvGrpSpPr>
            <p:nvPr/>
          </p:nvGrpSpPr>
          <p:grpSpPr bwMode="auto">
            <a:xfrm>
              <a:off x="2229412" y="2484529"/>
              <a:ext cx="1535723" cy="656492"/>
              <a:chOff x="940" y="1652"/>
              <a:chExt cx="967" cy="448"/>
            </a:xfrm>
          </p:grpSpPr>
          <p:grpSp>
            <p:nvGrpSpPr>
              <p:cNvPr id="349240" name="Group 56"/>
              <p:cNvGrpSpPr>
                <a:grpSpLocks/>
              </p:cNvGrpSpPr>
              <p:nvPr/>
            </p:nvGrpSpPr>
            <p:grpSpPr bwMode="auto">
              <a:xfrm>
                <a:off x="940" y="1652"/>
                <a:ext cx="305" cy="448"/>
                <a:chOff x="940" y="1652"/>
                <a:chExt cx="305" cy="448"/>
              </a:xfrm>
            </p:grpSpPr>
            <p:grpSp>
              <p:nvGrpSpPr>
                <p:cNvPr id="349241" name="Group 57"/>
                <p:cNvGrpSpPr>
                  <a:grpSpLocks/>
                </p:cNvGrpSpPr>
                <p:nvPr/>
              </p:nvGrpSpPr>
              <p:grpSpPr bwMode="auto">
                <a:xfrm>
                  <a:off x="940" y="1652"/>
                  <a:ext cx="305" cy="448"/>
                  <a:chOff x="940" y="1652"/>
                  <a:chExt cx="305" cy="448"/>
                </a:xfrm>
              </p:grpSpPr>
              <p:sp>
                <p:nvSpPr>
                  <p:cNvPr id="349242" name="AutoShape 58"/>
                  <p:cNvSpPr>
                    <a:spLocks noChangeArrowheads="1"/>
                  </p:cNvSpPr>
                  <p:nvPr/>
                </p:nvSpPr>
                <p:spPr bwMode="auto">
                  <a:xfrm>
                    <a:off x="940" y="1723"/>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43" name="AutoShape 59"/>
                  <p:cNvSpPr>
                    <a:spLocks noChangeArrowheads="1"/>
                  </p:cNvSpPr>
                  <p:nvPr/>
                </p:nvSpPr>
                <p:spPr bwMode="auto">
                  <a:xfrm>
                    <a:off x="1010" y="1652"/>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49244" name="AutoShape 60"/>
                <p:cNvSpPr>
                  <a:spLocks noChangeArrowheads="1"/>
                </p:cNvSpPr>
                <p:nvPr/>
              </p:nvSpPr>
              <p:spPr bwMode="auto">
                <a:xfrm>
                  <a:off x="1002" y="1756"/>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49245" name="Group 61"/>
              <p:cNvGrpSpPr>
                <a:grpSpLocks/>
              </p:cNvGrpSpPr>
              <p:nvPr/>
            </p:nvGrpSpPr>
            <p:grpSpPr bwMode="auto">
              <a:xfrm>
                <a:off x="1241" y="1652"/>
                <a:ext cx="378" cy="448"/>
                <a:chOff x="1241" y="1652"/>
                <a:chExt cx="378" cy="448"/>
              </a:xfrm>
            </p:grpSpPr>
            <p:grpSp>
              <p:nvGrpSpPr>
                <p:cNvPr id="349246" name="Group 62"/>
                <p:cNvGrpSpPr>
                  <a:grpSpLocks/>
                </p:cNvGrpSpPr>
                <p:nvPr/>
              </p:nvGrpSpPr>
              <p:grpSpPr bwMode="auto">
                <a:xfrm>
                  <a:off x="1241" y="1652"/>
                  <a:ext cx="378" cy="448"/>
                  <a:chOff x="1241" y="1652"/>
                  <a:chExt cx="378" cy="448"/>
                </a:xfrm>
              </p:grpSpPr>
              <p:sp>
                <p:nvSpPr>
                  <p:cNvPr id="349247" name="AutoShape 63"/>
                  <p:cNvSpPr>
                    <a:spLocks noChangeArrowheads="1"/>
                  </p:cNvSpPr>
                  <p:nvPr/>
                </p:nvSpPr>
                <p:spPr bwMode="auto">
                  <a:xfrm>
                    <a:off x="1241" y="1723"/>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48" name="AutoShape 64"/>
                  <p:cNvSpPr>
                    <a:spLocks noChangeArrowheads="1"/>
                  </p:cNvSpPr>
                  <p:nvPr/>
                </p:nvSpPr>
                <p:spPr bwMode="auto">
                  <a:xfrm>
                    <a:off x="1327" y="1652"/>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49249" name="Oval 65"/>
                <p:cNvSpPr>
                  <a:spLocks noChangeArrowheads="1"/>
                </p:cNvSpPr>
                <p:nvPr/>
              </p:nvSpPr>
              <p:spPr bwMode="auto">
                <a:xfrm>
                  <a:off x="1356" y="1688"/>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50" name="AutoShape 66"/>
                <p:cNvSpPr>
                  <a:spLocks noChangeArrowheads="1"/>
                </p:cNvSpPr>
                <p:nvPr/>
              </p:nvSpPr>
              <p:spPr bwMode="auto">
                <a:xfrm>
                  <a:off x="1288" y="1898"/>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49251" name="Freeform 67"/>
              <p:cNvSpPr>
                <a:spLocks/>
              </p:cNvSpPr>
              <p:nvPr/>
            </p:nvSpPr>
            <p:spPr bwMode="auto">
              <a:xfrm>
                <a:off x="1805" y="1881"/>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49252" name="Rectangle 68"/>
              <p:cNvSpPr>
                <a:spLocks noChangeArrowheads="1"/>
              </p:cNvSpPr>
              <p:nvPr/>
            </p:nvSpPr>
            <p:spPr bwMode="auto">
              <a:xfrm>
                <a:off x="1801" y="1881"/>
                <a:ext cx="106"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53" name="Rectangle 69"/>
              <p:cNvSpPr>
                <a:spLocks noChangeArrowheads="1"/>
              </p:cNvSpPr>
              <p:nvPr/>
            </p:nvSpPr>
            <p:spPr bwMode="auto">
              <a:xfrm>
                <a:off x="1808" y="1962"/>
                <a:ext cx="82"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54" name="Rectangle 70"/>
              <p:cNvSpPr>
                <a:spLocks noChangeArrowheads="1"/>
              </p:cNvSpPr>
              <p:nvPr/>
            </p:nvSpPr>
            <p:spPr bwMode="auto">
              <a:xfrm>
                <a:off x="1625" y="1962"/>
                <a:ext cx="103" cy="11"/>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349255" name="Group 71"/>
              <p:cNvGrpSpPr>
                <a:grpSpLocks/>
              </p:cNvGrpSpPr>
              <p:nvPr/>
            </p:nvGrpSpPr>
            <p:grpSpPr bwMode="auto">
              <a:xfrm>
                <a:off x="1623" y="1709"/>
                <a:ext cx="194" cy="364"/>
                <a:chOff x="1623" y="1709"/>
                <a:chExt cx="194" cy="364"/>
              </a:xfrm>
            </p:grpSpPr>
            <p:sp>
              <p:nvSpPr>
                <p:cNvPr id="349256" name="Oval 72"/>
                <p:cNvSpPr>
                  <a:spLocks noChangeArrowheads="1"/>
                </p:cNvSpPr>
                <p:nvPr/>
              </p:nvSpPr>
              <p:spPr bwMode="auto">
                <a:xfrm>
                  <a:off x="1699" y="1709"/>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57" name="Freeform 73"/>
                <p:cNvSpPr>
                  <a:spLocks/>
                </p:cNvSpPr>
                <p:nvPr/>
              </p:nvSpPr>
              <p:spPr bwMode="auto">
                <a:xfrm>
                  <a:off x="1623" y="1777"/>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grpSp>
        </p:grpSp>
        <p:grpSp>
          <p:nvGrpSpPr>
            <p:cNvPr id="349267" name="Group 83"/>
            <p:cNvGrpSpPr>
              <a:grpSpLocks/>
            </p:cNvGrpSpPr>
            <p:nvPr/>
          </p:nvGrpSpPr>
          <p:grpSpPr bwMode="auto">
            <a:xfrm>
              <a:off x="3753412" y="3164467"/>
              <a:ext cx="1535723" cy="656492"/>
              <a:chOff x="1900" y="2116"/>
              <a:chExt cx="967" cy="448"/>
            </a:xfrm>
          </p:grpSpPr>
          <p:grpSp>
            <p:nvGrpSpPr>
              <p:cNvPr id="349268" name="Group 84"/>
              <p:cNvGrpSpPr>
                <a:grpSpLocks/>
              </p:cNvGrpSpPr>
              <p:nvPr/>
            </p:nvGrpSpPr>
            <p:grpSpPr bwMode="auto">
              <a:xfrm>
                <a:off x="1900" y="2116"/>
                <a:ext cx="305" cy="448"/>
                <a:chOff x="1900" y="2116"/>
                <a:chExt cx="305" cy="448"/>
              </a:xfrm>
            </p:grpSpPr>
            <p:grpSp>
              <p:nvGrpSpPr>
                <p:cNvPr id="349269" name="Group 85"/>
                <p:cNvGrpSpPr>
                  <a:grpSpLocks/>
                </p:cNvGrpSpPr>
                <p:nvPr/>
              </p:nvGrpSpPr>
              <p:grpSpPr bwMode="auto">
                <a:xfrm>
                  <a:off x="1900" y="2116"/>
                  <a:ext cx="305" cy="448"/>
                  <a:chOff x="1900" y="2116"/>
                  <a:chExt cx="305" cy="448"/>
                </a:xfrm>
              </p:grpSpPr>
              <p:sp>
                <p:nvSpPr>
                  <p:cNvPr id="349270" name="AutoShape 86"/>
                  <p:cNvSpPr>
                    <a:spLocks noChangeArrowheads="1"/>
                  </p:cNvSpPr>
                  <p:nvPr/>
                </p:nvSpPr>
                <p:spPr bwMode="auto">
                  <a:xfrm>
                    <a:off x="1900" y="2187"/>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71" name="AutoShape 87"/>
                  <p:cNvSpPr>
                    <a:spLocks noChangeArrowheads="1"/>
                  </p:cNvSpPr>
                  <p:nvPr/>
                </p:nvSpPr>
                <p:spPr bwMode="auto">
                  <a:xfrm>
                    <a:off x="1970" y="2116"/>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49272" name="AutoShape 88"/>
                <p:cNvSpPr>
                  <a:spLocks noChangeArrowheads="1"/>
                </p:cNvSpPr>
                <p:nvPr/>
              </p:nvSpPr>
              <p:spPr bwMode="auto">
                <a:xfrm>
                  <a:off x="1962" y="2220"/>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49273" name="Group 89"/>
              <p:cNvGrpSpPr>
                <a:grpSpLocks/>
              </p:cNvGrpSpPr>
              <p:nvPr/>
            </p:nvGrpSpPr>
            <p:grpSpPr bwMode="auto">
              <a:xfrm>
                <a:off x="2201" y="2116"/>
                <a:ext cx="378" cy="448"/>
                <a:chOff x="2201" y="2116"/>
                <a:chExt cx="378" cy="448"/>
              </a:xfrm>
            </p:grpSpPr>
            <p:grpSp>
              <p:nvGrpSpPr>
                <p:cNvPr id="349274" name="Group 90"/>
                <p:cNvGrpSpPr>
                  <a:grpSpLocks/>
                </p:cNvGrpSpPr>
                <p:nvPr/>
              </p:nvGrpSpPr>
              <p:grpSpPr bwMode="auto">
                <a:xfrm>
                  <a:off x="2201" y="2116"/>
                  <a:ext cx="378" cy="448"/>
                  <a:chOff x="2201" y="2116"/>
                  <a:chExt cx="378" cy="448"/>
                </a:xfrm>
              </p:grpSpPr>
              <p:sp>
                <p:nvSpPr>
                  <p:cNvPr id="349275" name="AutoShape 91"/>
                  <p:cNvSpPr>
                    <a:spLocks noChangeArrowheads="1"/>
                  </p:cNvSpPr>
                  <p:nvPr/>
                </p:nvSpPr>
                <p:spPr bwMode="auto">
                  <a:xfrm>
                    <a:off x="2201" y="2187"/>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76" name="AutoShape 92"/>
                  <p:cNvSpPr>
                    <a:spLocks noChangeArrowheads="1"/>
                  </p:cNvSpPr>
                  <p:nvPr/>
                </p:nvSpPr>
                <p:spPr bwMode="auto">
                  <a:xfrm>
                    <a:off x="2287" y="2116"/>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49277" name="Oval 93"/>
                <p:cNvSpPr>
                  <a:spLocks noChangeArrowheads="1"/>
                </p:cNvSpPr>
                <p:nvPr/>
              </p:nvSpPr>
              <p:spPr bwMode="auto">
                <a:xfrm>
                  <a:off x="2316" y="2152"/>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78" name="AutoShape 94"/>
                <p:cNvSpPr>
                  <a:spLocks noChangeArrowheads="1"/>
                </p:cNvSpPr>
                <p:nvPr/>
              </p:nvSpPr>
              <p:spPr bwMode="auto">
                <a:xfrm>
                  <a:off x="2248" y="2362"/>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49279" name="Freeform 95"/>
              <p:cNvSpPr>
                <a:spLocks/>
              </p:cNvSpPr>
              <p:nvPr/>
            </p:nvSpPr>
            <p:spPr bwMode="auto">
              <a:xfrm>
                <a:off x="2765" y="234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49280" name="Rectangle 96"/>
              <p:cNvSpPr>
                <a:spLocks noChangeArrowheads="1"/>
              </p:cNvSpPr>
              <p:nvPr/>
            </p:nvSpPr>
            <p:spPr bwMode="auto">
              <a:xfrm>
                <a:off x="2761" y="2345"/>
                <a:ext cx="106"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81" name="Rectangle 97"/>
              <p:cNvSpPr>
                <a:spLocks noChangeArrowheads="1"/>
              </p:cNvSpPr>
              <p:nvPr/>
            </p:nvSpPr>
            <p:spPr bwMode="auto">
              <a:xfrm>
                <a:off x="2768" y="2426"/>
                <a:ext cx="82"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82" name="Rectangle 98"/>
              <p:cNvSpPr>
                <a:spLocks noChangeArrowheads="1"/>
              </p:cNvSpPr>
              <p:nvPr/>
            </p:nvSpPr>
            <p:spPr bwMode="auto">
              <a:xfrm>
                <a:off x="2585" y="2426"/>
                <a:ext cx="103" cy="11"/>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349283" name="Group 99"/>
              <p:cNvGrpSpPr>
                <a:grpSpLocks/>
              </p:cNvGrpSpPr>
              <p:nvPr/>
            </p:nvGrpSpPr>
            <p:grpSpPr bwMode="auto">
              <a:xfrm>
                <a:off x="2583" y="2173"/>
                <a:ext cx="194" cy="364"/>
                <a:chOff x="2583" y="2173"/>
                <a:chExt cx="194" cy="364"/>
              </a:xfrm>
            </p:grpSpPr>
            <p:sp>
              <p:nvSpPr>
                <p:cNvPr id="349284" name="Oval 100"/>
                <p:cNvSpPr>
                  <a:spLocks noChangeArrowheads="1"/>
                </p:cNvSpPr>
                <p:nvPr/>
              </p:nvSpPr>
              <p:spPr bwMode="auto">
                <a:xfrm>
                  <a:off x="2659" y="2173"/>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85" name="Freeform 101"/>
                <p:cNvSpPr>
                  <a:spLocks/>
                </p:cNvSpPr>
                <p:nvPr/>
              </p:nvSpPr>
              <p:spPr bwMode="auto">
                <a:xfrm>
                  <a:off x="2583" y="224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grpSp>
        </p:grpSp>
        <p:grpSp>
          <p:nvGrpSpPr>
            <p:cNvPr id="349286" name="Group 102"/>
            <p:cNvGrpSpPr>
              <a:grpSpLocks/>
            </p:cNvGrpSpPr>
            <p:nvPr/>
          </p:nvGrpSpPr>
          <p:grpSpPr bwMode="auto">
            <a:xfrm>
              <a:off x="5201212" y="3820960"/>
              <a:ext cx="1535723" cy="656492"/>
              <a:chOff x="2812" y="2564"/>
              <a:chExt cx="967" cy="448"/>
            </a:xfrm>
          </p:grpSpPr>
          <p:grpSp>
            <p:nvGrpSpPr>
              <p:cNvPr id="349287" name="Group 103"/>
              <p:cNvGrpSpPr>
                <a:grpSpLocks/>
              </p:cNvGrpSpPr>
              <p:nvPr/>
            </p:nvGrpSpPr>
            <p:grpSpPr bwMode="auto">
              <a:xfrm>
                <a:off x="2812" y="2564"/>
                <a:ext cx="305" cy="448"/>
                <a:chOff x="2812" y="2564"/>
                <a:chExt cx="305" cy="448"/>
              </a:xfrm>
            </p:grpSpPr>
            <p:grpSp>
              <p:nvGrpSpPr>
                <p:cNvPr id="349288" name="Group 104"/>
                <p:cNvGrpSpPr>
                  <a:grpSpLocks/>
                </p:cNvGrpSpPr>
                <p:nvPr/>
              </p:nvGrpSpPr>
              <p:grpSpPr bwMode="auto">
                <a:xfrm>
                  <a:off x="2812" y="2564"/>
                  <a:ext cx="305" cy="448"/>
                  <a:chOff x="2812" y="2564"/>
                  <a:chExt cx="305" cy="448"/>
                </a:xfrm>
              </p:grpSpPr>
              <p:sp>
                <p:nvSpPr>
                  <p:cNvPr id="349289" name="AutoShape 105"/>
                  <p:cNvSpPr>
                    <a:spLocks noChangeArrowheads="1"/>
                  </p:cNvSpPr>
                  <p:nvPr/>
                </p:nvSpPr>
                <p:spPr bwMode="auto">
                  <a:xfrm>
                    <a:off x="2812" y="2635"/>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90" name="AutoShape 106"/>
                  <p:cNvSpPr>
                    <a:spLocks noChangeArrowheads="1"/>
                  </p:cNvSpPr>
                  <p:nvPr/>
                </p:nvSpPr>
                <p:spPr bwMode="auto">
                  <a:xfrm>
                    <a:off x="2882" y="2564"/>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49291" name="AutoShape 107"/>
                <p:cNvSpPr>
                  <a:spLocks noChangeArrowheads="1"/>
                </p:cNvSpPr>
                <p:nvPr/>
              </p:nvSpPr>
              <p:spPr bwMode="auto">
                <a:xfrm>
                  <a:off x="2874" y="2668"/>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49292" name="Group 108"/>
              <p:cNvGrpSpPr>
                <a:grpSpLocks/>
              </p:cNvGrpSpPr>
              <p:nvPr/>
            </p:nvGrpSpPr>
            <p:grpSpPr bwMode="auto">
              <a:xfrm>
                <a:off x="3113" y="2564"/>
                <a:ext cx="378" cy="448"/>
                <a:chOff x="3113" y="2564"/>
                <a:chExt cx="378" cy="448"/>
              </a:xfrm>
            </p:grpSpPr>
            <p:grpSp>
              <p:nvGrpSpPr>
                <p:cNvPr id="349293" name="Group 109"/>
                <p:cNvGrpSpPr>
                  <a:grpSpLocks/>
                </p:cNvGrpSpPr>
                <p:nvPr/>
              </p:nvGrpSpPr>
              <p:grpSpPr bwMode="auto">
                <a:xfrm>
                  <a:off x="3113" y="2564"/>
                  <a:ext cx="378" cy="448"/>
                  <a:chOff x="3113" y="2564"/>
                  <a:chExt cx="378" cy="448"/>
                </a:xfrm>
              </p:grpSpPr>
              <p:sp>
                <p:nvSpPr>
                  <p:cNvPr id="349294" name="AutoShape 110"/>
                  <p:cNvSpPr>
                    <a:spLocks noChangeArrowheads="1"/>
                  </p:cNvSpPr>
                  <p:nvPr/>
                </p:nvSpPr>
                <p:spPr bwMode="auto">
                  <a:xfrm>
                    <a:off x="3113" y="2635"/>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95" name="AutoShape 111"/>
                  <p:cNvSpPr>
                    <a:spLocks noChangeArrowheads="1"/>
                  </p:cNvSpPr>
                  <p:nvPr/>
                </p:nvSpPr>
                <p:spPr bwMode="auto">
                  <a:xfrm>
                    <a:off x="3199" y="2564"/>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49296" name="Oval 112"/>
                <p:cNvSpPr>
                  <a:spLocks noChangeArrowheads="1"/>
                </p:cNvSpPr>
                <p:nvPr/>
              </p:nvSpPr>
              <p:spPr bwMode="auto">
                <a:xfrm>
                  <a:off x="3228" y="2600"/>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97" name="AutoShape 113"/>
                <p:cNvSpPr>
                  <a:spLocks noChangeArrowheads="1"/>
                </p:cNvSpPr>
                <p:nvPr/>
              </p:nvSpPr>
              <p:spPr bwMode="auto">
                <a:xfrm>
                  <a:off x="3160" y="2810"/>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49298" name="Freeform 114"/>
              <p:cNvSpPr>
                <a:spLocks/>
              </p:cNvSpPr>
              <p:nvPr/>
            </p:nvSpPr>
            <p:spPr bwMode="auto">
              <a:xfrm>
                <a:off x="3677" y="279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49299" name="Rectangle 115"/>
              <p:cNvSpPr>
                <a:spLocks noChangeArrowheads="1"/>
              </p:cNvSpPr>
              <p:nvPr/>
            </p:nvSpPr>
            <p:spPr bwMode="auto">
              <a:xfrm>
                <a:off x="3673" y="2793"/>
                <a:ext cx="106"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300" name="Rectangle 116"/>
              <p:cNvSpPr>
                <a:spLocks noChangeArrowheads="1"/>
              </p:cNvSpPr>
              <p:nvPr/>
            </p:nvSpPr>
            <p:spPr bwMode="auto">
              <a:xfrm>
                <a:off x="3680" y="2874"/>
                <a:ext cx="82"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301" name="Rectangle 117"/>
              <p:cNvSpPr>
                <a:spLocks noChangeArrowheads="1"/>
              </p:cNvSpPr>
              <p:nvPr/>
            </p:nvSpPr>
            <p:spPr bwMode="auto">
              <a:xfrm>
                <a:off x="3497" y="2874"/>
                <a:ext cx="103" cy="11"/>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349302" name="Group 118"/>
              <p:cNvGrpSpPr>
                <a:grpSpLocks/>
              </p:cNvGrpSpPr>
              <p:nvPr/>
            </p:nvGrpSpPr>
            <p:grpSpPr bwMode="auto">
              <a:xfrm>
                <a:off x="3495" y="2621"/>
                <a:ext cx="194" cy="364"/>
                <a:chOff x="3495" y="2621"/>
                <a:chExt cx="194" cy="364"/>
              </a:xfrm>
            </p:grpSpPr>
            <p:sp>
              <p:nvSpPr>
                <p:cNvPr id="349303" name="Oval 119"/>
                <p:cNvSpPr>
                  <a:spLocks noChangeArrowheads="1"/>
                </p:cNvSpPr>
                <p:nvPr/>
              </p:nvSpPr>
              <p:spPr bwMode="auto">
                <a:xfrm>
                  <a:off x="3571" y="2621"/>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304" name="Freeform 120"/>
                <p:cNvSpPr>
                  <a:spLocks/>
                </p:cNvSpPr>
                <p:nvPr/>
              </p:nvSpPr>
              <p:spPr bwMode="auto">
                <a:xfrm>
                  <a:off x="3495" y="268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grpSp>
        </p:grpSp>
        <p:grpSp>
          <p:nvGrpSpPr>
            <p:cNvPr id="349305" name="Group 121"/>
            <p:cNvGrpSpPr>
              <a:grpSpLocks/>
            </p:cNvGrpSpPr>
            <p:nvPr/>
          </p:nvGrpSpPr>
          <p:grpSpPr bwMode="auto">
            <a:xfrm>
              <a:off x="6852701" y="4547790"/>
              <a:ext cx="1535723" cy="656492"/>
              <a:chOff x="3852" y="3060"/>
              <a:chExt cx="967" cy="448"/>
            </a:xfrm>
          </p:grpSpPr>
          <p:grpSp>
            <p:nvGrpSpPr>
              <p:cNvPr id="349306" name="Group 122"/>
              <p:cNvGrpSpPr>
                <a:grpSpLocks/>
              </p:cNvGrpSpPr>
              <p:nvPr/>
            </p:nvGrpSpPr>
            <p:grpSpPr bwMode="auto">
              <a:xfrm>
                <a:off x="3852" y="3060"/>
                <a:ext cx="305" cy="448"/>
                <a:chOff x="3852" y="3060"/>
                <a:chExt cx="305" cy="448"/>
              </a:xfrm>
            </p:grpSpPr>
            <p:grpSp>
              <p:nvGrpSpPr>
                <p:cNvPr id="349307" name="Group 123"/>
                <p:cNvGrpSpPr>
                  <a:grpSpLocks/>
                </p:cNvGrpSpPr>
                <p:nvPr/>
              </p:nvGrpSpPr>
              <p:grpSpPr bwMode="auto">
                <a:xfrm>
                  <a:off x="3852" y="3060"/>
                  <a:ext cx="305" cy="448"/>
                  <a:chOff x="3852" y="3060"/>
                  <a:chExt cx="305" cy="448"/>
                </a:xfrm>
              </p:grpSpPr>
              <p:sp>
                <p:nvSpPr>
                  <p:cNvPr id="349308" name="AutoShape 124"/>
                  <p:cNvSpPr>
                    <a:spLocks noChangeArrowheads="1"/>
                  </p:cNvSpPr>
                  <p:nvPr/>
                </p:nvSpPr>
                <p:spPr bwMode="auto">
                  <a:xfrm>
                    <a:off x="3852" y="3131"/>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309" name="AutoShape 125"/>
                  <p:cNvSpPr>
                    <a:spLocks noChangeArrowheads="1"/>
                  </p:cNvSpPr>
                  <p:nvPr/>
                </p:nvSpPr>
                <p:spPr bwMode="auto">
                  <a:xfrm>
                    <a:off x="3922" y="3060"/>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49310" name="AutoShape 126"/>
                <p:cNvSpPr>
                  <a:spLocks noChangeArrowheads="1"/>
                </p:cNvSpPr>
                <p:nvPr/>
              </p:nvSpPr>
              <p:spPr bwMode="auto">
                <a:xfrm>
                  <a:off x="3914" y="3164"/>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49311" name="Group 127"/>
              <p:cNvGrpSpPr>
                <a:grpSpLocks/>
              </p:cNvGrpSpPr>
              <p:nvPr/>
            </p:nvGrpSpPr>
            <p:grpSpPr bwMode="auto">
              <a:xfrm>
                <a:off x="4153" y="3060"/>
                <a:ext cx="378" cy="448"/>
                <a:chOff x="4153" y="3060"/>
                <a:chExt cx="378" cy="448"/>
              </a:xfrm>
            </p:grpSpPr>
            <p:grpSp>
              <p:nvGrpSpPr>
                <p:cNvPr id="349312" name="Group 128"/>
                <p:cNvGrpSpPr>
                  <a:grpSpLocks/>
                </p:cNvGrpSpPr>
                <p:nvPr/>
              </p:nvGrpSpPr>
              <p:grpSpPr bwMode="auto">
                <a:xfrm>
                  <a:off x="4153" y="3060"/>
                  <a:ext cx="378" cy="448"/>
                  <a:chOff x="4153" y="3060"/>
                  <a:chExt cx="378" cy="448"/>
                </a:xfrm>
              </p:grpSpPr>
              <p:sp>
                <p:nvSpPr>
                  <p:cNvPr id="349313" name="AutoShape 129"/>
                  <p:cNvSpPr>
                    <a:spLocks noChangeArrowheads="1"/>
                  </p:cNvSpPr>
                  <p:nvPr/>
                </p:nvSpPr>
                <p:spPr bwMode="auto">
                  <a:xfrm>
                    <a:off x="4153" y="3131"/>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314" name="AutoShape 130"/>
                  <p:cNvSpPr>
                    <a:spLocks noChangeArrowheads="1"/>
                  </p:cNvSpPr>
                  <p:nvPr/>
                </p:nvSpPr>
                <p:spPr bwMode="auto">
                  <a:xfrm>
                    <a:off x="4239" y="3060"/>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49315" name="Oval 131"/>
                <p:cNvSpPr>
                  <a:spLocks noChangeArrowheads="1"/>
                </p:cNvSpPr>
                <p:nvPr/>
              </p:nvSpPr>
              <p:spPr bwMode="auto">
                <a:xfrm>
                  <a:off x="4268" y="3096"/>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316" name="AutoShape 132"/>
                <p:cNvSpPr>
                  <a:spLocks noChangeArrowheads="1"/>
                </p:cNvSpPr>
                <p:nvPr/>
              </p:nvSpPr>
              <p:spPr bwMode="auto">
                <a:xfrm>
                  <a:off x="4200" y="3306"/>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49317" name="Freeform 133"/>
              <p:cNvSpPr>
                <a:spLocks/>
              </p:cNvSpPr>
              <p:nvPr/>
            </p:nvSpPr>
            <p:spPr bwMode="auto">
              <a:xfrm>
                <a:off x="4717" y="3289"/>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49318" name="Rectangle 134"/>
              <p:cNvSpPr>
                <a:spLocks noChangeArrowheads="1"/>
              </p:cNvSpPr>
              <p:nvPr/>
            </p:nvSpPr>
            <p:spPr bwMode="auto">
              <a:xfrm>
                <a:off x="4713" y="3289"/>
                <a:ext cx="106"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319" name="Rectangle 135"/>
              <p:cNvSpPr>
                <a:spLocks noChangeArrowheads="1"/>
              </p:cNvSpPr>
              <p:nvPr/>
            </p:nvSpPr>
            <p:spPr bwMode="auto">
              <a:xfrm>
                <a:off x="4720" y="3370"/>
                <a:ext cx="82"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320" name="Rectangle 136"/>
              <p:cNvSpPr>
                <a:spLocks noChangeArrowheads="1"/>
              </p:cNvSpPr>
              <p:nvPr/>
            </p:nvSpPr>
            <p:spPr bwMode="auto">
              <a:xfrm>
                <a:off x="4537" y="3370"/>
                <a:ext cx="103" cy="11"/>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349321" name="Group 137"/>
              <p:cNvGrpSpPr>
                <a:grpSpLocks/>
              </p:cNvGrpSpPr>
              <p:nvPr/>
            </p:nvGrpSpPr>
            <p:grpSpPr bwMode="auto">
              <a:xfrm>
                <a:off x="4535" y="3117"/>
                <a:ext cx="194" cy="364"/>
                <a:chOff x="4535" y="3117"/>
                <a:chExt cx="194" cy="364"/>
              </a:xfrm>
            </p:grpSpPr>
            <p:sp>
              <p:nvSpPr>
                <p:cNvPr id="349322" name="Oval 138"/>
                <p:cNvSpPr>
                  <a:spLocks noChangeArrowheads="1"/>
                </p:cNvSpPr>
                <p:nvPr/>
              </p:nvSpPr>
              <p:spPr bwMode="auto">
                <a:xfrm>
                  <a:off x="4611" y="3117"/>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323" name="Freeform 139"/>
                <p:cNvSpPr>
                  <a:spLocks/>
                </p:cNvSpPr>
                <p:nvPr/>
              </p:nvSpPr>
              <p:spPr bwMode="auto">
                <a:xfrm>
                  <a:off x="4535" y="3185"/>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grpSp>
        </p:grpSp>
        <p:sp>
          <p:nvSpPr>
            <p:cNvPr id="349324" name="Rectangle 140"/>
            <p:cNvSpPr>
              <a:spLocks noChangeArrowheads="1"/>
            </p:cNvSpPr>
            <p:nvPr/>
          </p:nvSpPr>
          <p:spPr bwMode="auto">
            <a:xfrm>
              <a:off x="899717" y="2481598"/>
              <a:ext cx="336754" cy="264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662" i="1">
                  <a:latin typeface="Arial" panose="020B0604020202020204" pitchFamily="34" charset="0"/>
                </a:rPr>
                <a:t>T</a:t>
              </a:r>
            </a:p>
            <a:p>
              <a:pPr algn="ctr"/>
              <a:r>
                <a:rPr lang="en-US" altLang="zh-TW" sz="1662" i="1">
                  <a:latin typeface="Arial" panose="020B0604020202020204" pitchFamily="34" charset="0"/>
                </a:rPr>
                <a:t>a</a:t>
              </a:r>
            </a:p>
            <a:p>
              <a:pPr algn="ctr"/>
              <a:r>
                <a:rPr lang="en-US" altLang="zh-TW" sz="1662" i="1">
                  <a:latin typeface="Arial" panose="020B0604020202020204" pitchFamily="34" charset="0"/>
                </a:rPr>
                <a:t>s</a:t>
              </a:r>
            </a:p>
            <a:p>
              <a:pPr algn="ctr"/>
              <a:r>
                <a:rPr lang="en-US" altLang="zh-TW" sz="1662" i="1">
                  <a:latin typeface="Arial" panose="020B0604020202020204" pitchFamily="34" charset="0"/>
                </a:rPr>
                <a:t>k</a:t>
              </a:r>
            </a:p>
            <a:p>
              <a:pPr algn="ctr"/>
              <a:endParaRPr lang="en-US" altLang="zh-TW" sz="1662" i="1">
                <a:latin typeface="Arial" panose="020B0604020202020204" pitchFamily="34" charset="0"/>
              </a:endParaRPr>
            </a:p>
            <a:p>
              <a:pPr algn="ctr"/>
              <a:r>
                <a:rPr lang="en-US" altLang="zh-TW" sz="1662" i="1">
                  <a:latin typeface="Arial" panose="020B0604020202020204" pitchFamily="34" charset="0"/>
                </a:rPr>
                <a:t>O</a:t>
              </a:r>
            </a:p>
            <a:p>
              <a:pPr algn="ctr"/>
              <a:r>
                <a:rPr lang="en-US" altLang="zh-TW" sz="1662" i="1">
                  <a:latin typeface="Arial" panose="020B0604020202020204" pitchFamily="34" charset="0"/>
                </a:rPr>
                <a:t>r</a:t>
              </a:r>
            </a:p>
            <a:p>
              <a:pPr algn="ctr"/>
              <a:r>
                <a:rPr lang="en-US" altLang="zh-TW" sz="1662" i="1">
                  <a:latin typeface="Arial" panose="020B0604020202020204" pitchFamily="34" charset="0"/>
                </a:rPr>
                <a:t>d</a:t>
              </a:r>
            </a:p>
            <a:p>
              <a:pPr algn="ctr"/>
              <a:r>
                <a:rPr lang="en-US" altLang="zh-TW" sz="1662" i="1">
                  <a:latin typeface="Arial" panose="020B0604020202020204" pitchFamily="34" charset="0"/>
                </a:rPr>
                <a:t>e</a:t>
              </a:r>
            </a:p>
            <a:p>
              <a:pPr algn="ctr"/>
              <a:r>
                <a:rPr lang="en-US" altLang="zh-TW" sz="1662" i="1">
                  <a:latin typeface="Arial" panose="020B0604020202020204" pitchFamily="34" charset="0"/>
                </a:rPr>
                <a:t>r</a:t>
              </a:r>
            </a:p>
          </p:txBody>
        </p:sp>
        <p:sp>
          <p:nvSpPr>
            <p:cNvPr id="349325" name="Line 141"/>
            <p:cNvSpPr>
              <a:spLocks noChangeShapeType="1"/>
            </p:cNvSpPr>
            <p:nvPr/>
          </p:nvSpPr>
          <p:spPr bwMode="auto">
            <a:xfrm>
              <a:off x="1372162" y="2326267"/>
              <a:ext cx="0" cy="281353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2" name="群組 1"/>
          <p:cNvGrpSpPr/>
          <p:nvPr/>
        </p:nvGrpSpPr>
        <p:grpSpPr>
          <a:xfrm>
            <a:off x="1541328" y="1052736"/>
            <a:ext cx="7207136" cy="1265259"/>
            <a:chOff x="1115158" y="1052736"/>
            <a:chExt cx="7423160" cy="1265259"/>
          </a:xfrm>
        </p:grpSpPr>
        <p:sp>
          <p:nvSpPr>
            <p:cNvPr id="349199" name="Rectangle 15"/>
            <p:cNvSpPr>
              <a:spLocks noChangeArrowheads="1"/>
            </p:cNvSpPr>
            <p:nvPr/>
          </p:nvSpPr>
          <p:spPr bwMode="auto">
            <a:xfrm>
              <a:off x="1494160" y="1891308"/>
              <a:ext cx="489039"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30</a:t>
              </a:r>
            </a:p>
          </p:txBody>
        </p:sp>
        <p:grpSp>
          <p:nvGrpSpPr>
            <p:cNvPr id="349200" name="Group 16"/>
            <p:cNvGrpSpPr>
              <a:grpSpLocks/>
            </p:cNvGrpSpPr>
            <p:nvPr/>
          </p:nvGrpSpPr>
          <p:grpSpPr bwMode="auto">
            <a:xfrm>
              <a:off x="1485900" y="1864931"/>
              <a:ext cx="1548912" cy="0"/>
              <a:chOff x="936" y="1400"/>
              <a:chExt cx="976" cy="0"/>
            </a:xfrm>
          </p:grpSpPr>
          <p:sp>
            <p:nvSpPr>
              <p:cNvPr id="349201" name="Line 17"/>
              <p:cNvSpPr>
                <a:spLocks noChangeShapeType="1"/>
              </p:cNvSpPr>
              <p:nvPr/>
            </p:nvSpPr>
            <p:spPr bwMode="auto">
              <a:xfrm>
                <a:off x="936" y="1400"/>
                <a:ext cx="320" cy="0"/>
              </a:xfrm>
              <a:prstGeom prst="line">
                <a:avLst/>
              </a:prstGeom>
              <a:noFill/>
              <a:ln w="50800">
                <a:solidFill>
                  <a:srgbClr val="F6BF6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02" name="Line 18"/>
              <p:cNvSpPr>
                <a:spLocks noChangeShapeType="1"/>
              </p:cNvSpPr>
              <p:nvPr/>
            </p:nvSpPr>
            <p:spPr bwMode="auto">
              <a:xfrm>
                <a:off x="1264" y="1400"/>
                <a:ext cx="392" cy="0"/>
              </a:xfrm>
              <a:prstGeom prst="line">
                <a:avLst/>
              </a:prstGeom>
              <a:noFill/>
              <a:ln w="50800">
                <a:solidFill>
                  <a:srgbClr val="A2C1F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03" name="Line 19"/>
              <p:cNvSpPr>
                <a:spLocks noChangeShapeType="1"/>
              </p:cNvSpPr>
              <p:nvPr/>
            </p:nvSpPr>
            <p:spPr bwMode="auto">
              <a:xfrm>
                <a:off x="1664" y="1400"/>
                <a:ext cx="248" cy="0"/>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49204" name="Rectangle 20"/>
            <p:cNvSpPr>
              <a:spLocks noChangeArrowheads="1"/>
            </p:cNvSpPr>
            <p:nvPr/>
          </p:nvSpPr>
          <p:spPr bwMode="auto">
            <a:xfrm>
              <a:off x="2078116" y="1891308"/>
              <a:ext cx="489039"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40</a:t>
              </a:r>
            </a:p>
          </p:txBody>
        </p:sp>
        <p:sp>
          <p:nvSpPr>
            <p:cNvPr id="349205" name="Rectangle 21"/>
            <p:cNvSpPr>
              <a:spLocks noChangeArrowheads="1"/>
            </p:cNvSpPr>
            <p:nvPr/>
          </p:nvSpPr>
          <p:spPr bwMode="auto">
            <a:xfrm>
              <a:off x="2599060" y="1891308"/>
              <a:ext cx="489039"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20</a:t>
              </a:r>
            </a:p>
          </p:txBody>
        </p:sp>
        <p:sp>
          <p:nvSpPr>
            <p:cNvPr id="349206" name="Line 22"/>
            <p:cNvSpPr>
              <a:spLocks noChangeShapeType="1"/>
            </p:cNvSpPr>
            <p:nvPr/>
          </p:nvSpPr>
          <p:spPr bwMode="auto">
            <a:xfrm>
              <a:off x="2006112" y="1700808"/>
              <a:ext cx="0" cy="2930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07" name="Line 23"/>
            <p:cNvSpPr>
              <a:spLocks noChangeShapeType="1"/>
            </p:cNvSpPr>
            <p:nvPr/>
          </p:nvSpPr>
          <p:spPr bwMode="auto">
            <a:xfrm>
              <a:off x="2642089" y="1700808"/>
              <a:ext cx="0" cy="2930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08" name="Line 24"/>
            <p:cNvSpPr>
              <a:spLocks noChangeShapeType="1"/>
            </p:cNvSpPr>
            <p:nvPr/>
          </p:nvSpPr>
          <p:spPr bwMode="auto">
            <a:xfrm>
              <a:off x="3048000" y="1700808"/>
              <a:ext cx="0" cy="2930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09" name="Rectangle 25"/>
            <p:cNvSpPr>
              <a:spLocks noChangeArrowheads="1"/>
            </p:cNvSpPr>
            <p:nvPr/>
          </p:nvSpPr>
          <p:spPr bwMode="auto">
            <a:xfrm>
              <a:off x="3068716" y="1891308"/>
              <a:ext cx="489039"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30</a:t>
              </a:r>
            </a:p>
          </p:txBody>
        </p:sp>
        <p:grpSp>
          <p:nvGrpSpPr>
            <p:cNvPr id="349210" name="Group 26"/>
            <p:cNvGrpSpPr>
              <a:grpSpLocks/>
            </p:cNvGrpSpPr>
            <p:nvPr/>
          </p:nvGrpSpPr>
          <p:grpSpPr bwMode="auto">
            <a:xfrm>
              <a:off x="3061189" y="1864931"/>
              <a:ext cx="1548911" cy="0"/>
              <a:chOff x="1928" y="1400"/>
              <a:chExt cx="976" cy="0"/>
            </a:xfrm>
          </p:grpSpPr>
          <p:sp>
            <p:nvSpPr>
              <p:cNvPr id="349211" name="Line 27"/>
              <p:cNvSpPr>
                <a:spLocks noChangeShapeType="1"/>
              </p:cNvSpPr>
              <p:nvPr/>
            </p:nvSpPr>
            <p:spPr bwMode="auto">
              <a:xfrm>
                <a:off x="1928" y="1400"/>
                <a:ext cx="320" cy="0"/>
              </a:xfrm>
              <a:prstGeom prst="line">
                <a:avLst/>
              </a:prstGeom>
              <a:noFill/>
              <a:ln w="50800">
                <a:solidFill>
                  <a:srgbClr val="F6BF6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12" name="Line 28"/>
              <p:cNvSpPr>
                <a:spLocks noChangeShapeType="1"/>
              </p:cNvSpPr>
              <p:nvPr/>
            </p:nvSpPr>
            <p:spPr bwMode="auto">
              <a:xfrm>
                <a:off x="2256" y="1400"/>
                <a:ext cx="392" cy="0"/>
              </a:xfrm>
              <a:prstGeom prst="line">
                <a:avLst/>
              </a:prstGeom>
              <a:noFill/>
              <a:ln w="50800">
                <a:solidFill>
                  <a:srgbClr val="A2C1F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13" name="Line 29"/>
              <p:cNvSpPr>
                <a:spLocks noChangeShapeType="1"/>
              </p:cNvSpPr>
              <p:nvPr/>
            </p:nvSpPr>
            <p:spPr bwMode="auto">
              <a:xfrm>
                <a:off x="2656" y="1400"/>
                <a:ext cx="248" cy="0"/>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49214" name="Rectangle 30"/>
            <p:cNvSpPr>
              <a:spLocks noChangeArrowheads="1"/>
            </p:cNvSpPr>
            <p:nvPr/>
          </p:nvSpPr>
          <p:spPr bwMode="auto">
            <a:xfrm>
              <a:off x="3652672" y="1891308"/>
              <a:ext cx="489039"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40</a:t>
              </a:r>
            </a:p>
          </p:txBody>
        </p:sp>
        <p:sp>
          <p:nvSpPr>
            <p:cNvPr id="349215" name="Rectangle 31"/>
            <p:cNvSpPr>
              <a:spLocks noChangeArrowheads="1"/>
            </p:cNvSpPr>
            <p:nvPr/>
          </p:nvSpPr>
          <p:spPr bwMode="auto">
            <a:xfrm>
              <a:off x="4173616" y="1891308"/>
              <a:ext cx="489039"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20</a:t>
              </a:r>
            </a:p>
          </p:txBody>
        </p:sp>
        <p:sp>
          <p:nvSpPr>
            <p:cNvPr id="349216" name="Line 32"/>
            <p:cNvSpPr>
              <a:spLocks noChangeShapeType="1"/>
            </p:cNvSpPr>
            <p:nvPr/>
          </p:nvSpPr>
          <p:spPr bwMode="auto">
            <a:xfrm>
              <a:off x="3581400" y="1700808"/>
              <a:ext cx="0" cy="2930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17" name="Line 33"/>
            <p:cNvSpPr>
              <a:spLocks noChangeShapeType="1"/>
            </p:cNvSpPr>
            <p:nvPr/>
          </p:nvSpPr>
          <p:spPr bwMode="auto">
            <a:xfrm>
              <a:off x="4215912" y="1700808"/>
              <a:ext cx="0" cy="2930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18" name="Line 34"/>
            <p:cNvSpPr>
              <a:spLocks noChangeShapeType="1"/>
            </p:cNvSpPr>
            <p:nvPr/>
          </p:nvSpPr>
          <p:spPr bwMode="auto">
            <a:xfrm>
              <a:off x="4623289" y="1700808"/>
              <a:ext cx="0" cy="2930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19" name="Rectangle 35"/>
            <p:cNvSpPr>
              <a:spLocks noChangeArrowheads="1"/>
            </p:cNvSpPr>
            <p:nvPr/>
          </p:nvSpPr>
          <p:spPr bwMode="auto">
            <a:xfrm>
              <a:off x="4643272" y="1891308"/>
              <a:ext cx="489039"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30</a:t>
              </a:r>
            </a:p>
          </p:txBody>
        </p:sp>
        <p:grpSp>
          <p:nvGrpSpPr>
            <p:cNvPr id="349220" name="Group 36"/>
            <p:cNvGrpSpPr>
              <a:grpSpLocks/>
            </p:cNvGrpSpPr>
            <p:nvPr/>
          </p:nvGrpSpPr>
          <p:grpSpPr bwMode="auto">
            <a:xfrm>
              <a:off x="4635012" y="1864931"/>
              <a:ext cx="1550377" cy="0"/>
              <a:chOff x="2920" y="1400"/>
              <a:chExt cx="976" cy="0"/>
            </a:xfrm>
          </p:grpSpPr>
          <p:sp>
            <p:nvSpPr>
              <p:cNvPr id="349221" name="Line 37"/>
              <p:cNvSpPr>
                <a:spLocks noChangeShapeType="1"/>
              </p:cNvSpPr>
              <p:nvPr/>
            </p:nvSpPr>
            <p:spPr bwMode="auto">
              <a:xfrm>
                <a:off x="2920" y="1400"/>
                <a:ext cx="320" cy="0"/>
              </a:xfrm>
              <a:prstGeom prst="line">
                <a:avLst/>
              </a:prstGeom>
              <a:noFill/>
              <a:ln w="50800">
                <a:solidFill>
                  <a:srgbClr val="F6BF6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22" name="Line 38"/>
              <p:cNvSpPr>
                <a:spLocks noChangeShapeType="1"/>
              </p:cNvSpPr>
              <p:nvPr/>
            </p:nvSpPr>
            <p:spPr bwMode="auto">
              <a:xfrm>
                <a:off x="3248" y="1400"/>
                <a:ext cx="392" cy="0"/>
              </a:xfrm>
              <a:prstGeom prst="line">
                <a:avLst/>
              </a:prstGeom>
              <a:noFill/>
              <a:ln w="50800">
                <a:solidFill>
                  <a:srgbClr val="A2C1F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23" name="Line 39"/>
              <p:cNvSpPr>
                <a:spLocks noChangeShapeType="1"/>
              </p:cNvSpPr>
              <p:nvPr/>
            </p:nvSpPr>
            <p:spPr bwMode="auto">
              <a:xfrm>
                <a:off x="3648" y="1400"/>
                <a:ext cx="248" cy="0"/>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49224" name="Rectangle 40"/>
            <p:cNvSpPr>
              <a:spLocks noChangeArrowheads="1"/>
            </p:cNvSpPr>
            <p:nvPr/>
          </p:nvSpPr>
          <p:spPr bwMode="auto">
            <a:xfrm>
              <a:off x="5227960" y="1891308"/>
              <a:ext cx="489039"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40</a:t>
              </a:r>
            </a:p>
          </p:txBody>
        </p:sp>
        <p:sp>
          <p:nvSpPr>
            <p:cNvPr id="349225" name="Rectangle 41"/>
            <p:cNvSpPr>
              <a:spLocks noChangeArrowheads="1"/>
            </p:cNvSpPr>
            <p:nvPr/>
          </p:nvSpPr>
          <p:spPr bwMode="auto">
            <a:xfrm>
              <a:off x="5748172" y="1891308"/>
              <a:ext cx="489039"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20</a:t>
              </a:r>
            </a:p>
          </p:txBody>
        </p:sp>
        <p:sp>
          <p:nvSpPr>
            <p:cNvPr id="349226" name="Line 42"/>
            <p:cNvSpPr>
              <a:spLocks noChangeShapeType="1"/>
            </p:cNvSpPr>
            <p:nvPr/>
          </p:nvSpPr>
          <p:spPr bwMode="auto">
            <a:xfrm>
              <a:off x="5156689" y="1700808"/>
              <a:ext cx="0" cy="2930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27" name="Line 43"/>
            <p:cNvSpPr>
              <a:spLocks noChangeShapeType="1"/>
            </p:cNvSpPr>
            <p:nvPr/>
          </p:nvSpPr>
          <p:spPr bwMode="auto">
            <a:xfrm>
              <a:off x="5791200" y="1700808"/>
              <a:ext cx="0" cy="2930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28" name="Line 44"/>
            <p:cNvSpPr>
              <a:spLocks noChangeShapeType="1"/>
            </p:cNvSpPr>
            <p:nvPr/>
          </p:nvSpPr>
          <p:spPr bwMode="auto">
            <a:xfrm>
              <a:off x="6197112" y="1700808"/>
              <a:ext cx="0" cy="2930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29" name="Rectangle 45"/>
            <p:cNvSpPr>
              <a:spLocks noChangeArrowheads="1"/>
            </p:cNvSpPr>
            <p:nvPr/>
          </p:nvSpPr>
          <p:spPr bwMode="auto">
            <a:xfrm>
              <a:off x="6218560" y="1891308"/>
              <a:ext cx="489039"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30</a:t>
              </a:r>
            </a:p>
          </p:txBody>
        </p:sp>
        <p:grpSp>
          <p:nvGrpSpPr>
            <p:cNvPr id="349230" name="Group 46"/>
            <p:cNvGrpSpPr>
              <a:grpSpLocks/>
            </p:cNvGrpSpPr>
            <p:nvPr/>
          </p:nvGrpSpPr>
          <p:grpSpPr bwMode="auto">
            <a:xfrm>
              <a:off x="6210300" y="1864931"/>
              <a:ext cx="1548912" cy="0"/>
              <a:chOff x="3912" y="1400"/>
              <a:chExt cx="976" cy="0"/>
            </a:xfrm>
          </p:grpSpPr>
          <p:sp>
            <p:nvSpPr>
              <p:cNvPr id="349231" name="Line 47"/>
              <p:cNvSpPr>
                <a:spLocks noChangeShapeType="1"/>
              </p:cNvSpPr>
              <p:nvPr/>
            </p:nvSpPr>
            <p:spPr bwMode="auto">
              <a:xfrm>
                <a:off x="3912" y="1400"/>
                <a:ext cx="320" cy="0"/>
              </a:xfrm>
              <a:prstGeom prst="line">
                <a:avLst/>
              </a:prstGeom>
              <a:noFill/>
              <a:ln w="50800">
                <a:solidFill>
                  <a:srgbClr val="F6BF6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32" name="Line 48"/>
              <p:cNvSpPr>
                <a:spLocks noChangeShapeType="1"/>
              </p:cNvSpPr>
              <p:nvPr/>
            </p:nvSpPr>
            <p:spPr bwMode="auto">
              <a:xfrm>
                <a:off x="4240" y="1400"/>
                <a:ext cx="392" cy="0"/>
              </a:xfrm>
              <a:prstGeom prst="line">
                <a:avLst/>
              </a:prstGeom>
              <a:noFill/>
              <a:ln w="50800">
                <a:solidFill>
                  <a:srgbClr val="A2C1F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33" name="Line 49"/>
              <p:cNvSpPr>
                <a:spLocks noChangeShapeType="1"/>
              </p:cNvSpPr>
              <p:nvPr/>
            </p:nvSpPr>
            <p:spPr bwMode="auto">
              <a:xfrm>
                <a:off x="4640" y="1400"/>
                <a:ext cx="248" cy="0"/>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49234" name="Rectangle 50"/>
            <p:cNvSpPr>
              <a:spLocks noChangeArrowheads="1"/>
            </p:cNvSpPr>
            <p:nvPr/>
          </p:nvSpPr>
          <p:spPr bwMode="auto">
            <a:xfrm>
              <a:off x="6802516" y="1891308"/>
              <a:ext cx="489039"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40</a:t>
              </a:r>
            </a:p>
          </p:txBody>
        </p:sp>
        <p:sp>
          <p:nvSpPr>
            <p:cNvPr id="349235" name="Rectangle 51"/>
            <p:cNvSpPr>
              <a:spLocks noChangeArrowheads="1"/>
            </p:cNvSpPr>
            <p:nvPr/>
          </p:nvSpPr>
          <p:spPr bwMode="auto">
            <a:xfrm>
              <a:off x="7323460" y="1891308"/>
              <a:ext cx="489039"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20</a:t>
              </a:r>
            </a:p>
          </p:txBody>
        </p:sp>
        <p:sp>
          <p:nvSpPr>
            <p:cNvPr id="349236" name="Line 52"/>
            <p:cNvSpPr>
              <a:spLocks noChangeShapeType="1"/>
            </p:cNvSpPr>
            <p:nvPr/>
          </p:nvSpPr>
          <p:spPr bwMode="auto">
            <a:xfrm>
              <a:off x="6730512" y="1700808"/>
              <a:ext cx="0" cy="2930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37" name="Line 53"/>
            <p:cNvSpPr>
              <a:spLocks noChangeShapeType="1"/>
            </p:cNvSpPr>
            <p:nvPr/>
          </p:nvSpPr>
          <p:spPr bwMode="auto">
            <a:xfrm>
              <a:off x="7366489" y="1700808"/>
              <a:ext cx="0" cy="2930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38" name="Line 54"/>
            <p:cNvSpPr>
              <a:spLocks noChangeShapeType="1"/>
            </p:cNvSpPr>
            <p:nvPr/>
          </p:nvSpPr>
          <p:spPr bwMode="auto">
            <a:xfrm>
              <a:off x="7772400" y="1700808"/>
              <a:ext cx="0" cy="2930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58" name="Rectangle 74"/>
            <p:cNvSpPr>
              <a:spLocks noChangeArrowheads="1"/>
            </p:cNvSpPr>
            <p:nvPr/>
          </p:nvSpPr>
          <p:spPr bwMode="auto">
            <a:xfrm>
              <a:off x="1115158" y="1052736"/>
              <a:ext cx="835287"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215" b="1" dirty="0">
                  <a:latin typeface="Arial" panose="020B0604020202020204" pitchFamily="34" charset="0"/>
                </a:rPr>
                <a:t>6 </a:t>
              </a:r>
              <a:r>
                <a:rPr lang="en-US" altLang="zh-TW" sz="2215" b="1" dirty="0">
                  <a:latin typeface="Arial" panose="020B0604020202020204" pitchFamily="34" charset="0"/>
                </a:rPr>
                <a:t>PM</a:t>
              </a:r>
            </a:p>
          </p:txBody>
        </p:sp>
        <p:sp>
          <p:nvSpPr>
            <p:cNvPr id="349259" name="Line 75"/>
            <p:cNvSpPr>
              <a:spLocks noChangeShapeType="1"/>
            </p:cNvSpPr>
            <p:nvPr/>
          </p:nvSpPr>
          <p:spPr bwMode="auto">
            <a:xfrm>
              <a:off x="1472712" y="1577344"/>
              <a:ext cx="633778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60" name="Line 76"/>
            <p:cNvSpPr>
              <a:spLocks noChangeShapeType="1"/>
            </p:cNvSpPr>
            <p:nvPr/>
          </p:nvSpPr>
          <p:spPr bwMode="auto">
            <a:xfrm>
              <a:off x="1472712" y="1448390"/>
              <a:ext cx="0" cy="2930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9261" name="Rectangle 77"/>
            <p:cNvSpPr>
              <a:spLocks noChangeArrowheads="1"/>
            </p:cNvSpPr>
            <p:nvPr/>
          </p:nvSpPr>
          <p:spPr bwMode="auto">
            <a:xfrm>
              <a:off x="2346081" y="1064459"/>
              <a:ext cx="330342"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215" b="1">
                  <a:latin typeface="Arial" panose="020B0604020202020204" pitchFamily="34" charset="0"/>
                </a:rPr>
                <a:t>7</a:t>
              </a:r>
            </a:p>
          </p:txBody>
        </p:sp>
        <p:sp>
          <p:nvSpPr>
            <p:cNvPr id="349262" name="Rectangle 78"/>
            <p:cNvSpPr>
              <a:spLocks noChangeArrowheads="1"/>
            </p:cNvSpPr>
            <p:nvPr/>
          </p:nvSpPr>
          <p:spPr bwMode="auto">
            <a:xfrm>
              <a:off x="3412881" y="1064459"/>
              <a:ext cx="330342"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215" b="1">
                  <a:latin typeface="Arial" panose="020B0604020202020204" pitchFamily="34" charset="0"/>
                </a:rPr>
                <a:t>8</a:t>
              </a:r>
            </a:p>
          </p:txBody>
        </p:sp>
        <p:sp>
          <p:nvSpPr>
            <p:cNvPr id="349263" name="Rectangle 79"/>
            <p:cNvSpPr>
              <a:spLocks noChangeArrowheads="1"/>
            </p:cNvSpPr>
            <p:nvPr/>
          </p:nvSpPr>
          <p:spPr bwMode="auto">
            <a:xfrm>
              <a:off x="4429858" y="1064459"/>
              <a:ext cx="330342"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215" b="1">
                  <a:latin typeface="Arial" panose="020B0604020202020204" pitchFamily="34" charset="0"/>
                </a:rPr>
                <a:t>9</a:t>
              </a:r>
            </a:p>
          </p:txBody>
        </p:sp>
        <p:sp>
          <p:nvSpPr>
            <p:cNvPr id="349264" name="Rectangle 80"/>
            <p:cNvSpPr>
              <a:spLocks noChangeArrowheads="1"/>
            </p:cNvSpPr>
            <p:nvPr/>
          </p:nvSpPr>
          <p:spPr bwMode="auto">
            <a:xfrm>
              <a:off x="5369170" y="1076182"/>
              <a:ext cx="489039"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215" b="1">
                  <a:latin typeface="Arial" panose="020B0604020202020204" pitchFamily="34" charset="0"/>
                </a:rPr>
                <a:t>10</a:t>
              </a:r>
            </a:p>
          </p:txBody>
        </p:sp>
        <p:sp>
          <p:nvSpPr>
            <p:cNvPr id="349265" name="Rectangle 81"/>
            <p:cNvSpPr>
              <a:spLocks noChangeArrowheads="1"/>
            </p:cNvSpPr>
            <p:nvPr/>
          </p:nvSpPr>
          <p:spPr bwMode="auto">
            <a:xfrm>
              <a:off x="6460881" y="1064459"/>
              <a:ext cx="473393"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215" b="1">
                  <a:latin typeface="Arial" panose="020B0604020202020204" pitchFamily="34" charset="0"/>
                </a:rPr>
                <a:t>11</a:t>
              </a:r>
            </a:p>
          </p:txBody>
        </p:sp>
        <p:sp>
          <p:nvSpPr>
            <p:cNvPr id="349266" name="Rectangle 82"/>
            <p:cNvSpPr>
              <a:spLocks noChangeArrowheads="1"/>
            </p:cNvSpPr>
            <p:nvPr/>
          </p:nvSpPr>
          <p:spPr bwMode="auto">
            <a:xfrm>
              <a:off x="7185260" y="1052736"/>
              <a:ext cx="1353058"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2215" b="1">
                  <a:latin typeface="Arial" panose="020B0604020202020204" pitchFamily="34" charset="0"/>
                </a:rPr>
                <a:t>Midnight</a:t>
              </a:r>
            </a:p>
          </p:txBody>
        </p:sp>
        <p:sp>
          <p:nvSpPr>
            <p:cNvPr id="349326" name="Rectangle 142"/>
            <p:cNvSpPr>
              <a:spLocks noChangeArrowheads="1"/>
            </p:cNvSpPr>
            <p:nvPr/>
          </p:nvSpPr>
          <p:spPr bwMode="auto">
            <a:xfrm>
              <a:off x="7880100" y="1424128"/>
              <a:ext cx="644274" cy="3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62" i="1" dirty="0">
                  <a:latin typeface="Arial" panose="020B0604020202020204" pitchFamily="34" charset="0"/>
                </a:rPr>
                <a:t>Time</a:t>
              </a:r>
            </a:p>
          </p:txBody>
        </p:sp>
      </p:gr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3</a:t>
            </a:fld>
            <a:endParaRPr lang="zh-TW" altLang="zh-TW"/>
          </a:p>
        </p:txBody>
      </p:sp>
    </p:spTree>
    <p:extLst>
      <p:ext uri="{BB962C8B-B14F-4D97-AF65-F5344CB8AC3E}">
        <p14:creationId xmlns:p14="http://schemas.microsoft.com/office/powerpoint/2010/main" val="731877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186">
                                            <p:txEl>
                                              <p:pRg st="9" end="9"/>
                                            </p:txEl>
                                          </p:spTgt>
                                        </p:tgtEl>
                                        <p:attrNameLst>
                                          <p:attrName>style.visibility</p:attrName>
                                        </p:attrNameLst>
                                      </p:cBhvr>
                                      <p:to>
                                        <p:strVal val="visible"/>
                                      </p:to>
                                    </p:set>
                                    <p:anim calcmode="lin" valueType="num">
                                      <p:cBhvr additive="base">
                                        <p:cTn id="7" dur="500" fill="hold"/>
                                        <p:tgtEl>
                                          <p:spTgt spid="349186">
                                            <p:txEl>
                                              <p:pRg st="9"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918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9186">
                                            <p:txEl>
                                              <p:pRg st="10" end="10"/>
                                            </p:txEl>
                                          </p:spTgt>
                                        </p:tgtEl>
                                        <p:attrNameLst>
                                          <p:attrName>style.visibility</p:attrName>
                                        </p:attrNameLst>
                                      </p:cBhvr>
                                      <p:to>
                                        <p:strVal val="visible"/>
                                      </p:to>
                                    </p:set>
                                    <p:anim calcmode="lin" valueType="num">
                                      <p:cBhvr additive="base">
                                        <p:cTn id="13" dur="500" fill="hold"/>
                                        <p:tgtEl>
                                          <p:spTgt spid="349186">
                                            <p:txEl>
                                              <p:pRg st="10" end="1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9186">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1234" name="Rectangle 2"/>
          <p:cNvSpPr>
            <a:spLocks noGrp="1" noChangeArrowheads="1"/>
          </p:cNvSpPr>
          <p:nvPr>
            <p:ph type="body" idx="1"/>
          </p:nvPr>
        </p:nvSpPr>
        <p:spPr/>
        <p:txBody>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en-US" altLang="zh-TW" dirty="0" smtClean="0"/>
              <a:t>Pipelined laundry takes 3.5 hours for 4 loads</a:t>
            </a:r>
          </a:p>
          <a:p>
            <a:r>
              <a:rPr lang="en-US" altLang="zh-TW" dirty="0"/>
              <a:t>Speedup = 8/3.5 = </a:t>
            </a:r>
            <a:r>
              <a:rPr lang="en-US" altLang="zh-TW" dirty="0" smtClean="0"/>
              <a:t>2.3 </a:t>
            </a:r>
            <a:endParaRPr lang="en-US" altLang="zh-TW" dirty="0"/>
          </a:p>
        </p:txBody>
      </p:sp>
      <p:sp>
        <p:nvSpPr>
          <p:cNvPr id="351364" name="Rectangle 132"/>
          <p:cNvSpPr>
            <a:spLocks noGrp="1" noChangeArrowheads="1"/>
          </p:cNvSpPr>
          <p:nvPr>
            <p:ph type="title"/>
          </p:nvPr>
        </p:nvSpPr>
        <p:spPr/>
        <p:txBody>
          <a:bodyPr/>
          <a:lstStyle/>
          <a:p>
            <a:r>
              <a:rPr lang="en-US" altLang="zh-TW" smtClean="0"/>
              <a:t>Pipelined Laundry: Start ASAP</a:t>
            </a:r>
            <a:endParaRPr lang="en-US" altLang="zh-TW"/>
          </a:p>
        </p:txBody>
      </p:sp>
      <p:grpSp>
        <p:nvGrpSpPr>
          <p:cNvPr id="351235" name="Group 3"/>
          <p:cNvGrpSpPr>
            <a:grpSpLocks/>
          </p:cNvGrpSpPr>
          <p:nvPr/>
        </p:nvGrpSpPr>
        <p:grpSpPr bwMode="auto">
          <a:xfrm>
            <a:off x="1438953" y="2528922"/>
            <a:ext cx="544077" cy="517281"/>
            <a:chOff x="532" y="1716"/>
            <a:chExt cx="329" cy="353"/>
          </a:xfrm>
        </p:grpSpPr>
        <p:sp>
          <p:nvSpPr>
            <p:cNvPr id="351236" name="Freeform 4"/>
            <p:cNvSpPr>
              <a:spLocks/>
            </p:cNvSpPr>
            <p:nvPr/>
          </p:nvSpPr>
          <p:spPr bwMode="auto">
            <a:xfrm>
              <a:off x="532" y="171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51237" name="Rectangle 5"/>
            <p:cNvSpPr>
              <a:spLocks noChangeArrowheads="1"/>
            </p:cNvSpPr>
            <p:nvPr/>
          </p:nvSpPr>
          <p:spPr bwMode="auto">
            <a:xfrm>
              <a:off x="591" y="1778"/>
              <a:ext cx="23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2215" b="1">
                  <a:latin typeface="Arial" panose="020B0604020202020204" pitchFamily="34" charset="0"/>
                </a:rPr>
                <a:t>A</a:t>
              </a:r>
            </a:p>
          </p:txBody>
        </p:sp>
      </p:grpSp>
      <p:grpSp>
        <p:nvGrpSpPr>
          <p:cNvPr id="351238" name="Group 6"/>
          <p:cNvGrpSpPr>
            <a:grpSpLocks/>
          </p:cNvGrpSpPr>
          <p:nvPr/>
        </p:nvGrpSpPr>
        <p:grpSpPr bwMode="auto">
          <a:xfrm>
            <a:off x="1439715" y="3244031"/>
            <a:ext cx="542552" cy="517281"/>
            <a:chOff x="524" y="2252"/>
            <a:chExt cx="329" cy="353"/>
          </a:xfrm>
        </p:grpSpPr>
        <p:sp>
          <p:nvSpPr>
            <p:cNvPr id="351239" name="Freeform 7"/>
            <p:cNvSpPr>
              <a:spLocks/>
            </p:cNvSpPr>
            <p:nvPr/>
          </p:nvSpPr>
          <p:spPr bwMode="auto">
            <a:xfrm>
              <a:off x="524" y="2252"/>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51240" name="Rectangle 8"/>
            <p:cNvSpPr>
              <a:spLocks noChangeArrowheads="1"/>
            </p:cNvSpPr>
            <p:nvPr/>
          </p:nvSpPr>
          <p:spPr bwMode="auto">
            <a:xfrm>
              <a:off x="583" y="2314"/>
              <a:ext cx="2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2215" b="1">
                  <a:latin typeface="Arial" panose="020B0604020202020204" pitchFamily="34" charset="0"/>
                </a:rPr>
                <a:t>B</a:t>
              </a:r>
            </a:p>
          </p:txBody>
        </p:sp>
      </p:grpSp>
      <p:grpSp>
        <p:nvGrpSpPr>
          <p:cNvPr id="351241" name="Group 9"/>
          <p:cNvGrpSpPr>
            <a:grpSpLocks/>
          </p:cNvGrpSpPr>
          <p:nvPr/>
        </p:nvGrpSpPr>
        <p:grpSpPr bwMode="auto">
          <a:xfrm>
            <a:off x="1439715" y="3959140"/>
            <a:ext cx="542552" cy="517281"/>
            <a:chOff x="500" y="2724"/>
            <a:chExt cx="329" cy="353"/>
          </a:xfrm>
        </p:grpSpPr>
        <p:sp>
          <p:nvSpPr>
            <p:cNvPr id="351242" name="Freeform 10"/>
            <p:cNvSpPr>
              <a:spLocks/>
            </p:cNvSpPr>
            <p:nvPr/>
          </p:nvSpPr>
          <p:spPr bwMode="auto">
            <a:xfrm>
              <a:off x="500" y="272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51243" name="Rectangle 11"/>
            <p:cNvSpPr>
              <a:spLocks noChangeArrowheads="1"/>
            </p:cNvSpPr>
            <p:nvPr/>
          </p:nvSpPr>
          <p:spPr bwMode="auto">
            <a:xfrm>
              <a:off x="559" y="2786"/>
              <a:ext cx="2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2215" b="1">
                  <a:latin typeface="Arial" panose="020B0604020202020204" pitchFamily="34" charset="0"/>
                </a:rPr>
                <a:t>C</a:t>
              </a:r>
            </a:p>
          </p:txBody>
        </p:sp>
      </p:grpSp>
      <p:grpSp>
        <p:nvGrpSpPr>
          <p:cNvPr id="351244" name="Group 12"/>
          <p:cNvGrpSpPr>
            <a:grpSpLocks/>
          </p:cNvGrpSpPr>
          <p:nvPr/>
        </p:nvGrpSpPr>
        <p:grpSpPr bwMode="auto">
          <a:xfrm>
            <a:off x="1439715" y="4674248"/>
            <a:ext cx="542552" cy="517281"/>
            <a:chOff x="500" y="3180"/>
            <a:chExt cx="329" cy="353"/>
          </a:xfrm>
        </p:grpSpPr>
        <p:sp>
          <p:nvSpPr>
            <p:cNvPr id="351245" name="Freeform 13"/>
            <p:cNvSpPr>
              <a:spLocks/>
            </p:cNvSpPr>
            <p:nvPr/>
          </p:nvSpPr>
          <p:spPr bwMode="auto">
            <a:xfrm>
              <a:off x="500" y="318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51246" name="Rectangle 14"/>
            <p:cNvSpPr>
              <a:spLocks noChangeArrowheads="1"/>
            </p:cNvSpPr>
            <p:nvPr/>
          </p:nvSpPr>
          <p:spPr bwMode="auto">
            <a:xfrm>
              <a:off x="559" y="3242"/>
              <a:ext cx="2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2215" b="1">
                  <a:latin typeface="Arial" panose="020B0604020202020204" pitchFamily="34" charset="0"/>
                </a:rPr>
                <a:t>D</a:t>
              </a:r>
            </a:p>
          </p:txBody>
        </p:sp>
      </p:grpSp>
      <p:grpSp>
        <p:nvGrpSpPr>
          <p:cNvPr id="351257" name="Group 25"/>
          <p:cNvGrpSpPr>
            <a:grpSpLocks/>
          </p:cNvGrpSpPr>
          <p:nvPr/>
        </p:nvGrpSpPr>
        <p:grpSpPr bwMode="auto">
          <a:xfrm>
            <a:off x="2173062" y="2435134"/>
            <a:ext cx="1606850" cy="656492"/>
            <a:chOff x="956" y="1652"/>
            <a:chExt cx="967" cy="448"/>
          </a:xfrm>
        </p:grpSpPr>
        <p:grpSp>
          <p:nvGrpSpPr>
            <p:cNvPr id="351258" name="Group 26"/>
            <p:cNvGrpSpPr>
              <a:grpSpLocks/>
            </p:cNvGrpSpPr>
            <p:nvPr/>
          </p:nvGrpSpPr>
          <p:grpSpPr bwMode="auto">
            <a:xfrm>
              <a:off x="956" y="1652"/>
              <a:ext cx="305" cy="448"/>
              <a:chOff x="956" y="1652"/>
              <a:chExt cx="305" cy="448"/>
            </a:xfrm>
          </p:grpSpPr>
          <p:grpSp>
            <p:nvGrpSpPr>
              <p:cNvPr id="351259" name="Group 27"/>
              <p:cNvGrpSpPr>
                <a:grpSpLocks/>
              </p:cNvGrpSpPr>
              <p:nvPr/>
            </p:nvGrpSpPr>
            <p:grpSpPr bwMode="auto">
              <a:xfrm>
                <a:off x="956" y="1652"/>
                <a:ext cx="305" cy="448"/>
                <a:chOff x="956" y="1652"/>
                <a:chExt cx="305" cy="448"/>
              </a:xfrm>
            </p:grpSpPr>
            <p:sp>
              <p:nvSpPr>
                <p:cNvPr id="351260" name="AutoShape 28"/>
                <p:cNvSpPr>
                  <a:spLocks noChangeArrowheads="1"/>
                </p:cNvSpPr>
                <p:nvPr/>
              </p:nvSpPr>
              <p:spPr bwMode="auto">
                <a:xfrm>
                  <a:off x="956" y="1723"/>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261" name="AutoShape 29"/>
                <p:cNvSpPr>
                  <a:spLocks noChangeArrowheads="1"/>
                </p:cNvSpPr>
                <p:nvPr/>
              </p:nvSpPr>
              <p:spPr bwMode="auto">
                <a:xfrm>
                  <a:off x="1026" y="1652"/>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1262" name="AutoShape 30"/>
              <p:cNvSpPr>
                <a:spLocks noChangeArrowheads="1"/>
              </p:cNvSpPr>
              <p:nvPr/>
            </p:nvSpPr>
            <p:spPr bwMode="auto">
              <a:xfrm>
                <a:off x="1018" y="1756"/>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51263" name="Group 31"/>
            <p:cNvGrpSpPr>
              <a:grpSpLocks/>
            </p:cNvGrpSpPr>
            <p:nvPr/>
          </p:nvGrpSpPr>
          <p:grpSpPr bwMode="auto">
            <a:xfrm>
              <a:off x="1257" y="1652"/>
              <a:ext cx="378" cy="448"/>
              <a:chOff x="1257" y="1652"/>
              <a:chExt cx="378" cy="448"/>
            </a:xfrm>
          </p:grpSpPr>
          <p:grpSp>
            <p:nvGrpSpPr>
              <p:cNvPr id="351264" name="Group 32"/>
              <p:cNvGrpSpPr>
                <a:grpSpLocks/>
              </p:cNvGrpSpPr>
              <p:nvPr/>
            </p:nvGrpSpPr>
            <p:grpSpPr bwMode="auto">
              <a:xfrm>
                <a:off x="1257" y="1652"/>
                <a:ext cx="378" cy="448"/>
                <a:chOff x="1257" y="1652"/>
                <a:chExt cx="378" cy="448"/>
              </a:xfrm>
            </p:grpSpPr>
            <p:sp>
              <p:nvSpPr>
                <p:cNvPr id="351265" name="AutoShape 33"/>
                <p:cNvSpPr>
                  <a:spLocks noChangeArrowheads="1"/>
                </p:cNvSpPr>
                <p:nvPr/>
              </p:nvSpPr>
              <p:spPr bwMode="auto">
                <a:xfrm>
                  <a:off x="1257" y="1723"/>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266" name="AutoShape 34"/>
                <p:cNvSpPr>
                  <a:spLocks noChangeArrowheads="1"/>
                </p:cNvSpPr>
                <p:nvPr/>
              </p:nvSpPr>
              <p:spPr bwMode="auto">
                <a:xfrm>
                  <a:off x="1343" y="1652"/>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1267" name="Oval 35"/>
              <p:cNvSpPr>
                <a:spLocks noChangeArrowheads="1"/>
              </p:cNvSpPr>
              <p:nvPr/>
            </p:nvSpPr>
            <p:spPr bwMode="auto">
              <a:xfrm>
                <a:off x="1372" y="1688"/>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268" name="AutoShape 36"/>
              <p:cNvSpPr>
                <a:spLocks noChangeArrowheads="1"/>
              </p:cNvSpPr>
              <p:nvPr/>
            </p:nvSpPr>
            <p:spPr bwMode="auto">
              <a:xfrm>
                <a:off x="1304" y="1898"/>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1269" name="Freeform 37"/>
            <p:cNvSpPr>
              <a:spLocks/>
            </p:cNvSpPr>
            <p:nvPr/>
          </p:nvSpPr>
          <p:spPr bwMode="auto">
            <a:xfrm>
              <a:off x="1821" y="1881"/>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51270" name="Rectangle 38"/>
            <p:cNvSpPr>
              <a:spLocks noChangeArrowheads="1"/>
            </p:cNvSpPr>
            <p:nvPr/>
          </p:nvSpPr>
          <p:spPr bwMode="auto">
            <a:xfrm>
              <a:off x="1817" y="1881"/>
              <a:ext cx="106"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271" name="Rectangle 39"/>
            <p:cNvSpPr>
              <a:spLocks noChangeArrowheads="1"/>
            </p:cNvSpPr>
            <p:nvPr/>
          </p:nvSpPr>
          <p:spPr bwMode="auto">
            <a:xfrm>
              <a:off x="1824" y="1962"/>
              <a:ext cx="82"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272" name="Rectangle 40"/>
            <p:cNvSpPr>
              <a:spLocks noChangeArrowheads="1"/>
            </p:cNvSpPr>
            <p:nvPr/>
          </p:nvSpPr>
          <p:spPr bwMode="auto">
            <a:xfrm>
              <a:off x="1641" y="1962"/>
              <a:ext cx="103" cy="11"/>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351273" name="Group 41"/>
            <p:cNvGrpSpPr>
              <a:grpSpLocks/>
            </p:cNvGrpSpPr>
            <p:nvPr/>
          </p:nvGrpSpPr>
          <p:grpSpPr bwMode="auto">
            <a:xfrm>
              <a:off x="1639" y="1709"/>
              <a:ext cx="194" cy="364"/>
              <a:chOff x="1639" y="1709"/>
              <a:chExt cx="194" cy="364"/>
            </a:xfrm>
          </p:grpSpPr>
          <p:sp>
            <p:nvSpPr>
              <p:cNvPr id="351274" name="Oval 42"/>
              <p:cNvSpPr>
                <a:spLocks noChangeArrowheads="1"/>
              </p:cNvSpPr>
              <p:nvPr/>
            </p:nvSpPr>
            <p:spPr bwMode="auto">
              <a:xfrm>
                <a:off x="1715" y="1709"/>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275" name="Freeform 43"/>
              <p:cNvSpPr>
                <a:spLocks/>
              </p:cNvSpPr>
              <p:nvPr/>
            </p:nvSpPr>
            <p:spPr bwMode="auto">
              <a:xfrm>
                <a:off x="1639" y="1777"/>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grpSp>
      </p:grpSp>
      <p:grpSp>
        <p:nvGrpSpPr>
          <p:cNvPr id="351276" name="Group 44"/>
          <p:cNvGrpSpPr>
            <a:grpSpLocks/>
          </p:cNvGrpSpPr>
          <p:nvPr/>
        </p:nvGrpSpPr>
        <p:grpSpPr bwMode="auto">
          <a:xfrm>
            <a:off x="2771800" y="3115073"/>
            <a:ext cx="1694866" cy="656492"/>
            <a:chOff x="1356" y="2116"/>
            <a:chExt cx="967" cy="448"/>
          </a:xfrm>
        </p:grpSpPr>
        <p:grpSp>
          <p:nvGrpSpPr>
            <p:cNvPr id="351277" name="Group 45"/>
            <p:cNvGrpSpPr>
              <a:grpSpLocks/>
            </p:cNvGrpSpPr>
            <p:nvPr/>
          </p:nvGrpSpPr>
          <p:grpSpPr bwMode="auto">
            <a:xfrm>
              <a:off x="1356" y="2116"/>
              <a:ext cx="305" cy="448"/>
              <a:chOff x="1356" y="2116"/>
              <a:chExt cx="305" cy="448"/>
            </a:xfrm>
          </p:grpSpPr>
          <p:grpSp>
            <p:nvGrpSpPr>
              <p:cNvPr id="351278" name="Group 46"/>
              <p:cNvGrpSpPr>
                <a:grpSpLocks/>
              </p:cNvGrpSpPr>
              <p:nvPr/>
            </p:nvGrpSpPr>
            <p:grpSpPr bwMode="auto">
              <a:xfrm>
                <a:off x="1356" y="2116"/>
                <a:ext cx="305" cy="448"/>
                <a:chOff x="1356" y="2116"/>
                <a:chExt cx="305" cy="448"/>
              </a:xfrm>
            </p:grpSpPr>
            <p:sp>
              <p:nvSpPr>
                <p:cNvPr id="351279" name="AutoShape 47"/>
                <p:cNvSpPr>
                  <a:spLocks noChangeArrowheads="1"/>
                </p:cNvSpPr>
                <p:nvPr/>
              </p:nvSpPr>
              <p:spPr bwMode="auto">
                <a:xfrm>
                  <a:off x="1356" y="2187"/>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280" name="AutoShape 48"/>
                <p:cNvSpPr>
                  <a:spLocks noChangeArrowheads="1"/>
                </p:cNvSpPr>
                <p:nvPr/>
              </p:nvSpPr>
              <p:spPr bwMode="auto">
                <a:xfrm>
                  <a:off x="1426" y="2116"/>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1281" name="AutoShape 49"/>
              <p:cNvSpPr>
                <a:spLocks noChangeArrowheads="1"/>
              </p:cNvSpPr>
              <p:nvPr/>
            </p:nvSpPr>
            <p:spPr bwMode="auto">
              <a:xfrm>
                <a:off x="1418" y="2220"/>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51282" name="Group 50"/>
            <p:cNvGrpSpPr>
              <a:grpSpLocks/>
            </p:cNvGrpSpPr>
            <p:nvPr/>
          </p:nvGrpSpPr>
          <p:grpSpPr bwMode="auto">
            <a:xfrm>
              <a:off x="1657" y="2116"/>
              <a:ext cx="378" cy="448"/>
              <a:chOff x="1657" y="2116"/>
              <a:chExt cx="378" cy="448"/>
            </a:xfrm>
          </p:grpSpPr>
          <p:grpSp>
            <p:nvGrpSpPr>
              <p:cNvPr id="351283" name="Group 51"/>
              <p:cNvGrpSpPr>
                <a:grpSpLocks/>
              </p:cNvGrpSpPr>
              <p:nvPr/>
            </p:nvGrpSpPr>
            <p:grpSpPr bwMode="auto">
              <a:xfrm>
                <a:off x="1657" y="2116"/>
                <a:ext cx="378" cy="448"/>
                <a:chOff x="1657" y="2116"/>
                <a:chExt cx="378" cy="448"/>
              </a:xfrm>
            </p:grpSpPr>
            <p:sp>
              <p:nvSpPr>
                <p:cNvPr id="351284" name="AutoShape 52"/>
                <p:cNvSpPr>
                  <a:spLocks noChangeArrowheads="1"/>
                </p:cNvSpPr>
                <p:nvPr/>
              </p:nvSpPr>
              <p:spPr bwMode="auto">
                <a:xfrm>
                  <a:off x="1657" y="2187"/>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285" name="AutoShape 53"/>
                <p:cNvSpPr>
                  <a:spLocks noChangeArrowheads="1"/>
                </p:cNvSpPr>
                <p:nvPr/>
              </p:nvSpPr>
              <p:spPr bwMode="auto">
                <a:xfrm>
                  <a:off x="1743" y="2116"/>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1286" name="Oval 54"/>
              <p:cNvSpPr>
                <a:spLocks noChangeArrowheads="1"/>
              </p:cNvSpPr>
              <p:nvPr/>
            </p:nvSpPr>
            <p:spPr bwMode="auto">
              <a:xfrm>
                <a:off x="1772" y="2152"/>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287" name="AutoShape 55"/>
              <p:cNvSpPr>
                <a:spLocks noChangeArrowheads="1"/>
              </p:cNvSpPr>
              <p:nvPr/>
            </p:nvSpPr>
            <p:spPr bwMode="auto">
              <a:xfrm>
                <a:off x="1704" y="2362"/>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1288" name="Freeform 56"/>
            <p:cNvSpPr>
              <a:spLocks/>
            </p:cNvSpPr>
            <p:nvPr/>
          </p:nvSpPr>
          <p:spPr bwMode="auto">
            <a:xfrm>
              <a:off x="2221" y="234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51289" name="Rectangle 57"/>
            <p:cNvSpPr>
              <a:spLocks noChangeArrowheads="1"/>
            </p:cNvSpPr>
            <p:nvPr/>
          </p:nvSpPr>
          <p:spPr bwMode="auto">
            <a:xfrm>
              <a:off x="2217" y="2345"/>
              <a:ext cx="106"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290" name="Rectangle 58"/>
            <p:cNvSpPr>
              <a:spLocks noChangeArrowheads="1"/>
            </p:cNvSpPr>
            <p:nvPr/>
          </p:nvSpPr>
          <p:spPr bwMode="auto">
            <a:xfrm>
              <a:off x="2224" y="2426"/>
              <a:ext cx="82"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291" name="Rectangle 59"/>
            <p:cNvSpPr>
              <a:spLocks noChangeArrowheads="1"/>
            </p:cNvSpPr>
            <p:nvPr/>
          </p:nvSpPr>
          <p:spPr bwMode="auto">
            <a:xfrm>
              <a:off x="2041" y="2426"/>
              <a:ext cx="103" cy="11"/>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351292" name="Group 60"/>
            <p:cNvGrpSpPr>
              <a:grpSpLocks/>
            </p:cNvGrpSpPr>
            <p:nvPr/>
          </p:nvGrpSpPr>
          <p:grpSpPr bwMode="auto">
            <a:xfrm>
              <a:off x="2039" y="2173"/>
              <a:ext cx="194" cy="364"/>
              <a:chOff x="2039" y="2173"/>
              <a:chExt cx="194" cy="364"/>
            </a:xfrm>
          </p:grpSpPr>
          <p:sp>
            <p:nvSpPr>
              <p:cNvPr id="351293" name="Oval 61"/>
              <p:cNvSpPr>
                <a:spLocks noChangeArrowheads="1"/>
              </p:cNvSpPr>
              <p:nvPr/>
            </p:nvSpPr>
            <p:spPr bwMode="auto">
              <a:xfrm>
                <a:off x="2115" y="2173"/>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294" name="Freeform 62"/>
              <p:cNvSpPr>
                <a:spLocks/>
              </p:cNvSpPr>
              <p:nvPr/>
            </p:nvSpPr>
            <p:spPr bwMode="auto">
              <a:xfrm>
                <a:off x="2039" y="224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grpSp>
      </p:grpSp>
      <p:grpSp>
        <p:nvGrpSpPr>
          <p:cNvPr id="351295" name="Group 63"/>
          <p:cNvGrpSpPr>
            <a:grpSpLocks/>
          </p:cNvGrpSpPr>
          <p:nvPr/>
        </p:nvGrpSpPr>
        <p:grpSpPr bwMode="auto">
          <a:xfrm>
            <a:off x="3347864" y="3789040"/>
            <a:ext cx="1804928" cy="656492"/>
            <a:chOff x="1772" y="2604"/>
            <a:chExt cx="967" cy="448"/>
          </a:xfrm>
        </p:grpSpPr>
        <p:grpSp>
          <p:nvGrpSpPr>
            <p:cNvPr id="351296" name="Group 64"/>
            <p:cNvGrpSpPr>
              <a:grpSpLocks/>
            </p:cNvGrpSpPr>
            <p:nvPr/>
          </p:nvGrpSpPr>
          <p:grpSpPr bwMode="auto">
            <a:xfrm>
              <a:off x="1772" y="2604"/>
              <a:ext cx="305" cy="448"/>
              <a:chOff x="1772" y="2604"/>
              <a:chExt cx="305" cy="448"/>
            </a:xfrm>
          </p:grpSpPr>
          <p:grpSp>
            <p:nvGrpSpPr>
              <p:cNvPr id="351297" name="Group 65"/>
              <p:cNvGrpSpPr>
                <a:grpSpLocks/>
              </p:cNvGrpSpPr>
              <p:nvPr/>
            </p:nvGrpSpPr>
            <p:grpSpPr bwMode="auto">
              <a:xfrm>
                <a:off x="1772" y="2604"/>
                <a:ext cx="305" cy="448"/>
                <a:chOff x="1772" y="2604"/>
                <a:chExt cx="305" cy="448"/>
              </a:xfrm>
            </p:grpSpPr>
            <p:sp>
              <p:nvSpPr>
                <p:cNvPr id="351298" name="AutoShape 66"/>
                <p:cNvSpPr>
                  <a:spLocks noChangeArrowheads="1"/>
                </p:cNvSpPr>
                <p:nvPr/>
              </p:nvSpPr>
              <p:spPr bwMode="auto">
                <a:xfrm>
                  <a:off x="1772" y="2675"/>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299" name="AutoShape 67"/>
                <p:cNvSpPr>
                  <a:spLocks noChangeArrowheads="1"/>
                </p:cNvSpPr>
                <p:nvPr/>
              </p:nvSpPr>
              <p:spPr bwMode="auto">
                <a:xfrm>
                  <a:off x="1842" y="2604"/>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1300" name="AutoShape 68"/>
              <p:cNvSpPr>
                <a:spLocks noChangeArrowheads="1"/>
              </p:cNvSpPr>
              <p:nvPr/>
            </p:nvSpPr>
            <p:spPr bwMode="auto">
              <a:xfrm>
                <a:off x="1834" y="2708"/>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51301" name="Group 69"/>
            <p:cNvGrpSpPr>
              <a:grpSpLocks/>
            </p:cNvGrpSpPr>
            <p:nvPr/>
          </p:nvGrpSpPr>
          <p:grpSpPr bwMode="auto">
            <a:xfrm>
              <a:off x="2073" y="2604"/>
              <a:ext cx="378" cy="448"/>
              <a:chOff x="2073" y="2604"/>
              <a:chExt cx="378" cy="448"/>
            </a:xfrm>
          </p:grpSpPr>
          <p:grpSp>
            <p:nvGrpSpPr>
              <p:cNvPr id="351302" name="Group 70"/>
              <p:cNvGrpSpPr>
                <a:grpSpLocks/>
              </p:cNvGrpSpPr>
              <p:nvPr/>
            </p:nvGrpSpPr>
            <p:grpSpPr bwMode="auto">
              <a:xfrm>
                <a:off x="2073" y="2604"/>
                <a:ext cx="378" cy="448"/>
                <a:chOff x="2073" y="2604"/>
                <a:chExt cx="378" cy="448"/>
              </a:xfrm>
            </p:grpSpPr>
            <p:sp>
              <p:nvSpPr>
                <p:cNvPr id="351303" name="AutoShape 71"/>
                <p:cNvSpPr>
                  <a:spLocks noChangeArrowheads="1"/>
                </p:cNvSpPr>
                <p:nvPr/>
              </p:nvSpPr>
              <p:spPr bwMode="auto">
                <a:xfrm>
                  <a:off x="2073" y="2675"/>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04" name="AutoShape 72"/>
                <p:cNvSpPr>
                  <a:spLocks noChangeArrowheads="1"/>
                </p:cNvSpPr>
                <p:nvPr/>
              </p:nvSpPr>
              <p:spPr bwMode="auto">
                <a:xfrm>
                  <a:off x="2159" y="2604"/>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1305" name="Oval 73"/>
              <p:cNvSpPr>
                <a:spLocks noChangeArrowheads="1"/>
              </p:cNvSpPr>
              <p:nvPr/>
            </p:nvSpPr>
            <p:spPr bwMode="auto">
              <a:xfrm>
                <a:off x="2188" y="2640"/>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06" name="AutoShape 74"/>
              <p:cNvSpPr>
                <a:spLocks noChangeArrowheads="1"/>
              </p:cNvSpPr>
              <p:nvPr/>
            </p:nvSpPr>
            <p:spPr bwMode="auto">
              <a:xfrm>
                <a:off x="2120" y="2850"/>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1307" name="Freeform 75"/>
            <p:cNvSpPr>
              <a:spLocks/>
            </p:cNvSpPr>
            <p:nvPr/>
          </p:nvSpPr>
          <p:spPr bwMode="auto">
            <a:xfrm>
              <a:off x="2637" y="283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51308" name="Rectangle 76"/>
            <p:cNvSpPr>
              <a:spLocks noChangeArrowheads="1"/>
            </p:cNvSpPr>
            <p:nvPr/>
          </p:nvSpPr>
          <p:spPr bwMode="auto">
            <a:xfrm>
              <a:off x="2633" y="2833"/>
              <a:ext cx="106"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09" name="Rectangle 77"/>
            <p:cNvSpPr>
              <a:spLocks noChangeArrowheads="1"/>
            </p:cNvSpPr>
            <p:nvPr/>
          </p:nvSpPr>
          <p:spPr bwMode="auto">
            <a:xfrm>
              <a:off x="2640" y="2914"/>
              <a:ext cx="82"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10" name="Rectangle 78"/>
            <p:cNvSpPr>
              <a:spLocks noChangeArrowheads="1"/>
            </p:cNvSpPr>
            <p:nvPr/>
          </p:nvSpPr>
          <p:spPr bwMode="auto">
            <a:xfrm>
              <a:off x="2457" y="2914"/>
              <a:ext cx="103" cy="11"/>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351311" name="Group 79"/>
            <p:cNvGrpSpPr>
              <a:grpSpLocks/>
            </p:cNvGrpSpPr>
            <p:nvPr/>
          </p:nvGrpSpPr>
          <p:grpSpPr bwMode="auto">
            <a:xfrm>
              <a:off x="2455" y="2661"/>
              <a:ext cx="194" cy="364"/>
              <a:chOff x="2455" y="2661"/>
              <a:chExt cx="194" cy="364"/>
            </a:xfrm>
          </p:grpSpPr>
          <p:sp>
            <p:nvSpPr>
              <p:cNvPr id="351312" name="Oval 80"/>
              <p:cNvSpPr>
                <a:spLocks noChangeArrowheads="1"/>
              </p:cNvSpPr>
              <p:nvPr/>
            </p:nvSpPr>
            <p:spPr bwMode="auto">
              <a:xfrm>
                <a:off x="2531" y="2661"/>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13" name="Freeform 81"/>
              <p:cNvSpPr>
                <a:spLocks/>
              </p:cNvSpPr>
              <p:nvPr/>
            </p:nvSpPr>
            <p:spPr bwMode="auto">
              <a:xfrm>
                <a:off x="2455" y="272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grpSp>
      </p:grpSp>
      <p:grpSp>
        <p:nvGrpSpPr>
          <p:cNvPr id="351314" name="Group 82"/>
          <p:cNvGrpSpPr>
            <a:grpSpLocks/>
          </p:cNvGrpSpPr>
          <p:nvPr/>
        </p:nvGrpSpPr>
        <p:grpSpPr bwMode="auto">
          <a:xfrm>
            <a:off x="3919566" y="4486673"/>
            <a:ext cx="1804562" cy="656492"/>
            <a:chOff x="2188" y="3052"/>
            <a:chExt cx="967" cy="448"/>
          </a:xfrm>
        </p:grpSpPr>
        <p:grpSp>
          <p:nvGrpSpPr>
            <p:cNvPr id="351315" name="Group 83"/>
            <p:cNvGrpSpPr>
              <a:grpSpLocks/>
            </p:cNvGrpSpPr>
            <p:nvPr/>
          </p:nvGrpSpPr>
          <p:grpSpPr bwMode="auto">
            <a:xfrm>
              <a:off x="2188" y="3052"/>
              <a:ext cx="305" cy="448"/>
              <a:chOff x="2188" y="3052"/>
              <a:chExt cx="305" cy="448"/>
            </a:xfrm>
          </p:grpSpPr>
          <p:grpSp>
            <p:nvGrpSpPr>
              <p:cNvPr id="351316" name="Group 84"/>
              <p:cNvGrpSpPr>
                <a:grpSpLocks/>
              </p:cNvGrpSpPr>
              <p:nvPr/>
            </p:nvGrpSpPr>
            <p:grpSpPr bwMode="auto">
              <a:xfrm>
                <a:off x="2188" y="3052"/>
                <a:ext cx="305" cy="448"/>
                <a:chOff x="2188" y="3052"/>
                <a:chExt cx="305" cy="448"/>
              </a:xfrm>
            </p:grpSpPr>
            <p:sp>
              <p:nvSpPr>
                <p:cNvPr id="351317" name="AutoShape 85"/>
                <p:cNvSpPr>
                  <a:spLocks noChangeArrowheads="1"/>
                </p:cNvSpPr>
                <p:nvPr/>
              </p:nvSpPr>
              <p:spPr bwMode="auto">
                <a:xfrm>
                  <a:off x="2188" y="3123"/>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18" name="AutoShape 86"/>
                <p:cNvSpPr>
                  <a:spLocks noChangeArrowheads="1"/>
                </p:cNvSpPr>
                <p:nvPr/>
              </p:nvSpPr>
              <p:spPr bwMode="auto">
                <a:xfrm>
                  <a:off x="2258" y="3052"/>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1319" name="AutoShape 87"/>
              <p:cNvSpPr>
                <a:spLocks noChangeArrowheads="1"/>
              </p:cNvSpPr>
              <p:nvPr/>
            </p:nvSpPr>
            <p:spPr bwMode="auto">
              <a:xfrm>
                <a:off x="2250" y="3156"/>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51320" name="Group 88"/>
            <p:cNvGrpSpPr>
              <a:grpSpLocks/>
            </p:cNvGrpSpPr>
            <p:nvPr/>
          </p:nvGrpSpPr>
          <p:grpSpPr bwMode="auto">
            <a:xfrm>
              <a:off x="2489" y="3052"/>
              <a:ext cx="378" cy="448"/>
              <a:chOff x="2489" y="3052"/>
              <a:chExt cx="378" cy="448"/>
            </a:xfrm>
          </p:grpSpPr>
          <p:grpSp>
            <p:nvGrpSpPr>
              <p:cNvPr id="351321" name="Group 89"/>
              <p:cNvGrpSpPr>
                <a:grpSpLocks/>
              </p:cNvGrpSpPr>
              <p:nvPr/>
            </p:nvGrpSpPr>
            <p:grpSpPr bwMode="auto">
              <a:xfrm>
                <a:off x="2489" y="3052"/>
                <a:ext cx="378" cy="448"/>
                <a:chOff x="2489" y="3052"/>
                <a:chExt cx="378" cy="448"/>
              </a:xfrm>
            </p:grpSpPr>
            <p:sp>
              <p:nvSpPr>
                <p:cNvPr id="351322" name="AutoShape 90"/>
                <p:cNvSpPr>
                  <a:spLocks noChangeArrowheads="1"/>
                </p:cNvSpPr>
                <p:nvPr/>
              </p:nvSpPr>
              <p:spPr bwMode="auto">
                <a:xfrm>
                  <a:off x="2489" y="3123"/>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23" name="AutoShape 91"/>
                <p:cNvSpPr>
                  <a:spLocks noChangeArrowheads="1"/>
                </p:cNvSpPr>
                <p:nvPr/>
              </p:nvSpPr>
              <p:spPr bwMode="auto">
                <a:xfrm>
                  <a:off x="2575" y="3052"/>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1324" name="Oval 92"/>
              <p:cNvSpPr>
                <a:spLocks noChangeArrowheads="1"/>
              </p:cNvSpPr>
              <p:nvPr/>
            </p:nvSpPr>
            <p:spPr bwMode="auto">
              <a:xfrm>
                <a:off x="2604" y="3088"/>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25" name="AutoShape 93"/>
              <p:cNvSpPr>
                <a:spLocks noChangeArrowheads="1"/>
              </p:cNvSpPr>
              <p:nvPr/>
            </p:nvSpPr>
            <p:spPr bwMode="auto">
              <a:xfrm>
                <a:off x="2536" y="3298"/>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1326" name="Freeform 94"/>
            <p:cNvSpPr>
              <a:spLocks/>
            </p:cNvSpPr>
            <p:nvPr/>
          </p:nvSpPr>
          <p:spPr bwMode="auto">
            <a:xfrm>
              <a:off x="3053" y="3281"/>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51327" name="Rectangle 95"/>
            <p:cNvSpPr>
              <a:spLocks noChangeArrowheads="1"/>
            </p:cNvSpPr>
            <p:nvPr/>
          </p:nvSpPr>
          <p:spPr bwMode="auto">
            <a:xfrm>
              <a:off x="3049" y="3281"/>
              <a:ext cx="106"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28" name="Rectangle 96"/>
            <p:cNvSpPr>
              <a:spLocks noChangeArrowheads="1"/>
            </p:cNvSpPr>
            <p:nvPr/>
          </p:nvSpPr>
          <p:spPr bwMode="auto">
            <a:xfrm>
              <a:off x="3056" y="3362"/>
              <a:ext cx="82"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29" name="Rectangle 97"/>
            <p:cNvSpPr>
              <a:spLocks noChangeArrowheads="1"/>
            </p:cNvSpPr>
            <p:nvPr/>
          </p:nvSpPr>
          <p:spPr bwMode="auto">
            <a:xfrm>
              <a:off x="2873" y="3362"/>
              <a:ext cx="103" cy="11"/>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351330" name="Group 98"/>
            <p:cNvGrpSpPr>
              <a:grpSpLocks/>
            </p:cNvGrpSpPr>
            <p:nvPr/>
          </p:nvGrpSpPr>
          <p:grpSpPr bwMode="auto">
            <a:xfrm>
              <a:off x="2871" y="3109"/>
              <a:ext cx="194" cy="364"/>
              <a:chOff x="2871" y="3109"/>
              <a:chExt cx="194" cy="364"/>
            </a:xfrm>
          </p:grpSpPr>
          <p:sp>
            <p:nvSpPr>
              <p:cNvPr id="351331" name="Oval 99"/>
              <p:cNvSpPr>
                <a:spLocks noChangeArrowheads="1"/>
              </p:cNvSpPr>
              <p:nvPr/>
            </p:nvSpPr>
            <p:spPr bwMode="auto">
              <a:xfrm>
                <a:off x="2947" y="3109"/>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32" name="Freeform 100"/>
              <p:cNvSpPr>
                <a:spLocks/>
              </p:cNvSpPr>
              <p:nvPr/>
            </p:nvSpPr>
            <p:spPr bwMode="auto">
              <a:xfrm>
                <a:off x="2871" y="3177"/>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grpSp>
      </p:grpSp>
      <p:sp>
        <p:nvSpPr>
          <p:cNvPr id="351333" name="Rectangle 101"/>
          <p:cNvSpPr>
            <a:spLocks noChangeArrowheads="1"/>
          </p:cNvSpPr>
          <p:nvPr/>
        </p:nvSpPr>
        <p:spPr bwMode="auto">
          <a:xfrm>
            <a:off x="755576" y="2432203"/>
            <a:ext cx="350230" cy="264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662" i="1">
                <a:latin typeface="Arial" panose="020B0604020202020204" pitchFamily="34" charset="0"/>
              </a:rPr>
              <a:t>T</a:t>
            </a:r>
          </a:p>
          <a:p>
            <a:pPr algn="ctr"/>
            <a:r>
              <a:rPr lang="en-US" altLang="zh-TW" sz="1662" i="1">
                <a:latin typeface="Arial" panose="020B0604020202020204" pitchFamily="34" charset="0"/>
              </a:rPr>
              <a:t>a</a:t>
            </a:r>
          </a:p>
          <a:p>
            <a:pPr algn="ctr"/>
            <a:r>
              <a:rPr lang="en-US" altLang="zh-TW" sz="1662" i="1">
                <a:latin typeface="Arial" panose="020B0604020202020204" pitchFamily="34" charset="0"/>
              </a:rPr>
              <a:t>s</a:t>
            </a:r>
          </a:p>
          <a:p>
            <a:pPr algn="ctr"/>
            <a:r>
              <a:rPr lang="en-US" altLang="zh-TW" sz="1662" i="1">
                <a:latin typeface="Arial" panose="020B0604020202020204" pitchFamily="34" charset="0"/>
              </a:rPr>
              <a:t>k</a:t>
            </a:r>
          </a:p>
          <a:p>
            <a:pPr algn="ctr"/>
            <a:endParaRPr lang="en-US" altLang="zh-TW" sz="1662" i="1">
              <a:latin typeface="Arial" panose="020B0604020202020204" pitchFamily="34" charset="0"/>
            </a:endParaRPr>
          </a:p>
          <a:p>
            <a:pPr algn="ctr"/>
            <a:r>
              <a:rPr lang="en-US" altLang="zh-TW" sz="1662" i="1">
                <a:latin typeface="Arial" panose="020B0604020202020204" pitchFamily="34" charset="0"/>
              </a:rPr>
              <a:t>O</a:t>
            </a:r>
          </a:p>
          <a:p>
            <a:pPr algn="ctr"/>
            <a:r>
              <a:rPr lang="en-US" altLang="zh-TW" sz="1662" i="1">
                <a:latin typeface="Arial" panose="020B0604020202020204" pitchFamily="34" charset="0"/>
              </a:rPr>
              <a:t>r</a:t>
            </a:r>
          </a:p>
          <a:p>
            <a:pPr algn="ctr"/>
            <a:r>
              <a:rPr lang="en-US" altLang="zh-TW" sz="1662" i="1">
                <a:latin typeface="Arial" panose="020B0604020202020204" pitchFamily="34" charset="0"/>
              </a:rPr>
              <a:t>d</a:t>
            </a:r>
          </a:p>
          <a:p>
            <a:pPr algn="ctr"/>
            <a:r>
              <a:rPr lang="en-US" altLang="zh-TW" sz="1662" i="1">
                <a:latin typeface="Arial" panose="020B0604020202020204" pitchFamily="34" charset="0"/>
              </a:rPr>
              <a:t>e</a:t>
            </a:r>
          </a:p>
          <a:p>
            <a:pPr algn="ctr"/>
            <a:r>
              <a:rPr lang="en-US" altLang="zh-TW" sz="1662" i="1">
                <a:latin typeface="Arial" panose="020B0604020202020204" pitchFamily="34" charset="0"/>
              </a:rPr>
              <a:t>r</a:t>
            </a:r>
          </a:p>
        </p:txBody>
      </p:sp>
      <p:sp>
        <p:nvSpPr>
          <p:cNvPr id="351334" name="Line 102"/>
          <p:cNvSpPr>
            <a:spLocks noChangeShapeType="1"/>
          </p:cNvSpPr>
          <p:nvPr/>
        </p:nvSpPr>
        <p:spPr bwMode="auto">
          <a:xfrm>
            <a:off x="1246926" y="2276872"/>
            <a:ext cx="0" cy="281353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3" name="群組 2"/>
          <p:cNvGrpSpPr/>
          <p:nvPr/>
        </p:nvGrpSpPr>
        <p:grpSpPr>
          <a:xfrm>
            <a:off x="1798207" y="1052736"/>
            <a:ext cx="7310297" cy="1264999"/>
            <a:chOff x="1115158" y="1052736"/>
            <a:chExt cx="7423160" cy="1264999"/>
          </a:xfrm>
        </p:grpSpPr>
        <p:sp>
          <p:nvSpPr>
            <p:cNvPr id="351247" name="Rectangle 15"/>
            <p:cNvSpPr>
              <a:spLocks noChangeArrowheads="1"/>
            </p:cNvSpPr>
            <p:nvPr/>
          </p:nvSpPr>
          <p:spPr bwMode="auto">
            <a:xfrm>
              <a:off x="1115158" y="1052736"/>
              <a:ext cx="835287"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215" b="1">
                  <a:latin typeface="Arial" panose="020B0604020202020204" pitchFamily="34" charset="0"/>
                </a:rPr>
                <a:t>6 </a:t>
              </a:r>
              <a:r>
                <a:rPr lang="en-US" altLang="zh-TW" sz="2215" b="1">
                  <a:latin typeface="Arial" panose="020B0604020202020204" pitchFamily="34" charset="0"/>
                </a:rPr>
                <a:t>PM</a:t>
              </a:r>
            </a:p>
          </p:txBody>
        </p:sp>
        <p:sp>
          <p:nvSpPr>
            <p:cNvPr id="351248" name="Line 16"/>
            <p:cNvSpPr>
              <a:spLocks noChangeShapeType="1"/>
            </p:cNvSpPr>
            <p:nvPr/>
          </p:nvSpPr>
          <p:spPr bwMode="auto">
            <a:xfrm>
              <a:off x="1472712" y="1577344"/>
              <a:ext cx="633778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249" name="Line 17"/>
            <p:cNvSpPr>
              <a:spLocks noChangeShapeType="1"/>
            </p:cNvSpPr>
            <p:nvPr/>
          </p:nvSpPr>
          <p:spPr bwMode="auto">
            <a:xfrm>
              <a:off x="1472712" y="1448390"/>
              <a:ext cx="0" cy="2930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250" name="Rectangle 18"/>
            <p:cNvSpPr>
              <a:spLocks noChangeArrowheads="1"/>
            </p:cNvSpPr>
            <p:nvPr/>
          </p:nvSpPr>
          <p:spPr bwMode="auto">
            <a:xfrm>
              <a:off x="2346081" y="1064459"/>
              <a:ext cx="330342"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215" b="1">
                  <a:latin typeface="Arial" panose="020B0604020202020204" pitchFamily="34" charset="0"/>
                </a:rPr>
                <a:t>7</a:t>
              </a:r>
            </a:p>
          </p:txBody>
        </p:sp>
        <p:sp>
          <p:nvSpPr>
            <p:cNvPr id="351251" name="Rectangle 19"/>
            <p:cNvSpPr>
              <a:spLocks noChangeArrowheads="1"/>
            </p:cNvSpPr>
            <p:nvPr/>
          </p:nvSpPr>
          <p:spPr bwMode="auto">
            <a:xfrm>
              <a:off x="3412881" y="1064459"/>
              <a:ext cx="330342"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215" b="1">
                  <a:latin typeface="Arial" panose="020B0604020202020204" pitchFamily="34" charset="0"/>
                </a:rPr>
                <a:t>8</a:t>
              </a:r>
            </a:p>
          </p:txBody>
        </p:sp>
        <p:sp>
          <p:nvSpPr>
            <p:cNvPr id="351252" name="Rectangle 20"/>
            <p:cNvSpPr>
              <a:spLocks noChangeArrowheads="1"/>
            </p:cNvSpPr>
            <p:nvPr/>
          </p:nvSpPr>
          <p:spPr bwMode="auto">
            <a:xfrm>
              <a:off x="4429858" y="1064459"/>
              <a:ext cx="330342"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215" b="1">
                  <a:latin typeface="Arial" panose="020B0604020202020204" pitchFamily="34" charset="0"/>
                </a:rPr>
                <a:t>9</a:t>
              </a:r>
            </a:p>
          </p:txBody>
        </p:sp>
        <p:sp>
          <p:nvSpPr>
            <p:cNvPr id="351253" name="Rectangle 21"/>
            <p:cNvSpPr>
              <a:spLocks noChangeArrowheads="1"/>
            </p:cNvSpPr>
            <p:nvPr/>
          </p:nvSpPr>
          <p:spPr bwMode="auto">
            <a:xfrm>
              <a:off x="5369170" y="1076182"/>
              <a:ext cx="489039"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215" b="1">
                  <a:latin typeface="Arial" panose="020B0604020202020204" pitchFamily="34" charset="0"/>
                </a:rPr>
                <a:t>10</a:t>
              </a:r>
            </a:p>
          </p:txBody>
        </p:sp>
        <p:sp>
          <p:nvSpPr>
            <p:cNvPr id="351254" name="Rectangle 22"/>
            <p:cNvSpPr>
              <a:spLocks noChangeArrowheads="1"/>
            </p:cNvSpPr>
            <p:nvPr/>
          </p:nvSpPr>
          <p:spPr bwMode="auto">
            <a:xfrm>
              <a:off x="6460881" y="1064459"/>
              <a:ext cx="473393"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215" b="1">
                  <a:latin typeface="Arial" panose="020B0604020202020204" pitchFamily="34" charset="0"/>
                </a:rPr>
                <a:t>11</a:t>
              </a:r>
            </a:p>
          </p:txBody>
        </p:sp>
        <p:sp>
          <p:nvSpPr>
            <p:cNvPr id="351255" name="Rectangle 23"/>
            <p:cNvSpPr>
              <a:spLocks noChangeArrowheads="1"/>
            </p:cNvSpPr>
            <p:nvPr/>
          </p:nvSpPr>
          <p:spPr bwMode="auto">
            <a:xfrm>
              <a:off x="7185260" y="1052736"/>
              <a:ext cx="1353058"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2215" b="1">
                  <a:latin typeface="Arial" panose="020B0604020202020204" pitchFamily="34" charset="0"/>
                </a:rPr>
                <a:t>Midnight</a:t>
              </a:r>
            </a:p>
          </p:txBody>
        </p:sp>
        <p:sp>
          <p:nvSpPr>
            <p:cNvPr id="351335" name="Rectangle 103"/>
            <p:cNvSpPr>
              <a:spLocks noChangeArrowheads="1"/>
            </p:cNvSpPr>
            <p:nvPr/>
          </p:nvSpPr>
          <p:spPr bwMode="auto">
            <a:xfrm>
              <a:off x="7856592" y="1424128"/>
              <a:ext cx="644274" cy="3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62" i="1" dirty="0">
                  <a:latin typeface="Arial" panose="020B0604020202020204" pitchFamily="34" charset="0"/>
                </a:rPr>
                <a:t>Time</a:t>
              </a:r>
            </a:p>
          </p:txBody>
        </p:sp>
        <p:grpSp>
          <p:nvGrpSpPr>
            <p:cNvPr id="351336" name="Group 104"/>
            <p:cNvGrpSpPr>
              <a:grpSpLocks/>
            </p:cNvGrpSpPr>
            <p:nvPr/>
          </p:nvGrpSpPr>
          <p:grpSpPr bwMode="auto">
            <a:xfrm>
              <a:off x="1472712" y="1700808"/>
              <a:ext cx="3558074" cy="616927"/>
              <a:chOff x="928" y="1288"/>
              <a:chExt cx="2241" cy="421"/>
            </a:xfrm>
          </p:grpSpPr>
          <p:sp>
            <p:nvSpPr>
              <p:cNvPr id="351337" name="Rectangle 105"/>
              <p:cNvSpPr>
                <a:spLocks noChangeArrowheads="1"/>
              </p:cNvSpPr>
              <p:nvPr/>
            </p:nvSpPr>
            <p:spPr bwMode="auto">
              <a:xfrm>
                <a:off x="941" y="1418"/>
                <a:ext cx="3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30</a:t>
                </a:r>
              </a:p>
            </p:txBody>
          </p:sp>
          <p:sp>
            <p:nvSpPr>
              <p:cNvPr id="351338" name="Line 106"/>
              <p:cNvSpPr>
                <a:spLocks noChangeShapeType="1"/>
              </p:cNvSpPr>
              <p:nvPr/>
            </p:nvSpPr>
            <p:spPr bwMode="auto">
              <a:xfrm>
                <a:off x="928" y="1368"/>
                <a:ext cx="320" cy="0"/>
              </a:xfrm>
              <a:prstGeom prst="line">
                <a:avLst/>
              </a:prstGeom>
              <a:noFill/>
              <a:ln w="50800">
                <a:solidFill>
                  <a:srgbClr val="F6BF6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39" name="Line 107"/>
              <p:cNvSpPr>
                <a:spLocks noChangeShapeType="1"/>
              </p:cNvSpPr>
              <p:nvPr/>
            </p:nvSpPr>
            <p:spPr bwMode="auto">
              <a:xfrm>
                <a:off x="1264" y="1288"/>
                <a:ext cx="0" cy="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351340" name="Group 108"/>
              <p:cNvGrpSpPr>
                <a:grpSpLocks/>
              </p:cNvGrpSpPr>
              <p:nvPr/>
            </p:nvGrpSpPr>
            <p:grpSpPr bwMode="auto">
              <a:xfrm>
                <a:off x="1264" y="1288"/>
                <a:ext cx="400" cy="421"/>
                <a:chOff x="1264" y="1288"/>
                <a:chExt cx="400" cy="421"/>
              </a:xfrm>
            </p:grpSpPr>
            <p:sp>
              <p:nvSpPr>
                <p:cNvPr id="351341" name="Line 109"/>
                <p:cNvSpPr>
                  <a:spLocks noChangeShapeType="1"/>
                </p:cNvSpPr>
                <p:nvPr/>
              </p:nvSpPr>
              <p:spPr bwMode="auto">
                <a:xfrm>
                  <a:off x="1264" y="1400"/>
                  <a:ext cx="392" cy="0"/>
                </a:xfrm>
                <a:prstGeom prst="line">
                  <a:avLst/>
                </a:prstGeom>
                <a:noFill/>
                <a:ln w="50800">
                  <a:solidFill>
                    <a:srgbClr val="A2C1F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42" name="Rectangle 110"/>
                <p:cNvSpPr>
                  <a:spLocks noChangeArrowheads="1"/>
                </p:cNvSpPr>
                <p:nvPr/>
              </p:nvSpPr>
              <p:spPr bwMode="auto">
                <a:xfrm>
                  <a:off x="1309" y="1418"/>
                  <a:ext cx="3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40</a:t>
                  </a:r>
                </a:p>
              </p:txBody>
            </p:sp>
            <p:sp>
              <p:nvSpPr>
                <p:cNvPr id="351343" name="Line 111"/>
                <p:cNvSpPr>
                  <a:spLocks noChangeShapeType="1"/>
                </p:cNvSpPr>
                <p:nvPr/>
              </p:nvSpPr>
              <p:spPr bwMode="auto">
                <a:xfrm>
                  <a:off x="1664" y="1288"/>
                  <a:ext cx="0" cy="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51344" name="Group 112"/>
              <p:cNvGrpSpPr>
                <a:grpSpLocks/>
              </p:cNvGrpSpPr>
              <p:nvPr/>
            </p:nvGrpSpPr>
            <p:grpSpPr bwMode="auto">
              <a:xfrm>
                <a:off x="1672" y="1288"/>
                <a:ext cx="400" cy="421"/>
                <a:chOff x="1672" y="1288"/>
                <a:chExt cx="400" cy="421"/>
              </a:xfrm>
            </p:grpSpPr>
            <p:sp>
              <p:nvSpPr>
                <p:cNvPr id="351345" name="Line 113"/>
                <p:cNvSpPr>
                  <a:spLocks noChangeShapeType="1"/>
                </p:cNvSpPr>
                <p:nvPr/>
              </p:nvSpPr>
              <p:spPr bwMode="auto">
                <a:xfrm>
                  <a:off x="1672" y="1400"/>
                  <a:ext cx="392" cy="0"/>
                </a:xfrm>
                <a:prstGeom prst="line">
                  <a:avLst/>
                </a:prstGeom>
                <a:noFill/>
                <a:ln w="50800">
                  <a:solidFill>
                    <a:srgbClr val="A2C1F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46" name="Rectangle 114"/>
                <p:cNvSpPr>
                  <a:spLocks noChangeArrowheads="1"/>
                </p:cNvSpPr>
                <p:nvPr/>
              </p:nvSpPr>
              <p:spPr bwMode="auto">
                <a:xfrm>
                  <a:off x="1717" y="1418"/>
                  <a:ext cx="3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40</a:t>
                  </a:r>
                </a:p>
              </p:txBody>
            </p:sp>
            <p:sp>
              <p:nvSpPr>
                <p:cNvPr id="351347" name="Line 115"/>
                <p:cNvSpPr>
                  <a:spLocks noChangeShapeType="1"/>
                </p:cNvSpPr>
                <p:nvPr/>
              </p:nvSpPr>
              <p:spPr bwMode="auto">
                <a:xfrm>
                  <a:off x="2072" y="1288"/>
                  <a:ext cx="0" cy="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51348" name="Group 116"/>
              <p:cNvGrpSpPr>
                <a:grpSpLocks/>
              </p:cNvGrpSpPr>
              <p:nvPr/>
            </p:nvGrpSpPr>
            <p:grpSpPr bwMode="auto">
              <a:xfrm>
                <a:off x="2080" y="1288"/>
                <a:ext cx="400" cy="421"/>
                <a:chOff x="2080" y="1288"/>
                <a:chExt cx="400" cy="421"/>
              </a:xfrm>
            </p:grpSpPr>
            <p:sp>
              <p:nvSpPr>
                <p:cNvPr id="351349" name="Line 117"/>
                <p:cNvSpPr>
                  <a:spLocks noChangeShapeType="1"/>
                </p:cNvSpPr>
                <p:nvPr/>
              </p:nvSpPr>
              <p:spPr bwMode="auto">
                <a:xfrm>
                  <a:off x="2080" y="1400"/>
                  <a:ext cx="392" cy="0"/>
                </a:xfrm>
                <a:prstGeom prst="line">
                  <a:avLst/>
                </a:prstGeom>
                <a:noFill/>
                <a:ln w="50800">
                  <a:solidFill>
                    <a:srgbClr val="A2C1F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50" name="Rectangle 118"/>
                <p:cNvSpPr>
                  <a:spLocks noChangeArrowheads="1"/>
                </p:cNvSpPr>
                <p:nvPr/>
              </p:nvSpPr>
              <p:spPr bwMode="auto">
                <a:xfrm>
                  <a:off x="2125" y="1418"/>
                  <a:ext cx="3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40</a:t>
                  </a:r>
                </a:p>
              </p:txBody>
            </p:sp>
            <p:sp>
              <p:nvSpPr>
                <p:cNvPr id="351351" name="Line 119"/>
                <p:cNvSpPr>
                  <a:spLocks noChangeShapeType="1"/>
                </p:cNvSpPr>
                <p:nvPr/>
              </p:nvSpPr>
              <p:spPr bwMode="auto">
                <a:xfrm>
                  <a:off x="2480" y="1288"/>
                  <a:ext cx="0" cy="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1352" name="Line 120"/>
              <p:cNvSpPr>
                <a:spLocks noChangeShapeType="1"/>
              </p:cNvSpPr>
              <p:nvPr/>
            </p:nvSpPr>
            <p:spPr bwMode="auto">
              <a:xfrm>
                <a:off x="2488" y="1400"/>
                <a:ext cx="392" cy="0"/>
              </a:xfrm>
              <a:prstGeom prst="line">
                <a:avLst/>
              </a:prstGeom>
              <a:noFill/>
              <a:ln w="50800">
                <a:solidFill>
                  <a:srgbClr val="A2C1F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53" name="Line 121"/>
              <p:cNvSpPr>
                <a:spLocks noChangeShapeType="1"/>
              </p:cNvSpPr>
              <p:nvPr/>
            </p:nvSpPr>
            <p:spPr bwMode="auto">
              <a:xfrm>
                <a:off x="2888" y="1432"/>
                <a:ext cx="248" cy="0"/>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54" name="Rectangle 122"/>
              <p:cNvSpPr>
                <a:spLocks noChangeArrowheads="1"/>
              </p:cNvSpPr>
              <p:nvPr/>
            </p:nvSpPr>
            <p:spPr bwMode="auto">
              <a:xfrm>
                <a:off x="2533" y="1418"/>
                <a:ext cx="3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40</a:t>
                </a:r>
              </a:p>
            </p:txBody>
          </p:sp>
          <p:sp>
            <p:nvSpPr>
              <p:cNvPr id="351355" name="Rectangle 123"/>
              <p:cNvSpPr>
                <a:spLocks noChangeArrowheads="1"/>
              </p:cNvSpPr>
              <p:nvPr/>
            </p:nvSpPr>
            <p:spPr bwMode="auto">
              <a:xfrm>
                <a:off x="2861" y="1418"/>
                <a:ext cx="3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20</a:t>
                </a:r>
              </a:p>
            </p:txBody>
          </p:sp>
          <p:sp>
            <p:nvSpPr>
              <p:cNvPr id="351356" name="Line 124"/>
              <p:cNvSpPr>
                <a:spLocks noChangeShapeType="1"/>
              </p:cNvSpPr>
              <p:nvPr/>
            </p:nvSpPr>
            <p:spPr bwMode="auto">
              <a:xfrm>
                <a:off x="2888" y="1288"/>
                <a:ext cx="0" cy="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57" name="Line 125"/>
              <p:cNvSpPr>
                <a:spLocks noChangeShapeType="1"/>
              </p:cNvSpPr>
              <p:nvPr/>
            </p:nvSpPr>
            <p:spPr bwMode="auto">
              <a:xfrm>
                <a:off x="3144" y="1288"/>
                <a:ext cx="0" cy="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58" name="Line 126"/>
              <p:cNvSpPr>
                <a:spLocks noChangeShapeType="1"/>
              </p:cNvSpPr>
              <p:nvPr/>
            </p:nvSpPr>
            <p:spPr bwMode="auto">
              <a:xfrm>
                <a:off x="1336" y="1368"/>
                <a:ext cx="320" cy="0"/>
              </a:xfrm>
              <a:prstGeom prst="line">
                <a:avLst/>
              </a:prstGeom>
              <a:noFill/>
              <a:ln w="50800">
                <a:solidFill>
                  <a:srgbClr val="F6BF6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59" name="Line 127"/>
              <p:cNvSpPr>
                <a:spLocks noChangeShapeType="1"/>
              </p:cNvSpPr>
              <p:nvPr/>
            </p:nvSpPr>
            <p:spPr bwMode="auto">
              <a:xfrm>
                <a:off x="1744" y="1368"/>
                <a:ext cx="320" cy="0"/>
              </a:xfrm>
              <a:prstGeom prst="line">
                <a:avLst/>
              </a:prstGeom>
              <a:noFill/>
              <a:ln w="50800">
                <a:solidFill>
                  <a:srgbClr val="F6BF6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60" name="Line 128"/>
              <p:cNvSpPr>
                <a:spLocks noChangeShapeType="1"/>
              </p:cNvSpPr>
              <p:nvPr/>
            </p:nvSpPr>
            <p:spPr bwMode="auto">
              <a:xfrm>
                <a:off x="2152" y="1368"/>
                <a:ext cx="320" cy="0"/>
              </a:xfrm>
              <a:prstGeom prst="line">
                <a:avLst/>
              </a:prstGeom>
              <a:noFill/>
              <a:ln w="50800">
                <a:solidFill>
                  <a:srgbClr val="F6BF6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61" name="Line 129"/>
              <p:cNvSpPr>
                <a:spLocks noChangeShapeType="1"/>
              </p:cNvSpPr>
              <p:nvPr/>
            </p:nvSpPr>
            <p:spPr bwMode="auto">
              <a:xfrm>
                <a:off x="1672" y="1432"/>
                <a:ext cx="248" cy="0"/>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62" name="Line 130"/>
              <p:cNvSpPr>
                <a:spLocks noChangeShapeType="1"/>
              </p:cNvSpPr>
              <p:nvPr/>
            </p:nvSpPr>
            <p:spPr bwMode="auto">
              <a:xfrm>
                <a:off x="2080" y="1432"/>
                <a:ext cx="248" cy="0"/>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1363" name="Line 131"/>
              <p:cNvSpPr>
                <a:spLocks noChangeShapeType="1"/>
              </p:cNvSpPr>
              <p:nvPr/>
            </p:nvSpPr>
            <p:spPr bwMode="auto">
              <a:xfrm>
                <a:off x="2488" y="1432"/>
                <a:ext cx="248" cy="0"/>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a:t>
            </a:fld>
            <a:endParaRPr lang="zh-TW" altLang="zh-TW"/>
          </a:p>
        </p:txBody>
      </p:sp>
    </p:spTree>
    <p:extLst>
      <p:ext uri="{BB962C8B-B14F-4D97-AF65-F5344CB8AC3E}">
        <p14:creationId xmlns:p14="http://schemas.microsoft.com/office/powerpoint/2010/main" val="3125599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4">
                                            <p:txEl>
                                              <p:pRg st="9" end="9"/>
                                            </p:txEl>
                                          </p:spTgt>
                                        </p:tgtEl>
                                        <p:attrNameLst>
                                          <p:attrName>style.visibility</p:attrName>
                                        </p:attrNameLst>
                                      </p:cBhvr>
                                      <p:to>
                                        <p:strVal val="visible"/>
                                      </p:to>
                                    </p:set>
                                    <p:anim calcmode="lin" valueType="num">
                                      <p:cBhvr additive="base">
                                        <p:cTn id="7" dur="500" fill="hold"/>
                                        <p:tgtEl>
                                          <p:spTgt spid="351234">
                                            <p:txEl>
                                              <p:pRg st="9"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4">
                                            <p:txEl>
                                              <p:pRg st="10" end="10"/>
                                            </p:txEl>
                                          </p:spTgt>
                                        </p:tgtEl>
                                        <p:attrNameLst>
                                          <p:attrName>style.visibility</p:attrName>
                                        </p:attrNameLst>
                                      </p:cBhvr>
                                      <p:to>
                                        <p:strVal val="visible"/>
                                      </p:to>
                                    </p:set>
                                    <p:anim calcmode="lin" valueType="num">
                                      <p:cBhvr additive="base">
                                        <p:cTn id="13" dur="500" fill="hold"/>
                                        <p:tgtEl>
                                          <p:spTgt spid="351234">
                                            <p:txEl>
                                              <p:pRg st="10" end="1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4">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TW" smtClean="0"/>
              <a:t>Pipelining Lessons</a:t>
            </a:r>
            <a:endParaRPr lang="en-US" altLang="zh-TW"/>
          </a:p>
        </p:txBody>
      </p:sp>
      <p:sp>
        <p:nvSpPr>
          <p:cNvPr id="5" name="內容版面配置區 4"/>
          <p:cNvSpPr>
            <a:spLocks noGrp="1"/>
          </p:cNvSpPr>
          <p:nvPr>
            <p:ph idx="1"/>
          </p:nvPr>
        </p:nvSpPr>
        <p:spPr>
          <a:xfrm>
            <a:off x="4878425" y="1052736"/>
            <a:ext cx="4086063" cy="5057775"/>
          </a:xfrm>
        </p:spPr>
        <p:txBody>
          <a:bodyPr/>
          <a:lstStyle/>
          <a:p>
            <a:r>
              <a:rPr lang="en-US" altLang="zh-TW" sz="2400" dirty="0" smtClean="0"/>
              <a:t>Multiple tasks working at same time using different resources</a:t>
            </a:r>
          </a:p>
          <a:p>
            <a:r>
              <a:rPr lang="en-US" altLang="zh-TW" sz="2400" dirty="0" smtClean="0"/>
              <a:t>Doesn’t help latency of single task, but throughput of entire</a:t>
            </a:r>
          </a:p>
          <a:p>
            <a:r>
              <a:rPr lang="en-US" altLang="zh-TW" sz="2400" dirty="0" smtClean="0"/>
              <a:t>Pipeline rate limited by slowest stage</a:t>
            </a:r>
          </a:p>
          <a:p>
            <a:pPr marL="457200" lvl="1" indent="0">
              <a:buNone/>
            </a:pPr>
            <a:r>
              <a:rPr lang="en-US" altLang="zh-TW" sz="2000" dirty="0" smtClean="0">
                <a:sym typeface="Wingdings" panose="05000000000000000000" pitchFamily="2" charset="2"/>
              </a:rPr>
              <a:t> b</a:t>
            </a:r>
            <a:r>
              <a:rPr lang="en-US" altLang="zh-TW" sz="2000" dirty="0" smtClean="0"/>
              <a:t>alance </a:t>
            </a:r>
            <a:r>
              <a:rPr lang="en-US" altLang="zh-TW" sz="2000" dirty="0"/>
              <a:t>stage </a:t>
            </a:r>
            <a:r>
              <a:rPr lang="en-US" altLang="zh-TW" sz="2000" dirty="0" smtClean="0"/>
              <a:t>length</a:t>
            </a:r>
          </a:p>
          <a:p>
            <a:r>
              <a:rPr lang="en-US" altLang="zh-TW" sz="2400" dirty="0" smtClean="0"/>
              <a:t>Ideal speedup = </a:t>
            </a:r>
            <a:r>
              <a:rPr lang="en-US" altLang="zh-TW" sz="2400" dirty="0" smtClean="0"/>
              <a:t># </a:t>
            </a:r>
            <a:r>
              <a:rPr lang="en-US" altLang="zh-TW" sz="2400" dirty="0" smtClean="0"/>
              <a:t>of </a:t>
            </a:r>
            <a:r>
              <a:rPr lang="en-US" altLang="zh-TW" sz="2400" dirty="0" smtClean="0"/>
              <a:t>stages</a:t>
            </a:r>
            <a:endParaRPr lang="en-US" altLang="zh-TW" sz="2400" dirty="0" smtClean="0"/>
          </a:p>
          <a:p>
            <a:pPr lvl="1"/>
            <a:r>
              <a:rPr lang="en-US" altLang="zh-TW" sz="2000" dirty="0" err="1" smtClean="0"/>
              <a:t>kN</a:t>
            </a:r>
            <a:r>
              <a:rPr lang="en-US" altLang="zh-TW" sz="2000" dirty="0" smtClean="0"/>
              <a:t> / (k+(N–1)): for k stages</a:t>
            </a:r>
          </a:p>
          <a:p>
            <a:pPr lvl="1"/>
            <a:r>
              <a:rPr lang="en-US" altLang="zh-TW" sz="2000" dirty="0" smtClean="0"/>
              <a:t>Time </a:t>
            </a:r>
            <a:r>
              <a:rPr lang="en-US" altLang="zh-TW" sz="2000" dirty="0" smtClean="0"/>
              <a:t>to “fill” &amp; “drain” the pipeline reduce speedup</a:t>
            </a:r>
          </a:p>
        </p:txBody>
      </p:sp>
      <p:grpSp>
        <p:nvGrpSpPr>
          <p:cNvPr id="353284" name="Group 4"/>
          <p:cNvGrpSpPr>
            <a:grpSpLocks/>
          </p:cNvGrpSpPr>
          <p:nvPr/>
        </p:nvGrpSpPr>
        <p:grpSpPr bwMode="auto">
          <a:xfrm>
            <a:off x="908603" y="2998641"/>
            <a:ext cx="523143" cy="517281"/>
            <a:chOff x="532" y="1716"/>
            <a:chExt cx="329" cy="353"/>
          </a:xfrm>
        </p:grpSpPr>
        <p:sp>
          <p:nvSpPr>
            <p:cNvPr id="353285" name="Freeform 5"/>
            <p:cNvSpPr>
              <a:spLocks/>
            </p:cNvSpPr>
            <p:nvPr/>
          </p:nvSpPr>
          <p:spPr bwMode="auto">
            <a:xfrm>
              <a:off x="532" y="171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53286" name="Rectangle 6"/>
            <p:cNvSpPr>
              <a:spLocks noChangeArrowheads="1"/>
            </p:cNvSpPr>
            <p:nvPr/>
          </p:nvSpPr>
          <p:spPr bwMode="auto">
            <a:xfrm>
              <a:off x="591" y="1778"/>
              <a:ext cx="23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2215" b="1" dirty="0">
                  <a:latin typeface="Arial" panose="020B0604020202020204" pitchFamily="34" charset="0"/>
                </a:rPr>
                <a:t>A</a:t>
              </a:r>
            </a:p>
          </p:txBody>
        </p:sp>
      </p:grpSp>
      <p:grpSp>
        <p:nvGrpSpPr>
          <p:cNvPr id="353287" name="Group 7"/>
          <p:cNvGrpSpPr>
            <a:grpSpLocks/>
          </p:cNvGrpSpPr>
          <p:nvPr/>
        </p:nvGrpSpPr>
        <p:grpSpPr bwMode="auto">
          <a:xfrm>
            <a:off x="909336" y="3713750"/>
            <a:ext cx="521677" cy="517281"/>
            <a:chOff x="524" y="2252"/>
            <a:chExt cx="329" cy="353"/>
          </a:xfrm>
        </p:grpSpPr>
        <p:sp>
          <p:nvSpPr>
            <p:cNvPr id="353288" name="Freeform 8"/>
            <p:cNvSpPr>
              <a:spLocks/>
            </p:cNvSpPr>
            <p:nvPr/>
          </p:nvSpPr>
          <p:spPr bwMode="auto">
            <a:xfrm>
              <a:off x="524" y="2252"/>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53289" name="Rectangle 9"/>
            <p:cNvSpPr>
              <a:spLocks noChangeArrowheads="1"/>
            </p:cNvSpPr>
            <p:nvPr/>
          </p:nvSpPr>
          <p:spPr bwMode="auto">
            <a:xfrm>
              <a:off x="583" y="2314"/>
              <a:ext cx="2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2215" b="1">
                  <a:latin typeface="Arial" panose="020B0604020202020204" pitchFamily="34" charset="0"/>
                </a:rPr>
                <a:t>B</a:t>
              </a:r>
            </a:p>
          </p:txBody>
        </p:sp>
      </p:grpSp>
      <p:grpSp>
        <p:nvGrpSpPr>
          <p:cNvPr id="353290" name="Group 10"/>
          <p:cNvGrpSpPr>
            <a:grpSpLocks/>
          </p:cNvGrpSpPr>
          <p:nvPr/>
        </p:nvGrpSpPr>
        <p:grpSpPr bwMode="auto">
          <a:xfrm>
            <a:off x="909336" y="4428859"/>
            <a:ext cx="521677" cy="517281"/>
            <a:chOff x="500" y="2724"/>
            <a:chExt cx="329" cy="353"/>
          </a:xfrm>
        </p:grpSpPr>
        <p:sp>
          <p:nvSpPr>
            <p:cNvPr id="353291" name="Freeform 11"/>
            <p:cNvSpPr>
              <a:spLocks/>
            </p:cNvSpPr>
            <p:nvPr/>
          </p:nvSpPr>
          <p:spPr bwMode="auto">
            <a:xfrm>
              <a:off x="500" y="272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53292" name="Rectangle 12"/>
            <p:cNvSpPr>
              <a:spLocks noChangeArrowheads="1"/>
            </p:cNvSpPr>
            <p:nvPr/>
          </p:nvSpPr>
          <p:spPr bwMode="auto">
            <a:xfrm>
              <a:off x="559" y="2786"/>
              <a:ext cx="2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2215" b="1">
                  <a:latin typeface="Arial" panose="020B0604020202020204" pitchFamily="34" charset="0"/>
                </a:rPr>
                <a:t>C</a:t>
              </a:r>
            </a:p>
          </p:txBody>
        </p:sp>
      </p:grpSp>
      <p:grpSp>
        <p:nvGrpSpPr>
          <p:cNvPr id="353293" name="Group 13"/>
          <p:cNvGrpSpPr>
            <a:grpSpLocks/>
          </p:cNvGrpSpPr>
          <p:nvPr/>
        </p:nvGrpSpPr>
        <p:grpSpPr bwMode="auto">
          <a:xfrm>
            <a:off x="909336" y="5143967"/>
            <a:ext cx="521677" cy="517281"/>
            <a:chOff x="500" y="3180"/>
            <a:chExt cx="329" cy="353"/>
          </a:xfrm>
        </p:grpSpPr>
        <p:sp>
          <p:nvSpPr>
            <p:cNvPr id="353294" name="Freeform 14"/>
            <p:cNvSpPr>
              <a:spLocks/>
            </p:cNvSpPr>
            <p:nvPr/>
          </p:nvSpPr>
          <p:spPr bwMode="auto">
            <a:xfrm>
              <a:off x="500" y="318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53295" name="Rectangle 15"/>
            <p:cNvSpPr>
              <a:spLocks noChangeArrowheads="1"/>
            </p:cNvSpPr>
            <p:nvPr/>
          </p:nvSpPr>
          <p:spPr bwMode="auto">
            <a:xfrm>
              <a:off x="559" y="3242"/>
              <a:ext cx="2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2215" b="1">
                  <a:latin typeface="Arial" panose="020B0604020202020204" pitchFamily="34" charset="0"/>
                </a:rPr>
                <a:t>D</a:t>
              </a:r>
            </a:p>
          </p:txBody>
        </p:sp>
      </p:grpSp>
      <p:sp>
        <p:nvSpPr>
          <p:cNvPr id="353302" name="Rectangle 22"/>
          <p:cNvSpPr>
            <a:spLocks noChangeArrowheads="1"/>
          </p:cNvSpPr>
          <p:nvPr/>
        </p:nvSpPr>
        <p:spPr bwMode="auto">
          <a:xfrm>
            <a:off x="251520" y="2901922"/>
            <a:ext cx="336754" cy="264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662" i="1">
                <a:latin typeface="Arial" panose="020B0604020202020204" pitchFamily="34" charset="0"/>
              </a:rPr>
              <a:t>T</a:t>
            </a:r>
          </a:p>
          <a:p>
            <a:pPr algn="ctr"/>
            <a:r>
              <a:rPr lang="en-US" altLang="zh-TW" sz="1662" i="1">
                <a:latin typeface="Arial" panose="020B0604020202020204" pitchFamily="34" charset="0"/>
              </a:rPr>
              <a:t>a</a:t>
            </a:r>
          </a:p>
          <a:p>
            <a:pPr algn="ctr"/>
            <a:r>
              <a:rPr lang="en-US" altLang="zh-TW" sz="1662" i="1">
                <a:latin typeface="Arial" panose="020B0604020202020204" pitchFamily="34" charset="0"/>
              </a:rPr>
              <a:t>s</a:t>
            </a:r>
          </a:p>
          <a:p>
            <a:pPr algn="ctr"/>
            <a:r>
              <a:rPr lang="en-US" altLang="zh-TW" sz="1662" i="1">
                <a:latin typeface="Arial" panose="020B0604020202020204" pitchFamily="34" charset="0"/>
              </a:rPr>
              <a:t>k</a:t>
            </a:r>
          </a:p>
          <a:p>
            <a:pPr algn="ctr"/>
            <a:endParaRPr lang="en-US" altLang="zh-TW" sz="1662" i="1">
              <a:latin typeface="Arial" panose="020B0604020202020204" pitchFamily="34" charset="0"/>
            </a:endParaRPr>
          </a:p>
          <a:p>
            <a:pPr algn="ctr"/>
            <a:r>
              <a:rPr lang="en-US" altLang="zh-TW" sz="1662" i="1">
                <a:latin typeface="Arial" panose="020B0604020202020204" pitchFamily="34" charset="0"/>
              </a:rPr>
              <a:t>O</a:t>
            </a:r>
          </a:p>
          <a:p>
            <a:pPr algn="ctr"/>
            <a:r>
              <a:rPr lang="en-US" altLang="zh-TW" sz="1662" i="1">
                <a:latin typeface="Arial" panose="020B0604020202020204" pitchFamily="34" charset="0"/>
              </a:rPr>
              <a:t>r</a:t>
            </a:r>
          </a:p>
          <a:p>
            <a:pPr algn="ctr"/>
            <a:r>
              <a:rPr lang="en-US" altLang="zh-TW" sz="1662" i="1">
                <a:latin typeface="Arial" panose="020B0604020202020204" pitchFamily="34" charset="0"/>
              </a:rPr>
              <a:t>d</a:t>
            </a:r>
          </a:p>
          <a:p>
            <a:pPr algn="ctr"/>
            <a:r>
              <a:rPr lang="en-US" altLang="zh-TW" sz="1662" i="1">
                <a:latin typeface="Arial" panose="020B0604020202020204" pitchFamily="34" charset="0"/>
              </a:rPr>
              <a:t>e</a:t>
            </a:r>
          </a:p>
          <a:p>
            <a:pPr algn="ctr"/>
            <a:r>
              <a:rPr lang="en-US" altLang="zh-TW" sz="1662" i="1">
                <a:latin typeface="Arial" panose="020B0604020202020204" pitchFamily="34" charset="0"/>
              </a:rPr>
              <a:t>r</a:t>
            </a:r>
          </a:p>
        </p:txBody>
      </p:sp>
      <p:sp>
        <p:nvSpPr>
          <p:cNvPr id="353303" name="Line 23"/>
          <p:cNvSpPr>
            <a:spLocks noChangeShapeType="1"/>
          </p:cNvSpPr>
          <p:nvPr/>
        </p:nvSpPr>
        <p:spPr bwMode="auto">
          <a:xfrm>
            <a:off x="723965" y="2746591"/>
            <a:ext cx="0" cy="281353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2" name="群組 1"/>
          <p:cNvGrpSpPr/>
          <p:nvPr/>
        </p:nvGrpSpPr>
        <p:grpSpPr>
          <a:xfrm>
            <a:off x="1187624" y="1190575"/>
            <a:ext cx="3336307" cy="1446337"/>
            <a:chOff x="345610" y="1052736"/>
            <a:chExt cx="3915628" cy="1446337"/>
          </a:xfrm>
        </p:grpSpPr>
        <p:sp>
          <p:nvSpPr>
            <p:cNvPr id="353296" name="Rectangle 16"/>
            <p:cNvSpPr>
              <a:spLocks noChangeArrowheads="1"/>
            </p:cNvSpPr>
            <p:nvPr/>
          </p:nvSpPr>
          <p:spPr bwMode="auto">
            <a:xfrm>
              <a:off x="345610" y="1052736"/>
              <a:ext cx="835287"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215" b="1" dirty="0">
                  <a:latin typeface="Arial" panose="020B0604020202020204" pitchFamily="34" charset="0"/>
                </a:rPr>
                <a:t>6 </a:t>
              </a:r>
              <a:r>
                <a:rPr lang="en-US" altLang="zh-TW" sz="2215" b="1" dirty="0">
                  <a:latin typeface="Arial" panose="020B0604020202020204" pitchFamily="34" charset="0"/>
                </a:rPr>
                <a:t>PM</a:t>
              </a:r>
            </a:p>
          </p:txBody>
        </p:sp>
        <p:sp>
          <p:nvSpPr>
            <p:cNvPr id="353297" name="Line 17"/>
            <p:cNvSpPr>
              <a:spLocks noChangeShapeType="1"/>
            </p:cNvSpPr>
            <p:nvPr/>
          </p:nvSpPr>
          <p:spPr bwMode="auto">
            <a:xfrm>
              <a:off x="703164" y="1577344"/>
              <a:ext cx="3505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298" name="Line 18"/>
            <p:cNvSpPr>
              <a:spLocks noChangeShapeType="1"/>
            </p:cNvSpPr>
            <p:nvPr/>
          </p:nvSpPr>
          <p:spPr bwMode="auto">
            <a:xfrm>
              <a:off x="703164" y="1448390"/>
              <a:ext cx="0" cy="2930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299" name="Rectangle 19"/>
            <p:cNvSpPr>
              <a:spLocks noChangeArrowheads="1"/>
            </p:cNvSpPr>
            <p:nvPr/>
          </p:nvSpPr>
          <p:spPr bwMode="auto">
            <a:xfrm>
              <a:off x="1576533" y="1064459"/>
              <a:ext cx="330342"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215" b="1">
                  <a:latin typeface="Arial" panose="020B0604020202020204" pitchFamily="34" charset="0"/>
                </a:rPr>
                <a:t>7</a:t>
              </a:r>
            </a:p>
          </p:txBody>
        </p:sp>
        <p:sp>
          <p:nvSpPr>
            <p:cNvPr id="353300" name="Rectangle 20"/>
            <p:cNvSpPr>
              <a:spLocks noChangeArrowheads="1"/>
            </p:cNvSpPr>
            <p:nvPr/>
          </p:nvSpPr>
          <p:spPr bwMode="auto">
            <a:xfrm>
              <a:off x="2643333" y="1064459"/>
              <a:ext cx="330342"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215" b="1">
                  <a:latin typeface="Arial" panose="020B0604020202020204" pitchFamily="34" charset="0"/>
                </a:rPr>
                <a:t>8</a:t>
              </a:r>
            </a:p>
          </p:txBody>
        </p:sp>
        <p:sp>
          <p:nvSpPr>
            <p:cNvPr id="353301" name="Rectangle 21"/>
            <p:cNvSpPr>
              <a:spLocks noChangeArrowheads="1"/>
            </p:cNvSpPr>
            <p:nvPr/>
          </p:nvSpPr>
          <p:spPr bwMode="auto">
            <a:xfrm>
              <a:off x="3660310" y="1064459"/>
              <a:ext cx="330342" cy="42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215" b="1">
                  <a:latin typeface="Arial" panose="020B0604020202020204" pitchFamily="34" charset="0"/>
                </a:rPr>
                <a:t>9</a:t>
              </a:r>
            </a:p>
          </p:txBody>
        </p:sp>
        <p:sp>
          <p:nvSpPr>
            <p:cNvPr id="353304" name="Rectangle 24"/>
            <p:cNvSpPr>
              <a:spLocks noChangeArrowheads="1"/>
            </p:cNvSpPr>
            <p:nvPr/>
          </p:nvSpPr>
          <p:spPr bwMode="auto">
            <a:xfrm>
              <a:off x="3355510" y="1556829"/>
              <a:ext cx="644274" cy="3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62" i="1">
                  <a:latin typeface="Arial" panose="020B0604020202020204" pitchFamily="34" charset="0"/>
                </a:rPr>
                <a:t>Time</a:t>
              </a:r>
            </a:p>
          </p:txBody>
        </p:sp>
        <p:grpSp>
          <p:nvGrpSpPr>
            <p:cNvPr id="353305" name="Group 25"/>
            <p:cNvGrpSpPr>
              <a:grpSpLocks/>
            </p:cNvGrpSpPr>
            <p:nvPr/>
          </p:nvGrpSpPr>
          <p:grpSpPr bwMode="auto">
            <a:xfrm>
              <a:off x="703164" y="1882146"/>
              <a:ext cx="3558074" cy="616927"/>
              <a:chOff x="928" y="1288"/>
              <a:chExt cx="2241" cy="421"/>
            </a:xfrm>
          </p:grpSpPr>
          <p:sp>
            <p:nvSpPr>
              <p:cNvPr id="353306" name="Rectangle 26"/>
              <p:cNvSpPr>
                <a:spLocks noChangeArrowheads="1"/>
              </p:cNvSpPr>
              <p:nvPr/>
            </p:nvSpPr>
            <p:spPr bwMode="auto">
              <a:xfrm>
                <a:off x="941" y="1418"/>
                <a:ext cx="3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30</a:t>
                </a:r>
              </a:p>
            </p:txBody>
          </p:sp>
          <p:sp>
            <p:nvSpPr>
              <p:cNvPr id="353307" name="Line 27"/>
              <p:cNvSpPr>
                <a:spLocks noChangeShapeType="1"/>
              </p:cNvSpPr>
              <p:nvPr/>
            </p:nvSpPr>
            <p:spPr bwMode="auto">
              <a:xfrm>
                <a:off x="928" y="1368"/>
                <a:ext cx="320" cy="0"/>
              </a:xfrm>
              <a:prstGeom prst="line">
                <a:avLst/>
              </a:prstGeom>
              <a:noFill/>
              <a:ln w="50800">
                <a:solidFill>
                  <a:srgbClr val="F6BF6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08" name="Line 28"/>
              <p:cNvSpPr>
                <a:spLocks noChangeShapeType="1"/>
              </p:cNvSpPr>
              <p:nvPr/>
            </p:nvSpPr>
            <p:spPr bwMode="auto">
              <a:xfrm>
                <a:off x="1264" y="1288"/>
                <a:ext cx="0" cy="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353309" name="Group 29"/>
              <p:cNvGrpSpPr>
                <a:grpSpLocks/>
              </p:cNvGrpSpPr>
              <p:nvPr/>
            </p:nvGrpSpPr>
            <p:grpSpPr bwMode="auto">
              <a:xfrm>
                <a:off x="1264" y="1288"/>
                <a:ext cx="400" cy="421"/>
                <a:chOff x="1264" y="1288"/>
                <a:chExt cx="400" cy="421"/>
              </a:xfrm>
            </p:grpSpPr>
            <p:sp>
              <p:nvSpPr>
                <p:cNvPr id="353310" name="Line 30"/>
                <p:cNvSpPr>
                  <a:spLocks noChangeShapeType="1"/>
                </p:cNvSpPr>
                <p:nvPr/>
              </p:nvSpPr>
              <p:spPr bwMode="auto">
                <a:xfrm>
                  <a:off x="1264" y="1400"/>
                  <a:ext cx="392" cy="0"/>
                </a:xfrm>
                <a:prstGeom prst="line">
                  <a:avLst/>
                </a:prstGeom>
                <a:noFill/>
                <a:ln w="50800">
                  <a:solidFill>
                    <a:srgbClr val="A2C1F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11" name="Rectangle 31"/>
                <p:cNvSpPr>
                  <a:spLocks noChangeArrowheads="1"/>
                </p:cNvSpPr>
                <p:nvPr/>
              </p:nvSpPr>
              <p:spPr bwMode="auto">
                <a:xfrm>
                  <a:off x="1309" y="1418"/>
                  <a:ext cx="3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40</a:t>
                  </a:r>
                </a:p>
              </p:txBody>
            </p:sp>
            <p:sp>
              <p:nvSpPr>
                <p:cNvPr id="353312" name="Line 32"/>
                <p:cNvSpPr>
                  <a:spLocks noChangeShapeType="1"/>
                </p:cNvSpPr>
                <p:nvPr/>
              </p:nvSpPr>
              <p:spPr bwMode="auto">
                <a:xfrm>
                  <a:off x="1664" y="1288"/>
                  <a:ext cx="0" cy="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53313" name="Group 33"/>
              <p:cNvGrpSpPr>
                <a:grpSpLocks/>
              </p:cNvGrpSpPr>
              <p:nvPr/>
            </p:nvGrpSpPr>
            <p:grpSpPr bwMode="auto">
              <a:xfrm>
                <a:off x="1672" y="1288"/>
                <a:ext cx="400" cy="421"/>
                <a:chOff x="1672" y="1288"/>
                <a:chExt cx="400" cy="421"/>
              </a:xfrm>
            </p:grpSpPr>
            <p:sp>
              <p:nvSpPr>
                <p:cNvPr id="353314" name="Line 34"/>
                <p:cNvSpPr>
                  <a:spLocks noChangeShapeType="1"/>
                </p:cNvSpPr>
                <p:nvPr/>
              </p:nvSpPr>
              <p:spPr bwMode="auto">
                <a:xfrm>
                  <a:off x="1672" y="1400"/>
                  <a:ext cx="392" cy="0"/>
                </a:xfrm>
                <a:prstGeom prst="line">
                  <a:avLst/>
                </a:prstGeom>
                <a:noFill/>
                <a:ln w="50800">
                  <a:solidFill>
                    <a:srgbClr val="A2C1F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15" name="Rectangle 35"/>
                <p:cNvSpPr>
                  <a:spLocks noChangeArrowheads="1"/>
                </p:cNvSpPr>
                <p:nvPr/>
              </p:nvSpPr>
              <p:spPr bwMode="auto">
                <a:xfrm>
                  <a:off x="1717" y="1418"/>
                  <a:ext cx="3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40</a:t>
                  </a:r>
                </a:p>
              </p:txBody>
            </p:sp>
            <p:sp>
              <p:nvSpPr>
                <p:cNvPr id="353316" name="Line 36"/>
                <p:cNvSpPr>
                  <a:spLocks noChangeShapeType="1"/>
                </p:cNvSpPr>
                <p:nvPr/>
              </p:nvSpPr>
              <p:spPr bwMode="auto">
                <a:xfrm>
                  <a:off x="2072" y="1288"/>
                  <a:ext cx="0" cy="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53317" name="Group 37"/>
              <p:cNvGrpSpPr>
                <a:grpSpLocks/>
              </p:cNvGrpSpPr>
              <p:nvPr/>
            </p:nvGrpSpPr>
            <p:grpSpPr bwMode="auto">
              <a:xfrm>
                <a:off x="2080" y="1288"/>
                <a:ext cx="400" cy="421"/>
                <a:chOff x="2080" y="1288"/>
                <a:chExt cx="400" cy="421"/>
              </a:xfrm>
            </p:grpSpPr>
            <p:sp>
              <p:nvSpPr>
                <p:cNvPr id="353318" name="Line 38"/>
                <p:cNvSpPr>
                  <a:spLocks noChangeShapeType="1"/>
                </p:cNvSpPr>
                <p:nvPr/>
              </p:nvSpPr>
              <p:spPr bwMode="auto">
                <a:xfrm>
                  <a:off x="2080" y="1400"/>
                  <a:ext cx="392" cy="0"/>
                </a:xfrm>
                <a:prstGeom prst="line">
                  <a:avLst/>
                </a:prstGeom>
                <a:noFill/>
                <a:ln w="50800">
                  <a:solidFill>
                    <a:srgbClr val="A2C1F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19" name="Rectangle 39"/>
                <p:cNvSpPr>
                  <a:spLocks noChangeArrowheads="1"/>
                </p:cNvSpPr>
                <p:nvPr/>
              </p:nvSpPr>
              <p:spPr bwMode="auto">
                <a:xfrm>
                  <a:off x="2125" y="1418"/>
                  <a:ext cx="3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40</a:t>
                  </a:r>
                </a:p>
              </p:txBody>
            </p:sp>
            <p:sp>
              <p:nvSpPr>
                <p:cNvPr id="353320" name="Line 40"/>
                <p:cNvSpPr>
                  <a:spLocks noChangeShapeType="1"/>
                </p:cNvSpPr>
                <p:nvPr/>
              </p:nvSpPr>
              <p:spPr bwMode="auto">
                <a:xfrm>
                  <a:off x="2480" y="1288"/>
                  <a:ext cx="0" cy="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3321" name="Line 41"/>
              <p:cNvSpPr>
                <a:spLocks noChangeShapeType="1"/>
              </p:cNvSpPr>
              <p:nvPr/>
            </p:nvSpPr>
            <p:spPr bwMode="auto">
              <a:xfrm>
                <a:off x="2488" y="1400"/>
                <a:ext cx="392" cy="0"/>
              </a:xfrm>
              <a:prstGeom prst="line">
                <a:avLst/>
              </a:prstGeom>
              <a:noFill/>
              <a:ln w="50800">
                <a:solidFill>
                  <a:srgbClr val="A2C1F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22" name="Line 42"/>
              <p:cNvSpPr>
                <a:spLocks noChangeShapeType="1"/>
              </p:cNvSpPr>
              <p:nvPr/>
            </p:nvSpPr>
            <p:spPr bwMode="auto">
              <a:xfrm>
                <a:off x="2888" y="1432"/>
                <a:ext cx="248" cy="0"/>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23" name="Rectangle 43"/>
              <p:cNvSpPr>
                <a:spLocks noChangeArrowheads="1"/>
              </p:cNvSpPr>
              <p:nvPr/>
            </p:nvSpPr>
            <p:spPr bwMode="auto">
              <a:xfrm>
                <a:off x="2533" y="1418"/>
                <a:ext cx="3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40</a:t>
                </a:r>
              </a:p>
            </p:txBody>
          </p:sp>
          <p:sp>
            <p:nvSpPr>
              <p:cNvPr id="353324" name="Rectangle 44"/>
              <p:cNvSpPr>
                <a:spLocks noChangeArrowheads="1"/>
              </p:cNvSpPr>
              <p:nvPr/>
            </p:nvSpPr>
            <p:spPr bwMode="auto">
              <a:xfrm>
                <a:off x="2861" y="1418"/>
                <a:ext cx="3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215" b="1">
                    <a:latin typeface="Arial" panose="020B0604020202020204" pitchFamily="34" charset="0"/>
                  </a:rPr>
                  <a:t>20</a:t>
                </a:r>
              </a:p>
            </p:txBody>
          </p:sp>
          <p:sp>
            <p:nvSpPr>
              <p:cNvPr id="353325" name="Line 45"/>
              <p:cNvSpPr>
                <a:spLocks noChangeShapeType="1"/>
              </p:cNvSpPr>
              <p:nvPr/>
            </p:nvSpPr>
            <p:spPr bwMode="auto">
              <a:xfrm>
                <a:off x="2888" y="1288"/>
                <a:ext cx="0" cy="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26" name="Line 46"/>
              <p:cNvSpPr>
                <a:spLocks noChangeShapeType="1"/>
              </p:cNvSpPr>
              <p:nvPr/>
            </p:nvSpPr>
            <p:spPr bwMode="auto">
              <a:xfrm>
                <a:off x="3144" y="1288"/>
                <a:ext cx="0" cy="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27" name="Line 47"/>
              <p:cNvSpPr>
                <a:spLocks noChangeShapeType="1"/>
              </p:cNvSpPr>
              <p:nvPr/>
            </p:nvSpPr>
            <p:spPr bwMode="auto">
              <a:xfrm>
                <a:off x="1336" y="1368"/>
                <a:ext cx="320" cy="0"/>
              </a:xfrm>
              <a:prstGeom prst="line">
                <a:avLst/>
              </a:prstGeom>
              <a:noFill/>
              <a:ln w="50800">
                <a:solidFill>
                  <a:srgbClr val="F6BF6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28" name="Line 48"/>
              <p:cNvSpPr>
                <a:spLocks noChangeShapeType="1"/>
              </p:cNvSpPr>
              <p:nvPr/>
            </p:nvSpPr>
            <p:spPr bwMode="auto">
              <a:xfrm>
                <a:off x="1744" y="1368"/>
                <a:ext cx="320" cy="0"/>
              </a:xfrm>
              <a:prstGeom prst="line">
                <a:avLst/>
              </a:prstGeom>
              <a:noFill/>
              <a:ln w="50800">
                <a:solidFill>
                  <a:srgbClr val="F6BF6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29" name="Line 49"/>
              <p:cNvSpPr>
                <a:spLocks noChangeShapeType="1"/>
              </p:cNvSpPr>
              <p:nvPr/>
            </p:nvSpPr>
            <p:spPr bwMode="auto">
              <a:xfrm>
                <a:off x="2152" y="1368"/>
                <a:ext cx="320" cy="0"/>
              </a:xfrm>
              <a:prstGeom prst="line">
                <a:avLst/>
              </a:prstGeom>
              <a:noFill/>
              <a:ln w="50800">
                <a:solidFill>
                  <a:srgbClr val="F6BF6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30" name="Line 50"/>
              <p:cNvSpPr>
                <a:spLocks noChangeShapeType="1"/>
              </p:cNvSpPr>
              <p:nvPr/>
            </p:nvSpPr>
            <p:spPr bwMode="auto">
              <a:xfrm>
                <a:off x="1672" y="1432"/>
                <a:ext cx="248" cy="0"/>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31" name="Line 51"/>
              <p:cNvSpPr>
                <a:spLocks noChangeShapeType="1"/>
              </p:cNvSpPr>
              <p:nvPr/>
            </p:nvSpPr>
            <p:spPr bwMode="auto">
              <a:xfrm>
                <a:off x="2080" y="1432"/>
                <a:ext cx="248" cy="0"/>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32" name="Line 52"/>
              <p:cNvSpPr>
                <a:spLocks noChangeShapeType="1"/>
              </p:cNvSpPr>
              <p:nvPr/>
            </p:nvSpPr>
            <p:spPr bwMode="auto">
              <a:xfrm>
                <a:off x="2488" y="1432"/>
                <a:ext cx="248" cy="0"/>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grpSp>
        <p:nvGrpSpPr>
          <p:cNvPr id="353334" name="Group 54"/>
          <p:cNvGrpSpPr>
            <a:grpSpLocks/>
          </p:cNvGrpSpPr>
          <p:nvPr/>
        </p:nvGrpSpPr>
        <p:grpSpPr bwMode="auto">
          <a:xfrm>
            <a:off x="1607592" y="2904853"/>
            <a:ext cx="1534951" cy="656492"/>
            <a:chOff x="956" y="1652"/>
            <a:chExt cx="967" cy="448"/>
          </a:xfrm>
        </p:grpSpPr>
        <p:grpSp>
          <p:nvGrpSpPr>
            <p:cNvPr id="353335" name="Group 55"/>
            <p:cNvGrpSpPr>
              <a:grpSpLocks/>
            </p:cNvGrpSpPr>
            <p:nvPr/>
          </p:nvGrpSpPr>
          <p:grpSpPr bwMode="auto">
            <a:xfrm>
              <a:off x="956" y="1652"/>
              <a:ext cx="305" cy="448"/>
              <a:chOff x="956" y="1652"/>
              <a:chExt cx="305" cy="448"/>
            </a:xfrm>
          </p:grpSpPr>
          <p:grpSp>
            <p:nvGrpSpPr>
              <p:cNvPr id="353336" name="Group 56"/>
              <p:cNvGrpSpPr>
                <a:grpSpLocks/>
              </p:cNvGrpSpPr>
              <p:nvPr/>
            </p:nvGrpSpPr>
            <p:grpSpPr bwMode="auto">
              <a:xfrm>
                <a:off x="956" y="1652"/>
                <a:ext cx="305" cy="448"/>
                <a:chOff x="956" y="1652"/>
                <a:chExt cx="305" cy="448"/>
              </a:xfrm>
            </p:grpSpPr>
            <p:sp>
              <p:nvSpPr>
                <p:cNvPr id="353337" name="AutoShape 57"/>
                <p:cNvSpPr>
                  <a:spLocks noChangeArrowheads="1"/>
                </p:cNvSpPr>
                <p:nvPr/>
              </p:nvSpPr>
              <p:spPr bwMode="auto">
                <a:xfrm>
                  <a:off x="956" y="1723"/>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38" name="AutoShape 58"/>
                <p:cNvSpPr>
                  <a:spLocks noChangeArrowheads="1"/>
                </p:cNvSpPr>
                <p:nvPr/>
              </p:nvSpPr>
              <p:spPr bwMode="auto">
                <a:xfrm>
                  <a:off x="1026" y="1652"/>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3339" name="AutoShape 59"/>
              <p:cNvSpPr>
                <a:spLocks noChangeArrowheads="1"/>
              </p:cNvSpPr>
              <p:nvPr/>
            </p:nvSpPr>
            <p:spPr bwMode="auto">
              <a:xfrm>
                <a:off x="1018" y="1756"/>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53340" name="Group 60"/>
            <p:cNvGrpSpPr>
              <a:grpSpLocks/>
            </p:cNvGrpSpPr>
            <p:nvPr/>
          </p:nvGrpSpPr>
          <p:grpSpPr bwMode="auto">
            <a:xfrm>
              <a:off x="1257" y="1652"/>
              <a:ext cx="378" cy="448"/>
              <a:chOff x="1257" y="1652"/>
              <a:chExt cx="378" cy="448"/>
            </a:xfrm>
          </p:grpSpPr>
          <p:grpSp>
            <p:nvGrpSpPr>
              <p:cNvPr id="353341" name="Group 61"/>
              <p:cNvGrpSpPr>
                <a:grpSpLocks/>
              </p:cNvGrpSpPr>
              <p:nvPr/>
            </p:nvGrpSpPr>
            <p:grpSpPr bwMode="auto">
              <a:xfrm>
                <a:off x="1257" y="1652"/>
                <a:ext cx="378" cy="448"/>
                <a:chOff x="1257" y="1652"/>
                <a:chExt cx="378" cy="448"/>
              </a:xfrm>
            </p:grpSpPr>
            <p:sp>
              <p:nvSpPr>
                <p:cNvPr id="353342" name="AutoShape 62"/>
                <p:cNvSpPr>
                  <a:spLocks noChangeArrowheads="1"/>
                </p:cNvSpPr>
                <p:nvPr/>
              </p:nvSpPr>
              <p:spPr bwMode="auto">
                <a:xfrm>
                  <a:off x="1257" y="1723"/>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43" name="AutoShape 63"/>
                <p:cNvSpPr>
                  <a:spLocks noChangeArrowheads="1"/>
                </p:cNvSpPr>
                <p:nvPr/>
              </p:nvSpPr>
              <p:spPr bwMode="auto">
                <a:xfrm>
                  <a:off x="1343" y="1652"/>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3344" name="Oval 64"/>
              <p:cNvSpPr>
                <a:spLocks noChangeArrowheads="1"/>
              </p:cNvSpPr>
              <p:nvPr/>
            </p:nvSpPr>
            <p:spPr bwMode="auto">
              <a:xfrm>
                <a:off x="1372" y="1688"/>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45" name="AutoShape 65"/>
              <p:cNvSpPr>
                <a:spLocks noChangeArrowheads="1"/>
              </p:cNvSpPr>
              <p:nvPr/>
            </p:nvSpPr>
            <p:spPr bwMode="auto">
              <a:xfrm>
                <a:off x="1304" y="1898"/>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3346" name="Freeform 66"/>
            <p:cNvSpPr>
              <a:spLocks/>
            </p:cNvSpPr>
            <p:nvPr/>
          </p:nvSpPr>
          <p:spPr bwMode="auto">
            <a:xfrm>
              <a:off x="1821" y="1881"/>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53347" name="Rectangle 67"/>
            <p:cNvSpPr>
              <a:spLocks noChangeArrowheads="1"/>
            </p:cNvSpPr>
            <p:nvPr/>
          </p:nvSpPr>
          <p:spPr bwMode="auto">
            <a:xfrm>
              <a:off x="1817" y="1881"/>
              <a:ext cx="106"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48" name="Rectangle 68"/>
            <p:cNvSpPr>
              <a:spLocks noChangeArrowheads="1"/>
            </p:cNvSpPr>
            <p:nvPr/>
          </p:nvSpPr>
          <p:spPr bwMode="auto">
            <a:xfrm>
              <a:off x="1824" y="1962"/>
              <a:ext cx="82"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49" name="Rectangle 69"/>
            <p:cNvSpPr>
              <a:spLocks noChangeArrowheads="1"/>
            </p:cNvSpPr>
            <p:nvPr/>
          </p:nvSpPr>
          <p:spPr bwMode="auto">
            <a:xfrm>
              <a:off x="1641" y="1962"/>
              <a:ext cx="103" cy="11"/>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353350" name="Group 70"/>
            <p:cNvGrpSpPr>
              <a:grpSpLocks/>
            </p:cNvGrpSpPr>
            <p:nvPr/>
          </p:nvGrpSpPr>
          <p:grpSpPr bwMode="auto">
            <a:xfrm>
              <a:off x="1639" y="1709"/>
              <a:ext cx="194" cy="364"/>
              <a:chOff x="1639" y="1709"/>
              <a:chExt cx="194" cy="364"/>
            </a:xfrm>
          </p:grpSpPr>
          <p:sp>
            <p:nvSpPr>
              <p:cNvPr id="353351" name="Oval 71"/>
              <p:cNvSpPr>
                <a:spLocks noChangeArrowheads="1"/>
              </p:cNvSpPr>
              <p:nvPr/>
            </p:nvSpPr>
            <p:spPr bwMode="auto">
              <a:xfrm>
                <a:off x="1715" y="1709"/>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52" name="Freeform 72"/>
              <p:cNvSpPr>
                <a:spLocks/>
              </p:cNvSpPr>
              <p:nvPr/>
            </p:nvSpPr>
            <p:spPr bwMode="auto">
              <a:xfrm>
                <a:off x="1639" y="1777"/>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grpSp>
      </p:grpSp>
      <p:grpSp>
        <p:nvGrpSpPr>
          <p:cNvPr id="353353" name="Group 73"/>
          <p:cNvGrpSpPr>
            <a:grpSpLocks/>
          </p:cNvGrpSpPr>
          <p:nvPr/>
        </p:nvGrpSpPr>
        <p:grpSpPr bwMode="auto">
          <a:xfrm>
            <a:off x="2123728" y="3584792"/>
            <a:ext cx="1534951" cy="656492"/>
            <a:chOff x="1356" y="2116"/>
            <a:chExt cx="967" cy="448"/>
          </a:xfrm>
        </p:grpSpPr>
        <p:grpSp>
          <p:nvGrpSpPr>
            <p:cNvPr id="353354" name="Group 74"/>
            <p:cNvGrpSpPr>
              <a:grpSpLocks/>
            </p:cNvGrpSpPr>
            <p:nvPr/>
          </p:nvGrpSpPr>
          <p:grpSpPr bwMode="auto">
            <a:xfrm>
              <a:off x="1356" y="2116"/>
              <a:ext cx="305" cy="448"/>
              <a:chOff x="1356" y="2116"/>
              <a:chExt cx="305" cy="448"/>
            </a:xfrm>
          </p:grpSpPr>
          <p:grpSp>
            <p:nvGrpSpPr>
              <p:cNvPr id="353355" name="Group 75"/>
              <p:cNvGrpSpPr>
                <a:grpSpLocks/>
              </p:cNvGrpSpPr>
              <p:nvPr/>
            </p:nvGrpSpPr>
            <p:grpSpPr bwMode="auto">
              <a:xfrm>
                <a:off x="1356" y="2116"/>
                <a:ext cx="305" cy="448"/>
                <a:chOff x="1356" y="2116"/>
                <a:chExt cx="305" cy="448"/>
              </a:xfrm>
            </p:grpSpPr>
            <p:sp>
              <p:nvSpPr>
                <p:cNvPr id="353356" name="AutoShape 76"/>
                <p:cNvSpPr>
                  <a:spLocks noChangeArrowheads="1"/>
                </p:cNvSpPr>
                <p:nvPr/>
              </p:nvSpPr>
              <p:spPr bwMode="auto">
                <a:xfrm>
                  <a:off x="1356" y="2187"/>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57" name="AutoShape 77"/>
                <p:cNvSpPr>
                  <a:spLocks noChangeArrowheads="1"/>
                </p:cNvSpPr>
                <p:nvPr/>
              </p:nvSpPr>
              <p:spPr bwMode="auto">
                <a:xfrm>
                  <a:off x="1426" y="2116"/>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3358" name="AutoShape 78"/>
              <p:cNvSpPr>
                <a:spLocks noChangeArrowheads="1"/>
              </p:cNvSpPr>
              <p:nvPr/>
            </p:nvSpPr>
            <p:spPr bwMode="auto">
              <a:xfrm>
                <a:off x="1418" y="2220"/>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53359" name="Group 79"/>
            <p:cNvGrpSpPr>
              <a:grpSpLocks/>
            </p:cNvGrpSpPr>
            <p:nvPr/>
          </p:nvGrpSpPr>
          <p:grpSpPr bwMode="auto">
            <a:xfrm>
              <a:off x="1657" y="2116"/>
              <a:ext cx="378" cy="448"/>
              <a:chOff x="1657" y="2116"/>
              <a:chExt cx="378" cy="448"/>
            </a:xfrm>
          </p:grpSpPr>
          <p:grpSp>
            <p:nvGrpSpPr>
              <p:cNvPr id="353360" name="Group 80"/>
              <p:cNvGrpSpPr>
                <a:grpSpLocks/>
              </p:cNvGrpSpPr>
              <p:nvPr/>
            </p:nvGrpSpPr>
            <p:grpSpPr bwMode="auto">
              <a:xfrm>
                <a:off x="1657" y="2116"/>
                <a:ext cx="378" cy="448"/>
                <a:chOff x="1657" y="2116"/>
                <a:chExt cx="378" cy="448"/>
              </a:xfrm>
            </p:grpSpPr>
            <p:sp>
              <p:nvSpPr>
                <p:cNvPr id="353361" name="AutoShape 81"/>
                <p:cNvSpPr>
                  <a:spLocks noChangeArrowheads="1"/>
                </p:cNvSpPr>
                <p:nvPr/>
              </p:nvSpPr>
              <p:spPr bwMode="auto">
                <a:xfrm>
                  <a:off x="1657" y="2187"/>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62" name="AutoShape 82"/>
                <p:cNvSpPr>
                  <a:spLocks noChangeArrowheads="1"/>
                </p:cNvSpPr>
                <p:nvPr/>
              </p:nvSpPr>
              <p:spPr bwMode="auto">
                <a:xfrm>
                  <a:off x="1743" y="2116"/>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3363" name="Oval 83"/>
              <p:cNvSpPr>
                <a:spLocks noChangeArrowheads="1"/>
              </p:cNvSpPr>
              <p:nvPr/>
            </p:nvSpPr>
            <p:spPr bwMode="auto">
              <a:xfrm>
                <a:off x="1772" y="2152"/>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64" name="AutoShape 84"/>
              <p:cNvSpPr>
                <a:spLocks noChangeArrowheads="1"/>
              </p:cNvSpPr>
              <p:nvPr/>
            </p:nvSpPr>
            <p:spPr bwMode="auto">
              <a:xfrm>
                <a:off x="1704" y="2362"/>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3365" name="Freeform 85"/>
            <p:cNvSpPr>
              <a:spLocks/>
            </p:cNvSpPr>
            <p:nvPr/>
          </p:nvSpPr>
          <p:spPr bwMode="auto">
            <a:xfrm>
              <a:off x="2221" y="234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53366" name="Rectangle 86"/>
            <p:cNvSpPr>
              <a:spLocks noChangeArrowheads="1"/>
            </p:cNvSpPr>
            <p:nvPr/>
          </p:nvSpPr>
          <p:spPr bwMode="auto">
            <a:xfrm>
              <a:off x="2217" y="2345"/>
              <a:ext cx="106"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67" name="Rectangle 87"/>
            <p:cNvSpPr>
              <a:spLocks noChangeArrowheads="1"/>
            </p:cNvSpPr>
            <p:nvPr/>
          </p:nvSpPr>
          <p:spPr bwMode="auto">
            <a:xfrm>
              <a:off x="2224" y="2426"/>
              <a:ext cx="82"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68" name="Rectangle 88"/>
            <p:cNvSpPr>
              <a:spLocks noChangeArrowheads="1"/>
            </p:cNvSpPr>
            <p:nvPr/>
          </p:nvSpPr>
          <p:spPr bwMode="auto">
            <a:xfrm>
              <a:off x="2041" y="2426"/>
              <a:ext cx="103" cy="11"/>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353369" name="Group 89"/>
            <p:cNvGrpSpPr>
              <a:grpSpLocks/>
            </p:cNvGrpSpPr>
            <p:nvPr/>
          </p:nvGrpSpPr>
          <p:grpSpPr bwMode="auto">
            <a:xfrm>
              <a:off x="2039" y="2173"/>
              <a:ext cx="194" cy="364"/>
              <a:chOff x="2039" y="2173"/>
              <a:chExt cx="194" cy="364"/>
            </a:xfrm>
          </p:grpSpPr>
          <p:sp>
            <p:nvSpPr>
              <p:cNvPr id="353370" name="Oval 90"/>
              <p:cNvSpPr>
                <a:spLocks noChangeArrowheads="1"/>
              </p:cNvSpPr>
              <p:nvPr/>
            </p:nvSpPr>
            <p:spPr bwMode="auto">
              <a:xfrm>
                <a:off x="2115" y="2173"/>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71" name="Freeform 91"/>
              <p:cNvSpPr>
                <a:spLocks/>
              </p:cNvSpPr>
              <p:nvPr/>
            </p:nvSpPr>
            <p:spPr bwMode="auto">
              <a:xfrm>
                <a:off x="2039" y="224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grpSp>
      </p:grpSp>
      <p:grpSp>
        <p:nvGrpSpPr>
          <p:cNvPr id="353372" name="Group 92"/>
          <p:cNvGrpSpPr>
            <a:grpSpLocks/>
          </p:cNvGrpSpPr>
          <p:nvPr/>
        </p:nvGrpSpPr>
        <p:grpSpPr bwMode="auto">
          <a:xfrm>
            <a:off x="2627784" y="4299899"/>
            <a:ext cx="1534951" cy="656492"/>
            <a:chOff x="1772" y="2604"/>
            <a:chExt cx="967" cy="448"/>
          </a:xfrm>
        </p:grpSpPr>
        <p:grpSp>
          <p:nvGrpSpPr>
            <p:cNvPr id="353373" name="Group 93"/>
            <p:cNvGrpSpPr>
              <a:grpSpLocks/>
            </p:cNvGrpSpPr>
            <p:nvPr/>
          </p:nvGrpSpPr>
          <p:grpSpPr bwMode="auto">
            <a:xfrm>
              <a:off x="1772" y="2604"/>
              <a:ext cx="305" cy="448"/>
              <a:chOff x="1772" y="2604"/>
              <a:chExt cx="305" cy="448"/>
            </a:xfrm>
          </p:grpSpPr>
          <p:grpSp>
            <p:nvGrpSpPr>
              <p:cNvPr id="353374" name="Group 94"/>
              <p:cNvGrpSpPr>
                <a:grpSpLocks/>
              </p:cNvGrpSpPr>
              <p:nvPr/>
            </p:nvGrpSpPr>
            <p:grpSpPr bwMode="auto">
              <a:xfrm>
                <a:off x="1772" y="2604"/>
                <a:ext cx="305" cy="448"/>
                <a:chOff x="1772" y="2604"/>
                <a:chExt cx="305" cy="448"/>
              </a:xfrm>
            </p:grpSpPr>
            <p:sp>
              <p:nvSpPr>
                <p:cNvPr id="353375" name="AutoShape 95"/>
                <p:cNvSpPr>
                  <a:spLocks noChangeArrowheads="1"/>
                </p:cNvSpPr>
                <p:nvPr/>
              </p:nvSpPr>
              <p:spPr bwMode="auto">
                <a:xfrm>
                  <a:off x="1772" y="2675"/>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76" name="AutoShape 96"/>
                <p:cNvSpPr>
                  <a:spLocks noChangeArrowheads="1"/>
                </p:cNvSpPr>
                <p:nvPr/>
              </p:nvSpPr>
              <p:spPr bwMode="auto">
                <a:xfrm>
                  <a:off x="1842" y="2604"/>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3377" name="AutoShape 97"/>
              <p:cNvSpPr>
                <a:spLocks noChangeArrowheads="1"/>
              </p:cNvSpPr>
              <p:nvPr/>
            </p:nvSpPr>
            <p:spPr bwMode="auto">
              <a:xfrm>
                <a:off x="1834" y="2708"/>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53378" name="Group 98"/>
            <p:cNvGrpSpPr>
              <a:grpSpLocks/>
            </p:cNvGrpSpPr>
            <p:nvPr/>
          </p:nvGrpSpPr>
          <p:grpSpPr bwMode="auto">
            <a:xfrm>
              <a:off x="2073" y="2604"/>
              <a:ext cx="378" cy="448"/>
              <a:chOff x="2073" y="2604"/>
              <a:chExt cx="378" cy="448"/>
            </a:xfrm>
          </p:grpSpPr>
          <p:grpSp>
            <p:nvGrpSpPr>
              <p:cNvPr id="353379" name="Group 99"/>
              <p:cNvGrpSpPr>
                <a:grpSpLocks/>
              </p:cNvGrpSpPr>
              <p:nvPr/>
            </p:nvGrpSpPr>
            <p:grpSpPr bwMode="auto">
              <a:xfrm>
                <a:off x="2073" y="2604"/>
                <a:ext cx="378" cy="448"/>
                <a:chOff x="2073" y="2604"/>
                <a:chExt cx="378" cy="448"/>
              </a:xfrm>
            </p:grpSpPr>
            <p:sp>
              <p:nvSpPr>
                <p:cNvPr id="353380" name="AutoShape 100"/>
                <p:cNvSpPr>
                  <a:spLocks noChangeArrowheads="1"/>
                </p:cNvSpPr>
                <p:nvPr/>
              </p:nvSpPr>
              <p:spPr bwMode="auto">
                <a:xfrm>
                  <a:off x="2073" y="2675"/>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81" name="AutoShape 101"/>
                <p:cNvSpPr>
                  <a:spLocks noChangeArrowheads="1"/>
                </p:cNvSpPr>
                <p:nvPr/>
              </p:nvSpPr>
              <p:spPr bwMode="auto">
                <a:xfrm>
                  <a:off x="2159" y="2604"/>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3382" name="Oval 102"/>
              <p:cNvSpPr>
                <a:spLocks noChangeArrowheads="1"/>
              </p:cNvSpPr>
              <p:nvPr/>
            </p:nvSpPr>
            <p:spPr bwMode="auto">
              <a:xfrm>
                <a:off x="2188" y="2640"/>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83" name="AutoShape 103"/>
              <p:cNvSpPr>
                <a:spLocks noChangeArrowheads="1"/>
              </p:cNvSpPr>
              <p:nvPr/>
            </p:nvSpPr>
            <p:spPr bwMode="auto">
              <a:xfrm>
                <a:off x="2120" y="2850"/>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3384" name="Freeform 104"/>
            <p:cNvSpPr>
              <a:spLocks/>
            </p:cNvSpPr>
            <p:nvPr/>
          </p:nvSpPr>
          <p:spPr bwMode="auto">
            <a:xfrm>
              <a:off x="2637" y="283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53385" name="Rectangle 105"/>
            <p:cNvSpPr>
              <a:spLocks noChangeArrowheads="1"/>
            </p:cNvSpPr>
            <p:nvPr/>
          </p:nvSpPr>
          <p:spPr bwMode="auto">
            <a:xfrm>
              <a:off x="2633" y="2833"/>
              <a:ext cx="106"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86" name="Rectangle 106"/>
            <p:cNvSpPr>
              <a:spLocks noChangeArrowheads="1"/>
            </p:cNvSpPr>
            <p:nvPr/>
          </p:nvSpPr>
          <p:spPr bwMode="auto">
            <a:xfrm>
              <a:off x="2640" y="2914"/>
              <a:ext cx="82"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87" name="Rectangle 107"/>
            <p:cNvSpPr>
              <a:spLocks noChangeArrowheads="1"/>
            </p:cNvSpPr>
            <p:nvPr/>
          </p:nvSpPr>
          <p:spPr bwMode="auto">
            <a:xfrm>
              <a:off x="2457" y="2914"/>
              <a:ext cx="103" cy="11"/>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353388" name="Group 108"/>
            <p:cNvGrpSpPr>
              <a:grpSpLocks/>
            </p:cNvGrpSpPr>
            <p:nvPr/>
          </p:nvGrpSpPr>
          <p:grpSpPr bwMode="auto">
            <a:xfrm>
              <a:off x="2455" y="2661"/>
              <a:ext cx="194" cy="364"/>
              <a:chOff x="2455" y="2661"/>
              <a:chExt cx="194" cy="364"/>
            </a:xfrm>
          </p:grpSpPr>
          <p:sp>
            <p:nvSpPr>
              <p:cNvPr id="353389" name="Oval 109"/>
              <p:cNvSpPr>
                <a:spLocks noChangeArrowheads="1"/>
              </p:cNvSpPr>
              <p:nvPr/>
            </p:nvSpPr>
            <p:spPr bwMode="auto">
              <a:xfrm>
                <a:off x="2531" y="2661"/>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90" name="Freeform 110"/>
              <p:cNvSpPr>
                <a:spLocks/>
              </p:cNvSpPr>
              <p:nvPr/>
            </p:nvSpPr>
            <p:spPr bwMode="auto">
              <a:xfrm>
                <a:off x="2455" y="272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grpSp>
      </p:grpSp>
      <p:grpSp>
        <p:nvGrpSpPr>
          <p:cNvPr id="353391" name="Group 111"/>
          <p:cNvGrpSpPr>
            <a:grpSpLocks/>
          </p:cNvGrpSpPr>
          <p:nvPr/>
        </p:nvGrpSpPr>
        <p:grpSpPr bwMode="auto">
          <a:xfrm>
            <a:off x="3131840" y="4956392"/>
            <a:ext cx="1534951" cy="656492"/>
            <a:chOff x="2188" y="3052"/>
            <a:chExt cx="967" cy="448"/>
          </a:xfrm>
        </p:grpSpPr>
        <p:grpSp>
          <p:nvGrpSpPr>
            <p:cNvPr id="353392" name="Group 112"/>
            <p:cNvGrpSpPr>
              <a:grpSpLocks/>
            </p:cNvGrpSpPr>
            <p:nvPr/>
          </p:nvGrpSpPr>
          <p:grpSpPr bwMode="auto">
            <a:xfrm>
              <a:off x="2188" y="3052"/>
              <a:ext cx="305" cy="448"/>
              <a:chOff x="2188" y="3052"/>
              <a:chExt cx="305" cy="448"/>
            </a:xfrm>
          </p:grpSpPr>
          <p:grpSp>
            <p:nvGrpSpPr>
              <p:cNvPr id="353393" name="Group 113"/>
              <p:cNvGrpSpPr>
                <a:grpSpLocks/>
              </p:cNvGrpSpPr>
              <p:nvPr/>
            </p:nvGrpSpPr>
            <p:grpSpPr bwMode="auto">
              <a:xfrm>
                <a:off x="2188" y="3052"/>
                <a:ext cx="305" cy="448"/>
                <a:chOff x="2188" y="3052"/>
                <a:chExt cx="305" cy="448"/>
              </a:xfrm>
            </p:grpSpPr>
            <p:sp>
              <p:nvSpPr>
                <p:cNvPr id="353394" name="AutoShape 114"/>
                <p:cNvSpPr>
                  <a:spLocks noChangeArrowheads="1"/>
                </p:cNvSpPr>
                <p:nvPr/>
              </p:nvSpPr>
              <p:spPr bwMode="auto">
                <a:xfrm>
                  <a:off x="2188" y="3123"/>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395" name="AutoShape 115"/>
                <p:cNvSpPr>
                  <a:spLocks noChangeArrowheads="1"/>
                </p:cNvSpPr>
                <p:nvPr/>
              </p:nvSpPr>
              <p:spPr bwMode="auto">
                <a:xfrm>
                  <a:off x="2258" y="3052"/>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3396" name="AutoShape 116"/>
              <p:cNvSpPr>
                <a:spLocks noChangeArrowheads="1"/>
              </p:cNvSpPr>
              <p:nvPr/>
            </p:nvSpPr>
            <p:spPr bwMode="auto">
              <a:xfrm>
                <a:off x="2250" y="3156"/>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53397" name="Group 117"/>
            <p:cNvGrpSpPr>
              <a:grpSpLocks/>
            </p:cNvGrpSpPr>
            <p:nvPr/>
          </p:nvGrpSpPr>
          <p:grpSpPr bwMode="auto">
            <a:xfrm>
              <a:off x="2489" y="3052"/>
              <a:ext cx="378" cy="448"/>
              <a:chOff x="2489" y="3052"/>
              <a:chExt cx="378" cy="448"/>
            </a:xfrm>
          </p:grpSpPr>
          <p:grpSp>
            <p:nvGrpSpPr>
              <p:cNvPr id="353398" name="Group 118"/>
              <p:cNvGrpSpPr>
                <a:grpSpLocks/>
              </p:cNvGrpSpPr>
              <p:nvPr/>
            </p:nvGrpSpPr>
            <p:grpSpPr bwMode="auto">
              <a:xfrm>
                <a:off x="2489" y="3052"/>
                <a:ext cx="378" cy="448"/>
                <a:chOff x="2489" y="3052"/>
                <a:chExt cx="378" cy="448"/>
              </a:xfrm>
            </p:grpSpPr>
            <p:sp>
              <p:nvSpPr>
                <p:cNvPr id="353399" name="AutoShape 119"/>
                <p:cNvSpPr>
                  <a:spLocks noChangeArrowheads="1"/>
                </p:cNvSpPr>
                <p:nvPr/>
              </p:nvSpPr>
              <p:spPr bwMode="auto">
                <a:xfrm>
                  <a:off x="2489" y="3123"/>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400" name="AutoShape 120"/>
                <p:cNvSpPr>
                  <a:spLocks noChangeArrowheads="1"/>
                </p:cNvSpPr>
                <p:nvPr/>
              </p:nvSpPr>
              <p:spPr bwMode="auto">
                <a:xfrm>
                  <a:off x="2575" y="3052"/>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3401" name="Oval 121"/>
              <p:cNvSpPr>
                <a:spLocks noChangeArrowheads="1"/>
              </p:cNvSpPr>
              <p:nvPr/>
            </p:nvSpPr>
            <p:spPr bwMode="auto">
              <a:xfrm>
                <a:off x="2604" y="3088"/>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402" name="AutoShape 122"/>
              <p:cNvSpPr>
                <a:spLocks noChangeArrowheads="1"/>
              </p:cNvSpPr>
              <p:nvPr/>
            </p:nvSpPr>
            <p:spPr bwMode="auto">
              <a:xfrm>
                <a:off x="2536" y="3298"/>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53403" name="Freeform 123"/>
            <p:cNvSpPr>
              <a:spLocks/>
            </p:cNvSpPr>
            <p:nvPr/>
          </p:nvSpPr>
          <p:spPr bwMode="auto">
            <a:xfrm>
              <a:off x="3053" y="3281"/>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sp>
          <p:nvSpPr>
            <p:cNvPr id="353404" name="Rectangle 124"/>
            <p:cNvSpPr>
              <a:spLocks noChangeArrowheads="1"/>
            </p:cNvSpPr>
            <p:nvPr/>
          </p:nvSpPr>
          <p:spPr bwMode="auto">
            <a:xfrm>
              <a:off x="3049" y="3281"/>
              <a:ext cx="106"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405" name="Rectangle 125"/>
            <p:cNvSpPr>
              <a:spLocks noChangeArrowheads="1"/>
            </p:cNvSpPr>
            <p:nvPr/>
          </p:nvSpPr>
          <p:spPr bwMode="auto">
            <a:xfrm>
              <a:off x="3056" y="3362"/>
              <a:ext cx="82" cy="16"/>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406" name="Rectangle 126"/>
            <p:cNvSpPr>
              <a:spLocks noChangeArrowheads="1"/>
            </p:cNvSpPr>
            <p:nvPr/>
          </p:nvSpPr>
          <p:spPr bwMode="auto">
            <a:xfrm>
              <a:off x="2873" y="3362"/>
              <a:ext cx="103" cy="11"/>
            </a:xfrm>
            <a:prstGeom prst="rect">
              <a:avLst/>
            </a:prstGeom>
            <a:solidFill>
              <a:srgbClr val="FC01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353407" name="Group 127"/>
            <p:cNvGrpSpPr>
              <a:grpSpLocks/>
            </p:cNvGrpSpPr>
            <p:nvPr/>
          </p:nvGrpSpPr>
          <p:grpSpPr bwMode="auto">
            <a:xfrm>
              <a:off x="2871" y="3109"/>
              <a:ext cx="194" cy="364"/>
              <a:chOff x="2871" y="3109"/>
              <a:chExt cx="194" cy="364"/>
            </a:xfrm>
          </p:grpSpPr>
          <p:sp>
            <p:nvSpPr>
              <p:cNvPr id="353408" name="Oval 128"/>
              <p:cNvSpPr>
                <a:spLocks noChangeArrowheads="1"/>
              </p:cNvSpPr>
              <p:nvPr/>
            </p:nvSpPr>
            <p:spPr bwMode="auto">
              <a:xfrm>
                <a:off x="2947" y="3109"/>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3409" name="Freeform 129"/>
              <p:cNvSpPr>
                <a:spLocks/>
              </p:cNvSpPr>
              <p:nvPr/>
            </p:nvSpPr>
            <p:spPr bwMode="auto">
              <a:xfrm>
                <a:off x="2871" y="3177"/>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215"/>
              </a:p>
            </p:txBody>
          </p:sp>
        </p:grpSp>
      </p:gr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5</a:t>
            </a:fld>
            <a:endParaRPr lang="zh-TW" altLang="zh-TW"/>
          </a:p>
        </p:txBody>
      </p:sp>
    </p:spTree>
    <p:extLst>
      <p:ext uri="{BB962C8B-B14F-4D97-AF65-F5344CB8AC3E}">
        <p14:creationId xmlns:p14="http://schemas.microsoft.com/office/powerpoint/2010/main" val="130162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descr="20%"/>
          <p:cNvSpPr>
            <a:spLocks noChangeArrowheads="1"/>
          </p:cNvSpPr>
          <p:nvPr/>
        </p:nvSpPr>
        <p:spPr bwMode="auto">
          <a:xfrm>
            <a:off x="4724400" y="1885483"/>
            <a:ext cx="685800" cy="3938954"/>
          </a:xfrm>
          <a:prstGeom prst="rect">
            <a:avLst/>
          </a:prstGeom>
          <a:pattFill prst="pct20">
            <a:fgClr>
              <a:schemeClr val="accent1"/>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427" name="Rectangle 3"/>
          <p:cNvSpPr>
            <a:spLocks noChangeArrowheads="1"/>
          </p:cNvSpPr>
          <p:nvPr/>
        </p:nvSpPr>
        <p:spPr bwMode="auto">
          <a:xfrm>
            <a:off x="384693" y="2388110"/>
            <a:ext cx="322327" cy="313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800" i="1" dirty="0">
                <a:latin typeface="+mn-lt"/>
              </a:rPr>
              <a:t>I</a:t>
            </a:r>
          </a:p>
          <a:p>
            <a:pPr algn="ctr"/>
            <a:r>
              <a:rPr lang="en-US" altLang="zh-TW" sz="1800" i="1" dirty="0">
                <a:latin typeface="+mn-lt"/>
              </a:rPr>
              <a:t>n</a:t>
            </a:r>
          </a:p>
          <a:p>
            <a:pPr algn="ctr"/>
            <a:r>
              <a:rPr lang="en-US" altLang="zh-TW" sz="1800" i="1" dirty="0">
                <a:latin typeface="+mn-lt"/>
              </a:rPr>
              <a:t>s</a:t>
            </a:r>
          </a:p>
          <a:p>
            <a:pPr algn="ctr"/>
            <a:r>
              <a:rPr lang="en-US" altLang="zh-TW" sz="1800" i="1" dirty="0">
                <a:latin typeface="+mn-lt"/>
              </a:rPr>
              <a:t>t</a:t>
            </a:r>
          </a:p>
          <a:p>
            <a:pPr algn="ctr"/>
            <a:r>
              <a:rPr lang="en-US" altLang="zh-TW" sz="1800" i="1" dirty="0">
                <a:latin typeface="+mn-lt"/>
              </a:rPr>
              <a:t>r.</a:t>
            </a:r>
          </a:p>
          <a:p>
            <a:pPr algn="ctr"/>
            <a:endParaRPr lang="en-US" altLang="zh-TW" sz="1800" i="1" dirty="0">
              <a:latin typeface="+mn-lt"/>
            </a:endParaRPr>
          </a:p>
          <a:p>
            <a:pPr algn="ctr"/>
            <a:r>
              <a:rPr lang="en-US" altLang="zh-TW" sz="1800" i="1" dirty="0">
                <a:latin typeface="+mn-lt"/>
              </a:rPr>
              <a:t>O</a:t>
            </a:r>
          </a:p>
          <a:p>
            <a:pPr algn="ctr"/>
            <a:r>
              <a:rPr lang="en-US" altLang="zh-TW" sz="1800" i="1" dirty="0">
                <a:latin typeface="+mn-lt"/>
              </a:rPr>
              <a:t>r</a:t>
            </a:r>
          </a:p>
          <a:p>
            <a:pPr algn="ctr"/>
            <a:r>
              <a:rPr lang="en-US" altLang="zh-TW" sz="1800" i="1" dirty="0">
                <a:latin typeface="+mn-lt"/>
              </a:rPr>
              <a:t>d</a:t>
            </a:r>
          </a:p>
          <a:p>
            <a:pPr algn="ctr"/>
            <a:r>
              <a:rPr lang="en-US" altLang="zh-TW" sz="1800" i="1" dirty="0">
                <a:latin typeface="+mn-lt"/>
              </a:rPr>
              <a:t>e</a:t>
            </a:r>
          </a:p>
          <a:p>
            <a:pPr algn="ctr"/>
            <a:r>
              <a:rPr lang="en-US" altLang="zh-TW" sz="1800" i="1" dirty="0">
                <a:latin typeface="+mn-lt"/>
              </a:rPr>
              <a:t>r</a:t>
            </a:r>
          </a:p>
        </p:txBody>
      </p:sp>
      <p:sp>
        <p:nvSpPr>
          <p:cNvPr id="359428" name="Line 4"/>
          <p:cNvSpPr>
            <a:spLocks noChangeShapeType="1"/>
          </p:cNvSpPr>
          <p:nvPr/>
        </p:nvSpPr>
        <p:spPr bwMode="auto">
          <a:xfrm>
            <a:off x="745881" y="2330959"/>
            <a:ext cx="0" cy="3001108"/>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429" name="Line 5"/>
          <p:cNvSpPr>
            <a:spLocks noChangeShapeType="1"/>
          </p:cNvSpPr>
          <p:nvPr/>
        </p:nvSpPr>
        <p:spPr bwMode="auto">
          <a:xfrm>
            <a:off x="1472712" y="1568960"/>
            <a:ext cx="6337788"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latin typeface="+mn-lt"/>
            </a:endParaRPr>
          </a:p>
        </p:txBody>
      </p:sp>
      <p:sp>
        <p:nvSpPr>
          <p:cNvPr id="359430" name="Rectangle 6"/>
          <p:cNvSpPr>
            <a:spLocks noChangeArrowheads="1"/>
          </p:cNvSpPr>
          <p:nvPr/>
        </p:nvSpPr>
        <p:spPr bwMode="auto">
          <a:xfrm>
            <a:off x="3412882" y="1196752"/>
            <a:ext cx="1893269"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i="1" dirty="0">
                <a:latin typeface="+mn-lt"/>
              </a:rPr>
              <a:t>Time (clock cycles)</a:t>
            </a:r>
          </a:p>
        </p:txBody>
      </p:sp>
      <p:sp>
        <p:nvSpPr>
          <p:cNvPr id="359431" name="Rectangle 7"/>
          <p:cNvSpPr>
            <a:spLocks noChangeArrowheads="1"/>
          </p:cNvSpPr>
          <p:nvPr/>
        </p:nvSpPr>
        <p:spPr bwMode="auto">
          <a:xfrm>
            <a:off x="848459" y="2166837"/>
            <a:ext cx="870297" cy="45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b="1" dirty="0">
                <a:latin typeface="+mn-lt"/>
              </a:rPr>
              <a:t>Inst 0</a:t>
            </a:r>
          </a:p>
        </p:txBody>
      </p:sp>
      <p:sp>
        <p:nvSpPr>
          <p:cNvPr id="359432" name="Rectangle 8"/>
          <p:cNvSpPr>
            <a:spLocks noChangeArrowheads="1"/>
          </p:cNvSpPr>
          <p:nvPr/>
        </p:nvSpPr>
        <p:spPr bwMode="auto">
          <a:xfrm>
            <a:off x="822082" y="2880479"/>
            <a:ext cx="870297" cy="45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b="1">
                <a:latin typeface="+mn-lt"/>
              </a:rPr>
              <a:t>Inst 1</a:t>
            </a:r>
          </a:p>
        </p:txBody>
      </p:sp>
      <p:sp>
        <p:nvSpPr>
          <p:cNvPr id="359433" name="Rectangle 9"/>
          <p:cNvSpPr>
            <a:spLocks noChangeArrowheads="1"/>
          </p:cNvSpPr>
          <p:nvPr/>
        </p:nvSpPr>
        <p:spPr bwMode="auto">
          <a:xfrm>
            <a:off x="810359" y="3560418"/>
            <a:ext cx="870297" cy="45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b="1">
                <a:latin typeface="+mn-lt"/>
              </a:rPr>
              <a:t>Inst 2</a:t>
            </a:r>
          </a:p>
        </p:txBody>
      </p:sp>
      <p:sp>
        <p:nvSpPr>
          <p:cNvPr id="359434" name="Rectangle 10"/>
          <p:cNvSpPr>
            <a:spLocks noChangeArrowheads="1"/>
          </p:cNvSpPr>
          <p:nvPr/>
        </p:nvSpPr>
        <p:spPr bwMode="auto">
          <a:xfrm>
            <a:off x="838201" y="4993564"/>
            <a:ext cx="870297" cy="45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b="1">
                <a:latin typeface="+mn-lt"/>
              </a:rPr>
              <a:t>Inst 4</a:t>
            </a:r>
          </a:p>
        </p:txBody>
      </p:sp>
      <p:sp>
        <p:nvSpPr>
          <p:cNvPr id="359435" name="Line 11"/>
          <p:cNvSpPr>
            <a:spLocks noChangeShapeType="1"/>
          </p:cNvSpPr>
          <p:nvPr/>
        </p:nvSpPr>
        <p:spPr bwMode="auto">
          <a:xfrm>
            <a:off x="2667000" y="1674467"/>
            <a:ext cx="0" cy="4149969"/>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436" name="Line 12"/>
          <p:cNvSpPr>
            <a:spLocks noChangeShapeType="1"/>
          </p:cNvSpPr>
          <p:nvPr/>
        </p:nvSpPr>
        <p:spPr bwMode="auto">
          <a:xfrm>
            <a:off x="3352800" y="1674467"/>
            <a:ext cx="0" cy="4149969"/>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437" name="Line 13"/>
          <p:cNvSpPr>
            <a:spLocks noChangeShapeType="1"/>
          </p:cNvSpPr>
          <p:nvPr/>
        </p:nvSpPr>
        <p:spPr bwMode="auto">
          <a:xfrm>
            <a:off x="4038600" y="1674467"/>
            <a:ext cx="0" cy="4149969"/>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438" name="Line 14"/>
          <p:cNvSpPr>
            <a:spLocks noChangeShapeType="1"/>
          </p:cNvSpPr>
          <p:nvPr/>
        </p:nvSpPr>
        <p:spPr bwMode="auto">
          <a:xfrm>
            <a:off x="4724400" y="1674467"/>
            <a:ext cx="0" cy="4149969"/>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439" name="Line 15"/>
          <p:cNvSpPr>
            <a:spLocks noChangeShapeType="1"/>
          </p:cNvSpPr>
          <p:nvPr/>
        </p:nvSpPr>
        <p:spPr bwMode="auto">
          <a:xfrm>
            <a:off x="5410200" y="1674467"/>
            <a:ext cx="0" cy="4149969"/>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440" name="Line 16"/>
          <p:cNvSpPr>
            <a:spLocks noChangeShapeType="1"/>
          </p:cNvSpPr>
          <p:nvPr/>
        </p:nvSpPr>
        <p:spPr bwMode="auto">
          <a:xfrm>
            <a:off x="6096000" y="1674467"/>
            <a:ext cx="0" cy="4149969"/>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441" name="Line 17"/>
          <p:cNvSpPr>
            <a:spLocks noChangeShapeType="1"/>
          </p:cNvSpPr>
          <p:nvPr/>
        </p:nvSpPr>
        <p:spPr bwMode="auto">
          <a:xfrm>
            <a:off x="6781800" y="1674467"/>
            <a:ext cx="0" cy="4149969"/>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442" name="Line 18"/>
          <p:cNvSpPr>
            <a:spLocks noChangeShapeType="1"/>
          </p:cNvSpPr>
          <p:nvPr/>
        </p:nvSpPr>
        <p:spPr bwMode="auto">
          <a:xfrm>
            <a:off x="7467600" y="1674467"/>
            <a:ext cx="0" cy="4149969"/>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443" name="Rectangle 19"/>
          <p:cNvSpPr>
            <a:spLocks noChangeArrowheads="1"/>
          </p:cNvSpPr>
          <p:nvPr/>
        </p:nvSpPr>
        <p:spPr bwMode="auto">
          <a:xfrm>
            <a:off x="838201" y="4276990"/>
            <a:ext cx="870297" cy="45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b="1">
                <a:latin typeface="+mn-lt"/>
              </a:rPr>
              <a:t>Inst 3</a:t>
            </a:r>
          </a:p>
        </p:txBody>
      </p:sp>
      <p:grpSp>
        <p:nvGrpSpPr>
          <p:cNvPr id="359444" name="Group 20"/>
          <p:cNvGrpSpPr>
            <a:grpSpLocks/>
          </p:cNvGrpSpPr>
          <p:nvPr/>
        </p:nvGrpSpPr>
        <p:grpSpPr bwMode="auto">
          <a:xfrm>
            <a:off x="3401891" y="3463703"/>
            <a:ext cx="3323855" cy="751742"/>
            <a:chOff x="2143" y="2373"/>
            <a:chExt cx="2094" cy="513"/>
          </a:xfrm>
        </p:grpSpPr>
        <p:grpSp>
          <p:nvGrpSpPr>
            <p:cNvPr id="359445" name="Group 21"/>
            <p:cNvGrpSpPr>
              <a:grpSpLocks/>
            </p:cNvGrpSpPr>
            <p:nvPr/>
          </p:nvGrpSpPr>
          <p:grpSpPr bwMode="auto">
            <a:xfrm>
              <a:off x="3063" y="2373"/>
              <a:ext cx="231" cy="481"/>
              <a:chOff x="3063" y="2373"/>
              <a:chExt cx="231" cy="481"/>
            </a:xfrm>
          </p:grpSpPr>
          <p:sp>
            <p:nvSpPr>
              <p:cNvPr id="359446" name="Freeform 22"/>
              <p:cNvSpPr>
                <a:spLocks/>
              </p:cNvSpPr>
              <p:nvPr/>
            </p:nvSpPr>
            <p:spPr bwMode="auto">
              <a:xfrm>
                <a:off x="3081" y="237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447" name="Rectangle 23"/>
              <p:cNvSpPr>
                <a:spLocks noChangeArrowheads="1"/>
              </p:cNvSpPr>
              <p:nvPr/>
            </p:nvSpPr>
            <p:spPr bwMode="auto">
              <a:xfrm rot="5400000">
                <a:off x="2989" y="2494"/>
                <a:ext cx="3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ALU</a:t>
                </a:r>
              </a:p>
            </p:txBody>
          </p:sp>
        </p:grpSp>
        <p:grpSp>
          <p:nvGrpSpPr>
            <p:cNvPr id="359448" name="Group 24"/>
            <p:cNvGrpSpPr>
              <a:grpSpLocks/>
            </p:cNvGrpSpPr>
            <p:nvPr/>
          </p:nvGrpSpPr>
          <p:grpSpPr bwMode="auto">
            <a:xfrm>
              <a:off x="2143" y="2469"/>
              <a:ext cx="352" cy="289"/>
              <a:chOff x="2143" y="2469"/>
              <a:chExt cx="352" cy="289"/>
            </a:xfrm>
          </p:grpSpPr>
          <p:sp>
            <p:nvSpPr>
              <p:cNvPr id="359449" name="Rectangle 25"/>
              <p:cNvSpPr>
                <a:spLocks noChangeArrowheads="1"/>
              </p:cNvSpPr>
              <p:nvPr/>
            </p:nvSpPr>
            <p:spPr bwMode="auto">
              <a:xfrm>
                <a:off x="2143" y="2482"/>
                <a:ext cx="265"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800" b="1">
                    <a:latin typeface="+mn-lt"/>
                  </a:rPr>
                  <a:t>Im</a:t>
                </a:r>
              </a:p>
            </p:txBody>
          </p:sp>
          <p:grpSp>
            <p:nvGrpSpPr>
              <p:cNvPr id="359450" name="Group 26"/>
              <p:cNvGrpSpPr>
                <a:grpSpLocks/>
              </p:cNvGrpSpPr>
              <p:nvPr/>
            </p:nvGrpSpPr>
            <p:grpSpPr bwMode="auto">
              <a:xfrm>
                <a:off x="2155" y="2469"/>
                <a:ext cx="340" cy="289"/>
                <a:chOff x="2155" y="2469"/>
                <a:chExt cx="340" cy="289"/>
              </a:xfrm>
            </p:grpSpPr>
            <p:sp>
              <p:nvSpPr>
                <p:cNvPr id="359451" name="Freeform 27"/>
                <p:cNvSpPr>
                  <a:spLocks/>
                </p:cNvSpPr>
                <p:nvPr/>
              </p:nvSpPr>
              <p:spPr bwMode="auto">
                <a:xfrm>
                  <a:off x="2155" y="2469"/>
                  <a:ext cx="170" cy="289"/>
                </a:xfrm>
                <a:custGeom>
                  <a:avLst/>
                  <a:gdLst>
                    <a:gd name="T0" fmla="*/ 169 w 170"/>
                    <a:gd name="T1" fmla="*/ 0 h 289"/>
                    <a:gd name="T2" fmla="*/ 0 w 170"/>
                    <a:gd name="T3" fmla="*/ 0 h 289"/>
                    <a:gd name="T4" fmla="*/ 0 w 170"/>
                    <a:gd name="T5" fmla="*/ 288 h 289"/>
                    <a:gd name="T6" fmla="*/ 169 w 170"/>
                    <a:gd name="T7" fmla="*/ 288 h 289"/>
                  </a:gdLst>
                  <a:ahLst/>
                  <a:cxnLst>
                    <a:cxn ang="0">
                      <a:pos x="T0" y="T1"/>
                    </a:cxn>
                    <a:cxn ang="0">
                      <a:pos x="T2" y="T3"/>
                    </a:cxn>
                    <a:cxn ang="0">
                      <a:pos x="T4" y="T5"/>
                    </a:cxn>
                    <a:cxn ang="0">
                      <a:pos x="T6" y="T7"/>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452" name="Freeform 28"/>
                <p:cNvSpPr>
                  <a:spLocks/>
                </p:cNvSpPr>
                <p:nvPr/>
              </p:nvSpPr>
              <p:spPr bwMode="auto">
                <a:xfrm>
                  <a:off x="2324" y="2469"/>
                  <a:ext cx="171" cy="289"/>
                </a:xfrm>
                <a:custGeom>
                  <a:avLst/>
                  <a:gdLst>
                    <a:gd name="T0" fmla="*/ 0 w 171"/>
                    <a:gd name="T1" fmla="*/ 0 h 289"/>
                    <a:gd name="T2" fmla="*/ 170 w 171"/>
                    <a:gd name="T3" fmla="*/ 0 h 289"/>
                    <a:gd name="T4" fmla="*/ 170 w 171"/>
                    <a:gd name="T5" fmla="*/ 288 h 289"/>
                    <a:gd name="T6" fmla="*/ 0 w 171"/>
                    <a:gd name="T7" fmla="*/ 288 h 289"/>
                  </a:gdLst>
                  <a:ahLst/>
                  <a:cxnLst>
                    <a:cxn ang="0">
                      <a:pos x="T0" y="T1"/>
                    </a:cxn>
                    <a:cxn ang="0">
                      <a:pos x="T2" y="T3"/>
                    </a:cxn>
                    <a:cxn ang="0">
                      <a:pos x="T4" y="T5"/>
                    </a:cxn>
                    <a:cxn ang="0">
                      <a:pos x="T6" y="T7"/>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grpSp>
        <p:sp>
          <p:nvSpPr>
            <p:cNvPr id="359453" name="Rectangle 29"/>
            <p:cNvSpPr>
              <a:spLocks noChangeArrowheads="1"/>
            </p:cNvSpPr>
            <p:nvPr/>
          </p:nvSpPr>
          <p:spPr bwMode="auto">
            <a:xfrm>
              <a:off x="2599" y="2487"/>
              <a:ext cx="32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Reg</a:t>
              </a:r>
            </a:p>
          </p:txBody>
        </p:sp>
        <p:grpSp>
          <p:nvGrpSpPr>
            <p:cNvPr id="359454" name="Group 30"/>
            <p:cNvGrpSpPr>
              <a:grpSpLocks/>
            </p:cNvGrpSpPr>
            <p:nvPr/>
          </p:nvGrpSpPr>
          <p:grpSpPr bwMode="auto">
            <a:xfrm>
              <a:off x="2615" y="2469"/>
              <a:ext cx="296" cy="289"/>
              <a:chOff x="2615" y="2469"/>
              <a:chExt cx="296" cy="289"/>
            </a:xfrm>
          </p:grpSpPr>
          <p:sp>
            <p:nvSpPr>
              <p:cNvPr id="359455" name="Freeform 31"/>
              <p:cNvSpPr>
                <a:spLocks/>
              </p:cNvSpPr>
              <p:nvPr/>
            </p:nvSpPr>
            <p:spPr bwMode="auto">
              <a:xfrm>
                <a:off x="2615" y="2469"/>
                <a:ext cx="149" cy="289"/>
              </a:xfrm>
              <a:custGeom>
                <a:avLst/>
                <a:gdLst>
                  <a:gd name="T0" fmla="*/ 148 w 149"/>
                  <a:gd name="T1" fmla="*/ 0 h 289"/>
                  <a:gd name="T2" fmla="*/ 0 w 149"/>
                  <a:gd name="T3" fmla="*/ 0 h 289"/>
                  <a:gd name="T4" fmla="*/ 0 w 149"/>
                  <a:gd name="T5" fmla="*/ 288 h 289"/>
                  <a:gd name="T6" fmla="*/ 148 w 149"/>
                  <a:gd name="T7" fmla="*/ 288 h 289"/>
                </a:gdLst>
                <a:ahLst/>
                <a:cxnLst>
                  <a:cxn ang="0">
                    <a:pos x="T0" y="T1"/>
                  </a:cxn>
                  <a:cxn ang="0">
                    <a:pos x="T2" y="T3"/>
                  </a:cxn>
                  <a:cxn ang="0">
                    <a:pos x="T4" y="T5"/>
                  </a:cxn>
                  <a:cxn ang="0">
                    <a:pos x="T6" y="T7"/>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456" name="Freeform 32"/>
              <p:cNvSpPr>
                <a:spLocks/>
              </p:cNvSpPr>
              <p:nvPr/>
            </p:nvSpPr>
            <p:spPr bwMode="auto">
              <a:xfrm>
                <a:off x="2763" y="2469"/>
                <a:ext cx="148" cy="289"/>
              </a:xfrm>
              <a:custGeom>
                <a:avLst/>
                <a:gdLst>
                  <a:gd name="T0" fmla="*/ 0 w 148"/>
                  <a:gd name="T1" fmla="*/ 0 h 289"/>
                  <a:gd name="T2" fmla="*/ 147 w 148"/>
                  <a:gd name="T3" fmla="*/ 0 h 289"/>
                  <a:gd name="T4" fmla="*/ 147 w 148"/>
                  <a:gd name="T5" fmla="*/ 288 h 289"/>
                  <a:gd name="T6" fmla="*/ 0 w 148"/>
                  <a:gd name="T7" fmla="*/ 288 h 289"/>
                </a:gdLst>
                <a:ahLst/>
                <a:cxnLst>
                  <a:cxn ang="0">
                    <a:pos x="T0" y="T1"/>
                  </a:cxn>
                  <a:cxn ang="0">
                    <a:pos x="T2" y="T3"/>
                  </a:cxn>
                  <a:cxn ang="0">
                    <a:pos x="T4" y="T5"/>
                  </a:cxn>
                  <a:cxn ang="0">
                    <a:pos x="T6" y="T7"/>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sp>
          <p:nvSpPr>
            <p:cNvPr id="359457" name="Line 33"/>
            <p:cNvSpPr>
              <a:spLocks noChangeShapeType="1"/>
            </p:cNvSpPr>
            <p:nvPr/>
          </p:nvSpPr>
          <p:spPr bwMode="auto">
            <a:xfrm>
              <a:off x="2492" y="2613"/>
              <a:ext cx="11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458" name="Freeform 34"/>
            <p:cNvSpPr>
              <a:spLocks/>
            </p:cNvSpPr>
            <p:nvPr/>
          </p:nvSpPr>
          <p:spPr bwMode="auto">
            <a:xfrm>
              <a:off x="2562" y="2517"/>
              <a:ext cx="48" cy="97"/>
            </a:xfrm>
            <a:custGeom>
              <a:avLst/>
              <a:gdLst>
                <a:gd name="T0" fmla="*/ 0 w 48"/>
                <a:gd name="T1" fmla="*/ 96 h 97"/>
                <a:gd name="T2" fmla="*/ 0 w 48"/>
                <a:gd name="T3" fmla="*/ 0 h 97"/>
                <a:gd name="T4" fmla="*/ 47 w 48"/>
                <a:gd name="T5" fmla="*/ 0 h 97"/>
                <a:gd name="T6" fmla="*/ 47 w 48"/>
                <a:gd name="T7" fmla="*/ 0 h 97"/>
              </a:gdLst>
              <a:ahLst/>
              <a:cxnLst>
                <a:cxn ang="0">
                  <a:pos x="T0" y="T1"/>
                </a:cxn>
                <a:cxn ang="0">
                  <a:pos x="T2" y="T3"/>
                </a:cxn>
                <a:cxn ang="0">
                  <a:pos x="T4" y="T5"/>
                </a:cxn>
                <a:cxn ang="0">
                  <a:pos x="T6" y="T7"/>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459" name="Line 35"/>
            <p:cNvSpPr>
              <a:spLocks noChangeShapeType="1"/>
            </p:cNvSpPr>
            <p:nvPr/>
          </p:nvSpPr>
          <p:spPr bwMode="auto">
            <a:xfrm>
              <a:off x="2908" y="2517"/>
              <a:ext cx="17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460" name="Rectangle 36"/>
            <p:cNvSpPr>
              <a:spLocks noChangeArrowheads="1"/>
            </p:cNvSpPr>
            <p:nvPr/>
          </p:nvSpPr>
          <p:spPr bwMode="auto">
            <a:xfrm>
              <a:off x="3416" y="2482"/>
              <a:ext cx="31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Dm</a:t>
              </a:r>
            </a:p>
          </p:txBody>
        </p:sp>
        <p:grpSp>
          <p:nvGrpSpPr>
            <p:cNvPr id="359461" name="Group 37"/>
            <p:cNvGrpSpPr>
              <a:grpSpLocks/>
            </p:cNvGrpSpPr>
            <p:nvPr/>
          </p:nvGrpSpPr>
          <p:grpSpPr bwMode="auto">
            <a:xfrm>
              <a:off x="3464" y="2469"/>
              <a:ext cx="325" cy="289"/>
              <a:chOff x="3464" y="2469"/>
              <a:chExt cx="325" cy="289"/>
            </a:xfrm>
          </p:grpSpPr>
          <p:sp>
            <p:nvSpPr>
              <p:cNvPr id="359462" name="Freeform 38"/>
              <p:cNvSpPr>
                <a:spLocks/>
              </p:cNvSpPr>
              <p:nvPr/>
            </p:nvSpPr>
            <p:spPr bwMode="auto">
              <a:xfrm>
                <a:off x="3464" y="2469"/>
                <a:ext cx="162" cy="289"/>
              </a:xfrm>
              <a:custGeom>
                <a:avLst/>
                <a:gdLst>
                  <a:gd name="T0" fmla="*/ 161 w 162"/>
                  <a:gd name="T1" fmla="*/ 0 h 289"/>
                  <a:gd name="T2" fmla="*/ 0 w 162"/>
                  <a:gd name="T3" fmla="*/ 0 h 289"/>
                  <a:gd name="T4" fmla="*/ 0 w 162"/>
                  <a:gd name="T5" fmla="*/ 288 h 289"/>
                  <a:gd name="T6" fmla="*/ 161 w 162"/>
                  <a:gd name="T7" fmla="*/ 288 h 289"/>
                </a:gdLst>
                <a:ahLst/>
                <a:cxnLst>
                  <a:cxn ang="0">
                    <a:pos x="T0" y="T1"/>
                  </a:cxn>
                  <a:cxn ang="0">
                    <a:pos x="T2" y="T3"/>
                  </a:cxn>
                  <a:cxn ang="0">
                    <a:pos x="T4" y="T5"/>
                  </a:cxn>
                  <a:cxn ang="0">
                    <a:pos x="T6" y="T7"/>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463" name="Freeform 39"/>
              <p:cNvSpPr>
                <a:spLocks/>
              </p:cNvSpPr>
              <p:nvPr/>
            </p:nvSpPr>
            <p:spPr bwMode="auto">
              <a:xfrm>
                <a:off x="3625" y="2469"/>
                <a:ext cx="164" cy="289"/>
              </a:xfrm>
              <a:custGeom>
                <a:avLst/>
                <a:gdLst>
                  <a:gd name="T0" fmla="*/ 0 w 164"/>
                  <a:gd name="T1" fmla="*/ 0 h 289"/>
                  <a:gd name="T2" fmla="*/ 163 w 164"/>
                  <a:gd name="T3" fmla="*/ 0 h 289"/>
                  <a:gd name="T4" fmla="*/ 163 w 164"/>
                  <a:gd name="T5" fmla="*/ 288 h 289"/>
                  <a:gd name="T6" fmla="*/ 0 w 164"/>
                  <a:gd name="T7" fmla="*/ 288 h 289"/>
                </a:gdLst>
                <a:ahLst/>
                <a:cxnLst>
                  <a:cxn ang="0">
                    <a:pos x="T0" y="T1"/>
                  </a:cxn>
                  <a:cxn ang="0">
                    <a:pos x="T2" y="T3"/>
                  </a:cxn>
                  <a:cxn ang="0">
                    <a:pos x="T4" y="T5"/>
                  </a:cxn>
                  <a:cxn ang="0">
                    <a:pos x="T6" y="T7"/>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sp>
          <p:nvSpPr>
            <p:cNvPr id="359464" name="Rectangle 40"/>
            <p:cNvSpPr>
              <a:spLocks noChangeArrowheads="1"/>
            </p:cNvSpPr>
            <p:nvPr/>
          </p:nvSpPr>
          <p:spPr bwMode="auto">
            <a:xfrm>
              <a:off x="3908" y="2482"/>
              <a:ext cx="32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Reg</a:t>
              </a:r>
            </a:p>
          </p:txBody>
        </p:sp>
        <p:grpSp>
          <p:nvGrpSpPr>
            <p:cNvPr id="359465" name="Group 41"/>
            <p:cNvGrpSpPr>
              <a:grpSpLocks/>
            </p:cNvGrpSpPr>
            <p:nvPr/>
          </p:nvGrpSpPr>
          <p:grpSpPr bwMode="auto">
            <a:xfrm>
              <a:off x="3932" y="2469"/>
              <a:ext cx="284" cy="289"/>
              <a:chOff x="3932" y="2469"/>
              <a:chExt cx="284" cy="289"/>
            </a:xfrm>
          </p:grpSpPr>
          <p:sp>
            <p:nvSpPr>
              <p:cNvPr id="359466" name="Freeform 42"/>
              <p:cNvSpPr>
                <a:spLocks/>
              </p:cNvSpPr>
              <p:nvPr/>
            </p:nvSpPr>
            <p:spPr bwMode="auto">
              <a:xfrm>
                <a:off x="3932" y="2469"/>
                <a:ext cx="142" cy="289"/>
              </a:xfrm>
              <a:custGeom>
                <a:avLst/>
                <a:gdLst>
                  <a:gd name="T0" fmla="*/ 141 w 142"/>
                  <a:gd name="T1" fmla="*/ 0 h 289"/>
                  <a:gd name="T2" fmla="*/ 0 w 142"/>
                  <a:gd name="T3" fmla="*/ 0 h 289"/>
                  <a:gd name="T4" fmla="*/ 0 w 142"/>
                  <a:gd name="T5" fmla="*/ 288 h 289"/>
                  <a:gd name="T6" fmla="*/ 141 w 142"/>
                  <a:gd name="T7" fmla="*/ 288 h 289"/>
                </a:gdLst>
                <a:ahLst/>
                <a:cxnLst>
                  <a:cxn ang="0">
                    <a:pos x="T0" y="T1"/>
                  </a:cxn>
                  <a:cxn ang="0">
                    <a:pos x="T2" y="T3"/>
                  </a:cxn>
                  <a:cxn ang="0">
                    <a:pos x="T4" y="T5"/>
                  </a:cxn>
                  <a:cxn ang="0">
                    <a:pos x="T6" y="T7"/>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467" name="Freeform 43"/>
              <p:cNvSpPr>
                <a:spLocks/>
              </p:cNvSpPr>
              <p:nvPr/>
            </p:nvSpPr>
            <p:spPr bwMode="auto">
              <a:xfrm>
                <a:off x="4073" y="2469"/>
                <a:ext cx="143" cy="289"/>
              </a:xfrm>
              <a:custGeom>
                <a:avLst/>
                <a:gdLst>
                  <a:gd name="T0" fmla="*/ 0 w 143"/>
                  <a:gd name="T1" fmla="*/ 0 h 289"/>
                  <a:gd name="T2" fmla="*/ 142 w 143"/>
                  <a:gd name="T3" fmla="*/ 0 h 289"/>
                  <a:gd name="T4" fmla="*/ 142 w 143"/>
                  <a:gd name="T5" fmla="*/ 288 h 289"/>
                  <a:gd name="T6" fmla="*/ 0 w 143"/>
                  <a:gd name="T7" fmla="*/ 288 h 289"/>
                </a:gdLst>
                <a:ahLst/>
                <a:cxnLst>
                  <a:cxn ang="0">
                    <a:pos x="T0" y="T1"/>
                  </a:cxn>
                  <a:cxn ang="0">
                    <a:pos x="T2" y="T3"/>
                  </a:cxn>
                  <a:cxn ang="0">
                    <a:pos x="T4" y="T5"/>
                  </a:cxn>
                  <a:cxn ang="0">
                    <a:pos x="T6" y="T7"/>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sp>
          <p:nvSpPr>
            <p:cNvPr id="359468" name="Line 44"/>
            <p:cNvSpPr>
              <a:spLocks noChangeShapeType="1"/>
            </p:cNvSpPr>
            <p:nvPr/>
          </p:nvSpPr>
          <p:spPr bwMode="auto">
            <a:xfrm>
              <a:off x="3777" y="2613"/>
              <a:ext cx="15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469" name="Line 45"/>
            <p:cNvSpPr>
              <a:spLocks noChangeShapeType="1"/>
            </p:cNvSpPr>
            <p:nvPr/>
          </p:nvSpPr>
          <p:spPr bwMode="auto">
            <a:xfrm>
              <a:off x="3293" y="2613"/>
              <a:ext cx="171"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470" name="Freeform 46"/>
            <p:cNvSpPr>
              <a:spLocks/>
            </p:cNvSpPr>
            <p:nvPr/>
          </p:nvSpPr>
          <p:spPr bwMode="auto">
            <a:xfrm>
              <a:off x="3422" y="2613"/>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Lst>
              <a:ahLst/>
              <a:cxnLst>
                <a:cxn ang="0">
                  <a:pos x="T0" y="T1"/>
                </a:cxn>
                <a:cxn ang="0">
                  <a:pos x="T2" y="T3"/>
                </a:cxn>
                <a:cxn ang="0">
                  <a:pos x="T4" y="T5"/>
                </a:cxn>
                <a:cxn ang="0">
                  <a:pos x="T6" y="T7"/>
                </a:cxn>
                <a:cxn ang="0">
                  <a:pos x="T8" y="T9"/>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471" name="Line 47"/>
            <p:cNvSpPr>
              <a:spLocks noChangeShapeType="1"/>
            </p:cNvSpPr>
            <p:nvPr/>
          </p:nvSpPr>
          <p:spPr bwMode="auto">
            <a:xfrm>
              <a:off x="2908" y="2709"/>
              <a:ext cx="17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472" name="Freeform 48"/>
            <p:cNvSpPr>
              <a:spLocks/>
            </p:cNvSpPr>
            <p:nvPr/>
          </p:nvSpPr>
          <p:spPr bwMode="auto">
            <a:xfrm>
              <a:off x="3009" y="2608"/>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Lst>
              <a:ahLst/>
              <a:cxnLst>
                <a:cxn ang="0">
                  <a:pos x="T0" y="T1"/>
                </a:cxn>
                <a:cxn ang="0">
                  <a:pos x="T2" y="T3"/>
                </a:cxn>
                <a:cxn ang="0">
                  <a:pos x="T4" y="T5"/>
                </a:cxn>
                <a:cxn ang="0">
                  <a:pos x="T6" y="T7"/>
                </a:cxn>
                <a:cxn ang="0">
                  <a:pos x="T8" y="T9"/>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grpSp>
        <p:nvGrpSpPr>
          <p:cNvPr id="359473" name="Group 49"/>
          <p:cNvGrpSpPr>
            <a:grpSpLocks/>
          </p:cNvGrpSpPr>
          <p:nvPr/>
        </p:nvGrpSpPr>
        <p:grpSpPr bwMode="auto">
          <a:xfrm>
            <a:off x="2030291" y="2056934"/>
            <a:ext cx="3323855" cy="751742"/>
            <a:chOff x="1279" y="1413"/>
            <a:chExt cx="2094" cy="513"/>
          </a:xfrm>
        </p:grpSpPr>
        <p:grpSp>
          <p:nvGrpSpPr>
            <p:cNvPr id="359474" name="Group 50"/>
            <p:cNvGrpSpPr>
              <a:grpSpLocks/>
            </p:cNvGrpSpPr>
            <p:nvPr/>
          </p:nvGrpSpPr>
          <p:grpSpPr bwMode="auto">
            <a:xfrm>
              <a:off x="2199" y="1413"/>
              <a:ext cx="231" cy="481"/>
              <a:chOff x="2199" y="1413"/>
              <a:chExt cx="231" cy="481"/>
            </a:xfrm>
          </p:grpSpPr>
          <p:sp>
            <p:nvSpPr>
              <p:cNvPr id="359475" name="Freeform 51"/>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476" name="Rectangle 52"/>
              <p:cNvSpPr>
                <a:spLocks noChangeArrowheads="1"/>
              </p:cNvSpPr>
              <p:nvPr/>
            </p:nvSpPr>
            <p:spPr bwMode="auto">
              <a:xfrm rot="5400000">
                <a:off x="2125" y="1534"/>
                <a:ext cx="3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ALU</a:t>
                </a:r>
              </a:p>
            </p:txBody>
          </p:sp>
        </p:grpSp>
        <p:grpSp>
          <p:nvGrpSpPr>
            <p:cNvPr id="359477" name="Group 53"/>
            <p:cNvGrpSpPr>
              <a:grpSpLocks/>
            </p:cNvGrpSpPr>
            <p:nvPr/>
          </p:nvGrpSpPr>
          <p:grpSpPr bwMode="auto">
            <a:xfrm>
              <a:off x="1279" y="1509"/>
              <a:ext cx="352" cy="289"/>
              <a:chOff x="1279" y="1509"/>
              <a:chExt cx="352" cy="289"/>
            </a:xfrm>
          </p:grpSpPr>
          <p:sp>
            <p:nvSpPr>
              <p:cNvPr id="359478" name="Rectangle 54"/>
              <p:cNvSpPr>
                <a:spLocks noChangeArrowheads="1"/>
              </p:cNvSpPr>
              <p:nvPr/>
            </p:nvSpPr>
            <p:spPr bwMode="auto">
              <a:xfrm>
                <a:off x="1279" y="1522"/>
                <a:ext cx="265"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800" b="1">
                    <a:latin typeface="+mn-lt"/>
                  </a:rPr>
                  <a:t>Im</a:t>
                </a:r>
              </a:p>
            </p:txBody>
          </p:sp>
          <p:grpSp>
            <p:nvGrpSpPr>
              <p:cNvPr id="359479" name="Group 55"/>
              <p:cNvGrpSpPr>
                <a:grpSpLocks/>
              </p:cNvGrpSpPr>
              <p:nvPr/>
            </p:nvGrpSpPr>
            <p:grpSpPr bwMode="auto">
              <a:xfrm>
                <a:off x="1291" y="1509"/>
                <a:ext cx="340" cy="289"/>
                <a:chOff x="1291" y="1509"/>
                <a:chExt cx="340" cy="289"/>
              </a:xfrm>
            </p:grpSpPr>
            <p:sp>
              <p:nvSpPr>
                <p:cNvPr id="359480" name="Freeform 56"/>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Lst>
                  <a:ahLst/>
                  <a:cxnLst>
                    <a:cxn ang="0">
                      <a:pos x="T0" y="T1"/>
                    </a:cxn>
                    <a:cxn ang="0">
                      <a:pos x="T2" y="T3"/>
                    </a:cxn>
                    <a:cxn ang="0">
                      <a:pos x="T4" y="T5"/>
                    </a:cxn>
                    <a:cxn ang="0">
                      <a:pos x="T6" y="T7"/>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481" name="Freeform 57"/>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Lst>
                  <a:ahLst/>
                  <a:cxnLst>
                    <a:cxn ang="0">
                      <a:pos x="T0" y="T1"/>
                    </a:cxn>
                    <a:cxn ang="0">
                      <a:pos x="T2" y="T3"/>
                    </a:cxn>
                    <a:cxn ang="0">
                      <a:pos x="T4" y="T5"/>
                    </a:cxn>
                    <a:cxn ang="0">
                      <a:pos x="T6" y="T7"/>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grpSp>
        <p:sp>
          <p:nvSpPr>
            <p:cNvPr id="359482" name="Rectangle 58"/>
            <p:cNvSpPr>
              <a:spLocks noChangeArrowheads="1"/>
            </p:cNvSpPr>
            <p:nvPr/>
          </p:nvSpPr>
          <p:spPr bwMode="auto">
            <a:xfrm>
              <a:off x="1735" y="1527"/>
              <a:ext cx="32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Reg</a:t>
              </a:r>
            </a:p>
          </p:txBody>
        </p:sp>
        <p:grpSp>
          <p:nvGrpSpPr>
            <p:cNvPr id="359483" name="Group 59"/>
            <p:cNvGrpSpPr>
              <a:grpSpLocks/>
            </p:cNvGrpSpPr>
            <p:nvPr/>
          </p:nvGrpSpPr>
          <p:grpSpPr bwMode="auto">
            <a:xfrm>
              <a:off x="1751" y="1509"/>
              <a:ext cx="296" cy="289"/>
              <a:chOff x="1751" y="1509"/>
              <a:chExt cx="296" cy="289"/>
            </a:xfrm>
          </p:grpSpPr>
          <p:sp>
            <p:nvSpPr>
              <p:cNvPr id="359484" name="Freeform 60"/>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Lst>
                <a:ahLst/>
                <a:cxnLst>
                  <a:cxn ang="0">
                    <a:pos x="T0" y="T1"/>
                  </a:cxn>
                  <a:cxn ang="0">
                    <a:pos x="T2" y="T3"/>
                  </a:cxn>
                  <a:cxn ang="0">
                    <a:pos x="T4" y="T5"/>
                  </a:cxn>
                  <a:cxn ang="0">
                    <a:pos x="T6" y="T7"/>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485" name="Freeform 61"/>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Lst>
                <a:ahLst/>
                <a:cxnLst>
                  <a:cxn ang="0">
                    <a:pos x="T0" y="T1"/>
                  </a:cxn>
                  <a:cxn ang="0">
                    <a:pos x="T2" y="T3"/>
                  </a:cxn>
                  <a:cxn ang="0">
                    <a:pos x="T4" y="T5"/>
                  </a:cxn>
                  <a:cxn ang="0">
                    <a:pos x="T6" y="T7"/>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sp>
          <p:nvSpPr>
            <p:cNvPr id="359486" name="Line 62"/>
            <p:cNvSpPr>
              <a:spLocks noChangeShapeType="1"/>
            </p:cNvSpPr>
            <p:nvPr/>
          </p:nvSpPr>
          <p:spPr bwMode="auto">
            <a:xfrm>
              <a:off x="1628" y="1653"/>
              <a:ext cx="11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487" name="Freeform 63"/>
            <p:cNvSpPr>
              <a:spLocks/>
            </p:cNvSpPr>
            <p:nvPr/>
          </p:nvSpPr>
          <p:spPr bwMode="auto">
            <a:xfrm>
              <a:off x="1698" y="1557"/>
              <a:ext cx="48" cy="97"/>
            </a:xfrm>
            <a:custGeom>
              <a:avLst/>
              <a:gdLst>
                <a:gd name="T0" fmla="*/ 0 w 48"/>
                <a:gd name="T1" fmla="*/ 96 h 97"/>
                <a:gd name="T2" fmla="*/ 0 w 48"/>
                <a:gd name="T3" fmla="*/ 0 h 97"/>
                <a:gd name="T4" fmla="*/ 47 w 48"/>
                <a:gd name="T5" fmla="*/ 0 h 97"/>
                <a:gd name="T6" fmla="*/ 47 w 48"/>
                <a:gd name="T7" fmla="*/ 0 h 97"/>
              </a:gdLst>
              <a:ahLst/>
              <a:cxnLst>
                <a:cxn ang="0">
                  <a:pos x="T0" y="T1"/>
                </a:cxn>
                <a:cxn ang="0">
                  <a:pos x="T2" y="T3"/>
                </a:cxn>
                <a:cxn ang="0">
                  <a:pos x="T4" y="T5"/>
                </a:cxn>
                <a:cxn ang="0">
                  <a:pos x="T6" y="T7"/>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488" name="Line 64"/>
            <p:cNvSpPr>
              <a:spLocks noChangeShapeType="1"/>
            </p:cNvSpPr>
            <p:nvPr/>
          </p:nvSpPr>
          <p:spPr bwMode="auto">
            <a:xfrm>
              <a:off x="2044" y="1557"/>
              <a:ext cx="17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489" name="Rectangle 65"/>
            <p:cNvSpPr>
              <a:spLocks noChangeArrowheads="1"/>
            </p:cNvSpPr>
            <p:nvPr/>
          </p:nvSpPr>
          <p:spPr bwMode="auto">
            <a:xfrm>
              <a:off x="2552" y="1522"/>
              <a:ext cx="31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Dm</a:t>
              </a:r>
            </a:p>
          </p:txBody>
        </p:sp>
        <p:grpSp>
          <p:nvGrpSpPr>
            <p:cNvPr id="359490" name="Group 66"/>
            <p:cNvGrpSpPr>
              <a:grpSpLocks/>
            </p:cNvGrpSpPr>
            <p:nvPr/>
          </p:nvGrpSpPr>
          <p:grpSpPr bwMode="auto">
            <a:xfrm>
              <a:off x="2600" y="1509"/>
              <a:ext cx="325" cy="289"/>
              <a:chOff x="2600" y="1509"/>
              <a:chExt cx="325" cy="289"/>
            </a:xfrm>
          </p:grpSpPr>
          <p:sp>
            <p:nvSpPr>
              <p:cNvPr id="359491" name="Freeform 67"/>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Lst>
                <a:ahLst/>
                <a:cxnLst>
                  <a:cxn ang="0">
                    <a:pos x="T0" y="T1"/>
                  </a:cxn>
                  <a:cxn ang="0">
                    <a:pos x="T2" y="T3"/>
                  </a:cxn>
                  <a:cxn ang="0">
                    <a:pos x="T4" y="T5"/>
                  </a:cxn>
                  <a:cxn ang="0">
                    <a:pos x="T6" y="T7"/>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492" name="Freeform 68"/>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Lst>
                <a:ahLst/>
                <a:cxnLst>
                  <a:cxn ang="0">
                    <a:pos x="T0" y="T1"/>
                  </a:cxn>
                  <a:cxn ang="0">
                    <a:pos x="T2" y="T3"/>
                  </a:cxn>
                  <a:cxn ang="0">
                    <a:pos x="T4" y="T5"/>
                  </a:cxn>
                  <a:cxn ang="0">
                    <a:pos x="T6" y="T7"/>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sp>
          <p:nvSpPr>
            <p:cNvPr id="359493" name="Rectangle 69"/>
            <p:cNvSpPr>
              <a:spLocks noChangeArrowheads="1"/>
            </p:cNvSpPr>
            <p:nvPr/>
          </p:nvSpPr>
          <p:spPr bwMode="auto">
            <a:xfrm>
              <a:off x="3044" y="1522"/>
              <a:ext cx="32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Reg</a:t>
              </a:r>
            </a:p>
          </p:txBody>
        </p:sp>
        <p:grpSp>
          <p:nvGrpSpPr>
            <p:cNvPr id="359494" name="Group 70"/>
            <p:cNvGrpSpPr>
              <a:grpSpLocks/>
            </p:cNvGrpSpPr>
            <p:nvPr/>
          </p:nvGrpSpPr>
          <p:grpSpPr bwMode="auto">
            <a:xfrm>
              <a:off x="3068" y="1509"/>
              <a:ext cx="284" cy="289"/>
              <a:chOff x="3068" y="1509"/>
              <a:chExt cx="284" cy="289"/>
            </a:xfrm>
          </p:grpSpPr>
          <p:sp>
            <p:nvSpPr>
              <p:cNvPr id="359495" name="Freeform 71"/>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Lst>
                <a:ahLst/>
                <a:cxnLst>
                  <a:cxn ang="0">
                    <a:pos x="T0" y="T1"/>
                  </a:cxn>
                  <a:cxn ang="0">
                    <a:pos x="T2" y="T3"/>
                  </a:cxn>
                  <a:cxn ang="0">
                    <a:pos x="T4" y="T5"/>
                  </a:cxn>
                  <a:cxn ang="0">
                    <a:pos x="T6" y="T7"/>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496" name="Freeform 72"/>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Lst>
                <a:ahLst/>
                <a:cxnLst>
                  <a:cxn ang="0">
                    <a:pos x="T0" y="T1"/>
                  </a:cxn>
                  <a:cxn ang="0">
                    <a:pos x="T2" y="T3"/>
                  </a:cxn>
                  <a:cxn ang="0">
                    <a:pos x="T4" y="T5"/>
                  </a:cxn>
                  <a:cxn ang="0">
                    <a:pos x="T6" y="T7"/>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sp>
          <p:nvSpPr>
            <p:cNvPr id="359497" name="Line 73"/>
            <p:cNvSpPr>
              <a:spLocks noChangeShapeType="1"/>
            </p:cNvSpPr>
            <p:nvPr/>
          </p:nvSpPr>
          <p:spPr bwMode="auto">
            <a:xfrm>
              <a:off x="2913" y="1653"/>
              <a:ext cx="15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498" name="Line 74"/>
            <p:cNvSpPr>
              <a:spLocks noChangeShapeType="1"/>
            </p:cNvSpPr>
            <p:nvPr/>
          </p:nvSpPr>
          <p:spPr bwMode="auto">
            <a:xfrm>
              <a:off x="2429" y="1653"/>
              <a:ext cx="171"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499" name="Freeform 75"/>
            <p:cNvSpPr>
              <a:spLocks/>
            </p:cNvSpPr>
            <p:nvPr/>
          </p:nvSpPr>
          <p:spPr bwMode="auto">
            <a:xfrm>
              <a:off x="2558" y="1653"/>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Lst>
              <a:ahLst/>
              <a:cxnLst>
                <a:cxn ang="0">
                  <a:pos x="T0" y="T1"/>
                </a:cxn>
                <a:cxn ang="0">
                  <a:pos x="T2" y="T3"/>
                </a:cxn>
                <a:cxn ang="0">
                  <a:pos x="T4" y="T5"/>
                </a:cxn>
                <a:cxn ang="0">
                  <a:pos x="T6" y="T7"/>
                </a:cxn>
                <a:cxn ang="0">
                  <a:pos x="T8" y="T9"/>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500" name="Line 76"/>
            <p:cNvSpPr>
              <a:spLocks noChangeShapeType="1"/>
            </p:cNvSpPr>
            <p:nvPr/>
          </p:nvSpPr>
          <p:spPr bwMode="auto">
            <a:xfrm>
              <a:off x="2044" y="1749"/>
              <a:ext cx="17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501" name="Freeform 77"/>
            <p:cNvSpPr>
              <a:spLocks/>
            </p:cNvSpPr>
            <p:nvPr/>
          </p:nvSpPr>
          <p:spPr bwMode="auto">
            <a:xfrm>
              <a:off x="2145" y="1648"/>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Lst>
              <a:ahLst/>
              <a:cxnLst>
                <a:cxn ang="0">
                  <a:pos x="T0" y="T1"/>
                </a:cxn>
                <a:cxn ang="0">
                  <a:pos x="T2" y="T3"/>
                </a:cxn>
                <a:cxn ang="0">
                  <a:pos x="T4" y="T5"/>
                </a:cxn>
                <a:cxn ang="0">
                  <a:pos x="T6" y="T7"/>
                </a:cxn>
                <a:cxn ang="0">
                  <a:pos x="T8" y="T9"/>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grpSp>
        <p:nvGrpSpPr>
          <p:cNvPr id="359502" name="Group 78"/>
          <p:cNvGrpSpPr>
            <a:grpSpLocks/>
          </p:cNvGrpSpPr>
          <p:nvPr/>
        </p:nvGrpSpPr>
        <p:grpSpPr bwMode="auto">
          <a:xfrm>
            <a:off x="2792291" y="2760318"/>
            <a:ext cx="3323855" cy="751742"/>
            <a:chOff x="1759" y="1893"/>
            <a:chExt cx="2094" cy="513"/>
          </a:xfrm>
        </p:grpSpPr>
        <p:grpSp>
          <p:nvGrpSpPr>
            <p:cNvPr id="359503" name="Group 79"/>
            <p:cNvGrpSpPr>
              <a:grpSpLocks/>
            </p:cNvGrpSpPr>
            <p:nvPr/>
          </p:nvGrpSpPr>
          <p:grpSpPr bwMode="auto">
            <a:xfrm>
              <a:off x="2679" y="1893"/>
              <a:ext cx="231" cy="481"/>
              <a:chOff x="2679" y="1893"/>
              <a:chExt cx="231" cy="481"/>
            </a:xfrm>
          </p:grpSpPr>
          <p:sp>
            <p:nvSpPr>
              <p:cNvPr id="359504" name="Freeform 80"/>
              <p:cNvSpPr>
                <a:spLocks/>
              </p:cNvSpPr>
              <p:nvPr/>
            </p:nvSpPr>
            <p:spPr bwMode="auto">
              <a:xfrm>
                <a:off x="2697" y="189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505" name="Rectangle 81"/>
              <p:cNvSpPr>
                <a:spLocks noChangeArrowheads="1"/>
              </p:cNvSpPr>
              <p:nvPr/>
            </p:nvSpPr>
            <p:spPr bwMode="auto">
              <a:xfrm rot="5400000">
                <a:off x="2605" y="2014"/>
                <a:ext cx="3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ALU</a:t>
                </a:r>
              </a:p>
            </p:txBody>
          </p:sp>
        </p:grpSp>
        <p:grpSp>
          <p:nvGrpSpPr>
            <p:cNvPr id="359506" name="Group 82"/>
            <p:cNvGrpSpPr>
              <a:grpSpLocks/>
            </p:cNvGrpSpPr>
            <p:nvPr/>
          </p:nvGrpSpPr>
          <p:grpSpPr bwMode="auto">
            <a:xfrm>
              <a:off x="1759" y="1989"/>
              <a:ext cx="352" cy="289"/>
              <a:chOff x="1759" y="1989"/>
              <a:chExt cx="352" cy="289"/>
            </a:xfrm>
          </p:grpSpPr>
          <p:sp>
            <p:nvSpPr>
              <p:cNvPr id="359507" name="Rectangle 83"/>
              <p:cNvSpPr>
                <a:spLocks noChangeArrowheads="1"/>
              </p:cNvSpPr>
              <p:nvPr/>
            </p:nvSpPr>
            <p:spPr bwMode="auto">
              <a:xfrm>
                <a:off x="1759" y="2002"/>
                <a:ext cx="265"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800" b="1">
                    <a:latin typeface="+mn-lt"/>
                  </a:rPr>
                  <a:t>Im</a:t>
                </a:r>
              </a:p>
            </p:txBody>
          </p:sp>
          <p:grpSp>
            <p:nvGrpSpPr>
              <p:cNvPr id="359508" name="Group 84"/>
              <p:cNvGrpSpPr>
                <a:grpSpLocks/>
              </p:cNvGrpSpPr>
              <p:nvPr/>
            </p:nvGrpSpPr>
            <p:grpSpPr bwMode="auto">
              <a:xfrm>
                <a:off x="1771" y="1989"/>
                <a:ext cx="340" cy="289"/>
                <a:chOff x="1771" y="1989"/>
                <a:chExt cx="340" cy="289"/>
              </a:xfrm>
            </p:grpSpPr>
            <p:sp>
              <p:nvSpPr>
                <p:cNvPr id="359509" name="Freeform 85"/>
                <p:cNvSpPr>
                  <a:spLocks/>
                </p:cNvSpPr>
                <p:nvPr/>
              </p:nvSpPr>
              <p:spPr bwMode="auto">
                <a:xfrm>
                  <a:off x="1771" y="1989"/>
                  <a:ext cx="170" cy="289"/>
                </a:xfrm>
                <a:custGeom>
                  <a:avLst/>
                  <a:gdLst>
                    <a:gd name="T0" fmla="*/ 169 w 170"/>
                    <a:gd name="T1" fmla="*/ 0 h 289"/>
                    <a:gd name="T2" fmla="*/ 0 w 170"/>
                    <a:gd name="T3" fmla="*/ 0 h 289"/>
                    <a:gd name="T4" fmla="*/ 0 w 170"/>
                    <a:gd name="T5" fmla="*/ 288 h 289"/>
                    <a:gd name="T6" fmla="*/ 169 w 170"/>
                    <a:gd name="T7" fmla="*/ 288 h 289"/>
                  </a:gdLst>
                  <a:ahLst/>
                  <a:cxnLst>
                    <a:cxn ang="0">
                      <a:pos x="T0" y="T1"/>
                    </a:cxn>
                    <a:cxn ang="0">
                      <a:pos x="T2" y="T3"/>
                    </a:cxn>
                    <a:cxn ang="0">
                      <a:pos x="T4" y="T5"/>
                    </a:cxn>
                    <a:cxn ang="0">
                      <a:pos x="T6" y="T7"/>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510" name="Freeform 86"/>
                <p:cNvSpPr>
                  <a:spLocks/>
                </p:cNvSpPr>
                <p:nvPr/>
              </p:nvSpPr>
              <p:spPr bwMode="auto">
                <a:xfrm>
                  <a:off x="1940" y="1989"/>
                  <a:ext cx="171" cy="289"/>
                </a:xfrm>
                <a:custGeom>
                  <a:avLst/>
                  <a:gdLst>
                    <a:gd name="T0" fmla="*/ 0 w 171"/>
                    <a:gd name="T1" fmla="*/ 0 h 289"/>
                    <a:gd name="T2" fmla="*/ 170 w 171"/>
                    <a:gd name="T3" fmla="*/ 0 h 289"/>
                    <a:gd name="T4" fmla="*/ 170 w 171"/>
                    <a:gd name="T5" fmla="*/ 288 h 289"/>
                    <a:gd name="T6" fmla="*/ 0 w 171"/>
                    <a:gd name="T7" fmla="*/ 288 h 289"/>
                  </a:gdLst>
                  <a:ahLst/>
                  <a:cxnLst>
                    <a:cxn ang="0">
                      <a:pos x="T0" y="T1"/>
                    </a:cxn>
                    <a:cxn ang="0">
                      <a:pos x="T2" y="T3"/>
                    </a:cxn>
                    <a:cxn ang="0">
                      <a:pos x="T4" y="T5"/>
                    </a:cxn>
                    <a:cxn ang="0">
                      <a:pos x="T6" y="T7"/>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grpSp>
        <p:sp>
          <p:nvSpPr>
            <p:cNvPr id="359511" name="Rectangle 87"/>
            <p:cNvSpPr>
              <a:spLocks noChangeArrowheads="1"/>
            </p:cNvSpPr>
            <p:nvPr/>
          </p:nvSpPr>
          <p:spPr bwMode="auto">
            <a:xfrm>
              <a:off x="2215" y="2007"/>
              <a:ext cx="32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Reg</a:t>
              </a:r>
            </a:p>
          </p:txBody>
        </p:sp>
        <p:grpSp>
          <p:nvGrpSpPr>
            <p:cNvPr id="359512" name="Group 88"/>
            <p:cNvGrpSpPr>
              <a:grpSpLocks/>
            </p:cNvGrpSpPr>
            <p:nvPr/>
          </p:nvGrpSpPr>
          <p:grpSpPr bwMode="auto">
            <a:xfrm>
              <a:off x="2231" y="1989"/>
              <a:ext cx="296" cy="289"/>
              <a:chOff x="2231" y="1989"/>
              <a:chExt cx="296" cy="289"/>
            </a:xfrm>
          </p:grpSpPr>
          <p:sp>
            <p:nvSpPr>
              <p:cNvPr id="359513" name="Freeform 89"/>
              <p:cNvSpPr>
                <a:spLocks/>
              </p:cNvSpPr>
              <p:nvPr/>
            </p:nvSpPr>
            <p:spPr bwMode="auto">
              <a:xfrm>
                <a:off x="2231" y="1989"/>
                <a:ext cx="149" cy="289"/>
              </a:xfrm>
              <a:custGeom>
                <a:avLst/>
                <a:gdLst>
                  <a:gd name="T0" fmla="*/ 148 w 149"/>
                  <a:gd name="T1" fmla="*/ 0 h 289"/>
                  <a:gd name="T2" fmla="*/ 0 w 149"/>
                  <a:gd name="T3" fmla="*/ 0 h 289"/>
                  <a:gd name="T4" fmla="*/ 0 w 149"/>
                  <a:gd name="T5" fmla="*/ 288 h 289"/>
                  <a:gd name="T6" fmla="*/ 148 w 149"/>
                  <a:gd name="T7" fmla="*/ 288 h 289"/>
                </a:gdLst>
                <a:ahLst/>
                <a:cxnLst>
                  <a:cxn ang="0">
                    <a:pos x="T0" y="T1"/>
                  </a:cxn>
                  <a:cxn ang="0">
                    <a:pos x="T2" y="T3"/>
                  </a:cxn>
                  <a:cxn ang="0">
                    <a:pos x="T4" y="T5"/>
                  </a:cxn>
                  <a:cxn ang="0">
                    <a:pos x="T6" y="T7"/>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514" name="Freeform 90"/>
              <p:cNvSpPr>
                <a:spLocks/>
              </p:cNvSpPr>
              <p:nvPr/>
            </p:nvSpPr>
            <p:spPr bwMode="auto">
              <a:xfrm>
                <a:off x="2379" y="1989"/>
                <a:ext cx="148" cy="289"/>
              </a:xfrm>
              <a:custGeom>
                <a:avLst/>
                <a:gdLst>
                  <a:gd name="T0" fmla="*/ 0 w 148"/>
                  <a:gd name="T1" fmla="*/ 0 h 289"/>
                  <a:gd name="T2" fmla="*/ 147 w 148"/>
                  <a:gd name="T3" fmla="*/ 0 h 289"/>
                  <a:gd name="T4" fmla="*/ 147 w 148"/>
                  <a:gd name="T5" fmla="*/ 288 h 289"/>
                  <a:gd name="T6" fmla="*/ 0 w 148"/>
                  <a:gd name="T7" fmla="*/ 288 h 289"/>
                </a:gdLst>
                <a:ahLst/>
                <a:cxnLst>
                  <a:cxn ang="0">
                    <a:pos x="T0" y="T1"/>
                  </a:cxn>
                  <a:cxn ang="0">
                    <a:pos x="T2" y="T3"/>
                  </a:cxn>
                  <a:cxn ang="0">
                    <a:pos x="T4" y="T5"/>
                  </a:cxn>
                  <a:cxn ang="0">
                    <a:pos x="T6" y="T7"/>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sp>
          <p:nvSpPr>
            <p:cNvPr id="359515" name="Line 91"/>
            <p:cNvSpPr>
              <a:spLocks noChangeShapeType="1"/>
            </p:cNvSpPr>
            <p:nvPr/>
          </p:nvSpPr>
          <p:spPr bwMode="auto">
            <a:xfrm>
              <a:off x="2108" y="2133"/>
              <a:ext cx="11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516" name="Freeform 92"/>
            <p:cNvSpPr>
              <a:spLocks/>
            </p:cNvSpPr>
            <p:nvPr/>
          </p:nvSpPr>
          <p:spPr bwMode="auto">
            <a:xfrm>
              <a:off x="2178" y="2037"/>
              <a:ext cx="48" cy="97"/>
            </a:xfrm>
            <a:custGeom>
              <a:avLst/>
              <a:gdLst>
                <a:gd name="T0" fmla="*/ 0 w 48"/>
                <a:gd name="T1" fmla="*/ 96 h 97"/>
                <a:gd name="T2" fmla="*/ 0 w 48"/>
                <a:gd name="T3" fmla="*/ 0 h 97"/>
                <a:gd name="T4" fmla="*/ 47 w 48"/>
                <a:gd name="T5" fmla="*/ 0 h 97"/>
                <a:gd name="T6" fmla="*/ 47 w 48"/>
                <a:gd name="T7" fmla="*/ 0 h 97"/>
              </a:gdLst>
              <a:ahLst/>
              <a:cxnLst>
                <a:cxn ang="0">
                  <a:pos x="T0" y="T1"/>
                </a:cxn>
                <a:cxn ang="0">
                  <a:pos x="T2" y="T3"/>
                </a:cxn>
                <a:cxn ang="0">
                  <a:pos x="T4" y="T5"/>
                </a:cxn>
                <a:cxn ang="0">
                  <a:pos x="T6" y="T7"/>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517" name="Line 93"/>
            <p:cNvSpPr>
              <a:spLocks noChangeShapeType="1"/>
            </p:cNvSpPr>
            <p:nvPr/>
          </p:nvSpPr>
          <p:spPr bwMode="auto">
            <a:xfrm>
              <a:off x="2524" y="2037"/>
              <a:ext cx="17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518" name="Rectangle 94"/>
            <p:cNvSpPr>
              <a:spLocks noChangeArrowheads="1"/>
            </p:cNvSpPr>
            <p:nvPr/>
          </p:nvSpPr>
          <p:spPr bwMode="auto">
            <a:xfrm>
              <a:off x="3032" y="2002"/>
              <a:ext cx="31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Dm</a:t>
              </a:r>
            </a:p>
          </p:txBody>
        </p:sp>
        <p:grpSp>
          <p:nvGrpSpPr>
            <p:cNvPr id="359519" name="Group 95"/>
            <p:cNvGrpSpPr>
              <a:grpSpLocks/>
            </p:cNvGrpSpPr>
            <p:nvPr/>
          </p:nvGrpSpPr>
          <p:grpSpPr bwMode="auto">
            <a:xfrm>
              <a:off x="3080" y="1989"/>
              <a:ext cx="325" cy="289"/>
              <a:chOff x="3080" y="1989"/>
              <a:chExt cx="325" cy="289"/>
            </a:xfrm>
          </p:grpSpPr>
          <p:sp>
            <p:nvSpPr>
              <p:cNvPr id="359520" name="Freeform 96"/>
              <p:cNvSpPr>
                <a:spLocks/>
              </p:cNvSpPr>
              <p:nvPr/>
            </p:nvSpPr>
            <p:spPr bwMode="auto">
              <a:xfrm>
                <a:off x="3080" y="1989"/>
                <a:ext cx="162" cy="289"/>
              </a:xfrm>
              <a:custGeom>
                <a:avLst/>
                <a:gdLst>
                  <a:gd name="T0" fmla="*/ 161 w 162"/>
                  <a:gd name="T1" fmla="*/ 0 h 289"/>
                  <a:gd name="T2" fmla="*/ 0 w 162"/>
                  <a:gd name="T3" fmla="*/ 0 h 289"/>
                  <a:gd name="T4" fmla="*/ 0 w 162"/>
                  <a:gd name="T5" fmla="*/ 288 h 289"/>
                  <a:gd name="T6" fmla="*/ 161 w 162"/>
                  <a:gd name="T7" fmla="*/ 288 h 289"/>
                </a:gdLst>
                <a:ahLst/>
                <a:cxnLst>
                  <a:cxn ang="0">
                    <a:pos x="T0" y="T1"/>
                  </a:cxn>
                  <a:cxn ang="0">
                    <a:pos x="T2" y="T3"/>
                  </a:cxn>
                  <a:cxn ang="0">
                    <a:pos x="T4" y="T5"/>
                  </a:cxn>
                  <a:cxn ang="0">
                    <a:pos x="T6" y="T7"/>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521" name="Freeform 97"/>
              <p:cNvSpPr>
                <a:spLocks/>
              </p:cNvSpPr>
              <p:nvPr/>
            </p:nvSpPr>
            <p:spPr bwMode="auto">
              <a:xfrm>
                <a:off x="3241" y="1989"/>
                <a:ext cx="164" cy="289"/>
              </a:xfrm>
              <a:custGeom>
                <a:avLst/>
                <a:gdLst>
                  <a:gd name="T0" fmla="*/ 0 w 164"/>
                  <a:gd name="T1" fmla="*/ 0 h 289"/>
                  <a:gd name="T2" fmla="*/ 163 w 164"/>
                  <a:gd name="T3" fmla="*/ 0 h 289"/>
                  <a:gd name="T4" fmla="*/ 163 w 164"/>
                  <a:gd name="T5" fmla="*/ 288 h 289"/>
                  <a:gd name="T6" fmla="*/ 0 w 164"/>
                  <a:gd name="T7" fmla="*/ 288 h 289"/>
                </a:gdLst>
                <a:ahLst/>
                <a:cxnLst>
                  <a:cxn ang="0">
                    <a:pos x="T0" y="T1"/>
                  </a:cxn>
                  <a:cxn ang="0">
                    <a:pos x="T2" y="T3"/>
                  </a:cxn>
                  <a:cxn ang="0">
                    <a:pos x="T4" y="T5"/>
                  </a:cxn>
                  <a:cxn ang="0">
                    <a:pos x="T6" y="T7"/>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sp>
          <p:nvSpPr>
            <p:cNvPr id="359522" name="Rectangle 98"/>
            <p:cNvSpPr>
              <a:spLocks noChangeArrowheads="1"/>
            </p:cNvSpPr>
            <p:nvPr/>
          </p:nvSpPr>
          <p:spPr bwMode="auto">
            <a:xfrm>
              <a:off x="3524" y="2002"/>
              <a:ext cx="32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Reg</a:t>
              </a:r>
            </a:p>
          </p:txBody>
        </p:sp>
        <p:grpSp>
          <p:nvGrpSpPr>
            <p:cNvPr id="359523" name="Group 99"/>
            <p:cNvGrpSpPr>
              <a:grpSpLocks/>
            </p:cNvGrpSpPr>
            <p:nvPr/>
          </p:nvGrpSpPr>
          <p:grpSpPr bwMode="auto">
            <a:xfrm>
              <a:off x="3548" y="1989"/>
              <a:ext cx="284" cy="289"/>
              <a:chOff x="3548" y="1989"/>
              <a:chExt cx="284" cy="289"/>
            </a:xfrm>
          </p:grpSpPr>
          <p:sp>
            <p:nvSpPr>
              <p:cNvPr id="359524" name="Freeform 100"/>
              <p:cNvSpPr>
                <a:spLocks/>
              </p:cNvSpPr>
              <p:nvPr/>
            </p:nvSpPr>
            <p:spPr bwMode="auto">
              <a:xfrm>
                <a:off x="3548" y="1989"/>
                <a:ext cx="142" cy="289"/>
              </a:xfrm>
              <a:custGeom>
                <a:avLst/>
                <a:gdLst>
                  <a:gd name="T0" fmla="*/ 141 w 142"/>
                  <a:gd name="T1" fmla="*/ 0 h 289"/>
                  <a:gd name="T2" fmla="*/ 0 w 142"/>
                  <a:gd name="T3" fmla="*/ 0 h 289"/>
                  <a:gd name="T4" fmla="*/ 0 w 142"/>
                  <a:gd name="T5" fmla="*/ 288 h 289"/>
                  <a:gd name="T6" fmla="*/ 141 w 142"/>
                  <a:gd name="T7" fmla="*/ 288 h 289"/>
                </a:gdLst>
                <a:ahLst/>
                <a:cxnLst>
                  <a:cxn ang="0">
                    <a:pos x="T0" y="T1"/>
                  </a:cxn>
                  <a:cxn ang="0">
                    <a:pos x="T2" y="T3"/>
                  </a:cxn>
                  <a:cxn ang="0">
                    <a:pos x="T4" y="T5"/>
                  </a:cxn>
                  <a:cxn ang="0">
                    <a:pos x="T6" y="T7"/>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525" name="Freeform 101"/>
              <p:cNvSpPr>
                <a:spLocks/>
              </p:cNvSpPr>
              <p:nvPr/>
            </p:nvSpPr>
            <p:spPr bwMode="auto">
              <a:xfrm>
                <a:off x="3689" y="1989"/>
                <a:ext cx="143" cy="289"/>
              </a:xfrm>
              <a:custGeom>
                <a:avLst/>
                <a:gdLst>
                  <a:gd name="T0" fmla="*/ 0 w 143"/>
                  <a:gd name="T1" fmla="*/ 0 h 289"/>
                  <a:gd name="T2" fmla="*/ 142 w 143"/>
                  <a:gd name="T3" fmla="*/ 0 h 289"/>
                  <a:gd name="T4" fmla="*/ 142 w 143"/>
                  <a:gd name="T5" fmla="*/ 288 h 289"/>
                  <a:gd name="T6" fmla="*/ 0 w 143"/>
                  <a:gd name="T7" fmla="*/ 288 h 289"/>
                </a:gdLst>
                <a:ahLst/>
                <a:cxnLst>
                  <a:cxn ang="0">
                    <a:pos x="T0" y="T1"/>
                  </a:cxn>
                  <a:cxn ang="0">
                    <a:pos x="T2" y="T3"/>
                  </a:cxn>
                  <a:cxn ang="0">
                    <a:pos x="T4" y="T5"/>
                  </a:cxn>
                  <a:cxn ang="0">
                    <a:pos x="T6" y="T7"/>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sp>
          <p:nvSpPr>
            <p:cNvPr id="359526" name="Line 102"/>
            <p:cNvSpPr>
              <a:spLocks noChangeShapeType="1"/>
            </p:cNvSpPr>
            <p:nvPr/>
          </p:nvSpPr>
          <p:spPr bwMode="auto">
            <a:xfrm>
              <a:off x="3393" y="2133"/>
              <a:ext cx="15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527" name="Line 103"/>
            <p:cNvSpPr>
              <a:spLocks noChangeShapeType="1"/>
            </p:cNvSpPr>
            <p:nvPr/>
          </p:nvSpPr>
          <p:spPr bwMode="auto">
            <a:xfrm>
              <a:off x="2909" y="2133"/>
              <a:ext cx="171"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528" name="Freeform 104"/>
            <p:cNvSpPr>
              <a:spLocks/>
            </p:cNvSpPr>
            <p:nvPr/>
          </p:nvSpPr>
          <p:spPr bwMode="auto">
            <a:xfrm>
              <a:off x="3038" y="2133"/>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Lst>
              <a:ahLst/>
              <a:cxnLst>
                <a:cxn ang="0">
                  <a:pos x="T0" y="T1"/>
                </a:cxn>
                <a:cxn ang="0">
                  <a:pos x="T2" y="T3"/>
                </a:cxn>
                <a:cxn ang="0">
                  <a:pos x="T4" y="T5"/>
                </a:cxn>
                <a:cxn ang="0">
                  <a:pos x="T6" y="T7"/>
                </a:cxn>
                <a:cxn ang="0">
                  <a:pos x="T8" y="T9"/>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529" name="Line 105"/>
            <p:cNvSpPr>
              <a:spLocks noChangeShapeType="1"/>
            </p:cNvSpPr>
            <p:nvPr/>
          </p:nvSpPr>
          <p:spPr bwMode="auto">
            <a:xfrm>
              <a:off x="2524" y="2229"/>
              <a:ext cx="17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530" name="Freeform 106"/>
            <p:cNvSpPr>
              <a:spLocks/>
            </p:cNvSpPr>
            <p:nvPr/>
          </p:nvSpPr>
          <p:spPr bwMode="auto">
            <a:xfrm>
              <a:off x="2625" y="2128"/>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Lst>
              <a:ahLst/>
              <a:cxnLst>
                <a:cxn ang="0">
                  <a:pos x="T0" y="T1"/>
                </a:cxn>
                <a:cxn ang="0">
                  <a:pos x="T2" y="T3"/>
                </a:cxn>
                <a:cxn ang="0">
                  <a:pos x="T4" y="T5"/>
                </a:cxn>
                <a:cxn ang="0">
                  <a:pos x="T6" y="T7"/>
                </a:cxn>
                <a:cxn ang="0">
                  <a:pos x="T8" y="T9"/>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grpSp>
        <p:nvGrpSpPr>
          <p:cNvPr id="359531" name="Group 107"/>
          <p:cNvGrpSpPr>
            <a:grpSpLocks/>
          </p:cNvGrpSpPr>
          <p:nvPr/>
        </p:nvGrpSpPr>
        <p:grpSpPr bwMode="auto">
          <a:xfrm>
            <a:off x="4087690" y="4167087"/>
            <a:ext cx="3323855" cy="751742"/>
            <a:chOff x="2575" y="2853"/>
            <a:chExt cx="2094" cy="513"/>
          </a:xfrm>
        </p:grpSpPr>
        <p:grpSp>
          <p:nvGrpSpPr>
            <p:cNvPr id="359532" name="Group 108"/>
            <p:cNvGrpSpPr>
              <a:grpSpLocks/>
            </p:cNvGrpSpPr>
            <p:nvPr/>
          </p:nvGrpSpPr>
          <p:grpSpPr bwMode="auto">
            <a:xfrm>
              <a:off x="3495" y="2853"/>
              <a:ext cx="231" cy="481"/>
              <a:chOff x="3495" y="2853"/>
              <a:chExt cx="231" cy="481"/>
            </a:xfrm>
          </p:grpSpPr>
          <p:sp>
            <p:nvSpPr>
              <p:cNvPr id="359533" name="Freeform 109"/>
              <p:cNvSpPr>
                <a:spLocks/>
              </p:cNvSpPr>
              <p:nvPr/>
            </p:nvSpPr>
            <p:spPr bwMode="auto">
              <a:xfrm>
                <a:off x="3513" y="285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534" name="Rectangle 110"/>
              <p:cNvSpPr>
                <a:spLocks noChangeArrowheads="1"/>
              </p:cNvSpPr>
              <p:nvPr/>
            </p:nvSpPr>
            <p:spPr bwMode="auto">
              <a:xfrm rot="5400000">
                <a:off x="3421" y="2974"/>
                <a:ext cx="3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ALU</a:t>
                </a:r>
              </a:p>
            </p:txBody>
          </p:sp>
        </p:grpSp>
        <p:grpSp>
          <p:nvGrpSpPr>
            <p:cNvPr id="359535" name="Group 111"/>
            <p:cNvGrpSpPr>
              <a:grpSpLocks/>
            </p:cNvGrpSpPr>
            <p:nvPr/>
          </p:nvGrpSpPr>
          <p:grpSpPr bwMode="auto">
            <a:xfrm>
              <a:off x="2575" y="2949"/>
              <a:ext cx="352" cy="289"/>
              <a:chOff x="2575" y="2949"/>
              <a:chExt cx="352" cy="289"/>
            </a:xfrm>
          </p:grpSpPr>
          <p:sp>
            <p:nvSpPr>
              <p:cNvPr id="359536" name="Rectangle 112"/>
              <p:cNvSpPr>
                <a:spLocks noChangeArrowheads="1"/>
              </p:cNvSpPr>
              <p:nvPr/>
            </p:nvSpPr>
            <p:spPr bwMode="auto">
              <a:xfrm>
                <a:off x="2575" y="2962"/>
                <a:ext cx="265"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800" b="1">
                    <a:latin typeface="+mn-lt"/>
                  </a:rPr>
                  <a:t>Im</a:t>
                </a:r>
              </a:p>
            </p:txBody>
          </p:sp>
          <p:grpSp>
            <p:nvGrpSpPr>
              <p:cNvPr id="359537" name="Group 113"/>
              <p:cNvGrpSpPr>
                <a:grpSpLocks/>
              </p:cNvGrpSpPr>
              <p:nvPr/>
            </p:nvGrpSpPr>
            <p:grpSpPr bwMode="auto">
              <a:xfrm>
                <a:off x="2587" y="2949"/>
                <a:ext cx="340" cy="289"/>
                <a:chOff x="2587" y="2949"/>
                <a:chExt cx="340" cy="289"/>
              </a:xfrm>
            </p:grpSpPr>
            <p:sp>
              <p:nvSpPr>
                <p:cNvPr id="359538" name="Freeform 114"/>
                <p:cNvSpPr>
                  <a:spLocks/>
                </p:cNvSpPr>
                <p:nvPr/>
              </p:nvSpPr>
              <p:spPr bwMode="auto">
                <a:xfrm>
                  <a:off x="2587" y="2949"/>
                  <a:ext cx="170" cy="289"/>
                </a:xfrm>
                <a:custGeom>
                  <a:avLst/>
                  <a:gdLst>
                    <a:gd name="T0" fmla="*/ 169 w 170"/>
                    <a:gd name="T1" fmla="*/ 0 h 289"/>
                    <a:gd name="T2" fmla="*/ 0 w 170"/>
                    <a:gd name="T3" fmla="*/ 0 h 289"/>
                    <a:gd name="T4" fmla="*/ 0 w 170"/>
                    <a:gd name="T5" fmla="*/ 288 h 289"/>
                    <a:gd name="T6" fmla="*/ 169 w 170"/>
                    <a:gd name="T7" fmla="*/ 288 h 289"/>
                  </a:gdLst>
                  <a:ahLst/>
                  <a:cxnLst>
                    <a:cxn ang="0">
                      <a:pos x="T0" y="T1"/>
                    </a:cxn>
                    <a:cxn ang="0">
                      <a:pos x="T2" y="T3"/>
                    </a:cxn>
                    <a:cxn ang="0">
                      <a:pos x="T4" y="T5"/>
                    </a:cxn>
                    <a:cxn ang="0">
                      <a:pos x="T6" y="T7"/>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539" name="Freeform 115"/>
                <p:cNvSpPr>
                  <a:spLocks/>
                </p:cNvSpPr>
                <p:nvPr/>
              </p:nvSpPr>
              <p:spPr bwMode="auto">
                <a:xfrm>
                  <a:off x="2756" y="2949"/>
                  <a:ext cx="171" cy="289"/>
                </a:xfrm>
                <a:custGeom>
                  <a:avLst/>
                  <a:gdLst>
                    <a:gd name="T0" fmla="*/ 0 w 171"/>
                    <a:gd name="T1" fmla="*/ 0 h 289"/>
                    <a:gd name="T2" fmla="*/ 170 w 171"/>
                    <a:gd name="T3" fmla="*/ 0 h 289"/>
                    <a:gd name="T4" fmla="*/ 170 w 171"/>
                    <a:gd name="T5" fmla="*/ 288 h 289"/>
                    <a:gd name="T6" fmla="*/ 0 w 171"/>
                    <a:gd name="T7" fmla="*/ 288 h 289"/>
                  </a:gdLst>
                  <a:ahLst/>
                  <a:cxnLst>
                    <a:cxn ang="0">
                      <a:pos x="T0" y="T1"/>
                    </a:cxn>
                    <a:cxn ang="0">
                      <a:pos x="T2" y="T3"/>
                    </a:cxn>
                    <a:cxn ang="0">
                      <a:pos x="T4" y="T5"/>
                    </a:cxn>
                    <a:cxn ang="0">
                      <a:pos x="T6" y="T7"/>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grpSp>
        <p:sp>
          <p:nvSpPr>
            <p:cNvPr id="359540" name="Rectangle 116"/>
            <p:cNvSpPr>
              <a:spLocks noChangeArrowheads="1"/>
            </p:cNvSpPr>
            <p:nvPr/>
          </p:nvSpPr>
          <p:spPr bwMode="auto">
            <a:xfrm>
              <a:off x="3031" y="2967"/>
              <a:ext cx="32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Reg</a:t>
              </a:r>
            </a:p>
          </p:txBody>
        </p:sp>
        <p:grpSp>
          <p:nvGrpSpPr>
            <p:cNvPr id="359541" name="Group 117"/>
            <p:cNvGrpSpPr>
              <a:grpSpLocks/>
            </p:cNvGrpSpPr>
            <p:nvPr/>
          </p:nvGrpSpPr>
          <p:grpSpPr bwMode="auto">
            <a:xfrm>
              <a:off x="3047" y="2949"/>
              <a:ext cx="296" cy="289"/>
              <a:chOff x="3047" y="2949"/>
              <a:chExt cx="296" cy="289"/>
            </a:xfrm>
          </p:grpSpPr>
          <p:sp>
            <p:nvSpPr>
              <p:cNvPr id="359542" name="Freeform 118"/>
              <p:cNvSpPr>
                <a:spLocks/>
              </p:cNvSpPr>
              <p:nvPr/>
            </p:nvSpPr>
            <p:spPr bwMode="auto">
              <a:xfrm>
                <a:off x="3047" y="2949"/>
                <a:ext cx="149" cy="289"/>
              </a:xfrm>
              <a:custGeom>
                <a:avLst/>
                <a:gdLst>
                  <a:gd name="T0" fmla="*/ 148 w 149"/>
                  <a:gd name="T1" fmla="*/ 0 h 289"/>
                  <a:gd name="T2" fmla="*/ 0 w 149"/>
                  <a:gd name="T3" fmla="*/ 0 h 289"/>
                  <a:gd name="T4" fmla="*/ 0 w 149"/>
                  <a:gd name="T5" fmla="*/ 288 h 289"/>
                  <a:gd name="T6" fmla="*/ 148 w 149"/>
                  <a:gd name="T7" fmla="*/ 288 h 289"/>
                </a:gdLst>
                <a:ahLst/>
                <a:cxnLst>
                  <a:cxn ang="0">
                    <a:pos x="T0" y="T1"/>
                  </a:cxn>
                  <a:cxn ang="0">
                    <a:pos x="T2" y="T3"/>
                  </a:cxn>
                  <a:cxn ang="0">
                    <a:pos x="T4" y="T5"/>
                  </a:cxn>
                  <a:cxn ang="0">
                    <a:pos x="T6" y="T7"/>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543" name="Freeform 119"/>
              <p:cNvSpPr>
                <a:spLocks/>
              </p:cNvSpPr>
              <p:nvPr/>
            </p:nvSpPr>
            <p:spPr bwMode="auto">
              <a:xfrm>
                <a:off x="3195" y="2949"/>
                <a:ext cx="148" cy="289"/>
              </a:xfrm>
              <a:custGeom>
                <a:avLst/>
                <a:gdLst>
                  <a:gd name="T0" fmla="*/ 0 w 148"/>
                  <a:gd name="T1" fmla="*/ 0 h 289"/>
                  <a:gd name="T2" fmla="*/ 147 w 148"/>
                  <a:gd name="T3" fmla="*/ 0 h 289"/>
                  <a:gd name="T4" fmla="*/ 147 w 148"/>
                  <a:gd name="T5" fmla="*/ 288 h 289"/>
                  <a:gd name="T6" fmla="*/ 0 w 148"/>
                  <a:gd name="T7" fmla="*/ 288 h 289"/>
                </a:gdLst>
                <a:ahLst/>
                <a:cxnLst>
                  <a:cxn ang="0">
                    <a:pos x="T0" y="T1"/>
                  </a:cxn>
                  <a:cxn ang="0">
                    <a:pos x="T2" y="T3"/>
                  </a:cxn>
                  <a:cxn ang="0">
                    <a:pos x="T4" y="T5"/>
                  </a:cxn>
                  <a:cxn ang="0">
                    <a:pos x="T6" y="T7"/>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sp>
          <p:nvSpPr>
            <p:cNvPr id="359544" name="Line 120"/>
            <p:cNvSpPr>
              <a:spLocks noChangeShapeType="1"/>
            </p:cNvSpPr>
            <p:nvPr/>
          </p:nvSpPr>
          <p:spPr bwMode="auto">
            <a:xfrm>
              <a:off x="2924" y="3093"/>
              <a:ext cx="11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545" name="Freeform 121"/>
            <p:cNvSpPr>
              <a:spLocks/>
            </p:cNvSpPr>
            <p:nvPr/>
          </p:nvSpPr>
          <p:spPr bwMode="auto">
            <a:xfrm>
              <a:off x="2994" y="2997"/>
              <a:ext cx="48" cy="97"/>
            </a:xfrm>
            <a:custGeom>
              <a:avLst/>
              <a:gdLst>
                <a:gd name="T0" fmla="*/ 0 w 48"/>
                <a:gd name="T1" fmla="*/ 96 h 97"/>
                <a:gd name="T2" fmla="*/ 0 w 48"/>
                <a:gd name="T3" fmla="*/ 0 h 97"/>
                <a:gd name="T4" fmla="*/ 47 w 48"/>
                <a:gd name="T5" fmla="*/ 0 h 97"/>
                <a:gd name="T6" fmla="*/ 47 w 48"/>
                <a:gd name="T7" fmla="*/ 0 h 97"/>
              </a:gdLst>
              <a:ahLst/>
              <a:cxnLst>
                <a:cxn ang="0">
                  <a:pos x="T0" y="T1"/>
                </a:cxn>
                <a:cxn ang="0">
                  <a:pos x="T2" y="T3"/>
                </a:cxn>
                <a:cxn ang="0">
                  <a:pos x="T4" y="T5"/>
                </a:cxn>
                <a:cxn ang="0">
                  <a:pos x="T6" y="T7"/>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546" name="Line 122"/>
            <p:cNvSpPr>
              <a:spLocks noChangeShapeType="1"/>
            </p:cNvSpPr>
            <p:nvPr/>
          </p:nvSpPr>
          <p:spPr bwMode="auto">
            <a:xfrm>
              <a:off x="3340" y="2997"/>
              <a:ext cx="17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547" name="Rectangle 123"/>
            <p:cNvSpPr>
              <a:spLocks noChangeArrowheads="1"/>
            </p:cNvSpPr>
            <p:nvPr/>
          </p:nvSpPr>
          <p:spPr bwMode="auto">
            <a:xfrm>
              <a:off x="3848" y="2962"/>
              <a:ext cx="31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Dm</a:t>
              </a:r>
            </a:p>
          </p:txBody>
        </p:sp>
        <p:grpSp>
          <p:nvGrpSpPr>
            <p:cNvPr id="359548" name="Group 124"/>
            <p:cNvGrpSpPr>
              <a:grpSpLocks/>
            </p:cNvGrpSpPr>
            <p:nvPr/>
          </p:nvGrpSpPr>
          <p:grpSpPr bwMode="auto">
            <a:xfrm>
              <a:off x="3896" y="2949"/>
              <a:ext cx="325" cy="289"/>
              <a:chOff x="3896" y="2949"/>
              <a:chExt cx="325" cy="289"/>
            </a:xfrm>
          </p:grpSpPr>
          <p:sp>
            <p:nvSpPr>
              <p:cNvPr id="359549" name="Freeform 125"/>
              <p:cNvSpPr>
                <a:spLocks/>
              </p:cNvSpPr>
              <p:nvPr/>
            </p:nvSpPr>
            <p:spPr bwMode="auto">
              <a:xfrm>
                <a:off x="3896" y="2949"/>
                <a:ext cx="162" cy="289"/>
              </a:xfrm>
              <a:custGeom>
                <a:avLst/>
                <a:gdLst>
                  <a:gd name="T0" fmla="*/ 161 w 162"/>
                  <a:gd name="T1" fmla="*/ 0 h 289"/>
                  <a:gd name="T2" fmla="*/ 0 w 162"/>
                  <a:gd name="T3" fmla="*/ 0 h 289"/>
                  <a:gd name="T4" fmla="*/ 0 w 162"/>
                  <a:gd name="T5" fmla="*/ 288 h 289"/>
                  <a:gd name="T6" fmla="*/ 161 w 162"/>
                  <a:gd name="T7" fmla="*/ 288 h 289"/>
                </a:gdLst>
                <a:ahLst/>
                <a:cxnLst>
                  <a:cxn ang="0">
                    <a:pos x="T0" y="T1"/>
                  </a:cxn>
                  <a:cxn ang="0">
                    <a:pos x="T2" y="T3"/>
                  </a:cxn>
                  <a:cxn ang="0">
                    <a:pos x="T4" y="T5"/>
                  </a:cxn>
                  <a:cxn ang="0">
                    <a:pos x="T6" y="T7"/>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550" name="Freeform 126"/>
              <p:cNvSpPr>
                <a:spLocks/>
              </p:cNvSpPr>
              <p:nvPr/>
            </p:nvSpPr>
            <p:spPr bwMode="auto">
              <a:xfrm>
                <a:off x="4057" y="2949"/>
                <a:ext cx="164" cy="289"/>
              </a:xfrm>
              <a:custGeom>
                <a:avLst/>
                <a:gdLst>
                  <a:gd name="T0" fmla="*/ 0 w 164"/>
                  <a:gd name="T1" fmla="*/ 0 h 289"/>
                  <a:gd name="T2" fmla="*/ 163 w 164"/>
                  <a:gd name="T3" fmla="*/ 0 h 289"/>
                  <a:gd name="T4" fmla="*/ 163 w 164"/>
                  <a:gd name="T5" fmla="*/ 288 h 289"/>
                  <a:gd name="T6" fmla="*/ 0 w 164"/>
                  <a:gd name="T7" fmla="*/ 288 h 289"/>
                </a:gdLst>
                <a:ahLst/>
                <a:cxnLst>
                  <a:cxn ang="0">
                    <a:pos x="T0" y="T1"/>
                  </a:cxn>
                  <a:cxn ang="0">
                    <a:pos x="T2" y="T3"/>
                  </a:cxn>
                  <a:cxn ang="0">
                    <a:pos x="T4" y="T5"/>
                  </a:cxn>
                  <a:cxn ang="0">
                    <a:pos x="T6" y="T7"/>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sp>
          <p:nvSpPr>
            <p:cNvPr id="359551" name="Rectangle 127"/>
            <p:cNvSpPr>
              <a:spLocks noChangeArrowheads="1"/>
            </p:cNvSpPr>
            <p:nvPr/>
          </p:nvSpPr>
          <p:spPr bwMode="auto">
            <a:xfrm>
              <a:off x="4340" y="2962"/>
              <a:ext cx="32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Reg</a:t>
              </a:r>
            </a:p>
          </p:txBody>
        </p:sp>
        <p:grpSp>
          <p:nvGrpSpPr>
            <p:cNvPr id="359552" name="Group 128"/>
            <p:cNvGrpSpPr>
              <a:grpSpLocks/>
            </p:cNvGrpSpPr>
            <p:nvPr/>
          </p:nvGrpSpPr>
          <p:grpSpPr bwMode="auto">
            <a:xfrm>
              <a:off x="4364" y="2949"/>
              <a:ext cx="284" cy="289"/>
              <a:chOff x="4364" y="2949"/>
              <a:chExt cx="284" cy="289"/>
            </a:xfrm>
          </p:grpSpPr>
          <p:sp>
            <p:nvSpPr>
              <p:cNvPr id="359553" name="Freeform 129"/>
              <p:cNvSpPr>
                <a:spLocks/>
              </p:cNvSpPr>
              <p:nvPr/>
            </p:nvSpPr>
            <p:spPr bwMode="auto">
              <a:xfrm>
                <a:off x="4364" y="2949"/>
                <a:ext cx="142" cy="289"/>
              </a:xfrm>
              <a:custGeom>
                <a:avLst/>
                <a:gdLst>
                  <a:gd name="T0" fmla="*/ 141 w 142"/>
                  <a:gd name="T1" fmla="*/ 0 h 289"/>
                  <a:gd name="T2" fmla="*/ 0 w 142"/>
                  <a:gd name="T3" fmla="*/ 0 h 289"/>
                  <a:gd name="T4" fmla="*/ 0 w 142"/>
                  <a:gd name="T5" fmla="*/ 288 h 289"/>
                  <a:gd name="T6" fmla="*/ 141 w 142"/>
                  <a:gd name="T7" fmla="*/ 288 h 289"/>
                </a:gdLst>
                <a:ahLst/>
                <a:cxnLst>
                  <a:cxn ang="0">
                    <a:pos x="T0" y="T1"/>
                  </a:cxn>
                  <a:cxn ang="0">
                    <a:pos x="T2" y="T3"/>
                  </a:cxn>
                  <a:cxn ang="0">
                    <a:pos x="T4" y="T5"/>
                  </a:cxn>
                  <a:cxn ang="0">
                    <a:pos x="T6" y="T7"/>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554" name="Freeform 130"/>
              <p:cNvSpPr>
                <a:spLocks/>
              </p:cNvSpPr>
              <p:nvPr/>
            </p:nvSpPr>
            <p:spPr bwMode="auto">
              <a:xfrm>
                <a:off x="4505" y="2949"/>
                <a:ext cx="143" cy="289"/>
              </a:xfrm>
              <a:custGeom>
                <a:avLst/>
                <a:gdLst>
                  <a:gd name="T0" fmla="*/ 0 w 143"/>
                  <a:gd name="T1" fmla="*/ 0 h 289"/>
                  <a:gd name="T2" fmla="*/ 142 w 143"/>
                  <a:gd name="T3" fmla="*/ 0 h 289"/>
                  <a:gd name="T4" fmla="*/ 142 w 143"/>
                  <a:gd name="T5" fmla="*/ 288 h 289"/>
                  <a:gd name="T6" fmla="*/ 0 w 143"/>
                  <a:gd name="T7" fmla="*/ 288 h 289"/>
                </a:gdLst>
                <a:ahLst/>
                <a:cxnLst>
                  <a:cxn ang="0">
                    <a:pos x="T0" y="T1"/>
                  </a:cxn>
                  <a:cxn ang="0">
                    <a:pos x="T2" y="T3"/>
                  </a:cxn>
                  <a:cxn ang="0">
                    <a:pos x="T4" y="T5"/>
                  </a:cxn>
                  <a:cxn ang="0">
                    <a:pos x="T6" y="T7"/>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sp>
          <p:nvSpPr>
            <p:cNvPr id="359555" name="Line 131"/>
            <p:cNvSpPr>
              <a:spLocks noChangeShapeType="1"/>
            </p:cNvSpPr>
            <p:nvPr/>
          </p:nvSpPr>
          <p:spPr bwMode="auto">
            <a:xfrm>
              <a:off x="4209" y="3093"/>
              <a:ext cx="15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556" name="Line 132"/>
            <p:cNvSpPr>
              <a:spLocks noChangeShapeType="1"/>
            </p:cNvSpPr>
            <p:nvPr/>
          </p:nvSpPr>
          <p:spPr bwMode="auto">
            <a:xfrm>
              <a:off x="3725" y="3093"/>
              <a:ext cx="171"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557" name="Freeform 133"/>
            <p:cNvSpPr>
              <a:spLocks/>
            </p:cNvSpPr>
            <p:nvPr/>
          </p:nvSpPr>
          <p:spPr bwMode="auto">
            <a:xfrm>
              <a:off x="3854" y="3093"/>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Lst>
              <a:ahLst/>
              <a:cxnLst>
                <a:cxn ang="0">
                  <a:pos x="T0" y="T1"/>
                </a:cxn>
                <a:cxn ang="0">
                  <a:pos x="T2" y="T3"/>
                </a:cxn>
                <a:cxn ang="0">
                  <a:pos x="T4" y="T5"/>
                </a:cxn>
                <a:cxn ang="0">
                  <a:pos x="T6" y="T7"/>
                </a:cxn>
                <a:cxn ang="0">
                  <a:pos x="T8" y="T9"/>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558" name="Line 134"/>
            <p:cNvSpPr>
              <a:spLocks noChangeShapeType="1"/>
            </p:cNvSpPr>
            <p:nvPr/>
          </p:nvSpPr>
          <p:spPr bwMode="auto">
            <a:xfrm>
              <a:off x="3340" y="3189"/>
              <a:ext cx="17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559" name="Freeform 135"/>
            <p:cNvSpPr>
              <a:spLocks/>
            </p:cNvSpPr>
            <p:nvPr/>
          </p:nvSpPr>
          <p:spPr bwMode="auto">
            <a:xfrm>
              <a:off x="3441" y="3088"/>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Lst>
              <a:ahLst/>
              <a:cxnLst>
                <a:cxn ang="0">
                  <a:pos x="T0" y="T1"/>
                </a:cxn>
                <a:cxn ang="0">
                  <a:pos x="T2" y="T3"/>
                </a:cxn>
                <a:cxn ang="0">
                  <a:pos x="T4" y="T5"/>
                </a:cxn>
                <a:cxn ang="0">
                  <a:pos x="T6" y="T7"/>
                </a:cxn>
                <a:cxn ang="0">
                  <a:pos x="T8" y="T9"/>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grpSp>
        <p:nvGrpSpPr>
          <p:cNvPr id="359560" name="Group 136"/>
          <p:cNvGrpSpPr>
            <a:grpSpLocks/>
          </p:cNvGrpSpPr>
          <p:nvPr/>
        </p:nvGrpSpPr>
        <p:grpSpPr bwMode="auto">
          <a:xfrm>
            <a:off x="4849690" y="4870472"/>
            <a:ext cx="3323855" cy="751742"/>
            <a:chOff x="3055" y="3333"/>
            <a:chExt cx="2094" cy="513"/>
          </a:xfrm>
        </p:grpSpPr>
        <p:grpSp>
          <p:nvGrpSpPr>
            <p:cNvPr id="359561" name="Group 137"/>
            <p:cNvGrpSpPr>
              <a:grpSpLocks/>
            </p:cNvGrpSpPr>
            <p:nvPr/>
          </p:nvGrpSpPr>
          <p:grpSpPr bwMode="auto">
            <a:xfrm>
              <a:off x="3975" y="3333"/>
              <a:ext cx="231" cy="481"/>
              <a:chOff x="3975" y="3333"/>
              <a:chExt cx="231" cy="481"/>
            </a:xfrm>
          </p:grpSpPr>
          <p:sp>
            <p:nvSpPr>
              <p:cNvPr id="359562" name="Freeform 138"/>
              <p:cNvSpPr>
                <a:spLocks/>
              </p:cNvSpPr>
              <p:nvPr/>
            </p:nvSpPr>
            <p:spPr bwMode="auto">
              <a:xfrm>
                <a:off x="3993" y="333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563" name="Rectangle 139"/>
              <p:cNvSpPr>
                <a:spLocks noChangeArrowheads="1"/>
              </p:cNvSpPr>
              <p:nvPr/>
            </p:nvSpPr>
            <p:spPr bwMode="auto">
              <a:xfrm rot="5400000">
                <a:off x="3901" y="3454"/>
                <a:ext cx="3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ALU</a:t>
                </a:r>
              </a:p>
            </p:txBody>
          </p:sp>
        </p:grpSp>
        <p:grpSp>
          <p:nvGrpSpPr>
            <p:cNvPr id="359564" name="Group 140"/>
            <p:cNvGrpSpPr>
              <a:grpSpLocks/>
            </p:cNvGrpSpPr>
            <p:nvPr/>
          </p:nvGrpSpPr>
          <p:grpSpPr bwMode="auto">
            <a:xfrm>
              <a:off x="3055" y="3429"/>
              <a:ext cx="352" cy="289"/>
              <a:chOff x="3055" y="3429"/>
              <a:chExt cx="352" cy="289"/>
            </a:xfrm>
          </p:grpSpPr>
          <p:sp>
            <p:nvSpPr>
              <p:cNvPr id="359565" name="Rectangle 141"/>
              <p:cNvSpPr>
                <a:spLocks noChangeArrowheads="1"/>
              </p:cNvSpPr>
              <p:nvPr/>
            </p:nvSpPr>
            <p:spPr bwMode="auto">
              <a:xfrm>
                <a:off x="3055" y="3442"/>
                <a:ext cx="265"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800" b="1">
                    <a:latin typeface="+mn-lt"/>
                  </a:rPr>
                  <a:t>Im</a:t>
                </a:r>
              </a:p>
            </p:txBody>
          </p:sp>
          <p:grpSp>
            <p:nvGrpSpPr>
              <p:cNvPr id="359566" name="Group 142"/>
              <p:cNvGrpSpPr>
                <a:grpSpLocks/>
              </p:cNvGrpSpPr>
              <p:nvPr/>
            </p:nvGrpSpPr>
            <p:grpSpPr bwMode="auto">
              <a:xfrm>
                <a:off x="3067" y="3429"/>
                <a:ext cx="340" cy="289"/>
                <a:chOff x="3067" y="3429"/>
                <a:chExt cx="340" cy="289"/>
              </a:xfrm>
            </p:grpSpPr>
            <p:sp>
              <p:nvSpPr>
                <p:cNvPr id="359567" name="Freeform 143"/>
                <p:cNvSpPr>
                  <a:spLocks/>
                </p:cNvSpPr>
                <p:nvPr/>
              </p:nvSpPr>
              <p:spPr bwMode="auto">
                <a:xfrm>
                  <a:off x="3067" y="3429"/>
                  <a:ext cx="170" cy="289"/>
                </a:xfrm>
                <a:custGeom>
                  <a:avLst/>
                  <a:gdLst>
                    <a:gd name="T0" fmla="*/ 169 w 170"/>
                    <a:gd name="T1" fmla="*/ 0 h 289"/>
                    <a:gd name="T2" fmla="*/ 0 w 170"/>
                    <a:gd name="T3" fmla="*/ 0 h 289"/>
                    <a:gd name="T4" fmla="*/ 0 w 170"/>
                    <a:gd name="T5" fmla="*/ 288 h 289"/>
                    <a:gd name="T6" fmla="*/ 169 w 170"/>
                    <a:gd name="T7" fmla="*/ 288 h 289"/>
                  </a:gdLst>
                  <a:ahLst/>
                  <a:cxnLst>
                    <a:cxn ang="0">
                      <a:pos x="T0" y="T1"/>
                    </a:cxn>
                    <a:cxn ang="0">
                      <a:pos x="T2" y="T3"/>
                    </a:cxn>
                    <a:cxn ang="0">
                      <a:pos x="T4" y="T5"/>
                    </a:cxn>
                    <a:cxn ang="0">
                      <a:pos x="T6" y="T7"/>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568" name="Freeform 144"/>
                <p:cNvSpPr>
                  <a:spLocks/>
                </p:cNvSpPr>
                <p:nvPr/>
              </p:nvSpPr>
              <p:spPr bwMode="auto">
                <a:xfrm>
                  <a:off x="3236" y="3429"/>
                  <a:ext cx="171" cy="289"/>
                </a:xfrm>
                <a:custGeom>
                  <a:avLst/>
                  <a:gdLst>
                    <a:gd name="T0" fmla="*/ 0 w 171"/>
                    <a:gd name="T1" fmla="*/ 0 h 289"/>
                    <a:gd name="T2" fmla="*/ 170 w 171"/>
                    <a:gd name="T3" fmla="*/ 0 h 289"/>
                    <a:gd name="T4" fmla="*/ 170 w 171"/>
                    <a:gd name="T5" fmla="*/ 288 h 289"/>
                    <a:gd name="T6" fmla="*/ 0 w 171"/>
                    <a:gd name="T7" fmla="*/ 288 h 289"/>
                  </a:gdLst>
                  <a:ahLst/>
                  <a:cxnLst>
                    <a:cxn ang="0">
                      <a:pos x="T0" y="T1"/>
                    </a:cxn>
                    <a:cxn ang="0">
                      <a:pos x="T2" y="T3"/>
                    </a:cxn>
                    <a:cxn ang="0">
                      <a:pos x="T4" y="T5"/>
                    </a:cxn>
                    <a:cxn ang="0">
                      <a:pos x="T6" y="T7"/>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grpSp>
        <p:sp>
          <p:nvSpPr>
            <p:cNvPr id="359569" name="Rectangle 145"/>
            <p:cNvSpPr>
              <a:spLocks noChangeArrowheads="1"/>
            </p:cNvSpPr>
            <p:nvPr/>
          </p:nvSpPr>
          <p:spPr bwMode="auto">
            <a:xfrm>
              <a:off x="3511" y="3447"/>
              <a:ext cx="32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Reg</a:t>
              </a:r>
            </a:p>
          </p:txBody>
        </p:sp>
        <p:grpSp>
          <p:nvGrpSpPr>
            <p:cNvPr id="359570" name="Group 146"/>
            <p:cNvGrpSpPr>
              <a:grpSpLocks/>
            </p:cNvGrpSpPr>
            <p:nvPr/>
          </p:nvGrpSpPr>
          <p:grpSpPr bwMode="auto">
            <a:xfrm>
              <a:off x="3527" y="3429"/>
              <a:ext cx="296" cy="289"/>
              <a:chOff x="3527" y="3429"/>
              <a:chExt cx="296" cy="289"/>
            </a:xfrm>
          </p:grpSpPr>
          <p:sp>
            <p:nvSpPr>
              <p:cNvPr id="359571" name="Freeform 147"/>
              <p:cNvSpPr>
                <a:spLocks/>
              </p:cNvSpPr>
              <p:nvPr/>
            </p:nvSpPr>
            <p:spPr bwMode="auto">
              <a:xfrm>
                <a:off x="3527" y="3429"/>
                <a:ext cx="149" cy="289"/>
              </a:xfrm>
              <a:custGeom>
                <a:avLst/>
                <a:gdLst>
                  <a:gd name="T0" fmla="*/ 148 w 149"/>
                  <a:gd name="T1" fmla="*/ 0 h 289"/>
                  <a:gd name="T2" fmla="*/ 0 w 149"/>
                  <a:gd name="T3" fmla="*/ 0 h 289"/>
                  <a:gd name="T4" fmla="*/ 0 w 149"/>
                  <a:gd name="T5" fmla="*/ 288 h 289"/>
                  <a:gd name="T6" fmla="*/ 148 w 149"/>
                  <a:gd name="T7" fmla="*/ 288 h 289"/>
                </a:gdLst>
                <a:ahLst/>
                <a:cxnLst>
                  <a:cxn ang="0">
                    <a:pos x="T0" y="T1"/>
                  </a:cxn>
                  <a:cxn ang="0">
                    <a:pos x="T2" y="T3"/>
                  </a:cxn>
                  <a:cxn ang="0">
                    <a:pos x="T4" y="T5"/>
                  </a:cxn>
                  <a:cxn ang="0">
                    <a:pos x="T6" y="T7"/>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572" name="Freeform 148"/>
              <p:cNvSpPr>
                <a:spLocks/>
              </p:cNvSpPr>
              <p:nvPr/>
            </p:nvSpPr>
            <p:spPr bwMode="auto">
              <a:xfrm>
                <a:off x="3675" y="3429"/>
                <a:ext cx="148" cy="289"/>
              </a:xfrm>
              <a:custGeom>
                <a:avLst/>
                <a:gdLst>
                  <a:gd name="T0" fmla="*/ 0 w 148"/>
                  <a:gd name="T1" fmla="*/ 0 h 289"/>
                  <a:gd name="T2" fmla="*/ 147 w 148"/>
                  <a:gd name="T3" fmla="*/ 0 h 289"/>
                  <a:gd name="T4" fmla="*/ 147 w 148"/>
                  <a:gd name="T5" fmla="*/ 288 h 289"/>
                  <a:gd name="T6" fmla="*/ 0 w 148"/>
                  <a:gd name="T7" fmla="*/ 288 h 289"/>
                </a:gdLst>
                <a:ahLst/>
                <a:cxnLst>
                  <a:cxn ang="0">
                    <a:pos x="T0" y="T1"/>
                  </a:cxn>
                  <a:cxn ang="0">
                    <a:pos x="T2" y="T3"/>
                  </a:cxn>
                  <a:cxn ang="0">
                    <a:pos x="T4" y="T5"/>
                  </a:cxn>
                  <a:cxn ang="0">
                    <a:pos x="T6" y="T7"/>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sp>
          <p:nvSpPr>
            <p:cNvPr id="359573" name="Line 149"/>
            <p:cNvSpPr>
              <a:spLocks noChangeShapeType="1"/>
            </p:cNvSpPr>
            <p:nvPr/>
          </p:nvSpPr>
          <p:spPr bwMode="auto">
            <a:xfrm>
              <a:off x="3404" y="3573"/>
              <a:ext cx="11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574" name="Freeform 150"/>
            <p:cNvSpPr>
              <a:spLocks/>
            </p:cNvSpPr>
            <p:nvPr/>
          </p:nvSpPr>
          <p:spPr bwMode="auto">
            <a:xfrm>
              <a:off x="3474" y="3477"/>
              <a:ext cx="48" cy="97"/>
            </a:xfrm>
            <a:custGeom>
              <a:avLst/>
              <a:gdLst>
                <a:gd name="T0" fmla="*/ 0 w 48"/>
                <a:gd name="T1" fmla="*/ 96 h 97"/>
                <a:gd name="T2" fmla="*/ 0 w 48"/>
                <a:gd name="T3" fmla="*/ 0 h 97"/>
                <a:gd name="T4" fmla="*/ 47 w 48"/>
                <a:gd name="T5" fmla="*/ 0 h 97"/>
                <a:gd name="T6" fmla="*/ 47 w 48"/>
                <a:gd name="T7" fmla="*/ 0 h 97"/>
              </a:gdLst>
              <a:ahLst/>
              <a:cxnLst>
                <a:cxn ang="0">
                  <a:pos x="T0" y="T1"/>
                </a:cxn>
                <a:cxn ang="0">
                  <a:pos x="T2" y="T3"/>
                </a:cxn>
                <a:cxn ang="0">
                  <a:pos x="T4" y="T5"/>
                </a:cxn>
                <a:cxn ang="0">
                  <a:pos x="T6" y="T7"/>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575" name="Line 151"/>
            <p:cNvSpPr>
              <a:spLocks noChangeShapeType="1"/>
            </p:cNvSpPr>
            <p:nvPr/>
          </p:nvSpPr>
          <p:spPr bwMode="auto">
            <a:xfrm>
              <a:off x="3820" y="3477"/>
              <a:ext cx="17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576" name="Rectangle 152"/>
            <p:cNvSpPr>
              <a:spLocks noChangeArrowheads="1"/>
            </p:cNvSpPr>
            <p:nvPr/>
          </p:nvSpPr>
          <p:spPr bwMode="auto">
            <a:xfrm>
              <a:off x="4328" y="3442"/>
              <a:ext cx="31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Dm</a:t>
              </a:r>
            </a:p>
          </p:txBody>
        </p:sp>
        <p:grpSp>
          <p:nvGrpSpPr>
            <p:cNvPr id="359577" name="Group 153"/>
            <p:cNvGrpSpPr>
              <a:grpSpLocks/>
            </p:cNvGrpSpPr>
            <p:nvPr/>
          </p:nvGrpSpPr>
          <p:grpSpPr bwMode="auto">
            <a:xfrm>
              <a:off x="4376" y="3429"/>
              <a:ext cx="325" cy="289"/>
              <a:chOff x="4376" y="3429"/>
              <a:chExt cx="325" cy="289"/>
            </a:xfrm>
          </p:grpSpPr>
          <p:sp>
            <p:nvSpPr>
              <p:cNvPr id="359578" name="Freeform 154"/>
              <p:cNvSpPr>
                <a:spLocks/>
              </p:cNvSpPr>
              <p:nvPr/>
            </p:nvSpPr>
            <p:spPr bwMode="auto">
              <a:xfrm>
                <a:off x="4376" y="3429"/>
                <a:ext cx="162" cy="289"/>
              </a:xfrm>
              <a:custGeom>
                <a:avLst/>
                <a:gdLst>
                  <a:gd name="T0" fmla="*/ 161 w 162"/>
                  <a:gd name="T1" fmla="*/ 0 h 289"/>
                  <a:gd name="T2" fmla="*/ 0 w 162"/>
                  <a:gd name="T3" fmla="*/ 0 h 289"/>
                  <a:gd name="T4" fmla="*/ 0 w 162"/>
                  <a:gd name="T5" fmla="*/ 288 h 289"/>
                  <a:gd name="T6" fmla="*/ 161 w 162"/>
                  <a:gd name="T7" fmla="*/ 288 h 289"/>
                </a:gdLst>
                <a:ahLst/>
                <a:cxnLst>
                  <a:cxn ang="0">
                    <a:pos x="T0" y="T1"/>
                  </a:cxn>
                  <a:cxn ang="0">
                    <a:pos x="T2" y="T3"/>
                  </a:cxn>
                  <a:cxn ang="0">
                    <a:pos x="T4" y="T5"/>
                  </a:cxn>
                  <a:cxn ang="0">
                    <a:pos x="T6" y="T7"/>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579" name="Freeform 155"/>
              <p:cNvSpPr>
                <a:spLocks/>
              </p:cNvSpPr>
              <p:nvPr/>
            </p:nvSpPr>
            <p:spPr bwMode="auto">
              <a:xfrm>
                <a:off x="4537" y="3429"/>
                <a:ext cx="164" cy="289"/>
              </a:xfrm>
              <a:custGeom>
                <a:avLst/>
                <a:gdLst>
                  <a:gd name="T0" fmla="*/ 0 w 164"/>
                  <a:gd name="T1" fmla="*/ 0 h 289"/>
                  <a:gd name="T2" fmla="*/ 163 w 164"/>
                  <a:gd name="T3" fmla="*/ 0 h 289"/>
                  <a:gd name="T4" fmla="*/ 163 w 164"/>
                  <a:gd name="T5" fmla="*/ 288 h 289"/>
                  <a:gd name="T6" fmla="*/ 0 w 164"/>
                  <a:gd name="T7" fmla="*/ 288 h 289"/>
                </a:gdLst>
                <a:ahLst/>
                <a:cxnLst>
                  <a:cxn ang="0">
                    <a:pos x="T0" y="T1"/>
                  </a:cxn>
                  <a:cxn ang="0">
                    <a:pos x="T2" y="T3"/>
                  </a:cxn>
                  <a:cxn ang="0">
                    <a:pos x="T4" y="T5"/>
                  </a:cxn>
                  <a:cxn ang="0">
                    <a:pos x="T6" y="T7"/>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sp>
          <p:nvSpPr>
            <p:cNvPr id="359580" name="Rectangle 156"/>
            <p:cNvSpPr>
              <a:spLocks noChangeArrowheads="1"/>
            </p:cNvSpPr>
            <p:nvPr/>
          </p:nvSpPr>
          <p:spPr bwMode="auto">
            <a:xfrm>
              <a:off x="4820" y="3442"/>
              <a:ext cx="32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Reg</a:t>
              </a:r>
            </a:p>
          </p:txBody>
        </p:sp>
        <p:grpSp>
          <p:nvGrpSpPr>
            <p:cNvPr id="359581" name="Group 157"/>
            <p:cNvGrpSpPr>
              <a:grpSpLocks/>
            </p:cNvGrpSpPr>
            <p:nvPr/>
          </p:nvGrpSpPr>
          <p:grpSpPr bwMode="auto">
            <a:xfrm>
              <a:off x="4844" y="3429"/>
              <a:ext cx="284" cy="289"/>
              <a:chOff x="4844" y="3429"/>
              <a:chExt cx="284" cy="289"/>
            </a:xfrm>
          </p:grpSpPr>
          <p:sp>
            <p:nvSpPr>
              <p:cNvPr id="359582" name="Freeform 158"/>
              <p:cNvSpPr>
                <a:spLocks/>
              </p:cNvSpPr>
              <p:nvPr/>
            </p:nvSpPr>
            <p:spPr bwMode="auto">
              <a:xfrm>
                <a:off x="4844" y="3429"/>
                <a:ext cx="142" cy="289"/>
              </a:xfrm>
              <a:custGeom>
                <a:avLst/>
                <a:gdLst>
                  <a:gd name="T0" fmla="*/ 141 w 142"/>
                  <a:gd name="T1" fmla="*/ 0 h 289"/>
                  <a:gd name="T2" fmla="*/ 0 w 142"/>
                  <a:gd name="T3" fmla="*/ 0 h 289"/>
                  <a:gd name="T4" fmla="*/ 0 w 142"/>
                  <a:gd name="T5" fmla="*/ 288 h 289"/>
                  <a:gd name="T6" fmla="*/ 141 w 142"/>
                  <a:gd name="T7" fmla="*/ 288 h 289"/>
                </a:gdLst>
                <a:ahLst/>
                <a:cxnLst>
                  <a:cxn ang="0">
                    <a:pos x="T0" y="T1"/>
                  </a:cxn>
                  <a:cxn ang="0">
                    <a:pos x="T2" y="T3"/>
                  </a:cxn>
                  <a:cxn ang="0">
                    <a:pos x="T4" y="T5"/>
                  </a:cxn>
                  <a:cxn ang="0">
                    <a:pos x="T6" y="T7"/>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583" name="Freeform 159"/>
              <p:cNvSpPr>
                <a:spLocks/>
              </p:cNvSpPr>
              <p:nvPr/>
            </p:nvSpPr>
            <p:spPr bwMode="auto">
              <a:xfrm>
                <a:off x="4985" y="3429"/>
                <a:ext cx="143" cy="289"/>
              </a:xfrm>
              <a:custGeom>
                <a:avLst/>
                <a:gdLst>
                  <a:gd name="T0" fmla="*/ 0 w 143"/>
                  <a:gd name="T1" fmla="*/ 0 h 289"/>
                  <a:gd name="T2" fmla="*/ 142 w 143"/>
                  <a:gd name="T3" fmla="*/ 0 h 289"/>
                  <a:gd name="T4" fmla="*/ 142 w 143"/>
                  <a:gd name="T5" fmla="*/ 288 h 289"/>
                  <a:gd name="T6" fmla="*/ 0 w 143"/>
                  <a:gd name="T7" fmla="*/ 288 h 289"/>
                </a:gdLst>
                <a:ahLst/>
                <a:cxnLst>
                  <a:cxn ang="0">
                    <a:pos x="T0" y="T1"/>
                  </a:cxn>
                  <a:cxn ang="0">
                    <a:pos x="T2" y="T3"/>
                  </a:cxn>
                  <a:cxn ang="0">
                    <a:pos x="T4" y="T5"/>
                  </a:cxn>
                  <a:cxn ang="0">
                    <a:pos x="T6" y="T7"/>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sp>
          <p:nvSpPr>
            <p:cNvPr id="359584" name="Line 160"/>
            <p:cNvSpPr>
              <a:spLocks noChangeShapeType="1"/>
            </p:cNvSpPr>
            <p:nvPr/>
          </p:nvSpPr>
          <p:spPr bwMode="auto">
            <a:xfrm>
              <a:off x="4689" y="3573"/>
              <a:ext cx="15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585" name="Line 161"/>
            <p:cNvSpPr>
              <a:spLocks noChangeShapeType="1"/>
            </p:cNvSpPr>
            <p:nvPr/>
          </p:nvSpPr>
          <p:spPr bwMode="auto">
            <a:xfrm>
              <a:off x="4205" y="3573"/>
              <a:ext cx="171"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586" name="Freeform 162"/>
            <p:cNvSpPr>
              <a:spLocks/>
            </p:cNvSpPr>
            <p:nvPr/>
          </p:nvSpPr>
          <p:spPr bwMode="auto">
            <a:xfrm>
              <a:off x="4334" y="3573"/>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Lst>
              <a:ahLst/>
              <a:cxnLst>
                <a:cxn ang="0">
                  <a:pos x="T0" y="T1"/>
                </a:cxn>
                <a:cxn ang="0">
                  <a:pos x="T2" y="T3"/>
                </a:cxn>
                <a:cxn ang="0">
                  <a:pos x="T4" y="T5"/>
                </a:cxn>
                <a:cxn ang="0">
                  <a:pos x="T6" y="T7"/>
                </a:cxn>
                <a:cxn ang="0">
                  <a:pos x="T8" y="T9"/>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359587" name="Line 163"/>
            <p:cNvSpPr>
              <a:spLocks noChangeShapeType="1"/>
            </p:cNvSpPr>
            <p:nvPr/>
          </p:nvSpPr>
          <p:spPr bwMode="auto">
            <a:xfrm>
              <a:off x="3820" y="3669"/>
              <a:ext cx="17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9588" name="Freeform 164"/>
            <p:cNvSpPr>
              <a:spLocks/>
            </p:cNvSpPr>
            <p:nvPr/>
          </p:nvSpPr>
          <p:spPr bwMode="auto">
            <a:xfrm>
              <a:off x="3921" y="3568"/>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Lst>
              <a:ahLst/>
              <a:cxnLst>
                <a:cxn ang="0">
                  <a:pos x="T0" y="T1"/>
                </a:cxn>
                <a:cxn ang="0">
                  <a:pos x="T2" y="T3"/>
                </a:cxn>
                <a:cxn ang="0">
                  <a:pos x="T4" y="T5"/>
                </a:cxn>
                <a:cxn ang="0">
                  <a:pos x="T6" y="T7"/>
                </a:cxn>
                <a:cxn ang="0">
                  <a:pos x="T8" y="T9"/>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grpSp>
      <p:sp>
        <p:nvSpPr>
          <p:cNvPr id="359589" name="Rectangle 165"/>
          <p:cNvSpPr>
            <a:spLocks noGrp="1" noChangeArrowheads="1"/>
          </p:cNvSpPr>
          <p:nvPr>
            <p:ph type="title"/>
          </p:nvPr>
        </p:nvSpPr>
        <p:spPr>
          <a:xfrm>
            <a:off x="179512" y="228600"/>
            <a:ext cx="8784976" cy="679450"/>
          </a:xfrm>
        </p:spPr>
        <p:txBody>
          <a:bodyPr/>
          <a:lstStyle/>
          <a:p>
            <a:r>
              <a:rPr lang="en-US" altLang="zh-TW" dirty="0" smtClean="0"/>
              <a:t>Why Pipeline? Because Resources Are There!</a:t>
            </a:r>
            <a:endParaRPr lang="en-US" altLang="zh-TW" dirty="0"/>
          </a:p>
        </p:txBody>
      </p:sp>
      <p:sp>
        <p:nvSpPr>
          <p:cNvPr id="359590" name="AutoShape 166"/>
          <p:cNvSpPr>
            <a:spLocks noChangeArrowheads="1"/>
          </p:cNvSpPr>
          <p:nvPr/>
        </p:nvSpPr>
        <p:spPr bwMode="auto">
          <a:xfrm>
            <a:off x="6843346" y="1750668"/>
            <a:ext cx="1792653" cy="940777"/>
          </a:xfrm>
          <a:prstGeom prst="wedgeRoundRectCallout">
            <a:avLst>
              <a:gd name="adj1" fmla="val -131965"/>
              <a:gd name="adj2" fmla="val 24004"/>
              <a:gd name="adj3" fmla="val 16667"/>
            </a:avLst>
          </a:prstGeom>
          <a:solidFill>
            <a:srgbClr val="FFFF00"/>
          </a:solidFill>
          <a:ln w="12700">
            <a:solidFill>
              <a:schemeClr val="tx1"/>
            </a:solidFill>
            <a:miter lim="800000"/>
            <a:headEnd/>
            <a:tailEnd/>
          </a:ln>
          <a:effectLst/>
          <a:extLst/>
        </p:spPr>
        <p:txBody>
          <a:bodyPr/>
          <a:lstStyle/>
          <a:p>
            <a:pPr algn="ctr"/>
            <a:r>
              <a:rPr lang="en-US" altLang="zh-TW" dirty="0">
                <a:latin typeface="+mn-lt"/>
              </a:rPr>
              <a:t>Single-cycle </a:t>
            </a:r>
            <a:r>
              <a:rPr lang="en-US" altLang="zh-TW" dirty="0" err="1">
                <a:latin typeface="+mn-lt"/>
              </a:rPr>
              <a:t>Datapath</a:t>
            </a:r>
            <a:endParaRPr lang="en-US" altLang="zh-TW" dirty="0">
              <a:latin typeface="+mn-lt"/>
            </a:endParaRP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6</a:t>
            </a:fld>
            <a:endParaRPr lang="zh-TW" altLang="zh-TW"/>
          </a:p>
        </p:txBody>
      </p:sp>
    </p:spTree>
    <p:extLst>
      <p:ext uri="{BB962C8B-B14F-4D97-AF65-F5344CB8AC3E}">
        <p14:creationId xmlns:p14="http://schemas.microsoft.com/office/powerpoint/2010/main" val="2643712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zh-TW" dirty="0" smtClean="0"/>
              <a:t>RISC-V </a:t>
            </a:r>
            <a:r>
              <a:rPr lang="en-US" altLang="zh-TW" dirty="0" smtClean="0"/>
              <a:t>Pipeline</a:t>
            </a:r>
            <a:endParaRPr lang="en-AU" altLang="zh-TW" dirty="0" smtClean="0"/>
          </a:p>
        </p:txBody>
      </p:sp>
      <p:sp>
        <p:nvSpPr>
          <p:cNvPr id="34820" name="Rectangle 3"/>
          <p:cNvSpPr>
            <a:spLocks noGrp="1" noChangeArrowheads="1"/>
          </p:cNvSpPr>
          <p:nvPr>
            <p:ph type="body" idx="1"/>
          </p:nvPr>
        </p:nvSpPr>
        <p:spPr/>
        <p:txBody>
          <a:bodyPr/>
          <a:lstStyle/>
          <a:p>
            <a:pPr marL="0" indent="0">
              <a:buNone/>
            </a:pPr>
            <a:r>
              <a:rPr lang="en-US" altLang="zh-TW" dirty="0" smtClean="0"/>
              <a:t>Five stages, one step per stage</a:t>
            </a:r>
          </a:p>
          <a:p>
            <a:r>
              <a:rPr lang="en-US" altLang="zh-TW" dirty="0" smtClean="0"/>
              <a:t>IF: Instruction fetch from memory</a:t>
            </a:r>
          </a:p>
          <a:p>
            <a:r>
              <a:rPr lang="en-US" altLang="zh-TW" dirty="0" smtClean="0"/>
              <a:t>ID: Instruction decode and register read</a:t>
            </a:r>
          </a:p>
          <a:p>
            <a:r>
              <a:rPr lang="en-US" altLang="zh-TW" dirty="0" smtClean="0"/>
              <a:t>EX: Execute operation or calculate address</a:t>
            </a:r>
          </a:p>
          <a:p>
            <a:r>
              <a:rPr lang="en-US" altLang="zh-TW" dirty="0" smtClean="0"/>
              <a:t>MEM: Access memory operand</a:t>
            </a:r>
          </a:p>
          <a:p>
            <a:r>
              <a:rPr lang="en-US" altLang="zh-TW" dirty="0" smtClean="0"/>
              <a:t>WB: Write result back to </a:t>
            </a:r>
            <a:r>
              <a:rPr lang="en-US" altLang="zh-TW" dirty="0" smtClean="0"/>
              <a:t>register</a:t>
            </a:r>
            <a:endParaRPr lang="en-AU" altLang="zh-TW" dirty="0" smtClean="0"/>
          </a:p>
        </p:txBody>
      </p:sp>
      <p:grpSp>
        <p:nvGrpSpPr>
          <p:cNvPr id="4" name="Group 136"/>
          <p:cNvGrpSpPr>
            <a:grpSpLocks/>
          </p:cNvGrpSpPr>
          <p:nvPr/>
        </p:nvGrpSpPr>
        <p:grpSpPr bwMode="auto">
          <a:xfrm>
            <a:off x="2006539" y="4581128"/>
            <a:ext cx="4607883" cy="1041086"/>
            <a:chOff x="3067" y="3333"/>
            <a:chExt cx="2061" cy="513"/>
          </a:xfrm>
        </p:grpSpPr>
        <p:grpSp>
          <p:nvGrpSpPr>
            <p:cNvPr id="5" name="Group 137"/>
            <p:cNvGrpSpPr>
              <a:grpSpLocks/>
            </p:cNvGrpSpPr>
            <p:nvPr/>
          </p:nvGrpSpPr>
          <p:grpSpPr bwMode="auto">
            <a:xfrm>
              <a:off x="3993" y="3333"/>
              <a:ext cx="213" cy="481"/>
              <a:chOff x="3993" y="3333"/>
              <a:chExt cx="213" cy="481"/>
            </a:xfrm>
          </p:grpSpPr>
          <p:sp>
            <p:nvSpPr>
              <p:cNvPr id="31" name="Freeform 138"/>
              <p:cNvSpPr>
                <a:spLocks/>
              </p:cNvSpPr>
              <p:nvPr/>
            </p:nvSpPr>
            <p:spPr bwMode="auto">
              <a:xfrm>
                <a:off x="3993" y="333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000">
                  <a:latin typeface="+mn-lt"/>
                </a:endParaRPr>
              </a:p>
            </p:txBody>
          </p:sp>
          <p:sp>
            <p:nvSpPr>
              <p:cNvPr id="32" name="Rectangle 139"/>
              <p:cNvSpPr>
                <a:spLocks noChangeArrowheads="1"/>
              </p:cNvSpPr>
              <p:nvPr/>
            </p:nvSpPr>
            <p:spPr bwMode="auto">
              <a:xfrm rot="5400000">
                <a:off x="3955" y="3480"/>
                <a:ext cx="29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ALU</a:t>
                </a:r>
              </a:p>
            </p:txBody>
          </p:sp>
        </p:grpSp>
        <p:grpSp>
          <p:nvGrpSpPr>
            <p:cNvPr id="6" name="Group 140"/>
            <p:cNvGrpSpPr>
              <a:grpSpLocks/>
            </p:cNvGrpSpPr>
            <p:nvPr/>
          </p:nvGrpSpPr>
          <p:grpSpPr bwMode="auto">
            <a:xfrm>
              <a:off x="3067" y="3429"/>
              <a:ext cx="340" cy="289"/>
              <a:chOff x="3067" y="3429"/>
              <a:chExt cx="340" cy="289"/>
            </a:xfrm>
          </p:grpSpPr>
          <p:sp>
            <p:nvSpPr>
              <p:cNvPr id="27" name="Rectangle 141"/>
              <p:cNvSpPr>
                <a:spLocks noChangeArrowheads="1"/>
              </p:cNvSpPr>
              <p:nvPr/>
            </p:nvSpPr>
            <p:spPr bwMode="auto">
              <a:xfrm>
                <a:off x="3088" y="3442"/>
                <a:ext cx="20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2000" b="1" dirty="0" err="1">
                    <a:latin typeface="+mn-lt"/>
                  </a:rPr>
                  <a:t>Im</a:t>
                </a:r>
                <a:endParaRPr lang="en-US" altLang="zh-TW" sz="2000" b="1" dirty="0">
                  <a:latin typeface="+mn-lt"/>
                </a:endParaRPr>
              </a:p>
            </p:txBody>
          </p:sp>
          <p:grpSp>
            <p:nvGrpSpPr>
              <p:cNvPr id="28" name="Group 142"/>
              <p:cNvGrpSpPr>
                <a:grpSpLocks/>
              </p:cNvGrpSpPr>
              <p:nvPr/>
            </p:nvGrpSpPr>
            <p:grpSpPr bwMode="auto">
              <a:xfrm>
                <a:off x="3067" y="3429"/>
                <a:ext cx="340" cy="289"/>
                <a:chOff x="3067" y="3429"/>
                <a:chExt cx="340" cy="289"/>
              </a:xfrm>
            </p:grpSpPr>
            <p:sp>
              <p:nvSpPr>
                <p:cNvPr id="29" name="Freeform 143"/>
                <p:cNvSpPr>
                  <a:spLocks/>
                </p:cNvSpPr>
                <p:nvPr/>
              </p:nvSpPr>
              <p:spPr bwMode="auto">
                <a:xfrm>
                  <a:off x="3067" y="3429"/>
                  <a:ext cx="170" cy="289"/>
                </a:xfrm>
                <a:custGeom>
                  <a:avLst/>
                  <a:gdLst>
                    <a:gd name="T0" fmla="*/ 169 w 170"/>
                    <a:gd name="T1" fmla="*/ 0 h 289"/>
                    <a:gd name="T2" fmla="*/ 0 w 170"/>
                    <a:gd name="T3" fmla="*/ 0 h 289"/>
                    <a:gd name="T4" fmla="*/ 0 w 170"/>
                    <a:gd name="T5" fmla="*/ 288 h 289"/>
                    <a:gd name="T6" fmla="*/ 169 w 170"/>
                    <a:gd name="T7" fmla="*/ 288 h 289"/>
                  </a:gdLst>
                  <a:ahLst/>
                  <a:cxnLst>
                    <a:cxn ang="0">
                      <a:pos x="T0" y="T1"/>
                    </a:cxn>
                    <a:cxn ang="0">
                      <a:pos x="T2" y="T3"/>
                    </a:cxn>
                    <a:cxn ang="0">
                      <a:pos x="T4" y="T5"/>
                    </a:cxn>
                    <a:cxn ang="0">
                      <a:pos x="T6" y="T7"/>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000">
                    <a:latin typeface="+mn-lt"/>
                  </a:endParaRPr>
                </a:p>
              </p:txBody>
            </p:sp>
            <p:sp>
              <p:nvSpPr>
                <p:cNvPr id="30" name="Freeform 144"/>
                <p:cNvSpPr>
                  <a:spLocks/>
                </p:cNvSpPr>
                <p:nvPr/>
              </p:nvSpPr>
              <p:spPr bwMode="auto">
                <a:xfrm>
                  <a:off x="3236" y="3429"/>
                  <a:ext cx="171" cy="289"/>
                </a:xfrm>
                <a:custGeom>
                  <a:avLst/>
                  <a:gdLst>
                    <a:gd name="T0" fmla="*/ 0 w 171"/>
                    <a:gd name="T1" fmla="*/ 0 h 289"/>
                    <a:gd name="T2" fmla="*/ 170 w 171"/>
                    <a:gd name="T3" fmla="*/ 0 h 289"/>
                    <a:gd name="T4" fmla="*/ 170 w 171"/>
                    <a:gd name="T5" fmla="*/ 288 h 289"/>
                    <a:gd name="T6" fmla="*/ 0 w 171"/>
                    <a:gd name="T7" fmla="*/ 288 h 289"/>
                  </a:gdLst>
                  <a:ahLst/>
                  <a:cxnLst>
                    <a:cxn ang="0">
                      <a:pos x="T0" y="T1"/>
                    </a:cxn>
                    <a:cxn ang="0">
                      <a:pos x="T2" y="T3"/>
                    </a:cxn>
                    <a:cxn ang="0">
                      <a:pos x="T4" y="T5"/>
                    </a:cxn>
                    <a:cxn ang="0">
                      <a:pos x="T6" y="T7"/>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000">
                    <a:latin typeface="+mn-lt"/>
                  </a:endParaRPr>
                </a:p>
              </p:txBody>
            </p:sp>
          </p:grpSp>
        </p:grpSp>
        <p:sp>
          <p:nvSpPr>
            <p:cNvPr id="7" name="Rectangle 145"/>
            <p:cNvSpPr>
              <a:spLocks noChangeArrowheads="1"/>
            </p:cNvSpPr>
            <p:nvPr/>
          </p:nvSpPr>
          <p:spPr bwMode="auto">
            <a:xfrm>
              <a:off x="3511" y="3447"/>
              <a:ext cx="25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Reg</a:t>
              </a:r>
            </a:p>
          </p:txBody>
        </p:sp>
        <p:grpSp>
          <p:nvGrpSpPr>
            <p:cNvPr id="8" name="Group 146"/>
            <p:cNvGrpSpPr>
              <a:grpSpLocks/>
            </p:cNvGrpSpPr>
            <p:nvPr/>
          </p:nvGrpSpPr>
          <p:grpSpPr bwMode="auto">
            <a:xfrm>
              <a:off x="3527" y="3429"/>
              <a:ext cx="296" cy="289"/>
              <a:chOff x="3527" y="3429"/>
              <a:chExt cx="296" cy="289"/>
            </a:xfrm>
          </p:grpSpPr>
          <p:sp>
            <p:nvSpPr>
              <p:cNvPr id="25" name="Freeform 147"/>
              <p:cNvSpPr>
                <a:spLocks/>
              </p:cNvSpPr>
              <p:nvPr/>
            </p:nvSpPr>
            <p:spPr bwMode="auto">
              <a:xfrm>
                <a:off x="3527" y="3429"/>
                <a:ext cx="149" cy="289"/>
              </a:xfrm>
              <a:custGeom>
                <a:avLst/>
                <a:gdLst>
                  <a:gd name="T0" fmla="*/ 148 w 149"/>
                  <a:gd name="T1" fmla="*/ 0 h 289"/>
                  <a:gd name="T2" fmla="*/ 0 w 149"/>
                  <a:gd name="T3" fmla="*/ 0 h 289"/>
                  <a:gd name="T4" fmla="*/ 0 w 149"/>
                  <a:gd name="T5" fmla="*/ 288 h 289"/>
                  <a:gd name="T6" fmla="*/ 148 w 149"/>
                  <a:gd name="T7" fmla="*/ 288 h 289"/>
                </a:gdLst>
                <a:ahLst/>
                <a:cxnLst>
                  <a:cxn ang="0">
                    <a:pos x="T0" y="T1"/>
                  </a:cxn>
                  <a:cxn ang="0">
                    <a:pos x="T2" y="T3"/>
                  </a:cxn>
                  <a:cxn ang="0">
                    <a:pos x="T4" y="T5"/>
                  </a:cxn>
                  <a:cxn ang="0">
                    <a:pos x="T6" y="T7"/>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000">
                  <a:latin typeface="+mn-lt"/>
                </a:endParaRPr>
              </a:p>
            </p:txBody>
          </p:sp>
          <p:sp>
            <p:nvSpPr>
              <p:cNvPr id="26" name="Freeform 148"/>
              <p:cNvSpPr>
                <a:spLocks/>
              </p:cNvSpPr>
              <p:nvPr/>
            </p:nvSpPr>
            <p:spPr bwMode="auto">
              <a:xfrm>
                <a:off x="3675" y="3429"/>
                <a:ext cx="148" cy="289"/>
              </a:xfrm>
              <a:custGeom>
                <a:avLst/>
                <a:gdLst>
                  <a:gd name="T0" fmla="*/ 0 w 148"/>
                  <a:gd name="T1" fmla="*/ 0 h 289"/>
                  <a:gd name="T2" fmla="*/ 147 w 148"/>
                  <a:gd name="T3" fmla="*/ 0 h 289"/>
                  <a:gd name="T4" fmla="*/ 147 w 148"/>
                  <a:gd name="T5" fmla="*/ 288 h 289"/>
                  <a:gd name="T6" fmla="*/ 0 w 148"/>
                  <a:gd name="T7" fmla="*/ 288 h 289"/>
                </a:gdLst>
                <a:ahLst/>
                <a:cxnLst>
                  <a:cxn ang="0">
                    <a:pos x="T0" y="T1"/>
                  </a:cxn>
                  <a:cxn ang="0">
                    <a:pos x="T2" y="T3"/>
                  </a:cxn>
                  <a:cxn ang="0">
                    <a:pos x="T4" y="T5"/>
                  </a:cxn>
                  <a:cxn ang="0">
                    <a:pos x="T6" y="T7"/>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000">
                  <a:latin typeface="+mn-lt"/>
                </a:endParaRPr>
              </a:p>
            </p:txBody>
          </p:sp>
        </p:grpSp>
        <p:sp>
          <p:nvSpPr>
            <p:cNvPr id="9" name="Line 149"/>
            <p:cNvSpPr>
              <a:spLocks noChangeShapeType="1"/>
            </p:cNvSpPr>
            <p:nvPr/>
          </p:nvSpPr>
          <p:spPr bwMode="auto">
            <a:xfrm>
              <a:off x="3404" y="3573"/>
              <a:ext cx="11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Freeform 150"/>
            <p:cNvSpPr>
              <a:spLocks/>
            </p:cNvSpPr>
            <p:nvPr/>
          </p:nvSpPr>
          <p:spPr bwMode="auto">
            <a:xfrm>
              <a:off x="3474" y="3477"/>
              <a:ext cx="48" cy="97"/>
            </a:xfrm>
            <a:custGeom>
              <a:avLst/>
              <a:gdLst>
                <a:gd name="T0" fmla="*/ 0 w 48"/>
                <a:gd name="T1" fmla="*/ 96 h 97"/>
                <a:gd name="T2" fmla="*/ 0 w 48"/>
                <a:gd name="T3" fmla="*/ 0 h 97"/>
                <a:gd name="T4" fmla="*/ 47 w 48"/>
                <a:gd name="T5" fmla="*/ 0 h 97"/>
                <a:gd name="T6" fmla="*/ 47 w 48"/>
                <a:gd name="T7" fmla="*/ 0 h 97"/>
              </a:gdLst>
              <a:ahLst/>
              <a:cxnLst>
                <a:cxn ang="0">
                  <a:pos x="T0" y="T1"/>
                </a:cxn>
                <a:cxn ang="0">
                  <a:pos x="T2" y="T3"/>
                </a:cxn>
                <a:cxn ang="0">
                  <a:pos x="T4" y="T5"/>
                </a:cxn>
                <a:cxn ang="0">
                  <a:pos x="T6" y="T7"/>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000">
                <a:latin typeface="+mn-lt"/>
              </a:endParaRPr>
            </a:p>
          </p:txBody>
        </p:sp>
        <p:sp>
          <p:nvSpPr>
            <p:cNvPr id="11" name="Line 151"/>
            <p:cNvSpPr>
              <a:spLocks noChangeShapeType="1"/>
            </p:cNvSpPr>
            <p:nvPr/>
          </p:nvSpPr>
          <p:spPr bwMode="auto">
            <a:xfrm>
              <a:off x="3820" y="3477"/>
              <a:ext cx="17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2" name="Rectangle 152"/>
            <p:cNvSpPr>
              <a:spLocks noChangeArrowheads="1"/>
            </p:cNvSpPr>
            <p:nvPr/>
          </p:nvSpPr>
          <p:spPr bwMode="auto">
            <a:xfrm>
              <a:off x="4376" y="3442"/>
              <a:ext cx="24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latin typeface="+mn-lt"/>
                </a:rPr>
                <a:t>Dm</a:t>
              </a:r>
              <a:endParaRPr lang="en-US" altLang="zh-TW" sz="2000" b="1" dirty="0">
                <a:latin typeface="+mn-lt"/>
              </a:endParaRPr>
            </a:p>
          </p:txBody>
        </p:sp>
        <p:grpSp>
          <p:nvGrpSpPr>
            <p:cNvPr id="13" name="Group 153"/>
            <p:cNvGrpSpPr>
              <a:grpSpLocks/>
            </p:cNvGrpSpPr>
            <p:nvPr/>
          </p:nvGrpSpPr>
          <p:grpSpPr bwMode="auto">
            <a:xfrm>
              <a:off x="4376" y="3429"/>
              <a:ext cx="325" cy="289"/>
              <a:chOff x="4376" y="3429"/>
              <a:chExt cx="325" cy="289"/>
            </a:xfrm>
          </p:grpSpPr>
          <p:sp>
            <p:nvSpPr>
              <p:cNvPr id="23" name="Freeform 154"/>
              <p:cNvSpPr>
                <a:spLocks/>
              </p:cNvSpPr>
              <p:nvPr/>
            </p:nvSpPr>
            <p:spPr bwMode="auto">
              <a:xfrm>
                <a:off x="4376" y="3429"/>
                <a:ext cx="162" cy="289"/>
              </a:xfrm>
              <a:custGeom>
                <a:avLst/>
                <a:gdLst>
                  <a:gd name="T0" fmla="*/ 161 w 162"/>
                  <a:gd name="T1" fmla="*/ 0 h 289"/>
                  <a:gd name="T2" fmla="*/ 0 w 162"/>
                  <a:gd name="T3" fmla="*/ 0 h 289"/>
                  <a:gd name="T4" fmla="*/ 0 w 162"/>
                  <a:gd name="T5" fmla="*/ 288 h 289"/>
                  <a:gd name="T6" fmla="*/ 161 w 162"/>
                  <a:gd name="T7" fmla="*/ 288 h 289"/>
                </a:gdLst>
                <a:ahLst/>
                <a:cxnLst>
                  <a:cxn ang="0">
                    <a:pos x="T0" y="T1"/>
                  </a:cxn>
                  <a:cxn ang="0">
                    <a:pos x="T2" y="T3"/>
                  </a:cxn>
                  <a:cxn ang="0">
                    <a:pos x="T4" y="T5"/>
                  </a:cxn>
                  <a:cxn ang="0">
                    <a:pos x="T6" y="T7"/>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000">
                  <a:latin typeface="+mn-lt"/>
                </a:endParaRPr>
              </a:p>
            </p:txBody>
          </p:sp>
          <p:sp>
            <p:nvSpPr>
              <p:cNvPr id="24" name="Freeform 155"/>
              <p:cNvSpPr>
                <a:spLocks/>
              </p:cNvSpPr>
              <p:nvPr/>
            </p:nvSpPr>
            <p:spPr bwMode="auto">
              <a:xfrm>
                <a:off x="4537" y="3429"/>
                <a:ext cx="164" cy="289"/>
              </a:xfrm>
              <a:custGeom>
                <a:avLst/>
                <a:gdLst>
                  <a:gd name="T0" fmla="*/ 0 w 164"/>
                  <a:gd name="T1" fmla="*/ 0 h 289"/>
                  <a:gd name="T2" fmla="*/ 163 w 164"/>
                  <a:gd name="T3" fmla="*/ 0 h 289"/>
                  <a:gd name="T4" fmla="*/ 163 w 164"/>
                  <a:gd name="T5" fmla="*/ 288 h 289"/>
                  <a:gd name="T6" fmla="*/ 0 w 164"/>
                  <a:gd name="T7" fmla="*/ 288 h 289"/>
                </a:gdLst>
                <a:ahLst/>
                <a:cxnLst>
                  <a:cxn ang="0">
                    <a:pos x="T0" y="T1"/>
                  </a:cxn>
                  <a:cxn ang="0">
                    <a:pos x="T2" y="T3"/>
                  </a:cxn>
                  <a:cxn ang="0">
                    <a:pos x="T4" y="T5"/>
                  </a:cxn>
                  <a:cxn ang="0">
                    <a:pos x="T6" y="T7"/>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000">
                  <a:latin typeface="+mn-lt"/>
                </a:endParaRPr>
              </a:p>
            </p:txBody>
          </p:sp>
        </p:grpSp>
        <p:sp>
          <p:nvSpPr>
            <p:cNvPr id="14" name="Rectangle 156"/>
            <p:cNvSpPr>
              <a:spLocks noChangeArrowheads="1"/>
            </p:cNvSpPr>
            <p:nvPr/>
          </p:nvSpPr>
          <p:spPr bwMode="auto">
            <a:xfrm>
              <a:off x="4850" y="3442"/>
              <a:ext cx="25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latin typeface="+mn-lt"/>
                </a:rPr>
                <a:t>Reg</a:t>
              </a:r>
              <a:endParaRPr lang="en-US" altLang="zh-TW" sz="2000" b="1" dirty="0">
                <a:latin typeface="+mn-lt"/>
              </a:endParaRPr>
            </a:p>
          </p:txBody>
        </p:sp>
        <p:grpSp>
          <p:nvGrpSpPr>
            <p:cNvPr id="15" name="Group 157"/>
            <p:cNvGrpSpPr>
              <a:grpSpLocks/>
            </p:cNvGrpSpPr>
            <p:nvPr/>
          </p:nvGrpSpPr>
          <p:grpSpPr bwMode="auto">
            <a:xfrm>
              <a:off x="4844" y="3429"/>
              <a:ext cx="284" cy="289"/>
              <a:chOff x="4844" y="3429"/>
              <a:chExt cx="284" cy="289"/>
            </a:xfrm>
          </p:grpSpPr>
          <p:sp>
            <p:nvSpPr>
              <p:cNvPr id="21" name="Freeform 158"/>
              <p:cNvSpPr>
                <a:spLocks/>
              </p:cNvSpPr>
              <p:nvPr/>
            </p:nvSpPr>
            <p:spPr bwMode="auto">
              <a:xfrm>
                <a:off x="4844" y="3429"/>
                <a:ext cx="142" cy="289"/>
              </a:xfrm>
              <a:custGeom>
                <a:avLst/>
                <a:gdLst>
                  <a:gd name="T0" fmla="*/ 141 w 142"/>
                  <a:gd name="T1" fmla="*/ 0 h 289"/>
                  <a:gd name="T2" fmla="*/ 0 w 142"/>
                  <a:gd name="T3" fmla="*/ 0 h 289"/>
                  <a:gd name="T4" fmla="*/ 0 w 142"/>
                  <a:gd name="T5" fmla="*/ 288 h 289"/>
                  <a:gd name="T6" fmla="*/ 141 w 142"/>
                  <a:gd name="T7" fmla="*/ 288 h 289"/>
                </a:gdLst>
                <a:ahLst/>
                <a:cxnLst>
                  <a:cxn ang="0">
                    <a:pos x="T0" y="T1"/>
                  </a:cxn>
                  <a:cxn ang="0">
                    <a:pos x="T2" y="T3"/>
                  </a:cxn>
                  <a:cxn ang="0">
                    <a:pos x="T4" y="T5"/>
                  </a:cxn>
                  <a:cxn ang="0">
                    <a:pos x="T6" y="T7"/>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000">
                  <a:latin typeface="+mn-lt"/>
                </a:endParaRPr>
              </a:p>
            </p:txBody>
          </p:sp>
          <p:sp>
            <p:nvSpPr>
              <p:cNvPr id="22" name="Freeform 159"/>
              <p:cNvSpPr>
                <a:spLocks/>
              </p:cNvSpPr>
              <p:nvPr/>
            </p:nvSpPr>
            <p:spPr bwMode="auto">
              <a:xfrm>
                <a:off x="4985" y="3429"/>
                <a:ext cx="143" cy="289"/>
              </a:xfrm>
              <a:custGeom>
                <a:avLst/>
                <a:gdLst>
                  <a:gd name="T0" fmla="*/ 0 w 143"/>
                  <a:gd name="T1" fmla="*/ 0 h 289"/>
                  <a:gd name="T2" fmla="*/ 142 w 143"/>
                  <a:gd name="T3" fmla="*/ 0 h 289"/>
                  <a:gd name="T4" fmla="*/ 142 w 143"/>
                  <a:gd name="T5" fmla="*/ 288 h 289"/>
                  <a:gd name="T6" fmla="*/ 0 w 143"/>
                  <a:gd name="T7" fmla="*/ 288 h 289"/>
                </a:gdLst>
                <a:ahLst/>
                <a:cxnLst>
                  <a:cxn ang="0">
                    <a:pos x="T0" y="T1"/>
                  </a:cxn>
                  <a:cxn ang="0">
                    <a:pos x="T2" y="T3"/>
                  </a:cxn>
                  <a:cxn ang="0">
                    <a:pos x="T4" y="T5"/>
                  </a:cxn>
                  <a:cxn ang="0">
                    <a:pos x="T6" y="T7"/>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000">
                  <a:latin typeface="+mn-lt"/>
                </a:endParaRPr>
              </a:p>
            </p:txBody>
          </p:sp>
        </p:grpSp>
        <p:sp>
          <p:nvSpPr>
            <p:cNvPr id="16" name="Line 160"/>
            <p:cNvSpPr>
              <a:spLocks noChangeShapeType="1"/>
            </p:cNvSpPr>
            <p:nvPr/>
          </p:nvSpPr>
          <p:spPr bwMode="auto">
            <a:xfrm>
              <a:off x="4689" y="3573"/>
              <a:ext cx="15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7" name="Line 161"/>
            <p:cNvSpPr>
              <a:spLocks noChangeShapeType="1"/>
            </p:cNvSpPr>
            <p:nvPr/>
          </p:nvSpPr>
          <p:spPr bwMode="auto">
            <a:xfrm>
              <a:off x="4205" y="3573"/>
              <a:ext cx="171"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8" name="Freeform 162"/>
            <p:cNvSpPr>
              <a:spLocks/>
            </p:cNvSpPr>
            <p:nvPr/>
          </p:nvSpPr>
          <p:spPr bwMode="auto">
            <a:xfrm>
              <a:off x="4334" y="3573"/>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Lst>
              <a:ahLst/>
              <a:cxnLst>
                <a:cxn ang="0">
                  <a:pos x="T0" y="T1"/>
                </a:cxn>
                <a:cxn ang="0">
                  <a:pos x="T2" y="T3"/>
                </a:cxn>
                <a:cxn ang="0">
                  <a:pos x="T4" y="T5"/>
                </a:cxn>
                <a:cxn ang="0">
                  <a:pos x="T6" y="T7"/>
                </a:cxn>
                <a:cxn ang="0">
                  <a:pos x="T8" y="T9"/>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000">
                <a:latin typeface="+mn-lt"/>
              </a:endParaRPr>
            </a:p>
          </p:txBody>
        </p:sp>
        <p:sp>
          <p:nvSpPr>
            <p:cNvPr id="19" name="Line 163"/>
            <p:cNvSpPr>
              <a:spLocks noChangeShapeType="1"/>
            </p:cNvSpPr>
            <p:nvPr/>
          </p:nvSpPr>
          <p:spPr bwMode="auto">
            <a:xfrm>
              <a:off x="3820" y="3669"/>
              <a:ext cx="17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0" name="Freeform 164"/>
            <p:cNvSpPr>
              <a:spLocks/>
            </p:cNvSpPr>
            <p:nvPr/>
          </p:nvSpPr>
          <p:spPr bwMode="auto">
            <a:xfrm>
              <a:off x="3921" y="3568"/>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Lst>
              <a:ahLst/>
              <a:cxnLst>
                <a:cxn ang="0">
                  <a:pos x="T0" y="T1"/>
                </a:cxn>
                <a:cxn ang="0">
                  <a:pos x="T2" y="T3"/>
                </a:cxn>
                <a:cxn ang="0">
                  <a:pos x="T4" y="T5"/>
                </a:cxn>
                <a:cxn ang="0">
                  <a:pos x="T6" y="T7"/>
                </a:cxn>
                <a:cxn ang="0">
                  <a:pos x="T8" y="T9"/>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000">
                <a:latin typeface="+mn-lt"/>
              </a:endParaRPr>
            </a:p>
          </p:txBody>
        </p:sp>
      </p:grpSp>
      <p:sp>
        <p:nvSpPr>
          <p:cNvPr id="2" name="文字方塊 1"/>
          <p:cNvSpPr txBox="1"/>
          <p:nvPr/>
        </p:nvSpPr>
        <p:spPr>
          <a:xfrm>
            <a:off x="2034140" y="4135451"/>
            <a:ext cx="402674" cy="461665"/>
          </a:xfrm>
          <a:prstGeom prst="rect">
            <a:avLst/>
          </a:prstGeom>
          <a:noFill/>
        </p:spPr>
        <p:txBody>
          <a:bodyPr wrap="none" rtlCol="0">
            <a:spAutoFit/>
          </a:bodyPr>
          <a:lstStyle/>
          <a:p>
            <a:pPr marL="0"/>
            <a:r>
              <a:rPr lang="en-US" altLang="zh-TW" dirty="0" smtClean="0">
                <a:latin typeface="+mn-lt"/>
              </a:rPr>
              <a:t>IF</a:t>
            </a:r>
            <a:endParaRPr lang="zh-TW" altLang="en-US" dirty="0">
              <a:latin typeface="+mn-lt"/>
            </a:endParaRPr>
          </a:p>
        </p:txBody>
      </p:sp>
      <p:sp>
        <p:nvSpPr>
          <p:cNvPr id="34" name="文字方塊 33"/>
          <p:cNvSpPr txBox="1"/>
          <p:nvPr/>
        </p:nvSpPr>
        <p:spPr>
          <a:xfrm>
            <a:off x="3164542" y="4135451"/>
            <a:ext cx="450764" cy="461665"/>
          </a:xfrm>
          <a:prstGeom prst="rect">
            <a:avLst/>
          </a:prstGeom>
          <a:noFill/>
        </p:spPr>
        <p:txBody>
          <a:bodyPr wrap="none" rtlCol="0">
            <a:spAutoFit/>
          </a:bodyPr>
          <a:lstStyle/>
          <a:p>
            <a:pPr marL="0"/>
            <a:r>
              <a:rPr lang="en-US" altLang="zh-TW" dirty="0" smtClean="0">
                <a:latin typeface="+mn-lt"/>
              </a:rPr>
              <a:t>ID</a:t>
            </a:r>
            <a:endParaRPr lang="zh-TW" altLang="en-US" dirty="0">
              <a:latin typeface="+mn-lt"/>
            </a:endParaRPr>
          </a:p>
        </p:txBody>
      </p:sp>
      <p:sp>
        <p:nvSpPr>
          <p:cNvPr id="35" name="文字方塊 34"/>
          <p:cNvSpPr txBox="1"/>
          <p:nvPr/>
        </p:nvSpPr>
        <p:spPr>
          <a:xfrm>
            <a:off x="4058277" y="4135451"/>
            <a:ext cx="495649" cy="461665"/>
          </a:xfrm>
          <a:prstGeom prst="rect">
            <a:avLst/>
          </a:prstGeom>
          <a:noFill/>
        </p:spPr>
        <p:txBody>
          <a:bodyPr wrap="none" rtlCol="0">
            <a:spAutoFit/>
          </a:bodyPr>
          <a:lstStyle/>
          <a:p>
            <a:pPr marL="0"/>
            <a:r>
              <a:rPr lang="en-US" altLang="zh-TW" dirty="0" smtClean="0">
                <a:latin typeface="+mn-lt"/>
              </a:rPr>
              <a:t>EX</a:t>
            </a:r>
            <a:endParaRPr lang="zh-TW" altLang="en-US" dirty="0">
              <a:latin typeface="+mn-lt"/>
            </a:endParaRPr>
          </a:p>
        </p:txBody>
      </p:sp>
      <p:sp>
        <p:nvSpPr>
          <p:cNvPr id="36" name="文字方塊 35"/>
          <p:cNvSpPr txBox="1"/>
          <p:nvPr/>
        </p:nvSpPr>
        <p:spPr>
          <a:xfrm>
            <a:off x="4860032" y="4135451"/>
            <a:ext cx="861133" cy="461665"/>
          </a:xfrm>
          <a:prstGeom prst="rect">
            <a:avLst/>
          </a:prstGeom>
          <a:noFill/>
        </p:spPr>
        <p:txBody>
          <a:bodyPr wrap="none" rtlCol="0">
            <a:spAutoFit/>
          </a:bodyPr>
          <a:lstStyle/>
          <a:p>
            <a:pPr marL="0"/>
            <a:r>
              <a:rPr lang="en-US" altLang="zh-TW" dirty="0" smtClean="0">
                <a:latin typeface="+mn-lt"/>
              </a:rPr>
              <a:t>MEM</a:t>
            </a:r>
            <a:endParaRPr lang="zh-TW" altLang="en-US" dirty="0">
              <a:latin typeface="+mn-lt"/>
            </a:endParaRPr>
          </a:p>
        </p:txBody>
      </p:sp>
      <p:sp>
        <p:nvSpPr>
          <p:cNvPr id="37" name="文字方塊 36"/>
          <p:cNvSpPr txBox="1"/>
          <p:nvPr/>
        </p:nvSpPr>
        <p:spPr>
          <a:xfrm>
            <a:off x="5940152" y="4135451"/>
            <a:ext cx="625492" cy="461665"/>
          </a:xfrm>
          <a:prstGeom prst="rect">
            <a:avLst/>
          </a:prstGeom>
          <a:noFill/>
        </p:spPr>
        <p:txBody>
          <a:bodyPr wrap="none" rtlCol="0">
            <a:spAutoFit/>
          </a:bodyPr>
          <a:lstStyle/>
          <a:p>
            <a:pPr marL="0"/>
            <a:r>
              <a:rPr lang="en-US" altLang="zh-TW" dirty="0" smtClean="0">
                <a:latin typeface="+mn-lt"/>
              </a:rPr>
              <a:t>WB</a:t>
            </a:r>
            <a:endParaRPr lang="zh-TW" altLang="en-US" dirty="0">
              <a:latin typeface="+mn-lt"/>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7</a:t>
            </a:fld>
            <a:endParaRPr lang="zh-TW" altLang="zh-TW"/>
          </a:p>
        </p:txBody>
      </p:sp>
    </p:spTree>
    <p:extLst>
      <p:ext uri="{BB962C8B-B14F-4D97-AF65-F5344CB8AC3E}">
        <p14:creationId xmlns:p14="http://schemas.microsoft.com/office/powerpoint/2010/main" val="2852710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noFill/>
          <a:ln/>
        </p:spPr>
        <p:txBody>
          <a:bodyPr vert="horz" wrap="square" lIns="84992" tIns="42497" rIns="84992" bIns="42497" numCol="1" anchor="b" anchorCtr="0" compatLnSpc="1">
            <a:prstTxWarp prst="textNoShape">
              <a:avLst/>
            </a:prstTxWarp>
          </a:bodyPr>
          <a:lstStyle/>
          <a:p>
            <a:r>
              <a:rPr lang="en-US" altLang="zh-TW" dirty="0" smtClean="0"/>
              <a:t>Single-Cycle </a:t>
            </a:r>
            <a:r>
              <a:rPr lang="en-US" altLang="zh-TW" dirty="0"/>
              <a:t>vs. Pipeline</a:t>
            </a:r>
          </a:p>
        </p:txBody>
      </p:sp>
      <p:sp>
        <p:nvSpPr>
          <p:cNvPr id="3" name="內容版面配置區 2"/>
          <p:cNvSpPr>
            <a:spLocks noGrp="1"/>
          </p:cNvSpPr>
          <p:nvPr>
            <p:ph idx="1"/>
          </p:nvPr>
        </p:nvSpPr>
        <p:spPr/>
        <p:txBody>
          <a:bodyPr/>
          <a:lstStyle/>
          <a:p>
            <a:r>
              <a:rPr lang="en-US" altLang="zh-TW" dirty="0" smtClean="0"/>
              <a:t>Single-cycle implementation:</a:t>
            </a:r>
          </a:p>
          <a:p>
            <a:endParaRPr lang="en-US" altLang="zh-TW" dirty="0"/>
          </a:p>
          <a:p>
            <a:endParaRPr lang="en-US" altLang="zh-TW" dirty="0" smtClean="0"/>
          </a:p>
          <a:p>
            <a:endParaRPr lang="en-US" altLang="zh-TW" dirty="0"/>
          </a:p>
          <a:p>
            <a:endParaRPr lang="en-US" altLang="zh-TW" dirty="0" smtClean="0"/>
          </a:p>
          <a:p>
            <a:r>
              <a:rPr lang="en-US" altLang="zh-TW" dirty="0" smtClean="0"/>
              <a:t>Pipeline implementation:</a:t>
            </a:r>
            <a:endParaRPr lang="zh-TW" altLang="en-US" dirty="0"/>
          </a:p>
        </p:txBody>
      </p:sp>
      <p:sp>
        <p:nvSpPr>
          <p:cNvPr id="355331" name="Rectangle 3"/>
          <p:cNvSpPr>
            <a:spLocks noChangeArrowheads="1"/>
          </p:cNvSpPr>
          <p:nvPr/>
        </p:nvSpPr>
        <p:spPr bwMode="auto">
          <a:xfrm>
            <a:off x="212482" y="4311660"/>
            <a:ext cx="460185"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Clk</a:t>
            </a:r>
          </a:p>
        </p:txBody>
      </p:sp>
      <p:sp>
        <p:nvSpPr>
          <p:cNvPr id="355332" name="Line 4"/>
          <p:cNvSpPr>
            <a:spLocks noChangeShapeType="1"/>
          </p:cNvSpPr>
          <p:nvPr/>
        </p:nvSpPr>
        <p:spPr bwMode="auto">
          <a:xfrm>
            <a:off x="762000" y="4512417"/>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33" name="Line 5"/>
          <p:cNvSpPr>
            <a:spLocks noChangeShapeType="1"/>
          </p:cNvSpPr>
          <p:nvPr/>
        </p:nvSpPr>
        <p:spPr bwMode="auto">
          <a:xfrm>
            <a:off x="762000" y="430140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34" name="Line 6"/>
          <p:cNvSpPr>
            <a:spLocks noChangeShapeType="1"/>
          </p:cNvSpPr>
          <p:nvPr/>
        </p:nvSpPr>
        <p:spPr bwMode="auto">
          <a:xfrm flipV="1">
            <a:off x="1143000" y="430140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35" name="Line 7"/>
          <p:cNvSpPr>
            <a:spLocks noChangeShapeType="1"/>
          </p:cNvSpPr>
          <p:nvPr/>
        </p:nvSpPr>
        <p:spPr bwMode="auto">
          <a:xfrm>
            <a:off x="1143000" y="4301402"/>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36" name="Line 8"/>
          <p:cNvSpPr>
            <a:spLocks noChangeShapeType="1"/>
          </p:cNvSpPr>
          <p:nvPr/>
        </p:nvSpPr>
        <p:spPr bwMode="auto">
          <a:xfrm>
            <a:off x="1524000" y="430140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37" name="Line 9"/>
          <p:cNvSpPr>
            <a:spLocks noChangeShapeType="1"/>
          </p:cNvSpPr>
          <p:nvPr/>
        </p:nvSpPr>
        <p:spPr bwMode="auto">
          <a:xfrm>
            <a:off x="381000" y="4301402"/>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38" name="Line 10"/>
          <p:cNvSpPr>
            <a:spLocks noChangeShapeType="1"/>
          </p:cNvSpPr>
          <p:nvPr/>
        </p:nvSpPr>
        <p:spPr bwMode="auto">
          <a:xfrm flipV="1">
            <a:off x="762000" y="2204976"/>
            <a:ext cx="0" cy="828000"/>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39" name="Rectangle 11"/>
          <p:cNvSpPr>
            <a:spLocks noChangeArrowheads="1"/>
          </p:cNvSpPr>
          <p:nvPr/>
        </p:nvSpPr>
        <p:spPr bwMode="auto">
          <a:xfrm>
            <a:off x="745882" y="3959968"/>
            <a:ext cx="837147"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latin typeface="+mn-lt"/>
              </a:rPr>
              <a:t>Cycle 1</a:t>
            </a:r>
          </a:p>
        </p:txBody>
      </p:sp>
      <p:sp>
        <p:nvSpPr>
          <p:cNvPr id="355357" name="Line 29"/>
          <p:cNvSpPr>
            <a:spLocks noChangeShapeType="1"/>
          </p:cNvSpPr>
          <p:nvPr/>
        </p:nvSpPr>
        <p:spPr bwMode="auto">
          <a:xfrm>
            <a:off x="1524000" y="4512417"/>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58" name="Line 30"/>
          <p:cNvSpPr>
            <a:spLocks noChangeShapeType="1"/>
          </p:cNvSpPr>
          <p:nvPr/>
        </p:nvSpPr>
        <p:spPr bwMode="auto">
          <a:xfrm flipV="1">
            <a:off x="1905000" y="430140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59" name="Line 31"/>
          <p:cNvSpPr>
            <a:spLocks noChangeShapeType="1"/>
          </p:cNvSpPr>
          <p:nvPr/>
        </p:nvSpPr>
        <p:spPr bwMode="auto">
          <a:xfrm>
            <a:off x="1905000" y="4301402"/>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60" name="Line 32"/>
          <p:cNvSpPr>
            <a:spLocks noChangeShapeType="1"/>
          </p:cNvSpPr>
          <p:nvPr/>
        </p:nvSpPr>
        <p:spPr bwMode="auto">
          <a:xfrm>
            <a:off x="2286000" y="430140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61" name="Line 33"/>
          <p:cNvSpPr>
            <a:spLocks noChangeShapeType="1"/>
          </p:cNvSpPr>
          <p:nvPr/>
        </p:nvSpPr>
        <p:spPr bwMode="auto">
          <a:xfrm flipV="1">
            <a:off x="1524000" y="3949709"/>
            <a:ext cx="0" cy="28135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62" name="Rectangle 34"/>
          <p:cNvSpPr>
            <a:spLocks noChangeArrowheads="1"/>
          </p:cNvSpPr>
          <p:nvPr/>
        </p:nvSpPr>
        <p:spPr bwMode="auto">
          <a:xfrm>
            <a:off x="1507882" y="3959968"/>
            <a:ext cx="837147"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Cycle 2</a:t>
            </a:r>
          </a:p>
        </p:txBody>
      </p:sp>
      <p:sp>
        <p:nvSpPr>
          <p:cNvPr id="355363" name="Line 35"/>
          <p:cNvSpPr>
            <a:spLocks noChangeShapeType="1"/>
          </p:cNvSpPr>
          <p:nvPr/>
        </p:nvSpPr>
        <p:spPr bwMode="auto">
          <a:xfrm>
            <a:off x="2286000" y="4512417"/>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64" name="Line 36"/>
          <p:cNvSpPr>
            <a:spLocks noChangeShapeType="1"/>
          </p:cNvSpPr>
          <p:nvPr/>
        </p:nvSpPr>
        <p:spPr bwMode="auto">
          <a:xfrm flipV="1">
            <a:off x="2667000" y="430140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65" name="Line 37"/>
          <p:cNvSpPr>
            <a:spLocks noChangeShapeType="1"/>
          </p:cNvSpPr>
          <p:nvPr/>
        </p:nvSpPr>
        <p:spPr bwMode="auto">
          <a:xfrm>
            <a:off x="2667000" y="4301402"/>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66" name="Line 38"/>
          <p:cNvSpPr>
            <a:spLocks noChangeShapeType="1"/>
          </p:cNvSpPr>
          <p:nvPr/>
        </p:nvSpPr>
        <p:spPr bwMode="auto">
          <a:xfrm>
            <a:off x="3048000" y="430140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67" name="Line 39"/>
          <p:cNvSpPr>
            <a:spLocks noChangeShapeType="1"/>
          </p:cNvSpPr>
          <p:nvPr/>
        </p:nvSpPr>
        <p:spPr bwMode="auto">
          <a:xfrm flipV="1">
            <a:off x="2286000" y="3949709"/>
            <a:ext cx="0" cy="28135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68" name="Rectangle 40"/>
          <p:cNvSpPr>
            <a:spLocks noChangeArrowheads="1"/>
          </p:cNvSpPr>
          <p:nvPr/>
        </p:nvSpPr>
        <p:spPr bwMode="auto">
          <a:xfrm>
            <a:off x="2269882" y="3959968"/>
            <a:ext cx="837147"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Cycle 3</a:t>
            </a:r>
          </a:p>
        </p:txBody>
      </p:sp>
      <p:sp>
        <p:nvSpPr>
          <p:cNvPr id="355369" name="Line 41"/>
          <p:cNvSpPr>
            <a:spLocks noChangeShapeType="1"/>
          </p:cNvSpPr>
          <p:nvPr/>
        </p:nvSpPr>
        <p:spPr bwMode="auto">
          <a:xfrm>
            <a:off x="3048000" y="4512417"/>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70" name="Line 42"/>
          <p:cNvSpPr>
            <a:spLocks noChangeShapeType="1"/>
          </p:cNvSpPr>
          <p:nvPr/>
        </p:nvSpPr>
        <p:spPr bwMode="auto">
          <a:xfrm flipV="1">
            <a:off x="3429000" y="430140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71" name="Line 43"/>
          <p:cNvSpPr>
            <a:spLocks noChangeShapeType="1"/>
          </p:cNvSpPr>
          <p:nvPr/>
        </p:nvSpPr>
        <p:spPr bwMode="auto">
          <a:xfrm>
            <a:off x="3429000" y="4301402"/>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72" name="Line 44"/>
          <p:cNvSpPr>
            <a:spLocks noChangeShapeType="1"/>
          </p:cNvSpPr>
          <p:nvPr/>
        </p:nvSpPr>
        <p:spPr bwMode="auto">
          <a:xfrm>
            <a:off x="3810000" y="430140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73" name="Line 45"/>
          <p:cNvSpPr>
            <a:spLocks noChangeShapeType="1"/>
          </p:cNvSpPr>
          <p:nvPr/>
        </p:nvSpPr>
        <p:spPr bwMode="auto">
          <a:xfrm flipV="1">
            <a:off x="3048000" y="3949709"/>
            <a:ext cx="0" cy="28135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74" name="Rectangle 46"/>
          <p:cNvSpPr>
            <a:spLocks noChangeArrowheads="1"/>
          </p:cNvSpPr>
          <p:nvPr/>
        </p:nvSpPr>
        <p:spPr bwMode="auto">
          <a:xfrm>
            <a:off x="3031882" y="3959968"/>
            <a:ext cx="837147"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Cycle 4</a:t>
            </a:r>
          </a:p>
        </p:txBody>
      </p:sp>
      <p:sp>
        <p:nvSpPr>
          <p:cNvPr id="355375" name="Line 47"/>
          <p:cNvSpPr>
            <a:spLocks noChangeShapeType="1"/>
          </p:cNvSpPr>
          <p:nvPr/>
        </p:nvSpPr>
        <p:spPr bwMode="auto">
          <a:xfrm>
            <a:off x="3810000" y="4512417"/>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76" name="Line 48"/>
          <p:cNvSpPr>
            <a:spLocks noChangeShapeType="1"/>
          </p:cNvSpPr>
          <p:nvPr/>
        </p:nvSpPr>
        <p:spPr bwMode="auto">
          <a:xfrm flipV="1">
            <a:off x="4191000" y="430140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77" name="Line 49"/>
          <p:cNvSpPr>
            <a:spLocks noChangeShapeType="1"/>
          </p:cNvSpPr>
          <p:nvPr/>
        </p:nvSpPr>
        <p:spPr bwMode="auto">
          <a:xfrm>
            <a:off x="4191000" y="4301402"/>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78" name="Line 50"/>
          <p:cNvSpPr>
            <a:spLocks noChangeShapeType="1"/>
          </p:cNvSpPr>
          <p:nvPr/>
        </p:nvSpPr>
        <p:spPr bwMode="auto">
          <a:xfrm>
            <a:off x="4572000" y="430140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79" name="Line 51"/>
          <p:cNvSpPr>
            <a:spLocks noChangeShapeType="1"/>
          </p:cNvSpPr>
          <p:nvPr/>
        </p:nvSpPr>
        <p:spPr bwMode="auto">
          <a:xfrm flipV="1">
            <a:off x="3810000" y="3949709"/>
            <a:ext cx="0" cy="28135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80" name="Rectangle 52"/>
          <p:cNvSpPr>
            <a:spLocks noChangeArrowheads="1"/>
          </p:cNvSpPr>
          <p:nvPr/>
        </p:nvSpPr>
        <p:spPr bwMode="auto">
          <a:xfrm>
            <a:off x="3793882" y="3959968"/>
            <a:ext cx="837147"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Cycle 5</a:t>
            </a:r>
          </a:p>
        </p:txBody>
      </p:sp>
      <p:sp>
        <p:nvSpPr>
          <p:cNvPr id="355381" name="Line 53"/>
          <p:cNvSpPr>
            <a:spLocks noChangeShapeType="1"/>
          </p:cNvSpPr>
          <p:nvPr/>
        </p:nvSpPr>
        <p:spPr bwMode="auto">
          <a:xfrm>
            <a:off x="4572000" y="4512417"/>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82" name="Line 54"/>
          <p:cNvSpPr>
            <a:spLocks noChangeShapeType="1"/>
          </p:cNvSpPr>
          <p:nvPr/>
        </p:nvSpPr>
        <p:spPr bwMode="auto">
          <a:xfrm flipV="1">
            <a:off x="4953000" y="430140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83" name="Line 55"/>
          <p:cNvSpPr>
            <a:spLocks noChangeShapeType="1"/>
          </p:cNvSpPr>
          <p:nvPr/>
        </p:nvSpPr>
        <p:spPr bwMode="auto">
          <a:xfrm>
            <a:off x="4953000" y="4301402"/>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84" name="Line 56"/>
          <p:cNvSpPr>
            <a:spLocks noChangeShapeType="1"/>
          </p:cNvSpPr>
          <p:nvPr/>
        </p:nvSpPr>
        <p:spPr bwMode="auto">
          <a:xfrm>
            <a:off x="5334000" y="430140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85" name="Rectangle 57"/>
          <p:cNvSpPr>
            <a:spLocks noChangeArrowheads="1"/>
          </p:cNvSpPr>
          <p:nvPr/>
        </p:nvSpPr>
        <p:spPr bwMode="auto">
          <a:xfrm>
            <a:off x="4555882" y="3959968"/>
            <a:ext cx="837147"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Cycle 6</a:t>
            </a:r>
          </a:p>
        </p:txBody>
      </p:sp>
      <p:sp>
        <p:nvSpPr>
          <p:cNvPr id="355386" name="Line 58"/>
          <p:cNvSpPr>
            <a:spLocks noChangeShapeType="1"/>
          </p:cNvSpPr>
          <p:nvPr/>
        </p:nvSpPr>
        <p:spPr bwMode="auto">
          <a:xfrm>
            <a:off x="5334000" y="4512417"/>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87" name="Line 59"/>
          <p:cNvSpPr>
            <a:spLocks noChangeShapeType="1"/>
          </p:cNvSpPr>
          <p:nvPr/>
        </p:nvSpPr>
        <p:spPr bwMode="auto">
          <a:xfrm flipV="1">
            <a:off x="5715000" y="430140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88" name="Line 60"/>
          <p:cNvSpPr>
            <a:spLocks noChangeShapeType="1"/>
          </p:cNvSpPr>
          <p:nvPr/>
        </p:nvSpPr>
        <p:spPr bwMode="auto">
          <a:xfrm>
            <a:off x="5715000" y="4301402"/>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89" name="Line 61"/>
          <p:cNvSpPr>
            <a:spLocks noChangeShapeType="1"/>
          </p:cNvSpPr>
          <p:nvPr/>
        </p:nvSpPr>
        <p:spPr bwMode="auto">
          <a:xfrm>
            <a:off x="6096000" y="430140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90" name="Line 62"/>
          <p:cNvSpPr>
            <a:spLocks noChangeShapeType="1"/>
          </p:cNvSpPr>
          <p:nvPr/>
        </p:nvSpPr>
        <p:spPr bwMode="auto">
          <a:xfrm flipV="1">
            <a:off x="5334000" y="3949709"/>
            <a:ext cx="0" cy="28135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91" name="Rectangle 63"/>
          <p:cNvSpPr>
            <a:spLocks noChangeArrowheads="1"/>
          </p:cNvSpPr>
          <p:nvPr/>
        </p:nvSpPr>
        <p:spPr bwMode="auto">
          <a:xfrm>
            <a:off x="5317882" y="3959968"/>
            <a:ext cx="837147"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Cycle 7</a:t>
            </a:r>
          </a:p>
        </p:txBody>
      </p:sp>
      <p:sp>
        <p:nvSpPr>
          <p:cNvPr id="355392" name="Line 64"/>
          <p:cNvSpPr>
            <a:spLocks noChangeShapeType="1"/>
          </p:cNvSpPr>
          <p:nvPr/>
        </p:nvSpPr>
        <p:spPr bwMode="auto">
          <a:xfrm>
            <a:off x="6096000" y="4512417"/>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93" name="Line 65"/>
          <p:cNvSpPr>
            <a:spLocks noChangeShapeType="1"/>
          </p:cNvSpPr>
          <p:nvPr/>
        </p:nvSpPr>
        <p:spPr bwMode="auto">
          <a:xfrm flipV="1">
            <a:off x="6477000" y="430140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94" name="Line 66"/>
          <p:cNvSpPr>
            <a:spLocks noChangeShapeType="1"/>
          </p:cNvSpPr>
          <p:nvPr/>
        </p:nvSpPr>
        <p:spPr bwMode="auto">
          <a:xfrm>
            <a:off x="6477000" y="4301402"/>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95" name="Line 67"/>
          <p:cNvSpPr>
            <a:spLocks noChangeShapeType="1"/>
          </p:cNvSpPr>
          <p:nvPr/>
        </p:nvSpPr>
        <p:spPr bwMode="auto">
          <a:xfrm>
            <a:off x="6858000" y="430140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96" name="Line 68"/>
          <p:cNvSpPr>
            <a:spLocks noChangeShapeType="1"/>
          </p:cNvSpPr>
          <p:nvPr/>
        </p:nvSpPr>
        <p:spPr bwMode="auto">
          <a:xfrm flipV="1">
            <a:off x="6096000" y="3949709"/>
            <a:ext cx="0" cy="28135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97" name="Rectangle 69"/>
          <p:cNvSpPr>
            <a:spLocks noChangeArrowheads="1"/>
          </p:cNvSpPr>
          <p:nvPr/>
        </p:nvSpPr>
        <p:spPr bwMode="auto">
          <a:xfrm>
            <a:off x="6079882" y="3959968"/>
            <a:ext cx="837147"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Cycle 8</a:t>
            </a:r>
          </a:p>
        </p:txBody>
      </p:sp>
      <p:sp>
        <p:nvSpPr>
          <p:cNvPr id="355398" name="Line 70"/>
          <p:cNvSpPr>
            <a:spLocks noChangeShapeType="1"/>
          </p:cNvSpPr>
          <p:nvPr/>
        </p:nvSpPr>
        <p:spPr bwMode="auto">
          <a:xfrm>
            <a:off x="6858000" y="4512417"/>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99" name="Line 71"/>
          <p:cNvSpPr>
            <a:spLocks noChangeShapeType="1"/>
          </p:cNvSpPr>
          <p:nvPr/>
        </p:nvSpPr>
        <p:spPr bwMode="auto">
          <a:xfrm flipV="1">
            <a:off x="7239000" y="430140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00" name="Line 72"/>
          <p:cNvSpPr>
            <a:spLocks noChangeShapeType="1"/>
          </p:cNvSpPr>
          <p:nvPr/>
        </p:nvSpPr>
        <p:spPr bwMode="auto">
          <a:xfrm>
            <a:off x="7239000" y="4301402"/>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01" name="Line 73"/>
          <p:cNvSpPr>
            <a:spLocks noChangeShapeType="1"/>
          </p:cNvSpPr>
          <p:nvPr/>
        </p:nvSpPr>
        <p:spPr bwMode="auto">
          <a:xfrm>
            <a:off x="7620000" y="430140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02" name="Line 74"/>
          <p:cNvSpPr>
            <a:spLocks noChangeShapeType="1"/>
          </p:cNvSpPr>
          <p:nvPr/>
        </p:nvSpPr>
        <p:spPr bwMode="auto">
          <a:xfrm flipV="1">
            <a:off x="6858000" y="3949709"/>
            <a:ext cx="0" cy="28135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03" name="Rectangle 75"/>
          <p:cNvSpPr>
            <a:spLocks noChangeArrowheads="1"/>
          </p:cNvSpPr>
          <p:nvPr/>
        </p:nvSpPr>
        <p:spPr bwMode="auto">
          <a:xfrm>
            <a:off x="6841882" y="3959968"/>
            <a:ext cx="837147"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Cycle 9</a:t>
            </a:r>
          </a:p>
        </p:txBody>
      </p:sp>
      <p:sp>
        <p:nvSpPr>
          <p:cNvPr id="355404" name="Line 76"/>
          <p:cNvSpPr>
            <a:spLocks noChangeShapeType="1"/>
          </p:cNvSpPr>
          <p:nvPr/>
        </p:nvSpPr>
        <p:spPr bwMode="auto">
          <a:xfrm>
            <a:off x="7620000" y="4512417"/>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05" name="Line 77"/>
          <p:cNvSpPr>
            <a:spLocks noChangeShapeType="1"/>
          </p:cNvSpPr>
          <p:nvPr/>
        </p:nvSpPr>
        <p:spPr bwMode="auto">
          <a:xfrm flipV="1">
            <a:off x="8001000" y="430140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06" name="Line 78"/>
          <p:cNvSpPr>
            <a:spLocks noChangeShapeType="1"/>
          </p:cNvSpPr>
          <p:nvPr/>
        </p:nvSpPr>
        <p:spPr bwMode="auto">
          <a:xfrm>
            <a:off x="8001000" y="4301402"/>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07" name="Line 79"/>
          <p:cNvSpPr>
            <a:spLocks noChangeShapeType="1"/>
          </p:cNvSpPr>
          <p:nvPr/>
        </p:nvSpPr>
        <p:spPr bwMode="auto">
          <a:xfrm>
            <a:off x="8382000" y="430140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08" name="Line 80"/>
          <p:cNvSpPr>
            <a:spLocks noChangeShapeType="1"/>
          </p:cNvSpPr>
          <p:nvPr/>
        </p:nvSpPr>
        <p:spPr bwMode="auto">
          <a:xfrm flipV="1">
            <a:off x="7620000" y="3949709"/>
            <a:ext cx="0" cy="28135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09" name="Rectangle 81"/>
          <p:cNvSpPr>
            <a:spLocks noChangeArrowheads="1"/>
          </p:cNvSpPr>
          <p:nvPr/>
        </p:nvSpPr>
        <p:spPr bwMode="auto">
          <a:xfrm>
            <a:off x="7527681" y="3959968"/>
            <a:ext cx="954166"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Cycle 10</a:t>
            </a:r>
          </a:p>
        </p:txBody>
      </p:sp>
      <p:sp>
        <p:nvSpPr>
          <p:cNvPr id="355410" name="Line 82"/>
          <p:cNvSpPr>
            <a:spLocks noChangeShapeType="1"/>
          </p:cNvSpPr>
          <p:nvPr/>
        </p:nvSpPr>
        <p:spPr bwMode="auto">
          <a:xfrm>
            <a:off x="8382000" y="4512417"/>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11" name="Rectangle 83"/>
          <p:cNvSpPr>
            <a:spLocks noChangeArrowheads="1"/>
          </p:cNvSpPr>
          <p:nvPr/>
        </p:nvSpPr>
        <p:spPr bwMode="auto">
          <a:xfrm>
            <a:off x="327210" y="4759049"/>
            <a:ext cx="351180"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err="1" smtClean="0">
                <a:latin typeface="+mn-lt"/>
              </a:rPr>
              <a:t>ld</a:t>
            </a:r>
            <a:endParaRPr lang="en-US" altLang="zh-TW" sz="1800" b="1" dirty="0">
              <a:latin typeface="+mn-lt"/>
            </a:endParaRPr>
          </a:p>
        </p:txBody>
      </p:sp>
      <p:sp>
        <p:nvSpPr>
          <p:cNvPr id="355414" name="Rectangle 86"/>
          <p:cNvSpPr>
            <a:spLocks noChangeArrowheads="1"/>
          </p:cNvSpPr>
          <p:nvPr/>
        </p:nvSpPr>
        <p:spPr bwMode="auto">
          <a:xfrm>
            <a:off x="775189" y="4815274"/>
            <a:ext cx="755455" cy="306266"/>
          </a:xfrm>
          <a:prstGeom prst="rect">
            <a:avLst/>
          </a:prstGeom>
          <a:solidFill>
            <a:srgbClr val="FFFF00"/>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55415" name="Rectangle 87"/>
          <p:cNvSpPr>
            <a:spLocks noChangeArrowheads="1"/>
          </p:cNvSpPr>
          <p:nvPr/>
        </p:nvSpPr>
        <p:spPr bwMode="auto">
          <a:xfrm>
            <a:off x="1024284" y="4813809"/>
            <a:ext cx="338356"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smtClean="0">
                <a:latin typeface="+mn-lt"/>
              </a:rPr>
              <a:t>IF</a:t>
            </a:r>
            <a:endParaRPr lang="en-US" altLang="zh-TW" sz="1800" b="1" dirty="0">
              <a:latin typeface="+mn-lt"/>
            </a:endParaRPr>
          </a:p>
        </p:txBody>
      </p:sp>
      <p:sp>
        <p:nvSpPr>
          <p:cNvPr id="355417" name="Rectangle 89"/>
          <p:cNvSpPr>
            <a:spLocks noChangeArrowheads="1"/>
          </p:cNvSpPr>
          <p:nvPr/>
        </p:nvSpPr>
        <p:spPr bwMode="auto">
          <a:xfrm>
            <a:off x="1522708" y="4815274"/>
            <a:ext cx="755455" cy="306266"/>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55418" name="Rectangle 90"/>
          <p:cNvSpPr>
            <a:spLocks noChangeArrowheads="1"/>
          </p:cNvSpPr>
          <p:nvPr/>
        </p:nvSpPr>
        <p:spPr bwMode="auto">
          <a:xfrm>
            <a:off x="1660785" y="4813809"/>
            <a:ext cx="37843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smtClean="0">
                <a:latin typeface="+mn-lt"/>
              </a:rPr>
              <a:t>ID</a:t>
            </a:r>
            <a:endParaRPr lang="en-US" altLang="zh-TW" sz="1800" b="1" dirty="0">
              <a:latin typeface="+mn-lt"/>
            </a:endParaRPr>
          </a:p>
        </p:txBody>
      </p:sp>
      <p:sp>
        <p:nvSpPr>
          <p:cNvPr id="355420" name="Rectangle 92"/>
          <p:cNvSpPr>
            <a:spLocks noChangeArrowheads="1"/>
          </p:cNvSpPr>
          <p:nvPr/>
        </p:nvSpPr>
        <p:spPr bwMode="auto">
          <a:xfrm>
            <a:off x="2278163" y="4815274"/>
            <a:ext cx="755455" cy="306266"/>
          </a:xfrm>
          <a:prstGeom prst="rect">
            <a:avLst/>
          </a:prstGeom>
          <a:solidFill>
            <a:srgbClr val="FF33CC"/>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55421" name="Rectangle 93"/>
          <p:cNvSpPr>
            <a:spLocks noChangeArrowheads="1"/>
          </p:cNvSpPr>
          <p:nvPr/>
        </p:nvSpPr>
        <p:spPr bwMode="auto">
          <a:xfrm>
            <a:off x="2440509" y="4813809"/>
            <a:ext cx="41049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smtClean="0">
                <a:latin typeface="+mn-lt"/>
              </a:rPr>
              <a:t>EX</a:t>
            </a:r>
            <a:endParaRPr lang="en-US" altLang="zh-TW" sz="1800" b="1" dirty="0">
              <a:latin typeface="+mn-lt"/>
            </a:endParaRPr>
          </a:p>
        </p:txBody>
      </p:sp>
      <p:sp>
        <p:nvSpPr>
          <p:cNvPr id="355423" name="Rectangle 95"/>
          <p:cNvSpPr>
            <a:spLocks noChangeArrowheads="1"/>
          </p:cNvSpPr>
          <p:nvPr/>
        </p:nvSpPr>
        <p:spPr bwMode="auto">
          <a:xfrm>
            <a:off x="3025683" y="4818205"/>
            <a:ext cx="755455" cy="306266"/>
          </a:xfrm>
          <a:prstGeom prst="rect">
            <a:avLst/>
          </a:prstGeom>
          <a:solidFill>
            <a:srgbClr val="00B0F0"/>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55424" name="Rectangle 96"/>
          <p:cNvSpPr>
            <a:spLocks noChangeArrowheads="1"/>
          </p:cNvSpPr>
          <p:nvPr/>
        </p:nvSpPr>
        <p:spPr bwMode="auto">
          <a:xfrm>
            <a:off x="3108212" y="4813809"/>
            <a:ext cx="687811"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smtClean="0">
                <a:latin typeface="+mn-lt"/>
              </a:rPr>
              <a:t>MEM</a:t>
            </a:r>
            <a:endParaRPr lang="en-US" altLang="zh-TW" sz="1800" b="1" dirty="0">
              <a:latin typeface="+mn-lt"/>
            </a:endParaRPr>
          </a:p>
        </p:txBody>
      </p:sp>
      <p:sp>
        <p:nvSpPr>
          <p:cNvPr id="355426" name="Rectangle 98"/>
          <p:cNvSpPr>
            <a:spLocks noChangeArrowheads="1"/>
          </p:cNvSpPr>
          <p:nvPr/>
        </p:nvSpPr>
        <p:spPr bwMode="auto">
          <a:xfrm>
            <a:off x="3787486" y="4815274"/>
            <a:ext cx="776087" cy="306266"/>
          </a:xfrm>
          <a:prstGeom prst="rect">
            <a:avLst/>
          </a:prstGeom>
          <a:solidFill>
            <a:srgbClr val="FFC000"/>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55427" name="Rectangle 99"/>
          <p:cNvSpPr>
            <a:spLocks noChangeArrowheads="1"/>
          </p:cNvSpPr>
          <p:nvPr/>
        </p:nvSpPr>
        <p:spPr bwMode="auto">
          <a:xfrm>
            <a:off x="3946195" y="4813809"/>
            <a:ext cx="511481"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smtClean="0">
                <a:latin typeface="+mn-lt"/>
              </a:rPr>
              <a:t>WB</a:t>
            </a:r>
            <a:endParaRPr lang="en-US" altLang="zh-TW" sz="1800" b="1" dirty="0">
              <a:latin typeface="+mn-lt"/>
            </a:endParaRPr>
          </a:p>
        </p:txBody>
      </p:sp>
      <p:sp>
        <p:nvSpPr>
          <p:cNvPr id="355442" name="Line 114"/>
          <p:cNvSpPr>
            <a:spLocks noChangeShapeType="1"/>
          </p:cNvSpPr>
          <p:nvPr/>
        </p:nvSpPr>
        <p:spPr bwMode="auto">
          <a:xfrm flipV="1">
            <a:off x="4572000" y="4343436"/>
            <a:ext cx="0" cy="540000"/>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46" name="Rectangle 118"/>
          <p:cNvSpPr>
            <a:spLocks noChangeArrowheads="1"/>
          </p:cNvSpPr>
          <p:nvPr/>
        </p:nvSpPr>
        <p:spPr bwMode="auto">
          <a:xfrm>
            <a:off x="1516557" y="5237304"/>
            <a:ext cx="755455" cy="306266"/>
          </a:xfrm>
          <a:prstGeom prst="rect">
            <a:avLst/>
          </a:prstGeom>
          <a:solidFill>
            <a:srgbClr val="FFFF00"/>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55447" name="Rectangle 119"/>
          <p:cNvSpPr>
            <a:spLocks noChangeArrowheads="1"/>
          </p:cNvSpPr>
          <p:nvPr/>
        </p:nvSpPr>
        <p:spPr bwMode="auto">
          <a:xfrm>
            <a:off x="1786284" y="5235839"/>
            <a:ext cx="338356"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smtClean="0">
                <a:latin typeface="+mn-lt"/>
              </a:rPr>
              <a:t>IF</a:t>
            </a:r>
            <a:endParaRPr lang="en-US" altLang="zh-TW" sz="1800" b="1" dirty="0">
              <a:latin typeface="+mn-lt"/>
            </a:endParaRPr>
          </a:p>
        </p:txBody>
      </p:sp>
      <p:sp>
        <p:nvSpPr>
          <p:cNvPr id="355449" name="Rectangle 121"/>
          <p:cNvSpPr>
            <a:spLocks noChangeArrowheads="1"/>
          </p:cNvSpPr>
          <p:nvPr/>
        </p:nvSpPr>
        <p:spPr bwMode="auto">
          <a:xfrm>
            <a:off x="2278360" y="5237304"/>
            <a:ext cx="755455" cy="306266"/>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55450" name="Rectangle 122"/>
          <p:cNvSpPr>
            <a:spLocks noChangeArrowheads="1"/>
          </p:cNvSpPr>
          <p:nvPr/>
        </p:nvSpPr>
        <p:spPr bwMode="auto">
          <a:xfrm>
            <a:off x="2422785" y="5235839"/>
            <a:ext cx="37843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smtClean="0">
                <a:latin typeface="+mn-lt"/>
              </a:rPr>
              <a:t>ID</a:t>
            </a:r>
            <a:endParaRPr lang="en-US" altLang="zh-TW" sz="1800" b="1" dirty="0">
              <a:latin typeface="+mn-lt"/>
            </a:endParaRPr>
          </a:p>
        </p:txBody>
      </p:sp>
      <p:sp>
        <p:nvSpPr>
          <p:cNvPr id="355452" name="Rectangle 124"/>
          <p:cNvSpPr>
            <a:spLocks noChangeArrowheads="1"/>
          </p:cNvSpPr>
          <p:nvPr/>
        </p:nvSpPr>
        <p:spPr bwMode="auto">
          <a:xfrm>
            <a:off x="3040164" y="5237304"/>
            <a:ext cx="755455" cy="306266"/>
          </a:xfrm>
          <a:prstGeom prst="rect">
            <a:avLst/>
          </a:prstGeom>
          <a:solidFill>
            <a:srgbClr val="FF33CC"/>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55453" name="Rectangle 125"/>
          <p:cNvSpPr>
            <a:spLocks noChangeArrowheads="1"/>
          </p:cNvSpPr>
          <p:nvPr/>
        </p:nvSpPr>
        <p:spPr bwMode="auto">
          <a:xfrm>
            <a:off x="3202510" y="5235839"/>
            <a:ext cx="41049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smtClean="0">
                <a:latin typeface="+mn-lt"/>
              </a:rPr>
              <a:t>EX</a:t>
            </a:r>
            <a:endParaRPr lang="en-US" altLang="zh-TW" sz="1800" b="1" dirty="0">
              <a:latin typeface="+mn-lt"/>
            </a:endParaRPr>
          </a:p>
        </p:txBody>
      </p:sp>
      <p:sp>
        <p:nvSpPr>
          <p:cNvPr id="355455" name="Rectangle 127"/>
          <p:cNvSpPr>
            <a:spLocks noChangeArrowheads="1"/>
          </p:cNvSpPr>
          <p:nvPr/>
        </p:nvSpPr>
        <p:spPr bwMode="auto">
          <a:xfrm>
            <a:off x="3801967" y="5237304"/>
            <a:ext cx="755455" cy="306266"/>
          </a:xfrm>
          <a:prstGeom prst="rect">
            <a:avLst/>
          </a:prstGeom>
          <a:solidFill>
            <a:srgbClr val="00B0F0"/>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55456" name="Rectangle 128"/>
          <p:cNvSpPr>
            <a:spLocks noChangeArrowheads="1"/>
          </p:cNvSpPr>
          <p:nvPr/>
        </p:nvSpPr>
        <p:spPr bwMode="auto">
          <a:xfrm>
            <a:off x="3870212" y="5235839"/>
            <a:ext cx="687811"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smtClean="0">
                <a:latin typeface="+mn-lt"/>
              </a:rPr>
              <a:t>MEM</a:t>
            </a:r>
            <a:endParaRPr lang="en-US" altLang="zh-TW" sz="1800" b="1" dirty="0">
              <a:latin typeface="+mn-lt"/>
            </a:endParaRPr>
          </a:p>
        </p:txBody>
      </p:sp>
      <p:sp>
        <p:nvSpPr>
          <p:cNvPr id="355458" name="Rectangle 130"/>
          <p:cNvSpPr>
            <a:spLocks noChangeArrowheads="1"/>
          </p:cNvSpPr>
          <p:nvPr/>
        </p:nvSpPr>
        <p:spPr bwMode="auto">
          <a:xfrm>
            <a:off x="4563770" y="5237304"/>
            <a:ext cx="755455" cy="306266"/>
          </a:xfrm>
          <a:prstGeom prst="rect">
            <a:avLst/>
          </a:prstGeom>
          <a:solidFill>
            <a:srgbClr val="FFC000"/>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55459" name="Rectangle 131"/>
          <p:cNvSpPr>
            <a:spLocks noChangeArrowheads="1"/>
          </p:cNvSpPr>
          <p:nvPr/>
        </p:nvSpPr>
        <p:spPr bwMode="auto">
          <a:xfrm>
            <a:off x="4708195" y="5235839"/>
            <a:ext cx="511481"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smtClean="0">
                <a:latin typeface="+mn-lt"/>
              </a:rPr>
              <a:t>WB</a:t>
            </a:r>
            <a:endParaRPr lang="en-US" altLang="zh-TW" sz="1800" b="1" dirty="0">
              <a:latin typeface="+mn-lt"/>
            </a:endParaRPr>
          </a:p>
        </p:txBody>
      </p:sp>
      <p:sp>
        <p:nvSpPr>
          <p:cNvPr id="355460" name="Rectangle 132"/>
          <p:cNvSpPr>
            <a:spLocks noChangeArrowheads="1"/>
          </p:cNvSpPr>
          <p:nvPr/>
        </p:nvSpPr>
        <p:spPr bwMode="auto">
          <a:xfrm>
            <a:off x="1089210" y="5181080"/>
            <a:ext cx="386446"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err="1" smtClean="0">
                <a:latin typeface="+mn-lt"/>
              </a:rPr>
              <a:t>sd</a:t>
            </a:r>
            <a:endParaRPr lang="en-US" altLang="zh-TW" sz="1800" b="1" dirty="0">
              <a:latin typeface="+mn-lt"/>
            </a:endParaRPr>
          </a:p>
        </p:txBody>
      </p:sp>
      <p:sp>
        <p:nvSpPr>
          <p:cNvPr id="355461" name="Line 133"/>
          <p:cNvSpPr>
            <a:spLocks noChangeShapeType="1"/>
          </p:cNvSpPr>
          <p:nvPr/>
        </p:nvSpPr>
        <p:spPr bwMode="auto">
          <a:xfrm flipV="1">
            <a:off x="762000" y="4343436"/>
            <a:ext cx="0" cy="844062"/>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64" name="Line 136"/>
          <p:cNvSpPr>
            <a:spLocks noChangeShapeType="1"/>
          </p:cNvSpPr>
          <p:nvPr/>
        </p:nvSpPr>
        <p:spPr bwMode="auto">
          <a:xfrm>
            <a:off x="381000" y="1982162"/>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65" name="Line 137"/>
          <p:cNvSpPr>
            <a:spLocks noChangeShapeType="1"/>
          </p:cNvSpPr>
          <p:nvPr/>
        </p:nvSpPr>
        <p:spPr bwMode="auto">
          <a:xfrm>
            <a:off x="762000" y="198216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68" name="Line 140"/>
          <p:cNvSpPr>
            <a:spLocks noChangeShapeType="1"/>
          </p:cNvSpPr>
          <p:nvPr/>
        </p:nvSpPr>
        <p:spPr bwMode="auto">
          <a:xfrm>
            <a:off x="4343400" y="198216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69" name="Line 141"/>
          <p:cNvSpPr>
            <a:spLocks noChangeShapeType="1"/>
          </p:cNvSpPr>
          <p:nvPr/>
        </p:nvSpPr>
        <p:spPr bwMode="auto">
          <a:xfrm flipV="1">
            <a:off x="8077200" y="2204976"/>
            <a:ext cx="0" cy="828000"/>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70" name="Line 142"/>
          <p:cNvSpPr>
            <a:spLocks noChangeShapeType="1"/>
          </p:cNvSpPr>
          <p:nvPr/>
        </p:nvSpPr>
        <p:spPr bwMode="auto">
          <a:xfrm>
            <a:off x="8077200" y="198216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71" name="Line 143"/>
          <p:cNvSpPr>
            <a:spLocks noChangeShapeType="1"/>
          </p:cNvSpPr>
          <p:nvPr/>
        </p:nvSpPr>
        <p:spPr bwMode="auto">
          <a:xfrm>
            <a:off x="762000" y="2193178"/>
            <a:ext cx="1905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72" name="Line 144"/>
          <p:cNvSpPr>
            <a:spLocks noChangeShapeType="1"/>
          </p:cNvSpPr>
          <p:nvPr/>
        </p:nvSpPr>
        <p:spPr bwMode="auto">
          <a:xfrm>
            <a:off x="2667000" y="1982162"/>
            <a:ext cx="16764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73" name="Line 145"/>
          <p:cNvSpPr>
            <a:spLocks noChangeShapeType="1"/>
          </p:cNvSpPr>
          <p:nvPr/>
        </p:nvSpPr>
        <p:spPr bwMode="auto">
          <a:xfrm>
            <a:off x="2667000" y="198216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74" name="Line 146"/>
          <p:cNvSpPr>
            <a:spLocks noChangeShapeType="1"/>
          </p:cNvSpPr>
          <p:nvPr/>
        </p:nvSpPr>
        <p:spPr bwMode="auto">
          <a:xfrm>
            <a:off x="4343400" y="2193178"/>
            <a:ext cx="1905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75" name="Line 147"/>
          <p:cNvSpPr>
            <a:spLocks noChangeShapeType="1"/>
          </p:cNvSpPr>
          <p:nvPr/>
        </p:nvSpPr>
        <p:spPr bwMode="auto">
          <a:xfrm>
            <a:off x="6248400" y="1982162"/>
            <a:ext cx="18288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76" name="Line 148"/>
          <p:cNvSpPr>
            <a:spLocks noChangeShapeType="1"/>
          </p:cNvSpPr>
          <p:nvPr/>
        </p:nvSpPr>
        <p:spPr bwMode="auto">
          <a:xfrm>
            <a:off x="6248400" y="1982162"/>
            <a:ext cx="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77" name="Line 149"/>
          <p:cNvSpPr>
            <a:spLocks noChangeShapeType="1"/>
          </p:cNvSpPr>
          <p:nvPr/>
        </p:nvSpPr>
        <p:spPr bwMode="auto">
          <a:xfrm>
            <a:off x="8079432" y="2193178"/>
            <a:ext cx="381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78" name="Rectangle 150"/>
          <p:cNvSpPr>
            <a:spLocks noChangeArrowheads="1"/>
          </p:cNvSpPr>
          <p:nvPr/>
        </p:nvSpPr>
        <p:spPr bwMode="auto">
          <a:xfrm>
            <a:off x="288682" y="1992420"/>
            <a:ext cx="460185"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Clk</a:t>
            </a:r>
          </a:p>
        </p:txBody>
      </p:sp>
      <p:sp>
        <p:nvSpPr>
          <p:cNvPr id="355480" name="Rectangle 152"/>
          <p:cNvSpPr>
            <a:spLocks noChangeArrowheads="1"/>
          </p:cNvSpPr>
          <p:nvPr/>
        </p:nvSpPr>
        <p:spPr bwMode="auto">
          <a:xfrm>
            <a:off x="775189" y="2697270"/>
            <a:ext cx="3566986" cy="286690"/>
          </a:xfrm>
          <a:prstGeom prst="rect">
            <a:avLst/>
          </a:prstGeom>
          <a:solidFill>
            <a:srgbClr val="FFFF00"/>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55481" name="Rectangle 153"/>
          <p:cNvSpPr>
            <a:spLocks noChangeArrowheads="1"/>
          </p:cNvSpPr>
          <p:nvPr/>
        </p:nvSpPr>
        <p:spPr bwMode="auto">
          <a:xfrm>
            <a:off x="4339858" y="2697268"/>
            <a:ext cx="3035424" cy="286690"/>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55482" name="Rectangle 154"/>
          <p:cNvSpPr>
            <a:spLocks noChangeArrowheads="1"/>
          </p:cNvSpPr>
          <p:nvPr/>
        </p:nvSpPr>
        <p:spPr bwMode="auto">
          <a:xfrm>
            <a:off x="2117482" y="2636912"/>
            <a:ext cx="351180"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err="1" smtClean="0">
                <a:latin typeface="+mn-lt"/>
              </a:rPr>
              <a:t>ld</a:t>
            </a:r>
            <a:endParaRPr lang="en-US" altLang="zh-TW" sz="1800" b="1" dirty="0">
              <a:latin typeface="+mn-lt"/>
            </a:endParaRPr>
          </a:p>
        </p:txBody>
      </p:sp>
      <p:sp>
        <p:nvSpPr>
          <p:cNvPr id="355483" name="Rectangle 155"/>
          <p:cNvSpPr>
            <a:spLocks noChangeArrowheads="1"/>
          </p:cNvSpPr>
          <p:nvPr/>
        </p:nvSpPr>
        <p:spPr bwMode="auto">
          <a:xfrm>
            <a:off x="5927482" y="2636912"/>
            <a:ext cx="386446"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err="1" smtClean="0">
                <a:latin typeface="+mn-lt"/>
              </a:rPr>
              <a:t>sd</a:t>
            </a:r>
            <a:endParaRPr lang="en-US" altLang="zh-TW" sz="1800" b="1" dirty="0">
              <a:latin typeface="+mn-lt"/>
            </a:endParaRPr>
          </a:p>
        </p:txBody>
      </p:sp>
      <p:sp>
        <p:nvSpPr>
          <p:cNvPr id="355485" name="Rectangle 157"/>
          <p:cNvSpPr>
            <a:spLocks noChangeArrowheads="1"/>
          </p:cNvSpPr>
          <p:nvPr/>
        </p:nvSpPr>
        <p:spPr bwMode="auto">
          <a:xfrm>
            <a:off x="7375282" y="2636912"/>
            <a:ext cx="768667"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solidFill>
                  <a:srgbClr val="FF0000"/>
                </a:solidFill>
                <a:latin typeface="+mn-lt"/>
              </a:rPr>
              <a:t>Waste</a:t>
            </a:r>
          </a:p>
        </p:txBody>
      </p:sp>
      <p:sp>
        <p:nvSpPr>
          <p:cNvPr id="355492" name="Rectangle 164"/>
          <p:cNvSpPr>
            <a:spLocks noChangeArrowheads="1"/>
          </p:cNvSpPr>
          <p:nvPr/>
        </p:nvSpPr>
        <p:spPr bwMode="auto">
          <a:xfrm>
            <a:off x="2291273" y="5659336"/>
            <a:ext cx="736410" cy="306266"/>
          </a:xfrm>
          <a:prstGeom prst="rect">
            <a:avLst/>
          </a:prstGeom>
          <a:solidFill>
            <a:srgbClr val="FFFF00"/>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55493" name="Rectangle 165"/>
          <p:cNvSpPr>
            <a:spLocks noChangeArrowheads="1"/>
          </p:cNvSpPr>
          <p:nvPr/>
        </p:nvSpPr>
        <p:spPr bwMode="auto">
          <a:xfrm>
            <a:off x="2505452" y="5657871"/>
            <a:ext cx="338356"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smtClean="0">
                <a:latin typeface="+mn-lt"/>
              </a:rPr>
              <a:t>IF</a:t>
            </a:r>
            <a:endParaRPr lang="en-US" altLang="zh-TW" sz="1800" b="1" dirty="0">
              <a:latin typeface="+mn-lt"/>
            </a:endParaRPr>
          </a:p>
        </p:txBody>
      </p:sp>
      <p:sp>
        <p:nvSpPr>
          <p:cNvPr id="355495" name="Rectangle 167"/>
          <p:cNvSpPr>
            <a:spLocks noChangeArrowheads="1"/>
          </p:cNvSpPr>
          <p:nvPr/>
        </p:nvSpPr>
        <p:spPr bwMode="auto">
          <a:xfrm>
            <a:off x="3030857" y="5659336"/>
            <a:ext cx="755455" cy="306266"/>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55496" name="Rectangle 168"/>
          <p:cNvSpPr>
            <a:spLocks noChangeArrowheads="1"/>
          </p:cNvSpPr>
          <p:nvPr/>
        </p:nvSpPr>
        <p:spPr bwMode="auto">
          <a:xfrm>
            <a:off x="3132431" y="5657871"/>
            <a:ext cx="37843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smtClean="0">
                <a:latin typeface="+mn-lt"/>
              </a:rPr>
              <a:t>ID</a:t>
            </a:r>
            <a:endParaRPr lang="en-US" altLang="zh-TW" sz="1800" b="1" dirty="0">
              <a:latin typeface="+mn-lt"/>
            </a:endParaRPr>
          </a:p>
        </p:txBody>
      </p:sp>
      <p:sp>
        <p:nvSpPr>
          <p:cNvPr id="355498" name="Rectangle 170"/>
          <p:cNvSpPr>
            <a:spLocks noChangeArrowheads="1"/>
          </p:cNvSpPr>
          <p:nvPr/>
        </p:nvSpPr>
        <p:spPr bwMode="auto">
          <a:xfrm>
            <a:off x="3786312" y="5659336"/>
            <a:ext cx="755455" cy="306266"/>
          </a:xfrm>
          <a:prstGeom prst="rect">
            <a:avLst/>
          </a:prstGeom>
          <a:solidFill>
            <a:srgbClr val="FF33CC"/>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55499" name="Rectangle 171"/>
          <p:cNvSpPr>
            <a:spLocks noChangeArrowheads="1"/>
          </p:cNvSpPr>
          <p:nvPr/>
        </p:nvSpPr>
        <p:spPr bwMode="auto">
          <a:xfrm>
            <a:off x="3945484" y="5657871"/>
            <a:ext cx="41049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smtClean="0">
                <a:latin typeface="+mn-lt"/>
              </a:rPr>
              <a:t>EX</a:t>
            </a:r>
            <a:endParaRPr lang="en-US" altLang="zh-TW" sz="1800" b="1" dirty="0">
              <a:latin typeface="+mn-lt"/>
            </a:endParaRPr>
          </a:p>
        </p:txBody>
      </p:sp>
      <p:sp>
        <p:nvSpPr>
          <p:cNvPr id="355501" name="Rectangle 173"/>
          <p:cNvSpPr>
            <a:spLocks noChangeArrowheads="1"/>
          </p:cNvSpPr>
          <p:nvPr/>
        </p:nvSpPr>
        <p:spPr bwMode="auto">
          <a:xfrm>
            <a:off x="4540180" y="5659336"/>
            <a:ext cx="755455" cy="306266"/>
          </a:xfrm>
          <a:prstGeom prst="rect">
            <a:avLst/>
          </a:prstGeom>
          <a:solidFill>
            <a:srgbClr val="00B0F0"/>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55502" name="Rectangle 174"/>
          <p:cNvSpPr>
            <a:spLocks noChangeArrowheads="1"/>
          </p:cNvSpPr>
          <p:nvPr/>
        </p:nvSpPr>
        <p:spPr bwMode="auto">
          <a:xfrm>
            <a:off x="4571922" y="5657871"/>
            <a:ext cx="687811"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smtClean="0">
                <a:latin typeface="+mn-lt"/>
              </a:rPr>
              <a:t>MEM</a:t>
            </a:r>
            <a:endParaRPr lang="en-US" altLang="zh-TW" sz="1800" b="1" dirty="0">
              <a:latin typeface="+mn-lt"/>
            </a:endParaRPr>
          </a:p>
        </p:txBody>
      </p:sp>
      <p:sp>
        <p:nvSpPr>
          <p:cNvPr id="355504" name="Rectangle 176"/>
          <p:cNvSpPr>
            <a:spLocks noChangeArrowheads="1"/>
          </p:cNvSpPr>
          <p:nvPr/>
        </p:nvSpPr>
        <p:spPr bwMode="auto">
          <a:xfrm>
            <a:off x="5295635" y="5659336"/>
            <a:ext cx="779261" cy="306266"/>
          </a:xfrm>
          <a:prstGeom prst="rect">
            <a:avLst/>
          </a:prstGeom>
          <a:solidFill>
            <a:srgbClr val="FFC000"/>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55505" name="Rectangle 177"/>
          <p:cNvSpPr>
            <a:spLocks noChangeArrowheads="1"/>
          </p:cNvSpPr>
          <p:nvPr/>
        </p:nvSpPr>
        <p:spPr bwMode="auto">
          <a:xfrm>
            <a:off x="5436886" y="5657871"/>
            <a:ext cx="511481"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smtClean="0">
                <a:latin typeface="+mn-lt"/>
              </a:rPr>
              <a:t>WB</a:t>
            </a:r>
            <a:endParaRPr lang="en-US" altLang="zh-TW" sz="1800" b="1" dirty="0">
              <a:latin typeface="+mn-lt"/>
            </a:endParaRPr>
          </a:p>
        </p:txBody>
      </p:sp>
      <p:sp>
        <p:nvSpPr>
          <p:cNvPr id="355506" name="Rectangle 178"/>
          <p:cNvSpPr>
            <a:spLocks noChangeArrowheads="1"/>
          </p:cNvSpPr>
          <p:nvPr/>
        </p:nvSpPr>
        <p:spPr bwMode="auto">
          <a:xfrm>
            <a:off x="1555303" y="5603110"/>
            <a:ext cx="800021"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R-type</a:t>
            </a:r>
          </a:p>
        </p:txBody>
      </p:sp>
      <p:sp>
        <p:nvSpPr>
          <p:cNvPr id="355507" name="Line 179"/>
          <p:cNvSpPr>
            <a:spLocks noChangeShapeType="1"/>
          </p:cNvSpPr>
          <p:nvPr/>
        </p:nvSpPr>
        <p:spPr bwMode="auto">
          <a:xfrm flipV="1">
            <a:off x="762000" y="1700808"/>
            <a:ext cx="0" cy="28135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508" name="Rectangle 180"/>
          <p:cNvSpPr>
            <a:spLocks noChangeArrowheads="1"/>
          </p:cNvSpPr>
          <p:nvPr/>
        </p:nvSpPr>
        <p:spPr bwMode="auto">
          <a:xfrm>
            <a:off x="2195736" y="1628800"/>
            <a:ext cx="837147"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latin typeface="+mn-lt"/>
              </a:rPr>
              <a:t>Cycle 1</a:t>
            </a:r>
          </a:p>
        </p:txBody>
      </p:sp>
      <p:sp>
        <p:nvSpPr>
          <p:cNvPr id="355509" name="Line 181"/>
          <p:cNvSpPr>
            <a:spLocks noChangeShapeType="1"/>
          </p:cNvSpPr>
          <p:nvPr/>
        </p:nvSpPr>
        <p:spPr bwMode="auto">
          <a:xfrm flipV="1">
            <a:off x="4343400" y="1700808"/>
            <a:ext cx="0" cy="28135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510" name="Line 182"/>
          <p:cNvSpPr>
            <a:spLocks noChangeShapeType="1"/>
          </p:cNvSpPr>
          <p:nvPr/>
        </p:nvSpPr>
        <p:spPr bwMode="auto">
          <a:xfrm flipV="1">
            <a:off x="8077200" y="1700808"/>
            <a:ext cx="0" cy="28135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511" name="Rectangle 183"/>
          <p:cNvSpPr>
            <a:spLocks noChangeArrowheads="1"/>
          </p:cNvSpPr>
          <p:nvPr/>
        </p:nvSpPr>
        <p:spPr bwMode="auto">
          <a:xfrm>
            <a:off x="5777136" y="1628800"/>
            <a:ext cx="837147"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Cycle 2</a:t>
            </a:r>
          </a:p>
        </p:txBody>
      </p:sp>
      <p:sp>
        <p:nvSpPr>
          <p:cNvPr id="355512" name="Line 184"/>
          <p:cNvSpPr>
            <a:spLocks noChangeShapeType="1"/>
          </p:cNvSpPr>
          <p:nvPr/>
        </p:nvSpPr>
        <p:spPr bwMode="auto">
          <a:xfrm>
            <a:off x="762000" y="1841485"/>
            <a:ext cx="1447800" cy="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513" name="Line 185"/>
          <p:cNvSpPr>
            <a:spLocks noChangeShapeType="1"/>
          </p:cNvSpPr>
          <p:nvPr/>
        </p:nvSpPr>
        <p:spPr bwMode="auto">
          <a:xfrm>
            <a:off x="4343400" y="1841485"/>
            <a:ext cx="1447800" cy="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514" name="Line 186"/>
          <p:cNvSpPr>
            <a:spLocks noChangeShapeType="1"/>
          </p:cNvSpPr>
          <p:nvPr/>
        </p:nvSpPr>
        <p:spPr bwMode="auto">
          <a:xfrm flipH="1">
            <a:off x="6629400" y="1841485"/>
            <a:ext cx="1447800" cy="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515" name="Line 187"/>
          <p:cNvSpPr>
            <a:spLocks noChangeShapeType="1"/>
          </p:cNvSpPr>
          <p:nvPr/>
        </p:nvSpPr>
        <p:spPr bwMode="auto">
          <a:xfrm flipH="1">
            <a:off x="3124200" y="1841485"/>
            <a:ext cx="1066800" cy="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516" name="Line 188"/>
          <p:cNvSpPr>
            <a:spLocks noChangeShapeType="1"/>
          </p:cNvSpPr>
          <p:nvPr/>
        </p:nvSpPr>
        <p:spPr bwMode="auto">
          <a:xfrm flipV="1">
            <a:off x="4343400" y="2198298"/>
            <a:ext cx="0" cy="828000"/>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191" name="Line 33"/>
          <p:cNvSpPr>
            <a:spLocks noChangeShapeType="1"/>
          </p:cNvSpPr>
          <p:nvPr/>
        </p:nvSpPr>
        <p:spPr bwMode="auto">
          <a:xfrm flipV="1">
            <a:off x="755576" y="3949709"/>
            <a:ext cx="0" cy="28135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192" name="Line 33"/>
          <p:cNvSpPr>
            <a:spLocks noChangeShapeType="1"/>
          </p:cNvSpPr>
          <p:nvPr/>
        </p:nvSpPr>
        <p:spPr bwMode="auto">
          <a:xfrm flipV="1">
            <a:off x="4572000" y="3949709"/>
            <a:ext cx="0" cy="28135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194" name="Line 114"/>
          <p:cNvSpPr>
            <a:spLocks noChangeShapeType="1"/>
          </p:cNvSpPr>
          <p:nvPr/>
        </p:nvSpPr>
        <p:spPr bwMode="auto">
          <a:xfrm flipV="1">
            <a:off x="5334000" y="4391777"/>
            <a:ext cx="0" cy="844062"/>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195" name="Line 114"/>
          <p:cNvSpPr>
            <a:spLocks noChangeShapeType="1"/>
          </p:cNvSpPr>
          <p:nvPr/>
        </p:nvSpPr>
        <p:spPr bwMode="auto">
          <a:xfrm flipV="1">
            <a:off x="6097929" y="4546376"/>
            <a:ext cx="0" cy="1116000"/>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8</a:t>
            </a:fld>
            <a:endParaRPr lang="zh-TW" altLang="zh-TW"/>
          </a:p>
        </p:txBody>
      </p:sp>
    </p:spTree>
    <p:extLst>
      <p:ext uri="{BB962C8B-B14F-4D97-AF65-F5344CB8AC3E}">
        <p14:creationId xmlns:p14="http://schemas.microsoft.com/office/powerpoint/2010/main" val="2238993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defPPr eaLnBrk="1" hangingPunct="1">
          <a:defRPr i="1" dirty="0">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defRPr>
        </a:defPPr>
      </a:lstStyle>
    </a:lnDef>
    <a:txDef>
      <a:spPr>
        <a:noFill/>
      </a:spPr>
      <a:bodyPr wrap="none" rtlCol="0">
        <a:spAutoFit/>
      </a:bodyPr>
      <a:lstStyle>
        <a:defPPr marL="0">
          <a:defRPr dirty="0">
            <a:latin typeface="+mn-lt"/>
          </a:defRPr>
        </a:defPPr>
      </a:lstStyle>
    </a:tx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14449</TotalTime>
  <Words>1928</Words>
  <Application>Microsoft Office PowerPoint</Application>
  <PresentationFormat>如螢幕大小 (4:3)</PresentationFormat>
  <Paragraphs>606</Paragraphs>
  <Slides>35</Slides>
  <Notes>35</Notes>
  <HiddenSlides>0</HiddenSlides>
  <MMClips>0</MMClips>
  <ScaleCrop>false</ScaleCrop>
  <HeadingPairs>
    <vt:vector size="8" baseType="variant">
      <vt:variant>
        <vt:lpstr>使用字型</vt:lpstr>
      </vt:variant>
      <vt:variant>
        <vt:i4>10</vt:i4>
      </vt:variant>
      <vt:variant>
        <vt:lpstr>佈景主題</vt:lpstr>
      </vt:variant>
      <vt:variant>
        <vt:i4>1</vt:i4>
      </vt:variant>
      <vt:variant>
        <vt:lpstr>內嵌 OLE 伺服程式</vt:lpstr>
      </vt:variant>
      <vt:variant>
        <vt:i4>1</vt:i4>
      </vt:variant>
      <vt:variant>
        <vt:lpstr>投影片標題</vt:lpstr>
      </vt:variant>
      <vt:variant>
        <vt:i4>35</vt:i4>
      </vt:variant>
    </vt:vector>
  </HeadingPairs>
  <TitlesOfParts>
    <vt:vector size="47" baseType="lpstr">
      <vt:lpstr>ITCFranklinGothicStd-Hvy</vt:lpstr>
      <vt:lpstr>MinionPro-Regular</vt:lpstr>
      <vt:lpstr>新細明體</vt:lpstr>
      <vt:lpstr>標楷體</vt:lpstr>
      <vt:lpstr>Arial</vt:lpstr>
      <vt:lpstr>Calibri</vt:lpstr>
      <vt:lpstr>Symbol</vt:lpstr>
      <vt:lpstr>Tahoma</vt:lpstr>
      <vt:lpstr>Times New Roman</vt:lpstr>
      <vt:lpstr>Wingdings</vt:lpstr>
      <vt:lpstr>Contemporary Portrait</vt:lpstr>
      <vt:lpstr>Microsoft Excel 97-2003 工作表</vt:lpstr>
      <vt:lpstr>CS4100: Computer Architecture  The Processor (II)</vt:lpstr>
      <vt:lpstr>Outline</vt:lpstr>
      <vt:lpstr>Pipelining Is Natural!</vt:lpstr>
      <vt:lpstr>Sequential Laundry</vt:lpstr>
      <vt:lpstr>Pipelined Laundry: Start ASAP</vt:lpstr>
      <vt:lpstr>Pipelining Lessons</vt:lpstr>
      <vt:lpstr>Why Pipeline? Because Resources Are There!</vt:lpstr>
      <vt:lpstr>RISC-V Pipeline</vt:lpstr>
      <vt:lpstr>Single-Cycle vs. Pipeline</vt:lpstr>
      <vt:lpstr>Pipeline Performance</vt:lpstr>
      <vt:lpstr>Pipeline Performance</vt:lpstr>
      <vt:lpstr>Pipeline Speedup</vt:lpstr>
      <vt:lpstr>Design a Pipelined RISC-V Processor</vt:lpstr>
      <vt:lpstr>Design a Pipelined RISC-V Processor</vt:lpstr>
      <vt:lpstr>Split Single-cycle Datapath</vt:lpstr>
      <vt:lpstr>Recall Signal Propagation in 1-cycle Datapath</vt:lpstr>
      <vt:lpstr>Idea: Add Registers between Stages</vt:lpstr>
      <vt:lpstr>IF Stage for ld</vt:lpstr>
      <vt:lpstr>ID Stage for ld</vt:lpstr>
      <vt:lpstr>EX Stage for ld</vt:lpstr>
      <vt:lpstr>MEM Stage for ld</vt:lpstr>
      <vt:lpstr>WB Stage for ld</vt:lpstr>
      <vt:lpstr>Corrected Datapath for ld</vt:lpstr>
      <vt:lpstr>EX Stage for sd</vt:lpstr>
      <vt:lpstr>MEM Stage for sd</vt:lpstr>
      <vt:lpstr>WB Stage for sd</vt:lpstr>
      <vt:lpstr>Multi-Cycle Pipeline Diagram</vt:lpstr>
      <vt:lpstr>Multi-Cycle Pipeline Diagram</vt:lpstr>
      <vt:lpstr>A Snapshot of the Pipeline</vt:lpstr>
      <vt:lpstr>Pipelined Control: Control Signals</vt:lpstr>
      <vt:lpstr>Group Signals According to Stages</vt:lpstr>
      <vt:lpstr>Pipelined Control</vt:lpstr>
      <vt:lpstr>Pipelined Control</vt:lpstr>
      <vt:lpstr>Datapath with Control</vt:lpstr>
      <vt:lpstr>Summary of Pipeline Basics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CS5102 High Performance Computer Systems  Memory Consistency</dc:title>
  <dc:creator>Chung-Ta King</dc:creator>
  <cp:lastModifiedBy>Chung-Ta King</cp:lastModifiedBy>
  <cp:revision>1853</cp:revision>
  <dcterms:created xsi:type="dcterms:W3CDTF">2000-02-07T23:54:30Z</dcterms:created>
  <dcterms:modified xsi:type="dcterms:W3CDTF">2019-04-10T16:07:51Z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wolf@princeton.edu</vt:lpwstr>
  </property>
  <property fmtid="{D5CDD505-2E9C-101B-9397-08002B2CF9AE}" pid="8" name="HomePage">
    <vt:lpwstr>http://www.ee.princeton.edu/~wolf</vt:lpwstr>
  </property>
  <property fmtid="{D5CDD505-2E9C-101B-9397-08002B2CF9AE}" pid="9" name="Other">
    <vt:lpwstr>Overheads for Computers as Components_x000d_
(c) 2000 Morgan Kaufman</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D:\Computers as Components\Web Aids\overheads</vt:lpwstr>
  </property>
</Properties>
</file>