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1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  <p:sldId id="274" r:id="rId13"/>
    <p:sldId id="268" r:id="rId14"/>
    <p:sldId id="275" r:id="rId15"/>
    <p:sldId id="272" r:id="rId16"/>
    <p:sldId id="276" r:id="rId17"/>
    <p:sldId id="273" r:id="rId1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463A3E0-50EE-422E-A220-093E2154104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A08E0A7C-5775-4A79-A440-68E095A27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901C84D2-64C0-468D-8E76-835C44E9F7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latin typeface="+mn-lt"/>
                  <a:ea typeface="+mn-ea"/>
                </a:endParaRPr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A3AE2F0F-A8EE-4CC1-9769-658A38621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744A89E4-9FDA-41EF-8DDE-2F393EC87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AC66DDAA-7059-40FD-B82D-7F7AB5C58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7BB1F4D1-05AB-4D93-83D4-3538E78CF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zh-TW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60B7C82B-8CF9-49BF-8BB1-87B1666C6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C671280-77F0-4886-8260-D8CE23DA4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7CA17F01-746F-468E-87DE-EA98566135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DD8DF598-DA05-42BA-9B92-400AF8F12F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80204E2-F1A8-4178-9537-4C375834AA00}" type="datetimeFigureOut">
              <a:rPr lang="zh-TW" altLang="en-US"/>
              <a:pPr>
                <a:defRPr/>
              </a:pPr>
              <a:t>2018/4/22</a:t>
            </a:fld>
            <a:endParaRPr lang="zh-TW" altLang="en-US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028A36C5-0699-4EC4-8D51-138BE5231E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C5AB21E8-2AE0-4208-96C6-907293D4A6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45DAE94-3BDC-4B00-8223-34B31130BA4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873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FE34D6F-060F-48E0-91E9-F84760A15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C3A82-89B8-41D7-8915-6B89740D13FB}" type="datetimeFigureOut">
              <a:rPr lang="zh-TW" altLang="en-US"/>
              <a:pPr>
                <a:defRPr/>
              </a:pPr>
              <a:t>2018/4/22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23624D4-72AF-4D75-9E6A-500B8A41BF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264867A-7337-4C7F-8A1D-3200AA5D75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C838E7-F7E4-48D1-A752-E65AD5F6227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06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E2DAACB-D5A5-4F85-B332-241D5BF16B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3A364-30DE-4ADD-BE97-8732CBE5B96A}" type="datetimeFigureOut">
              <a:rPr lang="zh-TW" altLang="en-US"/>
              <a:pPr>
                <a:defRPr/>
              </a:pPr>
              <a:t>2018/4/22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D4CFE0-7B06-4201-8651-D56F5238D2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2313EED-4E04-48CA-A67F-F3F0E21894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B28BA-190E-4A37-A97B-C4E64146DE2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6624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7724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82688" y="4151313"/>
            <a:ext cx="7772400" cy="1981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E4FFDDE-FA94-4409-9544-87CAF02E1C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8D221-D448-4DE1-BE6A-26E096B2FC84}" type="datetimeFigureOut">
              <a:rPr lang="zh-TW" altLang="en-US"/>
              <a:pPr>
                <a:defRPr/>
              </a:pPr>
              <a:t>2018/4/22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8566293-E5A7-4A36-AF88-4FE6B47F64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EE3B1341-B490-46EB-99FA-A5394A283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3CC7C9-EABA-4A52-9441-12316AA0985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90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D7B4E83-C772-457A-A2C1-663225BDE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FBE7D3-A4B0-4365-A93E-F1FE2C1349C3}" type="datetimeFigureOut">
              <a:rPr lang="zh-TW" altLang="en-US"/>
              <a:pPr>
                <a:defRPr/>
              </a:pPr>
              <a:t>2018/4/22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E279013-1AED-457E-998E-1F62D50E0F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6F7A30D-A0C5-4BBB-96CB-32A0F48A82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C0D130-C9AD-433A-A18A-2F671890284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54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DA6CEDC-7083-43B2-AE68-64730EBB56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B5492-A907-42AE-97AD-B6B65DAE82F0}" type="datetimeFigureOut">
              <a:rPr lang="zh-TW" altLang="en-US"/>
              <a:pPr>
                <a:defRPr/>
              </a:pPr>
              <a:t>2018/4/22</a:t>
            </a:fld>
            <a:endParaRPr lang="zh-TW" altLang="en-US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9B04C07-0F0B-4DC1-B42D-8623CA032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BFF6175-0271-4EE8-BAEB-947D4E02E8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5ABC2A-F9E8-40EB-9044-137DF9AC545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9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A1575D2-C3D8-4E2A-A404-6377A3A60F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16A54-D58F-4AC7-8D72-A564738430E4}" type="datetimeFigureOut">
              <a:rPr lang="zh-TW" altLang="en-US"/>
              <a:pPr>
                <a:defRPr/>
              </a:pPr>
              <a:t>2018/4/22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AC5F895-4C7B-4A3F-884F-AA50729D9B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4D2C6AD-6AFC-48CA-A8EB-DAB0C442C9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3170A-92E2-4F5A-BEAB-6BA5CA250B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92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2F8224E-6B5F-44B6-8964-E254EF565A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72D038-FE8C-4754-9E95-53C78DB1E542}" type="datetimeFigureOut">
              <a:rPr lang="zh-TW" altLang="en-US"/>
              <a:pPr>
                <a:defRPr/>
              </a:pPr>
              <a:t>2018/4/22</a:t>
            </a:fld>
            <a:endParaRPr lang="zh-TW" altLang="en-US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23DE3CD-0867-48EF-AAD1-E4E8AA8410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B2B58BE2-724B-4600-99DE-2C68435BA2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C1121-34E4-493E-BE16-048BAA03CA6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60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3A4BF919-6E9C-477B-AE87-A574DC1F5C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20A14-D23B-4F7E-955D-60B770DD5E93}" type="datetimeFigureOut">
              <a:rPr lang="zh-TW" altLang="en-US"/>
              <a:pPr>
                <a:defRPr/>
              </a:pPr>
              <a:t>2018/4/22</a:t>
            </a:fld>
            <a:endParaRPr lang="zh-TW" altLang="en-US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53EA3A2-1965-418E-B574-02B2C51A4B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D3AC1AB-7700-4D07-808B-511AD34152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BB61C6-9363-480F-91D4-D4D84659819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19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6687E78F-7173-4D4A-A562-DD2B3D97EF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37D548-AC8E-4F4E-97C3-E2B3A2D140BE}" type="datetimeFigureOut">
              <a:rPr lang="zh-TW" altLang="en-US"/>
              <a:pPr>
                <a:defRPr/>
              </a:pPr>
              <a:t>2018/4/22</a:t>
            </a:fld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64239487-3DF1-42FB-A0E1-94445BAF5A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CD302F0-7265-40A5-A10F-AFFBC6C936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8C12A3-8AE8-4326-970A-0E40577334C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4413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D862453-362D-4331-84B4-38DB28ACB5C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E87B6-23B3-42BE-B102-F69A55DCEC11}" type="datetimeFigureOut">
              <a:rPr lang="zh-TW" altLang="en-US"/>
              <a:pPr>
                <a:defRPr/>
              </a:pPr>
              <a:t>2018/4/22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2DE60D25-ED78-4918-AB74-9ABDA587F9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4861786-953B-4B4F-827F-5A44033660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C87150-4BB9-42AF-A2E7-A8809BFFB1C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5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33523BA-CCF9-4199-954B-ED282DA629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1663F-87BF-4CFC-87F5-1E92128B8790}" type="datetimeFigureOut">
              <a:rPr lang="zh-TW" altLang="en-US"/>
              <a:pPr>
                <a:defRPr/>
              </a:pPr>
              <a:t>2018/4/22</a:t>
            </a:fld>
            <a:endParaRPr lang="zh-TW" altLang="en-US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BEDC156-1E60-4C1C-B75D-21B8F318222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D37D64-1BBA-436D-A670-DD902B164C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50D1E6-201E-4FF6-888F-F7C11885C6B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070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FE18234-F577-4C16-B48F-7A306C5248A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sz="2400">
              <a:latin typeface="+mn-lt"/>
              <a:ea typeface="+mn-ea"/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1870D5-BC1C-414F-AC45-D0D2E4CDD9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sz="2400">
              <a:latin typeface="+mn-lt"/>
              <a:ea typeface="+mn-ea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76353534-0994-431B-A863-1C525B066E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sz="2400">
              <a:latin typeface="+mn-lt"/>
              <a:ea typeface="+mn-ea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2480D60-6E92-43EB-AA02-EE591FE643E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sz="2400">
              <a:latin typeface="+mn-lt"/>
              <a:ea typeface="+mn-ea"/>
            </a:endParaRP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40EF461-EDF9-4072-A1AE-48C3AB7EB9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sz="2400">
              <a:latin typeface="+mn-lt"/>
              <a:ea typeface="+mn-ea"/>
            </a:endParaRP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8A7EB15-D689-4135-924B-AB8C478AD9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sz="2400">
              <a:latin typeface="+mn-lt"/>
              <a:ea typeface="+mn-ea"/>
            </a:endParaRPr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C56C1E66-23CE-450F-A8C9-BDD8247C55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zh-TW" sz="2400">
              <a:latin typeface="+mn-lt"/>
              <a:ea typeface="+mn-ea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0F65C3B-8F6D-476F-B6A7-FB936A1C6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71E98A08-50B0-4EB6-B248-03A3209BC7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FF584676-D14E-40BD-9E18-18BD7AE1E6D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kumimoji="0" sz="14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B0A8023-D0DE-4567-B0EB-C96F9485140B}" type="datetimeFigureOut">
              <a:rPr lang="zh-TW" altLang="en-US"/>
              <a:pPr>
                <a:defRPr/>
              </a:pPr>
              <a:t>2018/4/22</a:t>
            </a:fld>
            <a:endParaRPr lang="zh-TW" altLang="en-US"/>
          </a:p>
        </p:txBody>
      </p:sp>
      <p:sp>
        <p:nvSpPr>
          <p:cNvPr id="6156" name="Rectangle 12">
            <a:extLst>
              <a:ext uri="{FF2B5EF4-FFF2-40B4-BE49-F238E27FC236}">
                <a16:creationId xmlns:a16="http://schemas.microsoft.com/office/drawing/2014/main" id="{9056582E-38C9-4C36-A252-D46FD28283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7" name="Rectangle 13">
            <a:extLst>
              <a:ext uri="{FF2B5EF4-FFF2-40B4-BE49-F238E27FC236}">
                <a16:creationId xmlns:a16="http://schemas.microsoft.com/office/drawing/2014/main" id="{F93159C6-BB2D-4BD1-B19C-EE27496881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Tahoma" panose="020B0604030504040204" pitchFamily="34" charset="0"/>
              </a:defRPr>
            </a:lvl1pPr>
          </a:lstStyle>
          <a:p>
            <a:fld id="{7B5F40AD-9B58-490F-BA0A-96322236545F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3">
            <a:extLst>
              <a:ext uri="{FF2B5EF4-FFF2-40B4-BE49-F238E27FC236}">
                <a16:creationId xmlns:a16="http://schemas.microsoft.com/office/drawing/2014/main" id="{94DB0807-8FD3-460C-A86F-E19CD00C98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Knuth-Morris-Pratt</a:t>
            </a:r>
            <a:br>
              <a:rPr lang="en-US" altLang="zh-TW"/>
            </a:br>
            <a:r>
              <a:rPr lang="en-US" altLang="zh-TW"/>
              <a:t>Pattern Matching Algorithm</a:t>
            </a:r>
            <a:endParaRPr lang="zh-TW" altLang="en-US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D490A2F-3F5A-46E1-B7AA-3D7CAFA27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3886200"/>
            <a:ext cx="7429500" cy="1752600"/>
          </a:xfrm>
        </p:spPr>
        <p:txBody>
          <a:bodyPr/>
          <a:lstStyle/>
          <a:p>
            <a:pPr>
              <a:defRPr/>
            </a:pPr>
            <a:r>
              <a:rPr lang="en-US" altLang="zh-TW" dirty="0"/>
              <a:t>Instructor : Prof. </a:t>
            </a:r>
            <a:r>
              <a:rPr lang="en-US" altLang="zh-TW" dirty="0" err="1"/>
              <a:t>Jyh-Shing</a:t>
            </a:r>
            <a:r>
              <a:rPr lang="en-US" altLang="zh-TW" dirty="0"/>
              <a:t> Roger Jang </a:t>
            </a:r>
          </a:p>
          <a:p>
            <a:pPr>
              <a:defRPr/>
            </a:pPr>
            <a:endParaRPr lang="en-US" altLang="zh-TW" sz="2000" dirty="0"/>
          </a:p>
          <a:p>
            <a:pPr algn="l">
              <a:defRPr/>
            </a:pPr>
            <a:r>
              <a:rPr lang="en-US" altLang="zh-TW" sz="2000" dirty="0"/>
              <a:t>Designer</a:t>
            </a:r>
            <a:r>
              <a:rPr lang="zh-TW" altLang="en-US" sz="2000" dirty="0"/>
              <a:t>：</a:t>
            </a:r>
            <a:r>
              <a:rPr lang="en-US" altLang="zh-TW" sz="2000" dirty="0" err="1"/>
              <a:t>Shao-Huan</a:t>
            </a:r>
            <a:r>
              <a:rPr lang="en-US" altLang="zh-TW" sz="2000" dirty="0"/>
              <a:t> Wang</a:t>
            </a:r>
          </a:p>
          <a:p>
            <a:pPr algn="l">
              <a:defRPr/>
            </a:pP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ideas are reference to the textbook “Fundamentals of Data Structures in C “ </a:t>
            </a:r>
            <a:b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 “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名題精選百則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使用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語言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TW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技巧篇</a:t>
            </a:r>
            <a:r>
              <a:rPr lang="en-US" altLang="zh-TW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)”.</a:t>
            </a:r>
            <a:endParaRPr lang="zh-TW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標題 7">
            <a:extLst>
              <a:ext uri="{FF2B5EF4-FFF2-40B4-BE49-F238E27FC236}">
                <a16:creationId xmlns:a16="http://schemas.microsoft.com/office/drawing/2014/main" id="{E801DA93-F3EE-469D-A3DF-00B6DD584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12291" name="直排文字版面配置區 8">
            <a:extLst>
              <a:ext uri="{FF2B5EF4-FFF2-40B4-BE49-F238E27FC236}">
                <a16:creationId xmlns:a16="http://schemas.microsoft.com/office/drawing/2014/main" id="{5F21FF64-B345-43BA-8F9B-3961D667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70019A-F43C-4592-AE29-ABFBF3C0210D}"/>
              </a:ext>
            </a:extLst>
          </p:cNvPr>
          <p:cNvGraphicFramePr>
            <a:graphicFrameLocks noGrp="1"/>
          </p:cNvGraphicFramePr>
          <p:nvPr/>
        </p:nvGraphicFramePr>
        <p:xfrm>
          <a:off x="1571625" y="2816225"/>
          <a:ext cx="6096000" cy="1112838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3488497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177384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529893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06245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350084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947686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6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534837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897266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374876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0345941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0777795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79978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78654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62854"/>
                  </a:ext>
                </a:extLst>
              </a:tr>
            </a:tbl>
          </a:graphicData>
        </a:graphic>
      </p:graphicFrame>
      <p:sp>
        <p:nvSpPr>
          <p:cNvPr id="12346" name="矩形 47">
            <a:extLst>
              <a:ext uri="{FF2B5EF4-FFF2-40B4-BE49-F238E27FC236}">
                <a16:creationId xmlns:a16="http://schemas.microsoft.com/office/drawing/2014/main" id="{26A585FF-D80A-4B0B-B6CA-4D1CE72B8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6273800"/>
            <a:ext cx="289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p[i+1] == p[j], put i+1</a:t>
            </a:r>
            <a:endParaRPr kumimoji="0" lang="zh-TW" altLang="en-US"/>
          </a:p>
        </p:txBody>
      </p:sp>
      <p:sp>
        <p:nvSpPr>
          <p:cNvPr id="12347" name="文字方塊 48">
            <a:extLst>
              <a:ext uri="{FF2B5EF4-FFF2-40B4-BE49-F238E27FC236}">
                <a16:creationId xmlns:a16="http://schemas.microsoft.com/office/drawing/2014/main" id="{2DCFFCFD-0FE7-46B7-8620-5FDE69712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214813"/>
            <a:ext cx="2273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First, initial f(0) = -1</a:t>
            </a:r>
            <a:endParaRPr kumimoji="0" lang="zh-TW" altLang="en-US"/>
          </a:p>
        </p:txBody>
      </p:sp>
      <p:sp>
        <p:nvSpPr>
          <p:cNvPr id="12348" name="文字方塊 49">
            <a:extLst>
              <a:ext uri="{FF2B5EF4-FFF2-40B4-BE49-F238E27FC236}">
                <a16:creationId xmlns:a16="http://schemas.microsoft.com/office/drawing/2014/main" id="{1DB3E7E3-1C9F-42D4-B9AA-951D1ADD8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559300"/>
            <a:ext cx="479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j++, i = f(j-1), then compare p[i+1] and p[j]</a:t>
            </a:r>
            <a:endParaRPr kumimoji="0" lang="zh-TW" altLang="en-US"/>
          </a:p>
        </p:txBody>
      </p:sp>
      <p:sp>
        <p:nvSpPr>
          <p:cNvPr id="12349" name="文字方塊 50">
            <a:extLst>
              <a:ext uri="{FF2B5EF4-FFF2-40B4-BE49-F238E27FC236}">
                <a16:creationId xmlns:a16="http://schemas.microsoft.com/office/drawing/2014/main" id="{E0C2C7B3-368B-4B2D-BD2F-361D7DAA8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929188"/>
            <a:ext cx="4319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p[i+1] != p[j] and f(i-1) == -1, put -1</a:t>
            </a:r>
            <a:endParaRPr kumimoji="0" lang="zh-TW" altLang="en-US"/>
          </a:p>
        </p:txBody>
      </p:sp>
      <p:sp>
        <p:nvSpPr>
          <p:cNvPr id="12350" name="文字方塊 51">
            <a:extLst>
              <a:ext uri="{FF2B5EF4-FFF2-40B4-BE49-F238E27FC236}">
                <a16:creationId xmlns:a16="http://schemas.microsoft.com/office/drawing/2014/main" id="{B2604DEC-A6BA-439C-8877-E71E8FE3B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286375"/>
            <a:ext cx="3268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p[i+1] == p[j], put i+1</a:t>
            </a:r>
            <a:endParaRPr kumimoji="0" lang="zh-TW" altLang="en-US"/>
          </a:p>
        </p:txBody>
      </p:sp>
      <p:sp>
        <p:nvSpPr>
          <p:cNvPr id="12351" name="文字方塊 52">
            <a:extLst>
              <a:ext uri="{FF2B5EF4-FFF2-40B4-BE49-F238E27FC236}">
                <a16:creationId xmlns:a16="http://schemas.microsoft.com/office/drawing/2014/main" id="{5E5481A9-B5BE-422D-8524-0C95AE5F9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640388"/>
            <a:ext cx="4660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p[i+1] != p[j] and i != -1, let i = f(i),</a:t>
            </a:r>
          </a:p>
          <a:p>
            <a:r>
              <a:rPr kumimoji="0" lang="en-US" altLang="zh-TW"/>
              <a:t>until p[i+1] == p[j] or i == -1 </a:t>
            </a:r>
          </a:p>
        </p:txBody>
      </p:sp>
      <p:sp>
        <p:nvSpPr>
          <p:cNvPr id="12352" name="文字方塊 37">
            <a:extLst>
              <a:ext uri="{FF2B5EF4-FFF2-40B4-BE49-F238E27FC236}">
                <a16:creationId xmlns:a16="http://schemas.microsoft.com/office/drawing/2014/main" id="{69165B14-6C57-46F9-ACBB-82B891580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929313"/>
            <a:ext cx="3513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i == -1 compare p[0] and p[j]</a:t>
            </a:r>
            <a:endParaRPr kumimoji="0" lang="zh-TW" altLang="en-US"/>
          </a:p>
        </p:txBody>
      </p:sp>
      <p:sp>
        <p:nvSpPr>
          <p:cNvPr id="12353" name="文字方塊 43">
            <a:extLst>
              <a:ext uri="{FF2B5EF4-FFF2-40B4-BE49-F238E27FC236}">
                <a16:creationId xmlns:a16="http://schemas.microsoft.com/office/drawing/2014/main" id="{9FA9B7E6-AEDA-48A7-98D3-FAFFF6507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6286500"/>
            <a:ext cx="386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i == -1 and p[0] == p[j], put i+1</a:t>
            </a:r>
            <a:endParaRPr kumimoji="0" lang="zh-TW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標題 7">
            <a:extLst>
              <a:ext uri="{FF2B5EF4-FFF2-40B4-BE49-F238E27FC236}">
                <a16:creationId xmlns:a16="http://schemas.microsoft.com/office/drawing/2014/main" id="{AE76B73C-0815-4956-8A9C-123110493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13315" name="直排文字版面配置區 8">
            <a:extLst>
              <a:ext uri="{FF2B5EF4-FFF2-40B4-BE49-F238E27FC236}">
                <a16:creationId xmlns:a16="http://schemas.microsoft.com/office/drawing/2014/main" id="{0D130123-D6A1-4E7C-A8A3-170BAAF53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  <a:p>
            <a:r>
              <a:rPr lang="en-US" altLang="zh-TW" sz="2400"/>
              <a:t>Compare with a string s[] :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518B2103-5C4A-42F3-BE9A-1D2692B7E6B6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2928938"/>
          <a:ext cx="6096000" cy="3714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F8B08E7-7AB8-448B-9547-3190968210D2}"/>
              </a:ext>
            </a:extLst>
          </p:cNvPr>
          <p:cNvGraphicFramePr>
            <a:graphicFrameLocks noGrp="1"/>
          </p:cNvGraphicFramePr>
          <p:nvPr/>
        </p:nvGraphicFramePr>
        <p:xfrm>
          <a:off x="1071563" y="3387725"/>
          <a:ext cx="4572000" cy="11128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9984333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696753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273307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6944285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516582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3536248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7346155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70056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11094933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227034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64152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6198755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17566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40997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29695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6BB840F2-EB0F-499F-9C54-25D80D50B475}"/>
              </a:ext>
            </a:extLst>
          </p:cNvPr>
          <p:cNvSpPr/>
          <p:nvPr/>
        </p:nvSpPr>
        <p:spPr>
          <a:xfrm>
            <a:off x="2571736" y="2928934"/>
            <a:ext cx="428628" cy="15716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B34AED2-9A32-4D40-BDC1-9EBF00654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00625"/>
            <a:ext cx="396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If s[i] != p[j] and j != 0, j = f(j-1)+1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13410" name="文字方塊 11">
            <a:extLst>
              <a:ext uri="{FF2B5EF4-FFF2-40B4-BE49-F238E27FC236}">
                <a16:creationId xmlns:a16="http://schemas.microsoft.com/office/drawing/2014/main" id="{2054D6D0-A431-4853-B015-19A3AD418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02175"/>
            <a:ext cx="498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Compare with s[i] and p[j], start with i = j = 0</a:t>
            </a:r>
            <a:endParaRPr kumimoji="0"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3BC4CE1-8D91-47BF-AF8B-4F3722076B73}"/>
              </a:ext>
            </a:extLst>
          </p:cNvPr>
          <p:cNvSpPr/>
          <p:nvPr/>
        </p:nvSpPr>
        <p:spPr>
          <a:xfrm>
            <a:off x="2214563" y="3714750"/>
            <a:ext cx="428625" cy="42862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505F2CEE-AB54-4A54-A252-F3D663C57397}"/>
              </a:ext>
            </a:extLst>
          </p:cNvPr>
          <p:cNvCxnSpPr>
            <a:stCxn id="15" idx="3"/>
          </p:cNvCxnSpPr>
          <p:nvPr/>
        </p:nvCxnSpPr>
        <p:spPr>
          <a:xfrm rot="5400000">
            <a:off x="2107407" y="4044156"/>
            <a:ext cx="134938" cy="2063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向下箭號 17">
            <a:extLst>
              <a:ext uri="{FF2B5EF4-FFF2-40B4-BE49-F238E27FC236}">
                <a16:creationId xmlns:a16="http://schemas.microsoft.com/office/drawing/2014/main" id="{36FE3BC3-4D4D-4E83-BEED-03A684B216E9}"/>
              </a:ext>
            </a:extLst>
          </p:cNvPr>
          <p:cNvSpPr/>
          <p:nvPr/>
        </p:nvSpPr>
        <p:spPr>
          <a:xfrm>
            <a:off x="1571625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9" name="向下箭號 18">
            <a:extLst>
              <a:ext uri="{FF2B5EF4-FFF2-40B4-BE49-F238E27FC236}">
                <a16:creationId xmlns:a16="http://schemas.microsoft.com/office/drawing/2014/main" id="{AE1DC61E-A8D2-4A24-9BD3-4608F031B861}"/>
              </a:ext>
            </a:extLst>
          </p:cNvPr>
          <p:cNvSpPr/>
          <p:nvPr/>
        </p:nvSpPr>
        <p:spPr>
          <a:xfrm>
            <a:off x="2000250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" name="向下箭號 19">
            <a:extLst>
              <a:ext uri="{FF2B5EF4-FFF2-40B4-BE49-F238E27FC236}">
                <a16:creationId xmlns:a16="http://schemas.microsoft.com/office/drawing/2014/main" id="{C35FC210-0A9C-4364-ADFE-DEF8F193DE02}"/>
              </a:ext>
            </a:extLst>
          </p:cNvPr>
          <p:cNvSpPr/>
          <p:nvPr/>
        </p:nvSpPr>
        <p:spPr>
          <a:xfrm>
            <a:off x="2286000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1" name="向下箭號 20">
            <a:extLst>
              <a:ext uri="{FF2B5EF4-FFF2-40B4-BE49-F238E27FC236}">
                <a16:creationId xmlns:a16="http://schemas.microsoft.com/office/drawing/2014/main" id="{95523664-0BFC-4204-BD9B-A383434CC3A3}"/>
              </a:ext>
            </a:extLst>
          </p:cNvPr>
          <p:cNvSpPr/>
          <p:nvPr/>
        </p:nvSpPr>
        <p:spPr>
          <a:xfrm>
            <a:off x="2714625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E46D8E0-CB40-47A9-A623-7F89C304B906}"/>
              </a:ext>
            </a:extLst>
          </p:cNvPr>
          <p:cNvCxnSpPr/>
          <p:nvPr/>
        </p:nvCxnSpPr>
        <p:spPr>
          <a:xfrm>
            <a:off x="2071688" y="4643438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標題 7">
            <a:extLst>
              <a:ext uri="{FF2B5EF4-FFF2-40B4-BE49-F238E27FC236}">
                <a16:creationId xmlns:a16="http://schemas.microsoft.com/office/drawing/2014/main" id="{26411737-4151-4B59-852A-62B5FBDCD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14339" name="直排文字版面配置區 8">
            <a:extLst>
              <a:ext uri="{FF2B5EF4-FFF2-40B4-BE49-F238E27FC236}">
                <a16:creationId xmlns:a16="http://schemas.microsoft.com/office/drawing/2014/main" id="{CAFD9997-F7CD-4CB6-86B5-6D0ED5CD1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  <a:p>
            <a:r>
              <a:rPr lang="en-US" altLang="zh-TW" sz="2400"/>
              <a:t>Compare with a string s[] :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F6F23C9-9DD8-4F2E-AB8B-C7B8675B7E54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2928938"/>
          <a:ext cx="6096000" cy="3714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CC503FA-39E1-4568-96C3-D4E23795B3D4}"/>
              </a:ext>
            </a:extLst>
          </p:cNvPr>
          <p:cNvGraphicFramePr>
            <a:graphicFrameLocks noGrp="1"/>
          </p:cNvGraphicFramePr>
          <p:nvPr/>
        </p:nvGraphicFramePr>
        <p:xfrm>
          <a:off x="1071563" y="3387725"/>
          <a:ext cx="4572000" cy="11128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54866939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91730832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7192354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401944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79819584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7374698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686511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355767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35456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656435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8628949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0403666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58241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896584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393095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9FBC726F-AF34-4ECC-AAB5-4C9E89D8D47B}"/>
              </a:ext>
            </a:extLst>
          </p:cNvPr>
          <p:cNvSpPr/>
          <p:nvPr/>
        </p:nvSpPr>
        <p:spPr>
          <a:xfrm>
            <a:off x="2571736" y="2928934"/>
            <a:ext cx="428628" cy="15716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4433" name="文字方塊 10">
            <a:extLst>
              <a:ext uri="{FF2B5EF4-FFF2-40B4-BE49-F238E27FC236}">
                <a16:creationId xmlns:a16="http://schemas.microsoft.com/office/drawing/2014/main" id="{BEA7BD98-917E-4A57-BD9C-835E6CD05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00625"/>
            <a:ext cx="396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s[i] != p[j] and j != 0, j = f(j-1)+1</a:t>
            </a:r>
            <a:endParaRPr kumimoji="0" lang="zh-TW" altLang="en-US"/>
          </a:p>
        </p:txBody>
      </p:sp>
      <p:sp>
        <p:nvSpPr>
          <p:cNvPr id="14434" name="文字方塊 11">
            <a:extLst>
              <a:ext uri="{FF2B5EF4-FFF2-40B4-BE49-F238E27FC236}">
                <a16:creationId xmlns:a16="http://schemas.microsoft.com/office/drawing/2014/main" id="{55F4EC69-C67E-40C8-A9AE-040320EFF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02175"/>
            <a:ext cx="498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Compare with s[i] and p[j], start with i = j = 0</a:t>
            </a:r>
            <a:endParaRPr kumimoji="0" lang="zh-TW" altLang="en-US"/>
          </a:p>
        </p:txBody>
      </p:sp>
      <p:sp>
        <p:nvSpPr>
          <p:cNvPr id="14435" name="矩形 17">
            <a:extLst>
              <a:ext uri="{FF2B5EF4-FFF2-40B4-BE49-F238E27FC236}">
                <a16:creationId xmlns:a16="http://schemas.microsoft.com/office/drawing/2014/main" id="{31DD0AEC-5289-418A-AA76-652C62A3A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86375"/>
            <a:ext cx="3687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Else if s[i] != p[j] and j == 0, i++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20" name="向下箭號 19">
            <a:extLst>
              <a:ext uri="{FF2B5EF4-FFF2-40B4-BE49-F238E27FC236}">
                <a16:creationId xmlns:a16="http://schemas.microsoft.com/office/drawing/2014/main" id="{730DC9F7-0718-4FE3-B2C6-AA16C9379357}"/>
              </a:ext>
            </a:extLst>
          </p:cNvPr>
          <p:cNvSpPr/>
          <p:nvPr/>
        </p:nvSpPr>
        <p:spPr>
          <a:xfrm>
            <a:off x="2714625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DB76A88-733F-4F96-98F3-045013D1AC7C}"/>
              </a:ext>
            </a:extLst>
          </p:cNvPr>
          <p:cNvCxnSpPr/>
          <p:nvPr/>
        </p:nvCxnSpPr>
        <p:spPr>
          <a:xfrm>
            <a:off x="2071688" y="4643438"/>
            <a:ext cx="64293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08524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7">
            <a:extLst>
              <a:ext uri="{FF2B5EF4-FFF2-40B4-BE49-F238E27FC236}">
                <a16:creationId xmlns:a16="http://schemas.microsoft.com/office/drawing/2014/main" id="{138EF653-0399-4479-B371-1420F13E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15363" name="直排文字版面配置區 8">
            <a:extLst>
              <a:ext uri="{FF2B5EF4-FFF2-40B4-BE49-F238E27FC236}">
                <a16:creationId xmlns:a16="http://schemas.microsoft.com/office/drawing/2014/main" id="{AFCF6573-5867-4721-A74C-52E0AE9EB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  <a:p>
            <a:r>
              <a:rPr lang="en-US" altLang="zh-TW" sz="2400"/>
              <a:t>Compare with a string s[] :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C8848D2-79D7-4F0D-89C2-C3F889A1B74B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2928938"/>
          <a:ext cx="6096000" cy="3714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EF27FBE-E16D-4001-ACAC-00FEB92382AB}"/>
              </a:ext>
            </a:extLst>
          </p:cNvPr>
          <p:cNvGraphicFramePr>
            <a:graphicFrameLocks noGrp="1"/>
          </p:cNvGraphicFramePr>
          <p:nvPr/>
        </p:nvGraphicFramePr>
        <p:xfrm>
          <a:off x="1785938" y="3387725"/>
          <a:ext cx="4572000" cy="11128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88381759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52008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416595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369808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3110311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3932146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227363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2421849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025408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0060286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3486355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440514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153795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40473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475148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9D28949-3403-446E-A583-B7E5595D1209}"/>
              </a:ext>
            </a:extLst>
          </p:cNvPr>
          <p:cNvSpPr/>
          <p:nvPr/>
        </p:nvSpPr>
        <p:spPr>
          <a:xfrm>
            <a:off x="2571736" y="2928934"/>
            <a:ext cx="428628" cy="15716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5457" name="文字方塊 10">
            <a:extLst>
              <a:ext uri="{FF2B5EF4-FFF2-40B4-BE49-F238E27FC236}">
                <a16:creationId xmlns:a16="http://schemas.microsoft.com/office/drawing/2014/main" id="{8E2DEAB2-955F-47D1-B412-6631DDE56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00625"/>
            <a:ext cx="396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s[i] != p[j] and j != 0, j = f(j-1)+1</a:t>
            </a:r>
            <a:endParaRPr kumimoji="0" lang="zh-TW" altLang="en-US"/>
          </a:p>
        </p:txBody>
      </p:sp>
      <p:sp>
        <p:nvSpPr>
          <p:cNvPr id="15458" name="文字方塊 11">
            <a:extLst>
              <a:ext uri="{FF2B5EF4-FFF2-40B4-BE49-F238E27FC236}">
                <a16:creationId xmlns:a16="http://schemas.microsoft.com/office/drawing/2014/main" id="{A2F99F39-52BD-4909-8648-2579AA1F5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02175"/>
            <a:ext cx="498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Compare with s[i] and p[j], start with i = j = 0</a:t>
            </a:r>
            <a:endParaRPr kumimoji="0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840CF6FE-8EE5-45EA-8D30-98CFF7404A05}"/>
              </a:ext>
            </a:extLst>
          </p:cNvPr>
          <p:cNvSpPr/>
          <p:nvPr/>
        </p:nvSpPr>
        <p:spPr>
          <a:xfrm>
            <a:off x="2143125" y="3714750"/>
            <a:ext cx="428625" cy="42862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339C4DB-D5B5-4F37-BD6F-38250E80019A}"/>
              </a:ext>
            </a:extLst>
          </p:cNvPr>
          <p:cNvCxnSpPr>
            <a:stCxn id="10" idx="4"/>
          </p:cNvCxnSpPr>
          <p:nvPr/>
        </p:nvCxnSpPr>
        <p:spPr>
          <a:xfrm rot="5400000">
            <a:off x="2250281" y="4179094"/>
            <a:ext cx="142875" cy="7143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61" name="矩形 17">
            <a:extLst>
              <a:ext uri="{FF2B5EF4-FFF2-40B4-BE49-F238E27FC236}">
                <a16:creationId xmlns:a16="http://schemas.microsoft.com/office/drawing/2014/main" id="{3818F2A4-5F3E-445C-83D0-1ECE9BB6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86375"/>
            <a:ext cx="3687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Else if s[i] != p[j] and j == 0, i++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20" name="向下箭號 19">
            <a:extLst>
              <a:ext uri="{FF2B5EF4-FFF2-40B4-BE49-F238E27FC236}">
                <a16:creationId xmlns:a16="http://schemas.microsoft.com/office/drawing/2014/main" id="{A43327FF-680A-4C43-AA9A-64C665258967}"/>
              </a:ext>
            </a:extLst>
          </p:cNvPr>
          <p:cNvSpPr/>
          <p:nvPr/>
        </p:nvSpPr>
        <p:spPr>
          <a:xfrm>
            <a:off x="2714625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5942993-7906-4D9C-B2A0-75EDD665167C}"/>
              </a:ext>
            </a:extLst>
          </p:cNvPr>
          <p:cNvCxnSpPr/>
          <p:nvPr/>
        </p:nvCxnSpPr>
        <p:spPr>
          <a:xfrm>
            <a:off x="2357438" y="4643438"/>
            <a:ext cx="3571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標題 7">
            <a:extLst>
              <a:ext uri="{FF2B5EF4-FFF2-40B4-BE49-F238E27FC236}">
                <a16:creationId xmlns:a16="http://schemas.microsoft.com/office/drawing/2014/main" id="{B9343BA1-A6CF-4974-A3C9-CF6DA06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16387" name="直排文字版面配置區 8">
            <a:extLst>
              <a:ext uri="{FF2B5EF4-FFF2-40B4-BE49-F238E27FC236}">
                <a16:creationId xmlns:a16="http://schemas.microsoft.com/office/drawing/2014/main" id="{A996DD52-F189-44B5-9BDC-04374D37CC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  <a:p>
            <a:r>
              <a:rPr lang="en-US" altLang="zh-TW" sz="2400"/>
              <a:t>Compare with a string s[] :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486D7D4-BFF7-4FA4-A300-557562CBCB93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2928938"/>
          <a:ext cx="6096000" cy="3714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222743F-47B2-4B22-B0D7-96591F6591EC}"/>
              </a:ext>
            </a:extLst>
          </p:cNvPr>
          <p:cNvGraphicFramePr>
            <a:graphicFrameLocks noGrp="1"/>
          </p:cNvGraphicFramePr>
          <p:nvPr/>
        </p:nvGraphicFramePr>
        <p:xfrm>
          <a:off x="1785938" y="3387725"/>
          <a:ext cx="4572000" cy="11128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6677384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562930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4242835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6101616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6922374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6165827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9651323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78992532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085526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39169427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5025718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82541774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62026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3611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335249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4A9393F4-DC47-4601-9861-069765FC4637}"/>
              </a:ext>
            </a:extLst>
          </p:cNvPr>
          <p:cNvSpPr/>
          <p:nvPr/>
        </p:nvSpPr>
        <p:spPr>
          <a:xfrm>
            <a:off x="2571736" y="2928934"/>
            <a:ext cx="428628" cy="15716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6481" name="文字方塊 10">
            <a:extLst>
              <a:ext uri="{FF2B5EF4-FFF2-40B4-BE49-F238E27FC236}">
                <a16:creationId xmlns:a16="http://schemas.microsoft.com/office/drawing/2014/main" id="{1D918DC5-CCB2-480D-8D7C-B875E87F5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00625"/>
            <a:ext cx="396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s[i] != p[j] and j != 0, j = f(j-1)+1</a:t>
            </a:r>
            <a:endParaRPr kumimoji="0" lang="zh-TW" altLang="en-US"/>
          </a:p>
        </p:txBody>
      </p:sp>
      <p:sp>
        <p:nvSpPr>
          <p:cNvPr id="16482" name="文字方塊 11">
            <a:extLst>
              <a:ext uri="{FF2B5EF4-FFF2-40B4-BE49-F238E27FC236}">
                <a16:creationId xmlns:a16="http://schemas.microsoft.com/office/drawing/2014/main" id="{E1DF7F91-45C5-4195-B155-30D7882CC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02175"/>
            <a:ext cx="498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Compare with s[i] and p[j], start with i = j = 0</a:t>
            </a:r>
            <a:endParaRPr kumimoji="0" lang="zh-TW" altLang="en-US"/>
          </a:p>
        </p:txBody>
      </p:sp>
      <p:sp>
        <p:nvSpPr>
          <p:cNvPr id="16483" name="矩形 17">
            <a:extLst>
              <a:ext uri="{FF2B5EF4-FFF2-40B4-BE49-F238E27FC236}">
                <a16:creationId xmlns:a16="http://schemas.microsoft.com/office/drawing/2014/main" id="{E7E9BB73-1EF8-4CCF-A727-8FB472584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86375"/>
            <a:ext cx="3687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Else if s[i] != p[j] and j == 0, i++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20" name="向下箭號 19">
            <a:extLst>
              <a:ext uri="{FF2B5EF4-FFF2-40B4-BE49-F238E27FC236}">
                <a16:creationId xmlns:a16="http://schemas.microsoft.com/office/drawing/2014/main" id="{65CC9468-7ADB-43A4-8967-5E3537A5B55C}"/>
              </a:ext>
            </a:extLst>
          </p:cNvPr>
          <p:cNvSpPr/>
          <p:nvPr/>
        </p:nvSpPr>
        <p:spPr>
          <a:xfrm>
            <a:off x="2714625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DF450E0-FA1F-4C0D-9EF2-EEA544047984}"/>
              </a:ext>
            </a:extLst>
          </p:cNvPr>
          <p:cNvCxnSpPr/>
          <p:nvPr/>
        </p:nvCxnSpPr>
        <p:spPr>
          <a:xfrm>
            <a:off x="2357438" y="4643438"/>
            <a:ext cx="35718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04688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標題 7">
            <a:extLst>
              <a:ext uri="{FF2B5EF4-FFF2-40B4-BE49-F238E27FC236}">
                <a16:creationId xmlns:a16="http://schemas.microsoft.com/office/drawing/2014/main" id="{F05B50D4-0CF5-4E66-AE62-09F051F0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17411" name="直排文字版面配置區 8">
            <a:extLst>
              <a:ext uri="{FF2B5EF4-FFF2-40B4-BE49-F238E27FC236}">
                <a16:creationId xmlns:a16="http://schemas.microsoft.com/office/drawing/2014/main" id="{8BEE4ABB-2E2C-4C53-9F59-D8FF48D3D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  <a:p>
            <a:r>
              <a:rPr lang="en-US" altLang="zh-TW" sz="2400"/>
              <a:t>Compare with a string s[] :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4F52EA81-AE0F-40A1-9E56-E05F75ED3A48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2928938"/>
          <a:ext cx="6096000" cy="3714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348BE20-534C-4EB6-B558-0EEFDB2C3CEB}"/>
              </a:ext>
            </a:extLst>
          </p:cNvPr>
          <p:cNvGraphicFramePr>
            <a:graphicFrameLocks noGrp="1"/>
          </p:cNvGraphicFramePr>
          <p:nvPr/>
        </p:nvGraphicFramePr>
        <p:xfrm>
          <a:off x="2214563" y="3387725"/>
          <a:ext cx="4572000" cy="11128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5368621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552406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4747413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15252557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4345742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0987904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809494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610591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009641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54568005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45873172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6517222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108110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370176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12822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EA920A22-0E3D-480E-B4A7-4B8E43B4539E}"/>
              </a:ext>
            </a:extLst>
          </p:cNvPr>
          <p:cNvSpPr/>
          <p:nvPr/>
        </p:nvSpPr>
        <p:spPr>
          <a:xfrm>
            <a:off x="4071934" y="2928934"/>
            <a:ext cx="428628" cy="15716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7505" name="文字方塊 10">
            <a:extLst>
              <a:ext uri="{FF2B5EF4-FFF2-40B4-BE49-F238E27FC236}">
                <a16:creationId xmlns:a16="http://schemas.microsoft.com/office/drawing/2014/main" id="{8D54D81F-DCCD-4FA3-9D54-2B393B07A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00625"/>
            <a:ext cx="396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s[i] != p[j] and j != 0, j = f(j-1)+1</a:t>
            </a:r>
            <a:endParaRPr kumimoji="0" lang="zh-TW" altLang="en-US"/>
          </a:p>
        </p:txBody>
      </p:sp>
      <p:sp>
        <p:nvSpPr>
          <p:cNvPr id="17506" name="文字方塊 11">
            <a:extLst>
              <a:ext uri="{FF2B5EF4-FFF2-40B4-BE49-F238E27FC236}">
                <a16:creationId xmlns:a16="http://schemas.microsoft.com/office/drawing/2014/main" id="{A1943250-DCB3-4144-BF6E-A0E9F4F38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02175"/>
            <a:ext cx="498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Compare with s[i] and p[j], start with i = j = 0</a:t>
            </a:r>
            <a:endParaRPr kumimoji="0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129EFFA-17F6-4793-B6EA-2B7F2B30BE82}"/>
              </a:ext>
            </a:extLst>
          </p:cNvPr>
          <p:cNvSpPr/>
          <p:nvPr/>
        </p:nvSpPr>
        <p:spPr>
          <a:xfrm>
            <a:off x="3714750" y="3714750"/>
            <a:ext cx="428625" cy="42862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1B3EB0E-A62D-46E5-94F7-4EDF3159958D}"/>
              </a:ext>
            </a:extLst>
          </p:cNvPr>
          <p:cNvCxnSpPr>
            <a:stCxn id="10" idx="3"/>
          </p:cNvCxnSpPr>
          <p:nvPr/>
        </p:nvCxnSpPr>
        <p:spPr>
          <a:xfrm rot="5400000">
            <a:off x="3571875" y="4079875"/>
            <a:ext cx="206375" cy="206375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09" name="矩形 14">
            <a:extLst>
              <a:ext uri="{FF2B5EF4-FFF2-40B4-BE49-F238E27FC236}">
                <a16:creationId xmlns:a16="http://schemas.microsoft.com/office/drawing/2014/main" id="{DDDD3CBE-E6B3-4F61-B11C-316B20EE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86375"/>
            <a:ext cx="3687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s[i] != p[j] and j == 0, i++</a:t>
            </a:r>
            <a:endParaRPr kumimoji="0" lang="zh-TW" altLang="en-US"/>
          </a:p>
        </p:txBody>
      </p:sp>
      <p:sp>
        <p:nvSpPr>
          <p:cNvPr id="16" name="向下箭號 15">
            <a:extLst>
              <a:ext uri="{FF2B5EF4-FFF2-40B4-BE49-F238E27FC236}">
                <a16:creationId xmlns:a16="http://schemas.microsoft.com/office/drawing/2014/main" id="{2F8EA94E-52D0-432F-A0D6-F7125C2C3275}"/>
              </a:ext>
            </a:extLst>
          </p:cNvPr>
          <p:cNvSpPr/>
          <p:nvPr/>
        </p:nvSpPr>
        <p:spPr>
          <a:xfrm>
            <a:off x="3071813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7" name="向下箭號 16">
            <a:extLst>
              <a:ext uri="{FF2B5EF4-FFF2-40B4-BE49-F238E27FC236}">
                <a16:creationId xmlns:a16="http://schemas.microsoft.com/office/drawing/2014/main" id="{CAD208C1-D38B-4F1B-BF02-6DC624A957D8}"/>
              </a:ext>
            </a:extLst>
          </p:cNvPr>
          <p:cNvSpPr/>
          <p:nvPr/>
        </p:nvSpPr>
        <p:spPr>
          <a:xfrm>
            <a:off x="3500438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9" name="向下箭號 18">
            <a:extLst>
              <a:ext uri="{FF2B5EF4-FFF2-40B4-BE49-F238E27FC236}">
                <a16:creationId xmlns:a16="http://schemas.microsoft.com/office/drawing/2014/main" id="{280EC0CA-D40D-45F7-8DC8-0A7DB63FEDD5}"/>
              </a:ext>
            </a:extLst>
          </p:cNvPr>
          <p:cNvSpPr/>
          <p:nvPr/>
        </p:nvSpPr>
        <p:spPr>
          <a:xfrm>
            <a:off x="3857625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" name="向下箭號 19">
            <a:extLst>
              <a:ext uri="{FF2B5EF4-FFF2-40B4-BE49-F238E27FC236}">
                <a16:creationId xmlns:a16="http://schemas.microsoft.com/office/drawing/2014/main" id="{132E1199-7CBA-46AA-9603-1BD854C5DCA2}"/>
              </a:ext>
            </a:extLst>
          </p:cNvPr>
          <p:cNvSpPr/>
          <p:nvPr/>
        </p:nvSpPr>
        <p:spPr>
          <a:xfrm>
            <a:off x="4214813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4969AEF-42BB-4832-9B6B-59B5B84446A8}"/>
              </a:ext>
            </a:extLst>
          </p:cNvPr>
          <p:cNvCxnSpPr/>
          <p:nvPr/>
        </p:nvCxnSpPr>
        <p:spPr>
          <a:xfrm>
            <a:off x="3643313" y="4643438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1B0B2344-49B5-4139-BDA9-76C770C3F9F8}"/>
              </a:ext>
            </a:extLst>
          </p:cNvPr>
          <p:cNvSpPr/>
          <p:nvPr/>
        </p:nvSpPr>
        <p:spPr>
          <a:xfrm>
            <a:off x="2571736" y="2928934"/>
            <a:ext cx="428628" cy="15716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4" name="向下箭號 23">
            <a:extLst>
              <a:ext uri="{FF2B5EF4-FFF2-40B4-BE49-F238E27FC236}">
                <a16:creationId xmlns:a16="http://schemas.microsoft.com/office/drawing/2014/main" id="{923CF10C-4D4A-4FB1-BFED-301DB1851D1D}"/>
              </a:ext>
            </a:extLst>
          </p:cNvPr>
          <p:cNvSpPr/>
          <p:nvPr/>
        </p:nvSpPr>
        <p:spPr>
          <a:xfrm>
            <a:off x="2714625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6" grpId="0" animBg="1"/>
      <p:bldP spid="17" grpId="0" animBg="1"/>
      <p:bldP spid="19" grpId="0" animBg="1"/>
      <p:bldP spid="20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7">
            <a:extLst>
              <a:ext uri="{FF2B5EF4-FFF2-40B4-BE49-F238E27FC236}">
                <a16:creationId xmlns:a16="http://schemas.microsoft.com/office/drawing/2014/main" id="{3303F2CE-37AB-41CF-AD23-93E2FB17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18435" name="直排文字版面配置區 8">
            <a:extLst>
              <a:ext uri="{FF2B5EF4-FFF2-40B4-BE49-F238E27FC236}">
                <a16:creationId xmlns:a16="http://schemas.microsoft.com/office/drawing/2014/main" id="{B83BDEA8-B5C2-4477-B5EC-4F58B83C8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  <a:p>
            <a:r>
              <a:rPr lang="en-US" altLang="zh-TW" sz="2400"/>
              <a:t>Compare with a string s[] :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DF26EF0B-DD89-444F-BBED-2B9461A1A7A6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2928938"/>
          <a:ext cx="6096000" cy="3714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957BCB5-82B7-4A62-834E-03276BBE45D3}"/>
              </a:ext>
            </a:extLst>
          </p:cNvPr>
          <p:cNvGraphicFramePr>
            <a:graphicFrameLocks noGrp="1"/>
          </p:cNvGraphicFramePr>
          <p:nvPr/>
        </p:nvGraphicFramePr>
        <p:xfrm>
          <a:off x="2214563" y="3387725"/>
          <a:ext cx="4572000" cy="11128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184338274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58008529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4844683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8348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171754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2676848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212624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542229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19076909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8632433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89553242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5833205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70567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73137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323898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3D06B522-F832-473E-80C7-B444DAF77991}"/>
              </a:ext>
            </a:extLst>
          </p:cNvPr>
          <p:cNvSpPr/>
          <p:nvPr/>
        </p:nvSpPr>
        <p:spPr>
          <a:xfrm>
            <a:off x="4071934" y="2928934"/>
            <a:ext cx="428628" cy="15716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8529" name="文字方塊 10">
            <a:extLst>
              <a:ext uri="{FF2B5EF4-FFF2-40B4-BE49-F238E27FC236}">
                <a16:creationId xmlns:a16="http://schemas.microsoft.com/office/drawing/2014/main" id="{3E70217C-DE04-4160-8C08-F4B7FC7FA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00625"/>
            <a:ext cx="396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s[i] != p[j] and j != 0, j = f(j-1)+1</a:t>
            </a:r>
            <a:endParaRPr kumimoji="0" lang="zh-TW" altLang="en-US"/>
          </a:p>
        </p:txBody>
      </p:sp>
      <p:sp>
        <p:nvSpPr>
          <p:cNvPr id="18530" name="文字方塊 11">
            <a:extLst>
              <a:ext uri="{FF2B5EF4-FFF2-40B4-BE49-F238E27FC236}">
                <a16:creationId xmlns:a16="http://schemas.microsoft.com/office/drawing/2014/main" id="{F1C6FCBC-8446-4C06-9DB0-C90E98F63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02175"/>
            <a:ext cx="498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Compare with s[i] and p[j], start with i = j = 0</a:t>
            </a:r>
            <a:endParaRPr kumimoji="0" lang="zh-TW" altLang="en-US"/>
          </a:p>
        </p:txBody>
      </p:sp>
      <p:sp>
        <p:nvSpPr>
          <p:cNvPr id="18531" name="矩形 14">
            <a:extLst>
              <a:ext uri="{FF2B5EF4-FFF2-40B4-BE49-F238E27FC236}">
                <a16:creationId xmlns:a16="http://schemas.microsoft.com/office/drawing/2014/main" id="{4DC4A97B-9BD7-4B5C-8900-093C552A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86375"/>
            <a:ext cx="3687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s[i] != p[j] and j == 0, i++</a:t>
            </a:r>
            <a:endParaRPr kumimoji="0" lang="zh-TW" altLang="en-US"/>
          </a:p>
        </p:txBody>
      </p:sp>
      <p:sp>
        <p:nvSpPr>
          <p:cNvPr id="20" name="向下箭號 19">
            <a:extLst>
              <a:ext uri="{FF2B5EF4-FFF2-40B4-BE49-F238E27FC236}">
                <a16:creationId xmlns:a16="http://schemas.microsoft.com/office/drawing/2014/main" id="{3D834910-D909-45A9-AB04-FBCF058F9FC7}"/>
              </a:ext>
            </a:extLst>
          </p:cNvPr>
          <p:cNvSpPr/>
          <p:nvPr/>
        </p:nvSpPr>
        <p:spPr>
          <a:xfrm>
            <a:off x="4214813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BC00F06-31D2-4949-9D83-136D18A8B7B2}"/>
              </a:ext>
            </a:extLst>
          </p:cNvPr>
          <p:cNvCxnSpPr/>
          <p:nvPr/>
        </p:nvCxnSpPr>
        <p:spPr>
          <a:xfrm>
            <a:off x="3643313" y="4643438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L 0.07934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7">
            <a:extLst>
              <a:ext uri="{FF2B5EF4-FFF2-40B4-BE49-F238E27FC236}">
                <a16:creationId xmlns:a16="http://schemas.microsoft.com/office/drawing/2014/main" id="{37763CE8-AAA3-494C-9863-940C78795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19459" name="直排文字版面配置區 8">
            <a:extLst>
              <a:ext uri="{FF2B5EF4-FFF2-40B4-BE49-F238E27FC236}">
                <a16:creationId xmlns:a16="http://schemas.microsoft.com/office/drawing/2014/main" id="{43AA4397-8288-4F6D-A68C-69EA3CEFB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  <a:p>
            <a:r>
              <a:rPr lang="en-US" altLang="zh-TW" sz="2400"/>
              <a:t>Compare with a string s[] :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7471006-2922-446A-8154-8F05BAA13C4F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2928938"/>
          <a:ext cx="6096000" cy="37147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b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/>
                        <a:t>a</a:t>
                      </a:r>
                      <a:endParaRPr lang="zh-TW" altLang="en-US" sz="1800" b="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519A432-F4D3-4E36-9801-57F40A333826}"/>
              </a:ext>
            </a:extLst>
          </p:cNvPr>
          <p:cNvGraphicFramePr>
            <a:graphicFrameLocks noGrp="1"/>
          </p:cNvGraphicFramePr>
          <p:nvPr/>
        </p:nvGraphicFramePr>
        <p:xfrm>
          <a:off x="2928938" y="3387725"/>
          <a:ext cx="4572000" cy="1112838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304763619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9720731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1920271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518595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4475994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410936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553915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786293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5076813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0497308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12157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05133896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28955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52773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900580"/>
                  </a:ext>
                </a:extLst>
              </a:tr>
            </a:tbl>
          </a:graphicData>
        </a:graphic>
      </p:graphicFrame>
      <p:sp>
        <p:nvSpPr>
          <p:cNvPr id="19550" name="文字方塊 10">
            <a:extLst>
              <a:ext uri="{FF2B5EF4-FFF2-40B4-BE49-F238E27FC236}">
                <a16:creationId xmlns:a16="http://schemas.microsoft.com/office/drawing/2014/main" id="{BF18F498-7915-466D-88FA-50C08F405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00625"/>
            <a:ext cx="3965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s[i] != p[j] and j != 0, j = f(j-1)+1</a:t>
            </a:r>
            <a:endParaRPr kumimoji="0" lang="zh-TW" altLang="en-US"/>
          </a:p>
        </p:txBody>
      </p:sp>
      <p:sp>
        <p:nvSpPr>
          <p:cNvPr id="19551" name="文字方塊 11">
            <a:extLst>
              <a:ext uri="{FF2B5EF4-FFF2-40B4-BE49-F238E27FC236}">
                <a16:creationId xmlns:a16="http://schemas.microsoft.com/office/drawing/2014/main" id="{E0D75ED9-32F5-4767-B973-323BB553B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702175"/>
            <a:ext cx="498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Compare with s[i] and p[j], start with i = j = 0</a:t>
            </a:r>
            <a:endParaRPr kumimoji="0" lang="zh-TW" altLang="en-US"/>
          </a:p>
        </p:txBody>
      </p:sp>
      <p:sp>
        <p:nvSpPr>
          <p:cNvPr id="19552" name="矩形 14">
            <a:extLst>
              <a:ext uri="{FF2B5EF4-FFF2-40B4-BE49-F238E27FC236}">
                <a16:creationId xmlns:a16="http://schemas.microsoft.com/office/drawing/2014/main" id="{1A652C20-5481-45C1-AFDB-685D7BD04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286375"/>
            <a:ext cx="3687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s[i] != p[j] and j == 0, i++</a:t>
            </a:r>
            <a:endParaRPr kumimoji="0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3E383A-A137-4DA9-9EBC-8F29EEFCB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572125"/>
            <a:ext cx="5929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Following the rules and you can finish this comparison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17" name="向下箭號 16">
            <a:extLst>
              <a:ext uri="{FF2B5EF4-FFF2-40B4-BE49-F238E27FC236}">
                <a16:creationId xmlns:a16="http://schemas.microsoft.com/office/drawing/2014/main" id="{874E9BE7-4B80-4168-8DF4-98678745E8E5}"/>
              </a:ext>
            </a:extLst>
          </p:cNvPr>
          <p:cNvSpPr/>
          <p:nvPr/>
        </p:nvSpPr>
        <p:spPr>
          <a:xfrm>
            <a:off x="4214813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8" name="向下箭號 17">
            <a:extLst>
              <a:ext uri="{FF2B5EF4-FFF2-40B4-BE49-F238E27FC236}">
                <a16:creationId xmlns:a16="http://schemas.microsoft.com/office/drawing/2014/main" id="{DE5C3DAA-5E3A-4040-A0F8-E814B9B35546}"/>
              </a:ext>
            </a:extLst>
          </p:cNvPr>
          <p:cNvSpPr/>
          <p:nvPr/>
        </p:nvSpPr>
        <p:spPr>
          <a:xfrm>
            <a:off x="4572000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9" name="向下箭號 18">
            <a:extLst>
              <a:ext uri="{FF2B5EF4-FFF2-40B4-BE49-F238E27FC236}">
                <a16:creationId xmlns:a16="http://schemas.microsoft.com/office/drawing/2014/main" id="{7E016D87-7350-486A-BCED-78DD5FD7A75F}"/>
              </a:ext>
            </a:extLst>
          </p:cNvPr>
          <p:cNvSpPr/>
          <p:nvPr/>
        </p:nvSpPr>
        <p:spPr>
          <a:xfrm>
            <a:off x="4929188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0" name="向下箭號 19">
            <a:extLst>
              <a:ext uri="{FF2B5EF4-FFF2-40B4-BE49-F238E27FC236}">
                <a16:creationId xmlns:a16="http://schemas.microsoft.com/office/drawing/2014/main" id="{08F7C993-8615-45E0-BF7B-CFA84A6B17D6}"/>
              </a:ext>
            </a:extLst>
          </p:cNvPr>
          <p:cNvSpPr/>
          <p:nvPr/>
        </p:nvSpPr>
        <p:spPr>
          <a:xfrm>
            <a:off x="5357813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1" name="向下箭號 20">
            <a:extLst>
              <a:ext uri="{FF2B5EF4-FFF2-40B4-BE49-F238E27FC236}">
                <a16:creationId xmlns:a16="http://schemas.microsoft.com/office/drawing/2014/main" id="{41D42CC9-4830-409A-8C5F-9DAD092BEA82}"/>
              </a:ext>
            </a:extLst>
          </p:cNvPr>
          <p:cNvSpPr/>
          <p:nvPr/>
        </p:nvSpPr>
        <p:spPr>
          <a:xfrm>
            <a:off x="5715000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2" name="向下箭號 21">
            <a:extLst>
              <a:ext uri="{FF2B5EF4-FFF2-40B4-BE49-F238E27FC236}">
                <a16:creationId xmlns:a16="http://schemas.microsoft.com/office/drawing/2014/main" id="{BBF2C1CB-A280-4DF6-A0DE-0B4747B8148C}"/>
              </a:ext>
            </a:extLst>
          </p:cNvPr>
          <p:cNvSpPr/>
          <p:nvPr/>
        </p:nvSpPr>
        <p:spPr>
          <a:xfrm>
            <a:off x="6143625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3" name="向下箭號 22">
            <a:extLst>
              <a:ext uri="{FF2B5EF4-FFF2-40B4-BE49-F238E27FC236}">
                <a16:creationId xmlns:a16="http://schemas.microsoft.com/office/drawing/2014/main" id="{BC35C525-7654-4205-B5E4-0755317AD72B}"/>
              </a:ext>
            </a:extLst>
          </p:cNvPr>
          <p:cNvSpPr/>
          <p:nvPr/>
        </p:nvSpPr>
        <p:spPr>
          <a:xfrm>
            <a:off x="6500813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4" name="向下箭號 23">
            <a:extLst>
              <a:ext uri="{FF2B5EF4-FFF2-40B4-BE49-F238E27FC236}">
                <a16:creationId xmlns:a16="http://schemas.microsoft.com/office/drawing/2014/main" id="{D284BB09-C4FA-4403-A172-A470542C3A47}"/>
              </a:ext>
            </a:extLst>
          </p:cNvPr>
          <p:cNvSpPr/>
          <p:nvPr/>
        </p:nvSpPr>
        <p:spPr>
          <a:xfrm>
            <a:off x="6858000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5" name="向下箭號 24">
            <a:extLst>
              <a:ext uri="{FF2B5EF4-FFF2-40B4-BE49-F238E27FC236}">
                <a16:creationId xmlns:a16="http://schemas.microsoft.com/office/drawing/2014/main" id="{A5273347-12E5-43D0-903C-CAB10363BFC8}"/>
              </a:ext>
            </a:extLst>
          </p:cNvPr>
          <p:cNvSpPr/>
          <p:nvPr/>
        </p:nvSpPr>
        <p:spPr>
          <a:xfrm>
            <a:off x="7286625" y="2643188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C76036A-6FDB-49F0-BE10-12D9E3AB0B07}"/>
              </a:ext>
            </a:extLst>
          </p:cNvPr>
          <p:cNvSpPr/>
          <p:nvPr/>
        </p:nvSpPr>
        <p:spPr>
          <a:xfrm>
            <a:off x="4071934" y="2928934"/>
            <a:ext cx="428628" cy="1571636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7">
            <a:extLst>
              <a:ext uri="{FF2B5EF4-FFF2-40B4-BE49-F238E27FC236}">
                <a16:creationId xmlns:a16="http://schemas.microsoft.com/office/drawing/2014/main" id="{9A266748-1B37-49C5-895E-0B972F258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4099" name="直排文字版面配置區 8">
            <a:extLst>
              <a:ext uri="{FF2B5EF4-FFF2-40B4-BE49-F238E27FC236}">
                <a16:creationId xmlns:a16="http://schemas.microsoft.com/office/drawing/2014/main" id="{B84DC858-B9F7-4370-84F0-9F41AD53E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C043817-A91E-4229-941B-226F04A4E406}"/>
              </a:ext>
            </a:extLst>
          </p:cNvPr>
          <p:cNvGraphicFramePr>
            <a:graphicFrameLocks noGrp="1"/>
          </p:cNvGraphicFramePr>
          <p:nvPr/>
        </p:nvGraphicFramePr>
        <p:xfrm>
          <a:off x="1571625" y="2816225"/>
          <a:ext cx="6096000" cy="1112838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341469538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834947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658105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507570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426760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984747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2162494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523121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539214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01253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68588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9373438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531415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2775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03445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7">
            <a:extLst>
              <a:ext uri="{FF2B5EF4-FFF2-40B4-BE49-F238E27FC236}">
                <a16:creationId xmlns:a16="http://schemas.microsoft.com/office/drawing/2014/main" id="{DF4E0CD2-7842-476D-99A7-85DF1F2D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5123" name="直排文字版面配置區 8">
            <a:extLst>
              <a:ext uri="{FF2B5EF4-FFF2-40B4-BE49-F238E27FC236}">
                <a16:creationId xmlns:a16="http://schemas.microsoft.com/office/drawing/2014/main" id="{2CDF8402-9189-4300-AAC5-3B525BD0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2A6BA3D-F9FC-4236-A2E5-2FF5DACE92D3}"/>
              </a:ext>
            </a:extLst>
          </p:cNvPr>
          <p:cNvGraphicFramePr>
            <a:graphicFrameLocks noGrp="1"/>
          </p:cNvGraphicFramePr>
          <p:nvPr/>
        </p:nvGraphicFramePr>
        <p:xfrm>
          <a:off x="1571625" y="2816225"/>
          <a:ext cx="6096000" cy="1112838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794051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475750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10175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616432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293455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897453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076010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354582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342427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058854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06118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7835463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718116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63468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384472"/>
                  </a:ext>
                </a:extLst>
              </a:tr>
            </a:tbl>
          </a:graphicData>
        </a:graphic>
      </p:graphicFrame>
      <p:sp>
        <p:nvSpPr>
          <p:cNvPr id="5178" name="文字方塊 10">
            <a:extLst>
              <a:ext uri="{FF2B5EF4-FFF2-40B4-BE49-F238E27FC236}">
                <a16:creationId xmlns:a16="http://schemas.microsoft.com/office/drawing/2014/main" id="{FF730B87-B6C7-46E7-A8A5-6B8005D7A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214813"/>
            <a:ext cx="2273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First, initial f(0) = -1</a:t>
            </a:r>
            <a:endParaRPr kumimoji="0" lang="zh-TW" altLang="en-US"/>
          </a:p>
        </p:txBody>
      </p:sp>
      <p:sp>
        <p:nvSpPr>
          <p:cNvPr id="15" name="向下箭號 14">
            <a:extLst>
              <a:ext uri="{FF2B5EF4-FFF2-40B4-BE49-F238E27FC236}">
                <a16:creationId xmlns:a16="http://schemas.microsoft.com/office/drawing/2014/main" id="{701A5D47-9FE3-4DDB-A86E-E9ACE6377551}"/>
              </a:ext>
            </a:extLst>
          </p:cNvPr>
          <p:cNvSpPr/>
          <p:nvPr/>
        </p:nvSpPr>
        <p:spPr>
          <a:xfrm>
            <a:off x="2286000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標題 7">
            <a:extLst>
              <a:ext uri="{FF2B5EF4-FFF2-40B4-BE49-F238E27FC236}">
                <a16:creationId xmlns:a16="http://schemas.microsoft.com/office/drawing/2014/main" id="{DEBD40C9-6D37-488E-A9CE-7B38AE580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6147" name="直排文字版面配置區 8">
            <a:extLst>
              <a:ext uri="{FF2B5EF4-FFF2-40B4-BE49-F238E27FC236}">
                <a16:creationId xmlns:a16="http://schemas.microsoft.com/office/drawing/2014/main" id="{5131DDC9-BFE1-4FA6-BAE3-1313C7CFD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56024C4-F1FE-437A-8B9B-794736AAD7D9}"/>
              </a:ext>
            </a:extLst>
          </p:cNvPr>
          <p:cNvGraphicFramePr>
            <a:graphicFrameLocks noGrp="1"/>
          </p:cNvGraphicFramePr>
          <p:nvPr/>
        </p:nvGraphicFramePr>
        <p:xfrm>
          <a:off x="1571625" y="2816225"/>
          <a:ext cx="6096000" cy="1112838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78771516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308179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175057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14810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260737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743697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97563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769662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869243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826891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34605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45562862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07731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8328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565034"/>
                  </a:ext>
                </a:extLst>
              </a:tr>
            </a:tbl>
          </a:graphicData>
        </a:graphic>
      </p:graphicFrame>
      <p:sp>
        <p:nvSpPr>
          <p:cNvPr id="6202" name="文字方塊 10">
            <a:extLst>
              <a:ext uri="{FF2B5EF4-FFF2-40B4-BE49-F238E27FC236}">
                <a16:creationId xmlns:a16="http://schemas.microsoft.com/office/drawing/2014/main" id="{3897995D-7CE4-49A4-9A59-0C36D83CD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214813"/>
            <a:ext cx="2273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First, initial f(0) = -1</a:t>
            </a:r>
            <a:endParaRPr kumimoji="0" lang="zh-TW" altLang="en-US"/>
          </a:p>
        </p:txBody>
      </p:sp>
      <p:sp>
        <p:nvSpPr>
          <p:cNvPr id="6203" name="文字方塊 12">
            <a:extLst>
              <a:ext uri="{FF2B5EF4-FFF2-40B4-BE49-F238E27FC236}">
                <a16:creationId xmlns:a16="http://schemas.microsoft.com/office/drawing/2014/main" id="{FCC7354F-4D3F-431F-B9CD-284EB22BC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559300"/>
            <a:ext cx="4870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j++, i = f(j-1), then compare p[i+1] and p[j]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16" name="向下箭號 15">
            <a:extLst>
              <a:ext uri="{FF2B5EF4-FFF2-40B4-BE49-F238E27FC236}">
                <a16:creationId xmlns:a16="http://schemas.microsoft.com/office/drawing/2014/main" id="{368720EA-8EBA-45F2-822E-08999DC081C6}"/>
              </a:ext>
            </a:extLst>
          </p:cNvPr>
          <p:cNvSpPr/>
          <p:nvPr/>
        </p:nvSpPr>
        <p:spPr>
          <a:xfrm>
            <a:off x="2786063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8" name="弧形箭號 (下彎) 17">
            <a:extLst>
              <a:ext uri="{FF2B5EF4-FFF2-40B4-BE49-F238E27FC236}">
                <a16:creationId xmlns:a16="http://schemas.microsoft.com/office/drawing/2014/main" id="{40DFCE56-1B4F-4C0A-9BDB-6FE5DD7A4D5F}"/>
              </a:ext>
            </a:extLst>
          </p:cNvPr>
          <p:cNvSpPr/>
          <p:nvPr/>
        </p:nvSpPr>
        <p:spPr>
          <a:xfrm flipH="1">
            <a:off x="2286000" y="2857500"/>
            <a:ext cx="571500" cy="28575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6206" name="文字方塊 18">
            <a:extLst>
              <a:ext uri="{FF2B5EF4-FFF2-40B4-BE49-F238E27FC236}">
                <a16:creationId xmlns:a16="http://schemas.microsoft.com/office/drawing/2014/main" id="{EB723831-3579-4C6F-A6C3-2F1EFA24A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929188"/>
            <a:ext cx="4391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If p[i+1] != p[j] and f(i-1) == -1, put -1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24" name="向下箭號 23">
            <a:extLst>
              <a:ext uri="{FF2B5EF4-FFF2-40B4-BE49-F238E27FC236}">
                <a16:creationId xmlns:a16="http://schemas.microsoft.com/office/drawing/2014/main" id="{1B706482-E451-4BBC-8CA3-6DB5657C8263}"/>
              </a:ext>
            </a:extLst>
          </p:cNvPr>
          <p:cNvSpPr/>
          <p:nvPr/>
        </p:nvSpPr>
        <p:spPr>
          <a:xfrm>
            <a:off x="2786063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6208" name="文字方塊 16">
            <a:extLst>
              <a:ext uri="{FF2B5EF4-FFF2-40B4-BE49-F238E27FC236}">
                <a16:creationId xmlns:a16="http://schemas.microsoft.com/office/drawing/2014/main" id="{CA698608-337D-4BCC-B675-1ACCF3A26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188" y="355917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-1</a:t>
            </a:r>
            <a:endParaRPr kumimoji="0"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標題 7">
            <a:extLst>
              <a:ext uri="{FF2B5EF4-FFF2-40B4-BE49-F238E27FC236}">
                <a16:creationId xmlns:a16="http://schemas.microsoft.com/office/drawing/2014/main" id="{893F05F5-B51C-41E2-B2C1-842B9FCBC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7171" name="直排文字版面配置區 8">
            <a:extLst>
              <a:ext uri="{FF2B5EF4-FFF2-40B4-BE49-F238E27FC236}">
                <a16:creationId xmlns:a16="http://schemas.microsoft.com/office/drawing/2014/main" id="{821DF079-0DB7-4D5C-B25E-11D08A04B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078C2194-3A8B-4A87-B3C0-3834A85DDFE1}"/>
              </a:ext>
            </a:extLst>
          </p:cNvPr>
          <p:cNvGraphicFramePr>
            <a:graphicFrameLocks noGrp="1"/>
          </p:cNvGraphicFramePr>
          <p:nvPr/>
        </p:nvGraphicFramePr>
        <p:xfrm>
          <a:off x="1571625" y="2816225"/>
          <a:ext cx="6096000" cy="1112838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1701854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386339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808035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815099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0984893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49903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1442062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602024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2844309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569149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728176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10311741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414730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44417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165486"/>
                  </a:ext>
                </a:extLst>
              </a:tr>
            </a:tbl>
          </a:graphicData>
        </a:graphic>
      </p:graphicFrame>
      <p:sp>
        <p:nvSpPr>
          <p:cNvPr id="7226" name="文字方塊 10">
            <a:extLst>
              <a:ext uri="{FF2B5EF4-FFF2-40B4-BE49-F238E27FC236}">
                <a16:creationId xmlns:a16="http://schemas.microsoft.com/office/drawing/2014/main" id="{AFE087DD-575D-4DCF-BABA-5B986554C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214813"/>
            <a:ext cx="2273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First, initial f(0) = -1</a:t>
            </a:r>
            <a:endParaRPr kumimoji="0" lang="zh-TW" altLang="en-US"/>
          </a:p>
        </p:txBody>
      </p:sp>
      <p:sp>
        <p:nvSpPr>
          <p:cNvPr id="7227" name="文字方塊 12">
            <a:extLst>
              <a:ext uri="{FF2B5EF4-FFF2-40B4-BE49-F238E27FC236}">
                <a16:creationId xmlns:a16="http://schemas.microsoft.com/office/drawing/2014/main" id="{58D6119A-91D2-479E-A446-13CBF5F4A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559300"/>
            <a:ext cx="479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j++, i = f(j-1), then compare p[i+1] and p[j]</a:t>
            </a:r>
            <a:endParaRPr kumimoji="0" lang="zh-TW" altLang="en-US"/>
          </a:p>
        </p:txBody>
      </p:sp>
      <p:sp>
        <p:nvSpPr>
          <p:cNvPr id="7228" name="文字方塊 18">
            <a:extLst>
              <a:ext uri="{FF2B5EF4-FFF2-40B4-BE49-F238E27FC236}">
                <a16:creationId xmlns:a16="http://schemas.microsoft.com/office/drawing/2014/main" id="{1FEEC596-F189-47BB-8ABA-EF2129858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929188"/>
            <a:ext cx="4319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p[i+1] != p[j] and f(i-1) == -1, put -1</a:t>
            </a:r>
            <a:endParaRPr kumimoji="0" lang="zh-TW" altLang="en-US"/>
          </a:p>
        </p:txBody>
      </p:sp>
      <p:sp>
        <p:nvSpPr>
          <p:cNvPr id="22" name="弧形箭號 (下彎) 21">
            <a:extLst>
              <a:ext uri="{FF2B5EF4-FFF2-40B4-BE49-F238E27FC236}">
                <a16:creationId xmlns:a16="http://schemas.microsoft.com/office/drawing/2014/main" id="{5C9A9F37-B6EC-4A58-9937-F33A2182D108}"/>
              </a:ext>
            </a:extLst>
          </p:cNvPr>
          <p:cNvSpPr/>
          <p:nvPr/>
        </p:nvSpPr>
        <p:spPr>
          <a:xfrm flipH="1">
            <a:off x="2357438" y="2928938"/>
            <a:ext cx="1000125" cy="2143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23" name="向下箭號 22">
            <a:extLst>
              <a:ext uri="{FF2B5EF4-FFF2-40B4-BE49-F238E27FC236}">
                <a16:creationId xmlns:a16="http://schemas.microsoft.com/office/drawing/2014/main" id="{B37E2D6F-929C-4287-A47E-85DC6C1165BA}"/>
              </a:ext>
            </a:extLst>
          </p:cNvPr>
          <p:cNvSpPr/>
          <p:nvPr/>
        </p:nvSpPr>
        <p:spPr>
          <a:xfrm>
            <a:off x="3286125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DAB5334-C189-4907-B217-7AC92C359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286375"/>
            <a:ext cx="3268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Else if p[i+1] == p[j], put i+1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16DFF98-4F87-4E7C-8C4E-0E21AE57D8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8" y="35591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0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B29F268-AF30-487D-AFC0-CBA6682EC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9350" y="35591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1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26" name="向下箭號 25">
            <a:extLst>
              <a:ext uri="{FF2B5EF4-FFF2-40B4-BE49-F238E27FC236}">
                <a16:creationId xmlns:a16="http://schemas.microsoft.com/office/drawing/2014/main" id="{A286C7DF-F037-47F3-9817-523D6EFAD07B}"/>
              </a:ext>
            </a:extLst>
          </p:cNvPr>
          <p:cNvSpPr/>
          <p:nvPr/>
        </p:nvSpPr>
        <p:spPr>
          <a:xfrm>
            <a:off x="3786188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8" name="弧形箭號 (下彎) 27">
            <a:extLst>
              <a:ext uri="{FF2B5EF4-FFF2-40B4-BE49-F238E27FC236}">
                <a16:creationId xmlns:a16="http://schemas.microsoft.com/office/drawing/2014/main" id="{F7A504DD-F80D-4FC1-A59E-95B4846175C6}"/>
              </a:ext>
            </a:extLst>
          </p:cNvPr>
          <p:cNvSpPr/>
          <p:nvPr/>
        </p:nvSpPr>
        <p:spPr>
          <a:xfrm flipH="1">
            <a:off x="2857500" y="2928938"/>
            <a:ext cx="1000125" cy="2143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30" name="向下箭號 29">
            <a:extLst>
              <a:ext uri="{FF2B5EF4-FFF2-40B4-BE49-F238E27FC236}">
                <a16:creationId xmlns:a16="http://schemas.microsoft.com/office/drawing/2014/main" id="{C4E3C942-E159-498B-8E8E-C34163536441}"/>
              </a:ext>
            </a:extLst>
          </p:cNvPr>
          <p:cNvSpPr/>
          <p:nvPr/>
        </p:nvSpPr>
        <p:spPr>
          <a:xfrm>
            <a:off x="4286250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1" name="弧形箭號 (下彎) 30">
            <a:extLst>
              <a:ext uri="{FF2B5EF4-FFF2-40B4-BE49-F238E27FC236}">
                <a16:creationId xmlns:a16="http://schemas.microsoft.com/office/drawing/2014/main" id="{FA9F820F-A4F8-4A45-B6A0-4940D3EAF3A9}"/>
              </a:ext>
            </a:extLst>
          </p:cNvPr>
          <p:cNvSpPr/>
          <p:nvPr/>
        </p:nvSpPr>
        <p:spPr>
          <a:xfrm flipH="1">
            <a:off x="3429000" y="2928938"/>
            <a:ext cx="1000125" cy="2143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8C48C56-8CD0-4DC2-8941-F8DC6B8BF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640388"/>
            <a:ext cx="4660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p[i+1] != p[j] and i != -1, let i = f(i),</a:t>
            </a:r>
          </a:p>
          <a:p>
            <a:r>
              <a:rPr kumimoji="0" lang="en-US" altLang="zh-TW"/>
              <a:t>until p[i+1] == p[j] or i == -1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17" grpId="0"/>
      <p:bldP spid="20" grpId="0"/>
      <p:bldP spid="25" grpId="0"/>
      <p:bldP spid="26" grpId="0" animBg="1"/>
      <p:bldP spid="28" grpId="0" animBg="1"/>
      <p:bldP spid="30" grpId="0" animBg="1"/>
      <p:bldP spid="31" grpId="0" animBg="1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標題 7">
            <a:extLst>
              <a:ext uri="{FF2B5EF4-FFF2-40B4-BE49-F238E27FC236}">
                <a16:creationId xmlns:a16="http://schemas.microsoft.com/office/drawing/2014/main" id="{2A686134-5B90-44B9-A3C5-33FC85ED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8195" name="直排文字版面配置區 8">
            <a:extLst>
              <a:ext uri="{FF2B5EF4-FFF2-40B4-BE49-F238E27FC236}">
                <a16:creationId xmlns:a16="http://schemas.microsoft.com/office/drawing/2014/main" id="{33D25405-3857-40D6-8F3A-5D6E8B29A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B33A9577-1A9E-4174-B854-B9AF1B5C54F3}"/>
              </a:ext>
            </a:extLst>
          </p:cNvPr>
          <p:cNvGraphicFramePr>
            <a:graphicFrameLocks noGrp="1"/>
          </p:cNvGraphicFramePr>
          <p:nvPr/>
        </p:nvGraphicFramePr>
        <p:xfrm>
          <a:off x="1571625" y="2816225"/>
          <a:ext cx="6096000" cy="1112838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1221417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7091838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734019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986159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98378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703492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87647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67064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22390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133737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2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11926353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09349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9271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181521"/>
                  </a:ext>
                </a:extLst>
              </a:tr>
            </a:tbl>
          </a:graphicData>
        </a:graphic>
      </p:graphicFrame>
      <p:sp>
        <p:nvSpPr>
          <p:cNvPr id="30" name="向下箭號 29">
            <a:extLst>
              <a:ext uri="{FF2B5EF4-FFF2-40B4-BE49-F238E27FC236}">
                <a16:creationId xmlns:a16="http://schemas.microsoft.com/office/drawing/2014/main" id="{A51A3D96-26A6-4C3D-BDD9-02B5C70637DD}"/>
              </a:ext>
            </a:extLst>
          </p:cNvPr>
          <p:cNvSpPr/>
          <p:nvPr/>
        </p:nvSpPr>
        <p:spPr>
          <a:xfrm>
            <a:off x="4286250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1" name="弧形箭號 (下彎) 30">
            <a:extLst>
              <a:ext uri="{FF2B5EF4-FFF2-40B4-BE49-F238E27FC236}">
                <a16:creationId xmlns:a16="http://schemas.microsoft.com/office/drawing/2014/main" id="{A0DA5556-23AD-4AE0-B726-849F8A0C6D57}"/>
              </a:ext>
            </a:extLst>
          </p:cNvPr>
          <p:cNvSpPr/>
          <p:nvPr/>
        </p:nvSpPr>
        <p:spPr>
          <a:xfrm flipH="1">
            <a:off x="3429000" y="2928938"/>
            <a:ext cx="1000125" cy="2143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1B70D80-1253-4EA7-A05F-462BEBD4CCF1}"/>
              </a:ext>
            </a:extLst>
          </p:cNvPr>
          <p:cNvCxnSpPr/>
          <p:nvPr/>
        </p:nvCxnSpPr>
        <p:spPr>
          <a:xfrm rot="10800000">
            <a:off x="2928938" y="3071813"/>
            <a:ext cx="857250" cy="642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AA0C327F-49EC-4E70-A7EB-62168EB8F69F}"/>
              </a:ext>
            </a:extLst>
          </p:cNvPr>
          <p:cNvCxnSpPr/>
          <p:nvPr/>
        </p:nvCxnSpPr>
        <p:spPr>
          <a:xfrm>
            <a:off x="3000375" y="3427413"/>
            <a:ext cx="214313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弧形箭號 (上彎) 43">
            <a:extLst>
              <a:ext uri="{FF2B5EF4-FFF2-40B4-BE49-F238E27FC236}">
                <a16:creationId xmlns:a16="http://schemas.microsoft.com/office/drawing/2014/main" id="{BEA1C896-BF87-4A11-98FF-19A233424A60}"/>
              </a:ext>
            </a:extLst>
          </p:cNvPr>
          <p:cNvSpPr/>
          <p:nvPr/>
        </p:nvSpPr>
        <p:spPr>
          <a:xfrm>
            <a:off x="3357563" y="3500438"/>
            <a:ext cx="1000125" cy="285750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BA8D4ED5-D412-4D4E-895F-CC2AE811F259}"/>
              </a:ext>
            </a:extLst>
          </p:cNvPr>
          <p:cNvSpPr/>
          <p:nvPr/>
        </p:nvSpPr>
        <p:spPr>
          <a:xfrm>
            <a:off x="2643188" y="3571875"/>
            <a:ext cx="357187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A900C09A-FC29-42F9-B433-387516FFF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3559175"/>
            <a:ext cx="3952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-1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A214C32-233F-4B23-96E0-FD94372D1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3857625"/>
            <a:ext cx="1243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7030A0"/>
                </a:solidFill>
              </a:rPr>
              <a:t>Not equal!</a:t>
            </a:r>
            <a:endParaRPr kumimoji="0" lang="zh-TW" altLang="en-US">
              <a:solidFill>
                <a:srgbClr val="7030A0"/>
              </a:solidFill>
            </a:endParaRPr>
          </a:p>
        </p:txBody>
      </p:sp>
      <p:sp>
        <p:nvSpPr>
          <p:cNvPr id="8258" name="文字方塊 48">
            <a:extLst>
              <a:ext uri="{FF2B5EF4-FFF2-40B4-BE49-F238E27FC236}">
                <a16:creationId xmlns:a16="http://schemas.microsoft.com/office/drawing/2014/main" id="{F3F661E2-1E42-4DAC-A0D4-C8D77BA0C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214813"/>
            <a:ext cx="2273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First, initial f(0) = -1</a:t>
            </a:r>
            <a:endParaRPr kumimoji="0" lang="zh-TW" altLang="en-US"/>
          </a:p>
        </p:txBody>
      </p:sp>
      <p:sp>
        <p:nvSpPr>
          <p:cNvPr id="8259" name="文字方塊 49">
            <a:extLst>
              <a:ext uri="{FF2B5EF4-FFF2-40B4-BE49-F238E27FC236}">
                <a16:creationId xmlns:a16="http://schemas.microsoft.com/office/drawing/2014/main" id="{B61FCB06-44BC-4043-BF51-DF83D54CF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559300"/>
            <a:ext cx="479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j++, i = f(j-1), then compare p[i+1] and p[j]</a:t>
            </a:r>
            <a:endParaRPr kumimoji="0" lang="zh-TW" altLang="en-US"/>
          </a:p>
        </p:txBody>
      </p:sp>
      <p:sp>
        <p:nvSpPr>
          <p:cNvPr id="8260" name="文字方塊 50">
            <a:extLst>
              <a:ext uri="{FF2B5EF4-FFF2-40B4-BE49-F238E27FC236}">
                <a16:creationId xmlns:a16="http://schemas.microsoft.com/office/drawing/2014/main" id="{4D6CDE7E-719C-4AEC-8908-8835E654B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929188"/>
            <a:ext cx="4319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p[i+1] != p[j] and f(i-1) == -1, put -1</a:t>
            </a:r>
            <a:endParaRPr kumimoji="0" lang="zh-TW" altLang="en-US"/>
          </a:p>
        </p:txBody>
      </p:sp>
      <p:sp>
        <p:nvSpPr>
          <p:cNvPr id="8261" name="文字方塊 51">
            <a:extLst>
              <a:ext uri="{FF2B5EF4-FFF2-40B4-BE49-F238E27FC236}">
                <a16:creationId xmlns:a16="http://schemas.microsoft.com/office/drawing/2014/main" id="{3993902B-2ED0-4A5A-801A-542E6326E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286375"/>
            <a:ext cx="3268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p[i+1] == p[j], put i+1</a:t>
            </a:r>
            <a:endParaRPr kumimoji="0" lang="zh-TW" altLang="en-US"/>
          </a:p>
        </p:txBody>
      </p:sp>
      <p:sp>
        <p:nvSpPr>
          <p:cNvPr id="8262" name="文字方塊 52">
            <a:extLst>
              <a:ext uri="{FF2B5EF4-FFF2-40B4-BE49-F238E27FC236}">
                <a16:creationId xmlns:a16="http://schemas.microsoft.com/office/drawing/2014/main" id="{51174469-FD5E-4BAE-9E35-75A39CEDC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640388"/>
            <a:ext cx="4660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p[i+1] != p[j] and i != -1, let i = f(i),</a:t>
            </a:r>
          </a:p>
          <a:p>
            <a:r>
              <a:rPr kumimoji="0" lang="en-US" altLang="zh-TW"/>
              <a:t>until p[i+1] == p[j] or i == -1 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0B6CF353-AB9E-439A-AE86-9228F3403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929313"/>
            <a:ext cx="3513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If i == -1 compare p[0] and p[j]</a:t>
            </a:r>
            <a:endParaRPr kumimoji="0"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  <p:bldP spid="47" grpId="0"/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7">
            <a:extLst>
              <a:ext uri="{FF2B5EF4-FFF2-40B4-BE49-F238E27FC236}">
                <a16:creationId xmlns:a16="http://schemas.microsoft.com/office/drawing/2014/main" id="{62402FC6-59A3-460A-9158-21E36C15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9219" name="直排文字版面配置區 8">
            <a:extLst>
              <a:ext uri="{FF2B5EF4-FFF2-40B4-BE49-F238E27FC236}">
                <a16:creationId xmlns:a16="http://schemas.microsoft.com/office/drawing/2014/main" id="{7336089C-319C-4FFB-AF52-EA5F9239B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4153E2E-0EDE-4725-852D-E064A1E52071}"/>
              </a:ext>
            </a:extLst>
          </p:cNvPr>
          <p:cNvGraphicFramePr>
            <a:graphicFrameLocks noGrp="1"/>
          </p:cNvGraphicFramePr>
          <p:nvPr/>
        </p:nvGraphicFramePr>
        <p:xfrm>
          <a:off x="1571625" y="2816225"/>
          <a:ext cx="6096000" cy="1112838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33327530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16877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842794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5525177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6258852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277045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407038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17171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3266859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556389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4867205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78044444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08329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81212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537963"/>
                  </a:ext>
                </a:extLst>
              </a:tr>
            </a:tbl>
          </a:graphicData>
        </a:graphic>
      </p:graphicFrame>
      <p:sp>
        <p:nvSpPr>
          <p:cNvPr id="30" name="向下箭號 29">
            <a:extLst>
              <a:ext uri="{FF2B5EF4-FFF2-40B4-BE49-F238E27FC236}">
                <a16:creationId xmlns:a16="http://schemas.microsoft.com/office/drawing/2014/main" id="{5F44A404-5E83-4315-89C4-D4178C77F7E2}"/>
              </a:ext>
            </a:extLst>
          </p:cNvPr>
          <p:cNvSpPr/>
          <p:nvPr/>
        </p:nvSpPr>
        <p:spPr>
          <a:xfrm>
            <a:off x="4786313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1" name="弧形箭號 (下彎) 30">
            <a:extLst>
              <a:ext uri="{FF2B5EF4-FFF2-40B4-BE49-F238E27FC236}">
                <a16:creationId xmlns:a16="http://schemas.microsoft.com/office/drawing/2014/main" id="{01CBC952-EDD6-4B73-BCB6-87600E799492}"/>
              </a:ext>
            </a:extLst>
          </p:cNvPr>
          <p:cNvSpPr/>
          <p:nvPr/>
        </p:nvSpPr>
        <p:spPr>
          <a:xfrm flipH="1">
            <a:off x="2286000" y="2928938"/>
            <a:ext cx="2643188" cy="2143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F35478-1F7E-442B-BE69-19DC7BA68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35591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0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14B2340-1DB0-45CC-A403-B1AE5CFC4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35591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1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22" name="弧形箭號 (下彎) 21">
            <a:extLst>
              <a:ext uri="{FF2B5EF4-FFF2-40B4-BE49-F238E27FC236}">
                <a16:creationId xmlns:a16="http://schemas.microsoft.com/office/drawing/2014/main" id="{A8F70A50-0330-478C-8979-E53353718C3D}"/>
              </a:ext>
            </a:extLst>
          </p:cNvPr>
          <p:cNvSpPr/>
          <p:nvPr/>
        </p:nvSpPr>
        <p:spPr>
          <a:xfrm flipH="1">
            <a:off x="2786063" y="2928938"/>
            <a:ext cx="2643187" cy="2143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23" name="向下箭號 22">
            <a:extLst>
              <a:ext uri="{FF2B5EF4-FFF2-40B4-BE49-F238E27FC236}">
                <a16:creationId xmlns:a16="http://schemas.microsoft.com/office/drawing/2014/main" id="{C872F955-6216-4E0D-AB76-FB1F72385CEB}"/>
              </a:ext>
            </a:extLst>
          </p:cNvPr>
          <p:cNvSpPr/>
          <p:nvPr/>
        </p:nvSpPr>
        <p:spPr>
          <a:xfrm>
            <a:off x="5357813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4" name="弧形箭號 (下彎) 23">
            <a:extLst>
              <a:ext uri="{FF2B5EF4-FFF2-40B4-BE49-F238E27FC236}">
                <a16:creationId xmlns:a16="http://schemas.microsoft.com/office/drawing/2014/main" id="{12A1EDDE-624F-41D6-A14E-CF84ADFA0629}"/>
              </a:ext>
            </a:extLst>
          </p:cNvPr>
          <p:cNvSpPr/>
          <p:nvPr/>
        </p:nvSpPr>
        <p:spPr>
          <a:xfrm flipH="1">
            <a:off x="3286125" y="2928938"/>
            <a:ext cx="2643188" cy="2143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25" name="向下箭號 24">
            <a:extLst>
              <a:ext uri="{FF2B5EF4-FFF2-40B4-BE49-F238E27FC236}">
                <a16:creationId xmlns:a16="http://schemas.microsoft.com/office/drawing/2014/main" id="{BB46B298-EEDE-44F7-8082-AA7B5CA7BE80}"/>
              </a:ext>
            </a:extLst>
          </p:cNvPr>
          <p:cNvSpPr/>
          <p:nvPr/>
        </p:nvSpPr>
        <p:spPr>
          <a:xfrm>
            <a:off x="5857875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D034059-470B-45A0-B3EC-74EE4CB98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591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2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27" name="弧形箭號 (下彎) 26">
            <a:extLst>
              <a:ext uri="{FF2B5EF4-FFF2-40B4-BE49-F238E27FC236}">
                <a16:creationId xmlns:a16="http://schemas.microsoft.com/office/drawing/2014/main" id="{5FF380A4-107A-4F27-B0FB-390457404022}"/>
              </a:ext>
            </a:extLst>
          </p:cNvPr>
          <p:cNvSpPr/>
          <p:nvPr/>
        </p:nvSpPr>
        <p:spPr>
          <a:xfrm flipH="1">
            <a:off x="3786188" y="2928938"/>
            <a:ext cx="2643187" cy="2143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28" name="向下箭號 27">
            <a:extLst>
              <a:ext uri="{FF2B5EF4-FFF2-40B4-BE49-F238E27FC236}">
                <a16:creationId xmlns:a16="http://schemas.microsoft.com/office/drawing/2014/main" id="{322403E8-5FF0-47FA-AEDF-CD7A3F81106A}"/>
              </a:ext>
            </a:extLst>
          </p:cNvPr>
          <p:cNvSpPr/>
          <p:nvPr/>
        </p:nvSpPr>
        <p:spPr>
          <a:xfrm>
            <a:off x="6357938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98F14DA-61CF-4212-8639-1A186DFCA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1100" y="35591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3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34" name="向下箭號 33">
            <a:extLst>
              <a:ext uri="{FF2B5EF4-FFF2-40B4-BE49-F238E27FC236}">
                <a16:creationId xmlns:a16="http://schemas.microsoft.com/office/drawing/2014/main" id="{EAB7069F-1238-41D8-9829-0E26BE12983F}"/>
              </a:ext>
            </a:extLst>
          </p:cNvPr>
          <p:cNvSpPr/>
          <p:nvPr/>
        </p:nvSpPr>
        <p:spPr>
          <a:xfrm>
            <a:off x="6858000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5" name="弧形箭號 (下彎) 34">
            <a:extLst>
              <a:ext uri="{FF2B5EF4-FFF2-40B4-BE49-F238E27FC236}">
                <a16:creationId xmlns:a16="http://schemas.microsoft.com/office/drawing/2014/main" id="{FB0FDD8C-4B32-4E41-9B9F-A6FB17EF6EF8}"/>
              </a:ext>
            </a:extLst>
          </p:cNvPr>
          <p:cNvSpPr/>
          <p:nvPr/>
        </p:nvSpPr>
        <p:spPr>
          <a:xfrm flipH="1">
            <a:off x="4286250" y="2928938"/>
            <a:ext cx="2643188" cy="2143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9288" name="文字方塊 35">
            <a:extLst>
              <a:ext uri="{FF2B5EF4-FFF2-40B4-BE49-F238E27FC236}">
                <a16:creationId xmlns:a16="http://schemas.microsoft.com/office/drawing/2014/main" id="{5E88F878-4D91-47CA-AC3B-8C59DD30D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214813"/>
            <a:ext cx="2273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First, initial f(0) = -1</a:t>
            </a:r>
            <a:endParaRPr kumimoji="0" lang="zh-TW" altLang="en-US"/>
          </a:p>
        </p:txBody>
      </p:sp>
      <p:sp>
        <p:nvSpPr>
          <p:cNvPr id="9289" name="文字方塊 36">
            <a:extLst>
              <a:ext uri="{FF2B5EF4-FFF2-40B4-BE49-F238E27FC236}">
                <a16:creationId xmlns:a16="http://schemas.microsoft.com/office/drawing/2014/main" id="{CC05AEE8-F193-4ACA-A8E2-74F9E8E4C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559300"/>
            <a:ext cx="479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j++, i = f(j-1), then compare p[i+1] and p[j]</a:t>
            </a:r>
            <a:endParaRPr kumimoji="0" lang="zh-TW" altLang="en-US"/>
          </a:p>
        </p:txBody>
      </p:sp>
      <p:sp>
        <p:nvSpPr>
          <p:cNvPr id="9290" name="文字方塊 37">
            <a:extLst>
              <a:ext uri="{FF2B5EF4-FFF2-40B4-BE49-F238E27FC236}">
                <a16:creationId xmlns:a16="http://schemas.microsoft.com/office/drawing/2014/main" id="{23A04DA8-4796-4D8B-B4D3-072FDBC1E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929188"/>
            <a:ext cx="4319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p[i+1] != p[j] and f(i-1) == -1, put -1</a:t>
            </a:r>
            <a:endParaRPr kumimoji="0" lang="zh-TW" altLang="en-US"/>
          </a:p>
        </p:txBody>
      </p:sp>
      <p:sp>
        <p:nvSpPr>
          <p:cNvPr id="9291" name="文字方塊 38">
            <a:extLst>
              <a:ext uri="{FF2B5EF4-FFF2-40B4-BE49-F238E27FC236}">
                <a16:creationId xmlns:a16="http://schemas.microsoft.com/office/drawing/2014/main" id="{9B477142-1D10-4ADC-9A76-F32AE3899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286375"/>
            <a:ext cx="3268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p[i+1] == p[j], put i+1</a:t>
            </a:r>
            <a:endParaRPr kumimoji="0" lang="zh-TW" altLang="en-US"/>
          </a:p>
        </p:txBody>
      </p:sp>
      <p:sp>
        <p:nvSpPr>
          <p:cNvPr id="9292" name="文字方塊 39">
            <a:extLst>
              <a:ext uri="{FF2B5EF4-FFF2-40B4-BE49-F238E27FC236}">
                <a16:creationId xmlns:a16="http://schemas.microsoft.com/office/drawing/2014/main" id="{C90DADB2-0229-447B-B38A-E2385E501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640388"/>
            <a:ext cx="4660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p[i+1] != p[j] and i != -1, let i = f(i),</a:t>
            </a:r>
          </a:p>
          <a:p>
            <a:r>
              <a:rPr kumimoji="0" lang="en-US" altLang="zh-TW"/>
              <a:t>until p[i+1] == p[j] or i == -1 </a:t>
            </a:r>
          </a:p>
        </p:txBody>
      </p:sp>
      <p:sp>
        <p:nvSpPr>
          <p:cNvPr id="9293" name="文字方塊 40">
            <a:extLst>
              <a:ext uri="{FF2B5EF4-FFF2-40B4-BE49-F238E27FC236}">
                <a16:creationId xmlns:a16="http://schemas.microsoft.com/office/drawing/2014/main" id="{105571FD-86CD-4222-96C8-73EE1FA0B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929313"/>
            <a:ext cx="3513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i == -1 compare p[0] and p[j]</a:t>
            </a:r>
            <a:endParaRPr kumimoji="0"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18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4" grpId="0" animBg="1"/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7">
            <a:extLst>
              <a:ext uri="{FF2B5EF4-FFF2-40B4-BE49-F238E27FC236}">
                <a16:creationId xmlns:a16="http://schemas.microsoft.com/office/drawing/2014/main" id="{7E597028-78A6-4980-BA06-065BC0AA2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10243" name="直排文字版面配置區 8">
            <a:extLst>
              <a:ext uri="{FF2B5EF4-FFF2-40B4-BE49-F238E27FC236}">
                <a16:creationId xmlns:a16="http://schemas.microsoft.com/office/drawing/2014/main" id="{0C48216A-551D-4D84-8244-6AA034F08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ED4E9F5-1384-47B3-B917-642D86F44537}"/>
              </a:ext>
            </a:extLst>
          </p:cNvPr>
          <p:cNvGraphicFramePr>
            <a:graphicFrameLocks noGrp="1"/>
          </p:cNvGraphicFramePr>
          <p:nvPr/>
        </p:nvGraphicFramePr>
        <p:xfrm>
          <a:off x="1571625" y="2816225"/>
          <a:ext cx="6096000" cy="1112838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20149081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1437748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3260375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4719145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340634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512614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77743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40493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554394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66380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3621839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16961467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89972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8261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56140"/>
                  </a:ext>
                </a:extLst>
              </a:tr>
            </a:tbl>
          </a:graphicData>
        </a:graphic>
      </p:graphicFrame>
      <p:sp>
        <p:nvSpPr>
          <p:cNvPr id="34" name="向下箭號 33">
            <a:extLst>
              <a:ext uri="{FF2B5EF4-FFF2-40B4-BE49-F238E27FC236}">
                <a16:creationId xmlns:a16="http://schemas.microsoft.com/office/drawing/2014/main" id="{502D6D4A-00EE-466E-8C5A-1C94F6C78158}"/>
              </a:ext>
            </a:extLst>
          </p:cNvPr>
          <p:cNvSpPr/>
          <p:nvPr/>
        </p:nvSpPr>
        <p:spPr>
          <a:xfrm>
            <a:off x="6858000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5" name="弧形箭號 (下彎) 34">
            <a:extLst>
              <a:ext uri="{FF2B5EF4-FFF2-40B4-BE49-F238E27FC236}">
                <a16:creationId xmlns:a16="http://schemas.microsoft.com/office/drawing/2014/main" id="{B33B7C38-13C5-45B4-8881-5F02389AB95B}"/>
              </a:ext>
            </a:extLst>
          </p:cNvPr>
          <p:cNvSpPr/>
          <p:nvPr/>
        </p:nvSpPr>
        <p:spPr>
          <a:xfrm flipH="1">
            <a:off x="4286250" y="2928938"/>
            <a:ext cx="2643188" cy="2143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1FB9658D-19BF-486F-81C6-01B31588DDE4}"/>
              </a:ext>
            </a:extLst>
          </p:cNvPr>
          <p:cNvCxnSpPr/>
          <p:nvPr/>
        </p:nvCxnSpPr>
        <p:spPr>
          <a:xfrm rot="10800000">
            <a:off x="4000500" y="3071813"/>
            <a:ext cx="2286000" cy="642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C6CAE0F3-ED0E-4AC9-89A8-633DE59BF95A}"/>
              </a:ext>
            </a:extLst>
          </p:cNvPr>
          <p:cNvCxnSpPr/>
          <p:nvPr/>
        </p:nvCxnSpPr>
        <p:spPr>
          <a:xfrm>
            <a:off x="4000500" y="3355975"/>
            <a:ext cx="21431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弧形箭號 (上彎) 40">
            <a:extLst>
              <a:ext uri="{FF2B5EF4-FFF2-40B4-BE49-F238E27FC236}">
                <a16:creationId xmlns:a16="http://schemas.microsoft.com/office/drawing/2014/main" id="{A4BBB7CD-3BF2-488A-8F5C-6D9E64CC470E}"/>
              </a:ext>
            </a:extLst>
          </p:cNvPr>
          <p:cNvSpPr/>
          <p:nvPr/>
        </p:nvSpPr>
        <p:spPr>
          <a:xfrm>
            <a:off x="4357688" y="3500438"/>
            <a:ext cx="2571750" cy="214312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EEBB437-EA07-4A17-93A2-41EA880BE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488" y="3773488"/>
            <a:ext cx="1243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7030A0"/>
                </a:solidFill>
              </a:rPr>
              <a:t>Not equal!</a:t>
            </a:r>
            <a:endParaRPr kumimoji="0" lang="zh-TW" altLang="en-US">
              <a:solidFill>
                <a:srgbClr val="7030A0"/>
              </a:solidFill>
            </a:endParaRP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A2A1A998-0C0F-418E-9376-3DCF62E56C8F}"/>
              </a:ext>
            </a:extLst>
          </p:cNvPr>
          <p:cNvCxnSpPr/>
          <p:nvPr/>
        </p:nvCxnSpPr>
        <p:spPr>
          <a:xfrm rot="10800000">
            <a:off x="2928938" y="3071813"/>
            <a:ext cx="857250" cy="642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F865AB8D-F304-4AB5-9BD4-3A044A38C412}"/>
              </a:ext>
            </a:extLst>
          </p:cNvPr>
          <p:cNvCxnSpPr/>
          <p:nvPr/>
        </p:nvCxnSpPr>
        <p:spPr>
          <a:xfrm>
            <a:off x="3000375" y="3357563"/>
            <a:ext cx="214313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弧形箭號 (上彎) 46">
            <a:extLst>
              <a:ext uri="{FF2B5EF4-FFF2-40B4-BE49-F238E27FC236}">
                <a16:creationId xmlns:a16="http://schemas.microsoft.com/office/drawing/2014/main" id="{21E156B4-0D26-462A-850F-B782B2C3533F}"/>
              </a:ext>
            </a:extLst>
          </p:cNvPr>
          <p:cNvSpPr/>
          <p:nvPr/>
        </p:nvSpPr>
        <p:spPr>
          <a:xfrm>
            <a:off x="3286125" y="3500438"/>
            <a:ext cx="3643313" cy="214312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5786E77-89D1-42E9-8826-573BB1905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6273800"/>
            <a:ext cx="289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p[i+1] == p[j], put i+1</a:t>
            </a:r>
            <a:endParaRPr kumimoji="0" lang="zh-TW" altLang="en-US"/>
          </a:p>
        </p:txBody>
      </p:sp>
      <p:sp>
        <p:nvSpPr>
          <p:cNvPr id="10308" name="文字方塊 48">
            <a:extLst>
              <a:ext uri="{FF2B5EF4-FFF2-40B4-BE49-F238E27FC236}">
                <a16:creationId xmlns:a16="http://schemas.microsoft.com/office/drawing/2014/main" id="{7DC512B4-B530-4808-969E-580316AF2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214813"/>
            <a:ext cx="2273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First, initial f(0) = -1</a:t>
            </a:r>
            <a:endParaRPr kumimoji="0" lang="zh-TW" altLang="en-US"/>
          </a:p>
        </p:txBody>
      </p:sp>
      <p:sp>
        <p:nvSpPr>
          <p:cNvPr id="10309" name="文字方塊 49">
            <a:extLst>
              <a:ext uri="{FF2B5EF4-FFF2-40B4-BE49-F238E27FC236}">
                <a16:creationId xmlns:a16="http://schemas.microsoft.com/office/drawing/2014/main" id="{BD663FC3-F9D2-43FA-9C28-CE50791BE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559300"/>
            <a:ext cx="479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j++, i = f(j-1), then compare p[i+1] and p[j]</a:t>
            </a:r>
            <a:endParaRPr kumimoji="0" lang="zh-TW" altLang="en-US"/>
          </a:p>
        </p:txBody>
      </p:sp>
      <p:sp>
        <p:nvSpPr>
          <p:cNvPr id="10310" name="文字方塊 50">
            <a:extLst>
              <a:ext uri="{FF2B5EF4-FFF2-40B4-BE49-F238E27FC236}">
                <a16:creationId xmlns:a16="http://schemas.microsoft.com/office/drawing/2014/main" id="{DA1A705F-976B-4F34-832F-8446F7E4A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929188"/>
            <a:ext cx="4319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p[i+1] != p[j] and f(i-1) == -1, put -1</a:t>
            </a:r>
            <a:endParaRPr kumimoji="0" lang="zh-TW" altLang="en-US"/>
          </a:p>
        </p:txBody>
      </p:sp>
      <p:sp>
        <p:nvSpPr>
          <p:cNvPr id="10311" name="文字方塊 51">
            <a:extLst>
              <a:ext uri="{FF2B5EF4-FFF2-40B4-BE49-F238E27FC236}">
                <a16:creationId xmlns:a16="http://schemas.microsoft.com/office/drawing/2014/main" id="{F6917D63-5629-4786-8F4A-ED5D99626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286375"/>
            <a:ext cx="3268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p[i+1] == p[j], put i+1</a:t>
            </a:r>
            <a:endParaRPr kumimoji="0" lang="zh-TW" altLang="en-US"/>
          </a:p>
        </p:txBody>
      </p:sp>
      <p:sp>
        <p:nvSpPr>
          <p:cNvPr id="10312" name="文字方塊 52">
            <a:extLst>
              <a:ext uri="{FF2B5EF4-FFF2-40B4-BE49-F238E27FC236}">
                <a16:creationId xmlns:a16="http://schemas.microsoft.com/office/drawing/2014/main" id="{5C2949A3-D898-4E80-AEE9-2A3444CB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640388"/>
            <a:ext cx="4660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p[i+1] != p[j] and i != -1, let i = f(i),</a:t>
            </a:r>
          </a:p>
          <a:p>
            <a:r>
              <a:rPr kumimoji="0" lang="en-US" altLang="zh-TW"/>
              <a:t>until p[i+1] == p[j] or i == -1 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F4A6763E-B52B-4782-97FB-D916810CC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6925" y="3786188"/>
            <a:ext cx="822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7030A0"/>
                </a:solidFill>
              </a:rPr>
              <a:t>Equal!</a:t>
            </a:r>
            <a:endParaRPr kumimoji="0" lang="zh-TW" altLang="en-US">
              <a:solidFill>
                <a:srgbClr val="7030A0"/>
              </a:solidFill>
            </a:endParaRPr>
          </a:p>
        </p:txBody>
      </p:sp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F840068D-BDCE-41DB-9355-6F010291FCA8}"/>
              </a:ext>
            </a:extLst>
          </p:cNvPr>
          <p:cNvCxnSpPr/>
          <p:nvPr/>
        </p:nvCxnSpPr>
        <p:spPr>
          <a:xfrm>
            <a:off x="3429000" y="3000375"/>
            <a:ext cx="3571875" cy="785813"/>
          </a:xfrm>
          <a:prstGeom prst="bentConnector3">
            <a:avLst>
              <a:gd name="adj1" fmla="val 14066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橢圓 68">
            <a:extLst>
              <a:ext uri="{FF2B5EF4-FFF2-40B4-BE49-F238E27FC236}">
                <a16:creationId xmlns:a16="http://schemas.microsoft.com/office/drawing/2014/main" id="{FAD48ADF-EC9A-4CC7-8323-CFC7E5C969BB}"/>
              </a:ext>
            </a:extLst>
          </p:cNvPr>
          <p:cNvSpPr/>
          <p:nvPr/>
        </p:nvSpPr>
        <p:spPr>
          <a:xfrm>
            <a:off x="3143250" y="2857500"/>
            <a:ext cx="357188" cy="3571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89A288F3-F0A9-4ABD-9563-A36946958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1163" y="35591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2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10317" name="文字方塊 70">
            <a:extLst>
              <a:ext uri="{FF2B5EF4-FFF2-40B4-BE49-F238E27FC236}">
                <a16:creationId xmlns:a16="http://schemas.microsoft.com/office/drawing/2014/main" id="{92B02608-4F28-4A9D-BC67-EE9F0E470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929313"/>
            <a:ext cx="3513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i == -1 compare p[0] and p[j]</a:t>
            </a:r>
            <a:endParaRPr kumimoji="0" lang="zh-TW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7" grpId="0" animBg="1"/>
      <p:bldP spid="48" grpId="0"/>
      <p:bldP spid="54" grpId="0"/>
      <p:bldP spid="69" grpId="0" animBg="1"/>
      <p:bldP spid="7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7">
            <a:extLst>
              <a:ext uri="{FF2B5EF4-FFF2-40B4-BE49-F238E27FC236}">
                <a16:creationId xmlns:a16="http://schemas.microsoft.com/office/drawing/2014/main" id="{6D74E7B0-7272-4C00-92BD-7CABEEC9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625" y="500063"/>
            <a:ext cx="6507163" cy="1214437"/>
          </a:xfrm>
        </p:spPr>
        <p:txBody>
          <a:bodyPr/>
          <a:lstStyle/>
          <a:p>
            <a:r>
              <a:rPr lang="en-US" altLang="zh-TW" sz="4000"/>
              <a:t>Knuth-Morris-Pratt</a:t>
            </a:r>
            <a:br>
              <a:rPr lang="en-US" altLang="zh-TW" sz="4000"/>
            </a:br>
            <a:r>
              <a:rPr lang="en-US" altLang="zh-TW" sz="4000"/>
              <a:t>Pattern Matching Algorithm</a:t>
            </a:r>
            <a:endParaRPr lang="zh-TW" altLang="en-US" sz="4000"/>
          </a:p>
        </p:txBody>
      </p:sp>
      <p:sp>
        <p:nvSpPr>
          <p:cNvPr id="11267" name="直排文字版面配置區 8">
            <a:extLst>
              <a:ext uri="{FF2B5EF4-FFF2-40B4-BE49-F238E27FC236}">
                <a16:creationId xmlns:a16="http://schemas.microsoft.com/office/drawing/2014/main" id="{8AE61370-1C12-4058-875E-B06F81E06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r>
              <a:rPr lang="en-US" altLang="zh-TW" sz="2400"/>
              <a:t>Use failure function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0B61431-F80B-4C17-B644-D3687F550A25}"/>
              </a:ext>
            </a:extLst>
          </p:cNvPr>
          <p:cNvGraphicFramePr>
            <a:graphicFrameLocks noGrp="1"/>
          </p:cNvGraphicFramePr>
          <p:nvPr/>
        </p:nvGraphicFramePr>
        <p:xfrm>
          <a:off x="1571625" y="2816225"/>
          <a:ext cx="6096000" cy="1112838"/>
        </p:xfrm>
        <a:graphic>
          <a:graphicData uri="http://schemas.openxmlformats.org/drawingml/2006/table">
            <a:tbl>
              <a:tblPr/>
              <a:tblGrid>
                <a:gridCol w="508000">
                  <a:extLst>
                    <a:ext uri="{9D8B030D-6E8A-4147-A177-3AD203B41FA5}">
                      <a16:colId xmlns:a16="http://schemas.microsoft.com/office/drawing/2014/main" val="172011294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88221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246258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21820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738384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010751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6374474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216113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921485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1254177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0691237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48514829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j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8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9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34183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p[]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b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AEFD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784087"/>
                  </a:ext>
                </a:extLst>
              </a:tr>
              <a:tr h="371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f(j)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-1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0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</a:t>
                      </a: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EFD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703816"/>
                  </a:ext>
                </a:extLst>
              </a:tr>
            </a:tbl>
          </a:graphicData>
        </a:graphic>
      </p:graphicFrame>
      <p:sp>
        <p:nvSpPr>
          <p:cNvPr id="34" name="向下箭號 33">
            <a:extLst>
              <a:ext uri="{FF2B5EF4-FFF2-40B4-BE49-F238E27FC236}">
                <a16:creationId xmlns:a16="http://schemas.microsoft.com/office/drawing/2014/main" id="{D1A4BE15-46C1-4FEE-8837-BAE1C42EFF2D}"/>
              </a:ext>
            </a:extLst>
          </p:cNvPr>
          <p:cNvSpPr/>
          <p:nvPr/>
        </p:nvSpPr>
        <p:spPr>
          <a:xfrm>
            <a:off x="7358063" y="2500313"/>
            <a:ext cx="142875" cy="214312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35" name="弧形箭號 (下彎) 34">
            <a:extLst>
              <a:ext uri="{FF2B5EF4-FFF2-40B4-BE49-F238E27FC236}">
                <a16:creationId xmlns:a16="http://schemas.microsoft.com/office/drawing/2014/main" id="{E4DCA058-1B15-44DE-B9AD-A932FCDA2469}"/>
              </a:ext>
            </a:extLst>
          </p:cNvPr>
          <p:cNvSpPr/>
          <p:nvPr/>
        </p:nvSpPr>
        <p:spPr>
          <a:xfrm flipH="1">
            <a:off x="3786188" y="2928938"/>
            <a:ext cx="3643312" cy="2143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>
              <a:solidFill>
                <a:schemeClr val="tx1"/>
              </a:solidFill>
            </a:endParaRPr>
          </a:p>
        </p:txBody>
      </p:sp>
      <p:sp>
        <p:nvSpPr>
          <p:cNvPr id="11324" name="矩形 47">
            <a:extLst>
              <a:ext uri="{FF2B5EF4-FFF2-40B4-BE49-F238E27FC236}">
                <a16:creationId xmlns:a16="http://schemas.microsoft.com/office/drawing/2014/main" id="{D4CE47F2-6E2B-4008-9F0D-C3E436D0D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6273800"/>
            <a:ext cx="289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p[i+1] == p[j], put i+1</a:t>
            </a:r>
            <a:endParaRPr kumimoji="0" lang="zh-TW" altLang="en-US"/>
          </a:p>
        </p:txBody>
      </p:sp>
      <p:sp>
        <p:nvSpPr>
          <p:cNvPr id="11325" name="文字方塊 48">
            <a:extLst>
              <a:ext uri="{FF2B5EF4-FFF2-40B4-BE49-F238E27FC236}">
                <a16:creationId xmlns:a16="http://schemas.microsoft.com/office/drawing/2014/main" id="{2EAD45C7-0FF2-4809-BE10-F6870D442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214813"/>
            <a:ext cx="2273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First, initial f(0) = -1</a:t>
            </a:r>
            <a:endParaRPr kumimoji="0" lang="zh-TW" altLang="en-US"/>
          </a:p>
        </p:txBody>
      </p:sp>
      <p:sp>
        <p:nvSpPr>
          <p:cNvPr id="11326" name="文字方塊 49">
            <a:extLst>
              <a:ext uri="{FF2B5EF4-FFF2-40B4-BE49-F238E27FC236}">
                <a16:creationId xmlns:a16="http://schemas.microsoft.com/office/drawing/2014/main" id="{CC050425-4EA0-4928-BF95-0D4EBBD6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559300"/>
            <a:ext cx="479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j++, i = f(j-1), then compare p[i+1] and p[j]</a:t>
            </a:r>
            <a:endParaRPr kumimoji="0" lang="zh-TW" altLang="en-US"/>
          </a:p>
        </p:txBody>
      </p:sp>
      <p:sp>
        <p:nvSpPr>
          <p:cNvPr id="11327" name="文字方塊 50">
            <a:extLst>
              <a:ext uri="{FF2B5EF4-FFF2-40B4-BE49-F238E27FC236}">
                <a16:creationId xmlns:a16="http://schemas.microsoft.com/office/drawing/2014/main" id="{AE6CBA68-175F-43DC-B2F7-C28DF92E0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4929188"/>
            <a:ext cx="4319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p[i+1] != p[j] and f(i-1) == -1, put -1</a:t>
            </a:r>
            <a:endParaRPr kumimoji="0" lang="zh-TW" altLang="en-US"/>
          </a:p>
        </p:txBody>
      </p:sp>
      <p:sp>
        <p:nvSpPr>
          <p:cNvPr id="11328" name="文字方塊 51">
            <a:extLst>
              <a:ext uri="{FF2B5EF4-FFF2-40B4-BE49-F238E27FC236}">
                <a16:creationId xmlns:a16="http://schemas.microsoft.com/office/drawing/2014/main" id="{F36CD3A2-71C3-422D-9F33-06A08A09A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286375"/>
            <a:ext cx="32686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p[i+1] == p[j], put i+1</a:t>
            </a:r>
            <a:endParaRPr kumimoji="0" lang="zh-TW" altLang="en-US"/>
          </a:p>
        </p:txBody>
      </p:sp>
      <p:sp>
        <p:nvSpPr>
          <p:cNvPr id="11329" name="文字方塊 52">
            <a:extLst>
              <a:ext uri="{FF2B5EF4-FFF2-40B4-BE49-F238E27FC236}">
                <a16:creationId xmlns:a16="http://schemas.microsoft.com/office/drawing/2014/main" id="{4FAA39CA-6C40-4F67-9A53-D1515F368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5640388"/>
            <a:ext cx="4660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Else if p[i+1] != p[j] and i != -1, let i = f(i),</a:t>
            </a:r>
          </a:p>
          <a:p>
            <a:r>
              <a:rPr kumimoji="0" lang="en-US" altLang="zh-TW"/>
              <a:t>until p[i+1] == p[j] or i == -1 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4A1608C8-77D6-4CAA-9E6B-203A088596F9}"/>
              </a:ext>
            </a:extLst>
          </p:cNvPr>
          <p:cNvCxnSpPr/>
          <p:nvPr/>
        </p:nvCxnSpPr>
        <p:spPr>
          <a:xfrm rot="10800000">
            <a:off x="3429000" y="3000375"/>
            <a:ext cx="3357563" cy="714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3BAEC97-551C-46BD-94CB-79AD8BC3343B}"/>
              </a:ext>
            </a:extLst>
          </p:cNvPr>
          <p:cNvCxnSpPr/>
          <p:nvPr/>
        </p:nvCxnSpPr>
        <p:spPr>
          <a:xfrm>
            <a:off x="3500438" y="3355975"/>
            <a:ext cx="2143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弧形箭號 (上彎) 27">
            <a:extLst>
              <a:ext uri="{FF2B5EF4-FFF2-40B4-BE49-F238E27FC236}">
                <a16:creationId xmlns:a16="http://schemas.microsoft.com/office/drawing/2014/main" id="{A9652039-9181-4E22-9322-F17466426621}"/>
              </a:ext>
            </a:extLst>
          </p:cNvPr>
          <p:cNvSpPr/>
          <p:nvPr/>
        </p:nvSpPr>
        <p:spPr>
          <a:xfrm>
            <a:off x="3929063" y="3500438"/>
            <a:ext cx="3500437" cy="214312"/>
          </a:xfrm>
          <a:prstGeom prst="curved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B59241B-AE76-4A99-9F3D-9E00904A6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3786188"/>
            <a:ext cx="1243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7030A0"/>
                </a:solidFill>
              </a:rPr>
              <a:t>Not equal!</a:t>
            </a:r>
            <a:endParaRPr kumimoji="0" lang="zh-TW" altLang="en-US">
              <a:solidFill>
                <a:srgbClr val="7030A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3721874-E3D4-450F-A927-F30477082B21}"/>
              </a:ext>
            </a:extLst>
          </p:cNvPr>
          <p:cNvCxnSpPr/>
          <p:nvPr/>
        </p:nvCxnSpPr>
        <p:spPr>
          <a:xfrm rot="10800000">
            <a:off x="2428875" y="3071813"/>
            <a:ext cx="785813" cy="64293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335" name="文字方塊 37">
            <a:extLst>
              <a:ext uri="{FF2B5EF4-FFF2-40B4-BE49-F238E27FC236}">
                <a16:creationId xmlns:a16="http://schemas.microsoft.com/office/drawing/2014/main" id="{341BA432-2E78-4213-A37B-5A836160A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5929313"/>
            <a:ext cx="35131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/>
              <a:t>If i == -1 compare p[0] and p[j]</a:t>
            </a:r>
            <a:endParaRPr kumimoji="0"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3743B149-18AC-48FF-9557-5D374AD85C94}"/>
              </a:ext>
            </a:extLst>
          </p:cNvPr>
          <p:cNvSpPr/>
          <p:nvPr/>
        </p:nvSpPr>
        <p:spPr>
          <a:xfrm>
            <a:off x="2143125" y="3571875"/>
            <a:ext cx="357188" cy="3571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49CBA439-B7C7-427B-8001-DD5F0E3EF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6286500"/>
            <a:ext cx="3867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If i == -1 and p[0] == p[j], put i+1</a:t>
            </a:r>
            <a:endParaRPr kumimoji="0" lang="zh-TW" altLang="en-US">
              <a:solidFill>
                <a:srgbClr val="FF0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763F247-BA9D-4FFF-8D79-0B8BEAF98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225" y="35591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r>
              <a:rPr kumimoji="0" lang="en-US" altLang="zh-TW">
                <a:solidFill>
                  <a:srgbClr val="FF0000"/>
                </a:solidFill>
              </a:rPr>
              <a:t>0</a:t>
            </a:r>
            <a:endParaRPr kumimoji="0"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9" grpId="0" animBg="1"/>
      <p:bldP spid="44" grpId="0"/>
      <p:bldP spid="45" grpId="0"/>
    </p:bldLst>
  </p:timing>
</p:sld>
</file>

<file path=ppt/theme/theme1.xml><?xml version="1.0" encoding="utf-8"?>
<a:theme xmlns:a="http://schemas.openxmlformats.org/drawingml/2006/main" name="school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school</Template>
  <TotalTime>526</TotalTime>
  <Words>2211</Words>
  <Application>Microsoft Office PowerPoint</Application>
  <PresentationFormat>如螢幕大小 (4:3)</PresentationFormat>
  <Paragraphs>761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Tahoma</vt:lpstr>
      <vt:lpstr>新細明體</vt:lpstr>
      <vt:lpstr>Arial</vt:lpstr>
      <vt:lpstr>Wingdings</vt:lpstr>
      <vt:lpstr>Calibri</vt:lpstr>
      <vt:lpstr>school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  <vt:lpstr>Knuth-Morris-Pratt Pattern Matching Algorithm</vt:lpstr>
    </vt:vector>
  </TitlesOfParts>
  <Company>888TIGER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Failure Function</dc:title>
  <dc:creator>TIGER-XP</dc:creator>
  <cp:lastModifiedBy>'' ''</cp:lastModifiedBy>
  <cp:revision>54</cp:revision>
  <dcterms:created xsi:type="dcterms:W3CDTF">2007-03-28T05:33:38Z</dcterms:created>
  <dcterms:modified xsi:type="dcterms:W3CDTF">2018-04-22T05:56:26Z</dcterms:modified>
</cp:coreProperties>
</file>