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1" r:id="rId5"/>
    <p:sldId id="258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66" d="100"/>
          <a:sy n="66" d="100"/>
        </p:scale>
        <p:origin x="1541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7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63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1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1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27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2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40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97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05280"/>
            <a:ext cx="7886700" cy="4571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BB96-CB8F-4CBF-84FF-1DAA134199E7}" type="datetimeFigureOut">
              <a:rPr lang="zh-TW" altLang="en-US" smtClean="0"/>
              <a:t>2018/5/30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E0E3-7EE2-4EB2-9CC2-AA13A4170F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7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qc.org/mmcalc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73237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 for Molecules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479040"/>
            <a:ext cx="6858000" cy="2778760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Data Structures Programming Assignment</a:t>
            </a:r>
          </a:p>
          <a:p>
            <a:r>
              <a:rPr lang="en-US" altLang="zh-TW" sz="2800" dirty="0" smtClean="0"/>
              <a:t>NTHU EE &amp; CS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90" y="3917302"/>
            <a:ext cx="2472690" cy="21126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9529" y="4252277"/>
            <a:ext cx="198163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Caffeine</a:t>
            </a:r>
          </a:p>
          <a:p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8</a:t>
            </a:r>
            <a:r>
              <a:rPr lang="en-US" altLang="zh-TW" sz="2400" dirty="0" smtClean="0"/>
              <a:t>H</a:t>
            </a:r>
            <a:r>
              <a:rPr lang="en-US" altLang="zh-TW" sz="2400" baseline="-25000" dirty="0" smtClean="0"/>
              <a:t>10</a:t>
            </a:r>
            <a:r>
              <a:rPr lang="en-US" altLang="zh-TW" sz="2400" dirty="0" smtClean="0"/>
              <a:t>N</a:t>
            </a:r>
            <a:r>
              <a:rPr lang="en-US" altLang="zh-TW" sz="2400" baseline="-25000" dirty="0" smtClean="0"/>
              <a:t>4</a:t>
            </a:r>
            <a:r>
              <a:rPr lang="en-US" altLang="zh-TW" sz="2400" dirty="0" smtClean="0"/>
              <a:t>O</a:t>
            </a:r>
            <a:r>
              <a:rPr lang="en-US" altLang="zh-TW" sz="2400" baseline="-25000" dirty="0" smtClean="0"/>
              <a:t>2</a:t>
            </a:r>
          </a:p>
          <a:p>
            <a:r>
              <a:rPr lang="en-US" altLang="zh-TW" sz="2400" dirty="0" smtClean="0"/>
              <a:t>Mass = 194.22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28" y="4075957"/>
            <a:ext cx="1540436" cy="195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Given several groups of molecules</a:t>
            </a:r>
          </a:p>
          <a:p>
            <a:pPr lvl="1"/>
            <a:r>
              <a:rPr lang="en-US" altLang="zh-TW" dirty="0" smtClean="0"/>
              <a:t>There may be duplicated molecules</a:t>
            </a:r>
          </a:p>
          <a:p>
            <a:pPr lvl="2"/>
            <a:endParaRPr lang="en-US" altLang="zh-TW" dirty="0" smtClean="0"/>
          </a:p>
          <a:p>
            <a:r>
              <a:rPr lang="en-US" altLang="zh-TW" dirty="0"/>
              <a:t>Each </a:t>
            </a:r>
            <a:r>
              <a:rPr lang="en-US" altLang="zh-TW" dirty="0" smtClean="0"/>
              <a:t>molecule has</a:t>
            </a:r>
          </a:p>
          <a:p>
            <a:pPr lvl="1"/>
            <a:r>
              <a:rPr lang="en-US" altLang="zh-TW" dirty="0" smtClean="0"/>
              <a:t>A name string (e.g</a:t>
            </a:r>
            <a:r>
              <a:rPr lang="en-US" altLang="zh-TW" dirty="0"/>
              <a:t>., </a:t>
            </a:r>
            <a:r>
              <a:rPr lang="en-US" altLang="zh-TW" dirty="0" smtClean="0"/>
              <a:t>"caffeine")</a:t>
            </a:r>
            <a:endParaRPr lang="en-US" altLang="zh-TW" dirty="0"/>
          </a:p>
          <a:p>
            <a:pPr lvl="1"/>
            <a:r>
              <a:rPr lang="en-US" altLang="zh-TW" dirty="0" smtClean="0"/>
              <a:t>A formula string (e.g., "C8H10N4O2")</a:t>
            </a:r>
          </a:p>
          <a:p>
            <a:pPr lvl="1"/>
            <a:r>
              <a:rPr lang="en-US" altLang="zh-TW" dirty="0" smtClean="0"/>
              <a:t>Molecular mass (can be zero or non-zero)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zero</a:t>
            </a:r>
            <a:r>
              <a:rPr lang="en-US" altLang="zh-TW" dirty="0" smtClean="0"/>
              <a:t> means that your program needs to calculate the mass </a:t>
            </a:r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FF"/>
                </a:solidFill>
              </a:rPr>
              <a:t>non-zero</a:t>
            </a:r>
            <a:r>
              <a:rPr lang="en-US" altLang="zh-TW" dirty="0" smtClean="0"/>
              <a:t> value means the mass is given</a:t>
            </a:r>
            <a:endParaRPr lang="en-US" altLang="zh-TW" dirty="0"/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Quicksort each group of </a:t>
            </a:r>
            <a:r>
              <a:rPr lang="en-US" altLang="zh-TW" dirty="0"/>
              <a:t>molecules</a:t>
            </a:r>
            <a:r>
              <a:rPr lang="en-US" altLang="zh-TW" dirty="0" smtClean="0"/>
              <a:t> according </a:t>
            </a:r>
            <a:r>
              <a:rPr lang="en-US" altLang="zh-TW" dirty="0"/>
              <a:t>to </a:t>
            </a:r>
            <a:r>
              <a:rPr lang="en-US" altLang="zh-TW" dirty="0" smtClean="0"/>
              <a:t>the ascending order </a:t>
            </a:r>
            <a:r>
              <a:rPr lang="en-US" altLang="zh-TW" dirty="0"/>
              <a:t>of molecular mass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Print out the molecules and also report the number of swaps used during Quicksort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22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20" y="944881"/>
            <a:ext cx="8778240" cy="4945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silicon_carbide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SiC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gallium(III)_nitride                    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caffeine                                C8H10N4O2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silicon(IV)_dioxide                     SiO2     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oxygen                                  O        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hydrogen                                H2                                0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diethyl_ether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CH3CH2OCH2CH3                 74.14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addcrylonitrile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H2C(CH)CN                     53.07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amesite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Mg2Al(AlSiO5)(OH)4           278.71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ammonium_hexathiocyanoplatinate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(IV)     (NH4)2[Pt(SCN)6]             579.66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maitotoxin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C164H256Na2O68S2            3426.30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barysilate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MnPb8(Si2O7)3               2217.08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montmorillonite_(clay)                  MgNaAl5(Si4O10)3(OH)6       1101.34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uranium_hexafluoride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F6U                          352.03</a:t>
            </a:r>
          </a:p>
          <a:p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stearic_acid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CH3(CH2)16COOH               284.54</a:t>
            </a:r>
          </a:p>
          <a:p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cobalt(II)_</a:t>
            </a:r>
            <a:r>
              <a:rPr lang="en-US" altLang="zh-TW" sz="1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ferricyanide</a:t>
            </a:r>
            <a:r>
              <a:rPr lang="en-US" altLang="zh-TW" sz="1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Co3(Fe(CN)6)2                600.73</a:t>
            </a: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65690" y="114819"/>
            <a:ext cx="1439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Input</a:t>
            </a:r>
            <a:endParaRPr lang="zh-TW" altLang="en-US" sz="4400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02996" y="6188119"/>
            <a:ext cx="4441231" cy="364401"/>
            <a:chOff x="396240" y="875119"/>
            <a:chExt cx="4409440" cy="364401"/>
          </a:xfrm>
        </p:grpSpPr>
        <p:cxnSp>
          <p:nvCxnSpPr>
            <p:cNvPr id="9" name="直線接點 8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4742917" y="6189478"/>
            <a:ext cx="2734844" cy="364401"/>
            <a:chOff x="396240" y="875119"/>
            <a:chExt cx="4409440" cy="364401"/>
          </a:xfrm>
        </p:grpSpPr>
        <p:cxnSp>
          <p:nvCxnSpPr>
            <p:cNvPr id="16" name="直線接點 15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7477761" y="6188119"/>
            <a:ext cx="1193798" cy="364401"/>
            <a:chOff x="396240" y="875119"/>
            <a:chExt cx="4409440" cy="364401"/>
          </a:xfrm>
        </p:grpSpPr>
        <p:cxnSp>
          <p:nvCxnSpPr>
            <p:cNvPr id="20" name="直線接點 19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302995" y="6309359"/>
            <a:ext cx="443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40 characters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741607" y="6309359"/>
            <a:ext cx="273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25 characters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475139" y="6309359"/>
            <a:ext cx="119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sp>
        <p:nvSpPr>
          <p:cNvPr id="26" name="手繪多邊形 25"/>
          <p:cNvSpPr/>
          <p:nvPr/>
        </p:nvSpPr>
        <p:spPr>
          <a:xfrm>
            <a:off x="471170" y="107628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471170" y="132080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8675535" y="156734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8675535" y="180034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8675535" y="205841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8675535" y="229141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8675535" y="252372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675535" y="275672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8675535" y="3237837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8675535" y="3470837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8675535" y="3728902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8675535" y="3961902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8675535" y="4194216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8675535" y="4427216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8671559" y="4681181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>
            <a:off x="8671559" y="4914181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8671559" y="5172246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>
            <a:off x="8671559" y="5405246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542290" y="3006696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左大括弧 43"/>
          <p:cNvSpPr/>
          <p:nvPr/>
        </p:nvSpPr>
        <p:spPr>
          <a:xfrm>
            <a:off x="-37142" y="1567345"/>
            <a:ext cx="241432" cy="1338087"/>
          </a:xfrm>
          <a:prstGeom prst="leftBrace">
            <a:avLst>
              <a:gd name="adj1" fmla="val 67248"/>
              <a:gd name="adj2" fmla="val 50000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左大括弧 45"/>
          <p:cNvSpPr/>
          <p:nvPr/>
        </p:nvSpPr>
        <p:spPr>
          <a:xfrm>
            <a:off x="-44448" y="3237837"/>
            <a:ext cx="241432" cy="2340545"/>
          </a:xfrm>
          <a:prstGeom prst="leftBrace">
            <a:avLst>
              <a:gd name="adj1" fmla="val 67248"/>
              <a:gd name="adj2" fmla="val 50000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248005" y="106280"/>
            <a:ext cx="2080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Number of groups</a:t>
            </a:r>
            <a:endParaRPr lang="zh-TW" altLang="en-US" sz="2000" dirty="0"/>
          </a:p>
        </p:txBody>
      </p:sp>
      <p:sp>
        <p:nvSpPr>
          <p:cNvPr id="58" name="矩形 57"/>
          <p:cNvSpPr/>
          <p:nvPr/>
        </p:nvSpPr>
        <p:spPr>
          <a:xfrm>
            <a:off x="2793065" y="439002"/>
            <a:ext cx="3756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Number of molecules in the group</a:t>
            </a:r>
            <a:endParaRPr lang="zh-TW" alt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7561602" y="392495"/>
            <a:ext cx="1046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Formula</a:t>
            </a:r>
            <a:endParaRPr lang="zh-TW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7506858" y="95152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Name</a:t>
            </a:r>
            <a:endParaRPr lang="en-US" altLang="zh-TW" sz="2000" dirty="0"/>
          </a:p>
        </p:txBody>
      </p:sp>
      <p:sp>
        <p:nvSpPr>
          <p:cNvPr id="8" name="手繪多邊形 7"/>
          <p:cNvSpPr/>
          <p:nvPr/>
        </p:nvSpPr>
        <p:spPr>
          <a:xfrm>
            <a:off x="737419" y="439001"/>
            <a:ext cx="1736179" cy="674501"/>
          </a:xfrm>
          <a:custGeom>
            <a:avLst/>
            <a:gdLst>
              <a:gd name="connsiteX0" fmla="*/ 1578078 w 1578551"/>
              <a:gd name="connsiteY0" fmla="*/ 0 h 789038"/>
              <a:gd name="connsiteX1" fmla="*/ 1319981 w 1578551"/>
              <a:gd name="connsiteY1" fmla="*/ 486696 h 789038"/>
              <a:gd name="connsiteX2" fmla="*/ 0 w 1578551"/>
              <a:gd name="connsiteY2" fmla="*/ 789038 h 78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8551" h="789038">
                <a:moveTo>
                  <a:pt x="1578078" y="0"/>
                </a:moveTo>
                <a:cubicBezTo>
                  <a:pt x="1580536" y="177595"/>
                  <a:pt x="1582994" y="355190"/>
                  <a:pt x="1319981" y="486696"/>
                </a:cubicBezTo>
                <a:cubicBezTo>
                  <a:pt x="1056968" y="618202"/>
                  <a:pt x="528484" y="703620"/>
                  <a:pt x="0" y="789038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752168" y="663677"/>
            <a:ext cx="2123767" cy="685800"/>
          </a:xfrm>
          <a:custGeom>
            <a:avLst/>
            <a:gdLst>
              <a:gd name="connsiteX0" fmla="*/ 0 w 2123767"/>
              <a:gd name="connsiteY0" fmla="*/ 685800 h 685800"/>
              <a:gd name="connsiteX1" fmla="*/ 51619 w 2123767"/>
              <a:gd name="connsiteY1" fmla="*/ 685800 h 685800"/>
              <a:gd name="connsiteX2" fmla="*/ 1283109 w 2123767"/>
              <a:gd name="connsiteY2" fmla="*/ 479323 h 685800"/>
              <a:gd name="connsiteX3" fmla="*/ 1902542 w 2123767"/>
              <a:gd name="connsiteY3" fmla="*/ 88491 h 685800"/>
              <a:gd name="connsiteX4" fmla="*/ 2123767 w 2123767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7" h="685800">
                <a:moveTo>
                  <a:pt x="0" y="685800"/>
                </a:moveTo>
                <a:lnTo>
                  <a:pt x="51619" y="685800"/>
                </a:lnTo>
                <a:cubicBezTo>
                  <a:pt x="265470" y="651387"/>
                  <a:pt x="974622" y="578875"/>
                  <a:pt x="1283109" y="479323"/>
                </a:cubicBezTo>
                <a:cubicBezTo>
                  <a:pt x="1591596" y="379771"/>
                  <a:pt x="1762432" y="168378"/>
                  <a:pt x="1902542" y="88491"/>
                </a:cubicBezTo>
                <a:cubicBezTo>
                  <a:pt x="2042652" y="8604"/>
                  <a:pt x="2083209" y="4302"/>
                  <a:pt x="2123767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2035277" y="295126"/>
            <a:ext cx="5538020" cy="1319822"/>
          </a:xfrm>
          <a:custGeom>
            <a:avLst/>
            <a:gdLst>
              <a:gd name="connsiteX0" fmla="*/ 0 w 5538020"/>
              <a:gd name="connsiteY0" fmla="*/ 1319822 h 1319822"/>
              <a:gd name="connsiteX1" fmla="*/ 3694471 w 5538020"/>
              <a:gd name="connsiteY1" fmla="*/ 833126 h 1319822"/>
              <a:gd name="connsiteX2" fmla="*/ 4925962 w 5538020"/>
              <a:gd name="connsiteY2" fmla="*/ 110455 h 1319822"/>
              <a:gd name="connsiteX3" fmla="*/ 5538020 w 5538020"/>
              <a:gd name="connsiteY3" fmla="*/ 14590 h 13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8020" h="1319822">
                <a:moveTo>
                  <a:pt x="0" y="1319822"/>
                </a:moveTo>
                <a:cubicBezTo>
                  <a:pt x="1436738" y="1177254"/>
                  <a:pt x="2873477" y="1034687"/>
                  <a:pt x="3694471" y="833126"/>
                </a:cubicBezTo>
                <a:cubicBezTo>
                  <a:pt x="4515465" y="631565"/>
                  <a:pt x="4618704" y="246878"/>
                  <a:pt x="4925962" y="110455"/>
                </a:cubicBezTo>
                <a:cubicBezTo>
                  <a:pt x="5233220" y="-25968"/>
                  <a:pt x="5385620" y="-5689"/>
                  <a:pt x="5538020" y="1459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5206182" y="601031"/>
            <a:ext cx="2386346" cy="999169"/>
          </a:xfrm>
          <a:custGeom>
            <a:avLst/>
            <a:gdLst>
              <a:gd name="connsiteX0" fmla="*/ 0 w 3303638"/>
              <a:gd name="connsiteY0" fmla="*/ 1113503 h 1113503"/>
              <a:gd name="connsiteX1" fmla="*/ 1143000 w 3303638"/>
              <a:gd name="connsiteY1" fmla="*/ 907026 h 1113503"/>
              <a:gd name="connsiteX2" fmla="*/ 2256503 w 3303638"/>
              <a:gd name="connsiteY2" fmla="*/ 309716 h 1113503"/>
              <a:gd name="connsiteX3" fmla="*/ 3303638 w 3303638"/>
              <a:gd name="connsiteY3" fmla="*/ 0 h 111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3638" h="1113503">
                <a:moveTo>
                  <a:pt x="0" y="1113503"/>
                </a:moveTo>
                <a:cubicBezTo>
                  <a:pt x="383458" y="1077246"/>
                  <a:pt x="766916" y="1040990"/>
                  <a:pt x="1143000" y="907026"/>
                </a:cubicBezTo>
                <a:cubicBezTo>
                  <a:pt x="1519084" y="773062"/>
                  <a:pt x="1896397" y="460887"/>
                  <a:pt x="2256503" y="309716"/>
                </a:cubicBezTo>
                <a:cubicBezTo>
                  <a:pt x="2616609" y="158545"/>
                  <a:pt x="2960123" y="79272"/>
                  <a:pt x="3303638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2330913" y="4249070"/>
            <a:ext cx="891748" cy="2112175"/>
            <a:chOff x="909948" y="4253240"/>
            <a:chExt cx="891748" cy="2112175"/>
          </a:xfrm>
        </p:grpSpPr>
        <p:sp>
          <p:nvSpPr>
            <p:cNvPr id="65" name="矩形 64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3702374" y="4249070"/>
            <a:ext cx="891748" cy="2112175"/>
            <a:chOff x="909948" y="4253240"/>
            <a:chExt cx="891748" cy="2112175"/>
          </a:xfrm>
        </p:grpSpPr>
        <p:sp>
          <p:nvSpPr>
            <p:cNvPr id="72" name="矩形 71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5086853" y="4249070"/>
            <a:ext cx="891748" cy="2112175"/>
            <a:chOff x="909948" y="4253240"/>
            <a:chExt cx="891748" cy="2112175"/>
          </a:xfrm>
        </p:grpSpPr>
        <p:sp>
          <p:nvSpPr>
            <p:cNvPr id="79" name="矩形 78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6390537" y="4249070"/>
            <a:ext cx="891748" cy="2112175"/>
            <a:chOff x="909948" y="4253240"/>
            <a:chExt cx="891748" cy="2112175"/>
          </a:xfrm>
        </p:grpSpPr>
        <p:sp>
          <p:nvSpPr>
            <p:cNvPr id="86" name="矩形 85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7882661" y="4249070"/>
            <a:ext cx="891748" cy="2112175"/>
            <a:chOff x="909948" y="4253240"/>
            <a:chExt cx="891748" cy="2112175"/>
          </a:xfrm>
        </p:grpSpPr>
        <p:sp>
          <p:nvSpPr>
            <p:cNvPr id="93" name="矩形 92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909948" y="4253240"/>
            <a:ext cx="891748" cy="2112175"/>
            <a:chOff x="909948" y="4253240"/>
            <a:chExt cx="891748" cy="2112175"/>
          </a:xfrm>
        </p:grpSpPr>
        <p:sp>
          <p:nvSpPr>
            <p:cNvPr id="6" name="矩形 5"/>
            <p:cNvSpPr/>
            <p:nvPr/>
          </p:nvSpPr>
          <p:spPr>
            <a:xfrm>
              <a:off x="909948" y="4253240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909948" y="4628939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909948" y="5004638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909948" y="5380337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909948" y="5756036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09948" y="6131735"/>
              <a:ext cx="891748" cy="2336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894735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1786483" y="4768152"/>
            <a:ext cx="629920" cy="1452880"/>
            <a:chOff x="1534160" y="3667760"/>
            <a:chExt cx="629920" cy="1452880"/>
          </a:xfrm>
        </p:grpSpPr>
        <p:sp>
          <p:nvSpPr>
            <p:cNvPr id="27" name="手繪多邊形 26"/>
            <p:cNvSpPr/>
            <p:nvPr/>
          </p:nvSpPr>
          <p:spPr>
            <a:xfrm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 flipV="1"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191761" y="5103432"/>
            <a:ext cx="629920" cy="802640"/>
            <a:chOff x="1534160" y="3667760"/>
            <a:chExt cx="629920" cy="1452880"/>
          </a:xfrm>
        </p:grpSpPr>
        <p:sp>
          <p:nvSpPr>
            <p:cNvPr id="31" name="手繪多邊形 30"/>
            <p:cNvSpPr/>
            <p:nvPr/>
          </p:nvSpPr>
          <p:spPr>
            <a:xfrm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 flipV="1"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508551" y="4321112"/>
            <a:ext cx="629920" cy="802640"/>
            <a:chOff x="1534160" y="3667760"/>
            <a:chExt cx="629920" cy="1452880"/>
          </a:xfrm>
        </p:grpSpPr>
        <p:sp>
          <p:nvSpPr>
            <p:cNvPr id="40" name="手繪多邊形 39"/>
            <p:cNvSpPr/>
            <p:nvPr/>
          </p:nvSpPr>
          <p:spPr>
            <a:xfrm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40"/>
            <p:cNvSpPr/>
            <p:nvPr/>
          </p:nvSpPr>
          <p:spPr>
            <a:xfrm flipV="1"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869585" y="4321112"/>
            <a:ext cx="629920" cy="467360"/>
            <a:chOff x="1534160" y="3667760"/>
            <a:chExt cx="629920" cy="1452880"/>
          </a:xfrm>
        </p:grpSpPr>
        <p:sp>
          <p:nvSpPr>
            <p:cNvPr id="46" name="手繪多邊形 45"/>
            <p:cNvSpPr/>
            <p:nvPr/>
          </p:nvSpPr>
          <p:spPr>
            <a:xfrm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 flipV="1"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7274863" y="5810210"/>
            <a:ext cx="629920" cy="467360"/>
            <a:chOff x="1534160" y="3667760"/>
            <a:chExt cx="629920" cy="1452880"/>
          </a:xfrm>
        </p:grpSpPr>
        <p:sp>
          <p:nvSpPr>
            <p:cNvPr id="50" name="手繪多邊形 49"/>
            <p:cNvSpPr/>
            <p:nvPr/>
          </p:nvSpPr>
          <p:spPr>
            <a:xfrm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 50"/>
            <p:cNvSpPr/>
            <p:nvPr/>
          </p:nvSpPr>
          <p:spPr>
            <a:xfrm flipV="1">
              <a:off x="1534160" y="3667760"/>
              <a:ext cx="629920" cy="1452880"/>
            </a:xfrm>
            <a:custGeom>
              <a:avLst/>
              <a:gdLst>
                <a:gd name="connsiteX0" fmla="*/ 0 w 629920"/>
                <a:gd name="connsiteY0" fmla="*/ 0 h 1452880"/>
                <a:gd name="connsiteX1" fmla="*/ 233680 w 629920"/>
                <a:gd name="connsiteY1" fmla="*/ 416560 h 1452880"/>
                <a:gd name="connsiteX2" fmla="*/ 325120 w 629920"/>
                <a:gd name="connsiteY2" fmla="*/ 1107440 h 1452880"/>
                <a:gd name="connsiteX3" fmla="*/ 629920 w 629920"/>
                <a:gd name="connsiteY3" fmla="*/ 1452880 h 145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920" h="1452880">
                  <a:moveTo>
                    <a:pt x="0" y="0"/>
                  </a:moveTo>
                  <a:cubicBezTo>
                    <a:pt x="89746" y="115993"/>
                    <a:pt x="179493" y="231987"/>
                    <a:pt x="233680" y="416560"/>
                  </a:cubicBezTo>
                  <a:cubicBezTo>
                    <a:pt x="287867" y="601133"/>
                    <a:pt x="259080" y="934720"/>
                    <a:pt x="325120" y="1107440"/>
                  </a:cubicBezTo>
                  <a:cubicBezTo>
                    <a:pt x="391160" y="1280160"/>
                    <a:pt x="510540" y="1366520"/>
                    <a:pt x="629920" y="145288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2" name="文字方塊 51"/>
          <p:cNvSpPr txBox="1"/>
          <p:nvPr/>
        </p:nvSpPr>
        <p:spPr>
          <a:xfrm>
            <a:off x="1063608" y="1684593"/>
            <a:ext cx="614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silicon_carbide       SiC       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gallium(III)_nitride  GaN       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caffeine              C8H10N4O2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silicon(IV)_dioxide   SiO2      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oxygen                O         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</a:p>
          <a:p>
            <a:pPr>
              <a:tabLst>
                <a:tab pos="1524000" algn="l"/>
              </a:tabLst>
            </a:pPr>
            <a:r>
              <a:rPr lang="it-IT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hydrogen              H2              </a:t>
            </a:r>
            <a:r>
              <a:rPr lang="it-IT" altLang="zh-TW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</a:p>
        </p:txBody>
      </p:sp>
      <p:sp>
        <p:nvSpPr>
          <p:cNvPr id="53" name="標題 5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Processing Steps Example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762000" y="1358520"/>
            <a:ext cx="265471" cy="2654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27471" y="1260422"/>
            <a:ext cx="525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Calculate molecular masses if necessary</a:t>
            </a:r>
            <a:endParaRPr lang="zh-TW" altLang="en-US" sz="2400" dirty="0"/>
          </a:p>
        </p:txBody>
      </p:sp>
      <p:sp>
        <p:nvSpPr>
          <p:cNvPr id="33" name="橢圓 32"/>
          <p:cNvSpPr/>
          <p:nvPr/>
        </p:nvSpPr>
        <p:spPr>
          <a:xfrm>
            <a:off x="762000" y="3774930"/>
            <a:ext cx="265471" cy="2654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027471" y="3676832"/>
            <a:ext cx="24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Perform Quicksort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54825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  <a:endParaRPr lang="it-IT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3733638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  <a:endParaRPr lang="it-IT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  <a:endParaRPr lang="it-IT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112451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  <a:endParaRPr lang="it-IT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  <a:endParaRPr lang="it-IT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6417643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7860539" y="4104830"/>
            <a:ext cx="129539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2.02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16.00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40.10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60.09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83.73</a:t>
            </a:r>
          </a:p>
          <a:p>
            <a:pPr>
              <a:lnSpc>
                <a:spcPts val="3000"/>
              </a:lnSpc>
              <a:tabLst>
                <a:tab pos="1524000" algn="l"/>
              </a:tabLst>
            </a:pPr>
            <a:r>
              <a:rPr lang="it-IT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194.22</a:t>
            </a:r>
            <a:endParaRPr lang="it-IT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767313" y="609371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swap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161196" y="5810210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swap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4470211" y="4999544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swap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850415" y="471489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swap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255693" y="616106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swap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2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20" y="944880"/>
            <a:ext cx="8778240" cy="5243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hydrogen                                H2                             2.00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oxygen                                  O                             16.00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silicon_carbide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SiC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40.00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silicon(IV)_dioxide                     SiO2                          60.00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gallium(III)_nitride                    </a:t>
            </a:r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84.00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caffeine                                C8H10N4O2                    194.00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swaps during </a:t>
            </a:r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addcrylonitrile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H2C(CH)CN                     53.07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diethyl_ether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CH3CH2OCH2CH3                 74.14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amesite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Mg2Al(AlSiO5)(OH)4           278.71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stearic_acid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CH3(CH2)16COOH               284.54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uranium_hexafluoride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F6U                          352.03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ammonium_hexathiocyanoplatinate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(IV)     (NH4)2[Pt(SCN)6]             579.66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cobalt(II)_</a:t>
            </a:r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ferricyanide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Co3(Fe(CN)6)2                600.73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montmorillonite_(clay)                  MgNaAl5(Si4O10)3(OH)6       1101.34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barysilate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MnPb8(Si2O7)3               2217.08</a:t>
            </a:r>
          </a:p>
          <a:p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maitotoxin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C164H256Na2O68S2            3426.30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swaps during </a:t>
            </a:r>
            <a:r>
              <a:rPr lang="en-US" altLang="zh-TW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qsort</a:t>
            </a: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24839" y="-8989"/>
            <a:ext cx="2912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ascending order </a:t>
            </a:r>
            <a:r>
              <a:rPr lang="en-US" altLang="zh-TW" sz="2400" dirty="0" smtClean="0"/>
              <a:t>of molecular mass</a:t>
            </a:r>
            <a:endParaRPr lang="zh-TW" altLang="en-US" sz="2400" dirty="0"/>
          </a:p>
        </p:txBody>
      </p:sp>
      <p:sp>
        <p:nvSpPr>
          <p:cNvPr id="7" name="手繪多邊形 6"/>
          <p:cNvSpPr/>
          <p:nvPr/>
        </p:nvSpPr>
        <p:spPr>
          <a:xfrm>
            <a:off x="8143615" y="761321"/>
            <a:ext cx="157105" cy="661079"/>
          </a:xfrm>
          <a:custGeom>
            <a:avLst/>
            <a:gdLst>
              <a:gd name="connsiteX0" fmla="*/ 35185 w 238917"/>
              <a:gd name="connsiteY0" fmla="*/ 0 h 843280"/>
              <a:gd name="connsiteX1" fmla="*/ 14865 w 238917"/>
              <a:gd name="connsiteY1" fmla="*/ 254000 h 843280"/>
              <a:gd name="connsiteX2" fmla="*/ 228225 w 238917"/>
              <a:gd name="connsiteY2" fmla="*/ 558800 h 843280"/>
              <a:gd name="connsiteX3" fmla="*/ 187585 w 238917"/>
              <a:gd name="connsiteY3" fmla="*/ 84328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917" h="843280">
                <a:moveTo>
                  <a:pt x="35185" y="0"/>
                </a:moveTo>
                <a:cubicBezTo>
                  <a:pt x="8938" y="80433"/>
                  <a:pt x="-17308" y="160867"/>
                  <a:pt x="14865" y="254000"/>
                </a:cubicBezTo>
                <a:cubicBezTo>
                  <a:pt x="47038" y="347133"/>
                  <a:pt x="199438" y="460587"/>
                  <a:pt x="228225" y="558800"/>
                </a:cubicBezTo>
                <a:cubicBezTo>
                  <a:pt x="257012" y="657013"/>
                  <a:pt x="222298" y="750146"/>
                  <a:pt x="187585" y="84328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302996" y="6188119"/>
            <a:ext cx="4441231" cy="364401"/>
            <a:chOff x="396240" y="875119"/>
            <a:chExt cx="4409440" cy="364401"/>
          </a:xfrm>
        </p:grpSpPr>
        <p:cxnSp>
          <p:nvCxnSpPr>
            <p:cNvPr id="9" name="直線接點 8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14"/>
          <p:cNvGrpSpPr/>
          <p:nvPr/>
        </p:nvGrpSpPr>
        <p:grpSpPr>
          <a:xfrm>
            <a:off x="4742917" y="6189478"/>
            <a:ext cx="2734844" cy="364401"/>
            <a:chOff x="396240" y="875119"/>
            <a:chExt cx="4409440" cy="364401"/>
          </a:xfrm>
        </p:grpSpPr>
        <p:cxnSp>
          <p:nvCxnSpPr>
            <p:cNvPr id="16" name="直線接點 15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7477761" y="6188119"/>
            <a:ext cx="1193798" cy="364401"/>
            <a:chOff x="396240" y="875119"/>
            <a:chExt cx="4409440" cy="364401"/>
          </a:xfrm>
        </p:grpSpPr>
        <p:cxnSp>
          <p:nvCxnSpPr>
            <p:cNvPr id="20" name="直線接點 19"/>
            <p:cNvCxnSpPr/>
            <p:nvPr/>
          </p:nvCxnSpPr>
          <p:spPr>
            <a:xfrm flipV="1">
              <a:off x="480568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V="1">
              <a:off x="396240" y="875119"/>
              <a:ext cx="0" cy="364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96240" y="1057319"/>
              <a:ext cx="44094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302995" y="6309359"/>
            <a:ext cx="443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40 characters</a:t>
            </a:r>
            <a:endParaRPr lang="zh-TW" altLang="en-US" sz="2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741607" y="6309359"/>
            <a:ext cx="2733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25 characters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475139" y="6309359"/>
            <a:ext cx="1193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/>
              <a:t>10</a:t>
            </a:r>
            <a:endParaRPr lang="zh-TW" altLang="en-US" sz="2000" dirty="0"/>
          </a:p>
        </p:txBody>
      </p:sp>
      <p:sp>
        <p:nvSpPr>
          <p:cNvPr id="26" name="手繪多邊形 25"/>
          <p:cNvSpPr/>
          <p:nvPr/>
        </p:nvSpPr>
        <p:spPr>
          <a:xfrm>
            <a:off x="471170" y="107628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手繪多邊形 26"/>
          <p:cNvSpPr/>
          <p:nvPr/>
        </p:nvSpPr>
        <p:spPr>
          <a:xfrm>
            <a:off x="471170" y="132080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8675535" y="156734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8675535" y="180034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8675535" y="205841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8675535" y="229141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8675535" y="252372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8675535" y="275672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8675535" y="350330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8675535" y="3736305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8675535" y="399437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8675535" y="422737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8675535" y="445968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38"/>
          <p:cNvSpPr/>
          <p:nvPr/>
        </p:nvSpPr>
        <p:spPr>
          <a:xfrm>
            <a:off x="8675535" y="469268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手繪多邊形 46"/>
          <p:cNvSpPr/>
          <p:nvPr/>
        </p:nvSpPr>
        <p:spPr>
          <a:xfrm>
            <a:off x="8671559" y="4946649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>
            <a:off x="8671559" y="5179649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8671559" y="543771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手繪多邊形 49"/>
          <p:cNvSpPr/>
          <p:nvPr/>
        </p:nvSpPr>
        <p:spPr>
          <a:xfrm>
            <a:off x="8671559" y="567071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 50"/>
          <p:cNvSpPr/>
          <p:nvPr/>
        </p:nvSpPr>
        <p:spPr>
          <a:xfrm>
            <a:off x="2557780" y="5944538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542290" y="3272164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手繪多邊形 54"/>
          <p:cNvSpPr/>
          <p:nvPr/>
        </p:nvSpPr>
        <p:spPr>
          <a:xfrm>
            <a:off x="2557780" y="3027000"/>
            <a:ext cx="172720" cy="101600"/>
          </a:xfrm>
          <a:custGeom>
            <a:avLst/>
            <a:gdLst>
              <a:gd name="connsiteX0" fmla="*/ 152400 w 152400"/>
              <a:gd name="connsiteY0" fmla="*/ 0 h 172720"/>
              <a:gd name="connsiteX1" fmla="*/ 152400 w 152400"/>
              <a:gd name="connsiteY1" fmla="*/ 172720 h 172720"/>
              <a:gd name="connsiteX2" fmla="*/ 0 w 152400"/>
              <a:gd name="connsiteY2" fmla="*/ 17272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172720">
                <a:moveTo>
                  <a:pt x="152400" y="0"/>
                </a:moveTo>
                <a:lnTo>
                  <a:pt x="152400" y="172720"/>
                </a:lnTo>
                <a:lnTo>
                  <a:pt x="0" y="1727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071438" y="0"/>
            <a:ext cx="2346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Number of swaps</a:t>
            </a:r>
            <a:endParaRPr lang="zh-TW" altLang="en-US" sz="2400" dirty="0"/>
          </a:p>
        </p:txBody>
      </p:sp>
      <p:sp>
        <p:nvSpPr>
          <p:cNvPr id="57" name="手繪多邊形 56"/>
          <p:cNvSpPr/>
          <p:nvPr/>
        </p:nvSpPr>
        <p:spPr>
          <a:xfrm>
            <a:off x="2590800" y="518160"/>
            <a:ext cx="1422400" cy="2509520"/>
          </a:xfrm>
          <a:custGeom>
            <a:avLst/>
            <a:gdLst>
              <a:gd name="connsiteX0" fmla="*/ 1422400 w 1422400"/>
              <a:gd name="connsiteY0" fmla="*/ 0 h 2509520"/>
              <a:gd name="connsiteX1" fmla="*/ 975360 w 1422400"/>
              <a:gd name="connsiteY1" fmla="*/ 619760 h 2509520"/>
              <a:gd name="connsiteX2" fmla="*/ 812800 w 1422400"/>
              <a:gd name="connsiteY2" fmla="*/ 1828800 h 2509520"/>
              <a:gd name="connsiteX3" fmla="*/ 0 w 1422400"/>
              <a:gd name="connsiteY3" fmla="*/ 2509520 h 250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400" h="2509520">
                <a:moveTo>
                  <a:pt x="1422400" y="0"/>
                </a:moveTo>
                <a:cubicBezTo>
                  <a:pt x="1249680" y="157480"/>
                  <a:pt x="1076960" y="314960"/>
                  <a:pt x="975360" y="619760"/>
                </a:cubicBezTo>
                <a:cubicBezTo>
                  <a:pt x="873760" y="924560"/>
                  <a:pt x="975360" y="1513840"/>
                  <a:pt x="812800" y="1828800"/>
                </a:cubicBezTo>
                <a:cubicBezTo>
                  <a:pt x="650240" y="2143760"/>
                  <a:pt x="325120" y="2326640"/>
                  <a:pt x="0" y="250952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65690" y="114819"/>
            <a:ext cx="1866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/>
              <a:t>Output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520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Quicksort</a:t>
            </a:r>
          </a:p>
          <a:p>
            <a:pPr lvl="1"/>
            <a:r>
              <a:rPr lang="en-US" altLang="zh-TW" dirty="0"/>
              <a:t>Always pick the </a:t>
            </a:r>
            <a:r>
              <a:rPr lang="en-US" altLang="zh-TW" dirty="0" smtClean="0"/>
              <a:t>first entry of each partition as </a:t>
            </a:r>
            <a:r>
              <a:rPr lang="en-US" altLang="zh-TW" dirty="0"/>
              <a:t>the pivot</a:t>
            </a:r>
          </a:p>
          <a:p>
            <a:pPr lvl="1"/>
            <a:r>
              <a:rPr lang="en-US" altLang="zh-TW" dirty="0"/>
              <a:t>Do not count swap(array, </a:t>
            </a:r>
            <a:r>
              <a:rPr lang="en-US" altLang="zh-TW" dirty="0" err="1"/>
              <a:t>posi</a:t>
            </a:r>
            <a:r>
              <a:rPr lang="en-US" altLang="zh-TW" dirty="0"/>
              <a:t>, </a:t>
            </a:r>
            <a:r>
              <a:rPr lang="en-US" altLang="zh-TW" dirty="0" err="1"/>
              <a:t>posj</a:t>
            </a:r>
            <a:r>
              <a:rPr lang="en-US" altLang="zh-TW" dirty="0"/>
              <a:t>) if </a:t>
            </a:r>
            <a:r>
              <a:rPr lang="en-US" altLang="zh-TW" dirty="0" err="1"/>
              <a:t>posi</a:t>
            </a:r>
            <a:r>
              <a:rPr lang="en-US" altLang="zh-TW" dirty="0"/>
              <a:t> == </a:t>
            </a:r>
            <a:r>
              <a:rPr lang="en-US" altLang="zh-TW" dirty="0" err="1"/>
              <a:t>posj</a:t>
            </a:r>
            <a:endParaRPr lang="zh-TW" altLang="en-US" dirty="0"/>
          </a:p>
          <a:p>
            <a:pPr lvl="2"/>
            <a:endParaRPr lang="en-US" altLang="zh-TW" dirty="0"/>
          </a:p>
          <a:p>
            <a:r>
              <a:rPr lang="en-US" altLang="zh-TW" dirty="0" smtClean="0"/>
              <a:t>Periodic table used in the assignment</a:t>
            </a:r>
          </a:p>
          <a:p>
            <a:endParaRPr lang="en-US" altLang="zh-TW" dirty="0"/>
          </a:p>
          <a:p>
            <a:r>
              <a:rPr lang="en-US" altLang="zh-TW" dirty="0" smtClean="0"/>
              <a:t>Online molecular mass calculator (reference only)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www.webqc.org/mmcalc.php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95507"/>
              </p:ext>
            </p:extLst>
          </p:nvPr>
        </p:nvGraphicFramePr>
        <p:xfrm>
          <a:off x="6225253" y="3136285"/>
          <a:ext cx="2119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封裝程式殼層物件" showAsIcon="1" r:id="rId4" imgW="2119680" imgH="850320" progId="Package">
                  <p:embed/>
                </p:oleObj>
              </mc:Choice>
              <mc:Fallback>
                <p:oleObj name="封裝程式殼層物件" showAsIcon="1" r:id="rId4" imgW="2119680" imgH="850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253" y="3136285"/>
                        <a:ext cx="2119313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45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390</Words>
  <Application>Microsoft Office PowerPoint</Application>
  <PresentationFormat>如螢幕大小 (4:3)</PresentationFormat>
  <Paragraphs>135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Consolas</vt:lpstr>
      <vt:lpstr>Office 佈景主題</vt:lpstr>
      <vt:lpstr>封裝程式殼層物件</vt:lpstr>
      <vt:lpstr>QuickSort for Molecules </vt:lpstr>
      <vt:lpstr>Objectives</vt:lpstr>
      <vt:lpstr>PowerPoint 簡報</vt:lpstr>
      <vt:lpstr>Processing Steps Example</vt:lpstr>
      <vt:lpstr>PowerPoint 簡報</vt:lpstr>
      <vt:lpstr>Appendix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</dc:creator>
  <cp:lastModifiedBy>n</cp:lastModifiedBy>
  <cp:revision>32</cp:revision>
  <dcterms:created xsi:type="dcterms:W3CDTF">2018-05-13T03:21:28Z</dcterms:created>
  <dcterms:modified xsi:type="dcterms:W3CDTF">2018-05-29T17:26:45Z</dcterms:modified>
</cp:coreProperties>
</file>