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image/gif" Extension="gif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oleObject" PartName="/ppt/embeddings/oleObject9.bin"/>
  <Override ContentType="application/vnd.openxmlformats-officedocument.oleObject" PartName="/ppt/embeddings/oleObject12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officedocument.oleObject" PartName="/ppt/embeddings/oleObject1.bin"/>
  <Override ContentType="application/vnd.openxmlformats-officedocument.oleObject" PartName="/ppt/embeddings/oleObject1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0" roundtripDataSignature="AMtx7mim3M4Wl7LBAXGjbbHhnTSuL7b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A38EC6-D562-42E0-9787-714D16FD1A38}">
  <a:tblStyle styleId="{2AA38EC6-D562-42E0-9787-714D16FD1A3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B79591B-F7D2-4D29-B94B-46EA80D567F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0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2.png"/><Relationship Id="rId3" Type="http://schemas.openxmlformats.org/officeDocument/2006/relationships/image" Target="../media/image12.png"/><Relationship Id="rId4" Type="http://schemas.openxmlformats.org/officeDocument/2006/relationships/image" Target="../media/image12.png"/><Relationship Id="rId11" Type="http://schemas.openxmlformats.org/officeDocument/2006/relationships/image" Target="../media/image12.png"/><Relationship Id="rId10" Type="http://schemas.openxmlformats.org/officeDocument/2006/relationships/image" Target="../media/image12.png"/><Relationship Id="rId9" Type="http://schemas.openxmlformats.org/officeDocument/2006/relationships/image" Target="../media/image12.png"/><Relationship Id="rId5" Type="http://schemas.openxmlformats.org/officeDocument/2006/relationships/image" Target="../media/image12.png"/><Relationship Id="rId6" Type="http://schemas.openxmlformats.org/officeDocument/2006/relationships/image" Target="../media/image12.png"/><Relationship Id="rId7" Type="http://schemas.openxmlformats.org/officeDocument/2006/relationships/image" Target="../media/image12.png"/><Relationship Id="rId8" Type="http://schemas.openxmlformats.org/officeDocument/2006/relationships/image" Target="../media/image1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10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10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1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10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1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10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10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1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1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10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1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1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1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1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1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1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1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1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1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1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1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1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1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1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1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1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1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1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1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1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1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1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p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1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1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1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p1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1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9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9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9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9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6"/>
          <p:cNvSpPr/>
          <p:nvPr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7552" y="254610"/>
            <a:ext cx="1144207" cy="11442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3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6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2201" y="612166"/>
            <a:ext cx="1099116" cy="52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9"/>
          <p:cNvSpPr txBox="1"/>
          <p:nvPr>
            <p:ph idx="1" type="body"/>
          </p:nvPr>
        </p:nvSpPr>
        <p:spPr>
          <a:xfrm>
            <a:off x="628650" y="1509333"/>
            <a:ext cx="38862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9"/>
          <p:cNvSpPr txBox="1"/>
          <p:nvPr>
            <p:ph idx="2" type="body"/>
          </p:nvPr>
        </p:nvSpPr>
        <p:spPr>
          <a:xfrm>
            <a:off x="4629150" y="1509333"/>
            <a:ext cx="38862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39"/>
          <p:cNvSpPr/>
          <p:nvPr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8552" y="254610"/>
            <a:ext cx="1144207" cy="114420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9"/>
          <p:cNvSpPr txBox="1"/>
          <p:nvPr>
            <p:ph type="title"/>
          </p:nvPr>
        </p:nvSpPr>
        <p:spPr>
          <a:xfrm>
            <a:off x="628650" y="365126"/>
            <a:ext cx="7886700" cy="1033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4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4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4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4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3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35.png"/><Relationship Id="rId4" Type="http://schemas.openxmlformats.org/officeDocument/2006/relationships/image" Target="../media/image39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36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45.png"/><Relationship Id="rId4" Type="http://schemas.openxmlformats.org/officeDocument/2006/relationships/image" Target="../media/image44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20" Type="http://schemas.openxmlformats.org/officeDocument/2006/relationships/oleObject" Target="../embeddings/oleObject8.bin"/><Relationship Id="rId22" Type="http://schemas.openxmlformats.org/officeDocument/2006/relationships/oleObject" Target="../embeddings/oleObject9.bin"/><Relationship Id="rId21" Type="http://schemas.openxmlformats.org/officeDocument/2006/relationships/oleObject" Target="../embeddings/oleObject8.bin"/><Relationship Id="rId24" Type="http://schemas.openxmlformats.org/officeDocument/2006/relationships/oleObject" Target="../embeddings/oleObject10.bin"/><Relationship Id="rId23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Relationship Id="rId26" Type="http://schemas.openxmlformats.org/officeDocument/2006/relationships/oleObject" Target="../embeddings/oleObject11.bin"/><Relationship Id="rId25" Type="http://schemas.openxmlformats.org/officeDocument/2006/relationships/oleObject" Target="../embeddings/oleObject10.bin"/><Relationship Id="rId27" Type="http://schemas.openxmlformats.org/officeDocument/2006/relationships/oleObject" Target="../embeddings/oleObject1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9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Relationship Id="rId11" Type="http://schemas.openxmlformats.org/officeDocument/2006/relationships/oleObject" Target="../embeddings/oleObject3.bin"/><Relationship Id="rId10" Type="http://schemas.openxmlformats.org/officeDocument/2006/relationships/oleObject" Target="../embeddings/oleObject3.bin"/><Relationship Id="rId13" Type="http://schemas.openxmlformats.org/officeDocument/2006/relationships/oleObject" Target="../embeddings/oleObject4.bin"/><Relationship Id="rId12" Type="http://schemas.openxmlformats.org/officeDocument/2006/relationships/oleObject" Target="../embeddings/oleObject4.bin"/><Relationship Id="rId15" Type="http://schemas.openxmlformats.org/officeDocument/2006/relationships/oleObject" Target="../embeddings/oleObject5.bin"/><Relationship Id="rId14" Type="http://schemas.openxmlformats.org/officeDocument/2006/relationships/oleObject" Target="../embeddings/oleObject5.bin"/><Relationship Id="rId17" Type="http://schemas.openxmlformats.org/officeDocument/2006/relationships/oleObject" Target="../embeddings/oleObject6.bin"/><Relationship Id="rId16" Type="http://schemas.openxmlformats.org/officeDocument/2006/relationships/oleObject" Target="../embeddings/oleObject6.bin"/><Relationship Id="rId19" Type="http://schemas.openxmlformats.org/officeDocument/2006/relationships/oleObject" Target="../embeddings/oleObject7.bin"/><Relationship Id="rId18" Type="http://schemas.openxmlformats.org/officeDocument/2006/relationships/oleObject" Target="../embeddings/oleObject7.bin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11.png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Relationship Id="rId4" Type="http://schemas.openxmlformats.org/officeDocument/2006/relationships/image" Target="../media/image21.gif"/><Relationship Id="rId9" Type="http://schemas.openxmlformats.org/officeDocument/2006/relationships/image" Target="../media/image18.gif"/><Relationship Id="rId5" Type="http://schemas.openxmlformats.org/officeDocument/2006/relationships/image" Target="../media/image20.gif"/><Relationship Id="rId6" Type="http://schemas.openxmlformats.org/officeDocument/2006/relationships/image" Target="../media/image19.gif"/><Relationship Id="rId7" Type="http://schemas.openxmlformats.org/officeDocument/2006/relationships/image" Target="../media/image17.gif"/><Relationship Id="rId8" Type="http://schemas.openxmlformats.org/officeDocument/2006/relationships/image" Target="../media/image24.gif"/><Relationship Id="rId10" Type="http://schemas.openxmlformats.org/officeDocument/2006/relationships/image" Target="../media/image25.gif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gif"/><Relationship Id="rId4" Type="http://schemas.openxmlformats.org/officeDocument/2006/relationships/image" Target="../media/image22.gif"/><Relationship Id="rId9" Type="http://schemas.openxmlformats.org/officeDocument/2006/relationships/image" Target="../media/image28.gif"/><Relationship Id="rId5" Type="http://schemas.openxmlformats.org/officeDocument/2006/relationships/image" Target="../media/image26.gif"/><Relationship Id="rId6" Type="http://schemas.openxmlformats.org/officeDocument/2006/relationships/image" Target="../media/image30.gif"/><Relationship Id="rId7" Type="http://schemas.openxmlformats.org/officeDocument/2006/relationships/image" Target="../media/image27.gif"/><Relationship Id="rId8" Type="http://schemas.openxmlformats.org/officeDocument/2006/relationships/image" Target="../media/image29.gif"/><Relationship Id="rId10" Type="http://schemas.openxmlformats.org/officeDocument/2006/relationships/image" Target="../media/image31.gif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861967" y="1446726"/>
            <a:ext cx="5626100" cy="173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Data 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Structures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886732" y="3125219"/>
            <a:ext cx="6858000" cy="857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CH3 Stacks &amp; Queues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419" y="1447042"/>
            <a:ext cx="344424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911011" y="3982280"/>
            <a:ext cx="4050456" cy="216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Tai-Lang Jong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Office: Delta 928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Tel: 42577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tljong@mx.nthu.edu.tw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</a:t>
            </a:r>
            <a:endParaRPr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628650" y="1509333"/>
            <a:ext cx="7886700" cy="2157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Like function templates, class templates are useful when a class defines something that is independent of the data type.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be useful for classes like LinkedList, BinaryTree, Stack, Queue, Array, etc.</a:t>
            </a:r>
            <a:endParaRPr/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442038" y="3754385"/>
            <a:ext cx="2260042" cy="30469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&lt;typename T&gt;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 *ptr;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size;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Array(T arr[], int s);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void print();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 </a:t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2768493" y="3762185"/>
            <a:ext cx="2827176" cy="206210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&lt;typename T&gt;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Array&lt;T&gt;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::Array(</a:t>
            </a:r>
            <a:r>
              <a:rPr lang="en-US" sz="16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arr[], int s)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ptr = new T[s];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size = 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for(int i = 0; i &lt; size; i++)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ptr[i] = arr[i];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5701429" y="3742850"/>
            <a:ext cx="2888991" cy="30469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&lt;typename T&gt;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Array&lt;T&gt;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::print()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 for (int i = 0; i &lt; size;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cout&lt;&lt;" "&lt;&lt;*(ptr + i);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cout&lt;&lt;endl;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arr[5] = {1, 2, 3, 4, 5};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Array&lt;int&gt;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a(arr, 5);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a.print();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10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Strategy of Searching</a:t>
            </a:r>
            <a:endParaRPr/>
          </a:p>
        </p:txBody>
      </p:sp>
      <p:sp>
        <p:nvSpPr>
          <p:cNvPr id="2163" name="Google Shape;2163;p100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a rat walks through the maze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(1) He </a:t>
            </a:r>
            <a:r>
              <a:rPr lang="en-US">
                <a:solidFill>
                  <a:srgbClr val="C00000"/>
                </a:solidFill>
              </a:rPr>
              <a:t>picks</a:t>
            </a: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a valid move </a:t>
            </a:r>
            <a:r>
              <a:rPr lang="en-US"/>
              <a:t>from the current position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lang="en-US" sz="2400">
                <a:solidFill>
                  <a:srgbClr val="0000CC"/>
                </a:solidFill>
              </a:rPr>
              <a:t>e.g., starting from north and looking clockwise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(2) </a:t>
            </a:r>
            <a:r>
              <a:rPr lang="en-US">
                <a:solidFill>
                  <a:srgbClr val="C00000"/>
                </a:solidFill>
              </a:rPr>
              <a:t>Put the selected move </a:t>
            </a:r>
            <a:r>
              <a:rPr lang="en-US"/>
              <a:t>into a </a:t>
            </a:r>
            <a:r>
              <a:rPr lang="en-US">
                <a:solidFill>
                  <a:srgbClr val="C00000"/>
                </a:solidFill>
              </a:rPr>
              <a:t>stack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lang="en-US" sz="2400">
                <a:solidFill>
                  <a:srgbClr val="0000CC"/>
                </a:solidFill>
              </a:rPr>
              <a:t>So that he can return from a dead path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(3) He </a:t>
            </a:r>
            <a:r>
              <a:rPr lang="en-US">
                <a:solidFill>
                  <a:srgbClr val="C00000"/>
                </a:solidFill>
              </a:rPr>
              <a:t>learns not to make the same mistake twice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lang="en-US" sz="2400">
                <a:solidFill>
                  <a:srgbClr val="0000CC"/>
                </a:solidFill>
              </a:rPr>
              <a:t>Avoid getting into a cell visited before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lang="en-US" sz="2400">
                <a:solidFill>
                  <a:srgbClr val="0000CC"/>
                </a:solidFill>
              </a:rPr>
              <a:t>A 2-dimensional array, mark[m+2][p+2] is used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lang="en-US" sz="2400">
                <a:solidFill>
                  <a:srgbClr val="0000CC"/>
                </a:solidFill>
              </a:rPr>
              <a:t>The mark array records the cells visited before</a:t>
            </a:r>
            <a:endParaRPr sz="2400">
              <a:solidFill>
                <a:srgbClr val="0000CC"/>
              </a:solidFill>
            </a:endParaRPr>
          </a:p>
        </p:txBody>
      </p:sp>
      <p:sp>
        <p:nvSpPr>
          <p:cNvPr id="2164" name="Google Shape;2164;p10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10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Allowable Moves</a:t>
            </a:r>
            <a:endParaRPr/>
          </a:p>
        </p:txBody>
      </p:sp>
      <p:sp>
        <p:nvSpPr>
          <p:cNvPr id="2170" name="Google Shape;2170;p101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71" name="Google Shape;2171;p10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72" name="Google Shape;2172;p101"/>
          <p:cNvGraphicFramePr/>
          <p:nvPr/>
        </p:nvGraphicFramePr>
        <p:xfrm>
          <a:off x="4023360" y="1814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{7B79591B-F7D2-4D29-B94B-46EA80D567F4}</a:tableStyleId>
              </a:tblPr>
              <a:tblGrid>
                <a:gridCol w="464225"/>
                <a:gridCol w="914400"/>
                <a:gridCol w="1575575"/>
                <a:gridCol w="1533375"/>
              </a:tblGrid>
              <a:tr h="38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q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move[q].di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move[q].dj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1"/>
                    </a:solidFill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−1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0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NE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−1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0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0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SW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−1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W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0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−1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NW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−1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−1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3" name="Google Shape;2173;p101"/>
          <p:cNvGraphicFramePr/>
          <p:nvPr/>
        </p:nvGraphicFramePr>
        <p:xfrm>
          <a:off x="1266091" y="36064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{2AA38EC6-D562-42E0-9787-714D16FD1A38}</a:tableStyleId>
              </a:tblPr>
              <a:tblGrid>
                <a:gridCol w="653725"/>
                <a:gridCol w="653725"/>
                <a:gridCol w="653725"/>
              </a:tblGrid>
              <a:tr h="56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NW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NE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6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W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6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SW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174" name="Google Shape;2174;p101"/>
          <p:cNvCxnSpPr/>
          <p:nvPr/>
        </p:nvCxnSpPr>
        <p:spPr>
          <a:xfrm rot="10800000">
            <a:off x="2234785" y="4013472"/>
            <a:ext cx="0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75" name="Google Shape;2175;p101"/>
          <p:cNvCxnSpPr/>
          <p:nvPr/>
        </p:nvCxnSpPr>
        <p:spPr>
          <a:xfrm rot="10800000">
            <a:off x="2226693" y="3997288"/>
            <a:ext cx="0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76" name="Google Shape;2176;p101"/>
          <p:cNvCxnSpPr/>
          <p:nvPr/>
        </p:nvCxnSpPr>
        <p:spPr>
          <a:xfrm flipH="1" rot="10800000">
            <a:off x="1809238" y="4008710"/>
            <a:ext cx="825386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77" name="Google Shape;2177;p101"/>
          <p:cNvCxnSpPr/>
          <p:nvPr/>
        </p:nvCxnSpPr>
        <p:spPr>
          <a:xfrm flipH="1" rot="-5400000">
            <a:off x="1822092" y="3999186"/>
            <a:ext cx="825386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2178" name="Google Shape;2178;p101"/>
          <p:cNvGrpSpPr/>
          <p:nvPr/>
        </p:nvGrpSpPr>
        <p:grpSpPr>
          <a:xfrm>
            <a:off x="1379131" y="1654221"/>
            <a:ext cx="1393233" cy="1426598"/>
            <a:chOff x="4741307" y="4284881"/>
            <a:chExt cx="1393233" cy="1426598"/>
          </a:xfrm>
        </p:grpSpPr>
        <p:grpSp>
          <p:nvGrpSpPr>
            <p:cNvPr id="2179" name="Google Shape;2179;p101"/>
            <p:cNvGrpSpPr/>
            <p:nvPr/>
          </p:nvGrpSpPr>
          <p:grpSpPr>
            <a:xfrm>
              <a:off x="4977619" y="4284881"/>
              <a:ext cx="1156921" cy="461665"/>
              <a:chOff x="5005754" y="542874"/>
              <a:chExt cx="1156921" cy="461665"/>
            </a:xfrm>
          </p:grpSpPr>
          <p:cxnSp>
            <p:nvCxnSpPr>
              <p:cNvPr id="2180" name="Google Shape;2180;p101"/>
              <p:cNvCxnSpPr/>
              <p:nvPr/>
            </p:nvCxnSpPr>
            <p:spPr>
              <a:xfrm>
                <a:off x="5005754" y="982395"/>
                <a:ext cx="1156921" cy="503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81" name="Google Shape;2181;p101"/>
              <p:cNvSpPr txBox="1"/>
              <p:nvPr/>
            </p:nvSpPr>
            <p:spPr>
              <a:xfrm>
                <a:off x="5430128" y="542874"/>
                <a:ext cx="25840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</a:t>
                </a:r>
                <a:endParaRPr sz="2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2" name="Google Shape;2182;p101"/>
            <p:cNvGrpSpPr/>
            <p:nvPr/>
          </p:nvGrpSpPr>
          <p:grpSpPr>
            <a:xfrm>
              <a:off x="4741307" y="4726741"/>
              <a:ext cx="255198" cy="984738"/>
              <a:chOff x="4502150" y="1195754"/>
              <a:chExt cx="255198" cy="984738"/>
            </a:xfrm>
          </p:grpSpPr>
          <p:cxnSp>
            <p:nvCxnSpPr>
              <p:cNvPr id="2183" name="Google Shape;2183;p101"/>
              <p:cNvCxnSpPr/>
              <p:nvPr/>
            </p:nvCxnSpPr>
            <p:spPr>
              <a:xfrm>
                <a:off x="4754880" y="1195754"/>
                <a:ext cx="0" cy="98473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84" name="Google Shape;2184;p101"/>
              <p:cNvSpPr txBox="1"/>
              <p:nvPr/>
            </p:nvSpPr>
            <p:spPr>
              <a:xfrm>
                <a:off x="4502150" y="1298575"/>
                <a:ext cx="25519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endParaRPr sz="2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0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 (Pseudo Code)</a:t>
            </a:r>
            <a:endParaRPr/>
          </a:p>
        </p:txBody>
      </p:sp>
      <p:sp>
        <p:nvSpPr>
          <p:cNvPr id="2190" name="Google Shape;2190;p102"/>
          <p:cNvSpPr txBox="1"/>
          <p:nvPr>
            <p:ph idx="1" type="body"/>
          </p:nvPr>
        </p:nvSpPr>
        <p:spPr>
          <a:xfrm>
            <a:off x="628650" y="1509334"/>
            <a:ext cx="7886700" cy="811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coordinates of the next move is computed by the following data structure</a:t>
            </a:r>
            <a:endParaRPr/>
          </a:p>
        </p:txBody>
      </p:sp>
      <p:sp>
        <p:nvSpPr>
          <p:cNvPr id="2191" name="Google Shape;2191;p10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92" name="Google Shape;2192;p102"/>
          <p:cNvGraphicFramePr/>
          <p:nvPr/>
        </p:nvGraphicFramePr>
        <p:xfrm>
          <a:off x="5191124" y="23393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{7B79591B-F7D2-4D29-B94B-46EA80D567F4}</a:tableStyleId>
              </a:tblPr>
              <a:tblGrid>
                <a:gridCol w="778925"/>
                <a:gridCol w="1391725"/>
                <a:gridCol w="1391725"/>
              </a:tblGrid>
              <a:tr h="29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q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move[q].di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move[q].dj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9350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−1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9350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−1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9350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9350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9350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9350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SW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−1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9350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W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−1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93500">
                <a:tc>
                  <a:txBody>
                    <a:bodyPr/>
                    <a:lstStyle/>
                    <a:p>
                      <a:pPr indent="7620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NW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−1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−1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193" name="Google Shape;2193;p102"/>
          <p:cNvSpPr txBox="1"/>
          <p:nvPr/>
        </p:nvSpPr>
        <p:spPr>
          <a:xfrm>
            <a:off x="628650" y="2335237"/>
            <a:ext cx="4534193" cy="420120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Offsets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di, dj;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directions {N, NE, E, SE, S, SW, W, NW};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Offsets move[8];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Items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y, dir;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 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194" name="Google Shape;2194;p102"/>
          <p:cNvGraphicFramePr/>
          <p:nvPr/>
        </p:nvGraphicFramePr>
        <p:xfrm>
          <a:off x="6210800" y="5055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{2AA38EC6-D562-42E0-9787-714D16FD1A38}</a:tableStyleId>
              </a:tblPr>
              <a:tblGrid>
                <a:gridCol w="571725"/>
                <a:gridCol w="571725"/>
                <a:gridCol w="571725"/>
              </a:tblGrid>
              <a:tr h="53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NW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SW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195" name="Google Shape;2195;p102"/>
          <p:cNvCxnSpPr/>
          <p:nvPr/>
        </p:nvCxnSpPr>
        <p:spPr>
          <a:xfrm rot="10800000">
            <a:off x="7060107" y="5462457"/>
            <a:ext cx="0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96" name="Google Shape;2196;p102"/>
          <p:cNvCxnSpPr/>
          <p:nvPr/>
        </p:nvCxnSpPr>
        <p:spPr>
          <a:xfrm rot="10800000">
            <a:off x="7052015" y="5446273"/>
            <a:ext cx="0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97" name="Google Shape;2197;p102"/>
          <p:cNvCxnSpPr/>
          <p:nvPr/>
        </p:nvCxnSpPr>
        <p:spPr>
          <a:xfrm flipH="1" rot="10800000">
            <a:off x="6634560" y="5457695"/>
            <a:ext cx="825386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98" name="Google Shape;2198;p102"/>
          <p:cNvCxnSpPr/>
          <p:nvPr/>
        </p:nvCxnSpPr>
        <p:spPr>
          <a:xfrm flipH="1" rot="-5400000">
            <a:off x="6647414" y="5448171"/>
            <a:ext cx="825386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10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 ()</a:t>
            </a:r>
            <a:endParaRPr/>
          </a:p>
        </p:txBody>
      </p:sp>
      <p:sp>
        <p:nvSpPr>
          <p:cNvPr id="2204" name="Google Shape;2204;p103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05" name="Google Shape;2205;p10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6" name="Google Shape;2206;p103"/>
          <p:cNvSpPr txBox="1"/>
          <p:nvPr/>
        </p:nvSpPr>
        <p:spPr>
          <a:xfrm>
            <a:off x="628650" y="1384555"/>
            <a:ext cx="7886700" cy="53369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initialize a stack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remember the point to retract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 the starting point, (0, 1, E), to the stack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(the stack is not empty) {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there are still unexplored points</a:t>
            </a:r>
            <a:endParaRPr sz="16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(i, j, dir) = the top of the stack;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remove the top of the stack;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(there are more move from (i, j)){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(g, h) = nextPoint((i, j), dir);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((g == m) &amp;&amp; (h == p))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success;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((!maze [g][h]) &amp;&amp; (!mark [g][h]))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dir = Next(dir);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6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add (i, j, dir) to the stack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prepare for a dead end</a:t>
            </a:r>
            <a:endParaRPr sz="16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(i, j, dir) = (g, h, N);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move to (g, h), start from dir 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mark[i][j] = 1;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"No path in maze." &lt;&lt;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207" name="Google Shape;2207;p103"/>
          <p:cNvSpPr txBox="1"/>
          <p:nvPr/>
        </p:nvSpPr>
        <p:spPr>
          <a:xfrm>
            <a:off x="5284101" y="5132019"/>
            <a:ext cx="3083064" cy="1477328"/>
          </a:xfrm>
          <a:prstGeom prst="rect">
            <a:avLst/>
          </a:prstGeom>
          <a:solidFill>
            <a:srgbClr val="DDEAF6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position can be visited at most once.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most eight valid moves from each 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O(size of the array)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8" name="Google Shape;2208;p103"/>
          <p:cNvCxnSpPr/>
          <p:nvPr/>
        </p:nvCxnSpPr>
        <p:spPr>
          <a:xfrm>
            <a:off x="1186453" y="4095907"/>
            <a:ext cx="0" cy="1246910"/>
          </a:xfrm>
          <a:prstGeom prst="straightConnector1">
            <a:avLst/>
          </a:prstGeom>
          <a:noFill/>
          <a:ln cap="flat" cmpd="sng" w="9525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9" name="Google Shape;2209;p103"/>
          <p:cNvCxnSpPr/>
          <p:nvPr/>
        </p:nvCxnSpPr>
        <p:spPr>
          <a:xfrm>
            <a:off x="725474" y="2410690"/>
            <a:ext cx="0" cy="3385548"/>
          </a:xfrm>
          <a:prstGeom prst="straightConnector1">
            <a:avLst/>
          </a:prstGeom>
          <a:noFill/>
          <a:ln cap="flat" cmpd="sng" w="9525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0" name="Google Shape;2210;p103"/>
          <p:cNvCxnSpPr/>
          <p:nvPr/>
        </p:nvCxnSpPr>
        <p:spPr>
          <a:xfrm>
            <a:off x="944628" y="3105937"/>
            <a:ext cx="0" cy="2471147"/>
          </a:xfrm>
          <a:prstGeom prst="straightConnector1">
            <a:avLst/>
          </a:prstGeom>
          <a:noFill/>
          <a:ln cap="flat" cmpd="sng" w="9525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10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Use a Stack to Keep Pass History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6" name="Google Shape;2216;p104"/>
          <p:cNvSpPr txBox="1"/>
          <p:nvPr>
            <p:ph idx="1" type="body"/>
          </p:nvPr>
        </p:nvSpPr>
        <p:spPr>
          <a:xfrm>
            <a:off x="628650" y="1509333"/>
            <a:ext cx="7886700" cy="2007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the maximal size of the stack?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maze is represented by a two dimensional array maze[m][p]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Since each position is visited at most once, </a:t>
            </a:r>
            <a:r>
              <a:rPr lang="en-US">
                <a:solidFill>
                  <a:srgbClr val="0000CC"/>
                </a:solidFill>
              </a:rPr>
              <a:t>at most m×p </a:t>
            </a:r>
            <a:r>
              <a:rPr lang="en-US"/>
              <a:t>elements can be placed in the stack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17" name="Google Shape;2217;p10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8" name="Google Shape;2218;p104"/>
          <p:cNvSpPr txBox="1"/>
          <p:nvPr/>
        </p:nvSpPr>
        <p:spPr>
          <a:xfrm>
            <a:off x="661182" y="3967088"/>
            <a:ext cx="3262432" cy="1938992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99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dir;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Item;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 mazestack[m*p];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9" name="Google Shape;2219;p104"/>
          <p:cNvSpPr txBox="1"/>
          <p:nvPr/>
        </p:nvSpPr>
        <p:spPr>
          <a:xfrm>
            <a:off x="4583724" y="3964743"/>
            <a:ext cx="3570208" cy="2246769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99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&lt;stack&gt;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dir;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Item;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stack&lt;Item&gt; mazestack;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10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5" name="Google Shape;2225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20" y="1262578"/>
            <a:ext cx="2697132" cy="2113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6" name="Google Shape;2226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098" y="1303099"/>
            <a:ext cx="5247772" cy="356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7" name="Google Shape;2227;p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639" y="3619869"/>
            <a:ext cx="2322050" cy="2401728"/>
          </a:xfrm>
          <a:prstGeom prst="rect">
            <a:avLst/>
          </a:prstGeom>
          <a:noFill/>
          <a:ln>
            <a:noFill/>
          </a:ln>
        </p:spPr>
      </p:pic>
      <p:sp>
        <p:nvSpPr>
          <p:cNvPr id="2228" name="Google Shape;2228;p105"/>
          <p:cNvSpPr txBox="1"/>
          <p:nvPr/>
        </p:nvSpPr>
        <p:spPr>
          <a:xfrm>
            <a:off x="295422" y="6035041"/>
            <a:ext cx="34286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right before success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105"/>
          <p:cNvSpPr txBox="1"/>
          <p:nvPr/>
        </p:nvSpPr>
        <p:spPr>
          <a:xfrm>
            <a:off x="3305910" y="5092505"/>
            <a:ext cx="5556738" cy="707886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path: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 3) ← (3, 2, E) ← (2, 1, SE) ← (1, 2, SW) ← (1, 1, E)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105"/>
          <p:cNvSpPr txBox="1"/>
          <p:nvPr/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 Mazing Problem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10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 (Pseudo Code)</a:t>
            </a:r>
            <a:endParaRPr/>
          </a:p>
        </p:txBody>
      </p:sp>
      <p:sp>
        <p:nvSpPr>
          <p:cNvPr id="2236" name="Google Shape;2236;p106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37" name="Google Shape;2237;p10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8" name="Google Shape;2238;p106"/>
          <p:cNvSpPr txBox="1"/>
          <p:nvPr/>
        </p:nvSpPr>
        <p:spPr>
          <a:xfrm>
            <a:off x="628650" y="1384555"/>
            <a:ext cx="7886700" cy="53369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driver()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(findPath(0, 1))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cout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“Success" &lt;&lt;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cout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"No path in maze." &lt;&lt;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findPath(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j)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find a path starting from (i, 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(all eight directions) { 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explore all directions</a:t>
            </a:r>
            <a:endParaRPr sz="16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(g, h) = (i, j) + direction;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((g == m) &amp;&amp; (h == p))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((!maze [g][h]) &amp;&amp; (!mark [g][h]))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findPath(g, h);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keep finding a path… </a:t>
            </a:r>
            <a:endParaRPr sz="16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0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 3.16</a:t>
            </a:r>
            <a:endParaRPr/>
          </a:p>
        </p:txBody>
      </p:sp>
      <p:sp>
        <p:nvSpPr>
          <p:cNvPr id="2244" name="Google Shape;2244;p107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45" name="Google Shape;2245;p10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6" name="Google Shape;2246;p107"/>
          <p:cNvSpPr txBox="1"/>
          <p:nvPr/>
        </p:nvSpPr>
        <p:spPr>
          <a:xfrm>
            <a:off x="628650" y="1384555"/>
            <a:ext cx="7886700" cy="53369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Path(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m,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輸出迷宮的一個路徑（如果有的話）； maze[0][i] = maze[m+1][i]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maze[j][0] = maze[j][p+1] = 1, 0 ≤ i ≤ p+1, 0 ≤ j ≤ m+1。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從 (1, 1) 開始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mark[1][1] = 1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Stack&lt;Items&gt; stack(m*p)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Items temp(1, 1, E)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設定 temp.x、temp.y、與temp.dir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Stack.Push(temp)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while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(!stack.IsEmpty( 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 // 堆疊不是空的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 stack.Top( )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stack.Pop( )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// 彈出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= temp.x;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 = temp.y;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temp.dir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108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52" name="Google Shape;2252;p10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3" name="Google Shape;2253;p108"/>
          <p:cNvSpPr txBox="1"/>
          <p:nvPr/>
        </p:nvSpPr>
        <p:spPr>
          <a:xfrm>
            <a:off x="628650" y="182880"/>
            <a:ext cx="7886700" cy="65385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 &lt; 8)  // 往前移動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 = i + move[d].di;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 = j + move[d].dj;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((g = = m) &amp;&amp; (h = = p)) { // 抵達出口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		     {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&lt;&lt; stack; // 輸出路徑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&lt;&lt; i &lt;&lt; " " &lt;&lt; j &lt;&lt;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// 路徑上的上兩個方塊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&lt;&lt; m &lt;&lt; " " &lt;&lt; p &lt;&lt;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}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((!maze [g ][h]) &amp;&amp; (!mark [g ][h]))   // 新位置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{	mark[g][h] = 1;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temp.x = i; temp.y = j; temp.dir = d+1;//try new direction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stack.Push(temp); // 加入堆疊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 = g; j = h; d = N; // 移到 (g, h)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}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d++; // 試下一個方向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&lt;&lt; "No path in maze." &lt;&lt;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0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Provided by C++ Library</a:t>
            </a:r>
            <a:endParaRPr/>
          </a:p>
        </p:txBody>
      </p:sp>
      <p:sp>
        <p:nvSpPr>
          <p:cNvPr id="2259" name="Google Shape;2259;p109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60" name="Google Shape;2260;p10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1" name="Google Shape;2261;p109"/>
          <p:cNvSpPr txBox="1"/>
          <p:nvPr/>
        </p:nvSpPr>
        <p:spPr>
          <a:xfrm>
            <a:off x="628650" y="1509333"/>
            <a:ext cx="3896458" cy="510001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include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&lt;iostream&gt;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include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&lt;stack&gt;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stack&lt;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&gt; 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i=0; i &lt; 5; i++){ 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.push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(i);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(!s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.empty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s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.size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&lt;&lt; " 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cout &lt;&lt; s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.top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&lt;&lt;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.pop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2" name="Google Shape;2262;p109"/>
          <p:cNvSpPr txBox="1"/>
          <p:nvPr/>
        </p:nvSpPr>
        <p:spPr>
          <a:xfrm>
            <a:off x="5791370" y="2212477"/>
            <a:ext cx="1588567" cy="18017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3" name="Google Shape;2263;p109"/>
          <p:cNvSpPr txBox="1"/>
          <p:nvPr/>
        </p:nvSpPr>
        <p:spPr>
          <a:xfrm>
            <a:off x="6166307" y="1843145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109"/>
          <p:cNvSpPr/>
          <p:nvPr/>
        </p:nvSpPr>
        <p:spPr>
          <a:xfrm>
            <a:off x="4525108" y="5136935"/>
            <a:ext cx="46619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of STL's Stack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http://en.cppreference.com/w/cpp/container/stack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</a:t>
            </a:r>
            <a:endParaRPr/>
          </a:p>
        </p:txBody>
      </p: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628650" y="1509333"/>
            <a:ext cx="7886700" cy="916626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More than one arguments to templates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Specify default value to template</a:t>
            </a:r>
            <a:endParaRPr/>
          </a:p>
        </p:txBody>
      </p:sp>
      <p:sp>
        <p:nvSpPr>
          <p:cNvPr id="182" name="Google Shape;18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2225770" y="2568595"/>
            <a:ext cx="4363374" cy="397031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template&lt;class T, class U 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 char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 x;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 y;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A() { cout&lt;&lt;"Constructor Called"&lt;&lt;endl;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A&lt;char, char&gt;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a;   A&lt;char&gt; b;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A&lt;int, double&gt;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1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270" name="Google Shape;2270;p110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3.1 Templates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3.2 The stack ADT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3.3 The queue ADT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3.4 Subtyping and inheritance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3.5 A mazing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b="1" lang="en-US">
                <a:solidFill>
                  <a:srgbClr val="7030A0"/>
                </a:solidFill>
              </a:rPr>
              <a:t>3.6 Evaluation of expressions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71" name="Google Shape;2271;p1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1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Expression</a:t>
            </a:r>
            <a:endParaRPr/>
          </a:p>
        </p:txBody>
      </p:sp>
      <p:sp>
        <p:nvSpPr>
          <p:cNvPr id="2277" name="Google Shape;2277;p111"/>
          <p:cNvSpPr txBox="1"/>
          <p:nvPr>
            <p:ph idx="1" type="body"/>
          </p:nvPr>
        </p:nvSpPr>
        <p:spPr>
          <a:xfrm>
            <a:off x="628650" y="1509333"/>
            <a:ext cx="7886700" cy="4863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Char char="•"/>
            </a:pPr>
            <a:r>
              <a:rPr lang="en-US">
                <a:solidFill>
                  <a:srgbClr val="0000CC"/>
                </a:solidFill>
              </a:rPr>
              <a:t>Arithmetic Expression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example: X = A/B – (C + D * E – A * C)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evaluation of this expression is critical in enabling high level programming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expression consists of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AutoNum type="arabicPeriod"/>
            </a:pPr>
            <a:r>
              <a:rPr b="1" lang="en-US">
                <a:solidFill>
                  <a:srgbClr val="C00000"/>
                </a:solidFill>
              </a:rPr>
              <a:t>Operands</a:t>
            </a:r>
            <a:r>
              <a:rPr lang="en-US"/>
              <a:t>: A, B, C, D, E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AutoNum type="arabicPeriod"/>
            </a:pPr>
            <a:r>
              <a:rPr b="1" lang="en-US">
                <a:solidFill>
                  <a:srgbClr val="C00000"/>
                </a:solidFill>
              </a:rPr>
              <a:t>Operator</a:t>
            </a:r>
            <a:r>
              <a:rPr lang="en-US"/>
              <a:t>: plus, minus, multiply, and divide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AutoNum type="arabicPeriod"/>
            </a:pPr>
            <a:r>
              <a:rPr b="1" lang="en-US">
                <a:solidFill>
                  <a:srgbClr val="C00000"/>
                </a:solidFill>
              </a:rPr>
              <a:t>Delimiter</a:t>
            </a:r>
            <a:r>
              <a:rPr lang="en-US"/>
              <a:t>: like parenthesis “(“, “)”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800"/>
              <a:buChar char="•"/>
            </a:pPr>
            <a:r>
              <a:rPr lang="en-US">
                <a:solidFill>
                  <a:srgbClr val="0000CC"/>
                </a:solidFill>
              </a:rPr>
              <a:t>Boolean Expression (relational + logical + compound)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result is TRUE or FALSE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relational and logical operators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/>
              <a:t>Relational operator</a:t>
            </a:r>
            <a:r>
              <a:rPr lang="en-US"/>
              <a:t>: &lt;, &lt;=, &gt;, &gt;=, ==, !=,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/>
              <a:t>Logical operator</a:t>
            </a:r>
            <a:r>
              <a:rPr lang="en-US"/>
              <a:t>: &amp;&amp;, ||, !</a:t>
            </a:r>
            <a:endParaRPr/>
          </a:p>
        </p:txBody>
      </p:sp>
      <p:sp>
        <p:nvSpPr>
          <p:cNvPr id="2278" name="Google Shape;2278;p1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11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Evaluation of Expressions</a:t>
            </a:r>
            <a:endParaRPr/>
          </a:p>
        </p:txBody>
      </p:sp>
      <p:sp>
        <p:nvSpPr>
          <p:cNvPr id="2284" name="Google Shape;2284;p112"/>
          <p:cNvSpPr txBox="1"/>
          <p:nvPr>
            <p:ph idx="1" type="body"/>
          </p:nvPr>
        </p:nvSpPr>
        <p:spPr>
          <a:xfrm>
            <a:off x="628650" y="1509332"/>
            <a:ext cx="7886700" cy="4905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Arithmetic expressions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 = (A / B) – C + D * E – A * 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Boolean expressions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 = (A == B) || !(C&gt;D)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Expressions are made up of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Operands</a:t>
            </a:r>
            <a:r>
              <a:rPr lang="en-US"/>
              <a:t>: A, B, C, D, 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Operators</a:t>
            </a:r>
            <a:r>
              <a:rPr lang="en-US"/>
              <a:t>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Binary arithmatic </a:t>
            </a:r>
            <a:r>
              <a:rPr lang="en-US" sz="2200">
                <a:solidFill>
                  <a:srgbClr val="7030A0"/>
                </a:solidFill>
              </a:rPr>
              <a:t>operators</a:t>
            </a:r>
            <a:r>
              <a:rPr lang="en-US" sz="2200"/>
              <a:t>: +, -, *, /, %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Unary arithmatic </a:t>
            </a:r>
            <a:r>
              <a:rPr lang="en-US" sz="2200">
                <a:solidFill>
                  <a:srgbClr val="7030A0"/>
                </a:solidFill>
              </a:rPr>
              <a:t>operators</a:t>
            </a:r>
            <a:r>
              <a:rPr lang="en-US" sz="2200"/>
              <a:t>: -  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Relational </a:t>
            </a:r>
            <a:r>
              <a:rPr lang="en-US" sz="2200">
                <a:solidFill>
                  <a:srgbClr val="7030A0"/>
                </a:solidFill>
              </a:rPr>
              <a:t>operators</a:t>
            </a:r>
            <a:r>
              <a:rPr lang="en-US" sz="2200"/>
              <a:t>: &lt;, &lt;=, ==, !=, &gt;=, &gt;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Binary logical </a:t>
            </a:r>
            <a:r>
              <a:rPr lang="en-US" sz="2200">
                <a:solidFill>
                  <a:srgbClr val="7030A0"/>
                </a:solidFill>
              </a:rPr>
              <a:t>operators</a:t>
            </a:r>
            <a:r>
              <a:rPr lang="en-US" sz="2200"/>
              <a:t>: &amp;&amp;, ||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Unary logical </a:t>
            </a:r>
            <a:r>
              <a:rPr lang="en-US" sz="2200">
                <a:solidFill>
                  <a:srgbClr val="7030A0"/>
                </a:solidFill>
              </a:rPr>
              <a:t>operators</a:t>
            </a:r>
            <a:r>
              <a:rPr lang="en-US" sz="2200"/>
              <a:t>: 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Delimiters</a:t>
            </a:r>
            <a:r>
              <a:rPr lang="en-US"/>
              <a:t>:  (, )</a:t>
            </a:r>
            <a:endParaRPr/>
          </a:p>
        </p:txBody>
      </p:sp>
      <p:sp>
        <p:nvSpPr>
          <p:cNvPr id="2285" name="Google Shape;2285;p1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1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Evaluation of Expressions</a:t>
            </a:r>
            <a:endParaRPr/>
          </a:p>
        </p:txBody>
      </p:sp>
      <p:sp>
        <p:nvSpPr>
          <p:cNvPr id="2291" name="Google Shape;2291;p113"/>
          <p:cNvSpPr txBox="1"/>
          <p:nvPr>
            <p:ph idx="1" type="body"/>
          </p:nvPr>
        </p:nvSpPr>
        <p:spPr>
          <a:xfrm>
            <a:off x="628650" y="1509333"/>
            <a:ext cx="8065184" cy="4863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Let's focus on an arithmetic expression </a:t>
            </a:r>
            <a:endParaRPr sz="3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X = A / B – C + D * E – A * C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3000">
                <a:solidFill>
                  <a:srgbClr val="FF0000"/>
                </a:solidFill>
              </a:rPr>
              <a:t>Order</a:t>
            </a:r>
            <a:r>
              <a:rPr lang="en-US" sz="3000">
                <a:solidFill>
                  <a:srgbClr val="7030A0"/>
                </a:solidFill>
              </a:rPr>
              <a:t> </a:t>
            </a:r>
            <a:r>
              <a:rPr lang="en-US" sz="3000"/>
              <a:t>of evaluation matters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 A = 4, B = C = 2, D = E = 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Interpretation 1: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</a:t>
            </a:r>
            <a:r>
              <a:rPr lang="en-US" sz="2600"/>
              <a:t>((4/2)–2)+(3*3)–(4*2) = 0 + 9 – 8 = </a:t>
            </a:r>
            <a:r>
              <a:rPr lang="en-US" sz="2600">
                <a:solidFill>
                  <a:srgbClr val="0000CC"/>
                </a:solidFill>
              </a:rPr>
              <a:t>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Interpretation 2: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307"/>
              <a:buNone/>
            </a:pPr>
            <a:r>
              <a:rPr lang="en-US"/>
              <a:t>         </a:t>
            </a:r>
            <a:r>
              <a:rPr lang="en-US" sz="2600"/>
              <a:t>(4/(2–2+3))*(3–4)*2 = (4/3)*(–1)*2 = </a:t>
            </a:r>
            <a:r>
              <a:rPr lang="en-US" sz="2600">
                <a:solidFill>
                  <a:srgbClr val="0000CC"/>
                </a:solidFill>
              </a:rPr>
              <a:t>-2.666…</a:t>
            </a:r>
            <a:endParaRPr sz="2600">
              <a:solidFill>
                <a:srgbClr val="0000CC"/>
              </a:solidFill>
            </a:endParaRPr>
          </a:p>
          <a:p>
            <a:pPr indent="-122872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How can computers uniquely define the order of evaluation of an expression?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/>
              <a:t>   </a:t>
            </a:r>
            <a:r>
              <a:rPr lang="en-US" sz="3000">
                <a:solidFill>
                  <a:srgbClr val="FF0000"/>
                </a:solidFill>
              </a:rPr>
              <a:t>operator precedence (priority) rule </a:t>
            </a:r>
            <a:r>
              <a:rPr lang="en-US" sz="3000"/>
              <a:t>+ </a:t>
            </a:r>
            <a:r>
              <a:rPr lang="en-US" sz="3000">
                <a:solidFill>
                  <a:srgbClr val="FF0000"/>
                </a:solidFill>
              </a:rPr>
              <a:t>associative rule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292" name="Google Shape;2292;p1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11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Priority of Operators </a:t>
            </a:r>
            <a:endParaRPr/>
          </a:p>
        </p:txBody>
      </p:sp>
      <p:sp>
        <p:nvSpPr>
          <p:cNvPr id="2298" name="Google Shape;2298;p1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9" name="Google Shape;2299;p1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889" y="1382778"/>
            <a:ext cx="6481342" cy="46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114"/>
          <p:cNvSpPr txBox="1"/>
          <p:nvPr/>
        </p:nvSpPr>
        <p:spPr>
          <a:xfrm>
            <a:off x="914404" y="5978769"/>
            <a:ext cx="72167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of operators of the same priority will proceed from left to right, e.g., A/B*C → (A/B) * 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5" name="Google Shape;2305;p115"/>
          <p:cNvGrpSpPr/>
          <p:nvPr/>
        </p:nvGrpSpPr>
        <p:grpSpPr>
          <a:xfrm>
            <a:off x="1555266" y="3733083"/>
            <a:ext cx="6505616" cy="1012374"/>
            <a:chOff x="1555262" y="4985084"/>
            <a:chExt cx="6505616" cy="1012374"/>
          </a:xfrm>
        </p:grpSpPr>
        <p:sp>
          <p:nvSpPr>
            <p:cNvPr id="2306" name="Google Shape;2306;p115"/>
            <p:cNvSpPr/>
            <p:nvPr/>
          </p:nvSpPr>
          <p:spPr>
            <a:xfrm>
              <a:off x="5539782" y="5677025"/>
              <a:ext cx="246184" cy="304800"/>
            </a:xfrm>
            <a:prstGeom prst="roundRect">
              <a:avLst>
                <a:gd fmla="val 37180" name="adj"/>
              </a:avLst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115"/>
            <p:cNvSpPr/>
            <p:nvPr/>
          </p:nvSpPr>
          <p:spPr>
            <a:xfrm>
              <a:off x="4495568" y="5692658"/>
              <a:ext cx="246184" cy="304800"/>
            </a:xfrm>
            <a:prstGeom prst="roundRect">
              <a:avLst>
                <a:gd fmla="val 37180" name="adj"/>
              </a:avLst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115"/>
            <p:cNvSpPr/>
            <p:nvPr/>
          </p:nvSpPr>
          <p:spPr>
            <a:xfrm>
              <a:off x="2320078" y="5677026"/>
              <a:ext cx="578338" cy="304800"/>
            </a:xfrm>
            <a:prstGeom prst="roundRect">
              <a:avLst>
                <a:gd fmla="val 37180" name="adj"/>
              </a:avLst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115"/>
            <p:cNvSpPr/>
            <p:nvPr/>
          </p:nvSpPr>
          <p:spPr>
            <a:xfrm>
              <a:off x="1555262" y="5677026"/>
              <a:ext cx="578338" cy="304800"/>
            </a:xfrm>
            <a:prstGeom prst="roundRect">
              <a:avLst>
                <a:gd fmla="val 37180" name="adj"/>
              </a:avLst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115"/>
            <p:cNvSpPr txBox="1"/>
            <p:nvPr/>
          </p:nvSpPr>
          <p:spPr>
            <a:xfrm>
              <a:off x="5632666" y="5123584"/>
              <a:ext cx="24282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'/' and '*' win</a:t>
              </a:r>
              <a:endParaRPr sz="19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115"/>
            <p:cNvSpPr txBox="1"/>
            <p:nvPr/>
          </p:nvSpPr>
          <p:spPr>
            <a:xfrm>
              <a:off x="2608068" y="4985084"/>
              <a:ext cx="2732981" cy="677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Two operators compete for one operand </a:t>
              </a:r>
              <a:endParaRPr sz="19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115"/>
            <p:cNvSpPr/>
            <p:nvPr/>
          </p:nvSpPr>
          <p:spPr>
            <a:xfrm>
              <a:off x="2160523" y="5332701"/>
              <a:ext cx="447545" cy="320430"/>
            </a:xfrm>
            <a:custGeom>
              <a:rect b="b" l="l" r="r" t="t"/>
              <a:pathLst>
                <a:path extrusionOk="0" h="320430" w="234461">
                  <a:moveTo>
                    <a:pt x="0" y="320430"/>
                  </a:moveTo>
                  <a:cubicBezTo>
                    <a:pt x="23446" y="218179"/>
                    <a:pt x="46892" y="115928"/>
                    <a:pt x="85969" y="62523"/>
                  </a:cubicBezTo>
                  <a:cubicBezTo>
                    <a:pt x="125046" y="9118"/>
                    <a:pt x="234461" y="0"/>
                    <a:pt x="234461" y="0"/>
                  </a:cubicBezTo>
                </a:path>
              </a:pathLst>
            </a:custGeom>
            <a:noFill/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115"/>
            <p:cNvSpPr/>
            <p:nvPr/>
          </p:nvSpPr>
          <p:spPr>
            <a:xfrm>
              <a:off x="4667445" y="5332701"/>
              <a:ext cx="895155" cy="320430"/>
            </a:xfrm>
            <a:custGeom>
              <a:rect b="b" l="l" r="r" t="t"/>
              <a:pathLst>
                <a:path extrusionOk="0" h="320430" w="234461">
                  <a:moveTo>
                    <a:pt x="0" y="320430"/>
                  </a:moveTo>
                  <a:cubicBezTo>
                    <a:pt x="23446" y="218179"/>
                    <a:pt x="46892" y="115928"/>
                    <a:pt x="85969" y="62523"/>
                  </a:cubicBezTo>
                  <a:cubicBezTo>
                    <a:pt x="125046" y="9118"/>
                    <a:pt x="234461" y="0"/>
                    <a:pt x="234461" y="0"/>
                  </a:cubicBezTo>
                </a:path>
              </a:pathLst>
            </a:custGeom>
            <a:noFill/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115"/>
            <p:cNvSpPr/>
            <p:nvPr/>
          </p:nvSpPr>
          <p:spPr>
            <a:xfrm>
              <a:off x="5544546" y="5332701"/>
              <a:ext cx="146032" cy="320430"/>
            </a:xfrm>
            <a:custGeom>
              <a:rect b="b" l="l" r="r" t="t"/>
              <a:pathLst>
                <a:path extrusionOk="0" h="320430" w="234461">
                  <a:moveTo>
                    <a:pt x="0" y="320430"/>
                  </a:moveTo>
                  <a:cubicBezTo>
                    <a:pt x="23446" y="218179"/>
                    <a:pt x="46892" y="115928"/>
                    <a:pt x="85969" y="62523"/>
                  </a:cubicBezTo>
                  <a:cubicBezTo>
                    <a:pt x="125046" y="9118"/>
                    <a:pt x="234461" y="0"/>
                    <a:pt x="234461" y="0"/>
                  </a:cubicBezTo>
                </a:path>
              </a:pathLst>
            </a:custGeom>
            <a:noFill/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115"/>
            <p:cNvSpPr/>
            <p:nvPr/>
          </p:nvSpPr>
          <p:spPr>
            <a:xfrm>
              <a:off x="2404571" y="5332701"/>
              <a:ext cx="279725" cy="320430"/>
            </a:xfrm>
            <a:custGeom>
              <a:rect b="b" l="l" r="r" t="t"/>
              <a:pathLst>
                <a:path extrusionOk="0" h="320430" w="234461">
                  <a:moveTo>
                    <a:pt x="0" y="320430"/>
                  </a:moveTo>
                  <a:cubicBezTo>
                    <a:pt x="23446" y="218179"/>
                    <a:pt x="46892" y="115928"/>
                    <a:pt x="85969" y="62523"/>
                  </a:cubicBezTo>
                  <a:cubicBezTo>
                    <a:pt x="125046" y="9118"/>
                    <a:pt x="234461" y="0"/>
                    <a:pt x="234461" y="0"/>
                  </a:cubicBezTo>
                </a:path>
              </a:pathLst>
            </a:custGeom>
            <a:noFill/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6" name="Google Shape;2316;p11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Priority of Operators (cont.) </a:t>
            </a:r>
            <a:endParaRPr/>
          </a:p>
        </p:txBody>
      </p:sp>
      <p:sp>
        <p:nvSpPr>
          <p:cNvPr id="2317" name="Google Shape;2317;p115"/>
          <p:cNvSpPr txBox="1"/>
          <p:nvPr>
            <p:ph idx="1" type="body"/>
          </p:nvPr>
        </p:nvSpPr>
        <p:spPr>
          <a:xfrm>
            <a:off x="628650" y="1509333"/>
            <a:ext cx="7886700" cy="494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Priority is introduced to help defining the order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Tie break rule: </a:t>
            </a:r>
            <a:r>
              <a:rPr lang="en-US" sz="2400">
                <a:solidFill>
                  <a:srgbClr val="7030A0"/>
                </a:solidFill>
              </a:rPr>
              <a:t>left to right  </a:t>
            </a:r>
            <a:endParaRPr/>
          </a:p>
          <a:p>
            <a:pPr indent="-101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Example</a:t>
            </a:r>
            <a:endParaRPr/>
          </a:p>
          <a:p>
            <a:pPr indent="-508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C00000"/>
                </a:solidFill>
              </a:rPr>
              <a:t>/ B – </a:t>
            </a:r>
            <a:r>
              <a:rPr lang="en-US"/>
              <a:t>C </a:t>
            </a:r>
            <a:r>
              <a:rPr lang="en-US">
                <a:solidFill>
                  <a:srgbClr val="C00000"/>
                </a:solidFill>
              </a:rPr>
              <a:t>+ D * </a:t>
            </a:r>
            <a:r>
              <a:rPr lang="en-US"/>
              <a:t>E – A * C  🡪  (A</a:t>
            </a:r>
            <a:r>
              <a:rPr lang="en-US">
                <a:solidFill>
                  <a:srgbClr val="C00000"/>
                </a:solidFill>
              </a:rPr>
              <a:t>/B</a:t>
            </a:r>
            <a:r>
              <a:rPr lang="en-US"/>
              <a:t>) </a:t>
            </a:r>
            <a:r>
              <a:rPr lang="en-US">
                <a:solidFill>
                  <a:srgbClr val="C00000"/>
                </a:solidFill>
              </a:rPr>
              <a:t>–</a:t>
            </a:r>
            <a:r>
              <a:rPr lang="en-US"/>
              <a:t> C </a:t>
            </a:r>
            <a:r>
              <a:rPr lang="en-US">
                <a:solidFill>
                  <a:srgbClr val="C00000"/>
                </a:solidFill>
              </a:rPr>
              <a:t>+</a:t>
            </a:r>
            <a:r>
              <a:rPr lang="en-US"/>
              <a:t> (</a:t>
            </a:r>
            <a:r>
              <a:rPr lang="en-US">
                <a:solidFill>
                  <a:srgbClr val="C00000"/>
                </a:solidFill>
              </a:rPr>
              <a:t>D*</a:t>
            </a:r>
            <a:r>
              <a:rPr lang="en-US"/>
              <a:t>E) – (A*C)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A/B*C/D  🡪  ((A/B)*C)/D     </a:t>
            </a:r>
            <a:r>
              <a:rPr i="1" lang="en-US">
                <a:solidFill>
                  <a:srgbClr val="548135"/>
                </a:solidFill>
              </a:rPr>
              <a:t>Tie-break rule</a:t>
            </a:r>
            <a:endParaRPr i="1">
              <a:solidFill>
                <a:srgbClr val="548135"/>
              </a:solidFill>
            </a:endParaRPr>
          </a:p>
        </p:txBody>
      </p:sp>
      <p:sp>
        <p:nvSpPr>
          <p:cNvPr id="2318" name="Google Shape;2318;p1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11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Infix, Prefix, and Postfix Notations</a:t>
            </a:r>
            <a:endParaRPr/>
          </a:p>
        </p:txBody>
      </p:sp>
      <p:sp>
        <p:nvSpPr>
          <p:cNvPr id="2324" name="Google Shape;2324;p116"/>
          <p:cNvSpPr txBox="1"/>
          <p:nvPr>
            <p:ph idx="1" type="body"/>
          </p:nvPr>
        </p:nvSpPr>
        <p:spPr>
          <a:xfrm>
            <a:off x="628649" y="1509332"/>
            <a:ext cx="8022981" cy="4792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Infix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Binary operators come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in-between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their operands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e.g., 2*3,   A*B/C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Postfix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Binary operators appear </a:t>
            </a:r>
            <a:r>
              <a:rPr lang="en-US">
                <a:solidFill>
                  <a:srgbClr val="C00000"/>
                </a:solidFill>
              </a:rPr>
              <a:t>after</a:t>
            </a:r>
            <a:r>
              <a:rPr lang="en-US"/>
              <a:t> their operands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e.g., 23*,  AB*C/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Prefix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Binary operators appear </a:t>
            </a:r>
            <a:r>
              <a:rPr lang="en-US">
                <a:solidFill>
                  <a:srgbClr val="C00000"/>
                </a:solidFill>
              </a:rPr>
              <a:t>before</a:t>
            </a:r>
            <a:r>
              <a:rPr lang="en-US"/>
              <a:t> their operands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e.g., *23,    /*ABC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•"/>
            </a:pPr>
            <a:r>
              <a:rPr lang="en-US">
                <a:solidFill>
                  <a:srgbClr val="0000CC"/>
                </a:solidFill>
              </a:rPr>
              <a:t>Compiler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Translates</a:t>
            </a:r>
            <a:r>
              <a:rPr lang="en-US"/>
              <a:t> an expression into a sequence of </a:t>
            </a:r>
            <a:r>
              <a:rPr lang="en-US">
                <a:solidFill>
                  <a:srgbClr val="0000CC"/>
                </a:solidFill>
              </a:rPr>
              <a:t>machine codes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first re-writes the expression into a form called </a:t>
            </a:r>
            <a:r>
              <a:rPr b="1" lang="en-US">
                <a:solidFill>
                  <a:srgbClr val="C00000"/>
                </a:solidFill>
              </a:rPr>
              <a:t>postfix notation</a:t>
            </a:r>
            <a:r>
              <a:rPr lang="en-US"/>
              <a:t>,  and then </a:t>
            </a:r>
            <a:r>
              <a:rPr b="1" lang="en-US">
                <a:solidFill>
                  <a:srgbClr val="0000CC"/>
                </a:solidFill>
              </a:rPr>
              <a:t>evaluate</a:t>
            </a:r>
            <a:r>
              <a:rPr lang="en-US"/>
              <a:t> postfix notation.</a:t>
            </a:r>
            <a:endParaRPr/>
          </a:p>
        </p:txBody>
      </p:sp>
      <p:sp>
        <p:nvSpPr>
          <p:cNvPr id="2325" name="Google Shape;2325;p1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11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Evaluation of Expressions</a:t>
            </a:r>
            <a:endParaRPr/>
          </a:p>
        </p:txBody>
      </p:sp>
      <p:graphicFrame>
        <p:nvGraphicFramePr>
          <p:cNvPr id="2331" name="Google Shape;2331;p117"/>
          <p:cNvGraphicFramePr/>
          <p:nvPr/>
        </p:nvGraphicFramePr>
        <p:xfrm>
          <a:off x="886257" y="2039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{2AA38EC6-D562-42E0-9787-714D16FD1A38}</a:tableStyleId>
              </a:tblPr>
              <a:tblGrid>
                <a:gridCol w="3645725"/>
                <a:gridCol w="3645725"/>
              </a:tblGrid>
              <a:tr h="54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CC00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Infix</a:t>
                      </a:r>
                      <a:endParaRPr sz="1800">
                        <a:solidFill>
                          <a:srgbClr val="CC00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CC00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Postfix</a:t>
                      </a:r>
                      <a:endParaRPr sz="1800">
                        <a:solidFill>
                          <a:srgbClr val="CC00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54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2+3*4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234*+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4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a*b+5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ab*5+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4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(1+2)*7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12+7*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4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a*b/c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ab*c/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4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(a/(b-c+d))*(e-a)*c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abc-d+/ea *c*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4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a/b-c+d*e-a*c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ab/c-de*+ac*-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32" name="Google Shape;2332;p1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3" name="Google Shape;2333;p117"/>
          <p:cNvSpPr txBox="1"/>
          <p:nvPr/>
        </p:nvSpPr>
        <p:spPr>
          <a:xfrm>
            <a:off x="2124226" y="1491174"/>
            <a:ext cx="829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p117"/>
          <p:cNvSpPr txBox="1"/>
          <p:nvPr/>
        </p:nvSpPr>
        <p:spPr>
          <a:xfrm>
            <a:off x="5568460" y="1488830"/>
            <a:ext cx="16324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p117"/>
          <p:cNvSpPr txBox="1"/>
          <p:nvPr/>
        </p:nvSpPr>
        <p:spPr>
          <a:xfrm>
            <a:off x="886263" y="5992837"/>
            <a:ext cx="71610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Postfix &amp; prefix: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parentheses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precedence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18"/>
          <p:cNvSpPr/>
          <p:nvPr/>
        </p:nvSpPr>
        <p:spPr>
          <a:xfrm rot="-5400000">
            <a:off x="7391187" y="3508175"/>
            <a:ext cx="747088" cy="65314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1" name="Google Shape;2341;p11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Essential Algorithms</a:t>
            </a:r>
            <a:endParaRPr/>
          </a:p>
        </p:txBody>
      </p:sp>
      <p:sp>
        <p:nvSpPr>
          <p:cNvPr id="2342" name="Google Shape;2342;p118"/>
          <p:cNvSpPr txBox="1"/>
          <p:nvPr>
            <p:ph idx="1" type="body"/>
          </p:nvPr>
        </p:nvSpPr>
        <p:spPr>
          <a:xfrm>
            <a:off x="628650" y="1509333"/>
            <a:ext cx="7886700" cy="21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Combining two algorithms enables computers to handle human-written expressions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Phase 1: Infix-to-Postfix conversion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Phase 2: Postfix evaluation </a:t>
            </a:r>
            <a:r>
              <a:rPr lang="en-US" sz="2800"/>
              <a:t>(just mentioned</a:t>
            </a:r>
            <a:r>
              <a:rPr lang="en-US"/>
              <a:t>)</a:t>
            </a:r>
            <a:endParaRPr/>
          </a:p>
        </p:txBody>
      </p:sp>
      <p:sp>
        <p:nvSpPr>
          <p:cNvPr id="2343" name="Google Shape;2343;p1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pixabay.com/static/uploads/photo/2012/04/18/18/07/user-37448_640.png" id="2344" name="Google Shape;2344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515" y="4781834"/>
            <a:ext cx="1193188" cy="1574517"/>
          </a:xfrm>
          <a:prstGeom prst="rect">
            <a:avLst/>
          </a:prstGeom>
          <a:noFill/>
          <a:ln>
            <a:noFill/>
          </a:ln>
        </p:spPr>
      </p:pic>
      <p:sp>
        <p:nvSpPr>
          <p:cNvPr id="2345" name="Google Shape;2345;p118"/>
          <p:cNvSpPr txBox="1"/>
          <p:nvPr/>
        </p:nvSpPr>
        <p:spPr>
          <a:xfrm>
            <a:off x="1108609" y="3603917"/>
            <a:ext cx="21435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A/B-C+D*E-A*C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6" name="Google Shape;2346;p118"/>
          <p:cNvSpPr txBox="1"/>
          <p:nvPr/>
        </p:nvSpPr>
        <p:spPr>
          <a:xfrm>
            <a:off x="4955939" y="3603917"/>
            <a:ext cx="21412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AB/C-DE*+AC*-</a:t>
            </a:r>
            <a:endParaRPr/>
          </a:p>
        </p:txBody>
      </p:sp>
      <p:sp>
        <p:nvSpPr>
          <p:cNvPr id="2347" name="Google Shape;2347;p118"/>
          <p:cNvSpPr/>
          <p:nvPr/>
        </p:nvSpPr>
        <p:spPr>
          <a:xfrm rot="-5400000">
            <a:off x="3997766" y="3508175"/>
            <a:ext cx="747088" cy="65314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Google Shape;2348;p118"/>
          <p:cNvSpPr txBox="1"/>
          <p:nvPr/>
        </p:nvSpPr>
        <p:spPr>
          <a:xfrm>
            <a:off x="3716172" y="3511584"/>
            <a:ext cx="1280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9" name="Google Shape;2349;p118"/>
          <p:cNvSpPr txBox="1"/>
          <p:nvPr/>
        </p:nvSpPr>
        <p:spPr>
          <a:xfrm>
            <a:off x="7262456" y="3650083"/>
            <a:ext cx="1159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vectors4all.net/preview/dekstop-computer-vector-21.jpg" id="2350" name="Google Shape;2350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5939" y="4813771"/>
            <a:ext cx="1813589" cy="1632231"/>
          </a:xfrm>
          <a:prstGeom prst="rect">
            <a:avLst/>
          </a:prstGeom>
          <a:noFill/>
          <a:ln>
            <a:noFill/>
          </a:ln>
        </p:spPr>
      </p:pic>
      <p:sp>
        <p:nvSpPr>
          <p:cNvPr id="2351" name="Google Shape;2351;p118"/>
          <p:cNvSpPr/>
          <p:nvPr/>
        </p:nvSpPr>
        <p:spPr>
          <a:xfrm rot="-5400000">
            <a:off x="5717280" y="2376373"/>
            <a:ext cx="353521" cy="4189882"/>
          </a:xfrm>
          <a:prstGeom prst="leftBrace">
            <a:avLst>
              <a:gd fmla="val 65558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2" name="Google Shape;2352;p118"/>
          <p:cNvSpPr txBox="1"/>
          <p:nvPr/>
        </p:nvSpPr>
        <p:spPr>
          <a:xfrm>
            <a:off x="1851600" y="3276539"/>
            <a:ext cx="6304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Infix</a:t>
            </a:r>
            <a:endParaRPr sz="20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118"/>
          <p:cNvSpPr txBox="1"/>
          <p:nvPr/>
        </p:nvSpPr>
        <p:spPr>
          <a:xfrm>
            <a:off x="5627836" y="3276539"/>
            <a:ext cx="8803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Postfix</a:t>
            </a:r>
            <a:endParaRPr sz="20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118"/>
          <p:cNvSpPr txBox="1"/>
          <p:nvPr/>
        </p:nvSpPr>
        <p:spPr>
          <a:xfrm>
            <a:off x="1542252" y="4181669"/>
            <a:ext cx="1276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11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Evaluation of Expression Example</a:t>
            </a:r>
            <a:endParaRPr/>
          </a:p>
        </p:txBody>
      </p:sp>
      <p:sp>
        <p:nvSpPr>
          <p:cNvPr id="2360" name="Google Shape;2360;p119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Phase 1: Infix to postfix conversion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6/2-3+4*2   </a:t>
            </a:r>
            <a:r>
              <a:rPr lang="en-US">
                <a:solidFill>
                  <a:srgbClr val="C00000"/>
                </a:solidFill>
              </a:rPr>
              <a:t>→</a:t>
            </a:r>
            <a:r>
              <a:rPr lang="en-US"/>
              <a:t>   6 2 / 3 – 4 2 * +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Phase 2: Postfix expression evaluation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6 2 / 3 – 4 2 * +   </a:t>
            </a:r>
            <a:r>
              <a:rPr lang="en-US">
                <a:solidFill>
                  <a:srgbClr val="C00000"/>
                </a:solidFill>
              </a:rPr>
              <a:t>→</a:t>
            </a:r>
            <a:r>
              <a:rPr lang="en-US"/>
              <a:t>   6 2 / 🡪 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                   3 3 - 🡪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                   0 4 2 *  🡪  4 2 *  🡪 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                   0 8 + 🡪 8</a:t>
            </a:r>
            <a:endParaRPr/>
          </a:p>
        </p:txBody>
      </p:sp>
      <p:sp>
        <p:nvSpPr>
          <p:cNvPr id="2361" name="Google Shape;2361;p1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Selection Sort</a:t>
            </a:r>
            <a:endParaRPr/>
          </a:p>
        </p:txBody>
      </p:sp>
      <p:sp>
        <p:nvSpPr>
          <p:cNvPr id="189" name="Google Shape;18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848" y="1636325"/>
            <a:ext cx="6414304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12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Phase 2: Postfix expression evaluation</a:t>
            </a:r>
            <a:endParaRPr/>
          </a:p>
        </p:txBody>
      </p:sp>
      <p:sp>
        <p:nvSpPr>
          <p:cNvPr id="2367" name="Google Shape;2367;p1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8" name="Google Shape;2368;p1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048" y="1959889"/>
            <a:ext cx="4911904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9" name="Google Shape;2369;p120"/>
          <p:cNvSpPr/>
          <p:nvPr/>
        </p:nvSpPr>
        <p:spPr>
          <a:xfrm>
            <a:off x="2113280" y="1331127"/>
            <a:ext cx="25122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2 / 3 – 4 2 * +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0" name="Google Shape;2370;p120"/>
          <p:cNvSpPr/>
          <p:nvPr/>
        </p:nvSpPr>
        <p:spPr>
          <a:xfrm>
            <a:off x="2602523" y="3671668"/>
            <a:ext cx="478302" cy="436098"/>
          </a:xfrm>
          <a:prstGeom prst="rect">
            <a:avLst/>
          </a:prstGeom>
          <a:noFill/>
          <a:ln cap="flat" cmpd="sng" w="1270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120"/>
          <p:cNvSpPr/>
          <p:nvPr/>
        </p:nvSpPr>
        <p:spPr>
          <a:xfrm>
            <a:off x="2600175" y="4485264"/>
            <a:ext cx="478302" cy="436098"/>
          </a:xfrm>
          <a:prstGeom prst="rect">
            <a:avLst/>
          </a:prstGeom>
          <a:noFill/>
          <a:ln cap="flat" cmpd="sng" w="1270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p120"/>
          <p:cNvSpPr/>
          <p:nvPr/>
        </p:nvSpPr>
        <p:spPr>
          <a:xfrm>
            <a:off x="2600175" y="5681044"/>
            <a:ext cx="478302" cy="436098"/>
          </a:xfrm>
          <a:prstGeom prst="rect">
            <a:avLst/>
          </a:prstGeom>
          <a:noFill/>
          <a:ln cap="flat" cmpd="sng" w="1270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3" name="Google Shape;2373;p120"/>
          <p:cNvSpPr/>
          <p:nvPr/>
        </p:nvSpPr>
        <p:spPr>
          <a:xfrm>
            <a:off x="2600175" y="6131220"/>
            <a:ext cx="478302" cy="436098"/>
          </a:xfrm>
          <a:prstGeom prst="rect">
            <a:avLst/>
          </a:prstGeom>
          <a:noFill/>
          <a:ln cap="flat" cmpd="sng" w="1270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12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Postfix Evaluation </a:t>
            </a:r>
            <a:endParaRPr/>
          </a:p>
        </p:txBody>
      </p:sp>
      <p:sp>
        <p:nvSpPr>
          <p:cNvPr id="2379" name="Google Shape;2379;p121"/>
          <p:cNvSpPr txBox="1"/>
          <p:nvPr>
            <p:ph idx="1" type="body"/>
          </p:nvPr>
        </p:nvSpPr>
        <p:spPr>
          <a:xfrm>
            <a:off x="628650" y="1509333"/>
            <a:ext cx="7886700" cy="304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 to right scan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Push operands onto a stack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Evaluate operators using the required number of operands from the stack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Push the evaluating results onto the stack again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AB/C-DE*+AC*-#     </a:t>
            </a:r>
            <a:r>
              <a:rPr i="1" lang="en-US">
                <a:solidFill>
                  <a:srgbClr val="548135"/>
                </a:solidFill>
              </a:rPr>
              <a:t>(# denotes the end of an expression)</a:t>
            </a:r>
            <a:endParaRPr i="1">
              <a:solidFill>
                <a:srgbClr val="548135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80" name="Google Shape;2380;p1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81" name="Google Shape;2381;p121"/>
          <p:cNvGrpSpPr/>
          <p:nvPr/>
        </p:nvGrpSpPr>
        <p:grpSpPr>
          <a:xfrm>
            <a:off x="615518" y="4621823"/>
            <a:ext cx="7956982" cy="1636545"/>
            <a:chOff x="615518" y="4467075"/>
            <a:chExt cx="7956982" cy="1636545"/>
          </a:xfrm>
        </p:grpSpPr>
        <p:sp>
          <p:nvSpPr>
            <p:cNvPr id="2382" name="Google Shape;2382;p121"/>
            <p:cNvSpPr/>
            <p:nvPr/>
          </p:nvSpPr>
          <p:spPr>
            <a:xfrm>
              <a:off x="8031480" y="4747613"/>
              <a:ext cx="541020" cy="654967"/>
            </a:xfrm>
            <a:custGeom>
              <a:rect b="b" l="l" r="r" t="t"/>
              <a:pathLst>
                <a:path extrusionOk="0" h="654967" w="541020">
                  <a:moveTo>
                    <a:pt x="0" y="654967"/>
                  </a:moveTo>
                  <a:cubicBezTo>
                    <a:pt x="57785" y="367312"/>
                    <a:pt x="115570" y="79657"/>
                    <a:pt x="205740" y="14887"/>
                  </a:cubicBezTo>
                  <a:cubicBezTo>
                    <a:pt x="295910" y="-49883"/>
                    <a:pt x="418465" y="108232"/>
                    <a:pt x="541020" y="266347"/>
                  </a:cubicBezTo>
                </a:path>
              </a:pathLst>
            </a:custGeom>
            <a:noFill/>
            <a:ln cap="flat" cmpd="sng" w="76200">
              <a:solidFill>
                <a:srgbClr val="F7CA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121"/>
            <p:cNvSpPr/>
            <p:nvPr/>
          </p:nvSpPr>
          <p:spPr>
            <a:xfrm>
              <a:off x="7808306" y="5363080"/>
              <a:ext cx="325623" cy="273904"/>
            </a:xfrm>
            <a:prstGeom prst="ellipse">
              <a:avLst/>
            </a:prstGeom>
            <a:solidFill>
              <a:srgbClr val="F7CAAC"/>
            </a:solidFill>
            <a:ln cap="flat" cmpd="sng" w="12700">
              <a:solidFill>
                <a:srgbClr val="F7CA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121"/>
            <p:cNvSpPr/>
            <p:nvPr/>
          </p:nvSpPr>
          <p:spPr>
            <a:xfrm>
              <a:off x="2948940" y="4714988"/>
              <a:ext cx="716280" cy="626632"/>
            </a:xfrm>
            <a:custGeom>
              <a:rect b="b" l="l" r="r" t="t"/>
              <a:pathLst>
                <a:path extrusionOk="0" h="626632" w="716280">
                  <a:moveTo>
                    <a:pt x="0" y="474232"/>
                  </a:moveTo>
                  <a:cubicBezTo>
                    <a:pt x="134620" y="225312"/>
                    <a:pt x="269240" y="-23608"/>
                    <a:pt x="388620" y="1792"/>
                  </a:cubicBezTo>
                  <a:cubicBezTo>
                    <a:pt x="508000" y="27192"/>
                    <a:pt x="612140" y="326912"/>
                    <a:pt x="716280" y="626632"/>
                  </a:cubicBezTo>
                </a:path>
              </a:pathLst>
            </a:custGeom>
            <a:noFill/>
            <a:ln cap="flat" cmpd="sng" w="76200">
              <a:solidFill>
                <a:srgbClr val="F7CA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121"/>
            <p:cNvSpPr/>
            <p:nvPr/>
          </p:nvSpPr>
          <p:spPr>
            <a:xfrm>
              <a:off x="4351020" y="4642616"/>
              <a:ext cx="655320" cy="493264"/>
            </a:xfrm>
            <a:custGeom>
              <a:rect b="b" l="l" r="r" t="t"/>
              <a:pathLst>
                <a:path extrusionOk="0" h="493264" w="655320">
                  <a:moveTo>
                    <a:pt x="0" y="272284"/>
                  </a:moveTo>
                  <a:cubicBezTo>
                    <a:pt x="143510" y="120519"/>
                    <a:pt x="287020" y="-31246"/>
                    <a:pt x="396240" y="5584"/>
                  </a:cubicBezTo>
                  <a:cubicBezTo>
                    <a:pt x="505460" y="42414"/>
                    <a:pt x="580390" y="267839"/>
                    <a:pt x="655320" y="493264"/>
                  </a:cubicBezTo>
                </a:path>
              </a:pathLst>
            </a:custGeom>
            <a:noFill/>
            <a:ln cap="flat" cmpd="sng" w="76200">
              <a:solidFill>
                <a:srgbClr val="F7CA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121"/>
            <p:cNvSpPr/>
            <p:nvPr/>
          </p:nvSpPr>
          <p:spPr>
            <a:xfrm>
              <a:off x="5143500" y="4718042"/>
              <a:ext cx="640080" cy="684538"/>
            </a:xfrm>
            <a:custGeom>
              <a:rect b="b" l="l" r="r" t="t"/>
              <a:pathLst>
                <a:path extrusionOk="0" h="684538" w="640080">
                  <a:moveTo>
                    <a:pt x="0" y="402598"/>
                  </a:moveTo>
                  <a:cubicBezTo>
                    <a:pt x="95250" y="180983"/>
                    <a:pt x="190500" y="-40632"/>
                    <a:pt x="297180" y="6358"/>
                  </a:cubicBezTo>
                  <a:cubicBezTo>
                    <a:pt x="403860" y="53348"/>
                    <a:pt x="521970" y="368943"/>
                    <a:pt x="640080" y="684538"/>
                  </a:cubicBezTo>
                </a:path>
              </a:pathLst>
            </a:custGeom>
            <a:noFill/>
            <a:ln cap="flat" cmpd="sng" w="76200">
              <a:solidFill>
                <a:srgbClr val="F7CA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121"/>
            <p:cNvSpPr/>
            <p:nvPr/>
          </p:nvSpPr>
          <p:spPr>
            <a:xfrm>
              <a:off x="6469380" y="4664663"/>
              <a:ext cx="640080" cy="501697"/>
            </a:xfrm>
            <a:custGeom>
              <a:rect b="b" l="l" r="r" t="t"/>
              <a:pathLst>
                <a:path extrusionOk="0" h="501697" w="640080">
                  <a:moveTo>
                    <a:pt x="0" y="265477"/>
                  </a:moveTo>
                  <a:cubicBezTo>
                    <a:pt x="156210" y="116252"/>
                    <a:pt x="312420" y="-32973"/>
                    <a:pt x="419100" y="6397"/>
                  </a:cubicBezTo>
                  <a:cubicBezTo>
                    <a:pt x="525780" y="45767"/>
                    <a:pt x="582930" y="273732"/>
                    <a:pt x="640080" y="501697"/>
                  </a:cubicBezTo>
                </a:path>
              </a:pathLst>
            </a:custGeom>
            <a:noFill/>
            <a:ln cap="flat" cmpd="sng" w="76200">
              <a:solidFill>
                <a:srgbClr val="F7CA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121"/>
            <p:cNvSpPr/>
            <p:nvPr/>
          </p:nvSpPr>
          <p:spPr>
            <a:xfrm>
              <a:off x="7277100" y="4720995"/>
              <a:ext cx="647700" cy="635865"/>
            </a:xfrm>
            <a:custGeom>
              <a:rect b="b" l="l" r="r" t="t"/>
              <a:pathLst>
                <a:path extrusionOk="0" h="635865" w="647700">
                  <a:moveTo>
                    <a:pt x="0" y="430125"/>
                  </a:moveTo>
                  <a:cubicBezTo>
                    <a:pt x="98425" y="199620"/>
                    <a:pt x="196850" y="-30885"/>
                    <a:pt x="304800" y="3405"/>
                  </a:cubicBezTo>
                  <a:cubicBezTo>
                    <a:pt x="412750" y="37695"/>
                    <a:pt x="530225" y="336780"/>
                    <a:pt x="647700" y="635865"/>
                  </a:cubicBezTo>
                </a:path>
              </a:pathLst>
            </a:custGeom>
            <a:noFill/>
            <a:ln cap="flat" cmpd="sng" w="76200">
              <a:solidFill>
                <a:srgbClr val="F7CA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121"/>
            <p:cNvSpPr/>
            <p:nvPr/>
          </p:nvSpPr>
          <p:spPr>
            <a:xfrm>
              <a:off x="2793038" y="5140939"/>
              <a:ext cx="317716" cy="498496"/>
            </a:xfrm>
            <a:prstGeom prst="ellipse">
              <a:avLst/>
            </a:prstGeom>
            <a:solidFill>
              <a:srgbClr val="F7C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121"/>
            <p:cNvSpPr/>
            <p:nvPr/>
          </p:nvSpPr>
          <p:spPr>
            <a:xfrm>
              <a:off x="4180586" y="4880282"/>
              <a:ext cx="317716" cy="498496"/>
            </a:xfrm>
            <a:prstGeom prst="ellipse">
              <a:avLst/>
            </a:prstGeom>
            <a:solidFill>
              <a:srgbClr val="F7C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121"/>
            <p:cNvSpPr/>
            <p:nvPr/>
          </p:nvSpPr>
          <p:spPr>
            <a:xfrm>
              <a:off x="4943812" y="5099992"/>
              <a:ext cx="317716" cy="498496"/>
            </a:xfrm>
            <a:prstGeom prst="ellipse">
              <a:avLst/>
            </a:prstGeom>
            <a:solidFill>
              <a:srgbClr val="F7C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121"/>
            <p:cNvSpPr/>
            <p:nvPr/>
          </p:nvSpPr>
          <p:spPr>
            <a:xfrm>
              <a:off x="6276280" y="4891691"/>
              <a:ext cx="317716" cy="498496"/>
            </a:xfrm>
            <a:prstGeom prst="ellipse">
              <a:avLst/>
            </a:prstGeom>
            <a:solidFill>
              <a:srgbClr val="F7C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121"/>
            <p:cNvSpPr/>
            <p:nvPr/>
          </p:nvSpPr>
          <p:spPr>
            <a:xfrm>
              <a:off x="7055837" y="5142209"/>
              <a:ext cx="317716" cy="498496"/>
            </a:xfrm>
            <a:prstGeom prst="ellipse">
              <a:avLst/>
            </a:prstGeom>
            <a:solidFill>
              <a:srgbClr val="F7C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121"/>
            <p:cNvSpPr/>
            <p:nvPr/>
          </p:nvSpPr>
          <p:spPr>
            <a:xfrm>
              <a:off x="1470660" y="4692036"/>
              <a:ext cx="838200" cy="657204"/>
            </a:xfrm>
            <a:custGeom>
              <a:rect b="b" l="l" r="r" t="t"/>
              <a:pathLst>
                <a:path extrusionOk="0" h="657204" w="838200">
                  <a:moveTo>
                    <a:pt x="0" y="497184"/>
                  </a:moveTo>
                  <a:cubicBezTo>
                    <a:pt x="193040" y="236199"/>
                    <a:pt x="386080" y="-24786"/>
                    <a:pt x="525780" y="1884"/>
                  </a:cubicBezTo>
                  <a:cubicBezTo>
                    <a:pt x="665480" y="28554"/>
                    <a:pt x="751840" y="342879"/>
                    <a:pt x="838200" y="657204"/>
                  </a:cubicBezTo>
                </a:path>
              </a:pathLst>
            </a:custGeom>
            <a:noFill/>
            <a:ln cap="flat" cmpd="sng" w="76200">
              <a:solidFill>
                <a:srgbClr val="F7CA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121"/>
            <p:cNvSpPr/>
            <p:nvPr/>
          </p:nvSpPr>
          <p:spPr>
            <a:xfrm>
              <a:off x="1323232" y="5145841"/>
              <a:ext cx="317716" cy="498496"/>
            </a:xfrm>
            <a:prstGeom prst="ellipse">
              <a:avLst/>
            </a:prstGeom>
            <a:solidFill>
              <a:srgbClr val="F7C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121"/>
            <p:cNvSpPr/>
            <p:nvPr/>
          </p:nvSpPr>
          <p:spPr>
            <a:xfrm>
              <a:off x="1249680" y="4838700"/>
              <a:ext cx="464820" cy="845820"/>
            </a:xfrm>
            <a:custGeom>
              <a:rect b="b" l="l" r="r" t="t"/>
              <a:pathLst>
                <a:path extrusionOk="0" h="845820" w="464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121"/>
            <p:cNvSpPr txBox="1"/>
            <p:nvPr/>
          </p:nvSpPr>
          <p:spPr>
            <a:xfrm>
              <a:off x="1323232" y="5315188"/>
              <a:ext cx="3337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121"/>
            <p:cNvSpPr txBox="1"/>
            <p:nvPr/>
          </p:nvSpPr>
          <p:spPr>
            <a:xfrm>
              <a:off x="1323232" y="5076944"/>
              <a:ext cx="3241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121"/>
            <p:cNvSpPr txBox="1"/>
            <p:nvPr/>
          </p:nvSpPr>
          <p:spPr>
            <a:xfrm>
              <a:off x="1810912" y="4472453"/>
              <a:ext cx="3032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121"/>
            <p:cNvSpPr/>
            <p:nvPr/>
          </p:nvSpPr>
          <p:spPr>
            <a:xfrm>
              <a:off x="2100586" y="4838700"/>
              <a:ext cx="464820" cy="845820"/>
            </a:xfrm>
            <a:custGeom>
              <a:rect b="b" l="l" r="r" t="t"/>
              <a:pathLst>
                <a:path extrusionOk="0" h="845820" w="464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121"/>
            <p:cNvSpPr txBox="1"/>
            <p:nvPr/>
          </p:nvSpPr>
          <p:spPr>
            <a:xfrm>
              <a:off x="2174138" y="5315188"/>
              <a:ext cx="3962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baseline="-25000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121"/>
            <p:cNvSpPr/>
            <p:nvPr/>
          </p:nvSpPr>
          <p:spPr>
            <a:xfrm>
              <a:off x="2719082" y="4838700"/>
              <a:ext cx="464820" cy="845820"/>
            </a:xfrm>
            <a:custGeom>
              <a:rect b="b" l="l" r="r" t="t"/>
              <a:pathLst>
                <a:path extrusionOk="0" h="845820" w="464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121"/>
            <p:cNvSpPr txBox="1"/>
            <p:nvPr/>
          </p:nvSpPr>
          <p:spPr>
            <a:xfrm>
              <a:off x="2763780" y="5315188"/>
              <a:ext cx="3962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baseline="-25000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121"/>
            <p:cNvSpPr txBox="1"/>
            <p:nvPr/>
          </p:nvSpPr>
          <p:spPr>
            <a:xfrm>
              <a:off x="2763780" y="5076944"/>
              <a:ext cx="3209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121"/>
            <p:cNvSpPr txBox="1"/>
            <p:nvPr/>
          </p:nvSpPr>
          <p:spPr>
            <a:xfrm>
              <a:off x="3188988" y="4472453"/>
              <a:ext cx="279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121"/>
            <p:cNvSpPr/>
            <p:nvPr/>
          </p:nvSpPr>
          <p:spPr>
            <a:xfrm>
              <a:off x="3463050" y="4838700"/>
              <a:ext cx="464820" cy="845820"/>
            </a:xfrm>
            <a:custGeom>
              <a:rect b="b" l="l" r="r" t="t"/>
              <a:pathLst>
                <a:path extrusionOk="0" h="845820" w="464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121"/>
            <p:cNvSpPr txBox="1"/>
            <p:nvPr/>
          </p:nvSpPr>
          <p:spPr>
            <a:xfrm>
              <a:off x="3507748" y="5315188"/>
              <a:ext cx="3962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baseline="-25000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121"/>
            <p:cNvSpPr/>
            <p:nvPr/>
          </p:nvSpPr>
          <p:spPr>
            <a:xfrm>
              <a:off x="4090202" y="4838700"/>
              <a:ext cx="464820" cy="845820"/>
            </a:xfrm>
            <a:custGeom>
              <a:rect b="b" l="l" r="r" t="t"/>
              <a:pathLst>
                <a:path extrusionOk="0" h="845820" w="464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121"/>
            <p:cNvSpPr txBox="1"/>
            <p:nvPr/>
          </p:nvSpPr>
          <p:spPr>
            <a:xfrm>
              <a:off x="4134900" y="5315188"/>
              <a:ext cx="3962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baseline="-25000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121"/>
            <p:cNvSpPr txBox="1"/>
            <p:nvPr/>
          </p:nvSpPr>
          <p:spPr>
            <a:xfrm>
              <a:off x="4158945" y="5076944"/>
              <a:ext cx="3417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121"/>
            <p:cNvSpPr txBox="1"/>
            <p:nvPr/>
          </p:nvSpPr>
          <p:spPr>
            <a:xfrm>
              <a:off x="4174174" y="4821644"/>
              <a:ext cx="3097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121"/>
            <p:cNvSpPr txBox="1"/>
            <p:nvPr/>
          </p:nvSpPr>
          <p:spPr>
            <a:xfrm>
              <a:off x="4589755" y="4472453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121"/>
            <p:cNvSpPr/>
            <p:nvPr/>
          </p:nvSpPr>
          <p:spPr>
            <a:xfrm>
              <a:off x="4878134" y="4834166"/>
              <a:ext cx="464820" cy="845820"/>
            </a:xfrm>
            <a:custGeom>
              <a:rect b="b" l="l" r="r" t="t"/>
              <a:pathLst>
                <a:path extrusionOk="0" h="845820" w="464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121"/>
            <p:cNvSpPr txBox="1"/>
            <p:nvPr/>
          </p:nvSpPr>
          <p:spPr>
            <a:xfrm>
              <a:off x="4922832" y="5310654"/>
              <a:ext cx="3962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baseline="-25000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121"/>
            <p:cNvSpPr txBox="1"/>
            <p:nvPr/>
          </p:nvSpPr>
          <p:spPr>
            <a:xfrm>
              <a:off x="4914958" y="5072410"/>
              <a:ext cx="3962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baseline="-25000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121"/>
            <p:cNvSpPr/>
            <p:nvPr/>
          </p:nvSpPr>
          <p:spPr>
            <a:xfrm>
              <a:off x="5570586" y="4834166"/>
              <a:ext cx="464820" cy="845820"/>
            </a:xfrm>
            <a:custGeom>
              <a:rect b="b" l="l" r="r" t="t"/>
              <a:pathLst>
                <a:path extrusionOk="0" h="845820" w="464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121"/>
            <p:cNvSpPr txBox="1"/>
            <p:nvPr/>
          </p:nvSpPr>
          <p:spPr>
            <a:xfrm>
              <a:off x="5615284" y="5310654"/>
              <a:ext cx="3962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baseline="-25000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121"/>
            <p:cNvSpPr txBox="1"/>
            <p:nvPr/>
          </p:nvSpPr>
          <p:spPr>
            <a:xfrm>
              <a:off x="5291970" y="4472453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121"/>
            <p:cNvSpPr/>
            <p:nvPr/>
          </p:nvSpPr>
          <p:spPr>
            <a:xfrm>
              <a:off x="6226214" y="4834166"/>
              <a:ext cx="464820" cy="845820"/>
            </a:xfrm>
            <a:custGeom>
              <a:rect b="b" l="l" r="r" t="t"/>
              <a:pathLst>
                <a:path extrusionOk="0" h="845820" w="464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121"/>
            <p:cNvSpPr txBox="1"/>
            <p:nvPr/>
          </p:nvSpPr>
          <p:spPr>
            <a:xfrm>
              <a:off x="6270912" y="5310654"/>
              <a:ext cx="3962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baseline="-25000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121"/>
            <p:cNvSpPr txBox="1"/>
            <p:nvPr/>
          </p:nvSpPr>
          <p:spPr>
            <a:xfrm>
              <a:off x="6285898" y="5072410"/>
              <a:ext cx="3337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121"/>
            <p:cNvSpPr txBox="1"/>
            <p:nvPr/>
          </p:nvSpPr>
          <p:spPr>
            <a:xfrm>
              <a:off x="6285898" y="4821644"/>
              <a:ext cx="3209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121"/>
            <p:cNvSpPr/>
            <p:nvPr/>
          </p:nvSpPr>
          <p:spPr>
            <a:xfrm>
              <a:off x="6976026" y="4821644"/>
              <a:ext cx="464820" cy="845820"/>
            </a:xfrm>
            <a:custGeom>
              <a:rect b="b" l="l" r="r" t="t"/>
              <a:pathLst>
                <a:path extrusionOk="0" h="845820" w="464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121"/>
            <p:cNvSpPr txBox="1"/>
            <p:nvPr/>
          </p:nvSpPr>
          <p:spPr>
            <a:xfrm>
              <a:off x="7020724" y="5298132"/>
              <a:ext cx="3962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baseline="-25000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121"/>
            <p:cNvSpPr txBox="1"/>
            <p:nvPr/>
          </p:nvSpPr>
          <p:spPr>
            <a:xfrm>
              <a:off x="7001891" y="5072410"/>
              <a:ext cx="3962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baseline="-25000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121"/>
            <p:cNvSpPr txBox="1"/>
            <p:nvPr/>
          </p:nvSpPr>
          <p:spPr>
            <a:xfrm>
              <a:off x="6725534" y="4472453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121"/>
            <p:cNvSpPr/>
            <p:nvPr/>
          </p:nvSpPr>
          <p:spPr>
            <a:xfrm>
              <a:off x="7725838" y="4821644"/>
              <a:ext cx="464820" cy="845820"/>
            </a:xfrm>
            <a:custGeom>
              <a:rect b="b" l="l" r="r" t="t"/>
              <a:pathLst>
                <a:path extrusionOk="0" h="845820" w="464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121"/>
            <p:cNvSpPr txBox="1"/>
            <p:nvPr/>
          </p:nvSpPr>
          <p:spPr>
            <a:xfrm>
              <a:off x="7770536" y="5298132"/>
              <a:ext cx="3962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baseline="-25000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aseline="-2500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121"/>
            <p:cNvSpPr txBox="1"/>
            <p:nvPr/>
          </p:nvSpPr>
          <p:spPr>
            <a:xfrm>
              <a:off x="7478679" y="4472453"/>
              <a:ext cx="279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121"/>
            <p:cNvSpPr/>
            <p:nvPr/>
          </p:nvSpPr>
          <p:spPr>
            <a:xfrm>
              <a:off x="944880" y="5791200"/>
              <a:ext cx="7360920" cy="31242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8C2F5"/>
                </a:gs>
                <a:gs pos="50000">
                  <a:srgbClr val="BFD7F7"/>
                </a:gs>
                <a:gs pos="100000">
                  <a:srgbClr val="DFEBFB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121"/>
            <p:cNvSpPr/>
            <p:nvPr/>
          </p:nvSpPr>
          <p:spPr>
            <a:xfrm>
              <a:off x="615518" y="4841756"/>
              <a:ext cx="464820" cy="845820"/>
            </a:xfrm>
            <a:custGeom>
              <a:rect b="b" l="l" r="r" t="t"/>
              <a:pathLst>
                <a:path extrusionOk="0" h="845820" w="464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121"/>
            <p:cNvSpPr txBox="1"/>
            <p:nvPr/>
          </p:nvSpPr>
          <p:spPr>
            <a:xfrm>
              <a:off x="8110912" y="4467075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12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Postfix Notation</a:t>
            </a:r>
            <a:endParaRPr/>
          </a:p>
        </p:txBody>
      </p:sp>
      <p:sp>
        <p:nvSpPr>
          <p:cNvPr id="2438" name="Google Shape;2438;p122"/>
          <p:cNvSpPr txBox="1"/>
          <p:nvPr>
            <p:ph idx="1" type="body"/>
          </p:nvPr>
        </p:nvSpPr>
        <p:spPr>
          <a:xfrm>
            <a:off x="628650" y="1509333"/>
            <a:ext cx="7886700" cy="1581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Evaluation is </a:t>
            </a:r>
            <a:r>
              <a:rPr lang="en-US">
                <a:solidFill>
                  <a:srgbClr val="FF0000"/>
                </a:solidFill>
              </a:rPr>
              <a:t>simpler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than infix notation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need for </a:t>
            </a:r>
            <a:r>
              <a:rPr lang="en-US">
                <a:solidFill>
                  <a:srgbClr val="FF0000"/>
                </a:solidFill>
              </a:rPr>
              <a:t>parenthesis</a:t>
            </a:r>
            <a:r>
              <a:rPr lang="en-US">
                <a:solidFill>
                  <a:srgbClr val="2E75B5"/>
                </a:solidFill>
              </a:rPr>
              <a:t> </a:t>
            </a:r>
            <a:r>
              <a:rPr lang="en-US"/>
              <a:t>is gone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need for </a:t>
            </a:r>
            <a:r>
              <a:rPr lang="en-US">
                <a:solidFill>
                  <a:srgbClr val="FF0000"/>
                </a:solidFill>
              </a:rPr>
              <a:t>operator priority </a:t>
            </a:r>
            <a:r>
              <a:rPr lang="en-US"/>
              <a:t>is gone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39" name="Google Shape;2439;p1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0" name="Google Shape;2440;p122"/>
          <p:cNvSpPr txBox="1"/>
          <p:nvPr/>
        </p:nvSpPr>
        <p:spPr>
          <a:xfrm>
            <a:off x="628650" y="3090972"/>
            <a:ext cx="7408194" cy="357444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Eval(Expression 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Stack&lt;Token&gt; stack;   </a:t>
            </a:r>
            <a:r>
              <a:rPr lang="en-US" sz="1800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initialize a stack</a:t>
            </a:r>
            <a:endParaRPr sz="1800">
              <a:solidFill>
                <a:srgbClr val="5481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(Token x = NextToken(e); x!= end of expression; x=NextToken(e))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(x is an operand)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stak.Push(x)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r>
              <a:rPr lang="en-US" sz="1800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x is an operator</a:t>
            </a:r>
            <a:endParaRPr sz="1800">
              <a:solidFill>
                <a:srgbClr val="5481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pop from the stack the correct number of operands for the operator;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perform the operation x and store the result (if any) onto the stack;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123"/>
          <p:cNvSpPr/>
          <p:nvPr/>
        </p:nvSpPr>
        <p:spPr>
          <a:xfrm rot="-5400000">
            <a:off x="7391187" y="3508175"/>
            <a:ext cx="747088" cy="65314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6" name="Google Shape;2446;p12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Essential Algorithms</a:t>
            </a:r>
            <a:endParaRPr/>
          </a:p>
        </p:txBody>
      </p:sp>
      <p:sp>
        <p:nvSpPr>
          <p:cNvPr id="2447" name="Google Shape;2447;p123"/>
          <p:cNvSpPr txBox="1"/>
          <p:nvPr>
            <p:ph idx="1" type="body"/>
          </p:nvPr>
        </p:nvSpPr>
        <p:spPr>
          <a:xfrm>
            <a:off x="628650" y="1509333"/>
            <a:ext cx="7886700" cy="21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Combining two algorithms enables computers to handle human-written expressions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solidFill>
                  <a:srgbClr val="7030A0"/>
                </a:solidFill>
              </a:rPr>
              <a:t>Infix-to-Postfix conversion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solidFill>
                  <a:srgbClr val="7030A0"/>
                </a:solidFill>
              </a:rPr>
              <a:t>Postfix evaluation </a:t>
            </a:r>
            <a:r>
              <a:rPr lang="en-US"/>
              <a:t>(just mentioned)</a:t>
            </a:r>
            <a:endParaRPr/>
          </a:p>
        </p:txBody>
      </p:sp>
      <p:sp>
        <p:nvSpPr>
          <p:cNvPr id="2448" name="Google Shape;2448;p1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pixabay.com/static/uploads/photo/2012/04/18/18/07/user-37448_640.png" id="2449" name="Google Shape;2449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515" y="4781834"/>
            <a:ext cx="1193188" cy="1574517"/>
          </a:xfrm>
          <a:prstGeom prst="rect">
            <a:avLst/>
          </a:prstGeom>
          <a:noFill/>
          <a:ln>
            <a:noFill/>
          </a:ln>
        </p:spPr>
      </p:pic>
      <p:sp>
        <p:nvSpPr>
          <p:cNvPr id="2450" name="Google Shape;2450;p123"/>
          <p:cNvSpPr txBox="1"/>
          <p:nvPr/>
        </p:nvSpPr>
        <p:spPr>
          <a:xfrm>
            <a:off x="1108609" y="3603917"/>
            <a:ext cx="21435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A/B-C+D*E-A*C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1" name="Google Shape;2451;p123"/>
          <p:cNvSpPr txBox="1"/>
          <p:nvPr/>
        </p:nvSpPr>
        <p:spPr>
          <a:xfrm>
            <a:off x="4955939" y="3603917"/>
            <a:ext cx="21412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AB/C-DE*+AC*-</a:t>
            </a:r>
            <a:endParaRPr/>
          </a:p>
        </p:txBody>
      </p:sp>
      <p:sp>
        <p:nvSpPr>
          <p:cNvPr id="2452" name="Google Shape;2452;p123"/>
          <p:cNvSpPr txBox="1"/>
          <p:nvPr/>
        </p:nvSpPr>
        <p:spPr>
          <a:xfrm>
            <a:off x="1542252" y="4181669"/>
            <a:ext cx="1276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3" name="Google Shape;2453;p123"/>
          <p:cNvSpPr/>
          <p:nvPr/>
        </p:nvSpPr>
        <p:spPr>
          <a:xfrm rot="-5400000">
            <a:off x="3997766" y="3508175"/>
            <a:ext cx="747088" cy="65314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4" name="Google Shape;2454;p123"/>
          <p:cNvSpPr txBox="1"/>
          <p:nvPr/>
        </p:nvSpPr>
        <p:spPr>
          <a:xfrm>
            <a:off x="3716172" y="3511584"/>
            <a:ext cx="1280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123"/>
          <p:cNvSpPr txBox="1"/>
          <p:nvPr/>
        </p:nvSpPr>
        <p:spPr>
          <a:xfrm>
            <a:off x="7262456" y="3650083"/>
            <a:ext cx="1159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vectors4all.net/preview/dekstop-computer-vector-21.jpg" id="2456" name="Google Shape;2456;p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5939" y="4813771"/>
            <a:ext cx="1813589" cy="1632231"/>
          </a:xfrm>
          <a:prstGeom prst="rect">
            <a:avLst/>
          </a:prstGeom>
          <a:noFill/>
          <a:ln>
            <a:noFill/>
          </a:ln>
        </p:spPr>
      </p:pic>
      <p:sp>
        <p:nvSpPr>
          <p:cNvPr id="2457" name="Google Shape;2457;p123"/>
          <p:cNvSpPr/>
          <p:nvPr/>
        </p:nvSpPr>
        <p:spPr>
          <a:xfrm rot="-5400000">
            <a:off x="5717280" y="2376373"/>
            <a:ext cx="353521" cy="4189882"/>
          </a:xfrm>
          <a:prstGeom prst="leftBrace">
            <a:avLst>
              <a:gd fmla="val 65558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8" name="Google Shape;2458;p123"/>
          <p:cNvSpPr txBox="1"/>
          <p:nvPr/>
        </p:nvSpPr>
        <p:spPr>
          <a:xfrm>
            <a:off x="1851600" y="3276539"/>
            <a:ext cx="6304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Infix</a:t>
            </a:r>
            <a:endParaRPr sz="20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123"/>
          <p:cNvSpPr txBox="1"/>
          <p:nvPr/>
        </p:nvSpPr>
        <p:spPr>
          <a:xfrm>
            <a:off x="5627836" y="3276539"/>
            <a:ext cx="8803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Postfix</a:t>
            </a:r>
            <a:endParaRPr sz="20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2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Infix to Postfix Conversion</a:t>
            </a:r>
            <a:endParaRPr/>
          </a:p>
        </p:txBody>
      </p:sp>
      <p:sp>
        <p:nvSpPr>
          <p:cNvPr id="2465" name="Google Shape;2465;p124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Observations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 of operands and operators do not change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Order of operands (A, B, C…) do not change</a:t>
            </a:r>
            <a:endParaRPr/>
          </a:p>
        </p:txBody>
      </p:sp>
      <p:sp>
        <p:nvSpPr>
          <p:cNvPr id="2466" name="Google Shape;2466;p1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pixabay.com/static/uploads/photo/2012/04/18/18/07/user-37448_640.png" id="2467" name="Google Shape;2467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515" y="4781834"/>
            <a:ext cx="1193188" cy="1574517"/>
          </a:xfrm>
          <a:prstGeom prst="rect">
            <a:avLst/>
          </a:prstGeom>
          <a:noFill/>
          <a:ln>
            <a:noFill/>
          </a:ln>
        </p:spPr>
      </p:pic>
      <p:sp>
        <p:nvSpPr>
          <p:cNvPr id="2468" name="Google Shape;2468;p124"/>
          <p:cNvSpPr txBox="1"/>
          <p:nvPr/>
        </p:nvSpPr>
        <p:spPr>
          <a:xfrm>
            <a:off x="1108609" y="3603917"/>
            <a:ext cx="2185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A/B-C+D*E-A*C</a:t>
            </a:r>
            <a:endParaRPr b="1" i="0" sz="2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9" name="Google Shape;2469;p124"/>
          <p:cNvSpPr txBox="1"/>
          <p:nvPr/>
        </p:nvSpPr>
        <p:spPr>
          <a:xfrm>
            <a:off x="4955939" y="3603917"/>
            <a:ext cx="21816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AB/C-DE*+AC*-</a:t>
            </a:r>
            <a:endParaRPr/>
          </a:p>
        </p:txBody>
      </p:sp>
      <p:sp>
        <p:nvSpPr>
          <p:cNvPr id="2470" name="Google Shape;2470;p124"/>
          <p:cNvSpPr/>
          <p:nvPr/>
        </p:nvSpPr>
        <p:spPr>
          <a:xfrm rot="-5400000">
            <a:off x="3997766" y="3508175"/>
            <a:ext cx="747088" cy="65314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1" name="Google Shape;2471;p124"/>
          <p:cNvSpPr txBox="1"/>
          <p:nvPr/>
        </p:nvSpPr>
        <p:spPr>
          <a:xfrm>
            <a:off x="3716172" y="3511584"/>
            <a:ext cx="1280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vectors4all.net/preview/dekstop-computer-vector-21.jpg" id="2472" name="Google Shape;2472;p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5939" y="4813771"/>
            <a:ext cx="1813589" cy="1632231"/>
          </a:xfrm>
          <a:prstGeom prst="rect">
            <a:avLst/>
          </a:prstGeom>
          <a:noFill/>
          <a:ln>
            <a:noFill/>
          </a:ln>
        </p:spPr>
      </p:pic>
      <p:sp>
        <p:nvSpPr>
          <p:cNvPr id="2473" name="Google Shape;2473;p124"/>
          <p:cNvSpPr txBox="1"/>
          <p:nvPr/>
        </p:nvSpPr>
        <p:spPr>
          <a:xfrm>
            <a:off x="1851600" y="3276539"/>
            <a:ext cx="6304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Infix</a:t>
            </a:r>
            <a:endParaRPr sz="20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4" name="Google Shape;2474;p124"/>
          <p:cNvSpPr txBox="1"/>
          <p:nvPr/>
        </p:nvSpPr>
        <p:spPr>
          <a:xfrm>
            <a:off x="5627836" y="3276539"/>
            <a:ext cx="8803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Postfix</a:t>
            </a:r>
            <a:endParaRPr sz="20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12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Infix to Postfix Conversion</a:t>
            </a:r>
            <a:endParaRPr/>
          </a:p>
        </p:txBody>
      </p:sp>
      <p:sp>
        <p:nvSpPr>
          <p:cNvPr id="2480" name="Google Shape;2480;p125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 1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Fully </a:t>
            </a:r>
            <a:r>
              <a:rPr lang="en-US">
                <a:solidFill>
                  <a:srgbClr val="FF0000"/>
                </a:solidFill>
              </a:rPr>
              <a:t>parenthesize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the expression (based on the operator priorities)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Move all operators </a:t>
            </a:r>
            <a:r>
              <a:rPr lang="en-US"/>
              <a:t>so that they </a:t>
            </a:r>
            <a:r>
              <a:rPr lang="en-US">
                <a:solidFill>
                  <a:srgbClr val="0000CC"/>
                </a:solidFill>
              </a:rPr>
              <a:t>replace their corresponding right parentheses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Delete all parentheses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81" name="Google Shape;2481;p1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2" name="Google Shape;2482;p125"/>
          <p:cNvSpPr txBox="1"/>
          <p:nvPr/>
        </p:nvSpPr>
        <p:spPr>
          <a:xfrm>
            <a:off x="1577945" y="4170359"/>
            <a:ext cx="21435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A/B-C+D*E-A*C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3" name="Google Shape;2483;p125"/>
          <p:cNvSpPr txBox="1"/>
          <p:nvPr/>
        </p:nvSpPr>
        <p:spPr>
          <a:xfrm>
            <a:off x="4583515" y="4170358"/>
            <a:ext cx="3603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( ( (A/B)-C)+(D*E) )-(A*C) 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4" name="Google Shape;2484;p125"/>
          <p:cNvSpPr/>
          <p:nvPr/>
        </p:nvSpPr>
        <p:spPr>
          <a:xfrm>
            <a:off x="4006841" y="4241705"/>
            <a:ext cx="291313" cy="3189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CC2E5"/>
          </a:solidFill>
          <a:ln cap="flat" cmpd="sng" w="1270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5" name="Google Shape;2485;p125"/>
          <p:cNvSpPr/>
          <p:nvPr/>
        </p:nvSpPr>
        <p:spPr>
          <a:xfrm>
            <a:off x="5470214" y="4580092"/>
            <a:ext cx="258945" cy="218604"/>
          </a:xfrm>
          <a:custGeom>
            <a:rect b="b" l="l" r="r" t="t"/>
            <a:pathLst>
              <a:path extrusionOk="0" h="218604" w="258945">
                <a:moveTo>
                  <a:pt x="0" y="0"/>
                </a:moveTo>
                <a:cubicBezTo>
                  <a:pt x="47203" y="107219"/>
                  <a:pt x="94407" y="214439"/>
                  <a:pt x="137564" y="218485"/>
                </a:cubicBezTo>
                <a:cubicBezTo>
                  <a:pt x="180721" y="222531"/>
                  <a:pt x="219833" y="123403"/>
                  <a:pt x="258945" y="24276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6" name="Google Shape;2486;p125"/>
          <p:cNvSpPr/>
          <p:nvPr/>
        </p:nvSpPr>
        <p:spPr>
          <a:xfrm>
            <a:off x="5842447" y="4580092"/>
            <a:ext cx="242761" cy="226589"/>
          </a:xfrm>
          <a:custGeom>
            <a:rect b="b" l="l" r="r" t="t"/>
            <a:pathLst>
              <a:path extrusionOk="0" h="226589" w="242761">
                <a:moveTo>
                  <a:pt x="0" y="0"/>
                </a:moveTo>
                <a:cubicBezTo>
                  <a:pt x="36414" y="112614"/>
                  <a:pt x="72829" y="225228"/>
                  <a:pt x="113289" y="226577"/>
                </a:cubicBezTo>
                <a:cubicBezTo>
                  <a:pt x="153749" y="227926"/>
                  <a:pt x="198255" y="118009"/>
                  <a:pt x="242761" y="8092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7" name="Google Shape;2487;p125"/>
          <p:cNvSpPr/>
          <p:nvPr/>
        </p:nvSpPr>
        <p:spPr>
          <a:xfrm>
            <a:off x="6643559" y="4563908"/>
            <a:ext cx="250853" cy="218702"/>
          </a:xfrm>
          <a:custGeom>
            <a:rect b="b" l="l" r="r" t="t"/>
            <a:pathLst>
              <a:path extrusionOk="0" h="218702" w="250853">
                <a:moveTo>
                  <a:pt x="0" y="0"/>
                </a:moveTo>
                <a:cubicBezTo>
                  <a:pt x="31693" y="106545"/>
                  <a:pt x="63387" y="213090"/>
                  <a:pt x="105196" y="218485"/>
                </a:cubicBezTo>
                <a:cubicBezTo>
                  <a:pt x="147005" y="223880"/>
                  <a:pt x="198929" y="128124"/>
                  <a:pt x="250853" y="32368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8" name="Google Shape;2488;p125"/>
          <p:cNvSpPr/>
          <p:nvPr/>
        </p:nvSpPr>
        <p:spPr>
          <a:xfrm>
            <a:off x="6238957" y="4580092"/>
            <a:ext cx="825388" cy="412804"/>
          </a:xfrm>
          <a:custGeom>
            <a:rect b="b" l="l" r="r" t="t"/>
            <a:pathLst>
              <a:path extrusionOk="0" h="412804" w="825388">
                <a:moveTo>
                  <a:pt x="0" y="0"/>
                </a:moveTo>
                <a:cubicBezTo>
                  <a:pt x="157794" y="203649"/>
                  <a:pt x="315589" y="407299"/>
                  <a:pt x="453154" y="412694"/>
                </a:cubicBezTo>
                <a:cubicBezTo>
                  <a:pt x="590719" y="418089"/>
                  <a:pt x="708053" y="225228"/>
                  <a:pt x="825388" y="32368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9" name="Google Shape;2489;p125"/>
          <p:cNvSpPr/>
          <p:nvPr/>
        </p:nvSpPr>
        <p:spPr>
          <a:xfrm>
            <a:off x="7566051" y="4563908"/>
            <a:ext cx="258945" cy="202861"/>
          </a:xfrm>
          <a:custGeom>
            <a:rect b="b" l="l" r="r" t="t"/>
            <a:pathLst>
              <a:path extrusionOk="0" h="202861" w="258945">
                <a:moveTo>
                  <a:pt x="0" y="0"/>
                </a:moveTo>
                <a:cubicBezTo>
                  <a:pt x="39111" y="97104"/>
                  <a:pt x="78223" y="194209"/>
                  <a:pt x="121380" y="202301"/>
                </a:cubicBezTo>
                <a:cubicBezTo>
                  <a:pt x="164538" y="210393"/>
                  <a:pt x="211741" y="129472"/>
                  <a:pt x="258945" y="48552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0" name="Google Shape;2490;p125"/>
          <p:cNvSpPr/>
          <p:nvPr/>
        </p:nvSpPr>
        <p:spPr>
          <a:xfrm>
            <a:off x="7177633" y="4628644"/>
            <a:ext cx="801112" cy="388418"/>
          </a:xfrm>
          <a:custGeom>
            <a:rect b="b" l="l" r="r" t="t"/>
            <a:pathLst>
              <a:path extrusionOk="0" h="388418" w="801112">
                <a:moveTo>
                  <a:pt x="0" y="0"/>
                </a:moveTo>
                <a:cubicBezTo>
                  <a:pt x="171955" y="194209"/>
                  <a:pt x="343911" y="388418"/>
                  <a:pt x="477430" y="388418"/>
                </a:cubicBezTo>
                <a:cubicBezTo>
                  <a:pt x="610949" y="388418"/>
                  <a:pt x="706030" y="194209"/>
                  <a:pt x="801112" y="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1" name="Google Shape;2491;p125"/>
          <p:cNvSpPr/>
          <p:nvPr/>
        </p:nvSpPr>
        <p:spPr>
          <a:xfrm rot="7955227">
            <a:off x="3898806" y="4932020"/>
            <a:ext cx="480538" cy="3189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CC2E5"/>
          </a:solidFill>
          <a:ln cap="flat" cmpd="sng" w="1270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2" name="Google Shape;2492;p125"/>
          <p:cNvSpPr txBox="1"/>
          <p:nvPr/>
        </p:nvSpPr>
        <p:spPr>
          <a:xfrm>
            <a:off x="4534493" y="5525365"/>
            <a:ext cx="2210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AB/C-DE*+AC* -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3" name="Google Shape;2493;p125"/>
          <p:cNvSpPr txBox="1"/>
          <p:nvPr/>
        </p:nvSpPr>
        <p:spPr>
          <a:xfrm>
            <a:off x="744469" y="5500989"/>
            <a:ext cx="31383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( ( (AB/C-(DE* +(AC* -</a:t>
            </a:r>
            <a:endParaRPr/>
          </a:p>
        </p:txBody>
      </p:sp>
      <p:sp>
        <p:nvSpPr>
          <p:cNvPr id="2494" name="Google Shape;2494;p125"/>
          <p:cNvSpPr/>
          <p:nvPr/>
        </p:nvSpPr>
        <p:spPr>
          <a:xfrm>
            <a:off x="4006840" y="5572336"/>
            <a:ext cx="291313" cy="3189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CC2E5"/>
          </a:solidFill>
          <a:ln cap="flat" cmpd="sng" w="1270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12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Infix to Postfix Conversion</a:t>
            </a:r>
            <a:endParaRPr/>
          </a:p>
        </p:txBody>
      </p:sp>
      <p:sp>
        <p:nvSpPr>
          <p:cNvPr id="2500" name="Google Shape;2500;p126"/>
          <p:cNvSpPr txBox="1"/>
          <p:nvPr>
            <p:ph idx="1" type="body"/>
          </p:nvPr>
        </p:nvSpPr>
        <p:spPr>
          <a:xfrm>
            <a:off x="628650" y="1509333"/>
            <a:ext cx="7886700" cy="3745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Stack-based 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 a stack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Scan the input infix expression left to right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Bypass each incoming operand to the output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each incoming operator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First, continuously pop from the stack an operator (the top) if the top has equal or lower priority than the incoming operator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Then, push the incoming operator onto the stack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Pop all operators upon the end of an expression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A + B * C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01" name="Google Shape;2501;p1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2" name="Google Shape;2502;p126"/>
          <p:cNvSpPr/>
          <p:nvPr/>
        </p:nvSpPr>
        <p:spPr>
          <a:xfrm>
            <a:off x="1015568" y="5165606"/>
            <a:ext cx="464820" cy="845820"/>
          </a:xfrm>
          <a:custGeom>
            <a:rect b="b" l="l" r="r" t="t"/>
            <a:pathLst>
              <a:path extrusionOk="0" h="845820" w="464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3" name="Google Shape;2503;p126"/>
          <p:cNvSpPr/>
          <p:nvPr/>
        </p:nvSpPr>
        <p:spPr>
          <a:xfrm>
            <a:off x="2065345" y="5165606"/>
            <a:ext cx="464820" cy="845820"/>
          </a:xfrm>
          <a:custGeom>
            <a:rect b="b" l="l" r="r" t="t"/>
            <a:pathLst>
              <a:path extrusionOk="0" h="845820" w="464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4" name="Google Shape;2504;p126"/>
          <p:cNvSpPr txBox="1"/>
          <p:nvPr/>
        </p:nvSpPr>
        <p:spPr>
          <a:xfrm>
            <a:off x="2046945" y="6071482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5" name="Google Shape;2505;p126"/>
          <p:cNvSpPr/>
          <p:nvPr/>
        </p:nvSpPr>
        <p:spPr>
          <a:xfrm>
            <a:off x="3120512" y="5165606"/>
            <a:ext cx="464820" cy="845820"/>
          </a:xfrm>
          <a:custGeom>
            <a:rect b="b" l="l" r="r" t="t"/>
            <a:pathLst>
              <a:path extrusionOk="0" h="845820" w="464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6" name="Google Shape;2506;p126"/>
          <p:cNvSpPr txBox="1"/>
          <p:nvPr/>
        </p:nvSpPr>
        <p:spPr>
          <a:xfrm>
            <a:off x="3102112" y="6071482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7" name="Google Shape;2507;p126"/>
          <p:cNvSpPr txBox="1"/>
          <p:nvPr/>
        </p:nvSpPr>
        <p:spPr>
          <a:xfrm>
            <a:off x="3171622" y="5579789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8" name="Google Shape;2508;p126"/>
          <p:cNvSpPr/>
          <p:nvPr/>
        </p:nvSpPr>
        <p:spPr>
          <a:xfrm>
            <a:off x="4104061" y="5165606"/>
            <a:ext cx="464820" cy="845820"/>
          </a:xfrm>
          <a:custGeom>
            <a:rect b="b" l="l" r="r" t="t"/>
            <a:pathLst>
              <a:path extrusionOk="0" h="845820" w="464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9" name="Google Shape;2509;p126"/>
          <p:cNvSpPr txBox="1"/>
          <p:nvPr/>
        </p:nvSpPr>
        <p:spPr>
          <a:xfrm>
            <a:off x="4085661" y="6071482"/>
            <a:ext cx="5293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0" name="Google Shape;2510;p126"/>
          <p:cNvSpPr txBox="1"/>
          <p:nvPr/>
        </p:nvSpPr>
        <p:spPr>
          <a:xfrm>
            <a:off x="4155171" y="5579789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1" name="Google Shape;2511;p126"/>
          <p:cNvSpPr/>
          <p:nvPr/>
        </p:nvSpPr>
        <p:spPr>
          <a:xfrm>
            <a:off x="5100357" y="5165606"/>
            <a:ext cx="464820" cy="845820"/>
          </a:xfrm>
          <a:custGeom>
            <a:rect b="b" l="l" r="r" t="t"/>
            <a:pathLst>
              <a:path extrusionOk="0" h="845820" w="464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2" name="Google Shape;2512;p126"/>
          <p:cNvSpPr txBox="1"/>
          <p:nvPr/>
        </p:nvSpPr>
        <p:spPr>
          <a:xfrm>
            <a:off x="5081957" y="6071482"/>
            <a:ext cx="5293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3" name="Google Shape;2513;p126"/>
          <p:cNvSpPr txBox="1"/>
          <p:nvPr/>
        </p:nvSpPr>
        <p:spPr>
          <a:xfrm>
            <a:off x="5151467" y="5579789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Google Shape;2514;p126"/>
          <p:cNvSpPr txBox="1"/>
          <p:nvPr/>
        </p:nvSpPr>
        <p:spPr>
          <a:xfrm>
            <a:off x="5138720" y="5363971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126"/>
          <p:cNvSpPr/>
          <p:nvPr/>
        </p:nvSpPr>
        <p:spPr>
          <a:xfrm>
            <a:off x="6041020" y="5165606"/>
            <a:ext cx="464820" cy="845820"/>
          </a:xfrm>
          <a:custGeom>
            <a:rect b="b" l="l" r="r" t="t"/>
            <a:pathLst>
              <a:path extrusionOk="0" h="845820" w="464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p126"/>
          <p:cNvSpPr txBox="1"/>
          <p:nvPr/>
        </p:nvSpPr>
        <p:spPr>
          <a:xfrm>
            <a:off x="6022620" y="6071482"/>
            <a:ext cx="6928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7" name="Google Shape;2517;p126"/>
          <p:cNvSpPr txBox="1"/>
          <p:nvPr/>
        </p:nvSpPr>
        <p:spPr>
          <a:xfrm>
            <a:off x="6092130" y="5579789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p126"/>
          <p:cNvSpPr txBox="1"/>
          <p:nvPr/>
        </p:nvSpPr>
        <p:spPr>
          <a:xfrm>
            <a:off x="6079383" y="5363971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9" name="Google Shape;2519;p126"/>
          <p:cNvSpPr/>
          <p:nvPr/>
        </p:nvSpPr>
        <p:spPr>
          <a:xfrm>
            <a:off x="7073247" y="5178181"/>
            <a:ext cx="464820" cy="845820"/>
          </a:xfrm>
          <a:custGeom>
            <a:rect b="b" l="l" r="r" t="t"/>
            <a:pathLst>
              <a:path extrusionOk="0" h="845820" w="464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0" name="Google Shape;2520;p126"/>
          <p:cNvSpPr txBox="1"/>
          <p:nvPr/>
        </p:nvSpPr>
        <p:spPr>
          <a:xfrm>
            <a:off x="6854822" y="6084057"/>
            <a:ext cx="10005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12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Parentheses Handling </a:t>
            </a:r>
            <a:endParaRPr/>
          </a:p>
        </p:txBody>
      </p:sp>
      <p:sp>
        <p:nvSpPr>
          <p:cNvPr id="2526" name="Google Shape;2526;p127"/>
          <p:cNvSpPr txBox="1"/>
          <p:nvPr>
            <p:ph idx="1" type="body"/>
          </p:nvPr>
        </p:nvSpPr>
        <p:spPr>
          <a:xfrm>
            <a:off x="628650" y="1509333"/>
            <a:ext cx="5181600" cy="5100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want the stack algorithm to handle parentheses similarly to handling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Specialized rules for left parenthesis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Incoming left parenthesis has the highest priority (i.e., always gets pushed onto the stack)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>
                <a:solidFill>
                  <a:srgbClr val="FF0000"/>
                </a:solidFill>
              </a:rPr>
              <a:t>In-coming priority </a:t>
            </a:r>
            <a:r>
              <a:rPr b="1" lang="en-US"/>
              <a:t>(ICP) = 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gets popped from the stack upon a matched right parenthesis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Otherwise, behaves as one with the lowest priority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>
                <a:solidFill>
                  <a:srgbClr val="FF0000"/>
                </a:solidFill>
              </a:rPr>
              <a:t>In-stack priority </a:t>
            </a:r>
            <a:r>
              <a:rPr b="1" lang="en-US"/>
              <a:t>(ISP) = 8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27" name="Google Shape;2527;p1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28" name="Google Shape;2528;p127"/>
          <p:cNvGraphicFramePr/>
          <p:nvPr/>
        </p:nvGraphicFramePr>
        <p:xfrm>
          <a:off x="5810250" y="33777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{2AA38EC6-D562-42E0-9787-714D16FD1A38}</a:tableStyleId>
              </a:tblPr>
              <a:tblGrid>
                <a:gridCol w="939750"/>
                <a:gridCol w="2273250"/>
              </a:tblGrid>
              <a:tr h="31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Priority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In-coming</a:t>
                      </a:r>
                      <a:r>
                        <a:rPr lang="en-US" sz="180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180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Unary minus (負號), !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*, /, 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+, -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&lt;, &lt;=, &gt;=, &gt;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=, !=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&amp;&amp;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||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26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In-stack (</a:t>
                      </a:r>
                      <a:endParaRPr sz="180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12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534" name="Google Shape;2534;p1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5" name="Google Shape;2535;p128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A*(B+C)/D</a:t>
            </a:r>
            <a:endParaRPr/>
          </a:p>
        </p:txBody>
      </p:sp>
      <p:graphicFrame>
        <p:nvGraphicFramePr>
          <p:cNvPr id="2536" name="Google Shape;2536;p128"/>
          <p:cNvGraphicFramePr/>
          <p:nvPr/>
        </p:nvGraphicFramePr>
        <p:xfrm>
          <a:off x="933450" y="19665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{2AA38EC6-D562-42E0-9787-714D16FD1A38}</a:tableStyleId>
              </a:tblPr>
              <a:tblGrid>
                <a:gridCol w="1895475"/>
                <a:gridCol w="1247775"/>
                <a:gridCol w="1266825"/>
                <a:gridCol w="31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Incoming token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Stack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Output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Note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A5A5A5"/>
                          </a:solidFill>
                        </a:rPr>
                        <a:t>Empty</a:t>
                      </a:r>
                      <a:endParaRPr sz="2000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A5A5A5"/>
                          </a:solidFill>
                        </a:rPr>
                        <a:t>Empty</a:t>
                      </a:r>
                      <a:endParaRPr sz="2000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A5A5A5"/>
                          </a:solidFill>
                        </a:rPr>
                        <a:t>Empty</a:t>
                      </a:r>
                      <a:endParaRPr sz="2000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*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(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+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/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Done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12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542" name="Google Shape;2542;p1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3" name="Google Shape;2543;p129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A*(B+C)/D</a:t>
            </a:r>
            <a:endParaRPr/>
          </a:p>
        </p:txBody>
      </p:sp>
      <p:graphicFrame>
        <p:nvGraphicFramePr>
          <p:cNvPr id="2544" name="Google Shape;2544;p129"/>
          <p:cNvGraphicFramePr/>
          <p:nvPr/>
        </p:nvGraphicFramePr>
        <p:xfrm>
          <a:off x="933450" y="19665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{2AA38EC6-D562-42E0-9787-714D16FD1A38}</a:tableStyleId>
              </a:tblPr>
              <a:tblGrid>
                <a:gridCol w="1895475"/>
                <a:gridCol w="1247775"/>
                <a:gridCol w="1266825"/>
                <a:gridCol w="31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Incoming token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Stack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Output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Note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Empty</a:t>
                      </a:r>
                      <a:endParaRPr sz="20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Empty</a:t>
                      </a:r>
                      <a:endParaRPr sz="20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Empty</a:t>
                      </a:r>
                      <a:endParaRPr sz="20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Empty</a:t>
                      </a:r>
                      <a:endParaRPr sz="20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Bypass operands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*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*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(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*(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ICP('(') higher than ISP('*')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*(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AB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Bypass operands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+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*(+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ICP('+') higher than ISP('(')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*(+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ABC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Bypass operands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*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ABC+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Pop until a left parenthesis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/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/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ABC+*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ICP('/') == ISP('*')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/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ABC+*D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Bypass operands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Done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A5A5A5"/>
                          </a:solidFill>
                        </a:rPr>
                        <a:t>Empty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ABC+*D/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Pop all operators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Selection Sort Using Template</a:t>
            </a:r>
            <a:endParaRPr/>
          </a:p>
        </p:txBody>
      </p:sp>
      <p:sp>
        <p:nvSpPr>
          <p:cNvPr id="196" name="Google Shape;196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1097279" y="1524088"/>
            <a:ext cx="6977576" cy="470898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	template &lt;class KeyType&gt;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2. 	void sort (KeyType *a, int 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	// sort the n KeyType a[0] to a[n-1] into nondecreasing order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		for(int k=0; k &lt; n; k++){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			int smallest = 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			// find the smallest KeyType in a[k] to a[n-1]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			for (int j = k+1; j &lt; n; j++){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				if(a[j] &lt; a[smallest]) smallest = j;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		KeyType temp = a[k];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		a[k] = a[smallest];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		a[smallest] =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  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13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Recap Infix to Postfix Conversion</a:t>
            </a:r>
            <a:endParaRPr/>
          </a:p>
        </p:txBody>
      </p:sp>
      <p:sp>
        <p:nvSpPr>
          <p:cNvPr id="2550" name="Google Shape;2550;p1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1" name="Google Shape;2551;p130"/>
          <p:cNvSpPr/>
          <p:nvPr/>
        </p:nvSpPr>
        <p:spPr>
          <a:xfrm>
            <a:off x="1281293" y="2735366"/>
            <a:ext cx="1453662" cy="3985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2" name="Google Shape;2552;p130"/>
          <p:cNvSpPr txBox="1"/>
          <p:nvPr/>
        </p:nvSpPr>
        <p:spPr>
          <a:xfrm>
            <a:off x="1079188" y="3058531"/>
            <a:ext cx="21402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to right scan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3" name="Google Shape;2553;p130"/>
          <p:cNvSpPr txBox="1"/>
          <p:nvPr/>
        </p:nvSpPr>
        <p:spPr>
          <a:xfrm>
            <a:off x="1269489" y="2508340"/>
            <a:ext cx="14654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B *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4" name="Google Shape;2554;p130"/>
          <p:cNvSpPr/>
          <p:nvPr/>
        </p:nvSpPr>
        <p:spPr>
          <a:xfrm>
            <a:off x="4275656" y="1986101"/>
            <a:ext cx="1453662" cy="3985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5" name="Google Shape;2555;p130"/>
          <p:cNvSpPr txBox="1"/>
          <p:nvPr/>
        </p:nvSpPr>
        <p:spPr>
          <a:xfrm>
            <a:off x="4499399" y="1781604"/>
            <a:ext cx="10246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 C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6" name="Google Shape;2556;p130"/>
          <p:cNvSpPr txBox="1"/>
          <p:nvPr/>
        </p:nvSpPr>
        <p:spPr>
          <a:xfrm>
            <a:off x="4061278" y="2220886"/>
            <a:ext cx="256616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incoming operands always bypasses the stack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7" name="Google Shape;2557;p130"/>
          <p:cNvSpPr/>
          <p:nvPr/>
        </p:nvSpPr>
        <p:spPr>
          <a:xfrm rot="5400000">
            <a:off x="4162877" y="3533293"/>
            <a:ext cx="767516" cy="872119"/>
          </a:xfrm>
          <a:prstGeom prst="bentArrow">
            <a:avLst>
              <a:gd fmla="val 35012" name="adj1"/>
              <a:gd fmla="val 34165" name="adj2"/>
              <a:gd fmla="val 25305" name="adj3"/>
              <a:gd fmla="val 43750" name="adj4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8" name="Google Shape;2558;p130"/>
          <p:cNvSpPr/>
          <p:nvPr/>
        </p:nvSpPr>
        <p:spPr>
          <a:xfrm>
            <a:off x="4431324" y="4081481"/>
            <a:ext cx="1125414" cy="1417165"/>
          </a:xfrm>
          <a:custGeom>
            <a:rect b="b" l="l" r="r" t="t"/>
            <a:pathLst>
              <a:path extrusionOk="0" h="797169" w="390769">
                <a:moveTo>
                  <a:pt x="0" y="0"/>
                </a:moveTo>
                <a:lnTo>
                  <a:pt x="0" y="797169"/>
                </a:lnTo>
                <a:lnTo>
                  <a:pt x="93784" y="797169"/>
                </a:lnTo>
                <a:lnTo>
                  <a:pt x="390769" y="797169"/>
                </a:lnTo>
                <a:lnTo>
                  <a:pt x="390769" y="7815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9" name="Google Shape;2559;p130"/>
          <p:cNvSpPr txBox="1"/>
          <p:nvPr/>
        </p:nvSpPr>
        <p:spPr>
          <a:xfrm>
            <a:off x="3826815" y="3363518"/>
            <a:ext cx="10390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0" name="Google Shape;2560;p130"/>
          <p:cNvSpPr/>
          <p:nvPr/>
        </p:nvSpPr>
        <p:spPr>
          <a:xfrm>
            <a:off x="5149642" y="3454794"/>
            <a:ext cx="767516" cy="872119"/>
          </a:xfrm>
          <a:prstGeom prst="bentArrow">
            <a:avLst>
              <a:gd fmla="val 35012" name="adj1"/>
              <a:gd fmla="val 34165" name="adj2"/>
              <a:gd fmla="val 25305" name="adj3"/>
              <a:gd fmla="val 43750" name="adj4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1" name="Google Shape;2561;p130"/>
          <p:cNvSpPr txBox="1"/>
          <p:nvPr/>
        </p:nvSpPr>
        <p:spPr>
          <a:xfrm>
            <a:off x="5155887" y="3363518"/>
            <a:ext cx="10390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2" name="Google Shape;2562;p130"/>
          <p:cNvSpPr txBox="1"/>
          <p:nvPr/>
        </p:nvSpPr>
        <p:spPr>
          <a:xfrm>
            <a:off x="2125310" y="4008720"/>
            <a:ext cx="24317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incoming operators always enters the stack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3" name="Google Shape;2563;p130"/>
          <p:cNvSpPr txBox="1"/>
          <p:nvPr/>
        </p:nvSpPr>
        <p:spPr>
          <a:xfrm>
            <a:off x="5903438" y="4008720"/>
            <a:ext cx="24317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continuously pop top operator from the stack if it has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equal or higher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priority than the incoming ones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4" name="Google Shape;2564;p130"/>
          <p:cNvSpPr/>
          <p:nvPr/>
        </p:nvSpPr>
        <p:spPr>
          <a:xfrm>
            <a:off x="728873" y="3114859"/>
            <a:ext cx="320431" cy="287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5" name="Google Shape;2565;p130"/>
          <p:cNvSpPr/>
          <p:nvPr/>
        </p:nvSpPr>
        <p:spPr>
          <a:xfrm>
            <a:off x="3695782" y="2287375"/>
            <a:ext cx="320431" cy="287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6" name="Google Shape;2566;p130"/>
          <p:cNvSpPr/>
          <p:nvPr/>
        </p:nvSpPr>
        <p:spPr>
          <a:xfrm>
            <a:off x="5617399" y="4059340"/>
            <a:ext cx="320431" cy="287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7" name="Google Shape;2567;p130"/>
          <p:cNvSpPr/>
          <p:nvPr/>
        </p:nvSpPr>
        <p:spPr>
          <a:xfrm>
            <a:off x="1848419" y="4062481"/>
            <a:ext cx="320431" cy="287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13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Recap Parenthesis Handling</a:t>
            </a:r>
            <a:endParaRPr/>
          </a:p>
        </p:txBody>
      </p:sp>
      <p:sp>
        <p:nvSpPr>
          <p:cNvPr id="2573" name="Google Shape;2573;p131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Incoming left parenthesis has the highest priority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always enters the stack without popping any stacked operator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In-stack left parenthesis has the lowest priority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never gets popped from the stack until the right parenthesis appears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perspective </a:t>
            </a:r>
            <a:r>
              <a:rPr baseline="30000" lang="en-US"/>
              <a:t>1</a:t>
            </a:r>
            <a:endParaRPr baseline="30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 parenthesis creates an isolated, nested stack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Right parenthesis cleans up a nested stack</a:t>
            </a:r>
            <a:endParaRPr/>
          </a:p>
        </p:txBody>
      </p:sp>
      <p:sp>
        <p:nvSpPr>
          <p:cNvPr id="2574" name="Google Shape;2574;p1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5" name="Google Shape;2575;p131"/>
          <p:cNvSpPr txBox="1"/>
          <p:nvPr/>
        </p:nvSpPr>
        <p:spPr>
          <a:xfrm>
            <a:off x="628650" y="5924497"/>
            <a:ext cx="50961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Contributed by Mr. 陳德暉 (101061132) on April 2, 2015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6" name="Google Shape;2576;p131"/>
          <p:cNvCxnSpPr/>
          <p:nvPr/>
        </p:nvCxnSpPr>
        <p:spPr>
          <a:xfrm>
            <a:off x="628650" y="5924497"/>
            <a:ext cx="788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7" name="Google Shape;2577;p131"/>
          <p:cNvSpPr/>
          <p:nvPr/>
        </p:nvSpPr>
        <p:spPr>
          <a:xfrm>
            <a:off x="7776304" y="4517292"/>
            <a:ext cx="719015" cy="1285062"/>
          </a:xfrm>
          <a:custGeom>
            <a:rect b="b" l="l" r="r" t="t"/>
            <a:pathLst>
              <a:path extrusionOk="0" h="797169" w="390769">
                <a:moveTo>
                  <a:pt x="0" y="0"/>
                </a:moveTo>
                <a:lnTo>
                  <a:pt x="0" y="797169"/>
                </a:lnTo>
                <a:lnTo>
                  <a:pt x="93784" y="797169"/>
                </a:lnTo>
                <a:lnTo>
                  <a:pt x="390769" y="797169"/>
                </a:lnTo>
                <a:lnTo>
                  <a:pt x="390769" y="7815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8" name="Google Shape;2578;p131"/>
          <p:cNvSpPr txBox="1"/>
          <p:nvPr/>
        </p:nvSpPr>
        <p:spPr>
          <a:xfrm>
            <a:off x="7986075" y="5354745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9" name="Google Shape;2579;p131"/>
          <p:cNvSpPr txBox="1"/>
          <p:nvPr/>
        </p:nvSpPr>
        <p:spPr>
          <a:xfrm>
            <a:off x="7986075" y="5171589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0" name="Google Shape;2580;p131"/>
          <p:cNvSpPr/>
          <p:nvPr/>
        </p:nvSpPr>
        <p:spPr>
          <a:xfrm>
            <a:off x="7885723" y="4517292"/>
            <a:ext cx="508000" cy="622568"/>
          </a:xfrm>
          <a:custGeom>
            <a:rect b="b" l="l" r="r" t="t"/>
            <a:pathLst>
              <a:path extrusionOk="0" h="797169" w="390769">
                <a:moveTo>
                  <a:pt x="0" y="0"/>
                </a:moveTo>
                <a:lnTo>
                  <a:pt x="0" y="797169"/>
                </a:lnTo>
                <a:lnTo>
                  <a:pt x="93784" y="797169"/>
                </a:lnTo>
                <a:lnTo>
                  <a:pt x="390769" y="797169"/>
                </a:lnTo>
                <a:lnTo>
                  <a:pt x="390769" y="7815"/>
                </a:ln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1" name="Google Shape;2581;p131"/>
          <p:cNvSpPr txBox="1"/>
          <p:nvPr/>
        </p:nvSpPr>
        <p:spPr>
          <a:xfrm>
            <a:off x="7986075" y="4732637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2" name="Google Shape;2582;p131"/>
          <p:cNvSpPr txBox="1"/>
          <p:nvPr/>
        </p:nvSpPr>
        <p:spPr>
          <a:xfrm>
            <a:off x="6388180" y="4117182"/>
            <a:ext cx="13099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A+B*</a:t>
            </a: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C+D)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13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Infix to Postfix Algorithm</a:t>
            </a:r>
            <a:endParaRPr/>
          </a:p>
        </p:txBody>
      </p:sp>
      <p:sp>
        <p:nvSpPr>
          <p:cNvPr id="2588" name="Google Shape;2588;p132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89" name="Google Shape;2589;p1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0" name="Google Shape;2590;p132"/>
          <p:cNvSpPr txBox="1"/>
          <p:nvPr/>
        </p:nvSpPr>
        <p:spPr>
          <a:xfrm>
            <a:off x="628650" y="1509333"/>
            <a:ext cx="8062058" cy="52121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Postfix(Expression 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Stack&lt;Token&gt;stack;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initialize the stack</a:t>
            </a:r>
            <a:endParaRPr sz="16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stack.Push('#');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(Token x = NextToken(e); x != '#'; x = NextToken(e))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 is an operand) cout &lt;&lt;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 == ')' ) {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pop until a left parenthesis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(;stack.Top( ) != '('; stack.Pop( 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cout &lt;&lt; stack.Top(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stack.Pop( );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remove the left parenthesis</a:t>
            </a:r>
            <a:endParaRPr sz="16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x is a operator</a:t>
            </a:r>
            <a:endParaRPr sz="16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(; isp(stack.Top( )) &lt;= icp(x); stack.Pop( 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cout &lt;&lt; stack.Top(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stack.Push(x);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  // end of expression; empty the stack</a:t>
            </a:r>
            <a:endParaRPr sz="16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; !stack.IsEmpty( ); cout &lt;&lt; stack.Top( ), stack.Pop( 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cout &lt;&lt; endl;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591" name="Google Shape;2591;p132"/>
          <p:cNvSpPr txBox="1"/>
          <p:nvPr/>
        </p:nvSpPr>
        <p:spPr>
          <a:xfrm>
            <a:off x="5455138" y="4685323"/>
            <a:ext cx="26452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// higher or equal priority </a:t>
            </a: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2" name="Google Shape;2592;p132"/>
          <p:cNvSpPr/>
          <p:nvPr/>
        </p:nvSpPr>
        <p:spPr>
          <a:xfrm>
            <a:off x="5009662" y="4501662"/>
            <a:ext cx="445476" cy="367323"/>
          </a:xfrm>
          <a:custGeom>
            <a:rect b="b" l="l" r="r" t="t"/>
            <a:pathLst>
              <a:path extrusionOk="0" h="367323" w="445476">
                <a:moveTo>
                  <a:pt x="0" y="0"/>
                </a:moveTo>
                <a:cubicBezTo>
                  <a:pt x="86620" y="18887"/>
                  <a:pt x="173240" y="37774"/>
                  <a:pt x="218830" y="85969"/>
                </a:cubicBezTo>
                <a:cubicBezTo>
                  <a:pt x="264420" y="134164"/>
                  <a:pt x="235764" y="242277"/>
                  <a:pt x="273538" y="289169"/>
                </a:cubicBezTo>
                <a:cubicBezTo>
                  <a:pt x="311312" y="336061"/>
                  <a:pt x="378394" y="351692"/>
                  <a:pt x="445476" y="367323"/>
                </a:cubicBezTo>
              </a:path>
            </a:pathLst>
          </a:custGeom>
          <a:noFill/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13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Limitations of the Current Algorithm</a:t>
            </a:r>
            <a:endParaRPr/>
          </a:p>
        </p:txBody>
      </p:sp>
      <p:sp>
        <p:nvSpPr>
          <p:cNvPr id="2598" name="Google Shape;2598;p133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Characters to tokens conversion (</a:t>
            </a:r>
            <a:r>
              <a:rPr lang="en-US">
                <a:solidFill>
                  <a:srgbClr val="7030A0"/>
                </a:solidFill>
              </a:rPr>
              <a:t>parser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Energy = Mass * LightSpeed * LightSpeed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Area = 3.14*radius1*radius2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Grammar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 = A </a:t>
            </a:r>
            <a:r>
              <a:rPr lang="en-US">
                <a:solidFill>
                  <a:srgbClr val="C00000"/>
                </a:solidFill>
              </a:rPr>
              <a:t>-</a:t>
            </a:r>
            <a:r>
              <a:rPr lang="en-US"/>
              <a:t> B + </a:t>
            </a:r>
            <a:r>
              <a:rPr lang="en-US">
                <a:solidFill>
                  <a:srgbClr val="C00000"/>
                </a:solidFill>
              </a:rPr>
              <a:t>-</a:t>
            </a:r>
            <a:r>
              <a:rPr lang="en-US"/>
              <a:t>A</a:t>
            </a:r>
            <a:br>
              <a:rPr lang="en-US"/>
            </a:br>
            <a:r>
              <a:rPr lang="en-US"/>
              <a:t>computers need rules to differentiate the two minus symbols;  Otherwise, the aforementioned postfix algorithm cannot work correctly.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techniques are available in a compiler course </a:t>
            </a:r>
            <a:endParaRPr/>
          </a:p>
        </p:txBody>
      </p:sp>
      <p:sp>
        <p:nvSpPr>
          <p:cNvPr id="2599" name="Google Shape;2599;p1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00" name="Google Shape;2600;p133"/>
          <p:cNvGrpSpPr/>
          <p:nvPr/>
        </p:nvGrpSpPr>
        <p:grpSpPr>
          <a:xfrm>
            <a:off x="1375507" y="1938215"/>
            <a:ext cx="5150339" cy="488461"/>
            <a:chOff x="1375507" y="2192214"/>
            <a:chExt cx="5150339" cy="234462"/>
          </a:xfrm>
        </p:grpSpPr>
        <p:cxnSp>
          <p:nvCxnSpPr>
            <p:cNvPr id="2601" name="Google Shape;2601;p133"/>
            <p:cNvCxnSpPr/>
            <p:nvPr/>
          </p:nvCxnSpPr>
          <p:spPr>
            <a:xfrm>
              <a:off x="1375507" y="2192214"/>
              <a:ext cx="0" cy="234462"/>
            </a:xfrm>
            <a:prstGeom prst="straightConnector1">
              <a:avLst/>
            </a:prstGeom>
            <a:noFill/>
            <a:ln cap="flat" cmpd="sng" w="28575">
              <a:solidFill>
                <a:srgbClr val="CC66F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2" name="Google Shape;2602;p133"/>
            <p:cNvCxnSpPr/>
            <p:nvPr/>
          </p:nvCxnSpPr>
          <p:spPr>
            <a:xfrm>
              <a:off x="2266461" y="2192214"/>
              <a:ext cx="0" cy="234462"/>
            </a:xfrm>
            <a:prstGeom prst="straightConnector1">
              <a:avLst/>
            </a:prstGeom>
            <a:noFill/>
            <a:ln cap="flat" cmpd="sng" w="28575">
              <a:solidFill>
                <a:srgbClr val="CC66F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3" name="Google Shape;2603;p133"/>
            <p:cNvCxnSpPr/>
            <p:nvPr/>
          </p:nvCxnSpPr>
          <p:spPr>
            <a:xfrm>
              <a:off x="2500922" y="2192214"/>
              <a:ext cx="0" cy="234462"/>
            </a:xfrm>
            <a:prstGeom prst="straightConnector1">
              <a:avLst/>
            </a:prstGeom>
            <a:noFill/>
            <a:ln cap="flat" cmpd="sng" w="28575">
              <a:solidFill>
                <a:srgbClr val="CC66F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4" name="Google Shape;2604;p133"/>
            <p:cNvCxnSpPr/>
            <p:nvPr/>
          </p:nvCxnSpPr>
          <p:spPr>
            <a:xfrm>
              <a:off x="3204307" y="2192214"/>
              <a:ext cx="0" cy="234462"/>
            </a:xfrm>
            <a:prstGeom prst="straightConnector1">
              <a:avLst/>
            </a:prstGeom>
            <a:noFill/>
            <a:ln cap="flat" cmpd="sng" w="28575">
              <a:solidFill>
                <a:srgbClr val="CC66F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5" name="Google Shape;2605;p133"/>
            <p:cNvCxnSpPr/>
            <p:nvPr/>
          </p:nvCxnSpPr>
          <p:spPr>
            <a:xfrm>
              <a:off x="3407507" y="2192214"/>
              <a:ext cx="0" cy="234462"/>
            </a:xfrm>
            <a:prstGeom prst="straightConnector1">
              <a:avLst/>
            </a:prstGeom>
            <a:noFill/>
            <a:ln cap="flat" cmpd="sng" w="28575">
              <a:solidFill>
                <a:srgbClr val="CC66F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6" name="Google Shape;2606;p133"/>
            <p:cNvCxnSpPr/>
            <p:nvPr/>
          </p:nvCxnSpPr>
          <p:spPr>
            <a:xfrm>
              <a:off x="4892430" y="2192214"/>
              <a:ext cx="0" cy="234462"/>
            </a:xfrm>
            <a:prstGeom prst="straightConnector1">
              <a:avLst/>
            </a:prstGeom>
            <a:noFill/>
            <a:ln cap="flat" cmpd="sng" w="28575">
              <a:solidFill>
                <a:srgbClr val="CC66F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7" name="Google Shape;2607;p133"/>
            <p:cNvCxnSpPr/>
            <p:nvPr/>
          </p:nvCxnSpPr>
          <p:spPr>
            <a:xfrm>
              <a:off x="5087815" y="2192214"/>
              <a:ext cx="0" cy="234462"/>
            </a:xfrm>
            <a:prstGeom prst="straightConnector1">
              <a:avLst/>
            </a:prstGeom>
            <a:noFill/>
            <a:ln cap="flat" cmpd="sng" w="28575">
              <a:solidFill>
                <a:srgbClr val="CC66F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8" name="Google Shape;2608;p133"/>
            <p:cNvCxnSpPr/>
            <p:nvPr/>
          </p:nvCxnSpPr>
          <p:spPr>
            <a:xfrm>
              <a:off x="6525846" y="2192214"/>
              <a:ext cx="0" cy="234462"/>
            </a:xfrm>
            <a:prstGeom prst="straightConnector1">
              <a:avLst/>
            </a:prstGeom>
            <a:noFill/>
            <a:ln cap="flat" cmpd="sng" w="28575">
              <a:solidFill>
                <a:srgbClr val="CC66F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609" name="Google Shape;2609;p133"/>
          <p:cNvCxnSpPr/>
          <p:nvPr/>
        </p:nvCxnSpPr>
        <p:spPr>
          <a:xfrm>
            <a:off x="1375507" y="2688489"/>
            <a:ext cx="0" cy="488461"/>
          </a:xfrm>
          <a:prstGeom prst="straightConnector1">
            <a:avLst/>
          </a:prstGeom>
          <a:noFill/>
          <a:ln cap="flat" cmpd="sng" w="28575">
            <a:solidFill>
              <a:srgbClr val="CC66F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10" name="Google Shape;2610;p133"/>
          <p:cNvCxnSpPr/>
          <p:nvPr/>
        </p:nvCxnSpPr>
        <p:spPr>
          <a:xfrm>
            <a:off x="2000737" y="2688489"/>
            <a:ext cx="0" cy="488461"/>
          </a:xfrm>
          <a:prstGeom prst="straightConnector1">
            <a:avLst/>
          </a:prstGeom>
          <a:noFill/>
          <a:ln cap="flat" cmpd="sng" w="28575">
            <a:solidFill>
              <a:srgbClr val="CC66F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11" name="Google Shape;2611;p133"/>
          <p:cNvCxnSpPr/>
          <p:nvPr/>
        </p:nvCxnSpPr>
        <p:spPr>
          <a:xfrm>
            <a:off x="2258645" y="2688489"/>
            <a:ext cx="0" cy="488461"/>
          </a:xfrm>
          <a:prstGeom prst="straightConnector1">
            <a:avLst/>
          </a:prstGeom>
          <a:noFill/>
          <a:ln cap="flat" cmpd="sng" w="28575">
            <a:solidFill>
              <a:srgbClr val="CC66F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12" name="Google Shape;2612;p133"/>
          <p:cNvCxnSpPr/>
          <p:nvPr/>
        </p:nvCxnSpPr>
        <p:spPr>
          <a:xfrm>
            <a:off x="2813537" y="2688489"/>
            <a:ext cx="0" cy="488461"/>
          </a:xfrm>
          <a:prstGeom prst="straightConnector1">
            <a:avLst/>
          </a:prstGeom>
          <a:noFill/>
          <a:ln cap="flat" cmpd="sng" w="28575">
            <a:solidFill>
              <a:srgbClr val="CC66F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13" name="Google Shape;2613;p133"/>
          <p:cNvCxnSpPr/>
          <p:nvPr/>
        </p:nvCxnSpPr>
        <p:spPr>
          <a:xfrm>
            <a:off x="2962030" y="2688489"/>
            <a:ext cx="0" cy="488461"/>
          </a:xfrm>
          <a:prstGeom prst="straightConnector1">
            <a:avLst/>
          </a:prstGeom>
          <a:noFill/>
          <a:ln cap="flat" cmpd="sng" w="28575">
            <a:solidFill>
              <a:srgbClr val="CC66F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14" name="Google Shape;2614;p133"/>
          <p:cNvCxnSpPr/>
          <p:nvPr/>
        </p:nvCxnSpPr>
        <p:spPr>
          <a:xfrm>
            <a:off x="3876429" y="2688489"/>
            <a:ext cx="0" cy="488461"/>
          </a:xfrm>
          <a:prstGeom prst="straightConnector1">
            <a:avLst/>
          </a:prstGeom>
          <a:noFill/>
          <a:ln cap="flat" cmpd="sng" w="28575">
            <a:solidFill>
              <a:srgbClr val="CC66F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15" name="Google Shape;2615;p133"/>
          <p:cNvCxnSpPr/>
          <p:nvPr/>
        </p:nvCxnSpPr>
        <p:spPr>
          <a:xfrm>
            <a:off x="4024921" y="2688489"/>
            <a:ext cx="0" cy="488461"/>
          </a:xfrm>
          <a:prstGeom prst="straightConnector1">
            <a:avLst/>
          </a:prstGeom>
          <a:noFill/>
          <a:ln cap="flat" cmpd="sng" w="28575">
            <a:solidFill>
              <a:srgbClr val="CC66F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16" name="Google Shape;2616;p133"/>
          <p:cNvCxnSpPr/>
          <p:nvPr/>
        </p:nvCxnSpPr>
        <p:spPr>
          <a:xfrm>
            <a:off x="4954952" y="2688489"/>
            <a:ext cx="0" cy="488461"/>
          </a:xfrm>
          <a:prstGeom prst="straightConnector1">
            <a:avLst/>
          </a:prstGeom>
          <a:noFill/>
          <a:ln cap="flat" cmpd="sng" w="28575">
            <a:solidFill>
              <a:srgbClr val="CC66FF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Selection Sort Using Template (cont.)</a:t>
            </a:r>
            <a:endParaRPr/>
          </a:p>
        </p:txBody>
      </p:sp>
      <p:sp>
        <p:nvSpPr>
          <p:cNvPr id="203" name="Google Shape;203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1083211" y="1946104"/>
            <a:ext cx="6977576" cy="28623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16.	main()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 		float real_array[100];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 		int int_array[250];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		.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		// assume that the arrays have been initialized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21. 		</a:t>
            </a:r>
            <a:r>
              <a:rPr b="1" lang="en-US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sort(real_array, 100);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 		</a:t>
            </a:r>
            <a:r>
              <a:rPr b="1" lang="en-US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sort(int_array, 250);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23.		.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 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Array Resizing Using Template</a:t>
            </a:r>
            <a:endParaRPr/>
          </a:p>
        </p:txBody>
      </p:sp>
      <p:sp>
        <p:nvSpPr>
          <p:cNvPr id="210" name="Google Shape;21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1026941" y="1524077"/>
            <a:ext cx="6977576" cy="378565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ChangeSize1D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*&amp;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oldSize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newSize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newSize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0 )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“New length must be &gt;=0”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newSize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b="1"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new array</a:t>
            </a:r>
            <a:endParaRPr sz="20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oldSize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newSize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</a:t>
            </a:r>
            <a:r>
              <a:rPr b="1"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number to copy</a:t>
            </a:r>
            <a:endParaRPr sz="20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[]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</a:t>
            </a:r>
            <a:r>
              <a:rPr b="1"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deallocate old memory</a:t>
            </a:r>
            <a:endParaRPr sz="20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15"/>
          <p:cNvGrpSpPr/>
          <p:nvPr/>
        </p:nvGrpSpPr>
        <p:grpSpPr>
          <a:xfrm>
            <a:off x="844072" y="5556738"/>
            <a:ext cx="2715055" cy="971908"/>
            <a:chOff x="365760" y="5556738"/>
            <a:chExt cx="2715055" cy="971908"/>
          </a:xfrm>
        </p:grpSpPr>
        <p:sp>
          <p:nvSpPr>
            <p:cNvPr id="213" name="Google Shape;213;p15"/>
            <p:cNvSpPr/>
            <p:nvPr/>
          </p:nvSpPr>
          <p:spPr>
            <a:xfrm>
              <a:off x="970661" y="5584874"/>
              <a:ext cx="2110154" cy="323557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982381" y="6187450"/>
              <a:ext cx="1535736" cy="325892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1730312" y="5964702"/>
              <a:ext cx="140677" cy="21101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980033" y="5580178"/>
              <a:ext cx="1535736" cy="325892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 txBox="1"/>
            <p:nvPr/>
          </p:nvSpPr>
          <p:spPr>
            <a:xfrm>
              <a:off x="365760" y="5556738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8" name="Google Shape;218;p15"/>
            <p:cNvCxnSpPr>
              <a:stCxn id="217" idx="3"/>
              <a:endCxn id="216" idx="1"/>
            </p:cNvCxnSpPr>
            <p:nvPr/>
          </p:nvCxnSpPr>
          <p:spPr>
            <a:xfrm>
              <a:off x="665842" y="5741404"/>
              <a:ext cx="314100" cy="1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219" name="Google Shape;219;p15"/>
            <p:cNvSpPr txBox="1"/>
            <p:nvPr/>
          </p:nvSpPr>
          <p:spPr>
            <a:xfrm>
              <a:off x="377480" y="6159314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0" name="Google Shape;220;p15"/>
            <p:cNvCxnSpPr>
              <a:stCxn id="219" idx="3"/>
            </p:cNvCxnSpPr>
            <p:nvPr/>
          </p:nvCxnSpPr>
          <p:spPr>
            <a:xfrm flipH="1" rot="10800000">
              <a:off x="677562" y="6331680"/>
              <a:ext cx="314100" cy="12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grpSp>
        <p:nvGrpSpPr>
          <p:cNvPr id="221" name="Google Shape;221;p15"/>
          <p:cNvGrpSpPr/>
          <p:nvPr/>
        </p:nvGrpSpPr>
        <p:grpSpPr>
          <a:xfrm>
            <a:off x="3964820" y="5554390"/>
            <a:ext cx="4149961" cy="971908"/>
            <a:chOff x="4232112" y="5554390"/>
            <a:chExt cx="4149961" cy="971908"/>
          </a:xfrm>
        </p:grpSpPr>
        <p:sp>
          <p:nvSpPr>
            <p:cNvPr id="222" name="Google Shape;222;p15"/>
            <p:cNvSpPr/>
            <p:nvPr/>
          </p:nvSpPr>
          <p:spPr>
            <a:xfrm>
              <a:off x="4865149" y="5582526"/>
              <a:ext cx="2110154" cy="323557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876873" y="6185093"/>
              <a:ext cx="3505200" cy="311833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876869" y="6185102"/>
              <a:ext cx="2110154" cy="323557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849888" y="5962354"/>
              <a:ext cx="140677" cy="21101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5"/>
            <p:cNvSpPr txBox="1"/>
            <p:nvPr/>
          </p:nvSpPr>
          <p:spPr>
            <a:xfrm>
              <a:off x="4232112" y="5554390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7" name="Google Shape;227;p15"/>
            <p:cNvCxnSpPr>
              <a:stCxn id="226" idx="3"/>
              <a:endCxn id="222" idx="1"/>
            </p:cNvCxnSpPr>
            <p:nvPr/>
          </p:nvCxnSpPr>
          <p:spPr>
            <a:xfrm>
              <a:off x="4532194" y="5739056"/>
              <a:ext cx="333000" cy="5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228" name="Google Shape;228;p15"/>
            <p:cNvSpPr txBox="1"/>
            <p:nvPr/>
          </p:nvSpPr>
          <p:spPr>
            <a:xfrm>
              <a:off x="4243832" y="615696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9" name="Google Shape;229;p15"/>
            <p:cNvCxnSpPr>
              <a:stCxn id="228" idx="3"/>
            </p:cNvCxnSpPr>
            <p:nvPr/>
          </p:nvCxnSpPr>
          <p:spPr>
            <a:xfrm flipH="1" rot="10800000">
              <a:off x="4543914" y="6329332"/>
              <a:ext cx="314100" cy="12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Container Class</a:t>
            </a:r>
            <a:endParaRPr/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628650" y="1509332"/>
            <a:ext cx="7886700" cy="4807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C00000"/>
                </a:solidFill>
              </a:rPr>
              <a:t>container class</a:t>
            </a:r>
            <a:r>
              <a:rPr lang="en-US"/>
              <a:t> is a class that represents a data structure that contains or stores a number of data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Container 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Bag (Multiset)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Map (Dictionary)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Multimap</a:t>
            </a:r>
            <a:endParaRPr sz="2800"/>
          </a:p>
        </p:txBody>
      </p:sp>
      <p:sp>
        <p:nvSpPr>
          <p:cNvPr id="236" name="Google Shape;236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7" name="Google Shape;237;p16"/>
          <p:cNvGraphicFramePr/>
          <p:nvPr/>
        </p:nvGraphicFramePr>
        <p:xfrm>
          <a:off x="5486399" y="27334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{2AA38EC6-D562-42E0-9787-714D16FD1A38}</a:tableStyleId>
              </a:tblPr>
              <a:tblGrid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</a:tblGrid>
              <a:tr h="29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8" name="Google Shape;2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8458" y="3151164"/>
            <a:ext cx="1280382" cy="1716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codeproject.com/KB/recipes/dotnetset/Sets02.png" id="239" name="Google Shape;23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7217" y="3474719"/>
            <a:ext cx="2737294" cy="1123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sh function - Wikipedia" id="240" name="Google Shape;24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3546" y="4951827"/>
            <a:ext cx="2238598" cy="1716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view of Map Data Structure - MATLAB &amp; Simulink" id="241" name="Google Shape;24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7432" y="5108054"/>
            <a:ext cx="2475915" cy="155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Bag Class</a:t>
            </a:r>
            <a:endParaRPr/>
          </a:p>
        </p:txBody>
      </p:sp>
      <p:sp>
        <p:nvSpPr>
          <p:cNvPr id="247" name="Google Shape;247;p17"/>
          <p:cNvSpPr txBox="1"/>
          <p:nvPr>
            <p:ph idx="1" type="body"/>
          </p:nvPr>
        </p:nvSpPr>
        <p:spPr>
          <a:xfrm>
            <a:off x="628650" y="1509332"/>
            <a:ext cx="7886700" cy="4807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Bag: </a:t>
            </a:r>
            <a:r>
              <a:rPr lang="en-US">
                <a:solidFill>
                  <a:srgbClr val="C00000"/>
                </a:solidFill>
              </a:rPr>
              <a:t>unordered collection of objects </a:t>
            </a:r>
            <a:r>
              <a:rPr lang="en-US"/>
              <a:t>that may have </a:t>
            </a:r>
            <a:r>
              <a:rPr lang="en-US">
                <a:solidFill>
                  <a:srgbClr val="C00000"/>
                </a:solidFill>
              </a:rPr>
              <a:t>duplicates</a:t>
            </a:r>
            <a:r>
              <a:rPr lang="en-US"/>
              <a:t>, where the </a:t>
            </a:r>
            <a:r>
              <a:rPr lang="en-US">
                <a:solidFill>
                  <a:srgbClr val="0000CC"/>
                </a:solidFill>
              </a:rPr>
              <a:t>order of insertion is completely irrelevant</a:t>
            </a:r>
            <a:r>
              <a:rPr lang="en-US"/>
              <a:t>, e.g., a bag of marbles.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Operations you can do with a bag include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b="1" lang="en-US">
                <a:solidFill>
                  <a:srgbClr val="0000CC"/>
                </a:solidFill>
              </a:rPr>
              <a:t>Inserting</a:t>
            </a:r>
            <a:r>
              <a:rPr lang="en-US"/>
              <a:t> a new value, (Push)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b="1" lang="en-US">
                <a:solidFill>
                  <a:srgbClr val="0000CC"/>
                </a:solidFill>
              </a:rPr>
              <a:t>Removing</a:t>
            </a:r>
            <a:r>
              <a:rPr lang="en-US"/>
              <a:t> a value, (Pop)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b="1" lang="en-US">
                <a:solidFill>
                  <a:srgbClr val="0000CC"/>
                </a:solidFill>
              </a:rPr>
              <a:t>Testing</a:t>
            </a:r>
            <a:r>
              <a:rPr lang="en-US"/>
              <a:t> to see if a value is held in the collection (IsIn),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Determining the </a:t>
            </a:r>
            <a:r>
              <a:rPr b="1" lang="en-US"/>
              <a:t>number of elements </a:t>
            </a:r>
            <a:r>
              <a:rPr lang="en-US"/>
              <a:t>in the collection.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Sometimes the ability to </a:t>
            </a:r>
            <a:r>
              <a:rPr b="1" lang="en-US">
                <a:solidFill>
                  <a:srgbClr val="0000CC"/>
                </a:solidFill>
              </a:rPr>
              <a:t>loop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b="1" lang="en-US">
                <a:solidFill>
                  <a:srgbClr val="0000CC"/>
                </a:solidFill>
              </a:rPr>
              <a:t>over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/>
              <a:t>the elements in the container</a:t>
            </a:r>
            <a:endParaRPr/>
          </a:p>
        </p:txBody>
      </p:sp>
      <p:sp>
        <p:nvSpPr>
          <p:cNvPr id="248" name="Google Shape;248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 Class</a:t>
            </a:r>
            <a:endParaRPr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Set extends the Bag in two important ways.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First, the elements in a set must be </a:t>
            </a:r>
            <a:r>
              <a:rPr lang="en-US">
                <a:solidFill>
                  <a:srgbClr val="C00000"/>
                </a:solidFill>
              </a:rPr>
              <a:t>unique</a:t>
            </a:r>
            <a:r>
              <a:rPr lang="en-US"/>
              <a:t>;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lang="en-US" sz="2400">
                <a:solidFill>
                  <a:srgbClr val="0000CC"/>
                </a:solidFill>
              </a:rPr>
              <a:t>Adding an element to a set when it is already contained in the collection will have no effect. </a:t>
            </a:r>
            <a:endParaRPr sz="2400">
              <a:solidFill>
                <a:srgbClr val="0000CC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Second, the set adds a number of operations that </a:t>
            </a:r>
            <a:r>
              <a:rPr lang="en-US">
                <a:solidFill>
                  <a:srgbClr val="C00000"/>
                </a:solidFill>
              </a:rPr>
              <a:t>combine two sets</a:t>
            </a:r>
            <a:r>
              <a:rPr lang="en-US"/>
              <a:t> to produce a new set: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lang="en-US" sz="2400">
                <a:solidFill>
                  <a:srgbClr val="0000CC"/>
                </a:solidFill>
              </a:rPr>
              <a:t>Set union</a:t>
            </a:r>
            <a:endParaRPr sz="24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lang="en-US" sz="2400">
                <a:solidFill>
                  <a:srgbClr val="0000CC"/>
                </a:solidFill>
              </a:rPr>
              <a:t>Set intersection</a:t>
            </a:r>
            <a:endParaRPr sz="24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lang="en-US" sz="2400">
                <a:solidFill>
                  <a:srgbClr val="0000CC"/>
                </a:solidFill>
              </a:rPr>
              <a:t>Set difference</a:t>
            </a:r>
            <a:endParaRPr sz="2400"/>
          </a:p>
        </p:txBody>
      </p:sp>
      <p:sp>
        <p:nvSpPr>
          <p:cNvPr id="255" name="Google Shape;255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Bag Class Implementation</a:t>
            </a:r>
            <a:endParaRPr/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Bag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Bag ( 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bagCapacity = 10 );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constructor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~Bag( );	                  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destructor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Size( ) 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return number of elements in bag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IsEmpty() 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Element( ) 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//return an element that is in the bag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Push(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an integer into the bag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Pop();         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delete an integer in the bag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*array;	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 dynamic array for Bag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capacity;  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capacity of array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top;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array position of top element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	</a:t>
            </a:r>
            <a:endParaRPr/>
          </a:p>
        </p:txBody>
      </p:sp>
      <p:grpSp>
        <p:nvGrpSpPr>
          <p:cNvPr id="264" name="Google Shape;264;p19"/>
          <p:cNvGrpSpPr/>
          <p:nvPr/>
        </p:nvGrpSpPr>
        <p:grpSpPr>
          <a:xfrm>
            <a:off x="6025888" y="4168540"/>
            <a:ext cx="2423929" cy="272201"/>
            <a:chOff x="5110080" y="1563943"/>
            <a:chExt cx="3046692" cy="342136"/>
          </a:xfrm>
        </p:grpSpPr>
        <p:sp>
          <p:nvSpPr>
            <p:cNvPr id="265" name="Google Shape;265;p19"/>
            <p:cNvSpPr/>
            <p:nvPr/>
          </p:nvSpPr>
          <p:spPr>
            <a:xfrm>
              <a:off x="5110080" y="1563943"/>
              <a:ext cx="2585444" cy="3421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0" lIns="7200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const member function</a:t>
              </a:r>
              <a:endPara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7760262" y="1563943"/>
              <a:ext cx="396510" cy="331774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7" name="Google Shape;267;p19"/>
            <p:cNvGrpSpPr/>
            <p:nvPr/>
          </p:nvGrpSpPr>
          <p:grpSpPr>
            <a:xfrm>
              <a:off x="7836491" y="1609885"/>
              <a:ext cx="244052" cy="239890"/>
              <a:chOff x="7824743" y="1636771"/>
              <a:chExt cx="244052" cy="23989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7824743" y="1636771"/>
                <a:ext cx="169113" cy="169113"/>
              </a:xfrm>
              <a:prstGeom prst="ellipse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9" name="Google Shape;269;p19"/>
              <p:cNvCxnSpPr/>
              <p:nvPr/>
            </p:nvCxnSpPr>
            <p:spPr>
              <a:xfrm>
                <a:off x="7975301" y="1786506"/>
                <a:ext cx="93494" cy="9015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70" name="Google Shape;270;p19"/>
          <p:cNvSpPr txBox="1"/>
          <p:nvPr/>
        </p:nvSpPr>
        <p:spPr>
          <a:xfrm>
            <a:off x="6055567" y="4555190"/>
            <a:ext cx="2873829" cy="203132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Specifies that the function does not modify the object for which it is called.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Bag emptyBag;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emptyBag.size();      //valid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emptyBag.push(1);  //error 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3391877" y="3032369"/>
            <a:ext cx="2568478" cy="1310832"/>
          </a:xfrm>
          <a:custGeom>
            <a:rect b="b" l="l" r="r" t="t"/>
            <a:pathLst>
              <a:path extrusionOk="0" h="1009506" w="3196492">
                <a:moveTo>
                  <a:pt x="0" y="1321"/>
                </a:moveTo>
                <a:cubicBezTo>
                  <a:pt x="85969" y="-2587"/>
                  <a:pt x="171938" y="-6494"/>
                  <a:pt x="257907" y="126367"/>
                </a:cubicBezTo>
                <a:cubicBezTo>
                  <a:pt x="343876" y="259228"/>
                  <a:pt x="26051" y="651300"/>
                  <a:pt x="515815" y="798490"/>
                </a:cubicBezTo>
                <a:cubicBezTo>
                  <a:pt x="1005579" y="945680"/>
                  <a:pt x="2731477" y="999085"/>
                  <a:pt x="3196492" y="1009506"/>
                </a:cubicBezTo>
              </a:path>
            </a:pathLst>
          </a:cu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b="1" lang="en-US">
                <a:solidFill>
                  <a:srgbClr val="7030A0"/>
                </a:solidFill>
              </a:rPr>
              <a:t>3.1 Templates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3.2 The stack ADT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3.3 The queue ADT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3.4 Subtyping and inheritance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3.5 A mazing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3.6 Evaluation of expressions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Bag Class (for integers)</a:t>
            </a:r>
            <a:endParaRPr/>
          </a:p>
        </p:txBody>
      </p:sp>
      <p:sp>
        <p:nvSpPr>
          <p:cNvPr id="277" name="Google Shape;277;p20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Bag::Bag (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bagCapacity)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:capacity ( bagCapacity 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capacity &lt; 1 )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"Capacity must be &gt; 0";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array = 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capacity ];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top = -1;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empty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Bag::~Bag ( 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[] array;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inline</a:t>
            </a:r>
            <a:r>
              <a:rPr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Bag::Size( ) 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endParaRPr b="1" sz="1800">
              <a:solidFill>
                <a:srgbClr val="0000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top + 1;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Bag::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IsEmpty()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(Size() ==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0" name="Google Shape;280;p20"/>
          <p:cNvGrpSpPr/>
          <p:nvPr/>
        </p:nvGrpSpPr>
        <p:grpSpPr>
          <a:xfrm>
            <a:off x="6457950" y="1329945"/>
            <a:ext cx="2015087" cy="263957"/>
            <a:chOff x="5623963" y="1563943"/>
            <a:chExt cx="2532809" cy="331774"/>
          </a:xfrm>
        </p:grpSpPr>
        <p:sp>
          <p:nvSpPr>
            <p:cNvPr id="281" name="Google Shape;281;p20"/>
            <p:cNvSpPr/>
            <p:nvPr/>
          </p:nvSpPr>
          <p:spPr>
            <a:xfrm>
              <a:off x="5623963" y="1563943"/>
              <a:ext cx="2071561" cy="33177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0" lIns="7200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Initialization list</a:t>
              </a:r>
              <a:endPara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7760262" y="1563943"/>
              <a:ext cx="396510" cy="331774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3" name="Google Shape;283;p20"/>
            <p:cNvGrpSpPr/>
            <p:nvPr/>
          </p:nvGrpSpPr>
          <p:grpSpPr>
            <a:xfrm>
              <a:off x="7836491" y="1609885"/>
              <a:ext cx="244052" cy="239890"/>
              <a:chOff x="7824743" y="1636771"/>
              <a:chExt cx="244052" cy="239890"/>
            </a:xfrm>
          </p:grpSpPr>
          <p:sp>
            <p:nvSpPr>
              <p:cNvPr id="284" name="Google Shape;284;p20"/>
              <p:cNvSpPr/>
              <p:nvPr/>
            </p:nvSpPr>
            <p:spPr>
              <a:xfrm>
                <a:off x="7824743" y="1636771"/>
                <a:ext cx="169113" cy="169113"/>
              </a:xfrm>
              <a:prstGeom prst="ellipse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5" name="Google Shape;285;p20"/>
              <p:cNvCxnSpPr/>
              <p:nvPr/>
            </p:nvCxnSpPr>
            <p:spPr>
              <a:xfrm>
                <a:off x="7975301" y="1786506"/>
                <a:ext cx="93494" cy="9015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86" name="Google Shape;286;p20"/>
          <p:cNvSpPr/>
          <p:nvPr/>
        </p:nvSpPr>
        <p:spPr>
          <a:xfrm>
            <a:off x="3470031" y="1467674"/>
            <a:ext cx="2987919" cy="305616"/>
          </a:xfrm>
          <a:custGeom>
            <a:rect b="b" l="l" r="r" t="t"/>
            <a:pathLst>
              <a:path extrusionOk="0" h="234644" w="1180123">
                <a:moveTo>
                  <a:pt x="0" y="234462"/>
                </a:moveTo>
                <a:cubicBezTo>
                  <a:pt x="134815" y="235113"/>
                  <a:pt x="269631" y="235764"/>
                  <a:pt x="382954" y="203200"/>
                </a:cubicBezTo>
                <a:cubicBezTo>
                  <a:pt x="496277" y="170636"/>
                  <a:pt x="547077" y="72944"/>
                  <a:pt x="679938" y="39077"/>
                </a:cubicBezTo>
                <a:cubicBezTo>
                  <a:pt x="812799" y="5210"/>
                  <a:pt x="996461" y="2605"/>
                  <a:pt x="1180123" y="0"/>
                </a:cubicBezTo>
              </a:path>
            </a:pathLst>
          </a:cu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430508" y="1664874"/>
            <a:ext cx="2693081" cy="92333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initialize member variables when they are created rather than afterwards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Bag Class (for integers)</a:t>
            </a:r>
            <a:endParaRPr/>
          </a:p>
        </p:txBody>
      </p:sp>
      <p:sp>
        <p:nvSpPr>
          <p:cNvPr id="293" name="Google Shape;293;p21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inline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Bag::Element ( 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IsEmpty ( ) 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“Bag is empty”;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 [0];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 always return 0</a:t>
            </a:r>
            <a:r>
              <a:rPr baseline="30000"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element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Bag::Push (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(capacity == top + 1)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array is full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ChangeSize1D (array, capacity, 2 * capacity);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capacity *= 2;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array[++top]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Bag Class (for integers)</a:t>
            </a:r>
            <a:endParaRPr/>
          </a:p>
        </p:txBody>
      </p:sp>
      <p:sp>
        <p:nvSpPr>
          <p:cNvPr id="301" name="Google Shape;301;p22"/>
          <p:cNvSpPr txBox="1"/>
          <p:nvPr>
            <p:ph idx="1" type="body"/>
          </p:nvPr>
        </p:nvSpPr>
        <p:spPr>
          <a:xfrm>
            <a:off x="628650" y="4065563"/>
            <a:ext cx="7886700" cy="21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Container classes are particularly suitable for implementation using templates, because the algorithms for basic container class operations are usually independent of the type of objects that container class contains.</a:t>
            </a:r>
            <a:endParaRPr/>
          </a:p>
        </p:txBody>
      </p:sp>
      <p:sp>
        <p:nvSpPr>
          <p:cNvPr id="302" name="Google Shape;302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528026" y="1384556"/>
            <a:ext cx="7987324" cy="23855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Bag::Pop 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(IsEmpty()) throw “Bag is empty, cannot delete”;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deletePos = top/2;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always delete top/2</a:t>
            </a:r>
            <a:r>
              <a:rPr baseline="30000"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element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copy(array + deletePos + 1, array + top + 1,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array + deletePos);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top--;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Class for Bag</a:t>
            </a:r>
            <a:endParaRPr/>
          </a:p>
        </p:txBody>
      </p:sp>
      <p:sp>
        <p:nvSpPr>
          <p:cNvPr id="309" name="Google Shape;309;p23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528025" y="1384555"/>
            <a:ext cx="8295543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template&lt;class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Bag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Bag(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bagCapacity = 10 );    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constructor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~Bag( );	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// destructor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Size( 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return number of elements in bag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IsEmpty()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T&amp; Element( 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return an element that is in the bag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Push(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T&amp;);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an integer into the bag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Pop();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 *array;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capacity;	  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capacity of array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top;            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array position of top element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	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Bag</a:t>
            </a:r>
            <a:endParaRPr/>
          </a:p>
        </p:txBody>
      </p:sp>
      <p:sp>
        <p:nvSpPr>
          <p:cNvPr id="317" name="Google Shape;317;p24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24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Bag&lt;T&gt;::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Bag(int bagCapacity) : capacity (bagCapacity)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(capacity &lt; 1)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“Capacity must be &gt; 0”;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array =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 [capacity];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top = 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Bag&lt;T&gt;::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~Bag( 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[] array;}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inline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Bag&lt;T&gt;::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Size( 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top + 1;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Bag</a:t>
            </a:r>
            <a:endParaRPr/>
          </a:p>
        </p:txBody>
      </p:sp>
      <p:sp>
        <p:nvSpPr>
          <p:cNvPr id="325" name="Google Shape;325;p25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Bag&lt;T&gt;::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IsEmpty()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(Size() ==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T&amp;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Bag&lt;T&gt;::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Element( 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IsEmpty()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“Bag is empty”;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 [0];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Bag</a:t>
            </a:r>
            <a:endParaRPr/>
          </a:p>
        </p:txBody>
      </p:sp>
      <p:sp>
        <p:nvSpPr>
          <p:cNvPr id="333" name="Google Shape;333;p26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4" name="Google Shape;334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26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Bag&lt;T&gt;::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Push(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T&amp;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(capacity == top + 1)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ChangeSize1D (array, capacity, 2 * capacity);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capacity *= 2;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array [++top] = x;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Bag&lt;T&gt;::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Pop( )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IsEmpty() 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“Bag is empty, cannot delete”;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deletePos = top/2;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copy(array+deletePos+1, array+top + 1, array + deletePos);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array[top--].~T(); // destructor for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of the Template Bag</a:t>
            </a:r>
            <a:endParaRPr/>
          </a:p>
        </p:txBody>
      </p:sp>
      <p:sp>
        <p:nvSpPr>
          <p:cNvPr id="341" name="Google Shape;341;p27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27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Bag&lt;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myIntBag;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myIntBag.Push(1);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myIntBag.Push(9);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 &lt;&lt; myIntBag.Size() &lt;&lt; endl;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 &lt;&lt; myIntBag.Element();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Bag&lt;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myFloatBag;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 i=0; i&lt;10;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myFloatBag.Push(1.0/i);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Bag&lt;Bag&lt;</a:t>
            </a:r>
            <a:r>
              <a:rPr b="1"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&gt; 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myManyIntBag;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myManyIntBag.Push(myIntBag);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349" name="Google Shape;349;p28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3.1 Templates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b="1" lang="en-US">
                <a:solidFill>
                  <a:srgbClr val="7030A0"/>
                </a:solidFill>
              </a:rPr>
              <a:t>3.2 The stack ADT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3.3 The queue ADT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3.4 Subtyping and inheritance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3.5 A mazing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3.6 Evaluation of expressions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Simple Summary</a:t>
            </a:r>
            <a:endParaRPr/>
          </a:p>
        </p:txBody>
      </p:sp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collection of </a:t>
            </a:r>
            <a:r>
              <a:rPr lang="en-US">
                <a:solidFill>
                  <a:srgbClr val="0000CC"/>
                </a:solidFill>
              </a:rPr>
              <a:t>data objects organized sequentially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List, linear list, ordered list:  </a:t>
            </a:r>
            <a:r>
              <a:rPr b="1" lang="en-US"/>
              <a:t>A = (</a:t>
            </a:r>
            <a:r>
              <a:rPr b="1" i="1" lang="en-US"/>
              <a:t>a</a:t>
            </a:r>
            <a:r>
              <a:rPr b="1" baseline="-25000" lang="en-US"/>
              <a:t>0</a:t>
            </a:r>
            <a:r>
              <a:rPr b="1" i="1" lang="en-US"/>
              <a:t>, a</a:t>
            </a:r>
            <a:r>
              <a:rPr b="1" baseline="-25000" lang="en-US"/>
              <a:t>1</a:t>
            </a:r>
            <a:r>
              <a:rPr b="1" i="1" lang="en-US"/>
              <a:t>,…, a</a:t>
            </a:r>
            <a:r>
              <a:rPr b="1" baseline="-25000" lang="en-US"/>
              <a:t>n-1</a:t>
            </a:r>
            <a:r>
              <a:rPr b="1" lang="en-US"/>
              <a:t>)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Stack: </a:t>
            </a:r>
            <a:r>
              <a:rPr lang="en-US">
                <a:solidFill>
                  <a:srgbClr val="008000"/>
                </a:solidFill>
              </a:rPr>
              <a:t>Last In First Out (LIFO)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Queue: </a:t>
            </a:r>
            <a:r>
              <a:rPr lang="en-US">
                <a:solidFill>
                  <a:srgbClr val="008000"/>
                </a:solidFill>
              </a:rPr>
              <a:t>First In First Out (FIFO)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200"/>
              <a:buChar char="•"/>
            </a:pPr>
            <a:r>
              <a:rPr b="1" lang="en-US" sz="2200">
                <a:solidFill>
                  <a:srgbClr val="C00000"/>
                </a:solidFill>
              </a:rPr>
              <a:t>Array</a:t>
            </a:r>
            <a:r>
              <a:rPr lang="en-US" sz="2200">
                <a:solidFill>
                  <a:srgbClr val="C00000"/>
                </a:solidFill>
              </a:rPr>
              <a:t> implementation </a:t>
            </a:r>
            <a:endParaRPr sz="22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200"/>
              <a:buChar char="•"/>
            </a:pPr>
            <a:r>
              <a:rPr b="1" lang="en-US" sz="2200">
                <a:solidFill>
                  <a:srgbClr val="C00000"/>
                </a:solidFill>
              </a:rPr>
              <a:t>Linked list</a:t>
            </a:r>
            <a:r>
              <a:rPr lang="en-US" sz="2200">
                <a:solidFill>
                  <a:srgbClr val="C00000"/>
                </a:solidFill>
              </a:rPr>
              <a:t> implementation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collection of </a:t>
            </a:r>
            <a:r>
              <a:rPr lang="en-US">
                <a:solidFill>
                  <a:srgbClr val="0000CC"/>
                </a:solidFill>
              </a:rPr>
              <a:t>unordered data objects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Bag (Multiset): can have </a:t>
            </a:r>
            <a:r>
              <a:rPr lang="en-US">
                <a:solidFill>
                  <a:srgbClr val="C00000"/>
                </a:solidFill>
              </a:rPr>
              <a:t>duplicate</a:t>
            </a:r>
            <a:r>
              <a:rPr lang="en-US"/>
              <a:t> data objects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Set: data object must be </a:t>
            </a:r>
            <a:r>
              <a:rPr lang="en-US">
                <a:solidFill>
                  <a:srgbClr val="C00000"/>
                </a:solidFill>
              </a:rPr>
              <a:t>unique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collection of </a:t>
            </a:r>
            <a:r>
              <a:rPr lang="en-US">
                <a:solidFill>
                  <a:srgbClr val="0000CC"/>
                </a:solidFill>
              </a:rPr>
              <a:t>&lt;key, value&gt; pair data objects</a:t>
            </a:r>
            <a:endParaRPr>
              <a:solidFill>
                <a:srgbClr val="0000CC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Map (Dictionary): key-value mapping must be </a:t>
            </a:r>
            <a:r>
              <a:rPr lang="en-US">
                <a:solidFill>
                  <a:srgbClr val="C00000"/>
                </a:solidFill>
              </a:rPr>
              <a:t>unique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Multimap:  </a:t>
            </a:r>
            <a:r>
              <a:rPr lang="en-US">
                <a:solidFill>
                  <a:srgbClr val="C00000"/>
                </a:solidFill>
              </a:rPr>
              <a:t>one key –to-multiple</a:t>
            </a:r>
            <a:r>
              <a:rPr lang="en-US"/>
              <a:t> values mapping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Observations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codes look the same for different </a:t>
            </a:r>
            <a:r>
              <a:rPr lang="en-US">
                <a:solidFill>
                  <a:srgbClr val="7030A0"/>
                </a:solidFill>
              </a:rPr>
              <a:t>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Sorting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functions </a:t>
            </a:r>
            <a:r>
              <a:rPr lang="en-US"/>
              <a:t>that handle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32-bit integers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64-bit integers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float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Sparse matrix </a:t>
            </a:r>
            <a:r>
              <a:rPr lang="en-US">
                <a:solidFill>
                  <a:srgbClr val="7030A0"/>
                </a:solidFill>
              </a:rPr>
              <a:t>classes </a:t>
            </a:r>
            <a:r>
              <a:rPr lang="en-US"/>
              <a:t>that handle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32-bit integers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64-bit integers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float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…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5555878" y="2084601"/>
            <a:ext cx="340311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a[], int lo, int hi);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a[], int lo, int hi);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a[], int lo, int hi);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958236" y="4918106"/>
            <a:ext cx="271741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MatrixTerm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SparseMatrix;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row, col;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6013492" y="4885956"/>
            <a:ext cx="275428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MatrixTerm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SparseMatrix;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row, col;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</a:t>
            </a:r>
            <a:endParaRPr/>
          </a:p>
        </p:txBody>
      </p:sp>
      <p:graphicFrame>
        <p:nvGraphicFramePr>
          <p:cNvPr id="363" name="Google Shape;363;p30"/>
          <p:cNvGraphicFramePr/>
          <p:nvPr/>
        </p:nvGraphicFramePr>
        <p:xfrm>
          <a:off x="3460671" y="1730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{2AA38EC6-D562-42E0-9787-714D16FD1A38}</a:tableStyleId>
              </a:tblPr>
              <a:tblGrid>
                <a:gridCol w="392825"/>
                <a:gridCol w="392825"/>
                <a:gridCol w="392825"/>
                <a:gridCol w="392825"/>
                <a:gridCol w="392825"/>
                <a:gridCol w="392825"/>
                <a:gridCol w="392825"/>
                <a:gridCol w="392825"/>
              </a:tblGrid>
              <a:tr h="30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4" name="Google Shape;364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65" name="Google Shape;365;p30"/>
          <p:cNvGraphicFramePr/>
          <p:nvPr/>
        </p:nvGraphicFramePr>
        <p:xfrm>
          <a:off x="3444258" y="2853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{2AA38EC6-D562-42E0-9787-714D16FD1A38}</a:tableStyleId>
              </a:tblPr>
              <a:tblGrid>
                <a:gridCol w="392825"/>
                <a:gridCol w="392825"/>
                <a:gridCol w="392825"/>
                <a:gridCol w="392825"/>
                <a:gridCol w="392825"/>
                <a:gridCol w="392825"/>
                <a:gridCol w="392825"/>
                <a:gridCol w="392825"/>
                <a:gridCol w="392825"/>
              </a:tblGrid>
              <a:tr h="30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6" name="Google Shape;366;p30"/>
          <p:cNvGraphicFramePr/>
          <p:nvPr/>
        </p:nvGraphicFramePr>
        <p:xfrm>
          <a:off x="3472391" y="4485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{2AA38EC6-D562-42E0-9787-714D16FD1A38}</a:tableStyleId>
              </a:tblPr>
              <a:tblGrid>
                <a:gridCol w="392825"/>
                <a:gridCol w="392825"/>
                <a:gridCol w="392825"/>
                <a:gridCol w="392825"/>
                <a:gridCol w="392825"/>
                <a:gridCol w="392825"/>
                <a:gridCol w="392825"/>
                <a:gridCol w="392825"/>
                <a:gridCol w="392825"/>
              </a:tblGrid>
              <a:tr h="30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7" name="Google Shape;367;p30"/>
          <p:cNvCxnSpPr/>
          <p:nvPr/>
        </p:nvCxnSpPr>
        <p:spPr>
          <a:xfrm>
            <a:off x="5036251" y="1519311"/>
            <a:ext cx="0" cy="182880"/>
          </a:xfrm>
          <a:prstGeom prst="straightConnector1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8" name="Google Shape;368;p30"/>
          <p:cNvSpPr txBox="1"/>
          <p:nvPr/>
        </p:nvSpPr>
        <p:spPr>
          <a:xfrm>
            <a:off x="253219" y="1758462"/>
            <a:ext cx="27994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 x at position 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30"/>
          <p:cNvCxnSpPr/>
          <p:nvPr/>
        </p:nvCxnSpPr>
        <p:spPr>
          <a:xfrm>
            <a:off x="4443047" y="4246155"/>
            <a:ext cx="0" cy="182880"/>
          </a:xfrm>
          <a:prstGeom prst="straightConnector1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0" name="Google Shape;370;p30"/>
          <p:cNvSpPr txBox="1"/>
          <p:nvPr/>
        </p:nvSpPr>
        <p:spPr>
          <a:xfrm>
            <a:off x="236803" y="4527452"/>
            <a:ext cx="32462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data at position 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1" name="Google Shape;371;p30"/>
          <p:cNvGraphicFramePr/>
          <p:nvPr/>
        </p:nvGraphicFramePr>
        <p:xfrm>
          <a:off x="3472391" y="55404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{2AA38EC6-D562-42E0-9787-714D16FD1A38}</a:tableStyleId>
              </a:tblPr>
              <a:tblGrid>
                <a:gridCol w="392600"/>
                <a:gridCol w="392600"/>
                <a:gridCol w="392600"/>
                <a:gridCol w="392600"/>
                <a:gridCol w="392600"/>
                <a:gridCol w="392600"/>
                <a:gridCol w="392600"/>
                <a:gridCol w="392600"/>
                <a:gridCol w="392600"/>
              </a:tblGrid>
              <a:tr h="30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2" name="Google Shape;372;p30"/>
          <p:cNvCxnSpPr/>
          <p:nvPr/>
        </p:nvCxnSpPr>
        <p:spPr>
          <a:xfrm>
            <a:off x="5219114" y="2489982"/>
            <a:ext cx="365760" cy="3235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73" name="Google Shape;373;p30"/>
          <p:cNvCxnSpPr/>
          <p:nvPr/>
        </p:nvCxnSpPr>
        <p:spPr>
          <a:xfrm>
            <a:off x="5638806" y="2515770"/>
            <a:ext cx="365760" cy="3235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74" name="Google Shape;374;p30"/>
          <p:cNvCxnSpPr/>
          <p:nvPr/>
        </p:nvCxnSpPr>
        <p:spPr>
          <a:xfrm>
            <a:off x="6018642" y="2515770"/>
            <a:ext cx="365760" cy="3235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75" name="Google Shape;375;p30"/>
          <p:cNvCxnSpPr/>
          <p:nvPr/>
        </p:nvCxnSpPr>
        <p:spPr>
          <a:xfrm>
            <a:off x="6398478" y="2515770"/>
            <a:ext cx="365760" cy="3235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76" name="Google Shape;376;p30"/>
          <p:cNvCxnSpPr/>
          <p:nvPr/>
        </p:nvCxnSpPr>
        <p:spPr>
          <a:xfrm flipH="1">
            <a:off x="4459458" y="5275385"/>
            <a:ext cx="379828" cy="2391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77" name="Google Shape;377;p30"/>
          <p:cNvCxnSpPr/>
          <p:nvPr/>
        </p:nvCxnSpPr>
        <p:spPr>
          <a:xfrm flipH="1">
            <a:off x="4865082" y="5287105"/>
            <a:ext cx="379828" cy="2391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78" name="Google Shape;378;p30"/>
          <p:cNvCxnSpPr/>
          <p:nvPr/>
        </p:nvCxnSpPr>
        <p:spPr>
          <a:xfrm flipH="1">
            <a:off x="5273054" y="5273037"/>
            <a:ext cx="379828" cy="2391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79" name="Google Shape;379;p30"/>
          <p:cNvCxnSpPr/>
          <p:nvPr/>
        </p:nvCxnSpPr>
        <p:spPr>
          <a:xfrm flipH="1">
            <a:off x="5652890" y="5244901"/>
            <a:ext cx="379828" cy="2391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80" name="Google Shape;380;p30"/>
          <p:cNvCxnSpPr/>
          <p:nvPr/>
        </p:nvCxnSpPr>
        <p:spPr>
          <a:xfrm flipH="1">
            <a:off x="6032726" y="5273037"/>
            <a:ext cx="379828" cy="2391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81" name="Google Shape;381;p30"/>
          <p:cNvCxnSpPr/>
          <p:nvPr/>
        </p:nvCxnSpPr>
        <p:spPr>
          <a:xfrm flipH="1">
            <a:off x="6440698" y="5273037"/>
            <a:ext cx="379828" cy="2391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82" name="Google Shape;382;p30"/>
          <p:cNvSpPr txBox="1"/>
          <p:nvPr/>
        </p:nvSpPr>
        <p:spPr>
          <a:xfrm>
            <a:off x="3080825" y="1336431"/>
            <a:ext cx="650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6342185" y="1320018"/>
            <a:ext cx="567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1223889" y="2208628"/>
            <a:ext cx="7360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1277815" y="4977619"/>
            <a:ext cx="7360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391" name="Google Shape;391;p31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Ordered List (linear list)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Suppose A = (</a:t>
            </a:r>
            <a:r>
              <a:rPr i="1" lang="en-US"/>
              <a:t>a</a:t>
            </a:r>
            <a:r>
              <a:rPr baseline="-25000" lang="en-US"/>
              <a:t>0</a:t>
            </a:r>
            <a:r>
              <a:rPr i="1" lang="en-US"/>
              <a:t>, a</a:t>
            </a:r>
            <a:r>
              <a:rPr baseline="-25000" lang="en-US"/>
              <a:t>1</a:t>
            </a:r>
            <a:r>
              <a:rPr i="1" lang="en-US"/>
              <a:t>,…, a</a:t>
            </a:r>
            <a:r>
              <a:rPr baseline="-25000" lang="en-US"/>
              <a:t>n-1</a:t>
            </a:r>
            <a:r>
              <a:rPr lang="en-US"/>
              <a:t>),</a:t>
            </a:r>
            <a:r>
              <a:rPr i="1" lang="en-US"/>
              <a:t> </a:t>
            </a:r>
            <a:r>
              <a:rPr lang="en-US"/>
              <a:t>where</a:t>
            </a:r>
            <a:r>
              <a:rPr i="1" lang="en-US"/>
              <a:t> </a:t>
            </a:r>
            <a:r>
              <a:rPr lang="en-US"/>
              <a:t>n≧0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a</a:t>
            </a:r>
            <a:r>
              <a:rPr baseline="-25000" lang="en-US"/>
              <a:t>i</a:t>
            </a:r>
            <a:r>
              <a:rPr i="1" lang="en-US"/>
              <a:t> </a:t>
            </a:r>
            <a:r>
              <a:rPr lang="en-US"/>
              <a:t>is called an</a:t>
            </a:r>
            <a:r>
              <a:rPr i="1" lang="en-US"/>
              <a:t> atom, </a:t>
            </a:r>
            <a:r>
              <a:rPr lang="en-US"/>
              <a:t>or an </a:t>
            </a:r>
            <a:r>
              <a:rPr i="1" lang="en-US"/>
              <a:t>element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Stack: </a:t>
            </a:r>
            <a:r>
              <a:rPr lang="en-US">
                <a:solidFill>
                  <a:srgbClr val="C00000"/>
                </a:solidFill>
              </a:rPr>
              <a:t>Last-In First-Out (LIFO)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a special case of ordered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end is called </a:t>
            </a:r>
            <a:r>
              <a:rPr i="1" lang="en-US">
                <a:solidFill>
                  <a:srgbClr val="0000CC"/>
                </a:solidFill>
              </a:rPr>
              <a:t>top</a:t>
            </a:r>
            <a:r>
              <a:rPr lang="en-US"/>
              <a:t>, the other end called </a:t>
            </a:r>
            <a:r>
              <a:rPr i="1" lang="en-US">
                <a:solidFill>
                  <a:srgbClr val="0000CC"/>
                </a:solidFill>
              </a:rPr>
              <a:t>bottom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FF0000"/>
                </a:solidFill>
              </a:rPr>
              <a:t>additions</a:t>
            </a:r>
            <a:r>
              <a:rPr lang="en-US"/>
              <a:t> and </a:t>
            </a:r>
            <a:r>
              <a:rPr b="1" lang="en-US">
                <a:solidFill>
                  <a:srgbClr val="FF0000"/>
                </a:solidFill>
              </a:rPr>
              <a:t>deletions</a:t>
            </a:r>
            <a:r>
              <a:rPr lang="en-US"/>
              <a:t> are made at the </a:t>
            </a:r>
            <a:r>
              <a:rPr b="1" i="1" lang="en-US">
                <a:solidFill>
                  <a:srgbClr val="0000CC"/>
                </a:solidFill>
              </a:rPr>
              <a:t>top</a:t>
            </a:r>
            <a:r>
              <a:rPr b="1" lang="en-US"/>
              <a:t> </a:t>
            </a:r>
            <a:r>
              <a:rPr lang="en-US"/>
              <a:t>end only</a:t>
            </a:r>
            <a:endParaRPr i="1">
              <a:solidFill>
                <a:srgbClr val="0000CC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Given a stack S = (</a:t>
            </a:r>
            <a:r>
              <a:rPr i="1" lang="en-US"/>
              <a:t>a</a:t>
            </a:r>
            <a:r>
              <a:rPr baseline="-25000" lang="en-US"/>
              <a:t>0</a:t>
            </a:r>
            <a:r>
              <a:rPr i="1" lang="en-US"/>
              <a:t>, a</a:t>
            </a:r>
            <a:r>
              <a:rPr baseline="-25000" lang="en-US"/>
              <a:t>1</a:t>
            </a:r>
            <a:r>
              <a:rPr i="1" lang="en-US"/>
              <a:t>,…, a</a:t>
            </a:r>
            <a:r>
              <a:rPr baseline="-25000" lang="en-US"/>
              <a:t>n-1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a</a:t>
            </a:r>
            <a:r>
              <a:rPr baseline="-25000" lang="en-US"/>
              <a:t>0</a:t>
            </a:r>
            <a:r>
              <a:rPr i="1" lang="en-US"/>
              <a:t> </a:t>
            </a:r>
            <a:r>
              <a:rPr lang="en-US"/>
              <a:t>is the</a:t>
            </a:r>
            <a:r>
              <a:rPr i="1" lang="en-US"/>
              <a:t> </a:t>
            </a:r>
            <a:r>
              <a:rPr i="1" lang="en-US">
                <a:solidFill>
                  <a:srgbClr val="0000CC"/>
                </a:solidFill>
              </a:rPr>
              <a:t>bottom</a:t>
            </a:r>
            <a:r>
              <a:rPr i="1" lang="en-US"/>
              <a:t> </a:t>
            </a:r>
            <a:r>
              <a:rPr lang="en-US"/>
              <a:t>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a</a:t>
            </a:r>
            <a:r>
              <a:rPr baseline="-25000" lang="en-US"/>
              <a:t>n-1</a:t>
            </a:r>
            <a:r>
              <a:rPr i="1" lang="en-US"/>
              <a:t> </a:t>
            </a:r>
            <a:r>
              <a:rPr lang="en-US"/>
              <a:t>is the </a:t>
            </a:r>
            <a:r>
              <a:rPr i="1" lang="en-US">
                <a:solidFill>
                  <a:srgbClr val="0000CC"/>
                </a:solidFill>
              </a:rPr>
              <a:t>top</a:t>
            </a:r>
            <a:r>
              <a:rPr i="1" lang="en-US"/>
              <a:t> </a:t>
            </a:r>
            <a:r>
              <a:rPr lang="en-US"/>
              <a:t>element</a:t>
            </a:r>
            <a:endParaRPr/>
          </a:p>
        </p:txBody>
      </p:sp>
      <p:sp>
        <p:nvSpPr>
          <p:cNvPr id="392" name="Google Shape;392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of Cups</a:t>
            </a:r>
            <a:endParaRPr/>
          </a:p>
        </p:txBody>
      </p:sp>
      <p:sp>
        <p:nvSpPr>
          <p:cNvPr id="398" name="Google Shape;398;p32"/>
          <p:cNvSpPr txBox="1"/>
          <p:nvPr>
            <p:ph idx="1" type="body"/>
          </p:nvPr>
        </p:nvSpPr>
        <p:spPr>
          <a:xfrm>
            <a:off x="628650" y="4951833"/>
            <a:ext cx="7886700" cy="1520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a cup to the stack.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Remove a cup from new stack.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stack is a LIFO list.</a:t>
            </a:r>
            <a:endParaRPr/>
          </a:p>
        </p:txBody>
      </p:sp>
      <p:sp>
        <p:nvSpPr>
          <p:cNvPr id="399" name="Google Shape;399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0" name="Google Shape;400;p32"/>
          <p:cNvGrpSpPr/>
          <p:nvPr/>
        </p:nvGrpSpPr>
        <p:grpSpPr>
          <a:xfrm>
            <a:off x="5341044" y="1447800"/>
            <a:ext cx="2895600" cy="3281363"/>
            <a:chOff x="3072" y="912"/>
            <a:chExt cx="1824" cy="2067"/>
          </a:xfrm>
        </p:grpSpPr>
        <p:grpSp>
          <p:nvGrpSpPr>
            <p:cNvPr id="401" name="Google Shape;401;p32"/>
            <p:cNvGrpSpPr/>
            <p:nvPr/>
          </p:nvGrpSpPr>
          <p:grpSpPr>
            <a:xfrm>
              <a:off x="3072" y="2592"/>
              <a:ext cx="1296" cy="291"/>
              <a:chOff x="3072" y="2592"/>
              <a:chExt cx="1296" cy="291"/>
            </a:xfrm>
          </p:grpSpPr>
          <p:sp>
            <p:nvSpPr>
              <p:cNvPr id="402" name="Google Shape;402;p32"/>
              <p:cNvSpPr/>
              <p:nvPr/>
            </p:nvSpPr>
            <p:spPr>
              <a:xfrm>
                <a:off x="3072" y="2592"/>
                <a:ext cx="864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bottom</a:t>
                </a:r>
                <a:endParaRPr/>
              </a:p>
            </p:txBody>
          </p:sp>
          <p:cxnSp>
            <p:nvCxnSpPr>
              <p:cNvPr id="403" name="Google Shape;403;p32"/>
              <p:cNvCxnSpPr/>
              <p:nvPr/>
            </p:nvCxnSpPr>
            <p:spPr>
              <a:xfrm>
                <a:off x="3888" y="2784"/>
                <a:ext cx="480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hlink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404" name="Google Shape;404;p32"/>
            <p:cNvSpPr/>
            <p:nvPr/>
          </p:nvSpPr>
          <p:spPr>
            <a:xfrm>
              <a:off x="3360" y="960"/>
              <a:ext cx="576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top</a:t>
              </a:r>
              <a:endParaRPr/>
            </a:p>
          </p:txBody>
        </p:sp>
        <p:cxnSp>
          <p:nvCxnSpPr>
            <p:cNvPr id="405" name="Google Shape;405;p32"/>
            <p:cNvCxnSpPr/>
            <p:nvPr/>
          </p:nvCxnSpPr>
          <p:spPr>
            <a:xfrm>
              <a:off x="3888" y="1152"/>
              <a:ext cx="480" cy="0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406" name="Google Shape;406;p32"/>
            <p:cNvGrpSpPr/>
            <p:nvPr/>
          </p:nvGrpSpPr>
          <p:grpSpPr>
            <a:xfrm>
              <a:off x="4407" y="1920"/>
              <a:ext cx="489" cy="387"/>
              <a:chOff x="4407" y="1920"/>
              <a:chExt cx="489" cy="387"/>
            </a:xfrm>
          </p:grpSpPr>
          <p:graphicFrame>
            <p:nvGraphicFramePr>
              <p:cNvPr id="407" name="Google Shape;407;p32"/>
              <p:cNvGraphicFramePr/>
              <p:nvPr/>
            </p:nvGraphicFramePr>
            <p:xfrm>
              <a:off x="4407" y="1920"/>
              <a:ext cx="489" cy="357"/>
            </p:xfrm>
            <a:graphic>
              <a:graphicData uri="http://schemas.openxmlformats.org/presentationml/2006/ole">
                <mc:AlternateContent>
                  <mc:Choice Requires="v">
                    <p:oleObj r:id="rId4" imgH="357" imgW="489" progId="" spid="_x0000_s1">
                      <p:embed/>
                    </p:oleObj>
                  </mc:Choice>
                  <mc:Fallback>
                    <p:oleObj r:id="rId5" imgH="357" imgW="489" progId="">
                      <p:embed/>
                      <p:pic>
                        <p:nvPicPr>
                          <p:cNvPr id="407" name="Google Shape;407;p32"/>
                          <p:cNvPicPr preferRelativeResize="0"/>
                          <p:nvPr/>
                        </p:nvPicPr>
                        <p:blipFill rotWithShape="1">
                          <a:blip r:embed="rId6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4407" y="1920"/>
                            <a:ext cx="489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8" name="Google Shape;408;p32"/>
              <p:cNvSpPr/>
              <p:nvPr/>
            </p:nvSpPr>
            <p:spPr>
              <a:xfrm>
                <a:off x="4560" y="2016"/>
                <a:ext cx="33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409" name="Google Shape;409;p32"/>
            <p:cNvGrpSpPr/>
            <p:nvPr/>
          </p:nvGrpSpPr>
          <p:grpSpPr>
            <a:xfrm>
              <a:off x="4407" y="2592"/>
              <a:ext cx="489" cy="387"/>
              <a:chOff x="4407" y="2592"/>
              <a:chExt cx="489" cy="387"/>
            </a:xfrm>
          </p:grpSpPr>
          <p:graphicFrame>
            <p:nvGraphicFramePr>
              <p:cNvPr id="410" name="Google Shape;410;p32"/>
              <p:cNvGraphicFramePr/>
              <p:nvPr/>
            </p:nvGraphicFramePr>
            <p:xfrm>
              <a:off x="4407" y="2592"/>
              <a:ext cx="489" cy="357"/>
            </p:xfrm>
            <a:graphic>
              <a:graphicData uri="http://schemas.openxmlformats.org/presentationml/2006/ole">
                <mc:AlternateContent>
                  <mc:Choice Requires="v">
                    <p:oleObj r:id="rId7" imgH="357" imgW="489" progId="" spid="_x0000_s2">
                      <p:embed/>
                    </p:oleObj>
                  </mc:Choice>
                  <mc:Fallback>
                    <p:oleObj r:id="rId8" imgH="357" imgW="489" progId="">
                      <p:embed/>
                      <p:pic>
                        <p:nvPicPr>
                          <p:cNvPr id="410" name="Google Shape;410;p32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4407" y="2592"/>
                            <a:ext cx="489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" name="Google Shape;411;p32"/>
              <p:cNvSpPr/>
              <p:nvPr/>
            </p:nvSpPr>
            <p:spPr>
              <a:xfrm>
                <a:off x="4560" y="2688"/>
                <a:ext cx="33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</p:grpSp>
        <p:grpSp>
          <p:nvGrpSpPr>
            <p:cNvPr id="412" name="Google Shape;412;p32"/>
            <p:cNvGrpSpPr/>
            <p:nvPr/>
          </p:nvGrpSpPr>
          <p:grpSpPr>
            <a:xfrm>
              <a:off x="4407" y="2256"/>
              <a:ext cx="489" cy="387"/>
              <a:chOff x="4407" y="2256"/>
              <a:chExt cx="489" cy="387"/>
            </a:xfrm>
          </p:grpSpPr>
          <p:graphicFrame>
            <p:nvGraphicFramePr>
              <p:cNvPr id="413" name="Google Shape;413;p32"/>
              <p:cNvGraphicFramePr/>
              <p:nvPr/>
            </p:nvGraphicFramePr>
            <p:xfrm>
              <a:off x="4407" y="2256"/>
              <a:ext cx="489" cy="357"/>
            </p:xfrm>
            <a:graphic>
              <a:graphicData uri="http://schemas.openxmlformats.org/presentationml/2006/ole">
                <mc:AlternateContent>
                  <mc:Choice Requires="v">
                    <p:oleObj r:id="rId10" imgH="357" imgW="489" progId="" spid="_x0000_s3">
                      <p:embed/>
                    </p:oleObj>
                  </mc:Choice>
                  <mc:Fallback>
                    <p:oleObj r:id="rId11" imgH="357" imgW="489" progId="">
                      <p:embed/>
                      <p:pic>
                        <p:nvPicPr>
                          <p:cNvPr id="413" name="Google Shape;413;p32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4407" y="2256"/>
                            <a:ext cx="489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4" name="Google Shape;414;p32"/>
              <p:cNvSpPr/>
              <p:nvPr/>
            </p:nvSpPr>
            <p:spPr>
              <a:xfrm>
                <a:off x="4560" y="2352"/>
                <a:ext cx="33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415" name="Google Shape;415;p32"/>
            <p:cNvGrpSpPr/>
            <p:nvPr/>
          </p:nvGrpSpPr>
          <p:grpSpPr>
            <a:xfrm>
              <a:off x="4407" y="1584"/>
              <a:ext cx="489" cy="387"/>
              <a:chOff x="4407" y="1584"/>
              <a:chExt cx="489" cy="387"/>
            </a:xfrm>
          </p:grpSpPr>
          <p:graphicFrame>
            <p:nvGraphicFramePr>
              <p:cNvPr id="416" name="Google Shape;416;p32"/>
              <p:cNvGraphicFramePr/>
              <p:nvPr/>
            </p:nvGraphicFramePr>
            <p:xfrm>
              <a:off x="4407" y="1584"/>
              <a:ext cx="489" cy="357"/>
            </p:xfrm>
            <a:graphic>
              <a:graphicData uri="http://schemas.openxmlformats.org/presentationml/2006/ole">
                <mc:AlternateContent>
                  <mc:Choice Requires="v">
                    <p:oleObj r:id="rId12" imgH="357" imgW="489" progId="" spid="_x0000_s4">
                      <p:embed/>
                    </p:oleObj>
                  </mc:Choice>
                  <mc:Fallback>
                    <p:oleObj r:id="rId13" imgH="357" imgW="489" progId="">
                      <p:embed/>
                      <p:pic>
                        <p:nvPicPr>
                          <p:cNvPr id="416" name="Google Shape;416;p32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4407" y="1584"/>
                            <a:ext cx="489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7" name="Google Shape;417;p32"/>
              <p:cNvSpPr/>
              <p:nvPr/>
            </p:nvSpPr>
            <p:spPr>
              <a:xfrm>
                <a:off x="4560" y="1680"/>
                <a:ext cx="33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</p:grpSp>
        <p:grpSp>
          <p:nvGrpSpPr>
            <p:cNvPr id="418" name="Google Shape;418;p32"/>
            <p:cNvGrpSpPr/>
            <p:nvPr/>
          </p:nvGrpSpPr>
          <p:grpSpPr>
            <a:xfrm>
              <a:off x="4407" y="1248"/>
              <a:ext cx="489" cy="387"/>
              <a:chOff x="4407" y="1248"/>
              <a:chExt cx="489" cy="387"/>
            </a:xfrm>
          </p:grpSpPr>
          <p:graphicFrame>
            <p:nvGraphicFramePr>
              <p:cNvPr id="419" name="Google Shape;419;p32"/>
              <p:cNvGraphicFramePr/>
              <p:nvPr/>
            </p:nvGraphicFramePr>
            <p:xfrm>
              <a:off x="4407" y="1248"/>
              <a:ext cx="489" cy="357"/>
            </p:xfrm>
            <a:graphic>
              <a:graphicData uri="http://schemas.openxmlformats.org/presentationml/2006/ole">
                <mc:AlternateContent>
                  <mc:Choice Requires="v">
                    <p:oleObj r:id="rId14" imgH="357" imgW="489" progId="" spid="_x0000_s5">
                      <p:embed/>
                    </p:oleObj>
                  </mc:Choice>
                  <mc:Fallback>
                    <p:oleObj r:id="rId15" imgH="357" imgW="489" progId="">
                      <p:embed/>
                      <p:pic>
                        <p:nvPicPr>
                          <p:cNvPr id="419" name="Google Shape;419;p32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4407" y="1248"/>
                            <a:ext cx="489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" name="Google Shape;420;p32"/>
              <p:cNvSpPr/>
              <p:nvPr/>
            </p:nvSpPr>
            <p:spPr>
              <a:xfrm>
                <a:off x="4560" y="1344"/>
                <a:ext cx="33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407" y="912"/>
              <a:ext cx="489" cy="387"/>
              <a:chOff x="4407" y="912"/>
              <a:chExt cx="489" cy="387"/>
            </a:xfrm>
          </p:grpSpPr>
          <p:graphicFrame>
            <p:nvGraphicFramePr>
              <p:cNvPr id="422" name="Google Shape;422;p32"/>
              <p:cNvGraphicFramePr/>
              <p:nvPr/>
            </p:nvGraphicFramePr>
            <p:xfrm>
              <a:off x="4407" y="912"/>
              <a:ext cx="489" cy="357"/>
            </p:xfrm>
            <a:graphic>
              <a:graphicData uri="http://schemas.openxmlformats.org/presentationml/2006/ole">
                <mc:AlternateContent>
                  <mc:Choice Requires="v">
                    <p:oleObj r:id="rId16" imgH="357" imgW="489" progId="" spid="_x0000_s6">
                      <p:embed/>
                    </p:oleObj>
                  </mc:Choice>
                  <mc:Fallback>
                    <p:oleObj r:id="rId17" imgH="357" imgW="489" progId="">
                      <p:embed/>
                      <p:pic>
                        <p:nvPicPr>
                          <p:cNvPr id="422" name="Google Shape;422;p32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4407" y="912"/>
                            <a:ext cx="489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3" name="Google Shape;423;p32"/>
              <p:cNvSpPr/>
              <p:nvPr/>
            </p:nvSpPr>
            <p:spPr>
              <a:xfrm>
                <a:off x="4560" y="1008"/>
                <a:ext cx="33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</p:grpSp>
      </p:grpSp>
      <p:grpSp>
        <p:nvGrpSpPr>
          <p:cNvPr id="424" name="Google Shape;424;p32"/>
          <p:cNvGrpSpPr/>
          <p:nvPr/>
        </p:nvGrpSpPr>
        <p:grpSpPr>
          <a:xfrm>
            <a:off x="616644" y="1981200"/>
            <a:ext cx="2895600" cy="2747963"/>
            <a:chOff x="96" y="1248"/>
            <a:chExt cx="1824" cy="1731"/>
          </a:xfrm>
        </p:grpSpPr>
        <p:grpSp>
          <p:nvGrpSpPr>
            <p:cNvPr id="425" name="Google Shape;425;p32"/>
            <p:cNvGrpSpPr/>
            <p:nvPr/>
          </p:nvGrpSpPr>
          <p:grpSpPr>
            <a:xfrm>
              <a:off x="96" y="2592"/>
              <a:ext cx="1296" cy="291"/>
              <a:chOff x="96" y="2592"/>
              <a:chExt cx="1296" cy="291"/>
            </a:xfrm>
          </p:grpSpPr>
          <p:sp>
            <p:nvSpPr>
              <p:cNvPr id="426" name="Google Shape;426;p32"/>
              <p:cNvSpPr/>
              <p:nvPr/>
            </p:nvSpPr>
            <p:spPr>
              <a:xfrm>
                <a:off x="96" y="2592"/>
                <a:ext cx="864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bottom</a:t>
                </a:r>
                <a:endParaRPr/>
              </a:p>
            </p:txBody>
          </p:sp>
          <p:cxnSp>
            <p:nvCxnSpPr>
              <p:cNvPr id="427" name="Google Shape;427;p32"/>
              <p:cNvCxnSpPr/>
              <p:nvPr/>
            </p:nvCxnSpPr>
            <p:spPr>
              <a:xfrm>
                <a:off x="912" y="2784"/>
                <a:ext cx="480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hlink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428" name="Google Shape;428;p32"/>
            <p:cNvSpPr/>
            <p:nvPr/>
          </p:nvSpPr>
          <p:spPr>
            <a:xfrm>
              <a:off x="432" y="1248"/>
              <a:ext cx="576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top</a:t>
              </a:r>
              <a:endParaRPr/>
            </a:p>
          </p:txBody>
        </p:sp>
        <p:cxnSp>
          <p:nvCxnSpPr>
            <p:cNvPr id="429" name="Google Shape;429;p32"/>
            <p:cNvCxnSpPr/>
            <p:nvPr/>
          </p:nvCxnSpPr>
          <p:spPr>
            <a:xfrm>
              <a:off x="960" y="1440"/>
              <a:ext cx="480" cy="0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430" name="Google Shape;430;p32"/>
            <p:cNvGrpSpPr/>
            <p:nvPr/>
          </p:nvGrpSpPr>
          <p:grpSpPr>
            <a:xfrm>
              <a:off x="1431" y="1920"/>
              <a:ext cx="489" cy="387"/>
              <a:chOff x="1431" y="1920"/>
              <a:chExt cx="489" cy="387"/>
            </a:xfrm>
          </p:grpSpPr>
          <p:graphicFrame>
            <p:nvGraphicFramePr>
              <p:cNvPr id="431" name="Google Shape;431;p32"/>
              <p:cNvGraphicFramePr/>
              <p:nvPr/>
            </p:nvGraphicFramePr>
            <p:xfrm>
              <a:off x="1431" y="1920"/>
              <a:ext cx="489" cy="357"/>
            </p:xfrm>
            <a:graphic>
              <a:graphicData uri="http://schemas.openxmlformats.org/presentationml/2006/ole">
                <mc:AlternateContent>
                  <mc:Choice Requires="v">
                    <p:oleObj r:id="rId18" imgH="357" imgW="489" progId="" spid="_x0000_s7">
                      <p:embed/>
                    </p:oleObj>
                  </mc:Choice>
                  <mc:Fallback>
                    <p:oleObj r:id="rId19" imgH="357" imgW="489" progId="">
                      <p:embed/>
                      <p:pic>
                        <p:nvPicPr>
                          <p:cNvPr id="431" name="Google Shape;431;p32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1431" y="1920"/>
                            <a:ext cx="489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2" name="Google Shape;432;p32"/>
              <p:cNvSpPr/>
              <p:nvPr/>
            </p:nvSpPr>
            <p:spPr>
              <a:xfrm>
                <a:off x="1584" y="2016"/>
                <a:ext cx="33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433" name="Google Shape;433;p32"/>
            <p:cNvGrpSpPr/>
            <p:nvPr/>
          </p:nvGrpSpPr>
          <p:grpSpPr>
            <a:xfrm>
              <a:off x="1431" y="2592"/>
              <a:ext cx="489" cy="387"/>
              <a:chOff x="1431" y="2592"/>
              <a:chExt cx="489" cy="387"/>
            </a:xfrm>
          </p:grpSpPr>
          <p:graphicFrame>
            <p:nvGraphicFramePr>
              <p:cNvPr id="434" name="Google Shape;434;p32"/>
              <p:cNvGraphicFramePr/>
              <p:nvPr/>
            </p:nvGraphicFramePr>
            <p:xfrm>
              <a:off x="1431" y="2592"/>
              <a:ext cx="489" cy="357"/>
            </p:xfrm>
            <a:graphic>
              <a:graphicData uri="http://schemas.openxmlformats.org/presentationml/2006/ole">
                <mc:AlternateContent>
                  <mc:Choice Requires="v">
                    <p:oleObj r:id="rId20" imgH="357" imgW="489" progId="" spid="_x0000_s8">
                      <p:embed/>
                    </p:oleObj>
                  </mc:Choice>
                  <mc:Fallback>
                    <p:oleObj r:id="rId21" imgH="357" imgW="489" progId="">
                      <p:embed/>
                      <p:pic>
                        <p:nvPicPr>
                          <p:cNvPr id="434" name="Google Shape;434;p32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1431" y="2592"/>
                            <a:ext cx="489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5" name="Google Shape;435;p32"/>
              <p:cNvSpPr/>
              <p:nvPr/>
            </p:nvSpPr>
            <p:spPr>
              <a:xfrm>
                <a:off x="1584" y="2688"/>
                <a:ext cx="33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</p:grpSp>
        <p:grpSp>
          <p:nvGrpSpPr>
            <p:cNvPr id="436" name="Google Shape;436;p32"/>
            <p:cNvGrpSpPr/>
            <p:nvPr/>
          </p:nvGrpSpPr>
          <p:grpSpPr>
            <a:xfrm>
              <a:off x="1431" y="2256"/>
              <a:ext cx="489" cy="387"/>
              <a:chOff x="1431" y="2256"/>
              <a:chExt cx="489" cy="387"/>
            </a:xfrm>
          </p:grpSpPr>
          <p:graphicFrame>
            <p:nvGraphicFramePr>
              <p:cNvPr id="437" name="Google Shape;437;p32"/>
              <p:cNvGraphicFramePr/>
              <p:nvPr/>
            </p:nvGraphicFramePr>
            <p:xfrm>
              <a:off x="1431" y="2256"/>
              <a:ext cx="489" cy="357"/>
            </p:xfrm>
            <a:graphic>
              <a:graphicData uri="http://schemas.openxmlformats.org/presentationml/2006/ole">
                <mc:AlternateContent>
                  <mc:Choice Requires="v">
                    <p:oleObj r:id="rId22" imgH="357" imgW="489" progId="" spid="_x0000_s9">
                      <p:embed/>
                    </p:oleObj>
                  </mc:Choice>
                  <mc:Fallback>
                    <p:oleObj r:id="rId23" imgH="357" imgW="489" progId="">
                      <p:embed/>
                      <p:pic>
                        <p:nvPicPr>
                          <p:cNvPr id="437" name="Google Shape;437;p32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1431" y="2256"/>
                            <a:ext cx="489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8" name="Google Shape;438;p32"/>
              <p:cNvSpPr/>
              <p:nvPr/>
            </p:nvSpPr>
            <p:spPr>
              <a:xfrm>
                <a:off x="1584" y="2352"/>
                <a:ext cx="33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439" name="Google Shape;439;p32"/>
            <p:cNvGrpSpPr/>
            <p:nvPr/>
          </p:nvGrpSpPr>
          <p:grpSpPr>
            <a:xfrm>
              <a:off x="1431" y="1584"/>
              <a:ext cx="489" cy="387"/>
              <a:chOff x="1431" y="1584"/>
              <a:chExt cx="489" cy="387"/>
            </a:xfrm>
          </p:grpSpPr>
          <p:graphicFrame>
            <p:nvGraphicFramePr>
              <p:cNvPr id="440" name="Google Shape;440;p32"/>
              <p:cNvGraphicFramePr/>
              <p:nvPr/>
            </p:nvGraphicFramePr>
            <p:xfrm>
              <a:off x="1431" y="1584"/>
              <a:ext cx="489" cy="357"/>
            </p:xfrm>
            <a:graphic>
              <a:graphicData uri="http://schemas.openxmlformats.org/presentationml/2006/ole">
                <mc:AlternateContent>
                  <mc:Choice Requires="v">
                    <p:oleObj r:id="rId24" imgH="357" imgW="489" progId="" spid="_x0000_s10">
                      <p:embed/>
                    </p:oleObj>
                  </mc:Choice>
                  <mc:Fallback>
                    <p:oleObj r:id="rId25" imgH="357" imgW="489" progId="">
                      <p:embed/>
                      <p:pic>
                        <p:nvPicPr>
                          <p:cNvPr id="440" name="Google Shape;440;p32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1431" y="1584"/>
                            <a:ext cx="489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1" name="Google Shape;441;p32"/>
              <p:cNvSpPr/>
              <p:nvPr/>
            </p:nvSpPr>
            <p:spPr>
              <a:xfrm>
                <a:off x="1584" y="1680"/>
                <a:ext cx="33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</p:grpSp>
        <p:grpSp>
          <p:nvGrpSpPr>
            <p:cNvPr id="442" name="Google Shape;442;p32"/>
            <p:cNvGrpSpPr/>
            <p:nvPr/>
          </p:nvGrpSpPr>
          <p:grpSpPr>
            <a:xfrm>
              <a:off x="1431" y="1248"/>
              <a:ext cx="489" cy="387"/>
              <a:chOff x="1431" y="1248"/>
              <a:chExt cx="489" cy="387"/>
            </a:xfrm>
          </p:grpSpPr>
          <p:graphicFrame>
            <p:nvGraphicFramePr>
              <p:cNvPr id="443" name="Google Shape;443;p32"/>
              <p:cNvGraphicFramePr/>
              <p:nvPr/>
            </p:nvGraphicFramePr>
            <p:xfrm>
              <a:off x="1431" y="1248"/>
              <a:ext cx="489" cy="357"/>
            </p:xfrm>
            <a:graphic>
              <a:graphicData uri="http://schemas.openxmlformats.org/presentationml/2006/ole">
                <mc:AlternateContent>
                  <mc:Choice Requires="v">
                    <p:oleObj r:id="rId26" imgH="357" imgW="489" progId="" spid="_x0000_s11">
                      <p:embed/>
                    </p:oleObj>
                  </mc:Choice>
                  <mc:Fallback>
                    <p:oleObj r:id="rId27" imgH="357" imgW="489" progId="">
                      <p:embed/>
                      <p:pic>
                        <p:nvPicPr>
                          <p:cNvPr id="443" name="Google Shape;443;p32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1431" y="1248"/>
                            <a:ext cx="489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4" name="Google Shape;444;p32"/>
              <p:cNvSpPr/>
              <p:nvPr/>
            </p:nvSpPr>
            <p:spPr>
              <a:xfrm>
                <a:off x="1584" y="1344"/>
                <a:ext cx="33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450" name="Google Shape;450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y Journey to Learning Data Structures from Scratch — Stacks | by Prakhar  Mishra | Level Up Coding" id="451" name="Google Shape;45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3264" y="991496"/>
            <a:ext cx="6284306" cy="3721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2" name="Google Shape;452;p33"/>
          <p:cNvGraphicFramePr/>
          <p:nvPr/>
        </p:nvGraphicFramePr>
        <p:xfrm>
          <a:off x="1097278" y="4600137"/>
          <a:ext cx="7218762" cy="1817223"/>
        </p:xfrm>
        <a:graphic>
          <a:graphicData uri="http://schemas.openxmlformats.org/presentationml/2006/ole">
            <mc:AlternateContent>
              <mc:Choice Requires="v">
                <p:oleObj r:id="rId5" imgH="1817223" imgW="7218762" progId="Visio.Drawing.11" spid="_x0000_s1">
                  <p:embed/>
                </p:oleObj>
              </mc:Choice>
              <mc:Fallback>
                <p:oleObj r:id="rId6" imgH="1817223" imgW="7218762" progId="Visio.Drawing.11">
                  <p:embed/>
                  <p:pic>
                    <p:nvPicPr>
                      <p:cNvPr id="452" name="Google Shape;452;p33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97278" y="4600137"/>
                        <a:ext cx="7218762" cy="1817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Applications of Stack: </a:t>
            </a:r>
            <a:br>
              <a:rPr lang="en-US"/>
            </a:br>
            <a:r>
              <a:rPr lang="en-US"/>
              <a:t>Stack Frame of Function Call</a:t>
            </a:r>
            <a:endParaRPr/>
          </a:p>
        </p:txBody>
      </p:sp>
      <p:sp>
        <p:nvSpPr>
          <p:cNvPr id="458" name="Google Shape;458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9" name="Google Shape;4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4" y="1815602"/>
            <a:ext cx="879157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4"/>
          <p:cNvSpPr txBox="1"/>
          <p:nvPr/>
        </p:nvSpPr>
        <p:spPr>
          <a:xfrm>
            <a:off x="2208627" y="5430128"/>
            <a:ext cx="46914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stack after function call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Parentheses Matching</a:t>
            </a:r>
            <a:endParaRPr/>
          </a:p>
        </p:txBody>
      </p:sp>
      <p:sp>
        <p:nvSpPr>
          <p:cNvPr id="466" name="Google Shape;466;p35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</a:t>
            </a:r>
            <a:r>
              <a:rPr lang="en-US">
                <a:solidFill>
                  <a:schemeClr val="accent1"/>
                </a:solidFill>
              </a:rPr>
              <a:t>(</a:t>
            </a:r>
            <a:r>
              <a:rPr lang="en-US">
                <a:solidFill>
                  <a:srgbClr val="9900CC"/>
                </a:solidFill>
              </a:rPr>
              <a:t>(</a:t>
            </a:r>
            <a:r>
              <a:rPr lang="en-US">
                <a:solidFill>
                  <a:schemeClr val="hlink"/>
                </a:solidFill>
              </a:rPr>
              <a:t>a+b</a:t>
            </a:r>
            <a:r>
              <a:rPr lang="en-US">
                <a:solidFill>
                  <a:srgbClr val="9900CC"/>
                </a:solidFill>
              </a:rPr>
              <a:t>)</a:t>
            </a:r>
            <a:r>
              <a:rPr lang="en-US">
                <a:solidFill>
                  <a:schemeClr val="hlink"/>
                </a:solidFill>
              </a:rPr>
              <a:t>*c+d-e</a:t>
            </a:r>
            <a:r>
              <a:rPr lang="en-US">
                <a:solidFill>
                  <a:schemeClr val="accent1"/>
                </a:solidFill>
              </a:rPr>
              <a:t>)</a:t>
            </a:r>
            <a:r>
              <a:rPr lang="en-US">
                <a:solidFill>
                  <a:schemeClr val="hlink"/>
                </a:solidFill>
              </a:rPr>
              <a:t>/</a:t>
            </a:r>
            <a:r>
              <a:rPr lang="en-US">
                <a:solidFill>
                  <a:srgbClr val="FF33CC"/>
                </a:solidFill>
              </a:rPr>
              <a:t>(</a:t>
            </a:r>
            <a:r>
              <a:rPr lang="en-US">
                <a:solidFill>
                  <a:schemeClr val="hlink"/>
                </a:solidFill>
              </a:rPr>
              <a:t>f+g</a:t>
            </a:r>
            <a:r>
              <a:rPr lang="en-US">
                <a:solidFill>
                  <a:srgbClr val="FF33CC"/>
                </a:solidFill>
              </a:rPr>
              <a:t>)</a:t>
            </a:r>
            <a:r>
              <a:rPr lang="en-US">
                <a:solidFill>
                  <a:schemeClr val="hlink"/>
                </a:solidFill>
              </a:rPr>
              <a:t>-</a:t>
            </a:r>
            <a:r>
              <a:rPr lang="en-US">
                <a:solidFill>
                  <a:schemeClr val="dk2"/>
                </a:solidFill>
              </a:rPr>
              <a:t>(</a:t>
            </a:r>
            <a:r>
              <a:rPr lang="en-US">
                <a:solidFill>
                  <a:schemeClr val="hlink"/>
                </a:solidFill>
              </a:rPr>
              <a:t>h+j</a:t>
            </a:r>
            <a:r>
              <a:rPr lang="en-US">
                <a:solidFill>
                  <a:schemeClr val="dk2"/>
                </a:solidFill>
              </a:rPr>
              <a:t>)</a:t>
            </a:r>
            <a:r>
              <a:rPr lang="en-US">
                <a:solidFill>
                  <a:schemeClr val="hlink"/>
                </a:solidFill>
              </a:rPr>
              <a:t>*</a:t>
            </a:r>
            <a:r>
              <a:rPr lang="en-US">
                <a:solidFill>
                  <a:srgbClr val="C00000"/>
                </a:solidFill>
              </a:rPr>
              <a:t>(</a:t>
            </a:r>
            <a:r>
              <a:rPr lang="en-US">
                <a:solidFill>
                  <a:schemeClr val="hlink"/>
                </a:solidFill>
              </a:rPr>
              <a:t>k-l</a:t>
            </a:r>
            <a:r>
              <a:rPr lang="en-US">
                <a:solidFill>
                  <a:srgbClr val="C00000"/>
                </a:solidFill>
              </a:rPr>
              <a:t>)</a:t>
            </a:r>
            <a:r>
              <a:rPr lang="en-US"/>
              <a:t>)</a:t>
            </a:r>
            <a:r>
              <a:rPr lang="en-US">
                <a:solidFill>
                  <a:schemeClr val="hlink"/>
                </a:solidFill>
              </a:rPr>
              <a:t>/(m-n)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Output pairs </a:t>
            </a:r>
            <a:r>
              <a:rPr lang="en-US">
                <a:solidFill>
                  <a:schemeClr val="hlink"/>
                </a:solidFill>
              </a:rPr>
              <a:t>(u,v) </a:t>
            </a:r>
            <a:r>
              <a:rPr lang="en-US"/>
              <a:t>such that the left parenthesis at position</a:t>
            </a:r>
            <a:r>
              <a:rPr lang="en-US">
                <a:solidFill>
                  <a:schemeClr val="lt2"/>
                </a:solidFill>
              </a:rPr>
              <a:t> </a:t>
            </a:r>
            <a:r>
              <a:rPr lang="en-US">
                <a:solidFill>
                  <a:schemeClr val="hlink"/>
                </a:solidFill>
              </a:rPr>
              <a:t>u </a:t>
            </a:r>
            <a:r>
              <a:rPr lang="en-US"/>
              <a:t>is matched with the right parenthesis at</a:t>
            </a:r>
            <a:r>
              <a:rPr lang="en-US">
                <a:solidFill>
                  <a:schemeClr val="hlink"/>
                </a:solidFill>
              </a:rPr>
              <a:t> v</a:t>
            </a:r>
            <a:r>
              <a:rPr lang="en-US">
                <a:solidFill>
                  <a:schemeClr val="lt2"/>
                </a:solidFill>
              </a:rPr>
              <a:t>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(2,6)</a:t>
            </a:r>
            <a:r>
              <a:rPr lang="en-US" sz="2400">
                <a:solidFill>
                  <a:srgbClr val="33CC33"/>
                </a:solidFill>
              </a:rPr>
              <a:t> </a:t>
            </a:r>
            <a:r>
              <a:rPr lang="en-US" sz="2400">
                <a:solidFill>
                  <a:schemeClr val="accent1"/>
                </a:solidFill>
              </a:rPr>
              <a:t>(1,13) </a:t>
            </a:r>
            <a:r>
              <a:rPr lang="en-US" sz="2400">
                <a:solidFill>
                  <a:srgbClr val="FF33CC"/>
                </a:solidFill>
              </a:rPr>
              <a:t>(15,19)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>
                <a:solidFill>
                  <a:schemeClr val="dk2"/>
                </a:solidFill>
              </a:rPr>
              <a:t>(21,25) </a:t>
            </a:r>
            <a:r>
              <a:rPr lang="en-US" sz="2400">
                <a:solidFill>
                  <a:srgbClr val="C00000"/>
                </a:solidFill>
              </a:rPr>
              <a:t>(27,31) </a:t>
            </a:r>
            <a:r>
              <a:rPr lang="en-US" sz="2400">
                <a:solidFill>
                  <a:srgbClr val="008000"/>
                </a:solidFill>
              </a:rPr>
              <a:t>(0,32) </a:t>
            </a:r>
            <a:r>
              <a:rPr lang="en-US" sz="2400">
                <a:solidFill>
                  <a:schemeClr val="hlink"/>
                </a:solidFill>
              </a:rPr>
              <a:t>(34,38)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</a:t>
            </a:r>
            <a:r>
              <a:rPr lang="en-US">
                <a:solidFill>
                  <a:schemeClr val="hlink"/>
                </a:solidFill>
              </a:rPr>
              <a:t>a+b</a:t>
            </a:r>
            <a:r>
              <a:rPr lang="en-US"/>
              <a:t>)</a:t>
            </a:r>
            <a:r>
              <a:rPr lang="en-US">
                <a:solidFill>
                  <a:srgbClr val="FF33CC"/>
                </a:solidFill>
              </a:rPr>
              <a:t>)</a:t>
            </a:r>
            <a:r>
              <a:rPr lang="en-US">
                <a:solidFill>
                  <a:schemeClr val="hlink"/>
                </a:solidFill>
              </a:rPr>
              <a:t>*</a:t>
            </a:r>
            <a:r>
              <a:rPr lang="en-US">
                <a:solidFill>
                  <a:srgbClr val="0000CC"/>
                </a:solidFill>
              </a:rPr>
              <a:t>(</a:t>
            </a:r>
            <a:r>
              <a:rPr lang="en-US">
                <a:solidFill>
                  <a:srgbClr val="BF9000"/>
                </a:solidFill>
              </a:rPr>
              <a:t>(</a:t>
            </a:r>
            <a:r>
              <a:rPr lang="en-US">
                <a:solidFill>
                  <a:schemeClr val="hlink"/>
                </a:solidFill>
              </a:rPr>
              <a:t>c+d</a:t>
            </a:r>
            <a:r>
              <a:rPr lang="en-US">
                <a:solidFill>
                  <a:srgbClr val="BF9000"/>
                </a:solidFill>
              </a:rPr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(0,4)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CC"/>
              </a:buClr>
              <a:buSzPts val="2400"/>
              <a:buChar char="•"/>
            </a:pPr>
            <a:r>
              <a:rPr lang="en-US">
                <a:solidFill>
                  <a:srgbClr val="FF33CC"/>
                </a:solidFill>
              </a:rPr>
              <a:t>Right parenthesis at 5 has no matching left parenthesis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9000"/>
              </a:buClr>
              <a:buSzPts val="2400"/>
              <a:buChar char="•"/>
            </a:pPr>
            <a:r>
              <a:rPr lang="en-US">
                <a:solidFill>
                  <a:srgbClr val="BF9000"/>
                </a:solidFill>
              </a:rPr>
              <a:t>(8,12)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lang="en-US">
                <a:solidFill>
                  <a:srgbClr val="0000CC"/>
                </a:solidFill>
              </a:rPr>
              <a:t>Left parenthesis at 7 has no matching right parenthesis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Parentheses Matching</a:t>
            </a:r>
            <a:endParaRPr/>
          </a:p>
        </p:txBody>
      </p:sp>
      <p:sp>
        <p:nvSpPr>
          <p:cNvPr id="473" name="Google Shape;473;p36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Scan expression from left to right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left parenthesis is encountered, add its position to the stack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right parenthesis is encountered, remove matching position from stack</a:t>
            </a:r>
            <a:endParaRPr/>
          </a:p>
        </p:txBody>
      </p:sp>
      <p:sp>
        <p:nvSpPr>
          <p:cNvPr id="474" name="Google Shape;474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80" name="Google Shape;480;p37"/>
          <p:cNvSpPr txBox="1"/>
          <p:nvPr>
            <p:ph idx="1" type="body"/>
          </p:nvPr>
        </p:nvSpPr>
        <p:spPr>
          <a:xfrm>
            <a:off x="228600" y="1602548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008000"/>
                </a:solidFill>
              </a:rPr>
              <a:t>(</a:t>
            </a:r>
            <a:r>
              <a:rPr lang="en-US">
                <a:solidFill>
                  <a:schemeClr val="hlink"/>
                </a:solidFill>
              </a:rPr>
              <a:t>a+b</a:t>
            </a:r>
            <a:r>
              <a:rPr lang="en-US">
                <a:solidFill>
                  <a:srgbClr val="008000"/>
                </a:solidFill>
              </a:rPr>
              <a:t>)</a:t>
            </a:r>
            <a:r>
              <a:rPr lang="en-US">
                <a:solidFill>
                  <a:schemeClr val="hlink"/>
                </a:solidFill>
              </a:rPr>
              <a:t>*c+d-e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chemeClr val="hlink"/>
                </a:solidFill>
              </a:rPr>
              <a:t>/</a:t>
            </a:r>
            <a:r>
              <a:rPr lang="en-US">
                <a:solidFill>
                  <a:srgbClr val="FF33CC"/>
                </a:solidFill>
              </a:rPr>
              <a:t>(</a:t>
            </a:r>
            <a:r>
              <a:rPr lang="en-US">
                <a:solidFill>
                  <a:schemeClr val="hlink"/>
                </a:solidFill>
              </a:rPr>
              <a:t>f+g</a:t>
            </a:r>
            <a:r>
              <a:rPr lang="en-US">
                <a:solidFill>
                  <a:srgbClr val="FF33CC"/>
                </a:solidFill>
              </a:rPr>
              <a:t>)</a:t>
            </a:r>
            <a:r>
              <a:rPr lang="en-US">
                <a:solidFill>
                  <a:schemeClr val="hlink"/>
                </a:solidFill>
              </a:rPr>
              <a:t>-</a:t>
            </a:r>
            <a:r>
              <a:rPr lang="en-US">
                <a:solidFill>
                  <a:schemeClr val="dk2"/>
                </a:solidFill>
              </a:rPr>
              <a:t>(</a:t>
            </a:r>
            <a:r>
              <a:rPr lang="en-US">
                <a:solidFill>
                  <a:schemeClr val="hlink"/>
                </a:solidFill>
              </a:rPr>
              <a:t>h+j</a:t>
            </a:r>
            <a:r>
              <a:rPr lang="en-US">
                <a:solidFill>
                  <a:schemeClr val="dk2"/>
                </a:solidFill>
              </a:rPr>
              <a:t>)</a:t>
            </a:r>
            <a:r>
              <a:rPr lang="en-US">
                <a:solidFill>
                  <a:schemeClr val="hlink"/>
                </a:solidFill>
              </a:rPr>
              <a:t>*</a:t>
            </a:r>
            <a:r>
              <a:rPr lang="en-US">
                <a:solidFill>
                  <a:srgbClr val="C55A11"/>
                </a:solidFill>
              </a:rPr>
              <a:t>(</a:t>
            </a:r>
            <a:r>
              <a:rPr lang="en-US">
                <a:solidFill>
                  <a:schemeClr val="hlink"/>
                </a:solidFill>
              </a:rPr>
              <a:t>k-l</a:t>
            </a:r>
            <a:r>
              <a:rPr lang="en-US">
                <a:solidFill>
                  <a:srgbClr val="C55A11"/>
                </a:solidFill>
              </a:rPr>
              <a:t>)</a:t>
            </a:r>
            <a:r>
              <a:rPr lang="en-US"/>
              <a:t>)</a:t>
            </a:r>
            <a:r>
              <a:rPr lang="en-US">
                <a:solidFill>
                  <a:schemeClr val="hlink"/>
                </a:solidFill>
              </a:rPr>
              <a:t>/(m-n)</a:t>
            </a:r>
            <a:endParaRPr/>
          </a:p>
        </p:txBody>
      </p:sp>
      <p:grpSp>
        <p:nvGrpSpPr>
          <p:cNvPr id="481" name="Google Shape;481;p37"/>
          <p:cNvGrpSpPr/>
          <p:nvPr/>
        </p:nvGrpSpPr>
        <p:grpSpPr>
          <a:xfrm>
            <a:off x="990600" y="2819400"/>
            <a:ext cx="762000" cy="2743200"/>
            <a:chOff x="624" y="1776"/>
            <a:chExt cx="480" cy="1728"/>
          </a:xfrm>
        </p:grpSpPr>
        <p:cxnSp>
          <p:nvCxnSpPr>
            <p:cNvPr id="482" name="Google Shape;482;p37"/>
            <p:cNvCxnSpPr/>
            <p:nvPr/>
          </p:nvCxnSpPr>
          <p:spPr>
            <a:xfrm>
              <a:off x="624" y="1776"/>
              <a:ext cx="0" cy="1728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3" name="Google Shape;483;p37"/>
            <p:cNvCxnSpPr/>
            <p:nvPr/>
          </p:nvCxnSpPr>
          <p:spPr>
            <a:xfrm>
              <a:off x="624" y="3504"/>
              <a:ext cx="480" cy="0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37"/>
            <p:cNvCxnSpPr/>
            <p:nvPr/>
          </p:nvCxnSpPr>
          <p:spPr>
            <a:xfrm>
              <a:off x="1104" y="1776"/>
              <a:ext cx="0" cy="1728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5" name="Google Shape;485;p37"/>
          <p:cNvSpPr/>
          <p:nvPr/>
        </p:nvSpPr>
        <p:spPr>
          <a:xfrm>
            <a:off x="1066800" y="5105400"/>
            <a:ext cx="533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86" name="Google Shape;486;p37"/>
          <p:cNvSpPr/>
          <p:nvPr/>
        </p:nvSpPr>
        <p:spPr>
          <a:xfrm>
            <a:off x="1066800" y="4800600"/>
            <a:ext cx="533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487" name="Google Shape;487;p37"/>
          <p:cNvSpPr/>
          <p:nvPr/>
        </p:nvSpPr>
        <p:spPr>
          <a:xfrm>
            <a:off x="1066800" y="4495800"/>
            <a:ext cx="533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grpSp>
        <p:nvGrpSpPr>
          <p:cNvPr id="493" name="Google Shape;493;p38"/>
          <p:cNvGrpSpPr/>
          <p:nvPr/>
        </p:nvGrpSpPr>
        <p:grpSpPr>
          <a:xfrm>
            <a:off x="990600" y="2819400"/>
            <a:ext cx="762000" cy="2743200"/>
            <a:chOff x="624" y="1776"/>
            <a:chExt cx="480" cy="1728"/>
          </a:xfrm>
        </p:grpSpPr>
        <p:cxnSp>
          <p:nvCxnSpPr>
            <p:cNvPr id="494" name="Google Shape;494;p38"/>
            <p:cNvCxnSpPr/>
            <p:nvPr/>
          </p:nvCxnSpPr>
          <p:spPr>
            <a:xfrm>
              <a:off x="624" y="1776"/>
              <a:ext cx="0" cy="1728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38"/>
            <p:cNvCxnSpPr/>
            <p:nvPr/>
          </p:nvCxnSpPr>
          <p:spPr>
            <a:xfrm>
              <a:off x="624" y="3504"/>
              <a:ext cx="480" cy="0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38"/>
            <p:cNvCxnSpPr/>
            <p:nvPr/>
          </p:nvCxnSpPr>
          <p:spPr>
            <a:xfrm>
              <a:off x="1104" y="1776"/>
              <a:ext cx="0" cy="1728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7" name="Google Shape;497;p38"/>
          <p:cNvSpPr/>
          <p:nvPr/>
        </p:nvSpPr>
        <p:spPr>
          <a:xfrm>
            <a:off x="1066800" y="5105400"/>
            <a:ext cx="533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/>
          </a:p>
        </p:txBody>
      </p:sp>
      <p:sp>
        <p:nvSpPr>
          <p:cNvPr id="498" name="Google Shape;498;p38"/>
          <p:cNvSpPr/>
          <p:nvPr/>
        </p:nvSpPr>
        <p:spPr>
          <a:xfrm>
            <a:off x="1066800" y="4800600"/>
            <a:ext cx="533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1981200" y="5105400"/>
            <a:ext cx="1219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(2,6)</a:t>
            </a:r>
            <a:endParaRPr/>
          </a:p>
        </p:txBody>
      </p:sp>
      <p:sp>
        <p:nvSpPr>
          <p:cNvPr id="500" name="Google Shape;500;p38"/>
          <p:cNvSpPr/>
          <p:nvPr/>
        </p:nvSpPr>
        <p:spPr>
          <a:xfrm>
            <a:off x="1149350" y="4730750"/>
            <a:ext cx="444500" cy="444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2895600" y="5105400"/>
            <a:ext cx="1219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(1,13)</a:t>
            </a:r>
            <a:endParaRPr/>
          </a:p>
        </p:txBody>
      </p:sp>
      <p:sp>
        <p:nvSpPr>
          <p:cNvPr id="502" name="Google Shape;502;p38"/>
          <p:cNvSpPr/>
          <p:nvPr/>
        </p:nvSpPr>
        <p:spPr>
          <a:xfrm>
            <a:off x="1066800" y="4724400"/>
            <a:ext cx="68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503" name="Google Shape;503;p38"/>
          <p:cNvSpPr txBox="1"/>
          <p:nvPr/>
        </p:nvSpPr>
        <p:spPr>
          <a:xfrm>
            <a:off x="228600" y="1602548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a+b</a:t>
            </a:r>
            <a: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*c+d-e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f+g</a:t>
            </a: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h+j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k-l</a:t>
            </a:r>
            <a:r>
              <a:rPr b="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/(m-n)</a:t>
            </a:r>
            <a:endParaRPr b="0" i="0" sz="28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grpSp>
        <p:nvGrpSpPr>
          <p:cNvPr id="509" name="Google Shape;509;p39"/>
          <p:cNvGrpSpPr/>
          <p:nvPr/>
        </p:nvGrpSpPr>
        <p:grpSpPr>
          <a:xfrm>
            <a:off x="990600" y="2819400"/>
            <a:ext cx="762000" cy="2743200"/>
            <a:chOff x="624" y="1776"/>
            <a:chExt cx="480" cy="1728"/>
          </a:xfrm>
        </p:grpSpPr>
        <p:cxnSp>
          <p:nvCxnSpPr>
            <p:cNvPr id="510" name="Google Shape;510;p39"/>
            <p:cNvCxnSpPr/>
            <p:nvPr/>
          </p:nvCxnSpPr>
          <p:spPr>
            <a:xfrm>
              <a:off x="624" y="1776"/>
              <a:ext cx="0" cy="1728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39"/>
            <p:cNvCxnSpPr/>
            <p:nvPr/>
          </p:nvCxnSpPr>
          <p:spPr>
            <a:xfrm>
              <a:off x="624" y="3504"/>
              <a:ext cx="480" cy="0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39"/>
            <p:cNvCxnSpPr/>
            <p:nvPr/>
          </p:nvCxnSpPr>
          <p:spPr>
            <a:xfrm>
              <a:off x="1104" y="1776"/>
              <a:ext cx="0" cy="1728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3" name="Google Shape;513;p39"/>
          <p:cNvSpPr/>
          <p:nvPr/>
        </p:nvSpPr>
        <p:spPr>
          <a:xfrm>
            <a:off x="1066800" y="5105400"/>
            <a:ext cx="533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1066800" y="4800600"/>
            <a:ext cx="533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1981200" y="5105400"/>
            <a:ext cx="1219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(2,6)</a:t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1149350" y="4730750"/>
            <a:ext cx="444500" cy="444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9"/>
          <p:cNvSpPr/>
          <p:nvPr/>
        </p:nvSpPr>
        <p:spPr>
          <a:xfrm>
            <a:off x="2895600" y="5105400"/>
            <a:ext cx="1219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(1,13)</a:t>
            </a:r>
            <a:endParaRPr/>
          </a:p>
        </p:txBody>
      </p:sp>
      <p:sp>
        <p:nvSpPr>
          <p:cNvPr id="518" name="Google Shape;518;p39"/>
          <p:cNvSpPr/>
          <p:nvPr/>
        </p:nvSpPr>
        <p:spPr>
          <a:xfrm>
            <a:off x="3886200" y="5105400"/>
            <a:ext cx="1524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(15,19)</a:t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1066800" y="4648200"/>
            <a:ext cx="68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520" name="Google Shape;520;p39"/>
          <p:cNvSpPr txBox="1"/>
          <p:nvPr/>
        </p:nvSpPr>
        <p:spPr>
          <a:xfrm>
            <a:off x="228600" y="1602548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a+b</a:t>
            </a:r>
            <a: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*c+d-e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f+g</a:t>
            </a: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h+j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k-l</a:t>
            </a:r>
            <a:r>
              <a:rPr b="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/(m-n)</a:t>
            </a:r>
            <a:endParaRPr b="0" i="0" sz="28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Non-Template Solutions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 the same behavior over and over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Hard to maintain code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Hard to globally modify code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general code for a common base type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Lose the benefits of compiler's type checking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Incurs overhead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macros (#define)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Sacrifice readability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Sacrifice debuggability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grpSp>
        <p:nvGrpSpPr>
          <p:cNvPr id="526" name="Google Shape;526;p40"/>
          <p:cNvGrpSpPr/>
          <p:nvPr/>
        </p:nvGrpSpPr>
        <p:grpSpPr>
          <a:xfrm>
            <a:off x="990600" y="2819400"/>
            <a:ext cx="762000" cy="2743200"/>
            <a:chOff x="624" y="1776"/>
            <a:chExt cx="480" cy="1728"/>
          </a:xfrm>
        </p:grpSpPr>
        <p:cxnSp>
          <p:nvCxnSpPr>
            <p:cNvPr id="527" name="Google Shape;527;p40"/>
            <p:cNvCxnSpPr/>
            <p:nvPr/>
          </p:nvCxnSpPr>
          <p:spPr>
            <a:xfrm>
              <a:off x="624" y="1776"/>
              <a:ext cx="0" cy="1728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8" name="Google Shape;528;p40"/>
            <p:cNvCxnSpPr/>
            <p:nvPr/>
          </p:nvCxnSpPr>
          <p:spPr>
            <a:xfrm>
              <a:off x="624" y="3504"/>
              <a:ext cx="480" cy="0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9" name="Google Shape;529;p40"/>
            <p:cNvCxnSpPr/>
            <p:nvPr/>
          </p:nvCxnSpPr>
          <p:spPr>
            <a:xfrm>
              <a:off x="1104" y="1776"/>
              <a:ext cx="0" cy="1728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0" name="Google Shape;530;p40"/>
          <p:cNvSpPr/>
          <p:nvPr/>
        </p:nvSpPr>
        <p:spPr>
          <a:xfrm>
            <a:off x="1066800" y="5105400"/>
            <a:ext cx="533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/>
          </a:p>
        </p:txBody>
      </p:sp>
      <p:sp>
        <p:nvSpPr>
          <p:cNvPr id="531" name="Google Shape;531;p40"/>
          <p:cNvSpPr/>
          <p:nvPr/>
        </p:nvSpPr>
        <p:spPr>
          <a:xfrm>
            <a:off x="1066800" y="4800600"/>
            <a:ext cx="533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1981200" y="5105400"/>
            <a:ext cx="1219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(2,6)</a:t>
            </a:r>
            <a:endParaRPr/>
          </a:p>
        </p:txBody>
      </p:sp>
      <p:sp>
        <p:nvSpPr>
          <p:cNvPr id="533" name="Google Shape;533;p40"/>
          <p:cNvSpPr/>
          <p:nvPr/>
        </p:nvSpPr>
        <p:spPr>
          <a:xfrm>
            <a:off x="1149350" y="4730750"/>
            <a:ext cx="444500" cy="444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0"/>
          <p:cNvSpPr/>
          <p:nvPr/>
        </p:nvSpPr>
        <p:spPr>
          <a:xfrm>
            <a:off x="2895600" y="5105400"/>
            <a:ext cx="1219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(1,13)</a:t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3886200" y="5105400"/>
            <a:ext cx="1524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(15,19)</a:t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>
            <a:off x="5105400" y="5105400"/>
            <a:ext cx="1524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(21,25)</a:t>
            </a:r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1066800" y="4648200"/>
            <a:ext cx="68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538" name="Google Shape;538;p40"/>
          <p:cNvSpPr txBox="1"/>
          <p:nvPr/>
        </p:nvSpPr>
        <p:spPr>
          <a:xfrm>
            <a:off x="228600" y="1602548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a+b</a:t>
            </a:r>
            <a: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*c+d-e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f+g</a:t>
            </a: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h+j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k-l</a:t>
            </a:r>
            <a:r>
              <a:rPr b="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/(m-n)</a:t>
            </a:r>
            <a:endParaRPr b="0" i="0" sz="28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grpSp>
        <p:nvGrpSpPr>
          <p:cNvPr id="544" name="Google Shape;544;p41"/>
          <p:cNvGrpSpPr/>
          <p:nvPr/>
        </p:nvGrpSpPr>
        <p:grpSpPr>
          <a:xfrm>
            <a:off x="990600" y="2819400"/>
            <a:ext cx="762000" cy="2743200"/>
            <a:chOff x="624" y="1776"/>
            <a:chExt cx="480" cy="1728"/>
          </a:xfrm>
        </p:grpSpPr>
        <p:cxnSp>
          <p:nvCxnSpPr>
            <p:cNvPr id="545" name="Google Shape;545;p41"/>
            <p:cNvCxnSpPr/>
            <p:nvPr/>
          </p:nvCxnSpPr>
          <p:spPr>
            <a:xfrm>
              <a:off x="624" y="1776"/>
              <a:ext cx="0" cy="1728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6" name="Google Shape;546;p41"/>
            <p:cNvCxnSpPr/>
            <p:nvPr/>
          </p:nvCxnSpPr>
          <p:spPr>
            <a:xfrm>
              <a:off x="624" y="3504"/>
              <a:ext cx="480" cy="0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7" name="Google Shape;547;p41"/>
            <p:cNvCxnSpPr/>
            <p:nvPr/>
          </p:nvCxnSpPr>
          <p:spPr>
            <a:xfrm>
              <a:off x="1104" y="1776"/>
              <a:ext cx="0" cy="1728"/>
            </a:xfrm>
            <a:prstGeom prst="straightConnector1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8" name="Google Shape;548;p41"/>
          <p:cNvSpPr/>
          <p:nvPr/>
        </p:nvSpPr>
        <p:spPr>
          <a:xfrm>
            <a:off x="1066800" y="5105400"/>
            <a:ext cx="533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1066800" y="4800600"/>
            <a:ext cx="533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0" name="Google Shape;550;p41"/>
          <p:cNvSpPr/>
          <p:nvPr/>
        </p:nvSpPr>
        <p:spPr>
          <a:xfrm>
            <a:off x="1981200" y="5105400"/>
            <a:ext cx="1219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(2,6)</a:t>
            </a:r>
            <a:endParaRPr/>
          </a:p>
        </p:txBody>
      </p:sp>
      <p:sp>
        <p:nvSpPr>
          <p:cNvPr id="551" name="Google Shape;551;p41"/>
          <p:cNvSpPr/>
          <p:nvPr/>
        </p:nvSpPr>
        <p:spPr>
          <a:xfrm>
            <a:off x="1149350" y="4730750"/>
            <a:ext cx="444500" cy="444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2895600" y="5105400"/>
            <a:ext cx="1219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(1,13)</a:t>
            </a: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3886200" y="5105400"/>
            <a:ext cx="1524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(15,19)</a:t>
            </a:r>
            <a:endParaRPr/>
          </a:p>
        </p:txBody>
      </p:sp>
      <p:sp>
        <p:nvSpPr>
          <p:cNvPr id="554" name="Google Shape;554;p41"/>
          <p:cNvSpPr/>
          <p:nvPr/>
        </p:nvSpPr>
        <p:spPr>
          <a:xfrm>
            <a:off x="5105400" y="5105400"/>
            <a:ext cx="1524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(21,25)</a:t>
            </a:r>
            <a:endParaRPr/>
          </a:p>
        </p:txBody>
      </p:sp>
      <p:sp>
        <p:nvSpPr>
          <p:cNvPr id="555" name="Google Shape;555;p41"/>
          <p:cNvSpPr/>
          <p:nvPr/>
        </p:nvSpPr>
        <p:spPr>
          <a:xfrm>
            <a:off x="6172200" y="5105400"/>
            <a:ext cx="1524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(27,31)</a:t>
            </a:r>
            <a:endParaRPr/>
          </a:p>
        </p:txBody>
      </p:sp>
      <p:sp>
        <p:nvSpPr>
          <p:cNvPr id="556" name="Google Shape;556;p41"/>
          <p:cNvSpPr/>
          <p:nvPr/>
        </p:nvSpPr>
        <p:spPr>
          <a:xfrm>
            <a:off x="1073150" y="5035550"/>
            <a:ext cx="444500" cy="444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7391400" y="5105400"/>
            <a:ext cx="1524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(0,32)</a:t>
            </a:r>
            <a:endParaRPr/>
          </a:p>
        </p:txBody>
      </p:sp>
      <p:sp>
        <p:nvSpPr>
          <p:cNvPr id="558" name="Google Shape;558;p41"/>
          <p:cNvSpPr/>
          <p:nvPr/>
        </p:nvSpPr>
        <p:spPr>
          <a:xfrm>
            <a:off x="77788" y="59436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so on</a:t>
            </a:r>
            <a:endParaRPr/>
          </a:p>
        </p:txBody>
      </p:sp>
      <p:sp>
        <p:nvSpPr>
          <p:cNvPr id="559" name="Google Shape;559;p41"/>
          <p:cNvSpPr txBox="1"/>
          <p:nvPr/>
        </p:nvSpPr>
        <p:spPr>
          <a:xfrm>
            <a:off x="228600" y="1602548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a+b</a:t>
            </a:r>
            <a: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*c+d-e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f+g</a:t>
            </a: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h+j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k-l</a:t>
            </a:r>
            <a:r>
              <a:rPr b="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/(m-n)</a:t>
            </a:r>
            <a:endParaRPr b="0" i="0" sz="28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Towers of Hanoi/Brahma</a:t>
            </a:r>
            <a:endParaRPr/>
          </a:p>
        </p:txBody>
      </p:sp>
      <p:sp>
        <p:nvSpPr>
          <p:cNvPr id="565" name="Google Shape;565;p42"/>
          <p:cNvSpPr txBox="1"/>
          <p:nvPr>
            <p:ph idx="1" type="body"/>
          </p:nvPr>
        </p:nvSpPr>
        <p:spPr>
          <a:xfrm>
            <a:off x="628650" y="5261316"/>
            <a:ext cx="7886700" cy="112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•"/>
            </a:pPr>
            <a:r>
              <a:rPr lang="en-US">
                <a:solidFill>
                  <a:schemeClr val="hlink"/>
                </a:solidFill>
              </a:rPr>
              <a:t>64</a:t>
            </a:r>
            <a:r>
              <a:rPr lang="en-US"/>
              <a:t> gold disks to be moved from tower</a:t>
            </a:r>
            <a:r>
              <a:rPr lang="en-US">
                <a:solidFill>
                  <a:srgbClr val="FF0000"/>
                </a:solidFill>
              </a:rPr>
              <a:t> A </a:t>
            </a:r>
            <a:r>
              <a:rPr lang="en-US"/>
              <a:t>to tower </a:t>
            </a:r>
            <a:r>
              <a:rPr lang="en-US">
                <a:solidFill>
                  <a:srgbClr val="7F6000"/>
                </a:solidFill>
              </a:rPr>
              <a:t>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tower operates as a stack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Cannot place big disk on top of a smaller one</a:t>
            </a:r>
            <a:endParaRPr/>
          </a:p>
        </p:txBody>
      </p:sp>
      <p:sp>
        <p:nvSpPr>
          <p:cNvPr id="566" name="Google Shape;566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67" name="Google Shape;567;p42"/>
          <p:cNvGrpSpPr/>
          <p:nvPr/>
        </p:nvGrpSpPr>
        <p:grpSpPr>
          <a:xfrm>
            <a:off x="832830" y="1659978"/>
            <a:ext cx="1816100" cy="3550414"/>
            <a:chOff x="436" y="676"/>
            <a:chExt cx="1144" cy="2923"/>
          </a:xfrm>
        </p:grpSpPr>
        <p:grpSp>
          <p:nvGrpSpPr>
            <p:cNvPr id="568" name="Google Shape;568;p42"/>
            <p:cNvGrpSpPr/>
            <p:nvPr/>
          </p:nvGrpSpPr>
          <p:grpSpPr>
            <a:xfrm>
              <a:off x="436" y="676"/>
              <a:ext cx="1144" cy="2536"/>
              <a:chOff x="436" y="676"/>
              <a:chExt cx="1144" cy="2536"/>
            </a:xfrm>
          </p:grpSpPr>
          <p:sp>
            <p:nvSpPr>
              <p:cNvPr id="569" name="Google Shape;569;p42"/>
              <p:cNvSpPr/>
              <p:nvPr/>
            </p:nvSpPr>
            <p:spPr>
              <a:xfrm>
                <a:off x="436" y="3076"/>
                <a:ext cx="1144" cy="136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42"/>
              <p:cNvSpPr/>
              <p:nvPr/>
            </p:nvSpPr>
            <p:spPr>
              <a:xfrm>
                <a:off x="916" y="676"/>
                <a:ext cx="136" cy="239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1" name="Google Shape;571;p42"/>
            <p:cNvSpPr/>
            <p:nvPr/>
          </p:nvSpPr>
          <p:spPr>
            <a:xfrm>
              <a:off x="864" y="3168"/>
              <a:ext cx="576" cy="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572" name="Google Shape;572;p42"/>
          <p:cNvGrpSpPr/>
          <p:nvPr/>
        </p:nvGrpSpPr>
        <p:grpSpPr>
          <a:xfrm>
            <a:off x="3423630" y="1659978"/>
            <a:ext cx="1816100" cy="3550414"/>
            <a:chOff x="2068" y="676"/>
            <a:chExt cx="1144" cy="2923"/>
          </a:xfrm>
        </p:grpSpPr>
        <p:sp>
          <p:nvSpPr>
            <p:cNvPr id="573" name="Google Shape;573;p42"/>
            <p:cNvSpPr/>
            <p:nvPr/>
          </p:nvSpPr>
          <p:spPr>
            <a:xfrm>
              <a:off x="2068" y="3076"/>
              <a:ext cx="1144" cy="136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2548" y="676"/>
              <a:ext cx="136" cy="2392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2496" y="3168"/>
              <a:ext cx="576" cy="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grpSp>
        <p:nvGrpSpPr>
          <p:cNvPr id="576" name="Google Shape;576;p42"/>
          <p:cNvGrpSpPr/>
          <p:nvPr/>
        </p:nvGrpSpPr>
        <p:grpSpPr>
          <a:xfrm>
            <a:off x="6014430" y="1659978"/>
            <a:ext cx="1816100" cy="3550414"/>
            <a:chOff x="3700" y="676"/>
            <a:chExt cx="1144" cy="2923"/>
          </a:xfrm>
        </p:grpSpPr>
        <p:sp>
          <p:nvSpPr>
            <p:cNvPr id="577" name="Google Shape;577;p42"/>
            <p:cNvSpPr/>
            <p:nvPr/>
          </p:nvSpPr>
          <p:spPr>
            <a:xfrm>
              <a:off x="3700" y="3076"/>
              <a:ext cx="1144" cy="136"/>
            </a:xfrm>
            <a:prstGeom prst="rect">
              <a:avLst/>
            </a:prstGeom>
            <a:solidFill>
              <a:srgbClr val="BF9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4180" y="676"/>
              <a:ext cx="136" cy="2392"/>
            </a:xfrm>
            <a:prstGeom prst="rect">
              <a:avLst/>
            </a:prstGeom>
            <a:solidFill>
              <a:srgbClr val="BF9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4128" y="3168"/>
              <a:ext cx="576" cy="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7F6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grpSp>
        <p:nvGrpSpPr>
          <p:cNvPr id="580" name="Google Shape;580;p42"/>
          <p:cNvGrpSpPr/>
          <p:nvPr/>
        </p:nvGrpSpPr>
        <p:grpSpPr>
          <a:xfrm>
            <a:off x="909030" y="4200970"/>
            <a:ext cx="1663700" cy="303661"/>
            <a:chOff x="484" y="2880"/>
            <a:chExt cx="1048" cy="250"/>
          </a:xfrm>
        </p:grpSpPr>
        <p:sp>
          <p:nvSpPr>
            <p:cNvPr id="581" name="Google Shape;581;p42"/>
            <p:cNvSpPr/>
            <p:nvPr/>
          </p:nvSpPr>
          <p:spPr>
            <a:xfrm>
              <a:off x="484" y="2932"/>
              <a:ext cx="1048" cy="136"/>
            </a:xfrm>
            <a:prstGeom prst="roundRect">
              <a:avLst>
                <a:gd fmla="val 12495" name="adj"/>
              </a:avLst>
            </a:prstGeom>
            <a:solidFill>
              <a:srgbClr val="FFCC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912" y="2880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583" name="Google Shape;583;p42"/>
          <p:cNvGrpSpPr/>
          <p:nvPr/>
        </p:nvGrpSpPr>
        <p:grpSpPr>
          <a:xfrm>
            <a:off x="985230" y="3972370"/>
            <a:ext cx="1511300" cy="303661"/>
            <a:chOff x="532" y="2736"/>
            <a:chExt cx="952" cy="250"/>
          </a:xfrm>
        </p:grpSpPr>
        <p:sp>
          <p:nvSpPr>
            <p:cNvPr id="584" name="Google Shape;584;p42"/>
            <p:cNvSpPr/>
            <p:nvPr/>
          </p:nvSpPr>
          <p:spPr>
            <a:xfrm>
              <a:off x="532" y="2788"/>
              <a:ext cx="952" cy="136"/>
            </a:xfrm>
            <a:prstGeom prst="roundRect">
              <a:avLst>
                <a:gd fmla="val 12495" name="adj"/>
              </a:avLst>
            </a:prstGeom>
            <a:solidFill>
              <a:srgbClr val="FFCC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912" y="2736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586" name="Google Shape;586;p42"/>
          <p:cNvGrpSpPr/>
          <p:nvPr/>
        </p:nvGrpSpPr>
        <p:grpSpPr>
          <a:xfrm>
            <a:off x="1061430" y="3743770"/>
            <a:ext cx="1358900" cy="303661"/>
            <a:chOff x="580" y="2592"/>
            <a:chExt cx="856" cy="250"/>
          </a:xfrm>
        </p:grpSpPr>
        <p:sp>
          <p:nvSpPr>
            <p:cNvPr id="587" name="Google Shape;587;p42"/>
            <p:cNvSpPr/>
            <p:nvPr/>
          </p:nvSpPr>
          <p:spPr>
            <a:xfrm>
              <a:off x="580" y="2644"/>
              <a:ext cx="856" cy="136"/>
            </a:xfrm>
            <a:prstGeom prst="roundRect">
              <a:avLst>
                <a:gd fmla="val 12495" name="adj"/>
              </a:avLst>
            </a:prstGeom>
            <a:solidFill>
              <a:srgbClr val="FFCC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912" y="2592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589" name="Google Shape;589;p42"/>
          <p:cNvGrpSpPr/>
          <p:nvPr/>
        </p:nvGrpSpPr>
        <p:grpSpPr>
          <a:xfrm>
            <a:off x="1137630" y="3515170"/>
            <a:ext cx="1206500" cy="303661"/>
            <a:chOff x="628" y="2448"/>
            <a:chExt cx="760" cy="250"/>
          </a:xfrm>
        </p:grpSpPr>
        <p:sp>
          <p:nvSpPr>
            <p:cNvPr id="590" name="Google Shape;590;p42"/>
            <p:cNvSpPr/>
            <p:nvPr/>
          </p:nvSpPr>
          <p:spPr>
            <a:xfrm>
              <a:off x="628" y="2500"/>
              <a:ext cx="760" cy="136"/>
            </a:xfrm>
            <a:prstGeom prst="roundRect">
              <a:avLst>
                <a:gd fmla="val 12495" name="adj"/>
              </a:avLst>
            </a:prstGeom>
            <a:solidFill>
              <a:srgbClr val="FFCC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912" y="2448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sp>
        <p:nvSpPr>
          <p:cNvPr id="592" name="Google Shape;592;p42"/>
          <p:cNvSpPr/>
          <p:nvPr/>
        </p:nvSpPr>
        <p:spPr>
          <a:xfrm>
            <a:off x="1137630" y="1344310"/>
            <a:ext cx="1206500" cy="2147496"/>
          </a:xfrm>
          <a:prstGeom prst="triangle">
            <a:avLst>
              <a:gd fmla="val 49995" name="adj"/>
            </a:avLst>
          </a:prstGeom>
          <a:solidFill>
            <a:srgbClr val="FFCC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Stacks</a:t>
            </a:r>
            <a:endParaRPr/>
          </a:p>
        </p:txBody>
      </p:sp>
      <p:sp>
        <p:nvSpPr>
          <p:cNvPr id="598" name="Google Shape;598;p43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 operations: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Char char="•"/>
            </a:pPr>
            <a:r>
              <a:rPr lang="en-US"/>
              <a:t>IsEmpty … return true iff stack is empty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Char char="•"/>
            </a:pPr>
            <a:r>
              <a:rPr lang="en-US"/>
              <a:t>Top … return top element of stack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Char char="•"/>
            </a:pPr>
            <a:r>
              <a:rPr lang="en-US"/>
              <a:t>Push … add an element to the top of the stack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Char char="•"/>
            </a:pPr>
            <a:r>
              <a:rPr lang="en-US"/>
              <a:t>Pop … delete the top element of the stack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a 1D array to represent a stack.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Stack elements are stored in </a:t>
            </a:r>
            <a:r>
              <a:rPr lang="en-US">
                <a:solidFill>
                  <a:srgbClr val="0000CC"/>
                </a:solidFill>
              </a:rPr>
              <a:t>stack[0]</a:t>
            </a:r>
            <a:r>
              <a:rPr lang="en-US"/>
              <a:t> through </a:t>
            </a:r>
            <a:r>
              <a:rPr lang="en-US">
                <a:solidFill>
                  <a:srgbClr val="0000CC"/>
                </a:solidFill>
              </a:rPr>
              <a:t>stack[top]</a:t>
            </a:r>
            <a:r>
              <a:rPr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99" name="Google Shape;599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ADT</a:t>
            </a:r>
            <a:endParaRPr/>
          </a:p>
        </p:txBody>
      </p:sp>
      <p:sp>
        <p:nvSpPr>
          <p:cNvPr id="605" name="Google Shape;605;p44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06" name="Google Shape;606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p44"/>
          <p:cNvSpPr txBox="1"/>
          <p:nvPr/>
        </p:nvSpPr>
        <p:spPr>
          <a:xfrm>
            <a:off x="429550" y="1384555"/>
            <a:ext cx="8151742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 finite ordered list w. </a:t>
            </a:r>
            <a:r>
              <a:rPr lang="en-US" sz="16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≥0 elem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Stack (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stackCapacity = 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IsEmpty( )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Push(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T&amp; item);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an item into the stack</a:t>
            </a:r>
            <a:endParaRPr sz="16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Pop(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delete an item </a:t>
            </a:r>
            <a:endParaRPr sz="16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T&amp; Top() const;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return top element of stack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 top, capacity;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T*  stack;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 of Stack by Array</a:t>
            </a:r>
            <a:endParaRPr/>
          </a:p>
        </p:txBody>
      </p:sp>
      <p:sp>
        <p:nvSpPr>
          <p:cNvPr id="613" name="Google Shape;613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4" name="Google Shape;614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358" y="1666839"/>
            <a:ext cx="7886700" cy="3734006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5"/>
          <p:cNvSpPr txBox="1"/>
          <p:nvPr/>
        </p:nvSpPr>
        <p:spPr>
          <a:xfrm>
            <a:off x="590844" y="5922498"/>
            <a:ext cx="7951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check whether a stack is full or empty? – top, capacity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6" name="Google Shape;616;p45"/>
          <p:cNvGrpSpPr/>
          <p:nvPr/>
        </p:nvGrpSpPr>
        <p:grpSpPr>
          <a:xfrm>
            <a:off x="3235568" y="5342211"/>
            <a:ext cx="608052" cy="648057"/>
            <a:chOff x="2180492" y="5370346"/>
            <a:chExt cx="608052" cy="648057"/>
          </a:xfrm>
        </p:grpSpPr>
        <p:sp>
          <p:nvSpPr>
            <p:cNvPr id="617" name="Google Shape;617;p45"/>
            <p:cNvSpPr txBox="1"/>
            <p:nvPr/>
          </p:nvSpPr>
          <p:spPr>
            <a:xfrm>
              <a:off x="2180492" y="5556738"/>
              <a:ext cx="608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top</a:t>
              </a:r>
              <a:endParaRPr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18;p45"/>
            <p:cNvCxnSpPr/>
            <p:nvPr/>
          </p:nvCxnSpPr>
          <p:spPr>
            <a:xfrm rot="10800000">
              <a:off x="2450711" y="5370346"/>
              <a:ext cx="2929" cy="283694"/>
            </a:xfrm>
            <a:prstGeom prst="straightConnector1">
              <a:avLst/>
            </a:prstGeom>
            <a:noFill/>
            <a:ln cap="flat" cmpd="sng" w="28575">
              <a:solidFill>
                <a:srgbClr val="0000CC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619" name="Google Shape;619;p45"/>
          <p:cNvGrpSpPr/>
          <p:nvPr/>
        </p:nvGrpSpPr>
        <p:grpSpPr>
          <a:xfrm>
            <a:off x="1348146" y="5297665"/>
            <a:ext cx="1113446" cy="648057"/>
            <a:chOff x="1885064" y="5370346"/>
            <a:chExt cx="1113446" cy="648057"/>
          </a:xfrm>
        </p:grpSpPr>
        <p:sp>
          <p:nvSpPr>
            <p:cNvPr id="620" name="Google Shape;620;p45"/>
            <p:cNvSpPr txBox="1"/>
            <p:nvPr/>
          </p:nvSpPr>
          <p:spPr>
            <a:xfrm>
              <a:off x="1885064" y="5556738"/>
              <a:ext cx="11134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66FF"/>
                  </a:solidFill>
                  <a:latin typeface="Calibri"/>
                  <a:ea typeface="Calibri"/>
                  <a:cs typeface="Calibri"/>
                  <a:sym typeface="Calibri"/>
                </a:rPr>
                <a:t>bottom</a:t>
              </a:r>
              <a:endParaRPr sz="2400">
                <a:solidFill>
                  <a:srgbClr val="CC66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1" name="Google Shape;621;p45"/>
            <p:cNvCxnSpPr/>
            <p:nvPr/>
          </p:nvCxnSpPr>
          <p:spPr>
            <a:xfrm rot="10800000">
              <a:off x="2450711" y="5370346"/>
              <a:ext cx="2929" cy="283694"/>
            </a:xfrm>
            <a:prstGeom prst="straightConnector1">
              <a:avLst/>
            </a:prstGeom>
            <a:noFill/>
            <a:ln cap="flat" cmpd="sng" w="28575">
              <a:solidFill>
                <a:srgbClr val="CC66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Stacks</a:t>
            </a:r>
            <a:endParaRPr/>
          </a:p>
        </p:txBody>
      </p:sp>
      <p:sp>
        <p:nvSpPr>
          <p:cNvPr id="627" name="Google Shape;627;p46"/>
          <p:cNvSpPr txBox="1"/>
          <p:nvPr>
            <p:ph idx="1" type="body"/>
          </p:nvPr>
        </p:nvSpPr>
        <p:spPr>
          <a:xfrm>
            <a:off x="628650" y="3502855"/>
            <a:ext cx="7886700" cy="2674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Stack top is at element 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IsEmpty() </a:t>
            </a:r>
            <a:r>
              <a:rPr lang="en-US">
                <a:solidFill>
                  <a:schemeClr val="hlink"/>
                </a:solidFill>
              </a:rPr>
              <a:t>=&gt;</a:t>
            </a:r>
            <a:r>
              <a:rPr lang="en-US"/>
              <a:t> check whether top &gt;=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800"/>
              <a:buNone/>
            </a:pPr>
            <a:r>
              <a:rPr lang="en-US">
                <a:solidFill>
                  <a:schemeClr val="hlink"/>
                </a:solidFill>
              </a:rPr>
              <a:t>	  O(1)</a:t>
            </a:r>
            <a:r>
              <a:rPr lang="en-US"/>
              <a:t>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Top() </a:t>
            </a:r>
            <a:r>
              <a:rPr lang="en-US">
                <a:solidFill>
                  <a:schemeClr val="hlink"/>
                </a:solidFill>
              </a:rPr>
              <a:t>=&gt; </a:t>
            </a:r>
            <a:r>
              <a:rPr lang="en-US"/>
              <a:t>If not empty return stack[top]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800"/>
              <a:buNone/>
            </a:pPr>
            <a:r>
              <a:rPr lang="en-US">
                <a:solidFill>
                  <a:schemeClr val="hlink"/>
                </a:solidFill>
              </a:rPr>
              <a:t>	  O(1)</a:t>
            </a:r>
            <a:r>
              <a:rPr lang="en-US"/>
              <a:t> time</a:t>
            </a:r>
            <a:endParaRPr/>
          </a:p>
        </p:txBody>
      </p:sp>
      <p:sp>
        <p:nvSpPr>
          <p:cNvPr id="628" name="Google Shape;628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9" name="Google Shape;629;p46"/>
          <p:cNvGrpSpPr/>
          <p:nvPr/>
        </p:nvGrpSpPr>
        <p:grpSpPr>
          <a:xfrm>
            <a:off x="1143000" y="1731508"/>
            <a:ext cx="6845300" cy="1628101"/>
            <a:chOff x="1143000" y="1731508"/>
            <a:chExt cx="6845300" cy="1628101"/>
          </a:xfrm>
        </p:grpSpPr>
        <p:grpSp>
          <p:nvGrpSpPr>
            <p:cNvPr id="630" name="Google Shape;630;p46"/>
            <p:cNvGrpSpPr/>
            <p:nvPr/>
          </p:nvGrpSpPr>
          <p:grpSpPr>
            <a:xfrm>
              <a:off x="1143000" y="1731508"/>
              <a:ext cx="6845300" cy="1066800"/>
              <a:chOff x="720" y="1824"/>
              <a:chExt cx="4312" cy="672"/>
            </a:xfrm>
          </p:grpSpPr>
          <p:grpSp>
            <p:nvGrpSpPr>
              <p:cNvPr id="631" name="Google Shape;631;p46"/>
              <p:cNvGrpSpPr/>
              <p:nvPr/>
            </p:nvGrpSpPr>
            <p:grpSpPr>
              <a:xfrm>
                <a:off x="720" y="1824"/>
                <a:ext cx="4312" cy="672"/>
                <a:chOff x="724" y="1622"/>
                <a:chExt cx="4312" cy="672"/>
              </a:xfrm>
            </p:grpSpPr>
            <p:sp>
              <p:nvSpPr>
                <p:cNvPr id="632" name="Google Shape;632;p46"/>
                <p:cNvSpPr/>
                <p:nvPr/>
              </p:nvSpPr>
              <p:spPr>
                <a:xfrm>
                  <a:off x="724" y="1636"/>
                  <a:ext cx="4312" cy="32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33" name="Google Shape;633;p46"/>
                <p:cNvCxnSpPr/>
                <p:nvPr/>
              </p:nvCxnSpPr>
              <p:spPr>
                <a:xfrm>
                  <a:off x="1008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4" name="Google Shape;634;p46"/>
                <p:cNvCxnSpPr/>
                <p:nvPr/>
              </p:nvCxnSpPr>
              <p:spPr>
                <a:xfrm>
                  <a:off x="1296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5" name="Google Shape;635;p46"/>
                <p:cNvCxnSpPr/>
                <p:nvPr/>
              </p:nvCxnSpPr>
              <p:spPr>
                <a:xfrm>
                  <a:off x="1584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6" name="Google Shape;636;p46"/>
                <p:cNvCxnSpPr/>
                <p:nvPr/>
              </p:nvCxnSpPr>
              <p:spPr>
                <a:xfrm>
                  <a:off x="1872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7" name="Google Shape;637;p46"/>
                <p:cNvCxnSpPr/>
                <p:nvPr/>
              </p:nvCxnSpPr>
              <p:spPr>
                <a:xfrm>
                  <a:off x="2160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8" name="Google Shape;638;p46"/>
                <p:cNvCxnSpPr/>
                <p:nvPr/>
              </p:nvCxnSpPr>
              <p:spPr>
                <a:xfrm>
                  <a:off x="2448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9" name="Google Shape;639;p46"/>
                <p:cNvCxnSpPr/>
                <p:nvPr/>
              </p:nvCxnSpPr>
              <p:spPr>
                <a:xfrm>
                  <a:off x="2736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0" name="Google Shape;640;p46"/>
                <p:cNvCxnSpPr/>
                <p:nvPr/>
              </p:nvCxnSpPr>
              <p:spPr>
                <a:xfrm>
                  <a:off x="3024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1" name="Google Shape;641;p46"/>
                <p:cNvCxnSpPr/>
                <p:nvPr/>
              </p:nvCxnSpPr>
              <p:spPr>
                <a:xfrm>
                  <a:off x="3312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2" name="Google Shape;642;p46"/>
                <p:cNvCxnSpPr/>
                <p:nvPr/>
              </p:nvCxnSpPr>
              <p:spPr>
                <a:xfrm>
                  <a:off x="3600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3" name="Google Shape;643;p46"/>
                <p:cNvCxnSpPr/>
                <p:nvPr/>
              </p:nvCxnSpPr>
              <p:spPr>
                <a:xfrm>
                  <a:off x="3888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4" name="Google Shape;644;p46"/>
                <p:cNvCxnSpPr/>
                <p:nvPr/>
              </p:nvCxnSpPr>
              <p:spPr>
                <a:xfrm>
                  <a:off x="4176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5" name="Google Shape;645;p46"/>
                <p:cNvCxnSpPr/>
                <p:nvPr/>
              </p:nvCxnSpPr>
              <p:spPr>
                <a:xfrm>
                  <a:off x="4464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6" name="Google Shape;646;p46"/>
                <p:cNvCxnSpPr/>
                <p:nvPr/>
              </p:nvCxnSpPr>
              <p:spPr>
                <a:xfrm>
                  <a:off x="4752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47" name="Google Shape;647;p46"/>
                <p:cNvSpPr/>
                <p:nvPr/>
              </p:nvSpPr>
              <p:spPr>
                <a:xfrm>
                  <a:off x="806" y="1622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46"/>
                <p:cNvSpPr/>
                <p:nvPr/>
              </p:nvSpPr>
              <p:spPr>
                <a:xfrm>
                  <a:off x="806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  <p:sp>
              <p:nvSpPr>
                <p:cNvPr id="649" name="Google Shape;649;p46"/>
                <p:cNvSpPr/>
                <p:nvPr/>
              </p:nvSpPr>
              <p:spPr>
                <a:xfrm>
                  <a:off x="1094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650" name="Google Shape;650;p46"/>
                <p:cNvSpPr/>
                <p:nvPr/>
              </p:nvSpPr>
              <p:spPr>
                <a:xfrm>
                  <a:off x="1382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651" name="Google Shape;651;p46"/>
                <p:cNvSpPr/>
                <p:nvPr/>
              </p:nvSpPr>
              <p:spPr>
                <a:xfrm>
                  <a:off x="1718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652" name="Google Shape;652;p46"/>
                <p:cNvSpPr/>
                <p:nvPr/>
              </p:nvSpPr>
              <p:spPr>
                <a:xfrm>
                  <a:off x="1958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653" name="Google Shape;653;p46"/>
                <p:cNvSpPr/>
                <p:nvPr/>
              </p:nvSpPr>
              <p:spPr>
                <a:xfrm>
                  <a:off x="2246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  <p:sp>
              <p:nvSpPr>
                <p:cNvPr id="654" name="Google Shape;654;p46"/>
                <p:cNvSpPr/>
                <p:nvPr/>
              </p:nvSpPr>
              <p:spPr>
                <a:xfrm>
                  <a:off x="2486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/>
                </a:p>
              </p:txBody>
            </p:sp>
          </p:grpSp>
          <p:sp>
            <p:nvSpPr>
              <p:cNvPr id="655" name="Google Shape;655;p46"/>
              <p:cNvSpPr/>
              <p:nvPr/>
            </p:nvSpPr>
            <p:spPr>
              <a:xfrm>
                <a:off x="768" y="1859"/>
                <a:ext cx="20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656" name="Google Shape;656;p46"/>
              <p:cNvSpPr/>
              <p:nvPr/>
            </p:nvSpPr>
            <p:spPr>
              <a:xfrm>
                <a:off x="1056" y="1859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657" name="Google Shape;657;p46"/>
              <p:cNvSpPr/>
              <p:nvPr/>
            </p:nvSpPr>
            <p:spPr>
              <a:xfrm>
                <a:off x="1344" y="1859"/>
                <a:ext cx="20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658" name="Google Shape;658;p46"/>
              <p:cNvSpPr/>
              <p:nvPr/>
            </p:nvSpPr>
            <p:spPr>
              <a:xfrm>
                <a:off x="1632" y="1859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  <p:sp>
            <p:nvSpPr>
              <p:cNvPr id="659" name="Google Shape;659;p46"/>
              <p:cNvSpPr/>
              <p:nvPr/>
            </p:nvSpPr>
            <p:spPr>
              <a:xfrm>
                <a:off x="1920" y="1859"/>
                <a:ext cx="20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/>
              </a:p>
            </p:txBody>
          </p:sp>
        </p:grpSp>
        <p:grpSp>
          <p:nvGrpSpPr>
            <p:cNvPr id="660" name="Google Shape;660;p46"/>
            <p:cNvGrpSpPr/>
            <p:nvPr/>
          </p:nvGrpSpPr>
          <p:grpSpPr>
            <a:xfrm>
              <a:off x="2996417" y="2711552"/>
              <a:ext cx="608052" cy="648057"/>
              <a:chOff x="2180492" y="5370346"/>
              <a:chExt cx="608052" cy="648057"/>
            </a:xfrm>
          </p:grpSpPr>
          <p:sp>
            <p:nvSpPr>
              <p:cNvPr id="661" name="Google Shape;661;p46"/>
              <p:cNvSpPr txBox="1"/>
              <p:nvPr/>
            </p:nvSpPr>
            <p:spPr>
              <a:xfrm>
                <a:off x="2180492" y="5556738"/>
                <a:ext cx="6080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top</a:t>
                </a:r>
                <a:endParaRPr sz="2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62" name="Google Shape;662;p46"/>
              <p:cNvCxnSpPr/>
              <p:nvPr/>
            </p:nvCxnSpPr>
            <p:spPr>
              <a:xfrm rot="10800000">
                <a:off x="2450711" y="5370346"/>
                <a:ext cx="2929" cy="28369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CC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Stacks</a:t>
            </a:r>
            <a:endParaRPr/>
          </a:p>
        </p:txBody>
      </p:sp>
      <p:sp>
        <p:nvSpPr>
          <p:cNvPr id="668" name="Google Shape;668;p47"/>
          <p:cNvSpPr txBox="1"/>
          <p:nvPr>
            <p:ph idx="1" type="body"/>
          </p:nvPr>
        </p:nvSpPr>
        <p:spPr>
          <a:xfrm>
            <a:off x="628650" y="3460651"/>
            <a:ext cx="7886700" cy="2813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Push(theElement) </a:t>
            </a:r>
            <a:r>
              <a:rPr lang="en-US">
                <a:solidFill>
                  <a:schemeClr val="hlink"/>
                </a:solidFill>
              </a:rPr>
              <a:t>=&gt;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  If array is not full =&gt; </a:t>
            </a:r>
            <a:r>
              <a:rPr lang="en-US">
                <a:solidFill>
                  <a:schemeClr val="hlink"/>
                </a:solidFill>
              </a:rPr>
              <a:t>O(1)</a:t>
            </a:r>
            <a:r>
              <a:rPr lang="en-US"/>
              <a:t>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  If array full (top == capacity – 1) increase capacity and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then add at stack[top+1] =&gt; </a:t>
            </a:r>
            <a:r>
              <a:rPr lang="en-US">
                <a:solidFill>
                  <a:schemeClr val="hlink"/>
                </a:solidFill>
              </a:rPr>
              <a:t>O(capacity) </a:t>
            </a:r>
            <a:r>
              <a:rPr lang="en-US"/>
              <a:t>time when full; </a:t>
            </a:r>
            <a:endParaRPr>
              <a:solidFill>
                <a:schemeClr val="hlink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Pop() =&gt; if not empty, delete from stack[top]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None/>
            </a:pPr>
            <a:r>
              <a:rPr lang="en-US">
                <a:solidFill>
                  <a:schemeClr val="hlink"/>
                </a:solidFill>
              </a:rPr>
              <a:t>	  O(1)</a:t>
            </a:r>
            <a:r>
              <a:rPr lang="en-US"/>
              <a:t> time</a:t>
            </a:r>
            <a:endParaRPr/>
          </a:p>
        </p:txBody>
      </p:sp>
      <p:sp>
        <p:nvSpPr>
          <p:cNvPr id="669" name="Google Shape;669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70" name="Google Shape;670;p47"/>
          <p:cNvGrpSpPr/>
          <p:nvPr/>
        </p:nvGrpSpPr>
        <p:grpSpPr>
          <a:xfrm>
            <a:off x="1143000" y="1731508"/>
            <a:ext cx="6845300" cy="1614034"/>
            <a:chOff x="1143000" y="1731508"/>
            <a:chExt cx="6845300" cy="1614034"/>
          </a:xfrm>
        </p:grpSpPr>
        <p:grpSp>
          <p:nvGrpSpPr>
            <p:cNvPr id="671" name="Google Shape;671;p47"/>
            <p:cNvGrpSpPr/>
            <p:nvPr/>
          </p:nvGrpSpPr>
          <p:grpSpPr>
            <a:xfrm>
              <a:off x="1143000" y="1731508"/>
              <a:ext cx="6845300" cy="1066800"/>
              <a:chOff x="720" y="1824"/>
              <a:chExt cx="4312" cy="672"/>
            </a:xfrm>
          </p:grpSpPr>
          <p:grpSp>
            <p:nvGrpSpPr>
              <p:cNvPr id="672" name="Google Shape;672;p47"/>
              <p:cNvGrpSpPr/>
              <p:nvPr/>
            </p:nvGrpSpPr>
            <p:grpSpPr>
              <a:xfrm>
                <a:off x="720" y="1824"/>
                <a:ext cx="4312" cy="672"/>
                <a:chOff x="724" y="1622"/>
                <a:chExt cx="4312" cy="672"/>
              </a:xfrm>
            </p:grpSpPr>
            <p:sp>
              <p:nvSpPr>
                <p:cNvPr id="673" name="Google Shape;673;p47"/>
                <p:cNvSpPr/>
                <p:nvPr/>
              </p:nvSpPr>
              <p:spPr>
                <a:xfrm>
                  <a:off x="724" y="1636"/>
                  <a:ext cx="4312" cy="32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74" name="Google Shape;674;p47"/>
                <p:cNvCxnSpPr/>
                <p:nvPr/>
              </p:nvCxnSpPr>
              <p:spPr>
                <a:xfrm>
                  <a:off x="1008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5" name="Google Shape;675;p47"/>
                <p:cNvCxnSpPr/>
                <p:nvPr/>
              </p:nvCxnSpPr>
              <p:spPr>
                <a:xfrm>
                  <a:off x="1296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6" name="Google Shape;676;p47"/>
                <p:cNvCxnSpPr/>
                <p:nvPr/>
              </p:nvCxnSpPr>
              <p:spPr>
                <a:xfrm>
                  <a:off x="1584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7" name="Google Shape;677;p47"/>
                <p:cNvCxnSpPr/>
                <p:nvPr/>
              </p:nvCxnSpPr>
              <p:spPr>
                <a:xfrm>
                  <a:off x="1872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8" name="Google Shape;678;p47"/>
                <p:cNvCxnSpPr/>
                <p:nvPr/>
              </p:nvCxnSpPr>
              <p:spPr>
                <a:xfrm>
                  <a:off x="2160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9" name="Google Shape;679;p47"/>
                <p:cNvCxnSpPr/>
                <p:nvPr/>
              </p:nvCxnSpPr>
              <p:spPr>
                <a:xfrm>
                  <a:off x="2448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0" name="Google Shape;680;p47"/>
                <p:cNvCxnSpPr/>
                <p:nvPr/>
              </p:nvCxnSpPr>
              <p:spPr>
                <a:xfrm>
                  <a:off x="2736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1" name="Google Shape;681;p47"/>
                <p:cNvCxnSpPr/>
                <p:nvPr/>
              </p:nvCxnSpPr>
              <p:spPr>
                <a:xfrm>
                  <a:off x="3024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2" name="Google Shape;682;p47"/>
                <p:cNvCxnSpPr/>
                <p:nvPr/>
              </p:nvCxnSpPr>
              <p:spPr>
                <a:xfrm>
                  <a:off x="3312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3" name="Google Shape;683;p47"/>
                <p:cNvCxnSpPr/>
                <p:nvPr/>
              </p:nvCxnSpPr>
              <p:spPr>
                <a:xfrm>
                  <a:off x="3600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4" name="Google Shape;684;p47"/>
                <p:cNvCxnSpPr/>
                <p:nvPr/>
              </p:nvCxnSpPr>
              <p:spPr>
                <a:xfrm>
                  <a:off x="3888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5" name="Google Shape;685;p47"/>
                <p:cNvCxnSpPr/>
                <p:nvPr/>
              </p:nvCxnSpPr>
              <p:spPr>
                <a:xfrm>
                  <a:off x="4176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6" name="Google Shape;686;p47"/>
                <p:cNvCxnSpPr/>
                <p:nvPr/>
              </p:nvCxnSpPr>
              <p:spPr>
                <a:xfrm>
                  <a:off x="4464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7" name="Google Shape;687;p47"/>
                <p:cNvCxnSpPr/>
                <p:nvPr/>
              </p:nvCxnSpPr>
              <p:spPr>
                <a:xfrm>
                  <a:off x="4752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88" name="Google Shape;688;p47"/>
                <p:cNvSpPr/>
                <p:nvPr/>
              </p:nvSpPr>
              <p:spPr>
                <a:xfrm>
                  <a:off x="806" y="1622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47"/>
                <p:cNvSpPr/>
                <p:nvPr/>
              </p:nvSpPr>
              <p:spPr>
                <a:xfrm>
                  <a:off x="806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  <p:sp>
              <p:nvSpPr>
                <p:cNvPr id="690" name="Google Shape;690;p47"/>
                <p:cNvSpPr/>
                <p:nvPr/>
              </p:nvSpPr>
              <p:spPr>
                <a:xfrm>
                  <a:off x="1094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691" name="Google Shape;691;p47"/>
                <p:cNvSpPr/>
                <p:nvPr/>
              </p:nvSpPr>
              <p:spPr>
                <a:xfrm>
                  <a:off x="1382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692" name="Google Shape;692;p47"/>
                <p:cNvSpPr/>
                <p:nvPr/>
              </p:nvSpPr>
              <p:spPr>
                <a:xfrm>
                  <a:off x="1718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693" name="Google Shape;693;p47"/>
                <p:cNvSpPr/>
                <p:nvPr/>
              </p:nvSpPr>
              <p:spPr>
                <a:xfrm>
                  <a:off x="1958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694" name="Google Shape;694;p47"/>
                <p:cNvSpPr/>
                <p:nvPr/>
              </p:nvSpPr>
              <p:spPr>
                <a:xfrm>
                  <a:off x="2246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  <p:sp>
              <p:nvSpPr>
                <p:cNvPr id="695" name="Google Shape;695;p47"/>
                <p:cNvSpPr/>
                <p:nvPr/>
              </p:nvSpPr>
              <p:spPr>
                <a:xfrm>
                  <a:off x="2486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/>
                </a:p>
              </p:txBody>
            </p:sp>
          </p:grpSp>
          <p:sp>
            <p:nvSpPr>
              <p:cNvPr id="696" name="Google Shape;696;p47"/>
              <p:cNvSpPr/>
              <p:nvPr/>
            </p:nvSpPr>
            <p:spPr>
              <a:xfrm>
                <a:off x="768" y="1868"/>
                <a:ext cx="20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697" name="Google Shape;697;p47"/>
              <p:cNvSpPr/>
              <p:nvPr/>
            </p:nvSpPr>
            <p:spPr>
              <a:xfrm>
                <a:off x="1056" y="1868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698" name="Google Shape;698;p47"/>
              <p:cNvSpPr/>
              <p:nvPr/>
            </p:nvSpPr>
            <p:spPr>
              <a:xfrm>
                <a:off x="1344" y="1868"/>
                <a:ext cx="20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699" name="Google Shape;699;p47"/>
              <p:cNvSpPr/>
              <p:nvPr/>
            </p:nvSpPr>
            <p:spPr>
              <a:xfrm>
                <a:off x="1632" y="1868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  <p:sp>
            <p:nvSpPr>
              <p:cNvPr id="700" name="Google Shape;700;p47"/>
              <p:cNvSpPr/>
              <p:nvPr/>
            </p:nvSpPr>
            <p:spPr>
              <a:xfrm>
                <a:off x="1920" y="1868"/>
                <a:ext cx="20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/>
              </a:p>
            </p:txBody>
          </p:sp>
        </p:grpSp>
        <p:grpSp>
          <p:nvGrpSpPr>
            <p:cNvPr id="701" name="Google Shape;701;p47"/>
            <p:cNvGrpSpPr/>
            <p:nvPr/>
          </p:nvGrpSpPr>
          <p:grpSpPr>
            <a:xfrm>
              <a:off x="3010485" y="2697485"/>
              <a:ext cx="608052" cy="648057"/>
              <a:chOff x="2180492" y="5370346"/>
              <a:chExt cx="608052" cy="648057"/>
            </a:xfrm>
          </p:grpSpPr>
          <p:sp>
            <p:nvSpPr>
              <p:cNvPr id="702" name="Google Shape;702;p47"/>
              <p:cNvSpPr txBox="1"/>
              <p:nvPr/>
            </p:nvSpPr>
            <p:spPr>
              <a:xfrm>
                <a:off x="2180492" y="5556738"/>
                <a:ext cx="6080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top</a:t>
                </a:r>
                <a:endParaRPr sz="2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03" name="Google Shape;703;p47"/>
              <p:cNvCxnSpPr/>
              <p:nvPr/>
            </p:nvCxnSpPr>
            <p:spPr>
              <a:xfrm rot="10800000">
                <a:off x="2450711" y="5370346"/>
                <a:ext cx="2929" cy="28369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CC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8"/>
          <p:cNvSpPr/>
          <p:nvPr/>
        </p:nvSpPr>
        <p:spPr>
          <a:xfrm>
            <a:off x="1419332" y="4375606"/>
            <a:ext cx="1074561" cy="590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48"/>
          <p:cNvSpPr/>
          <p:nvPr/>
        </p:nvSpPr>
        <p:spPr>
          <a:xfrm>
            <a:off x="3082577" y="4375606"/>
            <a:ext cx="1074561" cy="590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48"/>
          <p:cNvSpPr/>
          <p:nvPr/>
        </p:nvSpPr>
        <p:spPr>
          <a:xfrm>
            <a:off x="4763632" y="4375606"/>
            <a:ext cx="1074561" cy="590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48"/>
          <p:cNvSpPr/>
          <p:nvPr/>
        </p:nvSpPr>
        <p:spPr>
          <a:xfrm>
            <a:off x="6426877" y="4375606"/>
            <a:ext cx="1074561" cy="590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4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713" name="Google Shape;713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4" name="Google Shape;714;p48"/>
          <p:cNvGrpSpPr/>
          <p:nvPr/>
        </p:nvGrpSpPr>
        <p:grpSpPr>
          <a:xfrm>
            <a:off x="793900" y="1921425"/>
            <a:ext cx="500185" cy="1906957"/>
            <a:chOff x="1109784" y="2155872"/>
            <a:chExt cx="500185" cy="1906957"/>
          </a:xfrm>
        </p:grpSpPr>
        <p:sp>
          <p:nvSpPr>
            <p:cNvPr id="715" name="Google Shape;715;p48"/>
            <p:cNvSpPr/>
            <p:nvPr/>
          </p:nvSpPr>
          <p:spPr>
            <a:xfrm>
              <a:off x="1109784" y="2499749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1109784" y="2812365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1109784" y="3124981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1109784" y="3437597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1109784" y="3750213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1109784" y="2155872"/>
              <a:ext cx="500185" cy="1906957"/>
            </a:xfrm>
            <a:custGeom>
              <a:rect b="b" l="l" r="r" t="t"/>
              <a:pathLst>
                <a:path extrusionOk="0" h="1555261" w="515816">
                  <a:moveTo>
                    <a:pt x="0" y="0"/>
                  </a:moveTo>
                  <a:lnTo>
                    <a:pt x="0" y="1555261"/>
                  </a:lnTo>
                  <a:lnTo>
                    <a:pt x="515816" y="1555261"/>
                  </a:lnTo>
                  <a:lnTo>
                    <a:pt x="515816" y="0"/>
                  </a:lnTo>
                </a:path>
              </a:pathLst>
            </a:cu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p48"/>
          <p:cNvGrpSpPr/>
          <p:nvPr/>
        </p:nvGrpSpPr>
        <p:grpSpPr>
          <a:xfrm>
            <a:off x="2378958" y="1921425"/>
            <a:ext cx="500185" cy="1906957"/>
            <a:chOff x="2692806" y="2155872"/>
            <a:chExt cx="500185" cy="1906957"/>
          </a:xfrm>
        </p:grpSpPr>
        <p:sp>
          <p:nvSpPr>
            <p:cNvPr id="722" name="Google Shape;722;p48"/>
            <p:cNvSpPr/>
            <p:nvPr/>
          </p:nvSpPr>
          <p:spPr>
            <a:xfrm>
              <a:off x="2692806" y="2499749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2692806" y="2812365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2692806" y="3124981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2692806" y="3437597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2692806" y="3750213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2692806" y="2155872"/>
              <a:ext cx="500185" cy="1906957"/>
            </a:xfrm>
            <a:custGeom>
              <a:rect b="b" l="l" r="r" t="t"/>
              <a:pathLst>
                <a:path extrusionOk="0" h="1555261" w="515816">
                  <a:moveTo>
                    <a:pt x="0" y="0"/>
                  </a:moveTo>
                  <a:lnTo>
                    <a:pt x="0" y="1555261"/>
                  </a:lnTo>
                  <a:lnTo>
                    <a:pt x="515816" y="1555261"/>
                  </a:lnTo>
                  <a:lnTo>
                    <a:pt x="515816" y="0"/>
                  </a:lnTo>
                </a:path>
              </a:pathLst>
            </a:cu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48"/>
          <p:cNvGrpSpPr/>
          <p:nvPr/>
        </p:nvGrpSpPr>
        <p:grpSpPr>
          <a:xfrm>
            <a:off x="4055459" y="1921425"/>
            <a:ext cx="500185" cy="1906957"/>
            <a:chOff x="4275828" y="2155872"/>
            <a:chExt cx="500185" cy="1906957"/>
          </a:xfrm>
        </p:grpSpPr>
        <p:sp>
          <p:nvSpPr>
            <p:cNvPr id="729" name="Google Shape;729;p48"/>
            <p:cNvSpPr/>
            <p:nvPr/>
          </p:nvSpPr>
          <p:spPr>
            <a:xfrm>
              <a:off x="4275828" y="2499749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4275828" y="2812365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4275828" y="3124981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4275828" y="3437597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4275828" y="3750213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4275828" y="2155872"/>
              <a:ext cx="500185" cy="1906957"/>
            </a:xfrm>
            <a:custGeom>
              <a:rect b="b" l="l" r="r" t="t"/>
              <a:pathLst>
                <a:path extrusionOk="0" h="1555261" w="515816">
                  <a:moveTo>
                    <a:pt x="0" y="0"/>
                  </a:moveTo>
                  <a:lnTo>
                    <a:pt x="0" y="1555261"/>
                  </a:lnTo>
                  <a:lnTo>
                    <a:pt x="515816" y="1555261"/>
                  </a:lnTo>
                  <a:lnTo>
                    <a:pt x="515816" y="0"/>
                  </a:lnTo>
                </a:path>
              </a:pathLst>
            </a:cu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5" name="Google Shape;735;p48"/>
          <p:cNvGrpSpPr/>
          <p:nvPr/>
        </p:nvGrpSpPr>
        <p:grpSpPr>
          <a:xfrm>
            <a:off x="5790143" y="1923985"/>
            <a:ext cx="500185" cy="1906957"/>
            <a:chOff x="5856129" y="2171502"/>
            <a:chExt cx="500185" cy="1906957"/>
          </a:xfrm>
        </p:grpSpPr>
        <p:sp>
          <p:nvSpPr>
            <p:cNvPr id="736" name="Google Shape;736;p48"/>
            <p:cNvSpPr/>
            <p:nvPr/>
          </p:nvSpPr>
          <p:spPr>
            <a:xfrm>
              <a:off x="5856129" y="2515379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5856129" y="2827995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5856129" y="3140611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5856129" y="3453227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5856129" y="3765843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5856129" y="2171502"/>
              <a:ext cx="500185" cy="1906957"/>
            </a:xfrm>
            <a:custGeom>
              <a:rect b="b" l="l" r="r" t="t"/>
              <a:pathLst>
                <a:path extrusionOk="0" h="1555261" w="515816">
                  <a:moveTo>
                    <a:pt x="0" y="0"/>
                  </a:moveTo>
                  <a:lnTo>
                    <a:pt x="0" y="1555261"/>
                  </a:lnTo>
                  <a:lnTo>
                    <a:pt x="515816" y="1555261"/>
                  </a:lnTo>
                  <a:lnTo>
                    <a:pt x="515816" y="0"/>
                  </a:lnTo>
                </a:path>
              </a:pathLst>
            </a:cu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48"/>
          <p:cNvGrpSpPr/>
          <p:nvPr/>
        </p:nvGrpSpPr>
        <p:grpSpPr>
          <a:xfrm>
            <a:off x="1338184" y="3790832"/>
            <a:ext cx="735036" cy="461665"/>
            <a:chOff x="3967701" y="4762074"/>
            <a:chExt cx="735036" cy="461665"/>
          </a:xfrm>
        </p:grpSpPr>
        <p:cxnSp>
          <p:nvCxnSpPr>
            <p:cNvPr id="743" name="Google Shape;743;p48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744" name="Google Shape;744;p48"/>
            <p:cNvSpPr txBox="1"/>
            <p:nvPr/>
          </p:nvSpPr>
          <p:spPr>
            <a:xfrm>
              <a:off x="4094685" y="4762074"/>
              <a:ext cx="608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48"/>
          <p:cNvGrpSpPr/>
          <p:nvPr/>
        </p:nvGrpSpPr>
        <p:grpSpPr>
          <a:xfrm>
            <a:off x="2948395" y="3441241"/>
            <a:ext cx="735036" cy="461665"/>
            <a:chOff x="3967701" y="4762074"/>
            <a:chExt cx="735036" cy="461665"/>
          </a:xfrm>
        </p:grpSpPr>
        <p:cxnSp>
          <p:nvCxnSpPr>
            <p:cNvPr id="746" name="Google Shape;746;p48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747" name="Google Shape;747;p48"/>
            <p:cNvSpPr txBox="1"/>
            <p:nvPr/>
          </p:nvSpPr>
          <p:spPr>
            <a:xfrm>
              <a:off x="4094685" y="4762074"/>
              <a:ext cx="608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48"/>
          <p:cNvGrpSpPr/>
          <p:nvPr/>
        </p:nvGrpSpPr>
        <p:grpSpPr>
          <a:xfrm>
            <a:off x="4622486" y="3133217"/>
            <a:ext cx="735036" cy="461665"/>
            <a:chOff x="3967701" y="4762074"/>
            <a:chExt cx="735036" cy="461665"/>
          </a:xfrm>
        </p:grpSpPr>
        <p:cxnSp>
          <p:nvCxnSpPr>
            <p:cNvPr id="749" name="Google Shape;749;p48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750" name="Google Shape;750;p48"/>
            <p:cNvSpPr txBox="1"/>
            <p:nvPr/>
          </p:nvSpPr>
          <p:spPr>
            <a:xfrm>
              <a:off x="4094685" y="4762074"/>
              <a:ext cx="608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48"/>
          <p:cNvGrpSpPr/>
          <p:nvPr/>
        </p:nvGrpSpPr>
        <p:grpSpPr>
          <a:xfrm>
            <a:off x="6355686" y="2816009"/>
            <a:ext cx="735036" cy="461665"/>
            <a:chOff x="3967701" y="4762074"/>
            <a:chExt cx="735036" cy="461665"/>
          </a:xfrm>
        </p:grpSpPr>
        <p:cxnSp>
          <p:nvCxnSpPr>
            <p:cNvPr id="752" name="Google Shape;752;p48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753" name="Google Shape;753;p48"/>
            <p:cNvSpPr txBox="1"/>
            <p:nvPr/>
          </p:nvSpPr>
          <p:spPr>
            <a:xfrm>
              <a:off x="4094685" y="4762074"/>
              <a:ext cx="608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48"/>
          <p:cNvGrpSpPr/>
          <p:nvPr/>
        </p:nvGrpSpPr>
        <p:grpSpPr>
          <a:xfrm>
            <a:off x="7507470" y="1917409"/>
            <a:ext cx="500185" cy="1906957"/>
            <a:chOff x="5856129" y="2171502"/>
            <a:chExt cx="500185" cy="1906957"/>
          </a:xfrm>
        </p:grpSpPr>
        <p:sp>
          <p:nvSpPr>
            <p:cNvPr id="755" name="Google Shape;755;p48"/>
            <p:cNvSpPr/>
            <p:nvPr/>
          </p:nvSpPr>
          <p:spPr>
            <a:xfrm>
              <a:off x="5856129" y="2515379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5856129" y="2827995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5856129" y="3140611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5856129" y="3453227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5856129" y="3765843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5856129" y="2171502"/>
              <a:ext cx="500185" cy="1906957"/>
            </a:xfrm>
            <a:custGeom>
              <a:rect b="b" l="l" r="r" t="t"/>
              <a:pathLst>
                <a:path extrusionOk="0" h="1555261" w="515816">
                  <a:moveTo>
                    <a:pt x="0" y="0"/>
                  </a:moveTo>
                  <a:lnTo>
                    <a:pt x="0" y="1555261"/>
                  </a:lnTo>
                  <a:lnTo>
                    <a:pt x="515816" y="1555261"/>
                  </a:lnTo>
                  <a:lnTo>
                    <a:pt x="515816" y="0"/>
                  </a:lnTo>
                </a:path>
              </a:pathLst>
            </a:cu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1" name="Google Shape;761;p48"/>
          <p:cNvGrpSpPr/>
          <p:nvPr/>
        </p:nvGrpSpPr>
        <p:grpSpPr>
          <a:xfrm>
            <a:off x="8073013" y="3100377"/>
            <a:ext cx="735036" cy="461665"/>
            <a:chOff x="3967701" y="4762074"/>
            <a:chExt cx="735036" cy="461665"/>
          </a:xfrm>
        </p:grpSpPr>
        <p:cxnSp>
          <p:nvCxnSpPr>
            <p:cNvPr id="762" name="Google Shape;762;p48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763" name="Google Shape;763;p48"/>
            <p:cNvSpPr txBox="1"/>
            <p:nvPr/>
          </p:nvSpPr>
          <p:spPr>
            <a:xfrm>
              <a:off x="4094685" y="4762074"/>
              <a:ext cx="608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4" name="Google Shape;764;p48"/>
          <p:cNvSpPr txBox="1"/>
          <p:nvPr/>
        </p:nvSpPr>
        <p:spPr>
          <a:xfrm>
            <a:off x="1383458" y="4439942"/>
            <a:ext cx="10374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>
            <a:off x="3059959" y="4439942"/>
            <a:ext cx="10262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48"/>
          <p:cNvSpPr txBox="1"/>
          <p:nvPr/>
        </p:nvSpPr>
        <p:spPr>
          <a:xfrm>
            <a:off x="4738533" y="4439942"/>
            <a:ext cx="10230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48"/>
          <p:cNvSpPr txBox="1"/>
          <p:nvPr/>
        </p:nvSpPr>
        <p:spPr>
          <a:xfrm>
            <a:off x="6625899" y="4439942"/>
            <a:ext cx="6703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8"/>
          <p:cNvSpPr/>
          <p:nvPr/>
        </p:nvSpPr>
        <p:spPr>
          <a:xfrm rot="1009212">
            <a:off x="8323678" y="2613380"/>
            <a:ext cx="500185" cy="312616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48"/>
          <p:cNvSpPr/>
          <p:nvPr/>
        </p:nvSpPr>
        <p:spPr>
          <a:xfrm>
            <a:off x="7780713" y="2667150"/>
            <a:ext cx="532014" cy="373617"/>
          </a:xfrm>
          <a:custGeom>
            <a:rect b="b" l="l" r="r" t="t"/>
            <a:pathLst>
              <a:path extrusionOk="0" h="373617" w="532014">
                <a:moveTo>
                  <a:pt x="0" y="373617"/>
                </a:moveTo>
                <a:cubicBezTo>
                  <a:pt x="138545" y="231608"/>
                  <a:pt x="277091" y="89599"/>
                  <a:pt x="365760" y="32795"/>
                </a:cubicBezTo>
                <a:cubicBezTo>
                  <a:pt x="454429" y="-24009"/>
                  <a:pt x="493221" y="4393"/>
                  <a:pt x="532014" y="32795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48"/>
          <p:cNvSpPr txBox="1"/>
          <p:nvPr/>
        </p:nvSpPr>
        <p:spPr>
          <a:xfrm>
            <a:off x="793900" y="5192096"/>
            <a:ext cx="22356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push(): Θ(1)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pop(): Θ(1)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Stack Implementation</a:t>
            </a:r>
            <a:endParaRPr/>
          </a:p>
        </p:txBody>
      </p:sp>
      <p:sp>
        <p:nvSpPr>
          <p:cNvPr id="776" name="Google Shape;776;p49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77" name="Google Shape;777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8" name="Google Shape;778;p49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Stack&lt;T&gt;::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Stack(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stackCapacity=10):capacity(stackCapacity)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(capacity &lt; 1)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“Stack capacity must be &gt; 0”;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stack = new T[capacity];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top = -1;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indicate empty stack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inline bool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Stack&lt;T&gt;::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IsEmpty() const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 return top == -1;}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inline T&amp;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Stack&lt;T&gt;::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top() const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IsEmpty() 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“Stack is empty”;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stack[top];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</a:t>
            </a: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Template can be instantiated to any data type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called "</a:t>
            </a:r>
            <a:r>
              <a:rPr b="1" lang="en-US">
                <a:solidFill>
                  <a:srgbClr val="FF0000"/>
                </a:solidFill>
              </a:rPr>
              <a:t>parameterized types</a:t>
            </a:r>
            <a:r>
              <a:rPr lang="en-US"/>
              <a:t>“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simple idea is to </a:t>
            </a:r>
            <a:r>
              <a:rPr lang="en-US">
                <a:solidFill>
                  <a:srgbClr val="3333FF"/>
                </a:solidFill>
              </a:rPr>
              <a:t>pass data type as a parameter </a:t>
            </a:r>
            <a:r>
              <a:rPr lang="en-US"/>
              <a:t>so that we don’t need to write the same code for different data types.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Templates are expanded at </a:t>
            </a:r>
            <a:r>
              <a:rPr lang="en-US">
                <a:solidFill>
                  <a:srgbClr val="C00000"/>
                </a:solidFill>
              </a:rPr>
              <a:t>compile time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Compiler does type checking before template expansion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C++ language supports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Template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Template classes</a:t>
            </a:r>
            <a:endParaRPr/>
          </a:p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5098532" y="4394721"/>
            <a:ext cx="3403111" cy="2031325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quickSort(int a[], int lo, int hi);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quickSort(float a[], int lo, int hi);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quickSort(double a[], int lo, int hi);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template&lt;typename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quickSort(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a[], int lo, int hi){…}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&lt;double&gt;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(a,0,100);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Stack Implementation</a:t>
            </a:r>
            <a:endParaRPr/>
          </a:p>
        </p:txBody>
      </p:sp>
      <p:sp>
        <p:nvSpPr>
          <p:cNvPr id="784" name="Google Shape;784;p50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85" name="Google Shape;785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6" name="Google Shape;786;p50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Stack&lt;T&gt;::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Push(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T&amp;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x to stack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(top == capacity - 1)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ChangeSize1D (stack, capacity, 2 * capacity);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capacity *= 2;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stack[++top] = x;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Stack&lt;T&gt;::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Pop( )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IsEmpty() 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“Bag is empty, cannot delete”;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deletePos = top/2;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stack[top--].~T(); // destructor for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Railroad Switching System</a:t>
            </a:r>
            <a:endParaRPr/>
          </a:p>
        </p:txBody>
      </p:sp>
      <p:sp>
        <p:nvSpPr>
          <p:cNvPr id="792" name="Google Shape;792;p51"/>
          <p:cNvSpPr txBox="1"/>
          <p:nvPr>
            <p:ph idx="1" type="body"/>
          </p:nvPr>
        </p:nvSpPr>
        <p:spPr>
          <a:xfrm>
            <a:off x="628650" y="1509333"/>
            <a:ext cx="7886700" cy="2823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Switching Rule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Initial: train 1, 2, …, </a:t>
            </a:r>
            <a:r>
              <a:rPr i="1" lang="en-US"/>
              <a:t>n in the top right track segment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Movement: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(1) from top-right to the vertical segment one at a time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(2) from the vertical to the top-left segment one at a time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(3) The vertical segment operates like a stack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Question: What output permutations are not possible?</a:t>
            </a:r>
            <a:endParaRPr/>
          </a:p>
        </p:txBody>
      </p:sp>
      <p:sp>
        <p:nvSpPr>
          <p:cNvPr id="793" name="Google Shape;793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4" name="Google Shape;7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233" y="4232544"/>
            <a:ext cx="7097842" cy="2393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00" name="Google Shape;800;p52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3.1 Templates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3.2 The stack ADT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b="1" lang="en-US">
                <a:solidFill>
                  <a:srgbClr val="7030A0"/>
                </a:solidFill>
              </a:rPr>
              <a:t>3.3 The queue ADT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3.4 Subtyping and inheritance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3.5 A mazing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3.6 Evaluation of expressions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01" name="Google Shape;801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807" name="Google Shape;807;p53"/>
          <p:cNvSpPr txBox="1"/>
          <p:nvPr>
            <p:ph idx="1" type="body"/>
          </p:nvPr>
        </p:nvSpPr>
        <p:spPr>
          <a:xfrm>
            <a:off x="628650" y="1509333"/>
            <a:ext cx="7886700" cy="4919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Queue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an ordered (linear) list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end called</a:t>
            </a:r>
            <a:r>
              <a:rPr b="1" lang="en-US"/>
              <a:t> </a:t>
            </a:r>
            <a:r>
              <a:rPr b="1" i="1" lang="en-US">
                <a:solidFill>
                  <a:srgbClr val="FF0000"/>
                </a:solidFill>
              </a:rPr>
              <a:t>front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opposite end called</a:t>
            </a:r>
            <a:r>
              <a:rPr b="1" lang="en-US"/>
              <a:t> </a:t>
            </a:r>
            <a:r>
              <a:rPr b="1" i="1" lang="en-US">
                <a:solidFill>
                  <a:srgbClr val="FF0000"/>
                </a:solidFill>
              </a:rPr>
              <a:t>rear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b="1" lang="en-US">
                <a:solidFill>
                  <a:srgbClr val="0000CC"/>
                </a:solidFill>
              </a:rPr>
              <a:t>Insertions</a:t>
            </a:r>
            <a:r>
              <a:rPr b="1" lang="en-US"/>
              <a:t> </a:t>
            </a:r>
            <a:r>
              <a:rPr lang="en-US"/>
              <a:t>take place at the </a:t>
            </a:r>
            <a:r>
              <a:rPr b="1" i="1" lang="en-US">
                <a:solidFill>
                  <a:srgbClr val="FF0000"/>
                </a:solidFill>
              </a:rPr>
              <a:t>rear</a:t>
            </a:r>
            <a:r>
              <a:rPr b="1" lang="en-US"/>
              <a:t> only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b="1" lang="en-US">
                <a:solidFill>
                  <a:srgbClr val="0000CC"/>
                </a:solidFill>
              </a:rPr>
              <a:t>Deletions</a:t>
            </a:r>
            <a:r>
              <a:rPr b="1" lang="en-US"/>
              <a:t> </a:t>
            </a:r>
            <a:r>
              <a:rPr lang="en-US"/>
              <a:t>take place from the </a:t>
            </a:r>
            <a:r>
              <a:rPr b="1" i="1" lang="en-US">
                <a:solidFill>
                  <a:srgbClr val="FF0000"/>
                </a:solidFill>
              </a:rPr>
              <a:t>front </a:t>
            </a:r>
            <a:r>
              <a:rPr b="1" lang="en-US"/>
              <a:t>only</a:t>
            </a:r>
            <a:endParaRPr b="1" i="1"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also called </a:t>
            </a:r>
            <a:r>
              <a:rPr lang="en-US">
                <a:solidFill>
                  <a:srgbClr val="C00000"/>
                </a:solidFill>
              </a:rPr>
              <a:t>First-In First-Out (FIFO)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Given a queue Q = (</a:t>
            </a:r>
            <a:r>
              <a:rPr i="1" lang="en-US"/>
              <a:t>a</a:t>
            </a:r>
            <a:r>
              <a:rPr baseline="-25000" lang="en-US"/>
              <a:t>0</a:t>
            </a:r>
            <a:r>
              <a:rPr i="1" lang="en-US"/>
              <a:t>, a</a:t>
            </a:r>
            <a:r>
              <a:rPr baseline="-25000" lang="en-US"/>
              <a:t>1</a:t>
            </a:r>
            <a:r>
              <a:rPr i="1" lang="en-US"/>
              <a:t>,…, a</a:t>
            </a:r>
            <a:r>
              <a:rPr baseline="-25000" lang="en-US"/>
              <a:t>n-1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a</a:t>
            </a:r>
            <a:r>
              <a:rPr baseline="-25000" lang="en-US"/>
              <a:t>0</a:t>
            </a:r>
            <a:r>
              <a:rPr i="1" lang="en-US"/>
              <a:t> </a:t>
            </a:r>
            <a:r>
              <a:rPr lang="en-US"/>
              <a:t>is the</a:t>
            </a:r>
            <a:r>
              <a:rPr i="1" lang="en-US"/>
              <a:t> </a:t>
            </a:r>
            <a:r>
              <a:rPr i="1" lang="en-US">
                <a:solidFill>
                  <a:srgbClr val="C00000"/>
                </a:solidFill>
              </a:rPr>
              <a:t>front</a:t>
            </a:r>
            <a:r>
              <a:rPr i="1" lang="en-US"/>
              <a:t> </a:t>
            </a:r>
            <a:r>
              <a:rPr lang="en-US"/>
              <a:t>element,</a:t>
            </a:r>
            <a:r>
              <a:rPr i="1" lang="en-US"/>
              <a:t> a</a:t>
            </a:r>
            <a:r>
              <a:rPr baseline="-25000" lang="en-US"/>
              <a:t>n-1</a:t>
            </a:r>
            <a:r>
              <a:rPr i="1" lang="en-US"/>
              <a:t> </a:t>
            </a:r>
            <a:r>
              <a:rPr lang="en-US"/>
              <a:t>is the </a:t>
            </a:r>
            <a:r>
              <a:rPr i="1" lang="en-US">
                <a:solidFill>
                  <a:srgbClr val="C00000"/>
                </a:solidFill>
              </a:rPr>
              <a:t>rear</a:t>
            </a:r>
            <a:r>
              <a:rPr i="1" lang="en-US"/>
              <a:t> </a:t>
            </a:r>
            <a:r>
              <a:rPr lang="en-US"/>
              <a:t>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a</a:t>
            </a:r>
            <a:r>
              <a:rPr baseline="-25000" lang="en-US"/>
              <a:t>i</a:t>
            </a:r>
            <a:r>
              <a:rPr i="1" lang="en-US"/>
              <a:t> </a:t>
            </a:r>
            <a:r>
              <a:rPr lang="en-US"/>
              <a:t>is </a:t>
            </a:r>
            <a:r>
              <a:rPr i="1" lang="en-US">
                <a:solidFill>
                  <a:srgbClr val="0000CC"/>
                </a:solidFill>
              </a:rPr>
              <a:t>behind</a:t>
            </a:r>
            <a:r>
              <a:rPr i="1" lang="en-US"/>
              <a:t> a</a:t>
            </a:r>
            <a:r>
              <a:rPr baseline="-25000" lang="en-US"/>
              <a:t>i-1</a:t>
            </a:r>
            <a:r>
              <a:rPr i="1" lang="en-US"/>
              <a:t> </a:t>
            </a:r>
            <a:r>
              <a:rPr lang="en-US"/>
              <a:t>for 1≦i≦n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Delete at </a:t>
            </a:r>
            <a:r>
              <a:rPr i="1" lang="en-US">
                <a:solidFill>
                  <a:srgbClr val="C00000"/>
                </a:solidFill>
              </a:rPr>
              <a:t>front</a:t>
            </a:r>
            <a:r>
              <a:rPr lang="en-US"/>
              <a:t>, insert at </a:t>
            </a:r>
            <a:r>
              <a:rPr i="1" lang="en-US">
                <a:solidFill>
                  <a:srgbClr val="C00000"/>
                </a:solidFill>
              </a:rPr>
              <a:t>rear</a:t>
            </a:r>
            <a:endParaRPr i="1">
              <a:solidFill>
                <a:srgbClr val="C00000"/>
              </a:solidFill>
            </a:endParaRPr>
          </a:p>
        </p:txBody>
      </p:sp>
      <p:sp>
        <p:nvSpPr>
          <p:cNvPr id="808" name="Google Shape;808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s of Queues in Data Structure | LaptrinhX" id="813" name="Google Shape;81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230" y="1428822"/>
            <a:ext cx="7291873" cy="2510132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5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815" name="Google Shape;815;p54"/>
          <p:cNvSpPr txBox="1"/>
          <p:nvPr>
            <p:ph idx="1" type="body"/>
          </p:nvPr>
        </p:nvSpPr>
        <p:spPr>
          <a:xfrm>
            <a:off x="628650" y="3770137"/>
            <a:ext cx="7886700" cy="534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Bus Stop Queue</a:t>
            </a:r>
            <a:endParaRPr/>
          </a:p>
        </p:txBody>
      </p:sp>
      <p:sp>
        <p:nvSpPr>
          <p:cNvPr id="816" name="Google Shape;816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7" name="Google Shape;817;p54"/>
          <p:cNvSpPr txBox="1"/>
          <p:nvPr/>
        </p:nvSpPr>
        <p:spPr>
          <a:xfrm>
            <a:off x="1491175" y="2785403"/>
            <a:ext cx="1180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(Dequeue)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54"/>
          <p:cNvSpPr txBox="1"/>
          <p:nvPr/>
        </p:nvSpPr>
        <p:spPr>
          <a:xfrm>
            <a:off x="6567267" y="2768990"/>
            <a:ext cx="1156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(Enqueue)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9" name="Google Shape;819;p54"/>
          <p:cNvGrpSpPr/>
          <p:nvPr/>
        </p:nvGrpSpPr>
        <p:grpSpPr>
          <a:xfrm>
            <a:off x="1593196" y="4583780"/>
            <a:ext cx="1246188" cy="868363"/>
            <a:chOff x="144" y="1248"/>
            <a:chExt cx="785" cy="547"/>
          </a:xfrm>
        </p:grpSpPr>
        <p:sp>
          <p:nvSpPr>
            <p:cNvPr id="820" name="Google Shape;820;p54"/>
            <p:cNvSpPr txBox="1"/>
            <p:nvPr/>
          </p:nvSpPr>
          <p:spPr>
            <a:xfrm>
              <a:off x="144" y="1344"/>
              <a:ext cx="576" cy="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 Stop</a:t>
              </a:r>
              <a:endParaRPr/>
            </a:p>
          </p:txBody>
        </p:sp>
        <p:pic>
          <p:nvPicPr>
            <p:cNvPr descr="palmtree" id="821" name="Google Shape;82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" y="1248"/>
              <a:ext cx="497" cy="5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person3" id="822" name="Google Shape;82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8796" y="4736180"/>
            <a:ext cx="4572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6" id="823" name="Google Shape;823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0796" y="5040980"/>
            <a:ext cx="457200" cy="427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veman1" id="824" name="Google Shape;824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0396" y="473618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54"/>
          <p:cNvSpPr txBox="1"/>
          <p:nvPr/>
        </p:nvSpPr>
        <p:spPr>
          <a:xfrm>
            <a:off x="2736196" y="5574380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sp>
        <p:nvSpPr>
          <p:cNvPr id="826" name="Google Shape;826;p54"/>
          <p:cNvSpPr txBox="1"/>
          <p:nvPr/>
        </p:nvSpPr>
        <p:spPr>
          <a:xfrm>
            <a:off x="2736196" y="5879180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rear</a:t>
            </a:r>
            <a:endParaRPr/>
          </a:p>
        </p:txBody>
      </p:sp>
      <p:sp>
        <p:nvSpPr>
          <p:cNvPr id="827" name="Google Shape;827;p54"/>
          <p:cNvSpPr txBox="1"/>
          <p:nvPr/>
        </p:nvSpPr>
        <p:spPr>
          <a:xfrm>
            <a:off x="3574396" y="5574380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rear</a:t>
            </a:r>
            <a:endParaRPr/>
          </a:p>
        </p:txBody>
      </p:sp>
      <p:sp>
        <p:nvSpPr>
          <p:cNvPr id="828" name="Google Shape;828;p54"/>
          <p:cNvSpPr/>
          <p:nvPr/>
        </p:nvSpPr>
        <p:spPr>
          <a:xfrm>
            <a:off x="2583796" y="5955380"/>
            <a:ext cx="914400" cy="381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54"/>
          <p:cNvSpPr/>
          <p:nvPr/>
        </p:nvSpPr>
        <p:spPr>
          <a:xfrm>
            <a:off x="3498196" y="5650580"/>
            <a:ext cx="914400" cy="381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54"/>
          <p:cNvSpPr txBox="1"/>
          <p:nvPr/>
        </p:nvSpPr>
        <p:spPr>
          <a:xfrm>
            <a:off x="4412596" y="5574380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rear</a:t>
            </a:r>
            <a:endParaRPr/>
          </a:p>
        </p:txBody>
      </p:sp>
      <p:sp>
        <p:nvSpPr>
          <p:cNvPr id="831" name="Google Shape;831;p54"/>
          <p:cNvSpPr/>
          <p:nvPr/>
        </p:nvSpPr>
        <p:spPr>
          <a:xfrm>
            <a:off x="4183996" y="5574380"/>
            <a:ext cx="914400" cy="381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54"/>
          <p:cNvSpPr txBox="1"/>
          <p:nvPr/>
        </p:nvSpPr>
        <p:spPr>
          <a:xfrm>
            <a:off x="5174596" y="5574380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rear</a:t>
            </a:r>
            <a:endParaRPr/>
          </a:p>
        </p:txBody>
      </p:sp>
      <p:sp>
        <p:nvSpPr>
          <p:cNvPr id="833" name="Google Shape;833;p54"/>
          <p:cNvSpPr/>
          <p:nvPr/>
        </p:nvSpPr>
        <p:spPr>
          <a:xfrm>
            <a:off x="4945996" y="5650580"/>
            <a:ext cx="914400" cy="381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54"/>
          <p:cNvSpPr txBox="1"/>
          <p:nvPr/>
        </p:nvSpPr>
        <p:spPr>
          <a:xfrm>
            <a:off x="6012796" y="5574380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rear</a:t>
            </a:r>
            <a:endParaRPr/>
          </a:p>
        </p:txBody>
      </p:sp>
      <p:pic>
        <p:nvPicPr>
          <p:cNvPr descr="FVBUS" id="835" name="Google Shape;835;p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78996" y="5961240"/>
            <a:ext cx="1063625" cy="82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5" id="836" name="Google Shape;836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98196" y="4355180"/>
            <a:ext cx="7429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8" id="837" name="Google Shape;837;p5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36196" y="4355180"/>
            <a:ext cx="6858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3" name="Google Shape;843;p55"/>
          <p:cNvSpPr txBox="1"/>
          <p:nvPr/>
        </p:nvSpPr>
        <p:spPr>
          <a:xfrm>
            <a:off x="1343464" y="1700984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rear</a:t>
            </a:r>
            <a:endParaRPr/>
          </a:p>
        </p:txBody>
      </p:sp>
      <p:sp>
        <p:nvSpPr>
          <p:cNvPr id="844" name="Google Shape;844;p55"/>
          <p:cNvSpPr txBox="1"/>
          <p:nvPr/>
        </p:nvSpPr>
        <p:spPr>
          <a:xfrm>
            <a:off x="2181664" y="1396184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rear</a:t>
            </a:r>
            <a:endParaRPr/>
          </a:p>
        </p:txBody>
      </p:sp>
      <p:sp>
        <p:nvSpPr>
          <p:cNvPr id="845" name="Google Shape;845;p55"/>
          <p:cNvSpPr/>
          <p:nvPr/>
        </p:nvSpPr>
        <p:spPr>
          <a:xfrm>
            <a:off x="1191064" y="1777184"/>
            <a:ext cx="914400" cy="381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55"/>
          <p:cNvSpPr/>
          <p:nvPr/>
        </p:nvSpPr>
        <p:spPr>
          <a:xfrm>
            <a:off x="2105464" y="1472384"/>
            <a:ext cx="914400" cy="381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55"/>
          <p:cNvSpPr txBox="1"/>
          <p:nvPr/>
        </p:nvSpPr>
        <p:spPr>
          <a:xfrm>
            <a:off x="3019864" y="1396184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rear</a:t>
            </a:r>
            <a:endParaRPr/>
          </a:p>
        </p:txBody>
      </p:sp>
      <p:sp>
        <p:nvSpPr>
          <p:cNvPr id="848" name="Google Shape;848;p55"/>
          <p:cNvSpPr/>
          <p:nvPr/>
        </p:nvSpPr>
        <p:spPr>
          <a:xfrm>
            <a:off x="2791264" y="1396184"/>
            <a:ext cx="914400" cy="381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55"/>
          <p:cNvSpPr txBox="1"/>
          <p:nvPr/>
        </p:nvSpPr>
        <p:spPr>
          <a:xfrm>
            <a:off x="3781864" y="1396184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rear</a:t>
            </a:r>
            <a:endParaRPr/>
          </a:p>
        </p:txBody>
      </p:sp>
      <p:sp>
        <p:nvSpPr>
          <p:cNvPr id="850" name="Google Shape;850;p55"/>
          <p:cNvSpPr/>
          <p:nvPr/>
        </p:nvSpPr>
        <p:spPr>
          <a:xfrm>
            <a:off x="3553264" y="1472384"/>
            <a:ext cx="914400" cy="381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VBUS" id="851" name="Google Shape;85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204" y="1459480"/>
            <a:ext cx="1063625" cy="82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2" name="Google Shape;852;p55"/>
          <p:cNvGrpSpPr/>
          <p:nvPr/>
        </p:nvGrpSpPr>
        <p:grpSpPr>
          <a:xfrm>
            <a:off x="200464" y="176984"/>
            <a:ext cx="5791200" cy="1616075"/>
            <a:chOff x="200464" y="176984"/>
            <a:chExt cx="5791200" cy="1616075"/>
          </a:xfrm>
        </p:grpSpPr>
        <p:grpSp>
          <p:nvGrpSpPr>
            <p:cNvPr id="853" name="Google Shape;853;p55"/>
            <p:cNvGrpSpPr/>
            <p:nvPr/>
          </p:nvGrpSpPr>
          <p:grpSpPr>
            <a:xfrm>
              <a:off x="200464" y="405584"/>
              <a:ext cx="1246188" cy="868363"/>
              <a:chOff x="144" y="1248"/>
              <a:chExt cx="785" cy="547"/>
            </a:xfrm>
          </p:grpSpPr>
          <p:sp>
            <p:nvSpPr>
              <p:cNvPr id="854" name="Google Shape;854;p55"/>
              <p:cNvSpPr txBox="1"/>
              <p:nvPr/>
            </p:nvSpPr>
            <p:spPr>
              <a:xfrm>
                <a:off x="144" y="1344"/>
                <a:ext cx="576" cy="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Bus Stop</a:t>
                </a:r>
                <a:endParaRPr/>
              </a:p>
            </p:txBody>
          </p:sp>
          <p:pic>
            <p:nvPicPr>
              <p:cNvPr descr="palmtree" id="855" name="Google Shape;855;p5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2" y="1248"/>
                <a:ext cx="497" cy="5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person3" id="856" name="Google Shape;856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96064" y="557984"/>
              <a:ext cx="4572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rson6" id="857" name="Google Shape;857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58064" y="862784"/>
              <a:ext cx="457200" cy="427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aveman1" id="858" name="Google Shape;858;p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67664" y="557984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9" name="Google Shape;859;p55"/>
            <p:cNvSpPr txBox="1"/>
            <p:nvPr/>
          </p:nvSpPr>
          <p:spPr>
            <a:xfrm>
              <a:off x="1343464" y="1396184"/>
              <a:ext cx="13716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front</a:t>
              </a:r>
              <a:endParaRPr/>
            </a:p>
          </p:txBody>
        </p:sp>
        <p:sp>
          <p:nvSpPr>
            <p:cNvPr id="860" name="Google Shape;860;p55"/>
            <p:cNvSpPr txBox="1"/>
            <p:nvPr/>
          </p:nvSpPr>
          <p:spPr>
            <a:xfrm>
              <a:off x="4620064" y="1396184"/>
              <a:ext cx="13716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/>
            </a:p>
          </p:txBody>
        </p:sp>
        <p:pic>
          <p:nvPicPr>
            <p:cNvPr descr="person5" id="861" name="Google Shape;861;p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105464" y="176984"/>
              <a:ext cx="742950" cy="120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rson8" id="862" name="Google Shape;862;p5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43464" y="176984"/>
              <a:ext cx="685800" cy="1200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3" name="Google Shape;863;p55"/>
          <p:cNvGrpSpPr/>
          <p:nvPr/>
        </p:nvGrpSpPr>
        <p:grpSpPr>
          <a:xfrm>
            <a:off x="1182876" y="2425516"/>
            <a:ext cx="5791200" cy="2020413"/>
            <a:chOff x="903864" y="1443104"/>
            <a:chExt cx="5791200" cy="2020413"/>
          </a:xfrm>
        </p:grpSpPr>
        <p:grpSp>
          <p:nvGrpSpPr>
            <p:cNvPr id="864" name="Google Shape;864;p55"/>
            <p:cNvGrpSpPr/>
            <p:nvPr/>
          </p:nvGrpSpPr>
          <p:grpSpPr>
            <a:xfrm>
              <a:off x="903864" y="1671704"/>
              <a:ext cx="1246188" cy="868363"/>
              <a:chOff x="144" y="1248"/>
              <a:chExt cx="785" cy="547"/>
            </a:xfrm>
          </p:grpSpPr>
          <p:sp>
            <p:nvSpPr>
              <p:cNvPr id="865" name="Google Shape;865;p55"/>
              <p:cNvSpPr txBox="1"/>
              <p:nvPr/>
            </p:nvSpPr>
            <p:spPr>
              <a:xfrm>
                <a:off x="144" y="1344"/>
                <a:ext cx="576" cy="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Bus Stop</a:t>
                </a:r>
                <a:endParaRPr/>
              </a:p>
            </p:txBody>
          </p:sp>
          <p:pic>
            <p:nvPicPr>
              <p:cNvPr descr="palmtree" id="866" name="Google Shape;866;p5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2" y="1248"/>
                <a:ext cx="497" cy="5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person3" id="867" name="Google Shape;867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99464" y="1824104"/>
              <a:ext cx="4572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rson6" id="868" name="Google Shape;868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61464" y="2128904"/>
              <a:ext cx="457200" cy="427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aveman1" id="869" name="Google Shape;869;p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71064" y="1824104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0" name="Google Shape;870;p55"/>
            <p:cNvSpPr txBox="1"/>
            <p:nvPr/>
          </p:nvSpPr>
          <p:spPr>
            <a:xfrm>
              <a:off x="2792467" y="2690439"/>
              <a:ext cx="13716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front</a:t>
              </a:r>
              <a:endParaRPr/>
            </a:p>
          </p:txBody>
        </p:sp>
        <p:sp>
          <p:nvSpPr>
            <p:cNvPr id="871" name="Google Shape;871;p55"/>
            <p:cNvSpPr txBox="1"/>
            <p:nvPr/>
          </p:nvSpPr>
          <p:spPr>
            <a:xfrm>
              <a:off x="2046864" y="2967104"/>
              <a:ext cx="13716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/>
            </a:p>
          </p:txBody>
        </p:sp>
        <p:sp>
          <p:nvSpPr>
            <p:cNvPr id="872" name="Google Shape;872;p55"/>
            <p:cNvSpPr/>
            <p:nvPr/>
          </p:nvSpPr>
          <p:spPr>
            <a:xfrm>
              <a:off x="1894464" y="3043304"/>
              <a:ext cx="914400" cy="3810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55"/>
            <p:cNvSpPr txBox="1"/>
            <p:nvPr/>
          </p:nvSpPr>
          <p:spPr>
            <a:xfrm>
              <a:off x="3723264" y="2662304"/>
              <a:ext cx="685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/>
            </a:p>
          </p:txBody>
        </p:sp>
        <p:sp>
          <p:nvSpPr>
            <p:cNvPr id="874" name="Google Shape;874;p55"/>
            <p:cNvSpPr/>
            <p:nvPr/>
          </p:nvSpPr>
          <p:spPr>
            <a:xfrm>
              <a:off x="3494664" y="2662304"/>
              <a:ext cx="914400" cy="3810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55"/>
            <p:cNvSpPr txBox="1"/>
            <p:nvPr/>
          </p:nvSpPr>
          <p:spPr>
            <a:xfrm>
              <a:off x="4485264" y="2662304"/>
              <a:ext cx="13716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/>
            </a:p>
          </p:txBody>
        </p:sp>
        <p:sp>
          <p:nvSpPr>
            <p:cNvPr id="876" name="Google Shape;876;p55"/>
            <p:cNvSpPr/>
            <p:nvPr/>
          </p:nvSpPr>
          <p:spPr>
            <a:xfrm>
              <a:off x="4256664" y="2738504"/>
              <a:ext cx="914400" cy="3810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55"/>
            <p:cNvSpPr txBox="1"/>
            <p:nvPr/>
          </p:nvSpPr>
          <p:spPr>
            <a:xfrm>
              <a:off x="5323464" y="2662304"/>
              <a:ext cx="13716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/>
            </a:p>
          </p:txBody>
        </p:sp>
        <p:pic>
          <p:nvPicPr>
            <p:cNvPr descr="FVBUS" id="878" name="Google Shape;878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9828" y="2641192"/>
              <a:ext cx="1063625" cy="82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rson5" id="879" name="Google Shape;879;p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08864" y="1443104"/>
              <a:ext cx="742950" cy="1200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0" name="Google Shape;880;p55"/>
          <p:cNvGrpSpPr/>
          <p:nvPr/>
        </p:nvGrpSpPr>
        <p:grpSpPr>
          <a:xfrm>
            <a:off x="2967164" y="4607220"/>
            <a:ext cx="5229840" cy="1834017"/>
            <a:chOff x="2967164" y="4607220"/>
            <a:chExt cx="5229840" cy="1834017"/>
          </a:xfrm>
        </p:grpSpPr>
        <p:grpSp>
          <p:nvGrpSpPr>
            <p:cNvPr id="881" name="Google Shape;881;p55"/>
            <p:cNvGrpSpPr/>
            <p:nvPr/>
          </p:nvGrpSpPr>
          <p:grpSpPr>
            <a:xfrm>
              <a:off x="2967164" y="4607220"/>
              <a:ext cx="1246188" cy="868363"/>
              <a:chOff x="144" y="1248"/>
              <a:chExt cx="785" cy="547"/>
            </a:xfrm>
          </p:grpSpPr>
          <p:sp>
            <p:nvSpPr>
              <p:cNvPr id="882" name="Google Shape;882;p55"/>
              <p:cNvSpPr txBox="1"/>
              <p:nvPr/>
            </p:nvSpPr>
            <p:spPr>
              <a:xfrm>
                <a:off x="144" y="1344"/>
                <a:ext cx="576" cy="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Bus Stop</a:t>
                </a:r>
                <a:endParaRPr/>
              </a:p>
            </p:txBody>
          </p:sp>
          <p:pic>
            <p:nvPicPr>
              <p:cNvPr descr="palmtree" id="883" name="Google Shape;883;p5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2" y="1248"/>
                <a:ext cx="497" cy="5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person3" id="884" name="Google Shape;884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60888" y="4759620"/>
              <a:ext cx="4572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rson6" id="885" name="Google Shape;885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836956" y="5064420"/>
              <a:ext cx="457200" cy="427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aveman1" id="886" name="Google Shape;886;p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60624" y="475962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7" name="Google Shape;887;p55"/>
            <p:cNvSpPr txBox="1"/>
            <p:nvPr/>
          </p:nvSpPr>
          <p:spPr>
            <a:xfrm>
              <a:off x="4855767" y="5625955"/>
              <a:ext cx="13716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front</a:t>
              </a:r>
              <a:endParaRPr/>
            </a:p>
          </p:txBody>
        </p:sp>
        <p:sp>
          <p:nvSpPr>
            <p:cNvPr id="888" name="Google Shape;888;p55"/>
            <p:cNvSpPr txBox="1"/>
            <p:nvPr/>
          </p:nvSpPr>
          <p:spPr>
            <a:xfrm>
              <a:off x="4110164" y="5902620"/>
              <a:ext cx="13716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/>
            </a:p>
          </p:txBody>
        </p:sp>
        <p:sp>
          <p:nvSpPr>
            <p:cNvPr id="889" name="Google Shape;889;p55"/>
            <p:cNvSpPr/>
            <p:nvPr/>
          </p:nvSpPr>
          <p:spPr>
            <a:xfrm>
              <a:off x="3957764" y="5978820"/>
              <a:ext cx="914400" cy="3810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5"/>
            <p:cNvSpPr txBox="1"/>
            <p:nvPr/>
          </p:nvSpPr>
          <p:spPr>
            <a:xfrm>
              <a:off x="5786564" y="5597820"/>
              <a:ext cx="685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/>
            </a:p>
          </p:txBody>
        </p:sp>
        <p:sp>
          <p:nvSpPr>
            <p:cNvPr id="891" name="Google Shape;891;p55"/>
            <p:cNvSpPr/>
            <p:nvPr/>
          </p:nvSpPr>
          <p:spPr>
            <a:xfrm>
              <a:off x="5557964" y="5597820"/>
              <a:ext cx="914400" cy="3810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55"/>
            <p:cNvSpPr txBox="1"/>
            <p:nvPr/>
          </p:nvSpPr>
          <p:spPr>
            <a:xfrm>
              <a:off x="6548564" y="5597820"/>
              <a:ext cx="13716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/>
            </a:p>
          </p:txBody>
        </p:sp>
        <p:sp>
          <p:nvSpPr>
            <p:cNvPr id="893" name="Google Shape;893;p55"/>
            <p:cNvSpPr/>
            <p:nvPr/>
          </p:nvSpPr>
          <p:spPr>
            <a:xfrm>
              <a:off x="6319964" y="5674020"/>
              <a:ext cx="914400" cy="3810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55"/>
            <p:cNvSpPr txBox="1"/>
            <p:nvPr/>
          </p:nvSpPr>
          <p:spPr>
            <a:xfrm>
              <a:off x="7428968" y="5597820"/>
              <a:ext cx="716214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/>
            </a:p>
          </p:txBody>
        </p:sp>
        <p:pic>
          <p:nvPicPr>
            <p:cNvPr descr="FVBUS" id="895" name="Google Shape;895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01264" y="5618912"/>
              <a:ext cx="1063625" cy="82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rson7" id="896" name="Google Shape;896;p5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317529" y="4710333"/>
              <a:ext cx="879475" cy="898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Queue Operations</a:t>
            </a:r>
            <a:endParaRPr/>
          </a:p>
        </p:txBody>
      </p:sp>
      <p:sp>
        <p:nvSpPr>
          <p:cNvPr id="902" name="Google Shape;902;p56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IsEmpty … return true iff queue is empty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Front … return front element of queue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Rear … return rear element of queue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Push … add an element at the rear of the queue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 … delete the front element of the queue</a:t>
            </a:r>
            <a:endParaRPr/>
          </a:p>
        </p:txBody>
      </p:sp>
      <p:sp>
        <p:nvSpPr>
          <p:cNvPr id="903" name="Google Shape;903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List, Stack, and Queue</a:t>
            </a:r>
            <a:endParaRPr/>
          </a:p>
        </p:txBody>
      </p:sp>
      <p:sp>
        <p:nvSpPr>
          <p:cNvPr id="909" name="Google Shape;909;p57"/>
          <p:cNvSpPr txBox="1"/>
          <p:nvPr>
            <p:ph idx="1" type="body"/>
          </p:nvPr>
        </p:nvSpPr>
        <p:spPr>
          <a:xfrm>
            <a:off x="628650" y="1509333"/>
            <a:ext cx="7886700" cy="1838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Stack &amp; Queue are two frequently used data structures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are special cases of the more general data structure type, </a:t>
            </a:r>
            <a:r>
              <a:rPr b="1" lang="en-US">
                <a:solidFill>
                  <a:srgbClr val="0000CC"/>
                </a:solidFill>
              </a:rPr>
              <a:t>lists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10" name="Google Shape;910;p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1" name="Google Shape;911;p57"/>
          <p:cNvGrpSpPr/>
          <p:nvPr/>
        </p:nvGrpSpPr>
        <p:grpSpPr>
          <a:xfrm>
            <a:off x="3504323" y="3172945"/>
            <a:ext cx="1968296" cy="3081951"/>
            <a:chOff x="3504323" y="3172945"/>
            <a:chExt cx="1968296" cy="3081951"/>
          </a:xfrm>
        </p:grpSpPr>
        <p:sp>
          <p:nvSpPr>
            <p:cNvPr id="912" name="Google Shape;912;p57"/>
            <p:cNvSpPr/>
            <p:nvPr/>
          </p:nvSpPr>
          <p:spPr>
            <a:xfrm>
              <a:off x="4214934" y="3766436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4214934" y="4079052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4214934" y="4391668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57"/>
            <p:cNvSpPr/>
            <p:nvPr/>
          </p:nvSpPr>
          <p:spPr>
            <a:xfrm>
              <a:off x="4214934" y="4704284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57"/>
            <p:cNvSpPr/>
            <p:nvPr/>
          </p:nvSpPr>
          <p:spPr>
            <a:xfrm>
              <a:off x="4214934" y="5016900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57"/>
            <p:cNvSpPr/>
            <p:nvPr/>
          </p:nvSpPr>
          <p:spPr>
            <a:xfrm>
              <a:off x="4214934" y="3422559"/>
              <a:ext cx="500185" cy="1906957"/>
            </a:xfrm>
            <a:custGeom>
              <a:rect b="b" l="l" r="r" t="t"/>
              <a:pathLst>
                <a:path extrusionOk="0" h="1555261" w="515816">
                  <a:moveTo>
                    <a:pt x="0" y="0"/>
                  </a:moveTo>
                  <a:lnTo>
                    <a:pt x="0" y="1555261"/>
                  </a:lnTo>
                  <a:lnTo>
                    <a:pt x="515816" y="1555261"/>
                  </a:lnTo>
                  <a:lnTo>
                    <a:pt x="515816" y="0"/>
                  </a:lnTo>
                </a:path>
              </a:pathLst>
            </a:cu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57"/>
            <p:cNvSpPr txBox="1"/>
            <p:nvPr/>
          </p:nvSpPr>
          <p:spPr>
            <a:xfrm>
              <a:off x="3504323" y="5547010"/>
              <a:ext cx="196829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(Last In First Out)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57"/>
            <p:cNvSpPr/>
            <p:nvPr/>
          </p:nvSpPr>
          <p:spPr>
            <a:xfrm rot="5400000">
              <a:off x="4244159" y="3172522"/>
              <a:ext cx="168198" cy="22664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57"/>
            <p:cNvSpPr/>
            <p:nvPr/>
          </p:nvSpPr>
          <p:spPr>
            <a:xfrm rot="-5400000">
              <a:off x="4517696" y="3143720"/>
              <a:ext cx="168198" cy="22664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57"/>
          <p:cNvGrpSpPr/>
          <p:nvPr/>
        </p:nvGrpSpPr>
        <p:grpSpPr>
          <a:xfrm>
            <a:off x="5707639" y="3245661"/>
            <a:ext cx="2000804" cy="3009848"/>
            <a:chOff x="5707639" y="3245661"/>
            <a:chExt cx="2000804" cy="3009848"/>
          </a:xfrm>
        </p:grpSpPr>
        <p:sp>
          <p:nvSpPr>
            <p:cNvPr id="922" name="Google Shape;922;p57"/>
            <p:cNvSpPr/>
            <p:nvPr/>
          </p:nvSpPr>
          <p:spPr>
            <a:xfrm>
              <a:off x="6457950" y="3610128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57"/>
            <p:cNvSpPr/>
            <p:nvPr/>
          </p:nvSpPr>
          <p:spPr>
            <a:xfrm>
              <a:off x="6457950" y="3922744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57"/>
            <p:cNvSpPr/>
            <p:nvPr/>
          </p:nvSpPr>
          <p:spPr>
            <a:xfrm>
              <a:off x="6457950" y="4235360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57"/>
            <p:cNvSpPr/>
            <p:nvPr/>
          </p:nvSpPr>
          <p:spPr>
            <a:xfrm>
              <a:off x="6457950" y="4547976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57"/>
            <p:cNvSpPr/>
            <p:nvPr/>
          </p:nvSpPr>
          <p:spPr>
            <a:xfrm>
              <a:off x="6457950" y="4860592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57"/>
            <p:cNvSpPr txBox="1"/>
            <p:nvPr/>
          </p:nvSpPr>
          <p:spPr>
            <a:xfrm>
              <a:off x="5707639" y="5547623"/>
              <a:ext cx="200080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Queue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(First In First Out)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8" name="Google Shape;928;p57"/>
            <p:cNvCxnSpPr/>
            <p:nvPr/>
          </p:nvCxnSpPr>
          <p:spPr>
            <a:xfrm>
              <a:off x="6457950" y="3610128"/>
              <a:ext cx="0" cy="156308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57"/>
            <p:cNvCxnSpPr/>
            <p:nvPr/>
          </p:nvCxnSpPr>
          <p:spPr>
            <a:xfrm>
              <a:off x="6958135" y="3610128"/>
              <a:ext cx="0" cy="156308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30" name="Google Shape;930;p57"/>
            <p:cNvSpPr/>
            <p:nvPr/>
          </p:nvSpPr>
          <p:spPr>
            <a:xfrm rot="5400000">
              <a:off x="6623942" y="3216436"/>
              <a:ext cx="168198" cy="22664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57"/>
            <p:cNvSpPr/>
            <p:nvPr/>
          </p:nvSpPr>
          <p:spPr>
            <a:xfrm rot="5400000">
              <a:off x="6623942" y="5315921"/>
              <a:ext cx="168198" cy="22664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57"/>
          <p:cNvGrpSpPr/>
          <p:nvPr/>
        </p:nvGrpSpPr>
        <p:grpSpPr>
          <a:xfrm>
            <a:off x="1179096" y="3766436"/>
            <a:ext cx="2085827" cy="2499790"/>
            <a:chOff x="1179096" y="3766436"/>
            <a:chExt cx="2085827" cy="2499790"/>
          </a:xfrm>
        </p:grpSpPr>
        <p:sp>
          <p:nvSpPr>
            <p:cNvPr id="933" name="Google Shape;933;p57"/>
            <p:cNvSpPr/>
            <p:nvPr/>
          </p:nvSpPr>
          <p:spPr>
            <a:xfrm>
              <a:off x="1971918" y="3766436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57"/>
            <p:cNvSpPr/>
            <p:nvPr/>
          </p:nvSpPr>
          <p:spPr>
            <a:xfrm>
              <a:off x="1971918" y="4079052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57"/>
            <p:cNvSpPr/>
            <p:nvPr/>
          </p:nvSpPr>
          <p:spPr>
            <a:xfrm>
              <a:off x="1971918" y="4391668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57"/>
            <p:cNvSpPr/>
            <p:nvPr/>
          </p:nvSpPr>
          <p:spPr>
            <a:xfrm>
              <a:off x="1971918" y="4704284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57"/>
            <p:cNvSpPr/>
            <p:nvPr/>
          </p:nvSpPr>
          <p:spPr>
            <a:xfrm>
              <a:off x="1971918" y="5016900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57"/>
            <p:cNvSpPr txBox="1"/>
            <p:nvPr/>
          </p:nvSpPr>
          <p:spPr>
            <a:xfrm>
              <a:off x="1179096" y="5558340"/>
              <a:ext cx="20858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(Random add/del)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9" name="Google Shape;939;p57"/>
            <p:cNvGrpSpPr/>
            <p:nvPr/>
          </p:nvGrpSpPr>
          <p:grpSpPr>
            <a:xfrm>
              <a:off x="1635196" y="5016900"/>
              <a:ext cx="306115" cy="280313"/>
              <a:chOff x="1635196" y="4721472"/>
              <a:chExt cx="306115" cy="280313"/>
            </a:xfrm>
          </p:grpSpPr>
          <p:sp>
            <p:nvSpPr>
              <p:cNvPr id="940" name="Google Shape;940;p57"/>
              <p:cNvSpPr/>
              <p:nvPr/>
            </p:nvSpPr>
            <p:spPr>
              <a:xfrm rot="10800000">
                <a:off x="1635196" y="4721472"/>
                <a:ext cx="168198" cy="22664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5"/>
              </a:solidFill>
              <a:ln cap="flat" cmpd="sng" w="127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57"/>
              <p:cNvSpPr/>
              <p:nvPr/>
            </p:nvSpPr>
            <p:spPr>
              <a:xfrm>
                <a:off x="1773113" y="4775137"/>
                <a:ext cx="168198" cy="22664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C00000"/>
              </a:solidFill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57"/>
            <p:cNvGrpSpPr/>
            <p:nvPr/>
          </p:nvGrpSpPr>
          <p:grpSpPr>
            <a:xfrm>
              <a:off x="1625426" y="4712359"/>
              <a:ext cx="306115" cy="280313"/>
              <a:chOff x="1635196" y="4721472"/>
              <a:chExt cx="306115" cy="280313"/>
            </a:xfrm>
          </p:grpSpPr>
          <p:sp>
            <p:nvSpPr>
              <p:cNvPr id="943" name="Google Shape;943;p57"/>
              <p:cNvSpPr/>
              <p:nvPr/>
            </p:nvSpPr>
            <p:spPr>
              <a:xfrm rot="10800000">
                <a:off x="1635196" y="4721472"/>
                <a:ext cx="168198" cy="22664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5"/>
              </a:solidFill>
              <a:ln cap="flat" cmpd="sng" w="127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57"/>
              <p:cNvSpPr/>
              <p:nvPr/>
            </p:nvSpPr>
            <p:spPr>
              <a:xfrm>
                <a:off x="1773113" y="4775137"/>
                <a:ext cx="168198" cy="22664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C00000"/>
              </a:solidFill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57"/>
            <p:cNvGrpSpPr/>
            <p:nvPr/>
          </p:nvGrpSpPr>
          <p:grpSpPr>
            <a:xfrm>
              <a:off x="1635196" y="4407819"/>
              <a:ext cx="306115" cy="280313"/>
              <a:chOff x="1635196" y="4721472"/>
              <a:chExt cx="306115" cy="280313"/>
            </a:xfrm>
          </p:grpSpPr>
          <p:sp>
            <p:nvSpPr>
              <p:cNvPr id="946" name="Google Shape;946;p57"/>
              <p:cNvSpPr/>
              <p:nvPr/>
            </p:nvSpPr>
            <p:spPr>
              <a:xfrm rot="10800000">
                <a:off x="1635196" y="4721472"/>
                <a:ext cx="168198" cy="22664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5"/>
              </a:solidFill>
              <a:ln cap="flat" cmpd="sng" w="127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57"/>
              <p:cNvSpPr/>
              <p:nvPr/>
            </p:nvSpPr>
            <p:spPr>
              <a:xfrm>
                <a:off x="1773113" y="4775137"/>
                <a:ext cx="168198" cy="22664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C00000"/>
              </a:solidFill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57"/>
            <p:cNvGrpSpPr/>
            <p:nvPr/>
          </p:nvGrpSpPr>
          <p:grpSpPr>
            <a:xfrm>
              <a:off x="1635196" y="4103279"/>
              <a:ext cx="306115" cy="280313"/>
              <a:chOff x="1635196" y="4721472"/>
              <a:chExt cx="306115" cy="280313"/>
            </a:xfrm>
          </p:grpSpPr>
          <p:sp>
            <p:nvSpPr>
              <p:cNvPr id="949" name="Google Shape;949;p57"/>
              <p:cNvSpPr/>
              <p:nvPr/>
            </p:nvSpPr>
            <p:spPr>
              <a:xfrm rot="10800000">
                <a:off x="1635196" y="4721472"/>
                <a:ext cx="168198" cy="22664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5"/>
              </a:solidFill>
              <a:ln cap="flat" cmpd="sng" w="127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57"/>
              <p:cNvSpPr/>
              <p:nvPr/>
            </p:nvSpPr>
            <p:spPr>
              <a:xfrm>
                <a:off x="1773113" y="4775137"/>
                <a:ext cx="168198" cy="22664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C00000"/>
              </a:solidFill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1" name="Google Shape;951;p57"/>
            <p:cNvGrpSpPr/>
            <p:nvPr/>
          </p:nvGrpSpPr>
          <p:grpSpPr>
            <a:xfrm>
              <a:off x="1620055" y="3798739"/>
              <a:ext cx="306115" cy="280313"/>
              <a:chOff x="1635196" y="4721472"/>
              <a:chExt cx="306115" cy="280313"/>
            </a:xfrm>
          </p:grpSpPr>
          <p:sp>
            <p:nvSpPr>
              <p:cNvPr id="952" name="Google Shape;952;p57"/>
              <p:cNvSpPr/>
              <p:nvPr/>
            </p:nvSpPr>
            <p:spPr>
              <a:xfrm rot="10800000">
                <a:off x="1635196" y="4721472"/>
                <a:ext cx="168198" cy="22664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5"/>
              </a:solidFill>
              <a:ln cap="flat" cmpd="sng" w="127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57"/>
              <p:cNvSpPr/>
              <p:nvPr/>
            </p:nvSpPr>
            <p:spPr>
              <a:xfrm>
                <a:off x="1773113" y="4775137"/>
                <a:ext cx="168198" cy="22664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C00000"/>
              </a:solidFill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Queue in an Array</a:t>
            </a:r>
            <a:endParaRPr/>
          </a:p>
        </p:txBody>
      </p:sp>
      <p:sp>
        <p:nvSpPr>
          <p:cNvPr id="959" name="Google Shape;959;p58"/>
          <p:cNvSpPr txBox="1"/>
          <p:nvPr>
            <p:ph idx="1" type="body"/>
          </p:nvPr>
        </p:nvSpPr>
        <p:spPr>
          <a:xfrm>
            <a:off x="628650" y="1509333"/>
            <a:ext cx="7886700" cy="181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a 1D array to represent a queue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queue elements are stored with the front element in </a:t>
            </a:r>
            <a:r>
              <a:rPr lang="en-US">
                <a:solidFill>
                  <a:srgbClr val="C00000"/>
                </a:solidFill>
              </a:rPr>
              <a:t>queue[0]</a:t>
            </a:r>
            <a:r>
              <a:rPr lang="en-US"/>
              <a:t>, the next in </a:t>
            </a:r>
            <a:r>
              <a:rPr lang="en-US">
                <a:solidFill>
                  <a:srgbClr val="C00000"/>
                </a:solidFill>
              </a:rPr>
              <a:t>queue[1]</a:t>
            </a:r>
            <a:r>
              <a:rPr lang="en-US"/>
              <a:t>, and so on.</a:t>
            </a:r>
            <a:endParaRPr/>
          </a:p>
        </p:txBody>
      </p:sp>
      <p:sp>
        <p:nvSpPr>
          <p:cNvPr id="960" name="Google Shape;960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1" name="Google Shape;961;p58"/>
          <p:cNvSpPr txBox="1"/>
          <p:nvPr/>
        </p:nvSpPr>
        <p:spPr>
          <a:xfrm>
            <a:off x="626302" y="4855169"/>
            <a:ext cx="7886700" cy="181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=&gt; remove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queue[0]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shift left queue one place.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O(queue size)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=&gt;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capacity, add at right end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O(1)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2" name="Google Shape;962;p58"/>
          <p:cNvGrpSpPr/>
          <p:nvPr/>
        </p:nvGrpSpPr>
        <p:grpSpPr>
          <a:xfrm>
            <a:off x="1143000" y="3446640"/>
            <a:ext cx="6845300" cy="1390077"/>
            <a:chOff x="1143000" y="3516980"/>
            <a:chExt cx="6845300" cy="1390077"/>
          </a:xfrm>
        </p:grpSpPr>
        <p:grpSp>
          <p:nvGrpSpPr>
            <p:cNvPr id="963" name="Google Shape;963;p58"/>
            <p:cNvGrpSpPr/>
            <p:nvPr/>
          </p:nvGrpSpPr>
          <p:grpSpPr>
            <a:xfrm>
              <a:off x="1143000" y="3516980"/>
              <a:ext cx="6845300" cy="1066800"/>
              <a:chOff x="720" y="1824"/>
              <a:chExt cx="4312" cy="672"/>
            </a:xfrm>
          </p:grpSpPr>
          <p:grpSp>
            <p:nvGrpSpPr>
              <p:cNvPr id="964" name="Google Shape;964;p58"/>
              <p:cNvGrpSpPr/>
              <p:nvPr/>
            </p:nvGrpSpPr>
            <p:grpSpPr>
              <a:xfrm>
                <a:off x="720" y="1824"/>
                <a:ext cx="4312" cy="672"/>
                <a:chOff x="724" y="1622"/>
                <a:chExt cx="4312" cy="672"/>
              </a:xfrm>
            </p:grpSpPr>
            <p:sp>
              <p:nvSpPr>
                <p:cNvPr id="965" name="Google Shape;965;p58"/>
                <p:cNvSpPr/>
                <p:nvPr/>
              </p:nvSpPr>
              <p:spPr>
                <a:xfrm>
                  <a:off x="724" y="1636"/>
                  <a:ext cx="4312" cy="32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966" name="Google Shape;966;p58"/>
                <p:cNvCxnSpPr/>
                <p:nvPr/>
              </p:nvCxnSpPr>
              <p:spPr>
                <a:xfrm>
                  <a:off x="1008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7" name="Google Shape;967;p58"/>
                <p:cNvCxnSpPr/>
                <p:nvPr/>
              </p:nvCxnSpPr>
              <p:spPr>
                <a:xfrm>
                  <a:off x="1296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8" name="Google Shape;968;p58"/>
                <p:cNvCxnSpPr/>
                <p:nvPr/>
              </p:nvCxnSpPr>
              <p:spPr>
                <a:xfrm>
                  <a:off x="1584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9" name="Google Shape;969;p58"/>
                <p:cNvCxnSpPr/>
                <p:nvPr/>
              </p:nvCxnSpPr>
              <p:spPr>
                <a:xfrm>
                  <a:off x="1872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0" name="Google Shape;970;p58"/>
                <p:cNvCxnSpPr/>
                <p:nvPr/>
              </p:nvCxnSpPr>
              <p:spPr>
                <a:xfrm>
                  <a:off x="2160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1" name="Google Shape;971;p58"/>
                <p:cNvCxnSpPr/>
                <p:nvPr/>
              </p:nvCxnSpPr>
              <p:spPr>
                <a:xfrm>
                  <a:off x="2448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2" name="Google Shape;972;p58"/>
                <p:cNvCxnSpPr/>
                <p:nvPr/>
              </p:nvCxnSpPr>
              <p:spPr>
                <a:xfrm>
                  <a:off x="2736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3" name="Google Shape;973;p58"/>
                <p:cNvCxnSpPr/>
                <p:nvPr/>
              </p:nvCxnSpPr>
              <p:spPr>
                <a:xfrm>
                  <a:off x="3024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4" name="Google Shape;974;p58"/>
                <p:cNvCxnSpPr/>
                <p:nvPr/>
              </p:nvCxnSpPr>
              <p:spPr>
                <a:xfrm>
                  <a:off x="3312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5" name="Google Shape;975;p58"/>
                <p:cNvCxnSpPr/>
                <p:nvPr/>
              </p:nvCxnSpPr>
              <p:spPr>
                <a:xfrm>
                  <a:off x="3600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6" name="Google Shape;976;p58"/>
                <p:cNvCxnSpPr/>
                <p:nvPr/>
              </p:nvCxnSpPr>
              <p:spPr>
                <a:xfrm>
                  <a:off x="3888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7" name="Google Shape;977;p58"/>
                <p:cNvCxnSpPr/>
                <p:nvPr/>
              </p:nvCxnSpPr>
              <p:spPr>
                <a:xfrm>
                  <a:off x="4176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8" name="Google Shape;978;p58"/>
                <p:cNvCxnSpPr/>
                <p:nvPr/>
              </p:nvCxnSpPr>
              <p:spPr>
                <a:xfrm>
                  <a:off x="4464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9" name="Google Shape;979;p58"/>
                <p:cNvCxnSpPr/>
                <p:nvPr/>
              </p:nvCxnSpPr>
              <p:spPr>
                <a:xfrm>
                  <a:off x="4752" y="1632"/>
                  <a:ext cx="0" cy="33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80" name="Google Shape;980;p58"/>
                <p:cNvSpPr/>
                <p:nvPr/>
              </p:nvSpPr>
              <p:spPr>
                <a:xfrm>
                  <a:off x="806" y="1622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58"/>
                <p:cNvSpPr/>
                <p:nvPr/>
              </p:nvSpPr>
              <p:spPr>
                <a:xfrm>
                  <a:off x="771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hlink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  <p:sp>
              <p:nvSpPr>
                <p:cNvPr id="982" name="Google Shape;982;p58"/>
                <p:cNvSpPr/>
                <p:nvPr/>
              </p:nvSpPr>
              <p:spPr>
                <a:xfrm>
                  <a:off x="1067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hlink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983" name="Google Shape;983;p58"/>
                <p:cNvSpPr/>
                <p:nvPr/>
              </p:nvSpPr>
              <p:spPr>
                <a:xfrm>
                  <a:off x="1355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hlink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984" name="Google Shape;984;p58"/>
                <p:cNvSpPr/>
                <p:nvPr/>
              </p:nvSpPr>
              <p:spPr>
                <a:xfrm>
                  <a:off x="1656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hlink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985" name="Google Shape;985;p58"/>
                <p:cNvSpPr/>
                <p:nvPr/>
              </p:nvSpPr>
              <p:spPr>
                <a:xfrm>
                  <a:off x="1931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hlink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986" name="Google Shape;986;p58"/>
                <p:cNvSpPr/>
                <p:nvPr/>
              </p:nvSpPr>
              <p:spPr>
                <a:xfrm>
                  <a:off x="2219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hlink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  <p:sp>
              <p:nvSpPr>
                <p:cNvPr id="987" name="Google Shape;987;p58"/>
                <p:cNvSpPr/>
                <p:nvPr/>
              </p:nvSpPr>
              <p:spPr>
                <a:xfrm>
                  <a:off x="2486" y="200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hlink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/>
                </a:p>
              </p:txBody>
            </p:sp>
          </p:grpSp>
          <p:sp>
            <p:nvSpPr>
              <p:cNvPr id="988" name="Google Shape;988;p58"/>
              <p:cNvSpPr/>
              <p:nvPr/>
            </p:nvSpPr>
            <p:spPr>
              <a:xfrm>
                <a:off x="768" y="1824"/>
                <a:ext cx="20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989" name="Google Shape;989;p58"/>
              <p:cNvSpPr/>
              <p:nvPr/>
            </p:nvSpPr>
            <p:spPr>
              <a:xfrm>
                <a:off x="105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990" name="Google Shape;990;p58"/>
              <p:cNvSpPr/>
              <p:nvPr/>
            </p:nvSpPr>
            <p:spPr>
              <a:xfrm>
                <a:off x="1344" y="1824"/>
                <a:ext cx="20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991" name="Google Shape;991;p58"/>
              <p:cNvSpPr/>
              <p:nvPr/>
            </p:nvSpPr>
            <p:spPr>
              <a:xfrm>
                <a:off x="1632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  <p:sp>
            <p:nvSpPr>
              <p:cNvPr id="992" name="Google Shape;992;p58"/>
              <p:cNvSpPr/>
              <p:nvPr/>
            </p:nvSpPr>
            <p:spPr>
              <a:xfrm>
                <a:off x="1920" y="1824"/>
                <a:ext cx="20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/>
              </a:p>
            </p:txBody>
          </p:sp>
        </p:grpSp>
        <p:sp>
          <p:nvSpPr>
            <p:cNvPr id="993" name="Google Shape;993;p58"/>
            <p:cNvSpPr txBox="1"/>
            <p:nvPr/>
          </p:nvSpPr>
          <p:spPr>
            <a:xfrm>
              <a:off x="2855740" y="4445392"/>
              <a:ext cx="6967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Queue (Single Pointer)</a:t>
            </a:r>
            <a:endParaRPr/>
          </a:p>
        </p:txBody>
      </p:sp>
      <p:sp>
        <p:nvSpPr>
          <p:cNvPr id="999" name="Google Shape;999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0" name="Google Shape;1000;p59"/>
          <p:cNvSpPr txBox="1"/>
          <p:nvPr/>
        </p:nvSpPr>
        <p:spPr>
          <a:xfrm>
            <a:off x="793900" y="5163960"/>
            <a:ext cx="60803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push(): Θ(1) (exclusive of array resizing time)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pop(): Θ(size)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1" name="Google Shape;1001;p59"/>
          <p:cNvGrpSpPr/>
          <p:nvPr/>
        </p:nvGrpSpPr>
        <p:grpSpPr>
          <a:xfrm>
            <a:off x="253219" y="1769802"/>
            <a:ext cx="8669402" cy="2619353"/>
            <a:chOff x="253219" y="1910482"/>
            <a:chExt cx="8669402" cy="2619353"/>
          </a:xfrm>
        </p:grpSpPr>
        <p:grpSp>
          <p:nvGrpSpPr>
            <p:cNvPr id="1002" name="Google Shape;1002;p59"/>
            <p:cNvGrpSpPr/>
            <p:nvPr/>
          </p:nvGrpSpPr>
          <p:grpSpPr>
            <a:xfrm>
              <a:off x="793900" y="1918795"/>
              <a:ext cx="500185" cy="1571393"/>
              <a:chOff x="6457950" y="3306387"/>
              <a:chExt cx="500185" cy="1571393"/>
            </a:xfrm>
          </p:grpSpPr>
          <p:sp>
            <p:nvSpPr>
              <p:cNvPr id="1003" name="Google Shape;1003;p59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59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59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59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59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08" name="Google Shape;1008;p59"/>
              <p:cNvCxnSpPr/>
              <p:nvPr/>
            </p:nvCxnSpPr>
            <p:spPr>
              <a:xfrm>
                <a:off x="6457950" y="3314700"/>
                <a:ext cx="0" cy="156308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9" name="Google Shape;1009;p59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10" name="Google Shape;1010;p59"/>
            <p:cNvGrpSpPr/>
            <p:nvPr/>
          </p:nvGrpSpPr>
          <p:grpSpPr>
            <a:xfrm>
              <a:off x="2373503" y="1910482"/>
              <a:ext cx="500185" cy="1592565"/>
              <a:chOff x="6457950" y="3298074"/>
              <a:chExt cx="500185" cy="1592565"/>
            </a:xfrm>
          </p:grpSpPr>
          <p:sp>
            <p:nvSpPr>
              <p:cNvPr id="1011" name="Google Shape;1011;p59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59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59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59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59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16" name="Google Shape;1016;p59"/>
              <p:cNvCxnSpPr/>
              <p:nvPr/>
            </p:nvCxnSpPr>
            <p:spPr>
              <a:xfrm>
                <a:off x="6457950" y="3298074"/>
                <a:ext cx="0" cy="159256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7" name="Google Shape;1017;p59"/>
              <p:cNvCxnSpPr/>
              <p:nvPr/>
            </p:nvCxnSpPr>
            <p:spPr>
              <a:xfrm>
                <a:off x="6958135" y="3298074"/>
                <a:ext cx="0" cy="159256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18" name="Google Shape;1018;p59"/>
            <p:cNvGrpSpPr/>
            <p:nvPr/>
          </p:nvGrpSpPr>
          <p:grpSpPr>
            <a:xfrm>
              <a:off x="4055459" y="1918795"/>
              <a:ext cx="500185" cy="1592565"/>
              <a:chOff x="6457950" y="3306387"/>
              <a:chExt cx="500185" cy="1592565"/>
            </a:xfrm>
          </p:grpSpPr>
          <p:sp>
            <p:nvSpPr>
              <p:cNvPr id="1019" name="Google Shape;1019;p59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59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59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59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59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24" name="Google Shape;1024;p59"/>
              <p:cNvCxnSpPr/>
              <p:nvPr/>
            </p:nvCxnSpPr>
            <p:spPr>
              <a:xfrm>
                <a:off x="6457950" y="3306387"/>
                <a:ext cx="0" cy="159256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5" name="Google Shape;1025;p59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6" name="Google Shape;1026;p59"/>
            <p:cNvGrpSpPr/>
            <p:nvPr/>
          </p:nvGrpSpPr>
          <p:grpSpPr>
            <a:xfrm>
              <a:off x="5790443" y="1918795"/>
              <a:ext cx="2600032" cy="2298153"/>
              <a:chOff x="6457950" y="3306387"/>
              <a:chExt cx="2600032" cy="2298153"/>
            </a:xfrm>
          </p:grpSpPr>
          <p:sp>
            <p:nvSpPr>
              <p:cNvPr id="1027" name="Google Shape;1027;p59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59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59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59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59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2" name="Google Shape;1032;p59"/>
              <p:cNvCxnSpPr/>
              <p:nvPr/>
            </p:nvCxnSpPr>
            <p:spPr>
              <a:xfrm>
                <a:off x="6457950" y="3314700"/>
                <a:ext cx="0" cy="156308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3" name="Google Shape;1033;p59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034" name="Google Shape;1034;p59"/>
              <p:cNvSpPr/>
              <p:nvPr/>
            </p:nvSpPr>
            <p:spPr>
              <a:xfrm rot="-1406475">
                <a:off x="8516257" y="5205335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5" name="Google Shape;1035;p59"/>
            <p:cNvGrpSpPr/>
            <p:nvPr/>
          </p:nvGrpSpPr>
          <p:grpSpPr>
            <a:xfrm>
              <a:off x="7510363" y="1918795"/>
              <a:ext cx="500185" cy="1571393"/>
              <a:chOff x="6457950" y="3306387"/>
              <a:chExt cx="500185" cy="1571393"/>
            </a:xfrm>
          </p:grpSpPr>
          <p:sp>
            <p:nvSpPr>
              <p:cNvPr id="1036" name="Google Shape;1036;p59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59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59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59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59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41" name="Google Shape;1041;p59"/>
              <p:cNvCxnSpPr/>
              <p:nvPr/>
            </p:nvCxnSpPr>
            <p:spPr>
              <a:xfrm>
                <a:off x="6457950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2" name="Google Shape;1042;p59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043" name="Google Shape;1043;p59"/>
            <p:cNvSpPr/>
            <p:nvPr/>
          </p:nvSpPr>
          <p:spPr>
            <a:xfrm>
              <a:off x="1419332" y="3939498"/>
              <a:ext cx="1074561" cy="59033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BD6EE"/>
            </a:solidFill>
            <a:ln cap="flat" cmpd="sng" w="12700">
              <a:solidFill>
                <a:srgbClr val="BBD6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9"/>
            <p:cNvSpPr/>
            <p:nvPr/>
          </p:nvSpPr>
          <p:spPr>
            <a:xfrm>
              <a:off x="3082577" y="3939498"/>
              <a:ext cx="1074561" cy="59033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BD6EE"/>
            </a:solidFill>
            <a:ln cap="flat" cmpd="sng" w="12700">
              <a:solidFill>
                <a:srgbClr val="BBD6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9"/>
            <p:cNvSpPr/>
            <p:nvPr/>
          </p:nvSpPr>
          <p:spPr>
            <a:xfrm>
              <a:off x="4763632" y="3939498"/>
              <a:ext cx="1074561" cy="59033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BD6EE"/>
            </a:solidFill>
            <a:ln cap="flat" cmpd="sng" w="12700">
              <a:solidFill>
                <a:srgbClr val="BBD6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59"/>
            <p:cNvSpPr/>
            <p:nvPr/>
          </p:nvSpPr>
          <p:spPr>
            <a:xfrm>
              <a:off x="6426877" y="3939498"/>
              <a:ext cx="1074561" cy="59033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BD6EE"/>
            </a:solidFill>
            <a:ln cap="flat" cmpd="sng" w="12700">
              <a:solidFill>
                <a:srgbClr val="BBD6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9"/>
            <p:cNvSpPr txBox="1"/>
            <p:nvPr/>
          </p:nvSpPr>
          <p:spPr>
            <a:xfrm>
              <a:off x="1383458" y="4003834"/>
              <a:ext cx="10374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push A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9"/>
            <p:cNvSpPr txBox="1"/>
            <p:nvPr/>
          </p:nvSpPr>
          <p:spPr>
            <a:xfrm>
              <a:off x="3059959" y="4003834"/>
              <a:ext cx="10262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push B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9"/>
            <p:cNvSpPr txBox="1"/>
            <p:nvPr/>
          </p:nvSpPr>
          <p:spPr>
            <a:xfrm>
              <a:off x="4738533" y="4003834"/>
              <a:ext cx="10230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push C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59"/>
            <p:cNvSpPr txBox="1"/>
            <p:nvPr/>
          </p:nvSpPr>
          <p:spPr>
            <a:xfrm>
              <a:off x="6625899" y="4003834"/>
              <a:ext cx="6703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pop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1" name="Google Shape;1051;p59"/>
            <p:cNvGrpSpPr/>
            <p:nvPr/>
          </p:nvGrpSpPr>
          <p:grpSpPr>
            <a:xfrm>
              <a:off x="1337798" y="3451233"/>
              <a:ext cx="823778" cy="461665"/>
              <a:chOff x="3967701" y="4762074"/>
              <a:chExt cx="823778" cy="461665"/>
            </a:xfrm>
          </p:grpSpPr>
          <p:cxnSp>
            <p:nvCxnSpPr>
              <p:cNvPr id="1052" name="Google Shape;1052;p59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053" name="Google Shape;1053;p59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4" name="Google Shape;1054;p59"/>
            <p:cNvGrpSpPr/>
            <p:nvPr/>
          </p:nvGrpSpPr>
          <p:grpSpPr>
            <a:xfrm>
              <a:off x="2961983" y="3074208"/>
              <a:ext cx="823778" cy="461665"/>
              <a:chOff x="3967701" y="4762074"/>
              <a:chExt cx="823778" cy="461665"/>
            </a:xfrm>
          </p:grpSpPr>
          <p:cxnSp>
            <p:nvCxnSpPr>
              <p:cNvPr id="1055" name="Google Shape;1055;p59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056" name="Google Shape;1056;p59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7" name="Google Shape;1057;p59"/>
            <p:cNvGrpSpPr/>
            <p:nvPr/>
          </p:nvGrpSpPr>
          <p:grpSpPr>
            <a:xfrm>
              <a:off x="4633158" y="2790431"/>
              <a:ext cx="823778" cy="461665"/>
              <a:chOff x="3967701" y="4762074"/>
              <a:chExt cx="823778" cy="461665"/>
            </a:xfrm>
          </p:grpSpPr>
          <p:cxnSp>
            <p:nvCxnSpPr>
              <p:cNvPr id="1058" name="Google Shape;1058;p59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059" name="Google Shape;1059;p59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0" name="Google Shape;1060;p59"/>
            <p:cNvGrpSpPr/>
            <p:nvPr/>
          </p:nvGrpSpPr>
          <p:grpSpPr>
            <a:xfrm>
              <a:off x="6354850" y="2484244"/>
              <a:ext cx="823778" cy="461665"/>
              <a:chOff x="3967701" y="4762074"/>
              <a:chExt cx="823778" cy="461665"/>
            </a:xfrm>
          </p:grpSpPr>
          <p:cxnSp>
            <p:nvCxnSpPr>
              <p:cNvPr id="1061" name="Google Shape;1061;p59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062" name="Google Shape;1062;p59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3" name="Google Shape;1063;p59"/>
            <p:cNvGrpSpPr/>
            <p:nvPr/>
          </p:nvGrpSpPr>
          <p:grpSpPr>
            <a:xfrm>
              <a:off x="8098843" y="2806846"/>
              <a:ext cx="823778" cy="461665"/>
              <a:chOff x="3967701" y="4762074"/>
              <a:chExt cx="823778" cy="461665"/>
            </a:xfrm>
          </p:grpSpPr>
          <p:cxnSp>
            <p:nvCxnSpPr>
              <p:cNvPr id="1064" name="Google Shape;1064;p59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065" name="Google Shape;1065;p59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6" name="Google Shape;1066;p59"/>
            <p:cNvSpPr/>
            <p:nvPr/>
          </p:nvSpPr>
          <p:spPr>
            <a:xfrm>
              <a:off x="7747462" y="3561908"/>
              <a:ext cx="232756" cy="232756"/>
            </a:xfrm>
            <a:custGeom>
              <a:rect b="b" l="l" r="r" t="t"/>
              <a:pathLst>
                <a:path extrusionOk="0" h="232756" w="232756">
                  <a:moveTo>
                    <a:pt x="0" y="0"/>
                  </a:moveTo>
                  <a:cubicBezTo>
                    <a:pt x="9698" y="55418"/>
                    <a:pt x="19396" y="110836"/>
                    <a:pt x="58189" y="149629"/>
                  </a:cubicBezTo>
                  <a:cubicBezTo>
                    <a:pt x="96982" y="188422"/>
                    <a:pt x="164869" y="210589"/>
                    <a:pt x="232756" y="232756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67" name="Google Shape;1067;p59"/>
            <p:cNvCxnSpPr/>
            <p:nvPr/>
          </p:nvCxnSpPr>
          <p:spPr>
            <a:xfrm>
              <a:off x="7396120" y="2727745"/>
              <a:ext cx="0" cy="274421"/>
            </a:xfrm>
            <a:prstGeom prst="straightConnector1">
              <a:avLst/>
            </a:pr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68" name="Google Shape;1068;p59"/>
            <p:cNvCxnSpPr/>
            <p:nvPr/>
          </p:nvCxnSpPr>
          <p:spPr>
            <a:xfrm>
              <a:off x="7396120" y="3078139"/>
              <a:ext cx="0" cy="283777"/>
            </a:xfrm>
            <a:prstGeom prst="straightConnector1">
              <a:avLst/>
            </a:pr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69" name="Google Shape;1069;p59"/>
            <p:cNvSpPr/>
            <p:nvPr/>
          </p:nvSpPr>
          <p:spPr>
            <a:xfrm>
              <a:off x="293716" y="2396032"/>
              <a:ext cx="302342" cy="567122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9"/>
            <p:cNvSpPr txBox="1"/>
            <p:nvPr/>
          </p:nvSpPr>
          <p:spPr>
            <a:xfrm>
              <a:off x="436098" y="313709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9"/>
            <p:cNvSpPr txBox="1"/>
            <p:nvPr/>
          </p:nvSpPr>
          <p:spPr>
            <a:xfrm>
              <a:off x="447821" y="285339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9"/>
            <p:cNvSpPr txBox="1"/>
            <p:nvPr/>
          </p:nvSpPr>
          <p:spPr>
            <a:xfrm>
              <a:off x="475956" y="248763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9"/>
            <p:cNvSpPr txBox="1"/>
            <p:nvPr/>
          </p:nvSpPr>
          <p:spPr>
            <a:xfrm>
              <a:off x="253219" y="3685731"/>
              <a:ext cx="6030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Pop </a:t>
              </a:r>
              <a:endPara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4" name="Google Shape;1074;p59"/>
            <p:cNvCxnSpPr>
              <a:stCxn id="1073" idx="0"/>
            </p:cNvCxnSpPr>
            <p:nvPr/>
          </p:nvCxnSpPr>
          <p:spPr>
            <a:xfrm flipH="1" rot="10800000">
              <a:off x="554744" y="3502731"/>
              <a:ext cx="219000" cy="1830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075" name="Google Shape;1075;p59"/>
          <p:cNvSpPr txBox="1"/>
          <p:nvPr/>
        </p:nvSpPr>
        <p:spPr>
          <a:xfrm>
            <a:off x="5387923" y="4473525"/>
            <a:ext cx="3113673" cy="923330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rear = -1 =&gt; queue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element in queue[rear]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front element in queue[0]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628650" y="1509333"/>
            <a:ext cx="7886700" cy="184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write a </a:t>
            </a:r>
            <a:r>
              <a:rPr lang="en-US">
                <a:solidFill>
                  <a:srgbClr val="3333FF"/>
                </a:solidFill>
              </a:rPr>
              <a:t>generic function </a:t>
            </a:r>
            <a:r>
              <a:rPr lang="en-US"/>
              <a:t>that can be used for different data types.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of function templates are sort(), max(), min(), printArray().</a:t>
            </a:r>
            <a:endParaRPr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1287626" y="3247363"/>
            <a:ext cx="6018245" cy="35394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One function works for all data types. This would 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even for user defined types if operator '&gt;' is overloaded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template &lt;typename T&gt;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T myMax(T x, T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{   return (x &gt; y)? x: y;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cout &lt;&lt;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myMax</a:t>
            </a: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&lt;int&gt;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 7) &lt;&lt; endl; // Call myMax for 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cout &lt;&lt;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myMax</a:t>
            </a: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&lt;double&gt;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(3.0, 7.0) &lt;&lt; endl; // call myMax for double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cout &lt;&lt;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myMax</a:t>
            </a: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&lt;char&gt;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('g', 'e') &lt;&lt; endl; // call myMax for char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Queue (Dual Pointers)</a:t>
            </a:r>
            <a:endParaRPr/>
          </a:p>
        </p:txBody>
      </p:sp>
      <p:sp>
        <p:nvSpPr>
          <p:cNvPr id="1081" name="Google Shape;1081;p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2" name="Google Shape;1082;p60"/>
          <p:cNvSpPr txBox="1"/>
          <p:nvPr/>
        </p:nvSpPr>
        <p:spPr>
          <a:xfrm>
            <a:off x="635802" y="4712677"/>
            <a:ext cx="787954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push(): O(size)   (when no array resizing needed)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rear pointer reaches the boundary and a push occurs, data need to be moved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pop(): Θ(1)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3" name="Google Shape;1083;p60"/>
          <p:cNvGrpSpPr/>
          <p:nvPr/>
        </p:nvGrpSpPr>
        <p:grpSpPr>
          <a:xfrm>
            <a:off x="639152" y="1757160"/>
            <a:ext cx="8425222" cy="2857083"/>
            <a:chOff x="639152" y="1757160"/>
            <a:chExt cx="8425222" cy="2857083"/>
          </a:xfrm>
        </p:grpSpPr>
        <p:grpSp>
          <p:nvGrpSpPr>
            <p:cNvPr id="1084" name="Google Shape;1084;p60"/>
            <p:cNvGrpSpPr/>
            <p:nvPr/>
          </p:nvGrpSpPr>
          <p:grpSpPr>
            <a:xfrm>
              <a:off x="639152" y="1806251"/>
              <a:ext cx="500185" cy="1571393"/>
              <a:chOff x="6457950" y="3306387"/>
              <a:chExt cx="500185" cy="1571393"/>
            </a:xfrm>
          </p:grpSpPr>
          <p:sp>
            <p:nvSpPr>
              <p:cNvPr id="1085" name="Google Shape;1085;p60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60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60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60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60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0" name="Google Shape;1090;p60"/>
              <p:cNvCxnSpPr/>
              <p:nvPr/>
            </p:nvCxnSpPr>
            <p:spPr>
              <a:xfrm>
                <a:off x="6457950" y="3314700"/>
                <a:ext cx="0" cy="156308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1" name="Google Shape;1091;p60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92" name="Google Shape;1092;p60"/>
            <p:cNvGrpSpPr/>
            <p:nvPr/>
          </p:nvGrpSpPr>
          <p:grpSpPr>
            <a:xfrm>
              <a:off x="2398895" y="1806251"/>
              <a:ext cx="2600032" cy="2298153"/>
              <a:chOff x="6457950" y="3306387"/>
              <a:chExt cx="2600032" cy="2298153"/>
            </a:xfrm>
          </p:grpSpPr>
          <p:sp>
            <p:nvSpPr>
              <p:cNvPr id="1093" name="Google Shape;1093;p60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60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60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60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60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8" name="Google Shape;1098;p60"/>
              <p:cNvCxnSpPr/>
              <p:nvPr/>
            </p:nvCxnSpPr>
            <p:spPr>
              <a:xfrm>
                <a:off x="6457950" y="3314700"/>
                <a:ext cx="0" cy="156308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9" name="Google Shape;1099;p60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100" name="Google Shape;1100;p60"/>
              <p:cNvSpPr/>
              <p:nvPr/>
            </p:nvSpPr>
            <p:spPr>
              <a:xfrm rot="-1406475">
                <a:off x="8516257" y="5205335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1" name="Google Shape;1101;p60"/>
            <p:cNvGrpSpPr/>
            <p:nvPr/>
          </p:nvGrpSpPr>
          <p:grpSpPr>
            <a:xfrm>
              <a:off x="4118815" y="1806251"/>
              <a:ext cx="500185" cy="1571393"/>
              <a:chOff x="6457950" y="3306387"/>
              <a:chExt cx="500185" cy="1571393"/>
            </a:xfrm>
          </p:grpSpPr>
          <p:sp>
            <p:nvSpPr>
              <p:cNvPr id="1102" name="Google Shape;1102;p60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60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60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60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60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07" name="Google Shape;1107;p60"/>
              <p:cNvCxnSpPr/>
              <p:nvPr/>
            </p:nvCxnSpPr>
            <p:spPr>
              <a:xfrm>
                <a:off x="6457950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08" name="Google Shape;1108;p60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109" name="Google Shape;1109;p60"/>
            <p:cNvSpPr/>
            <p:nvPr/>
          </p:nvSpPr>
          <p:spPr>
            <a:xfrm>
              <a:off x="961473" y="4023906"/>
              <a:ext cx="1702939" cy="59033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BD6EE"/>
            </a:solidFill>
            <a:ln cap="flat" cmpd="sng" w="12700">
              <a:solidFill>
                <a:srgbClr val="BBD6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2994869" y="4023906"/>
              <a:ext cx="1074561" cy="59033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BD6EE"/>
            </a:solidFill>
            <a:ln cap="flat" cmpd="sng" w="12700">
              <a:solidFill>
                <a:srgbClr val="BBD6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60"/>
            <p:cNvSpPr txBox="1"/>
            <p:nvPr/>
          </p:nvSpPr>
          <p:spPr>
            <a:xfrm>
              <a:off x="938855" y="4088242"/>
              <a:ext cx="16574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push A, B, C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60"/>
            <p:cNvSpPr txBox="1"/>
            <p:nvPr/>
          </p:nvSpPr>
          <p:spPr>
            <a:xfrm>
              <a:off x="3193891" y="4088242"/>
              <a:ext cx="6703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pop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3" name="Google Shape;1113;p60"/>
            <p:cNvGrpSpPr/>
            <p:nvPr/>
          </p:nvGrpSpPr>
          <p:grpSpPr>
            <a:xfrm>
              <a:off x="1183050" y="3306321"/>
              <a:ext cx="823778" cy="461665"/>
              <a:chOff x="3967701" y="4762074"/>
              <a:chExt cx="823778" cy="461665"/>
            </a:xfrm>
          </p:grpSpPr>
          <p:cxnSp>
            <p:nvCxnSpPr>
              <p:cNvPr id="1114" name="Google Shape;1114;p60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115" name="Google Shape;1115;p60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6" name="Google Shape;1116;p60"/>
            <p:cNvGrpSpPr/>
            <p:nvPr/>
          </p:nvGrpSpPr>
          <p:grpSpPr>
            <a:xfrm>
              <a:off x="2963302" y="2371700"/>
              <a:ext cx="823778" cy="461665"/>
              <a:chOff x="3967701" y="4762074"/>
              <a:chExt cx="823778" cy="461665"/>
            </a:xfrm>
          </p:grpSpPr>
          <p:cxnSp>
            <p:nvCxnSpPr>
              <p:cNvPr id="1117" name="Google Shape;1117;p60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118" name="Google Shape;1118;p60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9" name="Google Shape;1119;p60"/>
            <p:cNvGrpSpPr/>
            <p:nvPr/>
          </p:nvGrpSpPr>
          <p:grpSpPr>
            <a:xfrm>
              <a:off x="4695604" y="2388115"/>
              <a:ext cx="823778" cy="461665"/>
              <a:chOff x="3967701" y="4762074"/>
              <a:chExt cx="823778" cy="461665"/>
            </a:xfrm>
          </p:grpSpPr>
          <p:cxnSp>
            <p:nvCxnSpPr>
              <p:cNvPr id="1120" name="Google Shape;1120;p60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121" name="Google Shape;1121;p60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2" name="Google Shape;1122;p60"/>
            <p:cNvSpPr/>
            <p:nvPr/>
          </p:nvSpPr>
          <p:spPr>
            <a:xfrm>
              <a:off x="4355914" y="3449364"/>
              <a:ext cx="232756" cy="232756"/>
            </a:xfrm>
            <a:custGeom>
              <a:rect b="b" l="l" r="r" t="t"/>
              <a:pathLst>
                <a:path extrusionOk="0" h="232756" w="232756">
                  <a:moveTo>
                    <a:pt x="0" y="0"/>
                  </a:moveTo>
                  <a:cubicBezTo>
                    <a:pt x="9698" y="55418"/>
                    <a:pt x="19396" y="110836"/>
                    <a:pt x="58189" y="149629"/>
                  </a:cubicBezTo>
                  <a:cubicBezTo>
                    <a:pt x="96982" y="188422"/>
                    <a:pt x="164869" y="210589"/>
                    <a:pt x="232756" y="232756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3" name="Google Shape;1123;p60"/>
            <p:cNvGrpSpPr/>
            <p:nvPr/>
          </p:nvGrpSpPr>
          <p:grpSpPr>
            <a:xfrm>
              <a:off x="1171705" y="3477013"/>
              <a:ext cx="932204" cy="461665"/>
              <a:chOff x="3967701" y="4818346"/>
              <a:chExt cx="932204" cy="461665"/>
            </a:xfrm>
          </p:grpSpPr>
          <p:cxnSp>
            <p:nvCxnSpPr>
              <p:cNvPr id="1124" name="Google Shape;1124;p60"/>
              <p:cNvCxnSpPr/>
              <p:nvPr/>
            </p:nvCxnSpPr>
            <p:spPr>
              <a:xfrm rot="10800000">
                <a:off x="3967701" y="5065594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125" name="Google Shape;1125;p60"/>
              <p:cNvSpPr txBox="1"/>
              <p:nvPr/>
            </p:nvSpPr>
            <p:spPr>
              <a:xfrm>
                <a:off x="4094685" y="4818346"/>
                <a:ext cx="80522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" name="Google Shape;1126;p60"/>
            <p:cNvGrpSpPr/>
            <p:nvPr/>
          </p:nvGrpSpPr>
          <p:grpSpPr>
            <a:xfrm>
              <a:off x="2899080" y="2998701"/>
              <a:ext cx="932204" cy="461665"/>
              <a:chOff x="3967701" y="4340034"/>
              <a:chExt cx="932204" cy="461665"/>
            </a:xfrm>
          </p:grpSpPr>
          <p:cxnSp>
            <p:nvCxnSpPr>
              <p:cNvPr id="1127" name="Google Shape;1127;p60"/>
              <p:cNvCxnSpPr/>
              <p:nvPr/>
            </p:nvCxnSpPr>
            <p:spPr>
              <a:xfrm rot="10800000">
                <a:off x="3967701" y="458728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128" name="Google Shape;1128;p60"/>
              <p:cNvSpPr txBox="1"/>
              <p:nvPr/>
            </p:nvSpPr>
            <p:spPr>
              <a:xfrm>
                <a:off x="4094685" y="4340034"/>
                <a:ext cx="80522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60"/>
            <p:cNvGrpSpPr/>
            <p:nvPr/>
          </p:nvGrpSpPr>
          <p:grpSpPr>
            <a:xfrm>
              <a:off x="4669045" y="2700297"/>
              <a:ext cx="932204" cy="461665"/>
              <a:chOff x="3967701" y="4494782"/>
              <a:chExt cx="932204" cy="461665"/>
            </a:xfrm>
          </p:grpSpPr>
          <p:cxnSp>
            <p:nvCxnSpPr>
              <p:cNvPr id="1130" name="Google Shape;1130;p60"/>
              <p:cNvCxnSpPr/>
              <p:nvPr/>
            </p:nvCxnSpPr>
            <p:spPr>
              <a:xfrm rot="10800000">
                <a:off x="3967701" y="4742030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131" name="Google Shape;1131;p60"/>
              <p:cNvSpPr txBox="1"/>
              <p:nvPr/>
            </p:nvSpPr>
            <p:spPr>
              <a:xfrm>
                <a:off x="4094685" y="4494782"/>
                <a:ext cx="80522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2" name="Google Shape;1132;p60"/>
            <p:cNvGrpSpPr/>
            <p:nvPr/>
          </p:nvGrpSpPr>
          <p:grpSpPr>
            <a:xfrm>
              <a:off x="5887327" y="1814564"/>
              <a:ext cx="500185" cy="1571393"/>
              <a:chOff x="6457950" y="3306387"/>
              <a:chExt cx="500185" cy="1571393"/>
            </a:xfrm>
          </p:grpSpPr>
          <p:sp>
            <p:nvSpPr>
              <p:cNvPr id="1133" name="Google Shape;1133;p60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60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60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60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60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38" name="Google Shape;1138;p60"/>
              <p:cNvCxnSpPr/>
              <p:nvPr/>
            </p:nvCxnSpPr>
            <p:spPr>
              <a:xfrm>
                <a:off x="6457950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9" name="Google Shape;1139;p60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140" name="Google Shape;1140;p60"/>
            <p:cNvGrpSpPr/>
            <p:nvPr/>
          </p:nvGrpSpPr>
          <p:grpSpPr>
            <a:xfrm>
              <a:off x="6464116" y="1757160"/>
              <a:ext cx="823778" cy="461665"/>
              <a:chOff x="3967701" y="4762074"/>
              <a:chExt cx="823778" cy="461665"/>
            </a:xfrm>
          </p:grpSpPr>
          <p:cxnSp>
            <p:nvCxnSpPr>
              <p:cNvPr id="1141" name="Google Shape;1141;p60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142" name="Google Shape;1142;p60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3" name="Google Shape;1143;p60"/>
            <p:cNvGrpSpPr/>
            <p:nvPr/>
          </p:nvGrpSpPr>
          <p:grpSpPr>
            <a:xfrm>
              <a:off x="6452576" y="2046300"/>
              <a:ext cx="932204" cy="461665"/>
              <a:chOff x="3967701" y="4466646"/>
              <a:chExt cx="932204" cy="461665"/>
            </a:xfrm>
          </p:grpSpPr>
          <p:cxnSp>
            <p:nvCxnSpPr>
              <p:cNvPr id="1144" name="Google Shape;1144;p60"/>
              <p:cNvCxnSpPr/>
              <p:nvPr/>
            </p:nvCxnSpPr>
            <p:spPr>
              <a:xfrm rot="10800000">
                <a:off x="3967701" y="4713894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145" name="Google Shape;1145;p60"/>
              <p:cNvSpPr txBox="1"/>
              <p:nvPr/>
            </p:nvSpPr>
            <p:spPr>
              <a:xfrm>
                <a:off x="4094685" y="4466646"/>
                <a:ext cx="80522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6" name="Google Shape;1146;p60"/>
            <p:cNvSpPr/>
            <p:nvPr/>
          </p:nvSpPr>
          <p:spPr>
            <a:xfrm>
              <a:off x="4626098" y="4023906"/>
              <a:ext cx="1310950" cy="59033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BD6EE"/>
            </a:solidFill>
            <a:ln cap="flat" cmpd="sng" w="12700">
              <a:solidFill>
                <a:srgbClr val="BBD6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60"/>
            <p:cNvSpPr txBox="1"/>
            <p:nvPr/>
          </p:nvSpPr>
          <p:spPr>
            <a:xfrm>
              <a:off x="4972052" y="4018127"/>
              <a:ext cx="3978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6587988" y="4018317"/>
              <a:ext cx="1052297" cy="59033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BD6EE"/>
            </a:solidFill>
            <a:ln cap="flat" cmpd="sng" w="12700">
              <a:solidFill>
                <a:srgbClr val="BBD6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60"/>
            <p:cNvSpPr txBox="1"/>
            <p:nvPr/>
          </p:nvSpPr>
          <p:spPr>
            <a:xfrm>
              <a:off x="6564413" y="4063972"/>
              <a:ext cx="9973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Push F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0" name="Google Shape;1150;p60"/>
            <p:cNvGrpSpPr/>
            <p:nvPr/>
          </p:nvGrpSpPr>
          <p:grpSpPr>
            <a:xfrm>
              <a:off x="7555381" y="1806251"/>
              <a:ext cx="500185" cy="1571393"/>
              <a:chOff x="6457950" y="3306387"/>
              <a:chExt cx="500185" cy="1571393"/>
            </a:xfrm>
          </p:grpSpPr>
          <p:sp>
            <p:nvSpPr>
              <p:cNvPr id="1151" name="Google Shape;1151;p60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60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60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60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60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56" name="Google Shape;1156;p60"/>
              <p:cNvCxnSpPr/>
              <p:nvPr/>
            </p:nvCxnSpPr>
            <p:spPr>
              <a:xfrm>
                <a:off x="6457950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7" name="Google Shape;1157;p60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158" name="Google Shape;1158;p60"/>
            <p:cNvGrpSpPr/>
            <p:nvPr/>
          </p:nvGrpSpPr>
          <p:grpSpPr>
            <a:xfrm>
              <a:off x="8132170" y="2365093"/>
              <a:ext cx="823778" cy="461665"/>
              <a:chOff x="3967701" y="4762074"/>
              <a:chExt cx="823778" cy="461665"/>
            </a:xfrm>
          </p:grpSpPr>
          <p:cxnSp>
            <p:nvCxnSpPr>
              <p:cNvPr id="1159" name="Google Shape;1159;p60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160" name="Google Shape;1160;p60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1" name="Google Shape;1161;p60"/>
            <p:cNvGrpSpPr/>
            <p:nvPr/>
          </p:nvGrpSpPr>
          <p:grpSpPr>
            <a:xfrm>
              <a:off x="8132170" y="2993245"/>
              <a:ext cx="932204" cy="461665"/>
              <a:chOff x="3967701" y="4452578"/>
              <a:chExt cx="932204" cy="461665"/>
            </a:xfrm>
          </p:grpSpPr>
          <p:cxnSp>
            <p:nvCxnSpPr>
              <p:cNvPr id="1162" name="Google Shape;1162;p60"/>
              <p:cNvCxnSpPr/>
              <p:nvPr/>
            </p:nvCxnSpPr>
            <p:spPr>
              <a:xfrm rot="10800000">
                <a:off x="3967701" y="4699826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163" name="Google Shape;1163;p60"/>
              <p:cNvSpPr txBox="1"/>
              <p:nvPr/>
            </p:nvSpPr>
            <p:spPr>
              <a:xfrm>
                <a:off x="4094685" y="4452578"/>
                <a:ext cx="80522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4" name="Google Shape;1164;p60"/>
            <p:cNvSpPr/>
            <p:nvPr/>
          </p:nvSpPr>
          <p:spPr>
            <a:xfrm rot="-700792">
              <a:off x="6202484" y="3834636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60"/>
            <p:cNvSpPr/>
            <p:nvPr/>
          </p:nvSpPr>
          <p:spPr>
            <a:xfrm>
              <a:off x="6109284" y="3387731"/>
              <a:ext cx="232756" cy="232756"/>
            </a:xfrm>
            <a:custGeom>
              <a:rect b="b" l="l" r="r" t="t"/>
              <a:pathLst>
                <a:path extrusionOk="0" h="232756" w="232756">
                  <a:moveTo>
                    <a:pt x="0" y="0"/>
                  </a:moveTo>
                  <a:cubicBezTo>
                    <a:pt x="9698" y="55418"/>
                    <a:pt x="19396" y="110836"/>
                    <a:pt x="58189" y="149629"/>
                  </a:cubicBezTo>
                  <a:cubicBezTo>
                    <a:pt x="96982" y="188422"/>
                    <a:pt x="164869" y="210589"/>
                    <a:pt x="232756" y="232756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60"/>
            <p:cNvSpPr/>
            <p:nvPr/>
          </p:nvSpPr>
          <p:spPr>
            <a:xfrm rot="-1406475">
              <a:off x="6130166" y="3656254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" name="Google Shape;1167;p60"/>
            <p:cNvCxnSpPr/>
            <p:nvPr/>
          </p:nvCxnSpPr>
          <p:spPr>
            <a:xfrm>
              <a:off x="7455224" y="2341728"/>
              <a:ext cx="0" cy="274421"/>
            </a:xfrm>
            <a:prstGeom prst="straightConnector1">
              <a:avLst/>
            </a:pr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68" name="Google Shape;1168;p60"/>
            <p:cNvCxnSpPr/>
            <p:nvPr/>
          </p:nvCxnSpPr>
          <p:spPr>
            <a:xfrm>
              <a:off x="7455224" y="2676167"/>
              <a:ext cx="0" cy="274421"/>
            </a:xfrm>
            <a:prstGeom prst="straightConnector1">
              <a:avLst/>
            </a:pr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69" name="Google Shape;1169;p60"/>
            <p:cNvCxnSpPr/>
            <p:nvPr/>
          </p:nvCxnSpPr>
          <p:spPr>
            <a:xfrm>
              <a:off x="7462598" y="2967589"/>
              <a:ext cx="0" cy="274421"/>
            </a:xfrm>
            <a:prstGeom prst="straightConnector1">
              <a:avLst/>
            </a:pr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170" name="Google Shape;1170;p60"/>
          <p:cNvSpPr txBox="1"/>
          <p:nvPr/>
        </p:nvSpPr>
        <p:spPr>
          <a:xfrm>
            <a:off x="5162865" y="4543865"/>
            <a:ext cx="3368871" cy="646331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element in queue[rear]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front element in queue[front]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6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Queue (Dual Pointers)</a:t>
            </a:r>
            <a:endParaRPr/>
          </a:p>
        </p:txBody>
      </p:sp>
      <p:sp>
        <p:nvSpPr>
          <p:cNvPr id="1176" name="Google Shape;1176;p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7" name="Google Shape;1177;p61"/>
          <p:cNvSpPr txBox="1"/>
          <p:nvPr/>
        </p:nvSpPr>
        <p:spPr>
          <a:xfrm>
            <a:off x="635802" y="4712677"/>
            <a:ext cx="787954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push(): O(size)   (when no array resizing needed)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rear pointer reaches the boundary and a push occurs, data need to be moved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pop(): Θ(1)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8" name="Google Shape;1178;p61"/>
          <p:cNvGrpSpPr/>
          <p:nvPr/>
        </p:nvGrpSpPr>
        <p:grpSpPr>
          <a:xfrm>
            <a:off x="639152" y="1757160"/>
            <a:ext cx="8425222" cy="2857083"/>
            <a:chOff x="639152" y="1757160"/>
            <a:chExt cx="8425222" cy="2857083"/>
          </a:xfrm>
        </p:grpSpPr>
        <p:grpSp>
          <p:nvGrpSpPr>
            <p:cNvPr id="1179" name="Google Shape;1179;p61"/>
            <p:cNvGrpSpPr/>
            <p:nvPr/>
          </p:nvGrpSpPr>
          <p:grpSpPr>
            <a:xfrm>
              <a:off x="639152" y="1806251"/>
              <a:ext cx="500185" cy="1571393"/>
              <a:chOff x="6457950" y="3306387"/>
              <a:chExt cx="500185" cy="1571393"/>
            </a:xfrm>
          </p:grpSpPr>
          <p:sp>
            <p:nvSpPr>
              <p:cNvPr id="1180" name="Google Shape;1180;p61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61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61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61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61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85" name="Google Shape;1185;p61"/>
              <p:cNvCxnSpPr/>
              <p:nvPr/>
            </p:nvCxnSpPr>
            <p:spPr>
              <a:xfrm>
                <a:off x="6457950" y="3314700"/>
                <a:ext cx="0" cy="156308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6" name="Google Shape;1186;p61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187" name="Google Shape;1187;p61"/>
            <p:cNvGrpSpPr/>
            <p:nvPr/>
          </p:nvGrpSpPr>
          <p:grpSpPr>
            <a:xfrm>
              <a:off x="2398895" y="1806251"/>
              <a:ext cx="2600032" cy="2298153"/>
              <a:chOff x="6457950" y="3306387"/>
              <a:chExt cx="2600032" cy="2298153"/>
            </a:xfrm>
          </p:grpSpPr>
          <p:sp>
            <p:nvSpPr>
              <p:cNvPr id="1188" name="Google Shape;1188;p61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61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61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61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61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93" name="Google Shape;1193;p61"/>
              <p:cNvCxnSpPr/>
              <p:nvPr/>
            </p:nvCxnSpPr>
            <p:spPr>
              <a:xfrm>
                <a:off x="6457950" y="3314700"/>
                <a:ext cx="0" cy="156308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94" name="Google Shape;1194;p61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195" name="Google Shape;1195;p61"/>
              <p:cNvSpPr/>
              <p:nvPr/>
            </p:nvSpPr>
            <p:spPr>
              <a:xfrm rot="-1406475">
                <a:off x="8516257" y="5205335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6" name="Google Shape;1196;p61"/>
            <p:cNvGrpSpPr/>
            <p:nvPr/>
          </p:nvGrpSpPr>
          <p:grpSpPr>
            <a:xfrm>
              <a:off x="4118815" y="1806251"/>
              <a:ext cx="500185" cy="1571393"/>
              <a:chOff x="6457950" y="3306387"/>
              <a:chExt cx="500185" cy="1571393"/>
            </a:xfrm>
          </p:grpSpPr>
          <p:sp>
            <p:nvSpPr>
              <p:cNvPr id="1197" name="Google Shape;1197;p61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61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61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61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61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02" name="Google Shape;1202;p61"/>
              <p:cNvCxnSpPr/>
              <p:nvPr/>
            </p:nvCxnSpPr>
            <p:spPr>
              <a:xfrm>
                <a:off x="6457950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3" name="Google Shape;1203;p61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204" name="Google Shape;1204;p61"/>
            <p:cNvSpPr/>
            <p:nvPr/>
          </p:nvSpPr>
          <p:spPr>
            <a:xfrm>
              <a:off x="961473" y="4023906"/>
              <a:ext cx="1702939" cy="59033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BD6EE"/>
            </a:solidFill>
            <a:ln cap="flat" cmpd="sng" w="12700">
              <a:solidFill>
                <a:srgbClr val="BBD6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61"/>
            <p:cNvSpPr/>
            <p:nvPr/>
          </p:nvSpPr>
          <p:spPr>
            <a:xfrm>
              <a:off x="2994869" y="4023906"/>
              <a:ext cx="1074561" cy="59033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BD6EE"/>
            </a:solidFill>
            <a:ln cap="flat" cmpd="sng" w="12700">
              <a:solidFill>
                <a:srgbClr val="BBD6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61"/>
            <p:cNvSpPr txBox="1"/>
            <p:nvPr/>
          </p:nvSpPr>
          <p:spPr>
            <a:xfrm>
              <a:off x="938855" y="4088242"/>
              <a:ext cx="16574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push A, B, C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61"/>
            <p:cNvSpPr txBox="1"/>
            <p:nvPr/>
          </p:nvSpPr>
          <p:spPr>
            <a:xfrm>
              <a:off x="3193891" y="4088242"/>
              <a:ext cx="6703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pop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8" name="Google Shape;1208;p61"/>
            <p:cNvGrpSpPr/>
            <p:nvPr/>
          </p:nvGrpSpPr>
          <p:grpSpPr>
            <a:xfrm>
              <a:off x="1183050" y="3306321"/>
              <a:ext cx="823778" cy="461665"/>
              <a:chOff x="3967701" y="4762074"/>
              <a:chExt cx="823778" cy="461665"/>
            </a:xfrm>
          </p:grpSpPr>
          <p:cxnSp>
            <p:nvCxnSpPr>
              <p:cNvPr id="1209" name="Google Shape;1209;p61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210" name="Google Shape;1210;p61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61"/>
            <p:cNvGrpSpPr/>
            <p:nvPr/>
          </p:nvGrpSpPr>
          <p:grpSpPr>
            <a:xfrm>
              <a:off x="2963302" y="2371700"/>
              <a:ext cx="823778" cy="461665"/>
              <a:chOff x="3967701" y="4762074"/>
              <a:chExt cx="823778" cy="461665"/>
            </a:xfrm>
          </p:grpSpPr>
          <p:cxnSp>
            <p:nvCxnSpPr>
              <p:cNvPr id="1212" name="Google Shape;1212;p61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213" name="Google Shape;1213;p61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61"/>
            <p:cNvGrpSpPr/>
            <p:nvPr/>
          </p:nvGrpSpPr>
          <p:grpSpPr>
            <a:xfrm>
              <a:off x="4695604" y="2388115"/>
              <a:ext cx="823778" cy="461665"/>
              <a:chOff x="3967701" y="4762074"/>
              <a:chExt cx="823778" cy="461665"/>
            </a:xfrm>
          </p:grpSpPr>
          <p:cxnSp>
            <p:nvCxnSpPr>
              <p:cNvPr id="1215" name="Google Shape;1215;p61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216" name="Google Shape;1216;p61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7" name="Google Shape;1217;p61"/>
            <p:cNvSpPr/>
            <p:nvPr/>
          </p:nvSpPr>
          <p:spPr>
            <a:xfrm>
              <a:off x="4355914" y="3449364"/>
              <a:ext cx="232756" cy="232756"/>
            </a:xfrm>
            <a:custGeom>
              <a:rect b="b" l="l" r="r" t="t"/>
              <a:pathLst>
                <a:path extrusionOk="0" h="232756" w="232756">
                  <a:moveTo>
                    <a:pt x="0" y="0"/>
                  </a:moveTo>
                  <a:cubicBezTo>
                    <a:pt x="9698" y="55418"/>
                    <a:pt x="19396" y="110836"/>
                    <a:pt x="58189" y="149629"/>
                  </a:cubicBezTo>
                  <a:cubicBezTo>
                    <a:pt x="96982" y="188422"/>
                    <a:pt x="164869" y="210589"/>
                    <a:pt x="232756" y="232756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8" name="Google Shape;1218;p61"/>
            <p:cNvGrpSpPr/>
            <p:nvPr/>
          </p:nvGrpSpPr>
          <p:grpSpPr>
            <a:xfrm>
              <a:off x="1171705" y="3477013"/>
              <a:ext cx="932204" cy="461665"/>
              <a:chOff x="3967701" y="4818346"/>
              <a:chExt cx="932204" cy="461665"/>
            </a:xfrm>
          </p:grpSpPr>
          <p:cxnSp>
            <p:nvCxnSpPr>
              <p:cNvPr id="1219" name="Google Shape;1219;p61"/>
              <p:cNvCxnSpPr/>
              <p:nvPr/>
            </p:nvCxnSpPr>
            <p:spPr>
              <a:xfrm rot="10800000">
                <a:off x="3967701" y="5065594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220" name="Google Shape;1220;p61"/>
              <p:cNvSpPr txBox="1"/>
              <p:nvPr/>
            </p:nvSpPr>
            <p:spPr>
              <a:xfrm>
                <a:off x="4094685" y="4818346"/>
                <a:ext cx="80522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1" name="Google Shape;1221;p61"/>
            <p:cNvGrpSpPr/>
            <p:nvPr/>
          </p:nvGrpSpPr>
          <p:grpSpPr>
            <a:xfrm>
              <a:off x="2899080" y="3294129"/>
              <a:ext cx="932204" cy="461665"/>
              <a:chOff x="3967701" y="4635462"/>
              <a:chExt cx="932204" cy="461665"/>
            </a:xfrm>
          </p:grpSpPr>
          <p:cxnSp>
            <p:nvCxnSpPr>
              <p:cNvPr id="1222" name="Google Shape;1222;p61"/>
              <p:cNvCxnSpPr/>
              <p:nvPr/>
            </p:nvCxnSpPr>
            <p:spPr>
              <a:xfrm rot="10800000">
                <a:off x="3967701" y="4882710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223" name="Google Shape;1223;p61"/>
              <p:cNvSpPr txBox="1"/>
              <p:nvPr/>
            </p:nvSpPr>
            <p:spPr>
              <a:xfrm>
                <a:off x="4094685" y="4635462"/>
                <a:ext cx="80522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4" name="Google Shape;1224;p61"/>
            <p:cNvGrpSpPr/>
            <p:nvPr/>
          </p:nvGrpSpPr>
          <p:grpSpPr>
            <a:xfrm>
              <a:off x="4669045" y="2953521"/>
              <a:ext cx="932204" cy="461665"/>
              <a:chOff x="3967701" y="4748006"/>
              <a:chExt cx="932204" cy="461665"/>
            </a:xfrm>
          </p:grpSpPr>
          <p:cxnSp>
            <p:nvCxnSpPr>
              <p:cNvPr id="1225" name="Google Shape;1225;p61"/>
              <p:cNvCxnSpPr/>
              <p:nvPr/>
            </p:nvCxnSpPr>
            <p:spPr>
              <a:xfrm rot="10800000">
                <a:off x="3967701" y="4995254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226" name="Google Shape;1226;p61"/>
              <p:cNvSpPr txBox="1"/>
              <p:nvPr/>
            </p:nvSpPr>
            <p:spPr>
              <a:xfrm>
                <a:off x="4094685" y="4748006"/>
                <a:ext cx="80522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7" name="Google Shape;1227;p61"/>
            <p:cNvGrpSpPr/>
            <p:nvPr/>
          </p:nvGrpSpPr>
          <p:grpSpPr>
            <a:xfrm>
              <a:off x="5887327" y="1814564"/>
              <a:ext cx="500185" cy="1571393"/>
              <a:chOff x="6457950" y="3306387"/>
              <a:chExt cx="500185" cy="1571393"/>
            </a:xfrm>
          </p:grpSpPr>
          <p:sp>
            <p:nvSpPr>
              <p:cNvPr id="1228" name="Google Shape;1228;p61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61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61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61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61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33" name="Google Shape;1233;p61"/>
              <p:cNvCxnSpPr/>
              <p:nvPr/>
            </p:nvCxnSpPr>
            <p:spPr>
              <a:xfrm>
                <a:off x="6457950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4" name="Google Shape;1234;p61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235" name="Google Shape;1235;p61"/>
            <p:cNvGrpSpPr/>
            <p:nvPr/>
          </p:nvGrpSpPr>
          <p:grpSpPr>
            <a:xfrm>
              <a:off x="6464116" y="1757160"/>
              <a:ext cx="823778" cy="461665"/>
              <a:chOff x="3967701" y="4762074"/>
              <a:chExt cx="823778" cy="461665"/>
            </a:xfrm>
          </p:grpSpPr>
          <p:cxnSp>
            <p:nvCxnSpPr>
              <p:cNvPr id="1236" name="Google Shape;1236;p61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237" name="Google Shape;1237;p61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8" name="Google Shape;1238;p61"/>
            <p:cNvGrpSpPr/>
            <p:nvPr/>
          </p:nvGrpSpPr>
          <p:grpSpPr>
            <a:xfrm>
              <a:off x="6452576" y="2355796"/>
              <a:ext cx="932204" cy="461665"/>
              <a:chOff x="3967701" y="4776142"/>
              <a:chExt cx="932204" cy="461665"/>
            </a:xfrm>
          </p:grpSpPr>
          <p:cxnSp>
            <p:nvCxnSpPr>
              <p:cNvPr id="1239" name="Google Shape;1239;p61"/>
              <p:cNvCxnSpPr/>
              <p:nvPr/>
            </p:nvCxnSpPr>
            <p:spPr>
              <a:xfrm rot="10800000">
                <a:off x="3967701" y="5023390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240" name="Google Shape;1240;p61"/>
              <p:cNvSpPr txBox="1"/>
              <p:nvPr/>
            </p:nvSpPr>
            <p:spPr>
              <a:xfrm>
                <a:off x="4094685" y="4776142"/>
                <a:ext cx="80522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1" name="Google Shape;1241;p61"/>
            <p:cNvSpPr/>
            <p:nvPr/>
          </p:nvSpPr>
          <p:spPr>
            <a:xfrm>
              <a:off x="4626098" y="4023906"/>
              <a:ext cx="1310950" cy="59033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BD6EE"/>
            </a:solidFill>
            <a:ln cap="flat" cmpd="sng" w="12700">
              <a:solidFill>
                <a:srgbClr val="BBD6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61"/>
            <p:cNvSpPr txBox="1"/>
            <p:nvPr/>
          </p:nvSpPr>
          <p:spPr>
            <a:xfrm>
              <a:off x="4972052" y="4018127"/>
              <a:ext cx="3978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61"/>
            <p:cNvSpPr/>
            <p:nvPr/>
          </p:nvSpPr>
          <p:spPr>
            <a:xfrm>
              <a:off x="6587988" y="4018317"/>
              <a:ext cx="1052297" cy="59033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BD6EE"/>
            </a:solidFill>
            <a:ln cap="flat" cmpd="sng" w="12700">
              <a:solidFill>
                <a:srgbClr val="BBD6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61"/>
            <p:cNvSpPr txBox="1"/>
            <p:nvPr/>
          </p:nvSpPr>
          <p:spPr>
            <a:xfrm>
              <a:off x="6564413" y="4063972"/>
              <a:ext cx="9973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Push F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5" name="Google Shape;1245;p61"/>
            <p:cNvGrpSpPr/>
            <p:nvPr/>
          </p:nvGrpSpPr>
          <p:grpSpPr>
            <a:xfrm>
              <a:off x="7555381" y="1806251"/>
              <a:ext cx="500185" cy="1571393"/>
              <a:chOff x="6457950" y="3306387"/>
              <a:chExt cx="500185" cy="1571393"/>
            </a:xfrm>
          </p:grpSpPr>
          <p:sp>
            <p:nvSpPr>
              <p:cNvPr id="1246" name="Google Shape;1246;p61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61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61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61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61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1" name="Google Shape;1251;p61"/>
              <p:cNvCxnSpPr/>
              <p:nvPr/>
            </p:nvCxnSpPr>
            <p:spPr>
              <a:xfrm>
                <a:off x="6457950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2" name="Google Shape;1252;p61"/>
              <p:cNvCxnSpPr/>
              <p:nvPr/>
            </p:nvCxnSpPr>
            <p:spPr>
              <a:xfrm>
                <a:off x="6958135" y="3306387"/>
                <a:ext cx="0" cy="157139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253" name="Google Shape;1253;p61"/>
            <p:cNvGrpSpPr/>
            <p:nvPr/>
          </p:nvGrpSpPr>
          <p:grpSpPr>
            <a:xfrm>
              <a:off x="8132170" y="2365093"/>
              <a:ext cx="823778" cy="461665"/>
              <a:chOff x="3967701" y="4762074"/>
              <a:chExt cx="823778" cy="461665"/>
            </a:xfrm>
          </p:grpSpPr>
          <p:cxnSp>
            <p:nvCxnSpPr>
              <p:cNvPr id="1254" name="Google Shape;1254;p61"/>
              <p:cNvCxnSpPr/>
              <p:nvPr/>
            </p:nvCxnSpPr>
            <p:spPr>
              <a:xfrm rot="10800000">
                <a:off x="3967701" y="500932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255" name="Google Shape;1255;p61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6" name="Google Shape;1256;p61"/>
            <p:cNvGrpSpPr/>
            <p:nvPr/>
          </p:nvGrpSpPr>
          <p:grpSpPr>
            <a:xfrm>
              <a:off x="8132170" y="3232401"/>
              <a:ext cx="932204" cy="461665"/>
              <a:chOff x="3967701" y="4691734"/>
              <a:chExt cx="932204" cy="461665"/>
            </a:xfrm>
          </p:grpSpPr>
          <p:cxnSp>
            <p:nvCxnSpPr>
              <p:cNvPr id="1257" name="Google Shape;1257;p61"/>
              <p:cNvCxnSpPr/>
              <p:nvPr/>
            </p:nvCxnSpPr>
            <p:spPr>
              <a:xfrm rot="10800000">
                <a:off x="3967701" y="4938982"/>
                <a:ext cx="18288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258" name="Google Shape;1258;p61"/>
              <p:cNvSpPr txBox="1"/>
              <p:nvPr/>
            </p:nvSpPr>
            <p:spPr>
              <a:xfrm>
                <a:off x="4094685" y="4691734"/>
                <a:ext cx="80522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9" name="Google Shape;1259;p61"/>
            <p:cNvSpPr/>
            <p:nvPr/>
          </p:nvSpPr>
          <p:spPr>
            <a:xfrm rot="-700792">
              <a:off x="6202484" y="3834636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61"/>
            <p:cNvSpPr/>
            <p:nvPr/>
          </p:nvSpPr>
          <p:spPr>
            <a:xfrm>
              <a:off x="6109284" y="3387731"/>
              <a:ext cx="232756" cy="232756"/>
            </a:xfrm>
            <a:custGeom>
              <a:rect b="b" l="l" r="r" t="t"/>
              <a:pathLst>
                <a:path extrusionOk="0" h="232756" w="232756">
                  <a:moveTo>
                    <a:pt x="0" y="0"/>
                  </a:moveTo>
                  <a:cubicBezTo>
                    <a:pt x="9698" y="55418"/>
                    <a:pt x="19396" y="110836"/>
                    <a:pt x="58189" y="149629"/>
                  </a:cubicBezTo>
                  <a:cubicBezTo>
                    <a:pt x="96982" y="188422"/>
                    <a:pt x="164869" y="210589"/>
                    <a:pt x="232756" y="232756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61"/>
            <p:cNvSpPr/>
            <p:nvPr/>
          </p:nvSpPr>
          <p:spPr>
            <a:xfrm rot="-1406475">
              <a:off x="6130166" y="3656254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2" name="Google Shape;1262;p61"/>
            <p:cNvCxnSpPr/>
            <p:nvPr/>
          </p:nvCxnSpPr>
          <p:spPr>
            <a:xfrm>
              <a:off x="7455224" y="2341728"/>
              <a:ext cx="0" cy="274421"/>
            </a:xfrm>
            <a:prstGeom prst="straightConnector1">
              <a:avLst/>
            </a:pr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63" name="Google Shape;1263;p61"/>
            <p:cNvCxnSpPr/>
            <p:nvPr/>
          </p:nvCxnSpPr>
          <p:spPr>
            <a:xfrm>
              <a:off x="7455224" y="2676167"/>
              <a:ext cx="0" cy="274421"/>
            </a:xfrm>
            <a:prstGeom prst="straightConnector1">
              <a:avLst/>
            </a:pr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64" name="Google Shape;1264;p61"/>
            <p:cNvCxnSpPr/>
            <p:nvPr/>
          </p:nvCxnSpPr>
          <p:spPr>
            <a:xfrm>
              <a:off x="7462598" y="2967589"/>
              <a:ext cx="0" cy="274421"/>
            </a:xfrm>
            <a:prstGeom prst="straightConnector1">
              <a:avLst/>
            </a:pr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265" name="Google Shape;1265;p61"/>
          <p:cNvSpPr txBox="1"/>
          <p:nvPr/>
        </p:nvSpPr>
        <p:spPr>
          <a:xfrm>
            <a:off x="5162865" y="4543865"/>
            <a:ext cx="3601307" cy="646331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element in queue[rear]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front element in queue[front+1]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O(1) Pop and Push</a:t>
            </a:r>
            <a:endParaRPr/>
          </a:p>
        </p:txBody>
      </p:sp>
      <p:sp>
        <p:nvSpPr>
          <p:cNvPr id="1271" name="Google Shape;1271;p62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perform each operation in </a:t>
            </a:r>
            <a:r>
              <a:rPr lang="en-US">
                <a:solidFill>
                  <a:srgbClr val="FF0000"/>
                </a:solidFill>
              </a:rPr>
              <a:t>O(1)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time (excluding array doubling), we use a </a:t>
            </a:r>
            <a:r>
              <a:rPr lang="en-US">
                <a:solidFill>
                  <a:srgbClr val="FF0000"/>
                </a:solidFill>
              </a:rPr>
              <a:t>circular</a:t>
            </a:r>
            <a:r>
              <a:rPr lang="en-US"/>
              <a:t> representation – </a:t>
            </a:r>
            <a:r>
              <a:rPr lang="en-US">
                <a:solidFill>
                  <a:srgbClr val="0000CC"/>
                </a:solidFill>
              </a:rPr>
              <a:t>circular queue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CC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a 1D array </a:t>
            </a:r>
            <a:r>
              <a:rPr lang="en-US">
                <a:solidFill>
                  <a:srgbClr val="0000CC"/>
                </a:solidFill>
              </a:rPr>
              <a:t>queue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Circular view of array</a:t>
            </a:r>
            <a:endParaRPr>
              <a:solidFill>
                <a:srgbClr val="0000CC"/>
              </a:solidFill>
            </a:endParaRPr>
          </a:p>
        </p:txBody>
      </p:sp>
      <p:sp>
        <p:nvSpPr>
          <p:cNvPr id="1272" name="Google Shape;1272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3" name="Google Shape;1273;p62"/>
          <p:cNvGrpSpPr/>
          <p:nvPr/>
        </p:nvGrpSpPr>
        <p:grpSpPr>
          <a:xfrm>
            <a:off x="4214446" y="3738492"/>
            <a:ext cx="3422650" cy="461963"/>
            <a:chOff x="1104" y="1584"/>
            <a:chExt cx="2156" cy="291"/>
          </a:xfrm>
        </p:grpSpPr>
        <p:sp>
          <p:nvSpPr>
            <p:cNvPr id="1274" name="Google Shape;1274;p62"/>
            <p:cNvSpPr/>
            <p:nvPr/>
          </p:nvSpPr>
          <p:spPr>
            <a:xfrm>
              <a:off x="2116" y="1636"/>
              <a:ext cx="184" cy="184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62"/>
            <p:cNvSpPr/>
            <p:nvPr/>
          </p:nvSpPr>
          <p:spPr>
            <a:xfrm>
              <a:off x="2308" y="1636"/>
              <a:ext cx="184" cy="184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62"/>
            <p:cNvSpPr/>
            <p:nvPr/>
          </p:nvSpPr>
          <p:spPr>
            <a:xfrm>
              <a:off x="2500" y="1636"/>
              <a:ext cx="184" cy="184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62"/>
            <p:cNvSpPr/>
            <p:nvPr/>
          </p:nvSpPr>
          <p:spPr>
            <a:xfrm>
              <a:off x="2692" y="1636"/>
              <a:ext cx="184" cy="184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62"/>
            <p:cNvSpPr/>
            <p:nvPr/>
          </p:nvSpPr>
          <p:spPr>
            <a:xfrm>
              <a:off x="2884" y="1636"/>
              <a:ext cx="184" cy="184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62"/>
            <p:cNvSpPr/>
            <p:nvPr/>
          </p:nvSpPr>
          <p:spPr>
            <a:xfrm>
              <a:off x="3076" y="1636"/>
              <a:ext cx="184" cy="184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62"/>
            <p:cNvSpPr/>
            <p:nvPr/>
          </p:nvSpPr>
          <p:spPr>
            <a:xfrm>
              <a:off x="1104" y="1584"/>
              <a:ext cx="816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queue[]</a:t>
              </a:r>
              <a:endParaRPr/>
            </a:p>
          </p:txBody>
        </p:sp>
      </p:grpSp>
      <p:grpSp>
        <p:nvGrpSpPr>
          <p:cNvPr id="1281" name="Google Shape;1281;p62"/>
          <p:cNvGrpSpPr/>
          <p:nvPr/>
        </p:nvGrpSpPr>
        <p:grpSpPr>
          <a:xfrm>
            <a:off x="4600136" y="4586067"/>
            <a:ext cx="2785403" cy="1916723"/>
            <a:chOff x="1680" y="2544"/>
            <a:chExt cx="2256" cy="1632"/>
          </a:xfrm>
        </p:grpSpPr>
        <p:sp>
          <p:nvSpPr>
            <p:cNvPr id="1282" name="Google Shape;1282;p62"/>
            <p:cNvSpPr/>
            <p:nvPr/>
          </p:nvSpPr>
          <p:spPr>
            <a:xfrm>
              <a:off x="2020" y="2692"/>
              <a:ext cx="1384" cy="1384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62"/>
            <p:cNvSpPr/>
            <p:nvPr/>
          </p:nvSpPr>
          <p:spPr>
            <a:xfrm>
              <a:off x="2404" y="3124"/>
              <a:ext cx="616" cy="616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4" name="Google Shape;1284;p62"/>
            <p:cNvCxnSpPr/>
            <p:nvPr/>
          </p:nvCxnSpPr>
          <p:spPr>
            <a:xfrm>
              <a:off x="2688" y="2688"/>
              <a:ext cx="0" cy="432"/>
            </a:xfrm>
            <a:prstGeom prst="straightConnector1">
              <a:avLst/>
            </a:prstGeom>
            <a:solidFill>
              <a:srgbClr val="F7CAAC"/>
            </a:solidFill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5" name="Google Shape;1285;p62"/>
            <p:cNvCxnSpPr/>
            <p:nvPr/>
          </p:nvCxnSpPr>
          <p:spPr>
            <a:xfrm>
              <a:off x="2688" y="3744"/>
              <a:ext cx="0" cy="336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6" name="Google Shape;1286;p62"/>
            <p:cNvCxnSpPr/>
            <p:nvPr/>
          </p:nvCxnSpPr>
          <p:spPr>
            <a:xfrm>
              <a:off x="2112" y="3024"/>
              <a:ext cx="336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7" name="Google Shape;1287;p62"/>
            <p:cNvCxnSpPr/>
            <p:nvPr/>
          </p:nvCxnSpPr>
          <p:spPr>
            <a:xfrm flipH="1">
              <a:off x="2112" y="3552"/>
              <a:ext cx="336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8" name="Google Shape;1288;p62"/>
            <p:cNvCxnSpPr/>
            <p:nvPr/>
          </p:nvCxnSpPr>
          <p:spPr>
            <a:xfrm flipH="1" rot="10800000">
              <a:off x="2976" y="3072"/>
              <a:ext cx="384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9" name="Google Shape;1289;p62"/>
            <p:cNvCxnSpPr/>
            <p:nvPr/>
          </p:nvCxnSpPr>
          <p:spPr>
            <a:xfrm>
              <a:off x="2976" y="3600"/>
              <a:ext cx="288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0" name="Google Shape;1290;p62"/>
            <p:cNvSpPr/>
            <p:nvPr/>
          </p:nvSpPr>
          <p:spPr>
            <a:xfrm>
              <a:off x="1968" y="3888"/>
              <a:ext cx="52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[0]</a:t>
              </a:r>
              <a:endParaRPr/>
            </a:p>
          </p:txBody>
        </p:sp>
        <p:sp>
          <p:nvSpPr>
            <p:cNvPr id="1291" name="Google Shape;1291;p62"/>
            <p:cNvSpPr/>
            <p:nvPr/>
          </p:nvSpPr>
          <p:spPr>
            <a:xfrm>
              <a:off x="1680" y="3312"/>
              <a:ext cx="52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[1]</a:t>
              </a:r>
              <a:endParaRPr/>
            </a:p>
          </p:txBody>
        </p:sp>
        <p:sp>
          <p:nvSpPr>
            <p:cNvPr id="1292" name="Google Shape;1292;p62"/>
            <p:cNvSpPr/>
            <p:nvPr/>
          </p:nvSpPr>
          <p:spPr>
            <a:xfrm>
              <a:off x="2016" y="2544"/>
              <a:ext cx="52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[2]</a:t>
              </a:r>
              <a:endParaRPr/>
            </a:p>
          </p:txBody>
        </p:sp>
        <p:sp>
          <p:nvSpPr>
            <p:cNvPr id="1293" name="Google Shape;1293;p62"/>
            <p:cNvSpPr/>
            <p:nvPr/>
          </p:nvSpPr>
          <p:spPr>
            <a:xfrm>
              <a:off x="3072" y="2544"/>
              <a:ext cx="52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[3]</a:t>
              </a:r>
              <a:endParaRPr/>
            </a:p>
          </p:txBody>
        </p:sp>
        <p:sp>
          <p:nvSpPr>
            <p:cNvPr id="1294" name="Google Shape;1294;p62"/>
            <p:cNvSpPr/>
            <p:nvPr/>
          </p:nvSpPr>
          <p:spPr>
            <a:xfrm>
              <a:off x="3408" y="3312"/>
              <a:ext cx="52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[4]</a:t>
              </a:r>
              <a:endParaRPr/>
            </a:p>
          </p:txBody>
        </p:sp>
        <p:sp>
          <p:nvSpPr>
            <p:cNvPr id="1295" name="Google Shape;1295;p62"/>
            <p:cNvSpPr/>
            <p:nvPr/>
          </p:nvSpPr>
          <p:spPr>
            <a:xfrm>
              <a:off x="3072" y="3888"/>
              <a:ext cx="52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[5]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6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Circular Queue</a:t>
            </a:r>
            <a:endParaRPr/>
          </a:p>
        </p:txBody>
      </p:sp>
      <p:sp>
        <p:nvSpPr>
          <p:cNvPr id="1301" name="Google Shape;1301;p63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Permit the queue to </a:t>
            </a:r>
            <a:r>
              <a:rPr lang="en-US">
                <a:solidFill>
                  <a:srgbClr val="0000CC"/>
                </a:solidFill>
              </a:rPr>
              <a:t>wrap around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the end space</a:t>
            </a:r>
            <a:endParaRPr/>
          </a:p>
        </p:txBody>
      </p:sp>
      <p:sp>
        <p:nvSpPr>
          <p:cNvPr id="1302" name="Google Shape;1302;p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03" name="Google Shape;1303;p63"/>
          <p:cNvGrpSpPr/>
          <p:nvPr/>
        </p:nvGrpSpPr>
        <p:grpSpPr>
          <a:xfrm>
            <a:off x="2759072" y="2088684"/>
            <a:ext cx="500185" cy="1571393"/>
            <a:chOff x="6457950" y="3306387"/>
            <a:chExt cx="500185" cy="1571393"/>
          </a:xfrm>
        </p:grpSpPr>
        <p:sp>
          <p:nvSpPr>
            <p:cNvPr id="1304" name="Google Shape;1304;p63"/>
            <p:cNvSpPr/>
            <p:nvPr/>
          </p:nvSpPr>
          <p:spPr>
            <a:xfrm>
              <a:off x="6457950" y="3314700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63"/>
            <p:cNvSpPr/>
            <p:nvPr/>
          </p:nvSpPr>
          <p:spPr>
            <a:xfrm>
              <a:off x="6457950" y="3627316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63"/>
            <p:cNvSpPr/>
            <p:nvPr/>
          </p:nvSpPr>
          <p:spPr>
            <a:xfrm>
              <a:off x="6457950" y="3939932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63"/>
            <p:cNvSpPr/>
            <p:nvPr/>
          </p:nvSpPr>
          <p:spPr>
            <a:xfrm>
              <a:off x="6457950" y="4252548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63"/>
            <p:cNvSpPr/>
            <p:nvPr/>
          </p:nvSpPr>
          <p:spPr>
            <a:xfrm>
              <a:off x="6457950" y="4565164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9" name="Google Shape;1309;p63"/>
            <p:cNvCxnSpPr/>
            <p:nvPr/>
          </p:nvCxnSpPr>
          <p:spPr>
            <a:xfrm>
              <a:off x="6457950" y="3306387"/>
              <a:ext cx="0" cy="157139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0" name="Google Shape;1310;p63"/>
            <p:cNvCxnSpPr/>
            <p:nvPr/>
          </p:nvCxnSpPr>
          <p:spPr>
            <a:xfrm>
              <a:off x="6958135" y="3306387"/>
              <a:ext cx="0" cy="157139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11" name="Google Shape;1311;p63"/>
          <p:cNvGrpSpPr/>
          <p:nvPr/>
        </p:nvGrpSpPr>
        <p:grpSpPr>
          <a:xfrm>
            <a:off x="3335861" y="2031280"/>
            <a:ext cx="823778" cy="461665"/>
            <a:chOff x="3967701" y="4762074"/>
            <a:chExt cx="823778" cy="461665"/>
          </a:xfrm>
        </p:grpSpPr>
        <p:cxnSp>
          <p:nvCxnSpPr>
            <p:cNvPr id="1312" name="Google Shape;1312;p63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313" name="Google Shape;1313;p63"/>
            <p:cNvSpPr txBox="1"/>
            <p:nvPr/>
          </p:nvSpPr>
          <p:spPr>
            <a:xfrm>
              <a:off x="4094685" y="4762074"/>
              <a:ext cx="6967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63"/>
          <p:cNvGrpSpPr/>
          <p:nvPr/>
        </p:nvGrpSpPr>
        <p:grpSpPr>
          <a:xfrm>
            <a:off x="3335861" y="2655534"/>
            <a:ext cx="932204" cy="461665"/>
            <a:chOff x="3967701" y="4762074"/>
            <a:chExt cx="932204" cy="461665"/>
          </a:xfrm>
        </p:grpSpPr>
        <p:cxnSp>
          <p:nvCxnSpPr>
            <p:cNvPr id="1315" name="Google Shape;1315;p63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316" name="Google Shape;1316;p63"/>
            <p:cNvSpPr txBox="1"/>
            <p:nvPr/>
          </p:nvSpPr>
          <p:spPr>
            <a:xfrm>
              <a:off x="4094685" y="4762074"/>
              <a:ext cx="8052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front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7" name="Google Shape;1317;p63"/>
          <p:cNvSpPr/>
          <p:nvPr/>
        </p:nvSpPr>
        <p:spPr>
          <a:xfrm>
            <a:off x="3633490" y="3935794"/>
            <a:ext cx="1052297" cy="590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63"/>
          <p:cNvSpPr txBox="1"/>
          <p:nvPr/>
        </p:nvSpPr>
        <p:spPr>
          <a:xfrm>
            <a:off x="3633490" y="4000129"/>
            <a:ext cx="9973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9" name="Google Shape;1319;p63"/>
          <p:cNvGrpSpPr/>
          <p:nvPr/>
        </p:nvGrpSpPr>
        <p:grpSpPr>
          <a:xfrm>
            <a:off x="4990231" y="2085708"/>
            <a:ext cx="500185" cy="1571393"/>
            <a:chOff x="6457950" y="3306387"/>
            <a:chExt cx="500185" cy="1571393"/>
          </a:xfrm>
        </p:grpSpPr>
        <p:sp>
          <p:nvSpPr>
            <p:cNvPr id="1320" name="Google Shape;1320;p63"/>
            <p:cNvSpPr/>
            <p:nvPr/>
          </p:nvSpPr>
          <p:spPr>
            <a:xfrm>
              <a:off x="6457950" y="3314700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63"/>
            <p:cNvSpPr/>
            <p:nvPr/>
          </p:nvSpPr>
          <p:spPr>
            <a:xfrm>
              <a:off x="6457950" y="3627316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63"/>
            <p:cNvSpPr/>
            <p:nvPr/>
          </p:nvSpPr>
          <p:spPr>
            <a:xfrm>
              <a:off x="6457950" y="3939932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63"/>
            <p:cNvSpPr/>
            <p:nvPr/>
          </p:nvSpPr>
          <p:spPr>
            <a:xfrm>
              <a:off x="6457950" y="4252548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63"/>
            <p:cNvSpPr/>
            <p:nvPr/>
          </p:nvSpPr>
          <p:spPr>
            <a:xfrm>
              <a:off x="6457950" y="4565164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5" name="Google Shape;1325;p63"/>
            <p:cNvCxnSpPr/>
            <p:nvPr/>
          </p:nvCxnSpPr>
          <p:spPr>
            <a:xfrm>
              <a:off x="6457950" y="3306387"/>
              <a:ext cx="0" cy="157139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6" name="Google Shape;1326;p63"/>
            <p:cNvCxnSpPr/>
            <p:nvPr/>
          </p:nvCxnSpPr>
          <p:spPr>
            <a:xfrm>
              <a:off x="6958135" y="3306387"/>
              <a:ext cx="0" cy="157139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27" name="Google Shape;1327;p63"/>
          <p:cNvGrpSpPr/>
          <p:nvPr/>
        </p:nvGrpSpPr>
        <p:grpSpPr>
          <a:xfrm>
            <a:off x="5567020" y="3284101"/>
            <a:ext cx="823778" cy="461665"/>
            <a:chOff x="3967701" y="4762074"/>
            <a:chExt cx="823778" cy="461665"/>
          </a:xfrm>
        </p:grpSpPr>
        <p:cxnSp>
          <p:nvCxnSpPr>
            <p:cNvPr id="1328" name="Google Shape;1328;p63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329" name="Google Shape;1329;p63"/>
            <p:cNvSpPr txBox="1"/>
            <p:nvPr/>
          </p:nvSpPr>
          <p:spPr>
            <a:xfrm>
              <a:off x="4094685" y="4762074"/>
              <a:ext cx="6967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63"/>
          <p:cNvGrpSpPr/>
          <p:nvPr/>
        </p:nvGrpSpPr>
        <p:grpSpPr>
          <a:xfrm>
            <a:off x="5567020" y="2652558"/>
            <a:ext cx="932204" cy="461665"/>
            <a:chOff x="3967701" y="4762074"/>
            <a:chExt cx="932204" cy="461665"/>
          </a:xfrm>
        </p:grpSpPr>
        <p:cxnSp>
          <p:nvCxnSpPr>
            <p:cNvPr id="1331" name="Google Shape;1331;p63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332" name="Google Shape;1332;p63"/>
            <p:cNvSpPr txBox="1"/>
            <p:nvPr/>
          </p:nvSpPr>
          <p:spPr>
            <a:xfrm>
              <a:off x="4094685" y="4762074"/>
              <a:ext cx="8052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front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3" name="Google Shape;1333;p63"/>
          <p:cNvSpPr/>
          <p:nvPr/>
        </p:nvSpPr>
        <p:spPr>
          <a:xfrm>
            <a:off x="5860879" y="3935794"/>
            <a:ext cx="1052297" cy="590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63"/>
          <p:cNvSpPr txBox="1"/>
          <p:nvPr/>
        </p:nvSpPr>
        <p:spPr>
          <a:xfrm>
            <a:off x="5860879" y="4000129"/>
            <a:ext cx="1050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5" name="Google Shape;1335;p63"/>
          <p:cNvGrpSpPr/>
          <p:nvPr/>
        </p:nvGrpSpPr>
        <p:grpSpPr>
          <a:xfrm>
            <a:off x="7162151" y="2088684"/>
            <a:ext cx="500185" cy="1571393"/>
            <a:chOff x="6457950" y="3306387"/>
            <a:chExt cx="500185" cy="1571393"/>
          </a:xfrm>
        </p:grpSpPr>
        <p:sp>
          <p:nvSpPr>
            <p:cNvPr id="1336" name="Google Shape;1336;p63"/>
            <p:cNvSpPr/>
            <p:nvPr/>
          </p:nvSpPr>
          <p:spPr>
            <a:xfrm>
              <a:off x="6457950" y="3314700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63"/>
            <p:cNvSpPr/>
            <p:nvPr/>
          </p:nvSpPr>
          <p:spPr>
            <a:xfrm>
              <a:off x="6457950" y="3627316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63"/>
            <p:cNvSpPr/>
            <p:nvPr/>
          </p:nvSpPr>
          <p:spPr>
            <a:xfrm>
              <a:off x="6457950" y="3939932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63"/>
            <p:cNvSpPr/>
            <p:nvPr/>
          </p:nvSpPr>
          <p:spPr>
            <a:xfrm>
              <a:off x="6457950" y="4252548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63"/>
            <p:cNvSpPr/>
            <p:nvPr/>
          </p:nvSpPr>
          <p:spPr>
            <a:xfrm>
              <a:off x="6457950" y="4565164"/>
              <a:ext cx="500185" cy="312616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341;p63"/>
            <p:cNvCxnSpPr/>
            <p:nvPr/>
          </p:nvCxnSpPr>
          <p:spPr>
            <a:xfrm>
              <a:off x="6457950" y="3306387"/>
              <a:ext cx="0" cy="157139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2" name="Google Shape;1342;p63"/>
            <p:cNvCxnSpPr/>
            <p:nvPr/>
          </p:nvCxnSpPr>
          <p:spPr>
            <a:xfrm>
              <a:off x="6958135" y="3306387"/>
              <a:ext cx="0" cy="157139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43" name="Google Shape;1343;p63"/>
          <p:cNvGrpSpPr/>
          <p:nvPr/>
        </p:nvGrpSpPr>
        <p:grpSpPr>
          <a:xfrm>
            <a:off x="7738940" y="2957344"/>
            <a:ext cx="823778" cy="461665"/>
            <a:chOff x="3967701" y="4762074"/>
            <a:chExt cx="823778" cy="461665"/>
          </a:xfrm>
        </p:grpSpPr>
        <p:cxnSp>
          <p:nvCxnSpPr>
            <p:cNvPr id="1344" name="Google Shape;1344;p63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345" name="Google Shape;1345;p63"/>
            <p:cNvSpPr txBox="1"/>
            <p:nvPr/>
          </p:nvSpPr>
          <p:spPr>
            <a:xfrm>
              <a:off x="4094685" y="4762074"/>
              <a:ext cx="6967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63"/>
          <p:cNvGrpSpPr/>
          <p:nvPr/>
        </p:nvGrpSpPr>
        <p:grpSpPr>
          <a:xfrm>
            <a:off x="7738940" y="2655534"/>
            <a:ext cx="932204" cy="461665"/>
            <a:chOff x="3967701" y="4762074"/>
            <a:chExt cx="932204" cy="461665"/>
          </a:xfrm>
        </p:grpSpPr>
        <p:cxnSp>
          <p:nvCxnSpPr>
            <p:cNvPr id="1347" name="Google Shape;1347;p63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348" name="Google Shape;1348;p63"/>
            <p:cNvSpPr txBox="1"/>
            <p:nvPr/>
          </p:nvSpPr>
          <p:spPr>
            <a:xfrm>
              <a:off x="4094685" y="4762074"/>
              <a:ext cx="8052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front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9" name="Google Shape;1349;p63"/>
          <p:cNvSpPr txBox="1"/>
          <p:nvPr/>
        </p:nvSpPr>
        <p:spPr>
          <a:xfrm>
            <a:off x="635802" y="4861400"/>
            <a:ext cx="78795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push(): Θ(1)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pop(): Θ(1)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63"/>
          <p:cNvSpPr txBox="1"/>
          <p:nvPr/>
        </p:nvSpPr>
        <p:spPr>
          <a:xfrm>
            <a:off x="3418141" y="4962873"/>
            <a:ext cx="5248519" cy="1631216"/>
          </a:xfrm>
          <a:prstGeom prst="rect">
            <a:avLst/>
          </a:prstGeom>
          <a:solidFill>
            <a:srgbClr val="DDEAF6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in this version of circular buffer, the position that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 points to is a </a:t>
            </a: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dead space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A slot is deliberately unused.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Otherwise, we cannot determine whether the queue is empty or full.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1" name="Google Shape;1351;p63"/>
          <p:cNvGrpSpPr/>
          <p:nvPr/>
        </p:nvGrpSpPr>
        <p:grpSpPr>
          <a:xfrm>
            <a:off x="793900" y="2087611"/>
            <a:ext cx="500185" cy="1571393"/>
            <a:chOff x="6457950" y="3306387"/>
            <a:chExt cx="500185" cy="1571393"/>
          </a:xfrm>
        </p:grpSpPr>
        <p:sp>
          <p:nvSpPr>
            <p:cNvPr id="1352" name="Google Shape;1352;p63"/>
            <p:cNvSpPr/>
            <p:nvPr/>
          </p:nvSpPr>
          <p:spPr>
            <a:xfrm>
              <a:off x="6457950" y="3314700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63"/>
            <p:cNvSpPr/>
            <p:nvPr/>
          </p:nvSpPr>
          <p:spPr>
            <a:xfrm>
              <a:off x="6457950" y="3627316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63"/>
            <p:cNvSpPr/>
            <p:nvPr/>
          </p:nvSpPr>
          <p:spPr>
            <a:xfrm>
              <a:off x="6457950" y="3939932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63"/>
            <p:cNvSpPr/>
            <p:nvPr/>
          </p:nvSpPr>
          <p:spPr>
            <a:xfrm>
              <a:off x="6457950" y="4252548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63"/>
            <p:cNvSpPr/>
            <p:nvPr/>
          </p:nvSpPr>
          <p:spPr>
            <a:xfrm>
              <a:off x="6457950" y="4565164"/>
              <a:ext cx="500185" cy="3126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7" name="Google Shape;1357;p63"/>
            <p:cNvCxnSpPr/>
            <p:nvPr/>
          </p:nvCxnSpPr>
          <p:spPr>
            <a:xfrm>
              <a:off x="6457950" y="3314700"/>
              <a:ext cx="0" cy="156308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8" name="Google Shape;1358;p63"/>
            <p:cNvCxnSpPr/>
            <p:nvPr/>
          </p:nvCxnSpPr>
          <p:spPr>
            <a:xfrm>
              <a:off x="6958135" y="3306387"/>
              <a:ext cx="0" cy="157139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59" name="Google Shape;1359;p63"/>
          <p:cNvGrpSpPr/>
          <p:nvPr/>
        </p:nvGrpSpPr>
        <p:grpSpPr>
          <a:xfrm>
            <a:off x="1337798" y="3587681"/>
            <a:ext cx="823778" cy="461665"/>
            <a:chOff x="3967701" y="4762074"/>
            <a:chExt cx="823778" cy="461665"/>
          </a:xfrm>
        </p:grpSpPr>
        <p:cxnSp>
          <p:nvCxnSpPr>
            <p:cNvPr id="1360" name="Google Shape;1360;p63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361" name="Google Shape;1361;p63"/>
            <p:cNvSpPr txBox="1"/>
            <p:nvPr/>
          </p:nvSpPr>
          <p:spPr>
            <a:xfrm>
              <a:off x="4094685" y="4762074"/>
              <a:ext cx="6967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2" name="Google Shape;1362;p63"/>
          <p:cNvGrpSpPr/>
          <p:nvPr/>
        </p:nvGrpSpPr>
        <p:grpSpPr>
          <a:xfrm>
            <a:off x="1326453" y="3702101"/>
            <a:ext cx="932204" cy="461665"/>
            <a:chOff x="3967701" y="4762074"/>
            <a:chExt cx="932204" cy="461665"/>
          </a:xfrm>
        </p:grpSpPr>
        <p:cxnSp>
          <p:nvCxnSpPr>
            <p:cNvPr id="1363" name="Google Shape;1363;p63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364" name="Google Shape;1364;p63"/>
            <p:cNvSpPr txBox="1"/>
            <p:nvPr/>
          </p:nvSpPr>
          <p:spPr>
            <a:xfrm>
              <a:off x="4094685" y="4762074"/>
              <a:ext cx="8052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front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64"/>
          <p:cNvGrpSpPr/>
          <p:nvPr/>
        </p:nvGrpSpPr>
        <p:grpSpPr>
          <a:xfrm>
            <a:off x="307336" y="2276909"/>
            <a:ext cx="1528354" cy="1475424"/>
            <a:chOff x="-447579" y="3503549"/>
            <a:chExt cx="1528354" cy="1475424"/>
          </a:xfrm>
        </p:grpSpPr>
        <p:sp>
          <p:nvSpPr>
            <p:cNvPr id="1370" name="Google Shape;1370;p64"/>
            <p:cNvSpPr/>
            <p:nvPr/>
          </p:nvSpPr>
          <p:spPr>
            <a:xfrm rot="-3600000">
              <a:off x="-133746" y="3617784"/>
              <a:ext cx="518810" cy="441666"/>
            </a:xfrm>
            <a:custGeom>
              <a:rect b="b" l="l" r="r" t="t"/>
              <a:pathLst>
                <a:path extrusionOk="0" h="441666" w="518810">
                  <a:moveTo>
                    <a:pt x="518810" y="293986"/>
                  </a:moveTo>
                  <a:lnTo>
                    <a:pt x="263022" y="441666"/>
                  </a:lnTo>
                  <a:cubicBezTo>
                    <a:pt x="213778" y="356374"/>
                    <a:pt x="125628" y="307002"/>
                    <a:pt x="31950" y="301881"/>
                  </a:cubicBezTo>
                  <a:lnTo>
                    <a:pt x="0" y="303181"/>
                  </a:lnTo>
                  <a:lnTo>
                    <a:pt x="0" y="1273"/>
                  </a:lnTo>
                  <a:lnTo>
                    <a:pt x="48345" y="0"/>
                  </a:lnTo>
                  <a:cubicBezTo>
                    <a:pt x="199671" y="10695"/>
                    <a:pt x="344724" y="79415"/>
                    <a:pt x="448892" y="196887"/>
                  </a:cubicBezTo>
                  <a:lnTo>
                    <a:pt x="518810" y="293986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64"/>
            <p:cNvSpPr/>
            <p:nvPr/>
          </p:nvSpPr>
          <p:spPr>
            <a:xfrm rot="-3600000">
              <a:off x="507094" y="3991617"/>
              <a:ext cx="512120" cy="437841"/>
            </a:xfrm>
            <a:custGeom>
              <a:rect b="b" l="l" r="r" t="t"/>
              <a:pathLst>
                <a:path extrusionOk="0" h="437841" w="512120">
                  <a:moveTo>
                    <a:pt x="512120" y="150965"/>
                  </a:moveTo>
                  <a:lnTo>
                    <a:pt x="478510" y="205795"/>
                  </a:lnTo>
                  <a:cubicBezTo>
                    <a:pt x="432252" y="267018"/>
                    <a:pt x="373227" y="320184"/>
                    <a:pt x="302592" y="360964"/>
                  </a:cubicBezTo>
                  <a:cubicBezTo>
                    <a:pt x="231958" y="401745"/>
                    <a:pt x="156403" y="426280"/>
                    <a:pt x="80253" y="435729"/>
                  </a:cubicBezTo>
                  <a:lnTo>
                    <a:pt x="0" y="437841"/>
                  </a:lnTo>
                  <a:lnTo>
                    <a:pt x="0" y="136140"/>
                  </a:lnTo>
                  <a:lnTo>
                    <a:pt x="39117" y="134548"/>
                  </a:lnTo>
                  <a:cubicBezTo>
                    <a:pt x="76939" y="129383"/>
                    <a:pt x="114576" y="116872"/>
                    <a:pt x="149893" y="96482"/>
                  </a:cubicBezTo>
                  <a:cubicBezTo>
                    <a:pt x="185211" y="76092"/>
                    <a:pt x="214864" y="49752"/>
                    <a:pt x="238248" y="19580"/>
                  </a:cubicBezTo>
                  <a:lnTo>
                    <a:pt x="250640" y="0"/>
                  </a:lnTo>
                  <a:lnTo>
                    <a:pt x="512120" y="150965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64"/>
            <p:cNvSpPr/>
            <p:nvPr/>
          </p:nvSpPr>
          <p:spPr>
            <a:xfrm rot="-3600000">
              <a:off x="-57453" y="4317684"/>
              <a:ext cx="338063" cy="582044"/>
            </a:xfrm>
            <a:custGeom>
              <a:rect b="b" l="l" r="r" t="t"/>
              <a:pathLst>
                <a:path extrusionOk="0" h="582044" w="338063">
                  <a:moveTo>
                    <a:pt x="338063" y="150839"/>
                  </a:moveTo>
                  <a:lnTo>
                    <a:pt x="329506" y="164359"/>
                  </a:lnTo>
                  <a:cubicBezTo>
                    <a:pt x="287103" y="248046"/>
                    <a:pt x="285785" y="349073"/>
                    <a:pt x="335028" y="434365"/>
                  </a:cubicBezTo>
                  <a:lnTo>
                    <a:pt x="79240" y="582044"/>
                  </a:lnTo>
                  <a:lnTo>
                    <a:pt x="30108" y="472944"/>
                  </a:lnTo>
                  <a:cubicBezTo>
                    <a:pt x="-19542" y="323996"/>
                    <a:pt x="-6529" y="164016"/>
                    <a:pt x="59873" y="27616"/>
                  </a:cubicBezTo>
                  <a:lnTo>
                    <a:pt x="76802" y="0"/>
                  </a:lnTo>
                  <a:lnTo>
                    <a:pt x="338063" y="150839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64"/>
            <p:cNvSpPr/>
            <p:nvPr/>
          </p:nvSpPr>
          <p:spPr>
            <a:xfrm rot="-3600000">
              <a:off x="356258" y="3583116"/>
              <a:ext cx="347410" cy="596939"/>
            </a:xfrm>
            <a:custGeom>
              <a:rect b="b" l="l" r="r" t="t"/>
              <a:pathLst>
                <a:path extrusionOk="0" h="596939" w="347410">
                  <a:moveTo>
                    <a:pt x="268171" y="1"/>
                  </a:moveTo>
                  <a:cubicBezTo>
                    <a:pt x="370122" y="176587"/>
                    <a:pt x="370540" y="383930"/>
                    <a:pt x="287538" y="554430"/>
                  </a:cubicBezTo>
                  <a:lnTo>
                    <a:pt x="261480" y="596939"/>
                  </a:lnTo>
                  <a:lnTo>
                    <a:pt x="0" y="445974"/>
                  </a:lnTo>
                  <a:lnTo>
                    <a:pt x="17903" y="417686"/>
                  </a:lnTo>
                  <a:cubicBezTo>
                    <a:pt x="60307" y="333998"/>
                    <a:pt x="61625" y="232972"/>
                    <a:pt x="12382" y="147680"/>
                  </a:cubicBezTo>
                  <a:lnTo>
                    <a:pt x="268170" y="0"/>
                  </a:lnTo>
                  <a:lnTo>
                    <a:pt x="268171" y="1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64"/>
            <p:cNvSpPr/>
            <p:nvPr/>
          </p:nvSpPr>
          <p:spPr>
            <a:xfrm rot="-3600000">
              <a:off x="-378455" y="4059874"/>
              <a:ext cx="506783" cy="452227"/>
            </a:xfrm>
            <a:custGeom>
              <a:rect b="b" l="l" r="r" t="t"/>
              <a:pathLst>
                <a:path extrusionOk="0" h="452227" w="506783">
                  <a:moveTo>
                    <a:pt x="506783" y="0"/>
                  </a:moveTo>
                  <a:lnTo>
                    <a:pt x="506783" y="301908"/>
                  </a:lnTo>
                  <a:lnTo>
                    <a:pt x="482131" y="302911"/>
                  </a:lnTo>
                  <a:cubicBezTo>
                    <a:pt x="444309" y="308076"/>
                    <a:pt x="406672" y="320586"/>
                    <a:pt x="371354" y="340977"/>
                  </a:cubicBezTo>
                  <a:cubicBezTo>
                    <a:pt x="336037" y="361367"/>
                    <a:pt x="306384" y="387707"/>
                    <a:pt x="283000" y="417879"/>
                  </a:cubicBezTo>
                  <a:lnTo>
                    <a:pt x="261261" y="452227"/>
                  </a:lnTo>
                  <a:lnTo>
                    <a:pt x="0" y="301388"/>
                  </a:lnTo>
                  <a:lnTo>
                    <a:pt x="42739" y="231666"/>
                  </a:lnTo>
                  <a:cubicBezTo>
                    <a:pt x="88996" y="170442"/>
                    <a:pt x="148022" y="117277"/>
                    <a:pt x="218656" y="76496"/>
                  </a:cubicBezTo>
                  <a:cubicBezTo>
                    <a:pt x="289291" y="35715"/>
                    <a:pt x="364846" y="11180"/>
                    <a:pt x="440996" y="1732"/>
                  </a:cubicBezTo>
                  <a:lnTo>
                    <a:pt x="506783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64"/>
            <p:cNvSpPr/>
            <p:nvPr/>
          </p:nvSpPr>
          <p:spPr>
            <a:xfrm rot="-3600000">
              <a:off x="255982" y="4429335"/>
              <a:ext cx="504345" cy="441667"/>
            </a:xfrm>
            <a:custGeom>
              <a:rect b="b" l="l" r="r" t="t"/>
              <a:pathLst>
                <a:path extrusionOk="0" h="441667" w="504345">
                  <a:moveTo>
                    <a:pt x="504345" y="139074"/>
                  </a:moveTo>
                  <a:lnTo>
                    <a:pt x="504345" y="440775"/>
                  </a:lnTo>
                  <a:lnTo>
                    <a:pt x="470466" y="441667"/>
                  </a:lnTo>
                  <a:cubicBezTo>
                    <a:pt x="281308" y="428299"/>
                    <a:pt x="101952" y="324266"/>
                    <a:pt x="0" y="147680"/>
                  </a:cubicBezTo>
                  <a:lnTo>
                    <a:pt x="0" y="147679"/>
                  </a:lnTo>
                  <a:lnTo>
                    <a:pt x="255788" y="0"/>
                  </a:lnTo>
                  <a:cubicBezTo>
                    <a:pt x="305032" y="85292"/>
                    <a:pt x="393182" y="134663"/>
                    <a:pt x="486859" y="139785"/>
                  </a:cubicBezTo>
                  <a:lnTo>
                    <a:pt x="504345" y="139074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6" name="Google Shape;1376;p64"/>
          <p:cNvSpPr txBox="1"/>
          <p:nvPr>
            <p:ph type="title"/>
          </p:nvPr>
        </p:nvSpPr>
        <p:spPr>
          <a:xfrm>
            <a:off x="628650" y="365126"/>
            <a:ext cx="8065184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Circular Queue (Circular Illustration)</a:t>
            </a:r>
            <a:endParaRPr/>
          </a:p>
        </p:txBody>
      </p:sp>
      <p:sp>
        <p:nvSpPr>
          <p:cNvPr id="1377" name="Google Shape;1377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8" name="Google Shape;1378;p64"/>
          <p:cNvSpPr/>
          <p:nvPr/>
        </p:nvSpPr>
        <p:spPr>
          <a:xfrm>
            <a:off x="483870" y="2411427"/>
            <a:ext cx="1181437" cy="1181437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64"/>
          <p:cNvSpPr/>
          <p:nvPr/>
        </p:nvSpPr>
        <p:spPr>
          <a:xfrm>
            <a:off x="789266" y="2706786"/>
            <a:ext cx="570644" cy="590719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0" name="Google Shape;1380;p64"/>
          <p:cNvGrpSpPr/>
          <p:nvPr/>
        </p:nvGrpSpPr>
        <p:grpSpPr>
          <a:xfrm rot="-3261376">
            <a:off x="1287895" y="1942112"/>
            <a:ext cx="541761" cy="527535"/>
            <a:chOff x="3967701" y="4729139"/>
            <a:chExt cx="541761" cy="527535"/>
          </a:xfrm>
        </p:grpSpPr>
        <p:cxnSp>
          <p:nvCxnSpPr>
            <p:cNvPr id="1381" name="Google Shape;1381;p64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382" name="Google Shape;1382;p64"/>
            <p:cNvSpPr txBox="1"/>
            <p:nvPr/>
          </p:nvSpPr>
          <p:spPr>
            <a:xfrm rot="2842678">
              <a:off x="4094685" y="4762074"/>
              <a:ext cx="2920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64"/>
          <p:cNvGrpSpPr/>
          <p:nvPr/>
        </p:nvGrpSpPr>
        <p:grpSpPr>
          <a:xfrm rot="-7348942">
            <a:off x="328479" y="1994169"/>
            <a:ext cx="539406" cy="483491"/>
            <a:chOff x="3964603" y="4751161"/>
            <a:chExt cx="539406" cy="483491"/>
          </a:xfrm>
        </p:grpSpPr>
        <p:cxnSp>
          <p:nvCxnSpPr>
            <p:cNvPr id="1384" name="Google Shape;1384;p64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385" name="Google Shape;1385;p64"/>
            <p:cNvSpPr txBox="1"/>
            <p:nvPr/>
          </p:nvSpPr>
          <p:spPr>
            <a:xfrm rot="7348942">
              <a:off x="4094684" y="4762074"/>
              <a:ext cx="279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6" name="Google Shape;1386;p64"/>
          <p:cNvSpPr/>
          <p:nvPr/>
        </p:nvSpPr>
        <p:spPr>
          <a:xfrm>
            <a:off x="1116221" y="4375606"/>
            <a:ext cx="1702939" cy="590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64"/>
          <p:cNvSpPr/>
          <p:nvPr/>
        </p:nvSpPr>
        <p:spPr>
          <a:xfrm>
            <a:off x="3149617" y="4375606"/>
            <a:ext cx="1074561" cy="590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64"/>
          <p:cNvSpPr txBox="1"/>
          <p:nvPr/>
        </p:nvSpPr>
        <p:spPr>
          <a:xfrm>
            <a:off x="1093603" y="4439942"/>
            <a:ext cx="16574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A, B, 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64"/>
          <p:cNvSpPr txBox="1"/>
          <p:nvPr/>
        </p:nvSpPr>
        <p:spPr>
          <a:xfrm>
            <a:off x="3348639" y="4439942"/>
            <a:ext cx="6703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64"/>
          <p:cNvSpPr/>
          <p:nvPr/>
        </p:nvSpPr>
        <p:spPr>
          <a:xfrm>
            <a:off x="4780846" y="4375606"/>
            <a:ext cx="1310950" cy="590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64"/>
          <p:cNvSpPr txBox="1"/>
          <p:nvPr/>
        </p:nvSpPr>
        <p:spPr>
          <a:xfrm>
            <a:off x="5129606" y="4363992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64"/>
          <p:cNvSpPr/>
          <p:nvPr/>
        </p:nvSpPr>
        <p:spPr>
          <a:xfrm>
            <a:off x="6817392" y="4363992"/>
            <a:ext cx="1357486" cy="590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64"/>
          <p:cNvSpPr txBox="1"/>
          <p:nvPr/>
        </p:nvSpPr>
        <p:spPr>
          <a:xfrm>
            <a:off x="6795354" y="4420795"/>
            <a:ext cx="15045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F, 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4" name="Google Shape;1394;p64"/>
          <p:cNvGrpSpPr/>
          <p:nvPr/>
        </p:nvGrpSpPr>
        <p:grpSpPr>
          <a:xfrm>
            <a:off x="2098838" y="2252802"/>
            <a:ext cx="1528354" cy="1475424"/>
            <a:chOff x="-447579" y="3503549"/>
            <a:chExt cx="1528354" cy="1475424"/>
          </a:xfrm>
        </p:grpSpPr>
        <p:sp>
          <p:nvSpPr>
            <p:cNvPr id="1395" name="Google Shape;1395;p64"/>
            <p:cNvSpPr/>
            <p:nvPr/>
          </p:nvSpPr>
          <p:spPr>
            <a:xfrm rot="-3600000">
              <a:off x="-133746" y="3617784"/>
              <a:ext cx="518810" cy="441666"/>
            </a:xfrm>
            <a:custGeom>
              <a:rect b="b" l="l" r="r" t="t"/>
              <a:pathLst>
                <a:path extrusionOk="0" h="441666" w="518810">
                  <a:moveTo>
                    <a:pt x="518810" y="293986"/>
                  </a:moveTo>
                  <a:lnTo>
                    <a:pt x="263022" y="441666"/>
                  </a:lnTo>
                  <a:cubicBezTo>
                    <a:pt x="213778" y="356374"/>
                    <a:pt x="125628" y="307002"/>
                    <a:pt x="31950" y="301881"/>
                  </a:cubicBezTo>
                  <a:lnTo>
                    <a:pt x="0" y="303181"/>
                  </a:lnTo>
                  <a:lnTo>
                    <a:pt x="0" y="1273"/>
                  </a:lnTo>
                  <a:lnTo>
                    <a:pt x="48345" y="0"/>
                  </a:lnTo>
                  <a:cubicBezTo>
                    <a:pt x="199671" y="10695"/>
                    <a:pt x="344724" y="79415"/>
                    <a:pt x="448892" y="196887"/>
                  </a:cubicBezTo>
                  <a:lnTo>
                    <a:pt x="518810" y="293986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64"/>
            <p:cNvSpPr/>
            <p:nvPr/>
          </p:nvSpPr>
          <p:spPr>
            <a:xfrm rot="-3600000">
              <a:off x="507094" y="3991617"/>
              <a:ext cx="512120" cy="437841"/>
            </a:xfrm>
            <a:custGeom>
              <a:rect b="b" l="l" r="r" t="t"/>
              <a:pathLst>
                <a:path extrusionOk="0" h="437841" w="512120">
                  <a:moveTo>
                    <a:pt x="512120" y="150965"/>
                  </a:moveTo>
                  <a:lnTo>
                    <a:pt x="478510" y="205795"/>
                  </a:lnTo>
                  <a:cubicBezTo>
                    <a:pt x="432252" y="267018"/>
                    <a:pt x="373227" y="320184"/>
                    <a:pt x="302592" y="360964"/>
                  </a:cubicBezTo>
                  <a:cubicBezTo>
                    <a:pt x="231958" y="401745"/>
                    <a:pt x="156403" y="426280"/>
                    <a:pt x="80253" y="435729"/>
                  </a:cubicBezTo>
                  <a:lnTo>
                    <a:pt x="0" y="437841"/>
                  </a:lnTo>
                  <a:lnTo>
                    <a:pt x="0" y="136140"/>
                  </a:lnTo>
                  <a:lnTo>
                    <a:pt x="39117" y="134548"/>
                  </a:lnTo>
                  <a:cubicBezTo>
                    <a:pt x="76939" y="129383"/>
                    <a:pt x="114576" y="116872"/>
                    <a:pt x="149893" y="96482"/>
                  </a:cubicBezTo>
                  <a:cubicBezTo>
                    <a:pt x="185211" y="76092"/>
                    <a:pt x="214864" y="49752"/>
                    <a:pt x="238248" y="19580"/>
                  </a:cubicBezTo>
                  <a:lnTo>
                    <a:pt x="250640" y="0"/>
                  </a:lnTo>
                  <a:lnTo>
                    <a:pt x="512120" y="150965"/>
                  </a:lnTo>
                  <a:close/>
                </a:path>
              </a:pathLst>
            </a:cu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64"/>
            <p:cNvSpPr/>
            <p:nvPr/>
          </p:nvSpPr>
          <p:spPr>
            <a:xfrm rot="-3600000">
              <a:off x="-57453" y="4317684"/>
              <a:ext cx="338063" cy="582044"/>
            </a:xfrm>
            <a:custGeom>
              <a:rect b="b" l="l" r="r" t="t"/>
              <a:pathLst>
                <a:path extrusionOk="0" h="582044" w="338063">
                  <a:moveTo>
                    <a:pt x="338063" y="150839"/>
                  </a:moveTo>
                  <a:lnTo>
                    <a:pt x="329506" y="164359"/>
                  </a:lnTo>
                  <a:cubicBezTo>
                    <a:pt x="287103" y="248046"/>
                    <a:pt x="285785" y="349073"/>
                    <a:pt x="335028" y="434365"/>
                  </a:cubicBezTo>
                  <a:lnTo>
                    <a:pt x="79240" y="582044"/>
                  </a:lnTo>
                  <a:lnTo>
                    <a:pt x="30108" y="472944"/>
                  </a:lnTo>
                  <a:cubicBezTo>
                    <a:pt x="-19542" y="323996"/>
                    <a:pt x="-6529" y="164016"/>
                    <a:pt x="59873" y="27616"/>
                  </a:cubicBezTo>
                  <a:lnTo>
                    <a:pt x="76802" y="0"/>
                  </a:lnTo>
                  <a:lnTo>
                    <a:pt x="338063" y="150839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64"/>
            <p:cNvSpPr/>
            <p:nvPr/>
          </p:nvSpPr>
          <p:spPr>
            <a:xfrm rot="-3600000">
              <a:off x="356258" y="3583116"/>
              <a:ext cx="347410" cy="596939"/>
            </a:xfrm>
            <a:custGeom>
              <a:rect b="b" l="l" r="r" t="t"/>
              <a:pathLst>
                <a:path extrusionOk="0" h="596939" w="347410">
                  <a:moveTo>
                    <a:pt x="268171" y="1"/>
                  </a:moveTo>
                  <a:cubicBezTo>
                    <a:pt x="370122" y="176587"/>
                    <a:pt x="370540" y="383930"/>
                    <a:pt x="287538" y="554430"/>
                  </a:cubicBezTo>
                  <a:lnTo>
                    <a:pt x="261480" y="596939"/>
                  </a:lnTo>
                  <a:lnTo>
                    <a:pt x="0" y="445974"/>
                  </a:lnTo>
                  <a:lnTo>
                    <a:pt x="17903" y="417686"/>
                  </a:lnTo>
                  <a:cubicBezTo>
                    <a:pt x="60307" y="333998"/>
                    <a:pt x="61625" y="232972"/>
                    <a:pt x="12382" y="147680"/>
                  </a:cubicBezTo>
                  <a:lnTo>
                    <a:pt x="268170" y="0"/>
                  </a:lnTo>
                  <a:lnTo>
                    <a:pt x="268171" y="1"/>
                  </a:lnTo>
                  <a:close/>
                </a:path>
              </a:pathLst>
            </a:cu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64"/>
            <p:cNvSpPr/>
            <p:nvPr/>
          </p:nvSpPr>
          <p:spPr>
            <a:xfrm rot="-3600000">
              <a:off x="-378455" y="4059874"/>
              <a:ext cx="506783" cy="452227"/>
            </a:xfrm>
            <a:custGeom>
              <a:rect b="b" l="l" r="r" t="t"/>
              <a:pathLst>
                <a:path extrusionOk="0" h="452227" w="506783">
                  <a:moveTo>
                    <a:pt x="506783" y="0"/>
                  </a:moveTo>
                  <a:lnTo>
                    <a:pt x="506783" y="301908"/>
                  </a:lnTo>
                  <a:lnTo>
                    <a:pt x="482131" y="302911"/>
                  </a:lnTo>
                  <a:cubicBezTo>
                    <a:pt x="444309" y="308076"/>
                    <a:pt x="406672" y="320586"/>
                    <a:pt x="371354" y="340977"/>
                  </a:cubicBezTo>
                  <a:cubicBezTo>
                    <a:pt x="336037" y="361367"/>
                    <a:pt x="306384" y="387707"/>
                    <a:pt x="283000" y="417879"/>
                  </a:cubicBezTo>
                  <a:lnTo>
                    <a:pt x="261261" y="452227"/>
                  </a:lnTo>
                  <a:lnTo>
                    <a:pt x="0" y="301388"/>
                  </a:lnTo>
                  <a:lnTo>
                    <a:pt x="42739" y="231666"/>
                  </a:lnTo>
                  <a:cubicBezTo>
                    <a:pt x="88996" y="170442"/>
                    <a:pt x="148022" y="117277"/>
                    <a:pt x="218656" y="76496"/>
                  </a:cubicBezTo>
                  <a:cubicBezTo>
                    <a:pt x="289291" y="35715"/>
                    <a:pt x="364846" y="11180"/>
                    <a:pt x="440996" y="1732"/>
                  </a:cubicBezTo>
                  <a:lnTo>
                    <a:pt x="506783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64"/>
            <p:cNvSpPr/>
            <p:nvPr/>
          </p:nvSpPr>
          <p:spPr>
            <a:xfrm rot="-3600000">
              <a:off x="255982" y="4429335"/>
              <a:ext cx="504345" cy="441667"/>
            </a:xfrm>
            <a:custGeom>
              <a:rect b="b" l="l" r="r" t="t"/>
              <a:pathLst>
                <a:path extrusionOk="0" h="441667" w="504345">
                  <a:moveTo>
                    <a:pt x="504345" y="139074"/>
                  </a:moveTo>
                  <a:lnTo>
                    <a:pt x="504345" y="440775"/>
                  </a:lnTo>
                  <a:lnTo>
                    <a:pt x="470466" y="441667"/>
                  </a:lnTo>
                  <a:cubicBezTo>
                    <a:pt x="281308" y="428299"/>
                    <a:pt x="101952" y="324266"/>
                    <a:pt x="0" y="147680"/>
                  </a:cubicBezTo>
                  <a:lnTo>
                    <a:pt x="0" y="147679"/>
                  </a:lnTo>
                  <a:lnTo>
                    <a:pt x="255788" y="0"/>
                  </a:lnTo>
                  <a:cubicBezTo>
                    <a:pt x="305032" y="85292"/>
                    <a:pt x="393182" y="134663"/>
                    <a:pt x="486859" y="139785"/>
                  </a:cubicBezTo>
                  <a:lnTo>
                    <a:pt x="504345" y="139074"/>
                  </a:lnTo>
                  <a:close/>
                </a:path>
              </a:pathLst>
            </a:cu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1" name="Google Shape;1401;p64"/>
          <p:cNvSpPr/>
          <p:nvPr/>
        </p:nvSpPr>
        <p:spPr>
          <a:xfrm>
            <a:off x="2275372" y="2387320"/>
            <a:ext cx="1181437" cy="1181437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64"/>
          <p:cNvSpPr/>
          <p:nvPr/>
        </p:nvSpPr>
        <p:spPr>
          <a:xfrm>
            <a:off x="2580768" y="2682679"/>
            <a:ext cx="570644" cy="590719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3" name="Google Shape;1403;p64"/>
          <p:cNvGrpSpPr/>
          <p:nvPr/>
        </p:nvGrpSpPr>
        <p:grpSpPr>
          <a:xfrm rot="7267384">
            <a:off x="2148788" y="3584037"/>
            <a:ext cx="546176" cy="488652"/>
            <a:chOff x="3967631" y="4748581"/>
            <a:chExt cx="546176" cy="488652"/>
          </a:xfrm>
        </p:grpSpPr>
        <p:cxnSp>
          <p:nvCxnSpPr>
            <p:cNvPr id="1404" name="Google Shape;1404;p64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405" name="Google Shape;1405;p64"/>
            <p:cNvSpPr txBox="1"/>
            <p:nvPr/>
          </p:nvSpPr>
          <p:spPr>
            <a:xfrm rot="-7267384">
              <a:off x="4094685" y="4762074"/>
              <a:ext cx="2920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64"/>
          <p:cNvGrpSpPr/>
          <p:nvPr/>
        </p:nvGrpSpPr>
        <p:grpSpPr>
          <a:xfrm rot="-7348942">
            <a:off x="2120695" y="1964019"/>
            <a:ext cx="537978" cy="495577"/>
            <a:chOff x="3965317" y="4745118"/>
            <a:chExt cx="537978" cy="495577"/>
          </a:xfrm>
        </p:grpSpPr>
        <p:cxnSp>
          <p:nvCxnSpPr>
            <p:cNvPr id="1407" name="Google Shape;1407;p64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408" name="Google Shape;1408;p64"/>
            <p:cNvSpPr txBox="1"/>
            <p:nvPr/>
          </p:nvSpPr>
          <p:spPr>
            <a:xfrm rot="7532409">
              <a:off x="4094684" y="4762074"/>
              <a:ext cx="279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9" name="Google Shape;1409;p64"/>
          <p:cNvSpPr txBox="1"/>
          <p:nvPr/>
        </p:nvSpPr>
        <p:spPr>
          <a:xfrm>
            <a:off x="2918708" y="2362390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64"/>
          <p:cNvSpPr txBox="1"/>
          <p:nvPr/>
        </p:nvSpPr>
        <p:spPr>
          <a:xfrm>
            <a:off x="3101766" y="2760177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64"/>
          <p:cNvSpPr txBox="1"/>
          <p:nvPr/>
        </p:nvSpPr>
        <p:spPr>
          <a:xfrm>
            <a:off x="2903987" y="3125677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2" name="Google Shape;1412;p64"/>
          <p:cNvGrpSpPr/>
          <p:nvPr/>
        </p:nvGrpSpPr>
        <p:grpSpPr>
          <a:xfrm>
            <a:off x="3821296" y="2238224"/>
            <a:ext cx="1528354" cy="1475424"/>
            <a:chOff x="-447579" y="3503549"/>
            <a:chExt cx="1528354" cy="1475424"/>
          </a:xfrm>
        </p:grpSpPr>
        <p:sp>
          <p:nvSpPr>
            <p:cNvPr id="1413" name="Google Shape;1413;p64"/>
            <p:cNvSpPr/>
            <p:nvPr/>
          </p:nvSpPr>
          <p:spPr>
            <a:xfrm rot="-3600000">
              <a:off x="-133746" y="3617784"/>
              <a:ext cx="518810" cy="441666"/>
            </a:xfrm>
            <a:custGeom>
              <a:rect b="b" l="l" r="r" t="t"/>
              <a:pathLst>
                <a:path extrusionOk="0" h="441666" w="518810">
                  <a:moveTo>
                    <a:pt x="518810" y="293986"/>
                  </a:moveTo>
                  <a:lnTo>
                    <a:pt x="263022" y="441666"/>
                  </a:lnTo>
                  <a:cubicBezTo>
                    <a:pt x="213778" y="356374"/>
                    <a:pt x="125628" y="307002"/>
                    <a:pt x="31950" y="301881"/>
                  </a:cubicBezTo>
                  <a:lnTo>
                    <a:pt x="0" y="303181"/>
                  </a:lnTo>
                  <a:lnTo>
                    <a:pt x="0" y="1273"/>
                  </a:lnTo>
                  <a:lnTo>
                    <a:pt x="48345" y="0"/>
                  </a:lnTo>
                  <a:cubicBezTo>
                    <a:pt x="199671" y="10695"/>
                    <a:pt x="344724" y="79415"/>
                    <a:pt x="448892" y="196887"/>
                  </a:cubicBezTo>
                  <a:lnTo>
                    <a:pt x="518810" y="293986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64"/>
            <p:cNvSpPr/>
            <p:nvPr/>
          </p:nvSpPr>
          <p:spPr>
            <a:xfrm rot="-3600000">
              <a:off x="507094" y="3991617"/>
              <a:ext cx="512120" cy="437841"/>
            </a:xfrm>
            <a:custGeom>
              <a:rect b="b" l="l" r="r" t="t"/>
              <a:pathLst>
                <a:path extrusionOk="0" h="437841" w="512120">
                  <a:moveTo>
                    <a:pt x="512120" y="150965"/>
                  </a:moveTo>
                  <a:lnTo>
                    <a:pt x="478510" y="205795"/>
                  </a:lnTo>
                  <a:cubicBezTo>
                    <a:pt x="432252" y="267018"/>
                    <a:pt x="373227" y="320184"/>
                    <a:pt x="302592" y="360964"/>
                  </a:cubicBezTo>
                  <a:cubicBezTo>
                    <a:pt x="231958" y="401745"/>
                    <a:pt x="156403" y="426280"/>
                    <a:pt x="80253" y="435729"/>
                  </a:cubicBezTo>
                  <a:lnTo>
                    <a:pt x="0" y="437841"/>
                  </a:lnTo>
                  <a:lnTo>
                    <a:pt x="0" y="136140"/>
                  </a:lnTo>
                  <a:lnTo>
                    <a:pt x="39117" y="134548"/>
                  </a:lnTo>
                  <a:cubicBezTo>
                    <a:pt x="76939" y="129383"/>
                    <a:pt x="114576" y="116872"/>
                    <a:pt x="149893" y="96482"/>
                  </a:cubicBezTo>
                  <a:cubicBezTo>
                    <a:pt x="185211" y="76092"/>
                    <a:pt x="214864" y="49752"/>
                    <a:pt x="238248" y="19580"/>
                  </a:cubicBezTo>
                  <a:lnTo>
                    <a:pt x="250640" y="0"/>
                  </a:lnTo>
                  <a:lnTo>
                    <a:pt x="512120" y="150965"/>
                  </a:lnTo>
                  <a:close/>
                </a:path>
              </a:pathLst>
            </a:cu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64"/>
            <p:cNvSpPr/>
            <p:nvPr/>
          </p:nvSpPr>
          <p:spPr>
            <a:xfrm rot="-3600000">
              <a:off x="-57453" y="4317684"/>
              <a:ext cx="338063" cy="582044"/>
            </a:xfrm>
            <a:custGeom>
              <a:rect b="b" l="l" r="r" t="t"/>
              <a:pathLst>
                <a:path extrusionOk="0" h="582044" w="338063">
                  <a:moveTo>
                    <a:pt x="338063" y="150839"/>
                  </a:moveTo>
                  <a:lnTo>
                    <a:pt x="329506" y="164359"/>
                  </a:lnTo>
                  <a:cubicBezTo>
                    <a:pt x="287103" y="248046"/>
                    <a:pt x="285785" y="349073"/>
                    <a:pt x="335028" y="434365"/>
                  </a:cubicBezTo>
                  <a:lnTo>
                    <a:pt x="79240" y="582044"/>
                  </a:lnTo>
                  <a:lnTo>
                    <a:pt x="30108" y="472944"/>
                  </a:lnTo>
                  <a:cubicBezTo>
                    <a:pt x="-19542" y="323996"/>
                    <a:pt x="-6529" y="164016"/>
                    <a:pt x="59873" y="27616"/>
                  </a:cubicBezTo>
                  <a:lnTo>
                    <a:pt x="76802" y="0"/>
                  </a:lnTo>
                  <a:lnTo>
                    <a:pt x="338063" y="150839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64"/>
            <p:cNvSpPr/>
            <p:nvPr/>
          </p:nvSpPr>
          <p:spPr>
            <a:xfrm rot="-3600000">
              <a:off x="356258" y="3583116"/>
              <a:ext cx="347410" cy="596939"/>
            </a:xfrm>
            <a:custGeom>
              <a:rect b="b" l="l" r="r" t="t"/>
              <a:pathLst>
                <a:path extrusionOk="0" h="596939" w="347410">
                  <a:moveTo>
                    <a:pt x="268171" y="1"/>
                  </a:moveTo>
                  <a:cubicBezTo>
                    <a:pt x="370122" y="176587"/>
                    <a:pt x="370540" y="383930"/>
                    <a:pt x="287538" y="554430"/>
                  </a:cubicBezTo>
                  <a:lnTo>
                    <a:pt x="261480" y="596939"/>
                  </a:lnTo>
                  <a:lnTo>
                    <a:pt x="0" y="445974"/>
                  </a:lnTo>
                  <a:lnTo>
                    <a:pt x="17903" y="417686"/>
                  </a:lnTo>
                  <a:cubicBezTo>
                    <a:pt x="60307" y="333998"/>
                    <a:pt x="61625" y="232972"/>
                    <a:pt x="12382" y="147680"/>
                  </a:cubicBezTo>
                  <a:lnTo>
                    <a:pt x="268170" y="0"/>
                  </a:lnTo>
                  <a:lnTo>
                    <a:pt x="26817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64"/>
            <p:cNvSpPr/>
            <p:nvPr/>
          </p:nvSpPr>
          <p:spPr>
            <a:xfrm rot="-3600000">
              <a:off x="-378455" y="4059874"/>
              <a:ext cx="506783" cy="452227"/>
            </a:xfrm>
            <a:custGeom>
              <a:rect b="b" l="l" r="r" t="t"/>
              <a:pathLst>
                <a:path extrusionOk="0" h="452227" w="506783">
                  <a:moveTo>
                    <a:pt x="506783" y="0"/>
                  </a:moveTo>
                  <a:lnTo>
                    <a:pt x="506783" y="301908"/>
                  </a:lnTo>
                  <a:lnTo>
                    <a:pt x="482131" y="302911"/>
                  </a:lnTo>
                  <a:cubicBezTo>
                    <a:pt x="444309" y="308076"/>
                    <a:pt x="406672" y="320586"/>
                    <a:pt x="371354" y="340977"/>
                  </a:cubicBezTo>
                  <a:cubicBezTo>
                    <a:pt x="336037" y="361367"/>
                    <a:pt x="306384" y="387707"/>
                    <a:pt x="283000" y="417879"/>
                  </a:cubicBezTo>
                  <a:lnTo>
                    <a:pt x="261261" y="452227"/>
                  </a:lnTo>
                  <a:lnTo>
                    <a:pt x="0" y="301388"/>
                  </a:lnTo>
                  <a:lnTo>
                    <a:pt x="42739" y="231666"/>
                  </a:lnTo>
                  <a:cubicBezTo>
                    <a:pt x="88996" y="170442"/>
                    <a:pt x="148022" y="117277"/>
                    <a:pt x="218656" y="76496"/>
                  </a:cubicBezTo>
                  <a:cubicBezTo>
                    <a:pt x="289291" y="35715"/>
                    <a:pt x="364846" y="11180"/>
                    <a:pt x="440996" y="1732"/>
                  </a:cubicBezTo>
                  <a:lnTo>
                    <a:pt x="506783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64"/>
            <p:cNvSpPr/>
            <p:nvPr/>
          </p:nvSpPr>
          <p:spPr>
            <a:xfrm rot="-3600000">
              <a:off x="255982" y="4429335"/>
              <a:ext cx="504345" cy="441667"/>
            </a:xfrm>
            <a:custGeom>
              <a:rect b="b" l="l" r="r" t="t"/>
              <a:pathLst>
                <a:path extrusionOk="0" h="441667" w="504345">
                  <a:moveTo>
                    <a:pt x="504345" y="139074"/>
                  </a:moveTo>
                  <a:lnTo>
                    <a:pt x="504345" y="440775"/>
                  </a:lnTo>
                  <a:lnTo>
                    <a:pt x="470466" y="441667"/>
                  </a:lnTo>
                  <a:cubicBezTo>
                    <a:pt x="281308" y="428299"/>
                    <a:pt x="101952" y="324266"/>
                    <a:pt x="0" y="147680"/>
                  </a:cubicBezTo>
                  <a:lnTo>
                    <a:pt x="0" y="147679"/>
                  </a:lnTo>
                  <a:lnTo>
                    <a:pt x="255788" y="0"/>
                  </a:lnTo>
                  <a:cubicBezTo>
                    <a:pt x="305032" y="85292"/>
                    <a:pt x="393182" y="134663"/>
                    <a:pt x="486859" y="139785"/>
                  </a:cubicBezTo>
                  <a:lnTo>
                    <a:pt x="504345" y="139074"/>
                  </a:lnTo>
                  <a:close/>
                </a:path>
              </a:pathLst>
            </a:cu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9" name="Google Shape;1419;p64"/>
          <p:cNvSpPr/>
          <p:nvPr/>
        </p:nvSpPr>
        <p:spPr>
          <a:xfrm>
            <a:off x="3997830" y="2372742"/>
            <a:ext cx="1181437" cy="1181437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64"/>
          <p:cNvSpPr/>
          <p:nvPr/>
        </p:nvSpPr>
        <p:spPr>
          <a:xfrm>
            <a:off x="4303226" y="2668101"/>
            <a:ext cx="570644" cy="590719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64"/>
          <p:cNvGrpSpPr/>
          <p:nvPr/>
        </p:nvGrpSpPr>
        <p:grpSpPr>
          <a:xfrm rot="7267384">
            <a:off x="3872004" y="3577699"/>
            <a:ext cx="545128" cy="471395"/>
            <a:chOff x="3967701" y="4757209"/>
            <a:chExt cx="545128" cy="471395"/>
          </a:xfrm>
        </p:grpSpPr>
        <p:cxnSp>
          <p:nvCxnSpPr>
            <p:cNvPr id="1422" name="Google Shape;1422;p64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423" name="Google Shape;1423;p64"/>
            <p:cNvSpPr txBox="1"/>
            <p:nvPr/>
          </p:nvSpPr>
          <p:spPr>
            <a:xfrm rot="-7039439">
              <a:off x="4094685" y="4762074"/>
              <a:ext cx="2920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64"/>
          <p:cNvGrpSpPr/>
          <p:nvPr/>
        </p:nvGrpSpPr>
        <p:grpSpPr>
          <a:xfrm rot="-3434862">
            <a:off x="4795168" y="1954988"/>
            <a:ext cx="539342" cy="484614"/>
            <a:chOff x="3964635" y="4750600"/>
            <a:chExt cx="539342" cy="484614"/>
          </a:xfrm>
        </p:grpSpPr>
        <p:cxnSp>
          <p:nvCxnSpPr>
            <p:cNvPr id="1425" name="Google Shape;1425;p64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426" name="Google Shape;1426;p64"/>
            <p:cNvSpPr txBox="1"/>
            <p:nvPr/>
          </p:nvSpPr>
          <p:spPr>
            <a:xfrm rot="3434862">
              <a:off x="4094684" y="4762074"/>
              <a:ext cx="279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7" name="Google Shape;1427;p64"/>
          <p:cNvSpPr txBox="1"/>
          <p:nvPr/>
        </p:nvSpPr>
        <p:spPr>
          <a:xfrm>
            <a:off x="4824224" y="2745599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64"/>
          <p:cNvSpPr txBox="1"/>
          <p:nvPr/>
        </p:nvSpPr>
        <p:spPr>
          <a:xfrm>
            <a:off x="4626445" y="3111099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9" name="Google Shape;1429;p64"/>
          <p:cNvGrpSpPr/>
          <p:nvPr/>
        </p:nvGrpSpPr>
        <p:grpSpPr>
          <a:xfrm>
            <a:off x="4180420" y="1508427"/>
            <a:ext cx="690669" cy="599335"/>
            <a:chOff x="4686694" y="1531635"/>
            <a:chExt cx="690669" cy="599335"/>
          </a:xfrm>
        </p:grpSpPr>
        <p:sp>
          <p:nvSpPr>
            <p:cNvPr id="1430" name="Google Shape;1430;p64"/>
            <p:cNvSpPr/>
            <p:nvPr/>
          </p:nvSpPr>
          <p:spPr>
            <a:xfrm rot="-3600000">
              <a:off x="4858324" y="1532833"/>
              <a:ext cx="347410" cy="596939"/>
            </a:xfrm>
            <a:custGeom>
              <a:rect b="b" l="l" r="r" t="t"/>
              <a:pathLst>
                <a:path extrusionOk="0" h="596939" w="347410">
                  <a:moveTo>
                    <a:pt x="268171" y="1"/>
                  </a:moveTo>
                  <a:cubicBezTo>
                    <a:pt x="370122" y="176587"/>
                    <a:pt x="370540" y="383930"/>
                    <a:pt x="287538" y="554430"/>
                  </a:cubicBezTo>
                  <a:lnTo>
                    <a:pt x="261480" y="596939"/>
                  </a:lnTo>
                  <a:lnTo>
                    <a:pt x="0" y="445974"/>
                  </a:lnTo>
                  <a:lnTo>
                    <a:pt x="17903" y="417686"/>
                  </a:lnTo>
                  <a:cubicBezTo>
                    <a:pt x="60307" y="333998"/>
                    <a:pt x="61625" y="232972"/>
                    <a:pt x="12382" y="147680"/>
                  </a:cubicBezTo>
                  <a:lnTo>
                    <a:pt x="268170" y="0"/>
                  </a:lnTo>
                  <a:lnTo>
                    <a:pt x="268171" y="1"/>
                  </a:lnTo>
                  <a:close/>
                </a:path>
              </a:pathLst>
            </a:cu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64"/>
            <p:cNvSpPr txBox="1"/>
            <p:nvPr/>
          </p:nvSpPr>
          <p:spPr>
            <a:xfrm>
              <a:off x="4856959" y="1568107"/>
              <a:ext cx="36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2" name="Google Shape;1432;p64"/>
          <p:cNvSpPr/>
          <p:nvPr/>
        </p:nvSpPr>
        <p:spPr>
          <a:xfrm>
            <a:off x="4716780" y="1988820"/>
            <a:ext cx="114949" cy="525780"/>
          </a:xfrm>
          <a:custGeom>
            <a:rect b="b" l="l" r="r" t="t"/>
            <a:pathLst>
              <a:path extrusionOk="0" h="525780" w="114949">
                <a:moveTo>
                  <a:pt x="38100" y="525780"/>
                </a:moveTo>
                <a:cubicBezTo>
                  <a:pt x="79375" y="398145"/>
                  <a:pt x="120650" y="270510"/>
                  <a:pt x="114300" y="182880"/>
                </a:cubicBezTo>
                <a:cubicBezTo>
                  <a:pt x="107950" y="95250"/>
                  <a:pt x="53975" y="47625"/>
                  <a:pt x="0" y="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3" name="Google Shape;1433;p64"/>
          <p:cNvGrpSpPr/>
          <p:nvPr/>
        </p:nvGrpSpPr>
        <p:grpSpPr>
          <a:xfrm>
            <a:off x="5459420" y="2249838"/>
            <a:ext cx="1528354" cy="1475424"/>
            <a:chOff x="-447579" y="3503549"/>
            <a:chExt cx="1528354" cy="1475424"/>
          </a:xfrm>
        </p:grpSpPr>
        <p:sp>
          <p:nvSpPr>
            <p:cNvPr id="1434" name="Google Shape;1434;p64"/>
            <p:cNvSpPr/>
            <p:nvPr/>
          </p:nvSpPr>
          <p:spPr>
            <a:xfrm rot="-3600000">
              <a:off x="-133746" y="3617784"/>
              <a:ext cx="518810" cy="441666"/>
            </a:xfrm>
            <a:custGeom>
              <a:rect b="b" l="l" r="r" t="t"/>
              <a:pathLst>
                <a:path extrusionOk="0" h="441666" w="518810">
                  <a:moveTo>
                    <a:pt x="518810" y="293986"/>
                  </a:moveTo>
                  <a:lnTo>
                    <a:pt x="263022" y="441666"/>
                  </a:lnTo>
                  <a:cubicBezTo>
                    <a:pt x="213778" y="356374"/>
                    <a:pt x="125628" y="307002"/>
                    <a:pt x="31950" y="301881"/>
                  </a:cubicBezTo>
                  <a:lnTo>
                    <a:pt x="0" y="303181"/>
                  </a:lnTo>
                  <a:lnTo>
                    <a:pt x="0" y="1273"/>
                  </a:lnTo>
                  <a:lnTo>
                    <a:pt x="48345" y="0"/>
                  </a:lnTo>
                  <a:cubicBezTo>
                    <a:pt x="199671" y="10695"/>
                    <a:pt x="344724" y="79415"/>
                    <a:pt x="448892" y="196887"/>
                  </a:cubicBezTo>
                  <a:lnTo>
                    <a:pt x="518810" y="293986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64"/>
            <p:cNvSpPr/>
            <p:nvPr/>
          </p:nvSpPr>
          <p:spPr>
            <a:xfrm rot="-3600000">
              <a:off x="507094" y="3991617"/>
              <a:ext cx="512120" cy="437841"/>
            </a:xfrm>
            <a:custGeom>
              <a:rect b="b" l="l" r="r" t="t"/>
              <a:pathLst>
                <a:path extrusionOk="0" h="437841" w="512120">
                  <a:moveTo>
                    <a:pt x="512120" y="150965"/>
                  </a:moveTo>
                  <a:lnTo>
                    <a:pt x="478510" y="205795"/>
                  </a:lnTo>
                  <a:cubicBezTo>
                    <a:pt x="432252" y="267018"/>
                    <a:pt x="373227" y="320184"/>
                    <a:pt x="302592" y="360964"/>
                  </a:cubicBezTo>
                  <a:cubicBezTo>
                    <a:pt x="231958" y="401745"/>
                    <a:pt x="156403" y="426280"/>
                    <a:pt x="80253" y="435729"/>
                  </a:cubicBezTo>
                  <a:lnTo>
                    <a:pt x="0" y="437841"/>
                  </a:lnTo>
                  <a:lnTo>
                    <a:pt x="0" y="136140"/>
                  </a:lnTo>
                  <a:lnTo>
                    <a:pt x="39117" y="134548"/>
                  </a:lnTo>
                  <a:cubicBezTo>
                    <a:pt x="76939" y="129383"/>
                    <a:pt x="114576" y="116872"/>
                    <a:pt x="149893" y="96482"/>
                  </a:cubicBezTo>
                  <a:cubicBezTo>
                    <a:pt x="185211" y="76092"/>
                    <a:pt x="214864" y="49752"/>
                    <a:pt x="238248" y="19580"/>
                  </a:cubicBezTo>
                  <a:lnTo>
                    <a:pt x="250640" y="0"/>
                  </a:lnTo>
                  <a:lnTo>
                    <a:pt x="512120" y="150965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64"/>
            <p:cNvSpPr/>
            <p:nvPr/>
          </p:nvSpPr>
          <p:spPr>
            <a:xfrm rot="-3600000">
              <a:off x="-57453" y="4317684"/>
              <a:ext cx="338063" cy="582044"/>
            </a:xfrm>
            <a:custGeom>
              <a:rect b="b" l="l" r="r" t="t"/>
              <a:pathLst>
                <a:path extrusionOk="0" h="582044" w="338063">
                  <a:moveTo>
                    <a:pt x="338063" y="150839"/>
                  </a:moveTo>
                  <a:lnTo>
                    <a:pt x="329506" y="164359"/>
                  </a:lnTo>
                  <a:cubicBezTo>
                    <a:pt x="287103" y="248046"/>
                    <a:pt x="285785" y="349073"/>
                    <a:pt x="335028" y="434365"/>
                  </a:cubicBezTo>
                  <a:lnTo>
                    <a:pt x="79240" y="582044"/>
                  </a:lnTo>
                  <a:lnTo>
                    <a:pt x="30108" y="472944"/>
                  </a:lnTo>
                  <a:cubicBezTo>
                    <a:pt x="-19542" y="323996"/>
                    <a:pt x="-6529" y="164016"/>
                    <a:pt x="59873" y="27616"/>
                  </a:cubicBezTo>
                  <a:lnTo>
                    <a:pt x="76802" y="0"/>
                  </a:lnTo>
                  <a:lnTo>
                    <a:pt x="338063" y="150839"/>
                  </a:lnTo>
                  <a:close/>
                </a:path>
              </a:pathLst>
            </a:cu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64"/>
            <p:cNvSpPr/>
            <p:nvPr/>
          </p:nvSpPr>
          <p:spPr>
            <a:xfrm rot="-3600000">
              <a:off x="356258" y="3583116"/>
              <a:ext cx="347410" cy="596939"/>
            </a:xfrm>
            <a:custGeom>
              <a:rect b="b" l="l" r="r" t="t"/>
              <a:pathLst>
                <a:path extrusionOk="0" h="596939" w="347410">
                  <a:moveTo>
                    <a:pt x="268171" y="1"/>
                  </a:moveTo>
                  <a:cubicBezTo>
                    <a:pt x="370122" y="176587"/>
                    <a:pt x="370540" y="383930"/>
                    <a:pt x="287538" y="554430"/>
                  </a:cubicBezTo>
                  <a:lnTo>
                    <a:pt x="261480" y="596939"/>
                  </a:lnTo>
                  <a:lnTo>
                    <a:pt x="0" y="445974"/>
                  </a:lnTo>
                  <a:lnTo>
                    <a:pt x="17903" y="417686"/>
                  </a:lnTo>
                  <a:cubicBezTo>
                    <a:pt x="60307" y="333998"/>
                    <a:pt x="61625" y="232972"/>
                    <a:pt x="12382" y="147680"/>
                  </a:cubicBezTo>
                  <a:lnTo>
                    <a:pt x="268170" y="0"/>
                  </a:lnTo>
                  <a:lnTo>
                    <a:pt x="26817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64"/>
            <p:cNvSpPr/>
            <p:nvPr/>
          </p:nvSpPr>
          <p:spPr>
            <a:xfrm rot="-3600000">
              <a:off x="-378455" y="4059874"/>
              <a:ext cx="506783" cy="452227"/>
            </a:xfrm>
            <a:custGeom>
              <a:rect b="b" l="l" r="r" t="t"/>
              <a:pathLst>
                <a:path extrusionOk="0" h="452227" w="506783">
                  <a:moveTo>
                    <a:pt x="506783" y="0"/>
                  </a:moveTo>
                  <a:lnTo>
                    <a:pt x="506783" y="301908"/>
                  </a:lnTo>
                  <a:lnTo>
                    <a:pt x="482131" y="302911"/>
                  </a:lnTo>
                  <a:cubicBezTo>
                    <a:pt x="444309" y="308076"/>
                    <a:pt x="406672" y="320586"/>
                    <a:pt x="371354" y="340977"/>
                  </a:cubicBezTo>
                  <a:cubicBezTo>
                    <a:pt x="336037" y="361367"/>
                    <a:pt x="306384" y="387707"/>
                    <a:pt x="283000" y="417879"/>
                  </a:cubicBezTo>
                  <a:lnTo>
                    <a:pt x="261261" y="452227"/>
                  </a:lnTo>
                  <a:lnTo>
                    <a:pt x="0" y="301388"/>
                  </a:lnTo>
                  <a:lnTo>
                    <a:pt x="42739" y="231666"/>
                  </a:lnTo>
                  <a:cubicBezTo>
                    <a:pt x="88996" y="170442"/>
                    <a:pt x="148022" y="117277"/>
                    <a:pt x="218656" y="76496"/>
                  </a:cubicBezTo>
                  <a:cubicBezTo>
                    <a:pt x="289291" y="35715"/>
                    <a:pt x="364846" y="11180"/>
                    <a:pt x="440996" y="1732"/>
                  </a:cubicBezTo>
                  <a:lnTo>
                    <a:pt x="506783" y="0"/>
                  </a:lnTo>
                  <a:close/>
                </a:path>
              </a:pathLst>
            </a:cu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64"/>
            <p:cNvSpPr/>
            <p:nvPr/>
          </p:nvSpPr>
          <p:spPr>
            <a:xfrm rot="-3600000">
              <a:off x="255982" y="4429335"/>
              <a:ext cx="504345" cy="441667"/>
            </a:xfrm>
            <a:custGeom>
              <a:rect b="b" l="l" r="r" t="t"/>
              <a:pathLst>
                <a:path extrusionOk="0" h="441667" w="504345">
                  <a:moveTo>
                    <a:pt x="504345" y="139074"/>
                  </a:moveTo>
                  <a:lnTo>
                    <a:pt x="504345" y="440775"/>
                  </a:lnTo>
                  <a:lnTo>
                    <a:pt x="470466" y="441667"/>
                  </a:lnTo>
                  <a:cubicBezTo>
                    <a:pt x="281308" y="428299"/>
                    <a:pt x="101952" y="324266"/>
                    <a:pt x="0" y="147680"/>
                  </a:cubicBezTo>
                  <a:lnTo>
                    <a:pt x="0" y="147679"/>
                  </a:lnTo>
                  <a:lnTo>
                    <a:pt x="255788" y="0"/>
                  </a:lnTo>
                  <a:cubicBezTo>
                    <a:pt x="305032" y="85292"/>
                    <a:pt x="393182" y="134663"/>
                    <a:pt x="486859" y="139785"/>
                  </a:cubicBezTo>
                  <a:lnTo>
                    <a:pt x="504345" y="139074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0" name="Google Shape;1440;p64"/>
          <p:cNvSpPr/>
          <p:nvPr/>
        </p:nvSpPr>
        <p:spPr>
          <a:xfrm>
            <a:off x="5635954" y="2384356"/>
            <a:ext cx="1181437" cy="1181437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64"/>
          <p:cNvSpPr/>
          <p:nvPr/>
        </p:nvSpPr>
        <p:spPr>
          <a:xfrm>
            <a:off x="5941350" y="2679715"/>
            <a:ext cx="570644" cy="590719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2" name="Google Shape;1442;p64"/>
          <p:cNvGrpSpPr/>
          <p:nvPr/>
        </p:nvGrpSpPr>
        <p:grpSpPr>
          <a:xfrm rot="-7524788">
            <a:off x="5418117" y="1928174"/>
            <a:ext cx="586315" cy="597638"/>
            <a:chOff x="3952750" y="4746343"/>
            <a:chExt cx="542578" cy="517536"/>
          </a:xfrm>
        </p:grpSpPr>
        <p:cxnSp>
          <p:nvCxnSpPr>
            <p:cNvPr id="1443" name="Google Shape;1443;p64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444" name="Google Shape;1444;p64"/>
            <p:cNvSpPr txBox="1"/>
            <p:nvPr/>
          </p:nvSpPr>
          <p:spPr>
            <a:xfrm rot="7740422">
              <a:off x="4078005" y="4774279"/>
              <a:ext cx="2920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64"/>
          <p:cNvGrpSpPr/>
          <p:nvPr/>
        </p:nvGrpSpPr>
        <p:grpSpPr>
          <a:xfrm rot="3470284">
            <a:off x="6389980" y="3541800"/>
            <a:ext cx="585044" cy="482144"/>
            <a:chOff x="3967701" y="4774749"/>
            <a:chExt cx="585044" cy="482144"/>
          </a:xfrm>
        </p:grpSpPr>
        <p:cxnSp>
          <p:nvCxnSpPr>
            <p:cNvPr id="1446" name="Google Shape;1446;p64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447" name="Google Shape;1447;p64"/>
            <p:cNvSpPr txBox="1"/>
            <p:nvPr/>
          </p:nvSpPr>
          <p:spPr>
            <a:xfrm rot="-3470284">
              <a:off x="4143390" y="4784988"/>
              <a:ext cx="279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8" name="Google Shape;1448;p64"/>
          <p:cNvSpPr txBox="1"/>
          <p:nvPr/>
        </p:nvSpPr>
        <p:spPr>
          <a:xfrm>
            <a:off x="5845465" y="3122713"/>
            <a:ext cx="373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64"/>
          <p:cNvSpPr txBox="1"/>
          <p:nvPr/>
        </p:nvSpPr>
        <p:spPr>
          <a:xfrm>
            <a:off x="5646935" y="2764488"/>
            <a:ext cx="3353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0" name="Google Shape;1450;p64"/>
          <p:cNvGrpSpPr/>
          <p:nvPr/>
        </p:nvGrpSpPr>
        <p:grpSpPr>
          <a:xfrm>
            <a:off x="6692209" y="3030597"/>
            <a:ext cx="715504" cy="839638"/>
            <a:chOff x="6486223" y="3368446"/>
            <a:chExt cx="715504" cy="839638"/>
          </a:xfrm>
        </p:grpSpPr>
        <p:sp>
          <p:nvSpPr>
            <p:cNvPr id="1451" name="Google Shape;1451;p64"/>
            <p:cNvSpPr/>
            <p:nvPr/>
          </p:nvSpPr>
          <p:spPr>
            <a:xfrm rot="-6692672">
              <a:off x="6532059" y="3671601"/>
              <a:ext cx="504345" cy="441667"/>
            </a:xfrm>
            <a:custGeom>
              <a:rect b="b" l="l" r="r" t="t"/>
              <a:pathLst>
                <a:path extrusionOk="0" h="441667" w="504345">
                  <a:moveTo>
                    <a:pt x="504345" y="139074"/>
                  </a:moveTo>
                  <a:lnTo>
                    <a:pt x="504345" y="440775"/>
                  </a:lnTo>
                  <a:lnTo>
                    <a:pt x="470466" y="441667"/>
                  </a:lnTo>
                  <a:cubicBezTo>
                    <a:pt x="281308" y="428299"/>
                    <a:pt x="101952" y="324266"/>
                    <a:pt x="0" y="147680"/>
                  </a:cubicBezTo>
                  <a:lnTo>
                    <a:pt x="0" y="147679"/>
                  </a:lnTo>
                  <a:lnTo>
                    <a:pt x="255788" y="0"/>
                  </a:lnTo>
                  <a:cubicBezTo>
                    <a:pt x="305032" y="85292"/>
                    <a:pt x="393182" y="134663"/>
                    <a:pt x="486859" y="139785"/>
                  </a:cubicBezTo>
                  <a:lnTo>
                    <a:pt x="504345" y="139074"/>
                  </a:lnTo>
                  <a:close/>
                </a:path>
              </a:pathLst>
            </a:cu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64"/>
            <p:cNvSpPr txBox="1"/>
            <p:nvPr/>
          </p:nvSpPr>
          <p:spPr>
            <a:xfrm>
              <a:off x="6589369" y="3679264"/>
              <a:ext cx="3481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3" name="Google Shape;1453;p64"/>
            <p:cNvGrpSpPr/>
            <p:nvPr/>
          </p:nvGrpSpPr>
          <p:grpSpPr>
            <a:xfrm>
              <a:off x="6566486" y="3368446"/>
              <a:ext cx="635241" cy="662429"/>
              <a:chOff x="7373543" y="3614179"/>
              <a:chExt cx="635241" cy="662429"/>
            </a:xfrm>
          </p:grpSpPr>
          <p:sp>
            <p:nvSpPr>
              <p:cNvPr id="1454" name="Google Shape;1454;p64"/>
              <p:cNvSpPr/>
              <p:nvPr/>
            </p:nvSpPr>
            <p:spPr>
              <a:xfrm rot="-3600000">
                <a:off x="7435104" y="3726473"/>
                <a:ext cx="512120" cy="437841"/>
              </a:xfrm>
              <a:custGeom>
                <a:rect b="b" l="l" r="r" t="t"/>
                <a:pathLst>
                  <a:path extrusionOk="0" h="437841" w="512120">
                    <a:moveTo>
                      <a:pt x="512120" y="150965"/>
                    </a:moveTo>
                    <a:lnTo>
                      <a:pt x="478510" y="205795"/>
                    </a:lnTo>
                    <a:cubicBezTo>
                      <a:pt x="432252" y="267018"/>
                      <a:pt x="373227" y="320184"/>
                      <a:pt x="302592" y="360964"/>
                    </a:cubicBezTo>
                    <a:cubicBezTo>
                      <a:pt x="231958" y="401745"/>
                      <a:pt x="156403" y="426280"/>
                      <a:pt x="80253" y="435729"/>
                    </a:cubicBezTo>
                    <a:lnTo>
                      <a:pt x="0" y="437841"/>
                    </a:lnTo>
                    <a:lnTo>
                      <a:pt x="0" y="136140"/>
                    </a:lnTo>
                    <a:lnTo>
                      <a:pt x="39117" y="134548"/>
                    </a:lnTo>
                    <a:cubicBezTo>
                      <a:pt x="76939" y="129383"/>
                      <a:pt x="114576" y="116872"/>
                      <a:pt x="149893" y="96482"/>
                    </a:cubicBezTo>
                    <a:cubicBezTo>
                      <a:pt x="185211" y="76092"/>
                      <a:pt x="214864" y="49752"/>
                      <a:pt x="238248" y="19580"/>
                    </a:cubicBezTo>
                    <a:lnTo>
                      <a:pt x="250640" y="0"/>
                    </a:lnTo>
                    <a:lnTo>
                      <a:pt x="512120" y="150965"/>
                    </a:lnTo>
                    <a:close/>
                  </a:path>
                </a:pathLst>
              </a:custGeom>
              <a:solidFill>
                <a:srgbClr val="FEE5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64"/>
              <p:cNvSpPr txBox="1"/>
              <p:nvPr/>
            </p:nvSpPr>
            <p:spPr>
              <a:xfrm>
                <a:off x="7502720" y="3746334"/>
                <a:ext cx="3626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6" name="Google Shape;1456;p64"/>
          <p:cNvGrpSpPr/>
          <p:nvPr/>
        </p:nvGrpSpPr>
        <p:grpSpPr>
          <a:xfrm>
            <a:off x="7334965" y="2240929"/>
            <a:ext cx="1528354" cy="1475424"/>
            <a:chOff x="-447579" y="3503549"/>
            <a:chExt cx="1528354" cy="1475424"/>
          </a:xfrm>
        </p:grpSpPr>
        <p:sp>
          <p:nvSpPr>
            <p:cNvPr id="1457" name="Google Shape;1457;p64"/>
            <p:cNvSpPr/>
            <p:nvPr/>
          </p:nvSpPr>
          <p:spPr>
            <a:xfrm rot="-3600000">
              <a:off x="-133746" y="3617784"/>
              <a:ext cx="518810" cy="441666"/>
            </a:xfrm>
            <a:custGeom>
              <a:rect b="b" l="l" r="r" t="t"/>
              <a:pathLst>
                <a:path extrusionOk="0" h="441666" w="518810">
                  <a:moveTo>
                    <a:pt x="518810" y="293986"/>
                  </a:moveTo>
                  <a:lnTo>
                    <a:pt x="263022" y="441666"/>
                  </a:lnTo>
                  <a:cubicBezTo>
                    <a:pt x="213778" y="356374"/>
                    <a:pt x="125628" y="307002"/>
                    <a:pt x="31950" y="301881"/>
                  </a:cubicBezTo>
                  <a:lnTo>
                    <a:pt x="0" y="303181"/>
                  </a:lnTo>
                  <a:lnTo>
                    <a:pt x="0" y="1273"/>
                  </a:lnTo>
                  <a:lnTo>
                    <a:pt x="48345" y="0"/>
                  </a:lnTo>
                  <a:cubicBezTo>
                    <a:pt x="199671" y="10695"/>
                    <a:pt x="344724" y="79415"/>
                    <a:pt x="448892" y="196887"/>
                  </a:cubicBezTo>
                  <a:lnTo>
                    <a:pt x="518810" y="293986"/>
                  </a:lnTo>
                  <a:close/>
                </a:path>
              </a:pathLst>
            </a:cu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64"/>
            <p:cNvSpPr/>
            <p:nvPr/>
          </p:nvSpPr>
          <p:spPr>
            <a:xfrm rot="-3600000">
              <a:off x="507094" y="3991617"/>
              <a:ext cx="512120" cy="437841"/>
            </a:xfrm>
            <a:custGeom>
              <a:rect b="b" l="l" r="r" t="t"/>
              <a:pathLst>
                <a:path extrusionOk="0" h="437841" w="512120">
                  <a:moveTo>
                    <a:pt x="512120" y="150965"/>
                  </a:moveTo>
                  <a:lnTo>
                    <a:pt x="478510" y="205795"/>
                  </a:lnTo>
                  <a:cubicBezTo>
                    <a:pt x="432252" y="267018"/>
                    <a:pt x="373227" y="320184"/>
                    <a:pt x="302592" y="360964"/>
                  </a:cubicBezTo>
                  <a:cubicBezTo>
                    <a:pt x="231958" y="401745"/>
                    <a:pt x="156403" y="426280"/>
                    <a:pt x="80253" y="435729"/>
                  </a:cubicBezTo>
                  <a:lnTo>
                    <a:pt x="0" y="437841"/>
                  </a:lnTo>
                  <a:lnTo>
                    <a:pt x="0" y="136140"/>
                  </a:lnTo>
                  <a:lnTo>
                    <a:pt x="39117" y="134548"/>
                  </a:lnTo>
                  <a:cubicBezTo>
                    <a:pt x="76939" y="129383"/>
                    <a:pt x="114576" y="116872"/>
                    <a:pt x="149893" y="96482"/>
                  </a:cubicBezTo>
                  <a:cubicBezTo>
                    <a:pt x="185211" y="76092"/>
                    <a:pt x="214864" y="49752"/>
                    <a:pt x="238248" y="19580"/>
                  </a:cubicBezTo>
                  <a:lnTo>
                    <a:pt x="250640" y="0"/>
                  </a:lnTo>
                  <a:lnTo>
                    <a:pt x="512120" y="150965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64"/>
            <p:cNvSpPr/>
            <p:nvPr/>
          </p:nvSpPr>
          <p:spPr>
            <a:xfrm rot="-3600000">
              <a:off x="-57453" y="4317684"/>
              <a:ext cx="338063" cy="582044"/>
            </a:xfrm>
            <a:custGeom>
              <a:rect b="b" l="l" r="r" t="t"/>
              <a:pathLst>
                <a:path extrusionOk="0" h="582044" w="338063">
                  <a:moveTo>
                    <a:pt x="338063" y="150839"/>
                  </a:moveTo>
                  <a:lnTo>
                    <a:pt x="329506" y="164359"/>
                  </a:lnTo>
                  <a:cubicBezTo>
                    <a:pt x="287103" y="248046"/>
                    <a:pt x="285785" y="349073"/>
                    <a:pt x="335028" y="434365"/>
                  </a:cubicBezTo>
                  <a:lnTo>
                    <a:pt x="79240" y="582044"/>
                  </a:lnTo>
                  <a:lnTo>
                    <a:pt x="30108" y="472944"/>
                  </a:lnTo>
                  <a:cubicBezTo>
                    <a:pt x="-19542" y="323996"/>
                    <a:pt x="-6529" y="164016"/>
                    <a:pt x="59873" y="27616"/>
                  </a:cubicBezTo>
                  <a:lnTo>
                    <a:pt x="76802" y="0"/>
                  </a:lnTo>
                  <a:lnTo>
                    <a:pt x="338063" y="150839"/>
                  </a:lnTo>
                  <a:close/>
                </a:path>
              </a:pathLst>
            </a:cu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64"/>
            <p:cNvSpPr/>
            <p:nvPr/>
          </p:nvSpPr>
          <p:spPr>
            <a:xfrm rot="-3600000">
              <a:off x="356258" y="3583116"/>
              <a:ext cx="347410" cy="596939"/>
            </a:xfrm>
            <a:custGeom>
              <a:rect b="b" l="l" r="r" t="t"/>
              <a:pathLst>
                <a:path extrusionOk="0" h="596939" w="347410">
                  <a:moveTo>
                    <a:pt x="268171" y="1"/>
                  </a:moveTo>
                  <a:cubicBezTo>
                    <a:pt x="370122" y="176587"/>
                    <a:pt x="370540" y="383930"/>
                    <a:pt x="287538" y="554430"/>
                  </a:cubicBezTo>
                  <a:lnTo>
                    <a:pt x="261480" y="596939"/>
                  </a:lnTo>
                  <a:lnTo>
                    <a:pt x="0" y="445974"/>
                  </a:lnTo>
                  <a:lnTo>
                    <a:pt x="17903" y="417686"/>
                  </a:lnTo>
                  <a:cubicBezTo>
                    <a:pt x="60307" y="333998"/>
                    <a:pt x="61625" y="232972"/>
                    <a:pt x="12382" y="147680"/>
                  </a:cubicBezTo>
                  <a:lnTo>
                    <a:pt x="268170" y="0"/>
                  </a:lnTo>
                  <a:lnTo>
                    <a:pt x="268171" y="1"/>
                  </a:lnTo>
                  <a:close/>
                </a:path>
              </a:pathLst>
            </a:cu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64"/>
            <p:cNvSpPr/>
            <p:nvPr/>
          </p:nvSpPr>
          <p:spPr>
            <a:xfrm rot="-3600000">
              <a:off x="-378455" y="4059874"/>
              <a:ext cx="506783" cy="452227"/>
            </a:xfrm>
            <a:custGeom>
              <a:rect b="b" l="l" r="r" t="t"/>
              <a:pathLst>
                <a:path extrusionOk="0" h="452227" w="506783">
                  <a:moveTo>
                    <a:pt x="506783" y="0"/>
                  </a:moveTo>
                  <a:lnTo>
                    <a:pt x="506783" y="301908"/>
                  </a:lnTo>
                  <a:lnTo>
                    <a:pt x="482131" y="302911"/>
                  </a:lnTo>
                  <a:cubicBezTo>
                    <a:pt x="444309" y="308076"/>
                    <a:pt x="406672" y="320586"/>
                    <a:pt x="371354" y="340977"/>
                  </a:cubicBezTo>
                  <a:cubicBezTo>
                    <a:pt x="336037" y="361367"/>
                    <a:pt x="306384" y="387707"/>
                    <a:pt x="283000" y="417879"/>
                  </a:cubicBezTo>
                  <a:lnTo>
                    <a:pt x="261261" y="452227"/>
                  </a:lnTo>
                  <a:lnTo>
                    <a:pt x="0" y="301388"/>
                  </a:lnTo>
                  <a:lnTo>
                    <a:pt x="42739" y="231666"/>
                  </a:lnTo>
                  <a:cubicBezTo>
                    <a:pt x="88996" y="170442"/>
                    <a:pt x="148022" y="117277"/>
                    <a:pt x="218656" y="76496"/>
                  </a:cubicBezTo>
                  <a:cubicBezTo>
                    <a:pt x="289291" y="35715"/>
                    <a:pt x="364846" y="11180"/>
                    <a:pt x="440996" y="1732"/>
                  </a:cubicBezTo>
                  <a:lnTo>
                    <a:pt x="506783" y="0"/>
                  </a:lnTo>
                  <a:close/>
                </a:path>
              </a:pathLst>
            </a:custGeom>
            <a:solidFill>
              <a:srgbClr val="FEE5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64"/>
            <p:cNvSpPr/>
            <p:nvPr/>
          </p:nvSpPr>
          <p:spPr>
            <a:xfrm rot="-3600000">
              <a:off x="255982" y="4429335"/>
              <a:ext cx="504345" cy="441667"/>
            </a:xfrm>
            <a:custGeom>
              <a:rect b="b" l="l" r="r" t="t"/>
              <a:pathLst>
                <a:path extrusionOk="0" h="441667" w="504345">
                  <a:moveTo>
                    <a:pt x="504345" y="139074"/>
                  </a:moveTo>
                  <a:lnTo>
                    <a:pt x="504345" y="440775"/>
                  </a:lnTo>
                  <a:lnTo>
                    <a:pt x="470466" y="441667"/>
                  </a:lnTo>
                  <a:cubicBezTo>
                    <a:pt x="281308" y="428299"/>
                    <a:pt x="101952" y="324266"/>
                    <a:pt x="0" y="147680"/>
                  </a:cubicBezTo>
                  <a:lnTo>
                    <a:pt x="0" y="147679"/>
                  </a:lnTo>
                  <a:lnTo>
                    <a:pt x="255788" y="0"/>
                  </a:lnTo>
                  <a:cubicBezTo>
                    <a:pt x="305032" y="85292"/>
                    <a:pt x="393182" y="134663"/>
                    <a:pt x="486859" y="139785"/>
                  </a:cubicBezTo>
                  <a:lnTo>
                    <a:pt x="504345" y="139074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3" name="Google Shape;1463;p64"/>
          <p:cNvSpPr/>
          <p:nvPr/>
        </p:nvSpPr>
        <p:spPr>
          <a:xfrm>
            <a:off x="7511499" y="2375447"/>
            <a:ext cx="1181437" cy="1181437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64"/>
          <p:cNvSpPr/>
          <p:nvPr/>
        </p:nvSpPr>
        <p:spPr>
          <a:xfrm>
            <a:off x="7816895" y="2670806"/>
            <a:ext cx="570644" cy="590719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5" name="Google Shape;1465;p64"/>
          <p:cNvGrpSpPr/>
          <p:nvPr/>
        </p:nvGrpSpPr>
        <p:grpSpPr>
          <a:xfrm>
            <a:off x="8735210" y="2743435"/>
            <a:ext cx="411611" cy="461665"/>
            <a:chOff x="3967701" y="4745233"/>
            <a:chExt cx="411611" cy="461665"/>
          </a:xfrm>
        </p:grpSpPr>
        <p:cxnSp>
          <p:nvCxnSpPr>
            <p:cNvPr id="1466" name="Google Shape;1466;p64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467" name="Google Shape;1467;p64"/>
            <p:cNvSpPr txBox="1"/>
            <p:nvPr/>
          </p:nvSpPr>
          <p:spPr>
            <a:xfrm>
              <a:off x="4087244" y="4745233"/>
              <a:ext cx="2920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8" name="Google Shape;1468;p64"/>
          <p:cNvGrpSpPr/>
          <p:nvPr/>
        </p:nvGrpSpPr>
        <p:grpSpPr>
          <a:xfrm rot="3470284">
            <a:off x="8273351" y="3538478"/>
            <a:ext cx="585044" cy="482144"/>
            <a:chOff x="3967701" y="4774749"/>
            <a:chExt cx="585044" cy="482144"/>
          </a:xfrm>
        </p:grpSpPr>
        <p:cxnSp>
          <p:nvCxnSpPr>
            <p:cNvPr id="1469" name="Google Shape;1469;p64"/>
            <p:cNvCxnSpPr/>
            <p:nvPr/>
          </p:nvCxnSpPr>
          <p:spPr>
            <a:xfrm rot="10800000">
              <a:off x="3967701" y="5009322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470" name="Google Shape;1470;p64"/>
            <p:cNvSpPr txBox="1"/>
            <p:nvPr/>
          </p:nvSpPr>
          <p:spPr>
            <a:xfrm rot="-3470284">
              <a:off x="4143390" y="4784988"/>
              <a:ext cx="279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1" name="Google Shape;1471;p64"/>
          <p:cNvSpPr txBox="1"/>
          <p:nvPr/>
        </p:nvSpPr>
        <p:spPr>
          <a:xfrm>
            <a:off x="7721010" y="3113804"/>
            <a:ext cx="373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64"/>
          <p:cNvSpPr txBox="1"/>
          <p:nvPr/>
        </p:nvSpPr>
        <p:spPr>
          <a:xfrm>
            <a:off x="7522480" y="2755579"/>
            <a:ext cx="3353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64"/>
          <p:cNvSpPr txBox="1"/>
          <p:nvPr/>
        </p:nvSpPr>
        <p:spPr>
          <a:xfrm>
            <a:off x="7703497" y="2361269"/>
            <a:ext cx="3353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64"/>
          <p:cNvSpPr txBox="1"/>
          <p:nvPr/>
        </p:nvSpPr>
        <p:spPr>
          <a:xfrm>
            <a:off x="8174877" y="2376093"/>
            <a:ext cx="3786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64"/>
          <p:cNvSpPr txBox="1"/>
          <p:nvPr/>
        </p:nvSpPr>
        <p:spPr>
          <a:xfrm>
            <a:off x="956604" y="5261317"/>
            <a:ext cx="74442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integer variables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(f) and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rear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one position counterclockwise from first element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gives position of last element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6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Push An Element (1/2)</a:t>
            </a:r>
            <a:endParaRPr/>
          </a:p>
        </p:txBody>
      </p:sp>
      <p:grpSp>
        <p:nvGrpSpPr>
          <p:cNvPr id="1481" name="Google Shape;1481;p65"/>
          <p:cNvGrpSpPr/>
          <p:nvPr/>
        </p:nvGrpSpPr>
        <p:grpSpPr>
          <a:xfrm>
            <a:off x="2252804" y="3200400"/>
            <a:ext cx="4775204" cy="2590800"/>
            <a:chOff x="976" y="2016"/>
            <a:chExt cx="3008" cy="1632"/>
          </a:xfrm>
        </p:grpSpPr>
        <p:grpSp>
          <p:nvGrpSpPr>
            <p:cNvPr id="1482" name="Google Shape;1482;p65"/>
            <p:cNvGrpSpPr/>
            <p:nvPr/>
          </p:nvGrpSpPr>
          <p:grpSpPr>
            <a:xfrm>
              <a:off x="1392" y="2016"/>
              <a:ext cx="2256" cy="1632"/>
              <a:chOff x="1392" y="2016"/>
              <a:chExt cx="2256" cy="1632"/>
            </a:xfrm>
          </p:grpSpPr>
          <p:grpSp>
            <p:nvGrpSpPr>
              <p:cNvPr id="1483" name="Google Shape;1483;p65"/>
              <p:cNvGrpSpPr/>
              <p:nvPr/>
            </p:nvGrpSpPr>
            <p:grpSpPr>
              <a:xfrm>
                <a:off x="1392" y="2016"/>
                <a:ext cx="2256" cy="1632"/>
                <a:chOff x="1392" y="2016"/>
                <a:chExt cx="2256" cy="1632"/>
              </a:xfrm>
            </p:grpSpPr>
            <p:sp>
              <p:nvSpPr>
                <p:cNvPr id="1484" name="Google Shape;1484;p65"/>
                <p:cNvSpPr/>
                <p:nvPr/>
              </p:nvSpPr>
              <p:spPr>
                <a:xfrm>
                  <a:off x="1732" y="2164"/>
                  <a:ext cx="1384" cy="1384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5" name="Google Shape;1485;p65"/>
                <p:cNvSpPr/>
                <p:nvPr/>
              </p:nvSpPr>
              <p:spPr>
                <a:xfrm>
                  <a:off x="2116" y="25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486" name="Google Shape;1486;p65"/>
                <p:cNvCxnSpPr/>
                <p:nvPr/>
              </p:nvCxnSpPr>
              <p:spPr>
                <a:xfrm>
                  <a:off x="2400" y="2160"/>
                  <a:ext cx="0" cy="432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87" name="Google Shape;1487;p65"/>
                <p:cNvCxnSpPr/>
                <p:nvPr/>
              </p:nvCxnSpPr>
              <p:spPr>
                <a:xfrm>
                  <a:off x="2400" y="3216"/>
                  <a:ext cx="0" cy="336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88" name="Google Shape;1488;p65"/>
                <p:cNvCxnSpPr/>
                <p:nvPr/>
              </p:nvCxnSpPr>
              <p:spPr>
                <a:xfrm>
                  <a:off x="1824" y="2496"/>
                  <a:ext cx="336" cy="24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89" name="Google Shape;1489;p65"/>
                <p:cNvCxnSpPr/>
                <p:nvPr/>
              </p:nvCxnSpPr>
              <p:spPr>
                <a:xfrm flipH="1">
                  <a:off x="1824" y="3024"/>
                  <a:ext cx="336" cy="144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90" name="Google Shape;1490;p65"/>
                <p:cNvCxnSpPr/>
                <p:nvPr/>
              </p:nvCxnSpPr>
              <p:spPr>
                <a:xfrm flipH="1" rot="10800000">
                  <a:off x="2688" y="2544"/>
                  <a:ext cx="384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91" name="Google Shape;1491;p65"/>
                <p:cNvCxnSpPr/>
                <p:nvPr/>
              </p:nvCxnSpPr>
              <p:spPr>
                <a:xfrm>
                  <a:off x="2688" y="3072"/>
                  <a:ext cx="288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92" name="Google Shape;1492;p65"/>
                <p:cNvSpPr/>
                <p:nvPr/>
              </p:nvSpPr>
              <p:spPr>
                <a:xfrm>
                  <a:off x="1680" y="33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[0]</a:t>
                  </a:r>
                  <a:endParaRPr/>
                </a:p>
              </p:txBody>
            </p:sp>
            <p:sp>
              <p:nvSpPr>
                <p:cNvPr id="1493" name="Google Shape;1493;p65"/>
                <p:cNvSpPr/>
                <p:nvPr/>
              </p:nvSpPr>
              <p:spPr>
                <a:xfrm>
                  <a:off x="1392" y="27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[1]</a:t>
                  </a:r>
                  <a:endParaRPr/>
                </a:p>
              </p:txBody>
            </p:sp>
            <p:sp>
              <p:nvSpPr>
                <p:cNvPr id="1494" name="Google Shape;1494;p65"/>
                <p:cNvSpPr/>
                <p:nvPr/>
              </p:nvSpPr>
              <p:spPr>
                <a:xfrm>
                  <a:off x="1728" y="20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[2]</a:t>
                  </a:r>
                  <a:endParaRPr/>
                </a:p>
              </p:txBody>
            </p:sp>
            <p:sp>
              <p:nvSpPr>
                <p:cNvPr id="1495" name="Google Shape;1495;p65"/>
                <p:cNvSpPr/>
                <p:nvPr/>
              </p:nvSpPr>
              <p:spPr>
                <a:xfrm>
                  <a:off x="2784" y="20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[3]</a:t>
                  </a:r>
                  <a:endParaRPr/>
                </a:p>
              </p:txBody>
            </p:sp>
            <p:sp>
              <p:nvSpPr>
                <p:cNvPr id="1496" name="Google Shape;1496;p65"/>
                <p:cNvSpPr/>
                <p:nvPr/>
              </p:nvSpPr>
              <p:spPr>
                <a:xfrm>
                  <a:off x="3120" y="27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[4]</a:t>
                  </a:r>
                  <a:endParaRPr/>
                </a:p>
              </p:txBody>
            </p:sp>
            <p:sp>
              <p:nvSpPr>
                <p:cNvPr id="1497" name="Google Shape;1497;p65"/>
                <p:cNvSpPr/>
                <p:nvPr/>
              </p:nvSpPr>
              <p:spPr>
                <a:xfrm>
                  <a:off x="2784" y="33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[5]</a:t>
                  </a:r>
                  <a:endParaRPr/>
                </a:p>
              </p:txBody>
            </p:sp>
          </p:grpSp>
          <p:sp>
            <p:nvSpPr>
              <p:cNvPr id="1498" name="Google Shape;1498;p65"/>
              <p:cNvSpPr/>
              <p:nvPr/>
            </p:nvSpPr>
            <p:spPr>
              <a:xfrm>
                <a:off x="2016" y="230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499" name="Google Shape;1499;p65"/>
              <p:cNvSpPr/>
              <p:nvPr/>
            </p:nvSpPr>
            <p:spPr>
              <a:xfrm>
                <a:off x="2544" y="230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1500" name="Google Shape;1500;p65"/>
              <p:cNvSpPr/>
              <p:nvPr/>
            </p:nvSpPr>
            <p:spPr>
              <a:xfrm>
                <a:off x="2784" y="2736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1501" name="Google Shape;1501;p65"/>
            <p:cNvGrpSpPr/>
            <p:nvPr/>
          </p:nvGrpSpPr>
          <p:grpSpPr>
            <a:xfrm>
              <a:off x="976" y="2478"/>
              <a:ext cx="896" cy="354"/>
              <a:chOff x="976" y="2478"/>
              <a:chExt cx="896" cy="354"/>
            </a:xfrm>
          </p:grpSpPr>
          <p:sp>
            <p:nvSpPr>
              <p:cNvPr id="1502" name="Google Shape;1502;p65"/>
              <p:cNvSpPr/>
              <p:nvPr/>
            </p:nvSpPr>
            <p:spPr>
              <a:xfrm>
                <a:off x="976" y="2478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/>
              </a:p>
            </p:txBody>
          </p:sp>
          <p:cxnSp>
            <p:nvCxnSpPr>
              <p:cNvPr id="1503" name="Google Shape;1503;p65"/>
              <p:cNvCxnSpPr/>
              <p:nvPr/>
            </p:nvCxnSpPr>
            <p:spPr>
              <a:xfrm>
                <a:off x="1488" y="2640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CC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1504" name="Google Shape;1504;p65"/>
            <p:cNvGrpSpPr/>
            <p:nvPr/>
          </p:nvGrpSpPr>
          <p:grpSpPr>
            <a:xfrm>
              <a:off x="3024" y="2400"/>
              <a:ext cx="960" cy="384"/>
              <a:chOff x="3024" y="2400"/>
              <a:chExt cx="960" cy="384"/>
            </a:xfrm>
          </p:grpSpPr>
          <p:sp>
            <p:nvSpPr>
              <p:cNvPr id="1505" name="Google Shape;1505;p65"/>
              <p:cNvSpPr/>
              <p:nvPr/>
            </p:nvSpPr>
            <p:spPr>
              <a:xfrm>
                <a:off x="3408" y="2400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/>
              </a:p>
            </p:txBody>
          </p:sp>
          <p:cxnSp>
            <p:nvCxnSpPr>
              <p:cNvPr id="1506" name="Google Shape;1506;p65"/>
              <p:cNvCxnSpPr/>
              <p:nvPr/>
            </p:nvCxnSpPr>
            <p:spPr>
              <a:xfrm flipH="1">
                <a:off x="3024" y="2592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sp>
        <p:nvSpPr>
          <p:cNvPr id="1507" name="Google Shape;1507;p65"/>
          <p:cNvSpPr/>
          <p:nvPr/>
        </p:nvSpPr>
        <p:spPr>
          <a:xfrm>
            <a:off x="685800" y="1548624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rear one clockwise.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Push An Element (2/2)</a:t>
            </a:r>
            <a:endParaRPr/>
          </a:p>
        </p:txBody>
      </p:sp>
      <p:grpSp>
        <p:nvGrpSpPr>
          <p:cNvPr id="1513" name="Google Shape;1513;p66"/>
          <p:cNvGrpSpPr/>
          <p:nvPr/>
        </p:nvGrpSpPr>
        <p:grpSpPr>
          <a:xfrm>
            <a:off x="2379800" y="3200400"/>
            <a:ext cx="4114800" cy="3433763"/>
            <a:chOff x="1056" y="2016"/>
            <a:chExt cx="2592" cy="2163"/>
          </a:xfrm>
        </p:grpSpPr>
        <p:grpSp>
          <p:nvGrpSpPr>
            <p:cNvPr id="1514" name="Google Shape;1514;p66"/>
            <p:cNvGrpSpPr/>
            <p:nvPr/>
          </p:nvGrpSpPr>
          <p:grpSpPr>
            <a:xfrm>
              <a:off x="1392" y="2016"/>
              <a:ext cx="2256" cy="1632"/>
              <a:chOff x="1392" y="2016"/>
              <a:chExt cx="2256" cy="1632"/>
            </a:xfrm>
          </p:grpSpPr>
          <p:sp>
            <p:nvSpPr>
              <p:cNvPr id="1515" name="Google Shape;1515;p66"/>
              <p:cNvSpPr/>
              <p:nvPr/>
            </p:nvSpPr>
            <p:spPr>
              <a:xfrm>
                <a:off x="1732" y="2164"/>
                <a:ext cx="1384" cy="1384"/>
              </a:xfrm>
              <a:prstGeom prst="ellipse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66"/>
              <p:cNvSpPr/>
              <p:nvPr/>
            </p:nvSpPr>
            <p:spPr>
              <a:xfrm>
                <a:off x="2116" y="25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7" name="Google Shape;1517;p66"/>
              <p:cNvCxnSpPr/>
              <p:nvPr/>
            </p:nvCxnSpPr>
            <p:spPr>
              <a:xfrm>
                <a:off x="2400" y="2160"/>
                <a:ext cx="0" cy="432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8" name="Google Shape;1518;p66"/>
              <p:cNvCxnSpPr/>
              <p:nvPr/>
            </p:nvCxnSpPr>
            <p:spPr>
              <a:xfrm>
                <a:off x="2400" y="3216"/>
                <a:ext cx="0" cy="336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9" name="Google Shape;1519;p66"/>
              <p:cNvCxnSpPr/>
              <p:nvPr/>
            </p:nvCxnSpPr>
            <p:spPr>
              <a:xfrm>
                <a:off x="1824" y="2496"/>
                <a:ext cx="336" cy="24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0" name="Google Shape;1520;p66"/>
              <p:cNvCxnSpPr/>
              <p:nvPr/>
            </p:nvCxnSpPr>
            <p:spPr>
              <a:xfrm flipH="1">
                <a:off x="1824" y="3024"/>
                <a:ext cx="336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1" name="Google Shape;1521;p66"/>
              <p:cNvCxnSpPr/>
              <p:nvPr/>
            </p:nvCxnSpPr>
            <p:spPr>
              <a:xfrm flipH="1" rot="10800000">
                <a:off x="2688" y="2544"/>
                <a:ext cx="384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2" name="Google Shape;1522;p66"/>
              <p:cNvCxnSpPr/>
              <p:nvPr/>
            </p:nvCxnSpPr>
            <p:spPr>
              <a:xfrm>
                <a:off x="2688" y="3072"/>
                <a:ext cx="288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23" name="Google Shape;1523;p66"/>
              <p:cNvSpPr/>
              <p:nvPr/>
            </p:nvSpPr>
            <p:spPr>
              <a:xfrm>
                <a:off x="1680" y="336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[0]</a:t>
                </a:r>
                <a:endParaRPr/>
              </a:p>
            </p:txBody>
          </p:sp>
          <p:sp>
            <p:nvSpPr>
              <p:cNvPr id="1524" name="Google Shape;1524;p66"/>
              <p:cNvSpPr/>
              <p:nvPr/>
            </p:nvSpPr>
            <p:spPr>
              <a:xfrm>
                <a:off x="1392" y="2784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[1]</a:t>
                </a:r>
                <a:endParaRPr/>
              </a:p>
            </p:txBody>
          </p:sp>
          <p:sp>
            <p:nvSpPr>
              <p:cNvPr id="1525" name="Google Shape;1525;p66"/>
              <p:cNvSpPr/>
              <p:nvPr/>
            </p:nvSpPr>
            <p:spPr>
              <a:xfrm>
                <a:off x="1728" y="2016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[2]</a:t>
                </a:r>
                <a:endParaRPr/>
              </a:p>
            </p:txBody>
          </p:sp>
          <p:sp>
            <p:nvSpPr>
              <p:cNvPr id="1526" name="Google Shape;1526;p66"/>
              <p:cNvSpPr/>
              <p:nvPr/>
            </p:nvSpPr>
            <p:spPr>
              <a:xfrm>
                <a:off x="2784" y="2016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[3]</a:t>
                </a:r>
                <a:endParaRPr/>
              </a:p>
            </p:txBody>
          </p:sp>
          <p:sp>
            <p:nvSpPr>
              <p:cNvPr id="1527" name="Google Shape;1527;p66"/>
              <p:cNvSpPr/>
              <p:nvPr/>
            </p:nvSpPr>
            <p:spPr>
              <a:xfrm>
                <a:off x="3120" y="2784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[4]</a:t>
                </a:r>
                <a:endParaRPr/>
              </a:p>
            </p:txBody>
          </p:sp>
          <p:sp>
            <p:nvSpPr>
              <p:cNvPr id="1528" name="Google Shape;1528;p66"/>
              <p:cNvSpPr/>
              <p:nvPr/>
            </p:nvSpPr>
            <p:spPr>
              <a:xfrm>
                <a:off x="2784" y="336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[5]</a:t>
                </a:r>
                <a:endParaRPr/>
              </a:p>
            </p:txBody>
          </p:sp>
        </p:grpSp>
        <p:sp>
          <p:nvSpPr>
            <p:cNvPr id="1529" name="Google Shape;1529;p66"/>
            <p:cNvSpPr/>
            <p:nvPr/>
          </p:nvSpPr>
          <p:spPr>
            <a:xfrm>
              <a:off x="2016" y="230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530" name="Google Shape;1530;p66"/>
            <p:cNvSpPr/>
            <p:nvPr/>
          </p:nvSpPr>
          <p:spPr>
            <a:xfrm>
              <a:off x="2544" y="230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531" name="Google Shape;1531;p66"/>
            <p:cNvSpPr/>
            <p:nvPr/>
          </p:nvSpPr>
          <p:spPr>
            <a:xfrm>
              <a:off x="2784" y="27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grpSp>
          <p:nvGrpSpPr>
            <p:cNvPr id="1532" name="Google Shape;1532;p66"/>
            <p:cNvGrpSpPr/>
            <p:nvPr/>
          </p:nvGrpSpPr>
          <p:grpSpPr>
            <a:xfrm>
              <a:off x="1056" y="2496"/>
              <a:ext cx="816" cy="336"/>
              <a:chOff x="1056" y="2496"/>
              <a:chExt cx="816" cy="336"/>
            </a:xfrm>
          </p:grpSpPr>
          <p:sp>
            <p:nvSpPr>
              <p:cNvPr id="1533" name="Google Shape;1533;p66"/>
              <p:cNvSpPr/>
              <p:nvPr/>
            </p:nvSpPr>
            <p:spPr>
              <a:xfrm>
                <a:off x="1056" y="2496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/>
              </a:p>
            </p:txBody>
          </p:sp>
          <p:cxnSp>
            <p:nvCxnSpPr>
              <p:cNvPr id="1534" name="Google Shape;1534;p66"/>
              <p:cNvCxnSpPr/>
              <p:nvPr/>
            </p:nvCxnSpPr>
            <p:spPr>
              <a:xfrm>
                <a:off x="1488" y="2640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CC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1535" name="Google Shape;1535;p66"/>
            <p:cNvGrpSpPr/>
            <p:nvPr/>
          </p:nvGrpSpPr>
          <p:grpSpPr>
            <a:xfrm>
              <a:off x="2496" y="3360"/>
              <a:ext cx="576" cy="819"/>
              <a:chOff x="2496" y="3360"/>
              <a:chExt cx="576" cy="819"/>
            </a:xfrm>
          </p:grpSpPr>
          <p:sp>
            <p:nvSpPr>
              <p:cNvPr id="1536" name="Google Shape;1536;p66"/>
              <p:cNvSpPr/>
              <p:nvPr/>
            </p:nvSpPr>
            <p:spPr>
              <a:xfrm>
                <a:off x="2496" y="3888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/>
              </a:p>
            </p:txBody>
          </p:sp>
          <p:cxnSp>
            <p:nvCxnSpPr>
              <p:cNvPr id="1537" name="Google Shape;1537;p66"/>
              <p:cNvCxnSpPr/>
              <p:nvPr/>
            </p:nvCxnSpPr>
            <p:spPr>
              <a:xfrm rot="10800000">
                <a:off x="2688" y="3360"/>
                <a:ext cx="0" cy="576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sp>
        <p:nvSpPr>
          <p:cNvPr id="1538" name="Google Shape;1538;p66"/>
          <p:cNvSpPr/>
          <p:nvPr/>
        </p:nvSpPr>
        <p:spPr>
          <a:xfrm>
            <a:off x="685800" y="2082024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put into queue[rear].</a:t>
            </a:r>
            <a:endParaRPr/>
          </a:p>
        </p:txBody>
      </p:sp>
      <p:sp>
        <p:nvSpPr>
          <p:cNvPr id="1539" name="Google Shape;1539;p66"/>
          <p:cNvSpPr/>
          <p:nvPr/>
        </p:nvSpPr>
        <p:spPr>
          <a:xfrm>
            <a:off x="3810000" y="5105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540" name="Google Shape;1540;p66"/>
          <p:cNvSpPr/>
          <p:nvPr/>
        </p:nvSpPr>
        <p:spPr>
          <a:xfrm>
            <a:off x="685800" y="1548624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rear one clockwise.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6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Pop An Element (1/2)</a:t>
            </a:r>
            <a:endParaRPr/>
          </a:p>
        </p:txBody>
      </p:sp>
      <p:grpSp>
        <p:nvGrpSpPr>
          <p:cNvPr id="1546" name="Google Shape;1546;p67"/>
          <p:cNvGrpSpPr/>
          <p:nvPr/>
        </p:nvGrpSpPr>
        <p:grpSpPr>
          <a:xfrm>
            <a:off x="2238517" y="3200400"/>
            <a:ext cx="4789492" cy="2590800"/>
            <a:chOff x="967" y="2016"/>
            <a:chExt cx="3017" cy="1632"/>
          </a:xfrm>
        </p:grpSpPr>
        <p:grpSp>
          <p:nvGrpSpPr>
            <p:cNvPr id="1547" name="Google Shape;1547;p67"/>
            <p:cNvGrpSpPr/>
            <p:nvPr/>
          </p:nvGrpSpPr>
          <p:grpSpPr>
            <a:xfrm>
              <a:off x="1392" y="2016"/>
              <a:ext cx="2256" cy="1632"/>
              <a:chOff x="1392" y="2016"/>
              <a:chExt cx="2256" cy="1632"/>
            </a:xfrm>
          </p:grpSpPr>
          <p:grpSp>
            <p:nvGrpSpPr>
              <p:cNvPr id="1548" name="Google Shape;1548;p67"/>
              <p:cNvGrpSpPr/>
              <p:nvPr/>
            </p:nvGrpSpPr>
            <p:grpSpPr>
              <a:xfrm>
                <a:off x="1392" y="2016"/>
                <a:ext cx="2256" cy="1632"/>
                <a:chOff x="1392" y="2016"/>
                <a:chExt cx="2256" cy="1632"/>
              </a:xfrm>
            </p:grpSpPr>
            <p:sp>
              <p:nvSpPr>
                <p:cNvPr id="1549" name="Google Shape;1549;p67"/>
                <p:cNvSpPr/>
                <p:nvPr/>
              </p:nvSpPr>
              <p:spPr>
                <a:xfrm>
                  <a:off x="1732" y="2164"/>
                  <a:ext cx="1384" cy="1384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0" name="Google Shape;1550;p67"/>
                <p:cNvSpPr/>
                <p:nvPr/>
              </p:nvSpPr>
              <p:spPr>
                <a:xfrm>
                  <a:off x="2116" y="25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51" name="Google Shape;1551;p67"/>
                <p:cNvCxnSpPr/>
                <p:nvPr/>
              </p:nvCxnSpPr>
              <p:spPr>
                <a:xfrm>
                  <a:off x="2400" y="2160"/>
                  <a:ext cx="0" cy="432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2" name="Google Shape;1552;p67"/>
                <p:cNvCxnSpPr/>
                <p:nvPr/>
              </p:nvCxnSpPr>
              <p:spPr>
                <a:xfrm>
                  <a:off x="2400" y="3216"/>
                  <a:ext cx="0" cy="336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3" name="Google Shape;1553;p67"/>
                <p:cNvCxnSpPr/>
                <p:nvPr/>
              </p:nvCxnSpPr>
              <p:spPr>
                <a:xfrm>
                  <a:off x="1824" y="2496"/>
                  <a:ext cx="336" cy="24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4" name="Google Shape;1554;p67"/>
                <p:cNvCxnSpPr/>
                <p:nvPr/>
              </p:nvCxnSpPr>
              <p:spPr>
                <a:xfrm flipH="1">
                  <a:off x="1824" y="3024"/>
                  <a:ext cx="336" cy="144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5" name="Google Shape;1555;p67"/>
                <p:cNvCxnSpPr/>
                <p:nvPr/>
              </p:nvCxnSpPr>
              <p:spPr>
                <a:xfrm flipH="1" rot="10800000">
                  <a:off x="2688" y="2544"/>
                  <a:ext cx="384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6" name="Google Shape;1556;p67"/>
                <p:cNvCxnSpPr/>
                <p:nvPr/>
              </p:nvCxnSpPr>
              <p:spPr>
                <a:xfrm>
                  <a:off x="2688" y="3072"/>
                  <a:ext cx="288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57" name="Google Shape;1557;p67"/>
                <p:cNvSpPr/>
                <p:nvPr/>
              </p:nvSpPr>
              <p:spPr>
                <a:xfrm>
                  <a:off x="1680" y="33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[0]</a:t>
                  </a:r>
                  <a:endParaRPr/>
                </a:p>
              </p:txBody>
            </p:sp>
            <p:sp>
              <p:nvSpPr>
                <p:cNvPr id="1558" name="Google Shape;1558;p67"/>
                <p:cNvSpPr/>
                <p:nvPr/>
              </p:nvSpPr>
              <p:spPr>
                <a:xfrm>
                  <a:off x="1392" y="27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[1]</a:t>
                  </a:r>
                  <a:endParaRPr/>
                </a:p>
              </p:txBody>
            </p:sp>
            <p:sp>
              <p:nvSpPr>
                <p:cNvPr id="1559" name="Google Shape;1559;p67"/>
                <p:cNvSpPr/>
                <p:nvPr/>
              </p:nvSpPr>
              <p:spPr>
                <a:xfrm>
                  <a:off x="1728" y="20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[2]</a:t>
                  </a:r>
                  <a:endParaRPr/>
                </a:p>
              </p:txBody>
            </p:sp>
            <p:sp>
              <p:nvSpPr>
                <p:cNvPr id="1560" name="Google Shape;1560;p67"/>
                <p:cNvSpPr/>
                <p:nvPr/>
              </p:nvSpPr>
              <p:spPr>
                <a:xfrm>
                  <a:off x="2784" y="20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[3]</a:t>
                  </a:r>
                  <a:endParaRPr/>
                </a:p>
              </p:txBody>
            </p:sp>
            <p:sp>
              <p:nvSpPr>
                <p:cNvPr id="1561" name="Google Shape;1561;p67"/>
                <p:cNvSpPr/>
                <p:nvPr/>
              </p:nvSpPr>
              <p:spPr>
                <a:xfrm>
                  <a:off x="3120" y="27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[4]</a:t>
                  </a:r>
                  <a:endParaRPr/>
                </a:p>
              </p:txBody>
            </p:sp>
            <p:sp>
              <p:nvSpPr>
                <p:cNvPr id="1562" name="Google Shape;1562;p67"/>
                <p:cNvSpPr/>
                <p:nvPr/>
              </p:nvSpPr>
              <p:spPr>
                <a:xfrm>
                  <a:off x="2784" y="33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[5]</a:t>
                  </a:r>
                  <a:endParaRPr/>
                </a:p>
              </p:txBody>
            </p:sp>
          </p:grpSp>
          <p:sp>
            <p:nvSpPr>
              <p:cNvPr id="1563" name="Google Shape;1563;p67"/>
              <p:cNvSpPr/>
              <p:nvPr/>
            </p:nvSpPr>
            <p:spPr>
              <a:xfrm>
                <a:off x="2016" y="230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564" name="Google Shape;1564;p67"/>
              <p:cNvSpPr/>
              <p:nvPr/>
            </p:nvSpPr>
            <p:spPr>
              <a:xfrm>
                <a:off x="2544" y="230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1565" name="Google Shape;1565;p67"/>
              <p:cNvSpPr/>
              <p:nvPr/>
            </p:nvSpPr>
            <p:spPr>
              <a:xfrm>
                <a:off x="2784" y="2736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1566" name="Google Shape;1566;p67"/>
            <p:cNvGrpSpPr/>
            <p:nvPr/>
          </p:nvGrpSpPr>
          <p:grpSpPr>
            <a:xfrm>
              <a:off x="967" y="2478"/>
              <a:ext cx="905" cy="354"/>
              <a:chOff x="967" y="2478"/>
              <a:chExt cx="905" cy="354"/>
            </a:xfrm>
          </p:grpSpPr>
          <p:sp>
            <p:nvSpPr>
              <p:cNvPr id="1567" name="Google Shape;1567;p67"/>
              <p:cNvSpPr/>
              <p:nvPr/>
            </p:nvSpPr>
            <p:spPr>
              <a:xfrm>
                <a:off x="967" y="2478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/>
              </a:p>
            </p:txBody>
          </p:sp>
          <p:cxnSp>
            <p:nvCxnSpPr>
              <p:cNvPr id="1568" name="Google Shape;1568;p67"/>
              <p:cNvCxnSpPr/>
              <p:nvPr/>
            </p:nvCxnSpPr>
            <p:spPr>
              <a:xfrm>
                <a:off x="1488" y="2640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CC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1569" name="Google Shape;1569;p67"/>
            <p:cNvGrpSpPr/>
            <p:nvPr/>
          </p:nvGrpSpPr>
          <p:grpSpPr>
            <a:xfrm>
              <a:off x="3024" y="2400"/>
              <a:ext cx="960" cy="384"/>
              <a:chOff x="3024" y="2400"/>
              <a:chExt cx="960" cy="384"/>
            </a:xfrm>
          </p:grpSpPr>
          <p:sp>
            <p:nvSpPr>
              <p:cNvPr id="1570" name="Google Shape;1570;p67"/>
              <p:cNvSpPr/>
              <p:nvPr/>
            </p:nvSpPr>
            <p:spPr>
              <a:xfrm>
                <a:off x="3408" y="2400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/>
              </a:p>
            </p:txBody>
          </p:sp>
          <p:cxnSp>
            <p:nvCxnSpPr>
              <p:cNvPr id="1571" name="Google Shape;1571;p67"/>
              <p:cNvCxnSpPr/>
              <p:nvPr/>
            </p:nvCxnSpPr>
            <p:spPr>
              <a:xfrm flipH="1">
                <a:off x="3024" y="2592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sp>
        <p:nvSpPr>
          <p:cNvPr id="1572" name="Google Shape;1572;p67"/>
          <p:cNvSpPr/>
          <p:nvPr/>
        </p:nvSpPr>
        <p:spPr>
          <a:xfrm>
            <a:off x="685800" y="1562692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</a:t>
            </a:r>
            <a:r>
              <a:rPr lang="en-US" sz="2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front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clockwise</a:t>
            </a:r>
            <a:r>
              <a:rPr lang="en-US" sz="2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6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Pop An Element (2/2)</a:t>
            </a:r>
            <a:endParaRPr/>
          </a:p>
        </p:txBody>
      </p:sp>
      <p:grpSp>
        <p:nvGrpSpPr>
          <p:cNvPr id="1578" name="Google Shape;1578;p68"/>
          <p:cNvGrpSpPr/>
          <p:nvPr/>
        </p:nvGrpSpPr>
        <p:grpSpPr>
          <a:xfrm>
            <a:off x="2390917" y="3200400"/>
            <a:ext cx="4623015" cy="2590800"/>
            <a:chOff x="1968877" y="3200400"/>
            <a:chExt cx="4623015" cy="2590800"/>
          </a:xfrm>
        </p:grpSpPr>
        <p:grpSp>
          <p:nvGrpSpPr>
            <p:cNvPr id="1579" name="Google Shape;1579;p68"/>
            <p:cNvGrpSpPr/>
            <p:nvPr/>
          </p:nvGrpSpPr>
          <p:grpSpPr>
            <a:xfrm>
              <a:off x="2491160" y="3200400"/>
              <a:ext cx="3581400" cy="2590800"/>
              <a:chOff x="1392" y="2016"/>
              <a:chExt cx="2256" cy="1632"/>
            </a:xfrm>
          </p:grpSpPr>
          <p:grpSp>
            <p:nvGrpSpPr>
              <p:cNvPr id="1580" name="Google Shape;1580;p68"/>
              <p:cNvGrpSpPr/>
              <p:nvPr/>
            </p:nvGrpSpPr>
            <p:grpSpPr>
              <a:xfrm>
                <a:off x="1392" y="2016"/>
                <a:ext cx="2256" cy="1632"/>
                <a:chOff x="1392" y="2016"/>
                <a:chExt cx="2256" cy="1632"/>
              </a:xfrm>
            </p:grpSpPr>
            <p:sp>
              <p:nvSpPr>
                <p:cNvPr id="1581" name="Google Shape;1581;p68"/>
                <p:cNvSpPr/>
                <p:nvPr/>
              </p:nvSpPr>
              <p:spPr>
                <a:xfrm>
                  <a:off x="1732" y="2164"/>
                  <a:ext cx="1384" cy="1384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2" name="Google Shape;1582;p68"/>
                <p:cNvSpPr/>
                <p:nvPr/>
              </p:nvSpPr>
              <p:spPr>
                <a:xfrm>
                  <a:off x="2116" y="25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83" name="Google Shape;1583;p68"/>
                <p:cNvCxnSpPr/>
                <p:nvPr/>
              </p:nvCxnSpPr>
              <p:spPr>
                <a:xfrm>
                  <a:off x="2400" y="2160"/>
                  <a:ext cx="0" cy="432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84" name="Google Shape;1584;p68"/>
                <p:cNvCxnSpPr/>
                <p:nvPr/>
              </p:nvCxnSpPr>
              <p:spPr>
                <a:xfrm>
                  <a:off x="2400" y="3216"/>
                  <a:ext cx="0" cy="336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85" name="Google Shape;1585;p68"/>
                <p:cNvCxnSpPr/>
                <p:nvPr/>
              </p:nvCxnSpPr>
              <p:spPr>
                <a:xfrm>
                  <a:off x="1824" y="2496"/>
                  <a:ext cx="336" cy="24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86" name="Google Shape;1586;p68"/>
                <p:cNvCxnSpPr/>
                <p:nvPr/>
              </p:nvCxnSpPr>
              <p:spPr>
                <a:xfrm flipH="1">
                  <a:off x="1824" y="3024"/>
                  <a:ext cx="336" cy="144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87" name="Google Shape;1587;p68"/>
                <p:cNvCxnSpPr/>
                <p:nvPr/>
              </p:nvCxnSpPr>
              <p:spPr>
                <a:xfrm flipH="1" rot="10800000">
                  <a:off x="2688" y="2544"/>
                  <a:ext cx="384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88" name="Google Shape;1588;p68"/>
                <p:cNvCxnSpPr/>
                <p:nvPr/>
              </p:nvCxnSpPr>
              <p:spPr>
                <a:xfrm>
                  <a:off x="2688" y="3072"/>
                  <a:ext cx="288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89" name="Google Shape;1589;p68"/>
                <p:cNvSpPr/>
                <p:nvPr/>
              </p:nvSpPr>
              <p:spPr>
                <a:xfrm>
                  <a:off x="1680" y="33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[0]</a:t>
                  </a:r>
                  <a:endParaRPr/>
                </a:p>
              </p:txBody>
            </p:sp>
            <p:sp>
              <p:nvSpPr>
                <p:cNvPr id="1590" name="Google Shape;1590;p68"/>
                <p:cNvSpPr/>
                <p:nvPr/>
              </p:nvSpPr>
              <p:spPr>
                <a:xfrm>
                  <a:off x="1392" y="27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[1]</a:t>
                  </a:r>
                  <a:endParaRPr/>
                </a:p>
              </p:txBody>
            </p:sp>
            <p:sp>
              <p:nvSpPr>
                <p:cNvPr id="1591" name="Google Shape;1591;p68"/>
                <p:cNvSpPr/>
                <p:nvPr/>
              </p:nvSpPr>
              <p:spPr>
                <a:xfrm>
                  <a:off x="1728" y="20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[2]</a:t>
                  </a:r>
                  <a:endParaRPr/>
                </a:p>
              </p:txBody>
            </p:sp>
            <p:sp>
              <p:nvSpPr>
                <p:cNvPr id="1592" name="Google Shape;1592;p68"/>
                <p:cNvSpPr/>
                <p:nvPr/>
              </p:nvSpPr>
              <p:spPr>
                <a:xfrm>
                  <a:off x="2784" y="20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[3]</a:t>
                  </a:r>
                  <a:endParaRPr/>
                </a:p>
              </p:txBody>
            </p:sp>
            <p:sp>
              <p:nvSpPr>
                <p:cNvPr id="1593" name="Google Shape;1593;p68"/>
                <p:cNvSpPr/>
                <p:nvPr/>
              </p:nvSpPr>
              <p:spPr>
                <a:xfrm>
                  <a:off x="3120" y="27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[4]</a:t>
                  </a:r>
                  <a:endParaRPr/>
                </a:p>
              </p:txBody>
            </p:sp>
            <p:sp>
              <p:nvSpPr>
                <p:cNvPr id="1594" name="Google Shape;1594;p68"/>
                <p:cNvSpPr/>
                <p:nvPr/>
              </p:nvSpPr>
              <p:spPr>
                <a:xfrm>
                  <a:off x="2784" y="33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[5]</a:t>
                  </a:r>
                  <a:endParaRPr/>
                </a:p>
              </p:txBody>
            </p:sp>
          </p:grpSp>
          <p:sp>
            <p:nvSpPr>
              <p:cNvPr id="1595" name="Google Shape;1595;p68"/>
              <p:cNvSpPr/>
              <p:nvPr/>
            </p:nvSpPr>
            <p:spPr>
              <a:xfrm>
                <a:off x="2016" y="230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596" name="Google Shape;1596;p68"/>
              <p:cNvSpPr/>
              <p:nvPr/>
            </p:nvSpPr>
            <p:spPr>
              <a:xfrm>
                <a:off x="2544" y="230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1597" name="Google Shape;1597;p68"/>
              <p:cNvSpPr/>
              <p:nvPr/>
            </p:nvSpPr>
            <p:spPr>
              <a:xfrm>
                <a:off x="2784" y="2736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1598" name="Google Shape;1598;p68"/>
            <p:cNvGrpSpPr/>
            <p:nvPr/>
          </p:nvGrpSpPr>
          <p:grpSpPr>
            <a:xfrm>
              <a:off x="1968877" y="3324231"/>
              <a:ext cx="1436692" cy="561976"/>
              <a:chOff x="1063" y="2094"/>
              <a:chExt cx="905" cy="354"/>
            </a:xfrm>
          </p:grpSpPr>
          <p:sp>
            <p:nvSpPr>
              <p:cNvPr id="1599" name="Google Shape;1599;p68"/>
              <p:cNvSpPr/>
              <p:nvPr/>
            </p:nvSpPr>
            <p:spPr>
              <a:xfrm>
                <a:off x="1063" y="2094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/>
              </a:p>
            </p:txBody>
          </p:sp>
          <p:cxnSp>
            <p:nvCxnSpPr>
              <p:cNvPr id="1600" name="Google Shape;1600;p68"/>
              <p:cNvCxnSpPr/>
              <p:nvPr/>
            </p:nvCxnSpPr>
            <p:spPr>
              <a:xfrm>
                <a:off x="1584" y="2256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CC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1601" name="Google Shape;1601;p68"/>
            <p:cNvGrpSpPr/>
            <p:nvPr/>
          </p:nvGrpSpPr>
          <p:grpSpPr>
            <a:xfrm>
              <a:off x="5067892" y="3810000"/>
              <a:ext cx="1524000" cy="609600"/>
              <a:chOff x="3024" y="2400"/>
              <a:chExt cx="960" cy="384"/>
            </a:xfrm>
          </p:grpSpPr>
          <p:sp>
            <p:nvSpPr>
              <p:cNvPr id="1602" name="Google Shape;1602;p68"/>
              <p:cNvSpPr/>
              <p:nvPr/>
            </p:nvSpPr>
            <p:spPr>
              <a:xfrm>
                <a:off x="3408" y="2400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/>
              </a:p>
            </p:txBody>
          </p:sp>
          <p:cxnSp>
            <p:nvCxnSpPr>
              <p:cNvPr id="1603" name="Google Shape;1603;p68"/>
              <p:cNvCxnSpPr/>
              <p:nvPr/>
            </p:nvCxnSpPr>
            <p:spPr>
              <a:xfrm flipH="1">
                <a:off x="3024" y="2592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sp>
        <p:nvSpPr>
          <p:cNvPr id="1604" name="Google Shape;1604;p68"/>
          <p:cNvSpPr/>
          <p:nvPr/>
        </p:nvSpPr>
        <p:spPr>
          <a:xfrm>
            <a:off x="685800" y="1548624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</a:t>
            </a:r>
            <a:r>
              <a:rPr lang="en-US" sz="2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front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clockwise.</a:t>
            </a:r>
            <a:endParaRPr/>
          </a:p>
        </p:txBody>
      </p:sp>
      <p:sp>
        <p:nvSpPr>
          <p:cNvPr id="1605" name="Google Shape;1605;p68"/>
          <p:cNvSpPr/>
          <p:nvPr/>
        </p:nvSpPr>
        <p:spPr>
          <a:xfrm>
            <a:off x="685800" y="2158224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extract from </a:t>
            </a:r>
            <a:r>
              <a:rPr lang="en-US" sz="2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queue[front]</a:t>
            </a:r>
            <a:r>
              <a:rPr lang="en-US" sz="2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Moving rear Clockwise</a:t>
            </a:r>
            <a:endParaRPr/>
          </a:p>
        </p:txBody>
      </p:sp>
      <p:grpSp>
        <p:nvGrpSpPr>
          <p:cNvPr id="1611" name="Google Shape;1611;p69"/>
          <p:cNvGrpSpPr/>
          <p:nvPr/>
        </p:nvGrpSpPr>
        <p:grpSpPr>
          <a:xfrm>
            <a:off x="2301306" y="2815888"/>
            <a:ext cx="4518028" cy="2590800"/>
            <a:chOff x="1042" y="1632"/>
            <a:chExt cx="2846" cy="1632"/>
          </a:xfrm>
        </p:grpSpPr>
        <p:grpSp>
          <p:nvGrpSpPr>
            <p:cNvPr id="1612" name="Google Shape;1612;p69"/>
            <p:cNvGrpSpPr/>
            <p:nvPr/>
          </p:nvGrpSpPr>
          <p:grpSpPr>
            <a:xfrm>
              <a:off x="1392" y="1632"/>
              <a:ext cx="2256" cy="1632"/>
              <a:chOff x="1392" y="1632"/>
              <a:chExt cx="2256" cy="1632"/>
            </a:xfrm>
          </p:grpSpPr>
          <p:grpSp>
            <p:nvGrpSpPr>
              <p:cNvPr id="1613" name="Google Shape;1613;p69"/>
              <p:cNvGrpSpPr/>
              <p:nvPr/>
            </p:nvGrpSpPr>
            <p:grpSpPr>
              <a:xfrm>
                <a:off x="1392" y="1632"/>
                <a:ext cx="2256" cy="1632"/>
                <a:chOff x="1392" y="1632"/>
                <a:chExt cx="2256" cy="1632"/>
              </a:xfrm>
            </p:grpSpPr>
            <p:sp>
              <p:nvSpPr>
                <p:cNvPr id="1614" name="Google Shape;1614;p69"/>
                <p:cNvSpPr/>
                <p:nvPr/>
              </p:nvSpPr>
              <p:spPr>
                <a:xfrm>
                  <a:off x="1732" y="1780"/>
                  <a:ext cx="1384" cy="1384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69"/>
                <p:cNvSpPr/>
                <p:nvPr/>
              </p:nvSpPr>
              <p:spPr>
                <a:xfrm>
                  <a:off x="2116" y="2212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16" name="Google Shape;1616;p69"/>
                <p:cNvCxnSpPr/>
                <p:nvPr/>
              </p:nvCxnSpPr>
              <p:spPr>
                <a:xfrm>
                  <a:off x="2400" y="1776"/>
                  <a:ext cx="0" cy="432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17" name="Google Shape;1617;p69"/>
                <p:cNvCxnSpPr/>
                <p:nvPr/>
              </p:nvCxnSpPr>
              <p:spPr>
                <a:xfrm>
                  <a:off x="2400" y="2832"/>
                  <a:ext cx="0" cy="336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18" name="Google Shape;1618;p69"/>
                <p:cNvCxnSpPr/>
                <p:nvPr/>
              </p:nvCxnSpPr>
              <p:spPr>
                <a:xfrm>
                  <a:off x="1824" y="2112"/>
                  <a:ext cx="336" cy="24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19" name="Google Shape;1619;p69"/>
                <p:cNvCxnSpPr/>
                <p:nvPr/>
              </p:nvCxnSpPr>
              <p:spPr>
                <a:xfrm flipH="1">
                  <a:off x="1824" y="2640"/>
                  <a:ext cx="336" cy="144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20" name="Google Shape;1620;p69"/>
                <p:cNvCxnSpPr/>
                <p:nvPr/>
              </p:nvCxnSpPr>
              <p:spPr>
                <a:xfrm flipH="1" rot="10800000">
                  <a:off x="2688" y="2160"/>
                  <a:ext cx="384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21" name="Google Shape;1621;p69"/>
                <p:cNvCxnSpPr/>
                <p:nvPr/>
              </p:nvCxnSpPr>
              <p:spPr>
                <a:xfrm>
                  <a:off x="2688" y="2688"/>
                  <a:ext cx="288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22" name="Google Shape;1622;p69"/>
                <p:cNvSpPr/>
                <p:nvPr/>
              </p:nvSpPr>
              <p:spPr>
                <a:xfrm>
                  <a:off x="1680" y="297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[0]</a:t>
                  </a:r>
                  <a:endParaRPr/>
                </a:p>
              </p:txBody>
            </p:sp>
            <p:sp>
              <p:nvSpPr>
                <p:cNvPr id="1623" name="Google Shape;1623;p69"/>
                <p:cNvSpPr/>
                <p:nvPr/>
              </p:nvSpPr>
              <p:spPr>
                <a:xfrm>
                  <a:off x="1392" y="240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[1]</a:t>
                  </a:r>
                  <a:endParaRPr/>
                </a:p>
              </p:txBody>
            </p:sp>
            <p:sp>
              <p:nvSpPr>
                <p:cNvPr id="1624" name="Google Shape;1624;p69"/>
                <p:cNvSpPr/>
                <p:nvPr/>
              </p:nvSpPr>
              <p:spPr>
                <a:xfrm>
                  <a:off x="1728" y="163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[2]</a:t>
                  </a:r>
                  <a:endParaRPr/>
                </a:p>
              </p:txBody>
            </p:sp>
            <p:sp>
              <p:nvSpPr>
                <p:cNvPr id="1625" name="Google Shape;1625;p69"/>
                <p:cNvSpPr/>
                <p:nvPr/>
              </p:nvSpPr>
              <p:spPr>
                <a:xfrm>
                  <a:off x="2784" y="163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[3]</a:t>
                  </a:r>
                  <a:endParaRPr/>
                </a:p>
              </p:txBody>
            </p:sp>
            <p:sp>
              <p:nvSpPr>
                <p:cNvPr id="1626" name="Google Shape;1626;p69"/>
                <p:cNvSpPr/>
                <p:nvPr/>
              </p:nvSpPr>
              <p:spPr>
                <a:xfrm>
                  <a:off x="3120" y="240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[4]</a:t>
                  </a:r>
                  <a:endParaRPr/>
                </a:p>
              </p:txBody>
            </p:sp>
            <p:sp>
              <p:nvSpPr>
                <p:cNvPr id="1627" name="Google Shape;1627;p69"/>
                <p:cNvSpPr/>
                <p:nvPr/>
              </p:nvSpPr>
              <p:spPr>
                <a:xfrm>
                  <a:off x="2784" y="297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[5]</a:t>
                  </a:r>
                  <a:endParaRPr/>
                </a:p>
              </p:txBody>
            </p:sp>
          </p:grpSp>
          <p:sp>
            <p:nvSpPr>
              <p:cNvPr id="1628" name="Google Shape;1628;p69"/>
              <p:cNvSpPr/>
              <p:nvPr/>
            </p:nvSpPr>
            <p:spPr>
              <a:xfrm>
                <a:off x="2016" y="1920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629" name="Google Shape;1629;p69"/>
              <p:cNvSpPr/>
              <p:nvPr/>
            </p:nvSpPr>
            <p:spPr>
              <a:xfrm>
                <a:off x="2544" y="1920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1630" name="Google Shape;1630;p69"/>
              <p:cNvSpPr/>
              <p:nvPr/>
            </p:nvSpPr>
            <p:spPr>
              <a:xfrm>
                <a:off x="278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1631" name="Google Shape;1631;p69"/>
            <p:cNvGrpSpPr/>
            <p:nvPr/>
          </p:nvGrpSpPr>
          <p:grpSpPr>
            <a:xfrm>
              <a:off x="1042" y="2046"/>
              <a:ext cx="878" cy="354"/>
              <a:chOff x="1042" y="2046"/>
              <a:chExt cx="878" cy="354"/>
            </a:xfrm>
          </p:grpSpPr>
          <p:sp>
            <p:nvSpPr>
              <p:cNvPr id="1632" name="Google Shape;1632;p69"/>
              <p:cNvSpPr/>
              <p:nvPr/>
            </p:nvSpPr>
            <p:spPr>
              <a:xfrm>
                <a:off x="1042" y="2046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/>
              </a:p>
            </p:txBody>
          </p:sp>
          <p:cxnSp>
            <p:nvCxnSpPr>
              <p:cNvPr id="1633" name="Google Shape;1633;p69"/>
              <p:cNvCxnSpPr/>
              <p:nvPr/>
            </p:nvCxnSpPr>
            <p:spPr>
              <a:xfrm>
                <a:off x="1536" y="2208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CC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1634" name="Google Shape;1634;p69"/>
            <p:cNvGrpSpPr/>
            <p:nvPr/>
          </p:nvGrpSpPr>
          <p:grpSpPr>
            <a:xfrm>
              <a:off x="2928" y="2016"/>
              <a:ext cx="960" cy="384"/>
              <a:chOff x="2928" y="2016"/>
              <a:chExt cx="960" cy="384"/>
            </a:xfrm>
          </p:grpSpPr>
          <p:sp>
            <p:nvSpPr>
              <p:cNvPr id="1635" name="Google Shape;1635;p69"/>
              <p:cNvSpPr/>
              <p:nvPr/>
            </p:nvSpPr>
            <p:spPr>
              <a:xfrm>
                <a:off x="3312" y="2016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rear</a:t>
                </a:r>
                <a:endParaRPr/>
              </a:p>
            </p:txBody>
          </p:sp>
          <p:cxnSp>
            <p:nvCxnSpPr>
              <p:cNvPr id="1636" name="Google Shape;1636;p69"/>
              <p:cNvCxnSpPr/>
              <p:nvPr/>
            </p:nvCxnSpPr>
            <p:spPr>
              <a:xfrm flipH="1">
                <a:off x="2928" y="2208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sp>
        <p:nvSpPr>
          <p:cNvPr id="1637" name="Google Shape;1637;p69"/>
          <p:cNvSpPr/>
          <p:nvPr/>
        </p:nvSpPr>
        <p:spPr>
          <a:xfrm>
            <a:off x="587324" y="14923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rear++;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 (rear = = capacity) rear = 0;</a:t>
            </a:r>
            <a:endParaRPr/>
          </a:p>
        </p:txBody>
      </p:sp>
      <p:sp>
        <p:nvSpPr>
          <p:cNvPr id="1638" name="Google Shape;1638;p69"/>
          <p:cNvSpPr/>
          <p:nvPr/>
        </p:nvSpPr>
        <p:spPr>
          <a:xfrm>
            <a:off x="457200" y="5867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rear = (rear + 1) % capacity;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Function Example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720492" y="1589942"/>
            <a:ext cx="4169996" cy="392745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template</a:t>
            </a:r>
            <a:r>
              <a:rPr lang="en-US" sz="2000"/>
              <a:t> &lt;</a:t>
            </a:r>
            <a:r>
              <a:rPr b="1" lang="en-US" sz="2000"/>
              <a:t>class </a:t>
            </a:r>
            <a:r>
              <a:rPr lang="en-US" sz="2000"/>
              <a:t>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void</a:t>
            </a:r>
            <a:r>
              <a:rPr lang="en-US" sz="2000"/>
              <a:t> SelectionSort (T *a , </a:t>
            </a:r>
            <a:r>
              <a:rPr b="1" lang="en-US" sz="2000"/>
              <a:t>const</a:t>
            </a:r>
            <a:r>
              <a:rPr lang="en-US" sz="2000"/>
              <a:t> </a:t>
            </a:r>
            <a:r>
              <a:rPr b="1" lang="en-US" sz="2000"/>
              <a:t>int</a:t>
            </a:r>
            <a:r>
              <a:rPr lang="en-US" sz="2000"/>
              <a:t> n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{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</a:t>
            </a:r>
            <a:r>
              <a:rPr b="1" lang="en-US" sz="2000"/>
              <a:t>for</a:t>
            </a:r>
            <a:r>
              <a:rPr lang="en-US" sz="2000"/>
              <a:t> (</a:t>
            </a:r>
            <a:r>
              <a:rPr b="1" lang="en-US" sz="2000"/>
              <a:t>int</a:t>
            </a:r>
            <a:r>
              <a:rPr lang="en-US" sz="2000"/>
              <a:t> i = 0 ; i &lt; n ; i++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{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</a:t>
            </a:r>
            <a:r>
              <a:rPr b="1" lang="en-US" sz="2000"/>
              <a:t>int</a:t>
            </a:r>
            <a:r>
              <a:rPr lang="en-US" sz="2000"/>
              <a:t> j = 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</a:t>
            </a:r>
            <a:r>
              <a:rPr b="1" lang="en-US" sz="2000"/>
              <a:t>for</a:t>
            </a:r>
            <a:r>
              <a:rPr lang="en-US" sz="2000"/>
              <a:t> ( </a:t>
            </a:r>
            <a:r>
              <a:rPr b="1" lang="en-US" sz="2000"/>
              <a:t>int</a:t>
            </a:r>
            <a:r>
              <a:rPr lang="en-US" sz="2000"/>
              <a:t> j = i + 1 ; j &lt; n ; j++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</a:t>
            </a:r>
            <a:r>
              <a:rPr b="1" lang="en-US" sz="2000"/>
              <a:t>if</a:t>
            </a:r>
            <a:r>
              <a:rPr lang="en-US" sz="2000"/>
              <a:t> ( a[j] &lt; a[k] ) k = j;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</a:t>
            </a:r>
            <a:r>
              <a:rPr lang="en-US" sz="2000">
                <a:solidFill>
                  <a:srgbClr val="0000CC"/>
                </a:solidFill>
              </a:rPr>
              <a:t>swap ( a[i], a[k]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}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SelectionSort(a, 5); //invoking</a:t>
            </a:r>
            <a:endParaRPr sz="2000"/>
          </a:p>
        </p:txBody>
      </p:sp>
      <p:sp>
        <p:nvSpPr>
          <p:cNvPr id="145" name="Google Shape;145;p7"/>
          <p:cNvSpPr txBox="1"/>
          <p:nvPr/>
        </p:nvSpPr>
        <p:spPr>
          <a:xfrm>
            <a:off x="296985" y="1589941"/>
            <a:ext cx="4321908" cy="392745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SelectionSort (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,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= 0 ; i &lt; n ; i++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 =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 = i + 1 ; j &lt; n ; j++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a[j] &lt; a[k] ) k = 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swap ( a[i], a[k]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4525107" y="3116141"/>
            <a:ext cx="265723" cy="4242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353996" y="5582933"/>
            <a:ext cx="8536492" cy="707886"/>
          </a:xfrm>
          <a:prstGeom prst="rect">
            <a:avLst/>
          </a:prstGeom>
          <a:solidFill>
            <a:srgbClr val="DDEAF6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&lt;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T&gt; is identical to template &lt;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typename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T&gt;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convention to use "T", but one can use any other name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7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Empty That Queue (1/4)</a:t>
            </a:r>
            <a:endParaRPr/>
          </a:p>
        </p:txBody>
      </p:sp>
      <p:sp>
        <p:nvSpPr>
          <p:cNvPr id="1644" name="Google Shape;1644;p70"/>
          <p:cNvSpPr txBox="1"/>
          <p:nvPr>
            <p:ph idx="1" type="body"/>
          </p:nvPr>
        </p:nvSpPr>
        <p:spPr>
          <a:xfrm>
            <a:off x="685800" y="5791200"/>
            <a:ext cx="7772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0414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1645" name="Google Shape;1645;p70"/>
          <p:cNvGrpSpPr/>
          <p:nvPr/>
        </p:nvGrpSpPr>
        <p:grpSpPr>
          <a:xfrm>
            <a:off x="2119805" y="1914392"/>
            <a:ext cx="4502153" cy="2590800"/>
            <a:chOff x="1291" y="816"/>
            <a:chExt cx="2836" cy="1632"/>
          </a:xfrm>
        </p:grpSpPr>
        <p:grpSp>
          <p:nvGrpSpPr>
            <p:cNvPr id="1646" name="Google Shape;1646;p70"/>
            <p:cNvGrpSpPr/>
            <p:nvPr/>
          </p:nvGrpSpPr>
          <p:grpSpPr>
            <a:xfrm>
              <a:off x="1632" y="816"/>
              <a:ext cx="2256" cy="1632"/>
              <a:chOff x="1632" y="816"/>
              <a:chExt cx="2256" cy="1632"/>
            </a:xfrm>
          </p:grpSpPr>
          <p:grpSp>
            <p:nvGrpSpPr>
              <p:cNvPr id="1647" name="Google Shape;1647;p70"/>
              <p:cNvGrpSpPr/>
              <p:nvPr/>
            </p:nvGrpSpPr>
            <p:grpSpPr>
              <a:xfrm>
                <a:off x="1632" y="816"/>
                <a:ext cx="2256" cy="1632"/>
                <a:chOff x="1632" y="816"/>
                <a:chExt cx="2256" cy="1632"/>
              </a:xfrm>
            </p:grpSpPr>
            <p:sp>
              <p:nvSpPr>
                <p:cNvPr id="1648" name="Google Shape;1648;p70"/>
                <p:cNvSpPr/>
                <p:nvPr/>
              </p:nvSpPr>
              <p:spPr>
                <a:xfrm>
                  <a:off x="1972" y="964"/>
                  <a:ext cx="1384" cy="1384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9" name="Google Shape;1649;p70"/>
                <p:cNvSpPr/>
                <p:nvPr/>
              </p:nvSpPr>
              <p:spPr>
                <a:xfrm>
                  <a:off x="2356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50" name="Google Shape;1650;p70"/>
                <p:cNvCxnSpPr/>
                <p:nvPr/>
              </p:nvCxnSpPr>
              <p:spPr>
                <a:xfrm>
                  <a:off x="2640" y="960"/>
                  <a:ext cx="0" cy="432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51" name="Google Shape;1651;p70"/>
                <p:cNvCxnSpPr/>
                <p:nvPr/>
              </p:nvCxnSpPr>
              <p:spPr>
                <a:xfrm>
                  <a:off x="2640" y="2016"/>
                  <a:ext cx="0" cy="336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52" name="Google Shape;1652;p70"/>
                <p:cNvCxnSpPr/>
                <p:nvPr/>
              </p:nvCxnSpPr>
              <p:spPr>
                <a:xfrm>
                  <a:off x="2064" y="1296"/>
                  <a:ext cx="336" cy="24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53" name="Google Shape;1653;p70"/>
                <p:cNvCxnSpPr/>
                <p:nvPr/>
              </p:nvCxnSpPr>
              <p:spPr>
                <a:xfrm flipH="1">
                  <a:off x="2064" y="1824"/>
                  <a:ext cx="336" cy="144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54" name="Google Shape;1654;p70"/>
                <p:cNvCxnSpPr/>
                <p:nvPr/>
              </p:nvCxnSpPr>
              <p:spPr>
                <a:xfrm flipH="1" rot="10800000">
                  <a:off x="2928" y="1344"/>
                  <a:ext cx="384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55" name="Google Shape;1655;p70"/>
                <p:cNvCxnSpPr/>
                <p:nvPr/>
              </p:nvCxnSpPr>
              <p:spPr>
                <a:xfrm>
                  <a:off x="2928" y="1872"/>
                  <a:ext cx="288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56" name="Google Shape;1656;p70"/>
                <p:cNvSpPr/>
                <p:nvPr/>
              </p:nvSpPr>
              <p:spPr>
                <a:xfrm>
                  <a:off x="1920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[0]</a:t>
                  </a:r>
                  <a:endParaRPr/>
                </a:p>
              </p:txBody>
            </p:sp>
            <p:sp>
              <p:nvSpPr>
                <p:cNvPr id="1657" name="Google Shape;1657;p70"/>
                <p:cNvSpPr/>
                <p:nvPr/>
              </p:nvSpPr>
              <p:spPr>
                <a:xfrm>
                  <a:off x="1632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[1]</a:t>
                  </a:r>
                  <a:endParaRPr/>
                </a:p>
              </p:txBody>
            </p:sp>
            <p:sp>
              <p:nvSpPr>
                <p:cNvPr id="1658" name="Google Shape;1658;p70"/>
                <p:cNvSpPr/>
                <p:nvPr/>
              </p:nvSpPr>
              <p:spPr>
                <a:xfrm>
                  <a:off x="1968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[2]</a:t>
                  </a:r>
                  <a:endParaRPr/>
                </a:p>
              </p:txBody>
            </p:sp>
            <p:sp>
              <p:nvSpPr>
                <p:cNvPr id="1659" name="Google Shape;1659;p70"/>
                <p:cNvSpPr/>
                <p:nvPr/>
              </p:nvSpPr>
              <p:spPr>
                <a:xfrm>
                  <a:off x="3024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[3]</a:t>
                  </a:r>
                  <a:endParaRPr/>
                </a:p>
              </p:txBody>
            </p:sp>
            <p:sp>
              <p:nvSpPr>
                <p:cNvPr id="1660" name="Google Shape;1660;p70"/>
                <p:cNvSpPr/>
                <p:nvPr/>
              </p:nvSpPr>
              <p:spPr>
                <a:xfrm>
                  <a:off x="3360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[4]</a:t>
                  </a:r>
                  <a:endParaRPr/>
                </a:p>
              </p:txBody>
            </p:sp>
            <p:sp>
              <p:nvSpPr>
                <p:cNvPr id="1661" name="Google Shape;1661;p70"/>
                <p:cNvSpPr/>
                <p:nvPr/>
              </p:nvSpPr>
              <p:spPr>
                <a:xfrm>
                  <a:off x="3024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[5]</a:t>
                  </a:r>
                  <a:endParaRPr/>
                </a:p>
              </p:txBody>
            </p:sp>
          </p:grpSp>
          <p:sp>
            <p:nvSpPr>
              <p:cNvPr id="1662" name="Google Shape;1662;p70"/>
              <p:cNvSpPr/>
              <p:nvPr/>
            </p:nvSpPr>
            <p:spPr>
              <a:xfrm>
                <a:off x="2784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663" name="Google Shape;1663;p70"/>
              <p:cNvSpPr/>
              <p:nvPr/>
            </p:nvSpPr>
            <p:spPr>
              <a:xfrm>
                <a:off x="2304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1664" name="Google Shape;1664;p70"/>
              <p:cNvSpPr/>
              <p:nvPr/>
            </p:nvSpPr>
            <p:spPr>
              <a:xfrm>
                <a:off x="2016" y="148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1665" name="Google Shape;1665;p70"/>
            <p:cNvGrpSpPr/>
            <p:nvPr/>
          </p:nvGrpSpPr>
          <p:grpSpPr>
            <a:xfrm>
              <a:off x="3167" y="1344"/>
              <a:ext cx="960" cy="384"/>
              <a:chOff x="3167" y="1344"/>
              <a:chExt cx="960" cy="384"/>
            </a:xfrm>
          </p:grpSpPr>
          <p:sp>
            <p:nvSpPr>
              <p:cNvPr id="1666" name="Google Shape;1666;p70"/>
              <p:cNvSpPr/>
              <p:nvPr/>
            </p:nvSpPr>
            <p:spPr>
              <a:xfrm>
                <a:off x="3551" y="1344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/>
              </a:p>
            </p:txBody>
          </p:sp>
          <p:cxnSp>
            <p:nvCxnSpPr>
              <p:cNvPr id="1667" name="Google Shape;1667;p70"/>
              <p:cNvCxnSpPr/>
              <p:nvPr/>
            </p:nvCxnSpPr>
            <p:spPr>
              <a:xfrm flipH="1">
                <a:off x="3167" y="1536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CC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1668" name="Google Shape;1668;p70"/>
            <p:cNvGrpSpPr/>
            <p:nvPr/>
          </p:nvGrpSpPr>
          <p:grpSpPr>
            <a:xfrm>
              <a:off x="1291" y="1156"/>
              <a:ext cx="869" cy="380"/>
              <a:chOff x="1291" y="1156"/>
              <a:chExt cx="869" cy="380"/>
            </a:xfrm>
          </p:grpSpPr>
          <p:sp>
            <p:nvSpPr>
              <p:cNvPr id="1669" name="Google Shape;1669;p70"/>
              <p:cNvSpPr/>
              <p:nvPr/>
            </p:nvSpPr>
            <p:spPr>
              <a:xfrm>
                <a:off x="1291" y="1156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rear</a:t>
                </a:r>
                <a:endParaRPr/>
              </a:p>
            </p:txBody>
          </p:sp>
          <p:cxnSp>
            <p:nvCxnSpPr>
              <p:cNvPr id="1670" name="Google Shape;1670;p70"/>
              <p:cNvCxnSpPr/>
              <p:nvPr/>
            </p:nvCxnSpPr>
            <p:spPr>
              <a:xfrm>
                <a:off x="1776" y="1344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7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Empty That Queue (2/4)</a:t>
            </a:r>
            <a:endParaRPr/>
          </a:p>
        </p:txBody>
      </p:sp>
      <p:sp>
        <p:nvSpPr>
          <p:cNvPr id="1676" name="Google Shape;1676;p71"/>
          <p:cNvSpPr txBox="1"/>
          <p:nvPr>
            <p:ph idx="1" type="body"/>
          </p:nvPr>
        </p:nvSpPr>
        <p:spPr>
          <a:xfrm>
            <a:off x="685800" y="5791200"/>
            <a:ext cx="7772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0414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1677" name="Google Shape;1677;p71"/>
          <p:cNvGrpSpPr/>
          <p:nvPr/>
        </p:nvGrpSpPr>
        <p:grpSpPr>
          <a:xfrm>
            <a:off x="2148379" y="1914392"/>
            <a:ext cx="4094161" cy="3357907"/>
            <a:chOff x="2078039" y="1295400"/>
            <a:chExt cx="4094161" cy="3357907"/>
          </a:xfrm>
        </p:grpSpPr>
        <p:grpSp>
          <p:nvGrpSpPr>
            <p:cNvPr id="1678" name="Google Shape;1678;p71"/>
            <p:cNvGrpSpPr/>
            <p:nvPr/>
          </p:nvGrpSpPr>
          <p:grpSpPr>
            <a:xfrm>
              <a:off x="2590800" y="1295400"/>
              <a:ext cx="3581400" cy="2590800"/>
              <a:chOff x="1632" y="816"/>
              <a:chExt cx="2256" cy="1632"/>
            </a:xfrm>
          </p:grpSpPr>
          <p:grpSp>
            <p:nvGrpSpPr>
              <p:cNvPr id="1679" name="Google Shape;1679;p71"/>
              <p:cNvGrpSpPr/>
              <p:nvPr/>
            </p:nvGrpSpPr>
            <p:grpSpPr>
              <a:xfrm>
                <a:off x="1632" y="816"/>
                <a:ext cx="2256" cy="1632"/>
                <a:chOff x="1632" y="816"/>
                <a:chExt cx="2256" cy="1632"/>
              </a:xfrm>
            </p:grpSpPr>
            <p:sp>
              <p:nvSpPr>
                <p:cNvPr id="1680" name="Google Shape;1680;p71"/>
                <p:cNvSpPr/>
                <p:nvPr/>
              </p:nvSpPr>
              <p:spPr>
                <a:xfrm>
                  <a:off x="1972" y="964"/>
                  <a:ext cx="1384" cy="1384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71"/>
                <p:cNvSpPr/>
                <p:nvPr/>
              </p:nvSpPr>
              <p:spPr>
                <a:xfrm>
                  <a:off x="2356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82" name="Google Shape;1682;p71"/>
                <p:cNvCxnSpPr/>
                <p:nvPr/>
              </p:nvCxnSpPr>
              <p:spPr>
                <a:xfrm>
                  <a:off x="2640" y="960"/>
                  <a:ext cx="0" cy="432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3" name="Google Shape;1683;p71"/>
                <p:cNvCxnSpPr/>
                <p:nvPr/>
              </p:nvCxnSpPr>
              <p:spPr>
                <a:xfrm>
                  <a:off x="2640" y="2016"/>
                  <a:ext cx="0" cy="336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4" name="Google Shape;1684;p71"/>
                <p:cNvCxnSpPr/>
                <p:nvPr/>
              </p:nvCxnSpPr>
              <p:spPr>
                <a:xfrm>
                  <a:off x="2064" y="1296"/>
                  <a:ext cx="336" cy="24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5" name="Google Shape;1685;p71"/>
                <p:cNvCxnSpPr/>
                <p:nvPr/>
              </p:nvCxnSpPr>
              <p:spPr>
                <a:xfrm flipH="1">
                  <a:off x="2064" y="1824"/>
                  <a:ext cx="336" cy="144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6" name="Google Shape;1686;p71"/>
                <p:cNvCxnSpPr/>
                <p:nvPr/>
              </p:nvCxnSpPr>
              <p:spPr>
                <a:xfrm flipH="1" rot="10800000">
                  <a:off x="2928" y="1344"/>
                  <a:ext cx="384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7" name="Google Shape;1687;p71"/>
                <p:cNvCxnSpPr/>
                <p:nvPr/>
              </p:nvCxnSpPr>
              <p:spPr>
                <a:xfrm>
                  <a:off x="2928" y="1872"/>
                  <a:ext cx="288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88" name="Google Shape;1688;p71"/>
                <p:cNvSpPr/>
                <p:nvPr/>
              </p:nvSpPr>
              <p:spPr>
                <a:xfrm>
                  <a:off x="1920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[0]</a:t>
                  </a:r>
                  <a:endParaRPr/>
                </a:p>
              </p:txBody>
            </p:sp>
            <p:sp>
              <p:nvSpPr>
                <p:cNvPr id="1689" name="Google Shape;1689;p71"/>
                <p:cNvSpPr/>
                <p:nvPr/>
              </p:nvSpPr>
              <p:spPr>
                <a:xfrm>
                  <a:off x="1632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[1]</a:t>
                  </a:r>
                  <a:endParaRPr/>
                </a:p>
              </p:txBody>
            </p:sp>
            <p:sp>
              <p:nvSpPr>
                <p:cNvPr id="1690" name="Google Shape;1690;p71"/>
                <p:cNvSpPr/>
                <p:nvPr/>
              </p:nvSpPr>
              <p:spPr>
                <a:xfrm>
                  <a:off x="1968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[2]</a:t>
                  </a:r>
                  <a:endParaRPr/>
                </a:p>
              </p:txBody>
            </p:sp>
            <p:sp>
              <p:nvSpPr>
                <p:cNvPr id="1691" name="Google Shape;1691;p71"/>
                <p:cNvSpPr/>
                <p:nvPr/>
              </p:nvSpPr>
              <p:spPr>
                <a:xfrm>
                  <a:off x="3024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[3]</a:t>
                  </a:r>
                  <a:endParaRPr/>
                </a:p>
              </p:txBody>
            </p:sp>
            <p:sp>
              <p:nvSpPr>
                <p:cNvPr id="1692" name="Google Shape;1692;p71"/>
                <p:cNvSpPr/>
                <p:nvPr/>
              </p:nvSpPr>
              <p:spPr>
                <a:xfrm>
                  <a:off x="3360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[4]</a:t>
                  </a:r>
                  <a:endParaRPr/>
                </a:p>
              </p:txBody>
            </p:sp>
            <p:sp>
              <p:nvSpPr>
                <p:cNvPr id="1693" name="Google Shape;1693;p71"/>
                <p:cNvSpPr/>
                <p:nvPr/>
              </p:nvSpPr>
              <p:spPr>
                <a:xfrm>
                  <a:off x="3024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[5]</a:t>
                  </a:r>
                  <a:endParaRPr/>
                </a:p>
              </p:txBody>
            </p:sp>
          </p:grpSp>
          <p:sp>
            <p:nvSpPr>
              <p:cNvPr id="1694" name="Google Shape;1694;p71"/>
              <p:cNvSpPr/>
              <p:nvPr/>
            </p:nvSpPr>
            <p:spPr>
              <a:xfrm>
                <a:off x="2784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71"/>
              <p:cNvSpPr/>
              <p:nvPr/>
            </p:nvSpPr>
            <p:spPr>
              <a:xfrm>
                <a:off x="2304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1696" name="Google Shape;1696;p71"/>
              <p:cNvSpPr/>
              <p:nvPr/>
            </p:nvSpPr>
            <p:spPr>
              <a:xfrm>
                <a:off x="2016" y="148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sp>
          <p:nvSpPr>
            <p:cNvPr id="1697" name="Google Shape;1697;p71"/>
            <p:cNvSpPr/>
            <p:nvPr/>
          </p:nvSpPr>
          <p:spPr>
            <a:xfrm>
              <a:off x="4341813" y="4191000"/>
              <a:ext cx="914400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front</a:t>
              </a:r>
              <a:endParaRPr/>
            </a:p>
          </p:txBody>
        </p:sp>
        <p:grpSp>
          <p:nvGrpSpPr>
            <p:cNvPr id="1698" name="Google Shape;1698;p71"/>
            <p:cNvGrpSpPr/>
            <p:nvPr/>
          </p:nvGrpSpPr>
          <p:grpSpPr>
            <a:xfrm>
              <a:off x="2078039" y="1849442"/>
              <a:ext cx="1350964" cy="588964"/>
              <a:chOff x="1309" y="1165"/>
              <a:chExt cx="851" cy="371"/>
            </a:xfrm>
          </p:grpSpPr>
          <p:sp>
            <p:nvSpPr>
              <p:cNvPr id="1699" name="Google Shape;1699;p71"/>
              <p:cNvSpPr/>
              <p:nvPr/>
            </p:nvSpPr>
            <p:spPr>
              <a:xfrm>
                <a:off x="1309" y="1165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rear</a:t>
                </a:r>
                <a:endParaRPr/>
              </a:p>
            </p:txBody>
          </p:sp>
          <p:cxnSp>
            <p:nvCxnSpPr>
              <p:cNvPr id="1700" name="Google Shape;1700;p71"/>
              <p:cNvCxnSpPr/>
              <p:nvPr/>
            </p:nvCxnSpPr>
            <p:spPr>
              <a:xfrm>
                <a:off x="1776" y="1344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cxnSp>
          <p:nvCxnSpPr>
            <p:cNvPr id="1701" name="Google Shape;1701;p71"/>
            <p:cNvCxnSpPr/>
            <p:nvPr/>
          </p:nvCxnSpPr>
          <p:spPr>
            <a:xfrm rot="10800000">
              <a:off x="4724400" y="3276600"/>
              <a:ext cx="0" cy="914400"/>
            </a:xfrm>
            <a:prstGeom prst="straightConnector1">
              <a:avLst/>
            </a:prstGeom>
            <a:noFill/>
            <a:ln cap="flat" cmpd="sng" w="50800">
              <a:solidFill>
                <a:srgbClr val="0000CC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7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Empty That Queue (3/4)</a:t>
            </a:r>
            <a:endParaRPr/>
          </a:p>
        </p:txBody>
      </p:sp>
      <p:sp>
        <p:nvSpPr>
          <p:cNvPr id="1707" name="Google Shape;1707;p72"/>
          <p:cNvSpPr txBox="1"/>
          <p:nvPr>
            <p:ph idx="1" type="body"/>
          </p:nvPr>
        </p:nvSpPr>
        <p:spPr>
          <a:xfrm>
            <a:off x="685800" y="5791200"/>
            <a:ext cx="7772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0414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1708" name="Google Shape;1708;p72"/>
          <p:cNvGrpSpPr/>
          <p:nvPr/>
        </p:nvGrpSpPr>
        <p:grpSpPr>
          <a:xfrm>
            <a:off x="2148379" y="1914392"/>
            <a:ext cx="4094161" cy="3357907"/>
            <a:chOff x="2078039" y="1295400"/>
            <a:chExt cx="4094161" cy="3357907"/>
          </a:xfrm>
        </p:grpSpPr>
        <p:grpSp>
          <p:nvGrpSpPr>
            <p:cNvPr id="1709" name="Google Shape;1709;p72"/>
            <p:cNvGrpSpPr/>
            <p:nvPr/>
          </p:nvGrpSpPr>
          <p:grpSpPr>
            <a:xfrm>
              <a:off x="2590800" y="1295400"/>
              <a:ext cx="3581400" cy="2590800"/>
              <a:chOff x="1632" y="816"/>
              <a:chExt cx="2256" cy="1632"/>
            </a:xfrm>
          </p:grpSpPr>
          <p:grpSp>
            <p:nvGrpSpPr>
              <p:cNvPr id="1710" name="Google Shape;1710;p72"/>
              <p:cNvGrpSpPr/>
              <p:nvPr/>
            </p:nvGrpSpPr>
            <p:grpSpPr>
              <a:xfrm>
                <a:off x="1632" y="816"/>
                <a:ext cx="2256" cy="1632"/>
                <a:chOff x="1632" y="816"/>
                <a:chExt cx="2256" cy="1632"/>
              </a:xfrm>
            </p:grpSpPr>
            <p:sp>
              <p:nvSpPr>
                <p:cNvPr id="1711" name="Google Shape;1711;p72"/>
                <p:cNvSpPr/>
                <p:nvPr/>
              </p:nvSpPr>
              <p:spPr>
                <a:xfrm>
                  <a:off x="1972" y="964"/>
                  <a:ext cx="1384" cy="1384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2" name="Google Shape;1712;p72"/>
                <p:cNvSpPr/>
                <p:nvPr/>
              </p:nvSpPr>
              <p:spPr>
                <a:xfrm>
                  <a:off x="2356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13" name="Google Shape;1713;p72"/>
                <p:cNvCxnSpPr/>
                <p:nvPr/>
              </p:nvCxnSpPr>
              <p:spPr>
                <a:xfrm>
                  <a:off x="2640" y="960"/>
                  <a:ext cx="0" cy="432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4" name="Google Shape;1714;p72"/>
                <p:cNvCxnSpPr/>
                <p:nvPr/>
              </p:nvCxnSpPr>
              <p:spPr>
                <a:xfrm>
                  <a:off x="2640" y="2016"/>
                  <a:ext cx="0" cy="336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5" name="Google Shape;1715;p72"/>
                <p:cNvCxnSpPr/>
                <p:nvPr/>
              </p:nvCxnSpPr>
              <p:spPr>
                <a:xfrm>
                  <a:off x="2064" y="1296"/>
                  <a:ext cx="336" cy="24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6" name="Google Shape;1716;p72"/>
                <p:cNvCxnSpPr/>
                <p:nvPr/>
              </p:nvCxnSpPr>
              <p:spPr>
                <a:xfrm flipH="1">
                  <a:off x="2064" y="1824"/>
                  <a:ext cx="336" cy="144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7" name="Google Shape;1717;p72"/>
                <p:cNvCxnSpPr/>
                <p:nvPr/>
              </p:nvCxnSpPr>
              <p:spPr>
                <a:xfrm flipH="1" rot="10800000">
                  <a:off x="2928" y="1344"/>
                  <a:ext cx="384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8" name="Google Shape;1718;p72"/>
                <p:cNvCxnSpPr/>
                <p:nvPr/>
              </p:nvCxnSpPr>
              <p:spPr>
                <a:xfrm>
                  <a:off x="2928" y="1872"/>
                  <a:ext cx="288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19" name="Google Shape;1719;p72"/>
                <p:cNvSpPr/>
                <p:nvPr/>
              </p:nvSpPr>
              <p:spPr>
                <a:xfrm>
                  <a:off x="1920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[0]</a:t>
                  </a:r>
                  <a:endParaRPr/>
                </a:p>
              </p:txBody>
            </p:sp>
            <p:sp>
              <p:nvSpPr>
                <p:cNvPr id="1720" name="Google Shape;1720;p72"/>
                <p:cNvSpPr/>
                <p:nvPr/>
              </p:nvSpPr>
              <p:spPr>
                <a:xfrm>
                  <a:off x="1632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[1]</a:t>
                  </a:r>
                  <a:endParaRPr/>
                </a:p>
              </p:txBody>
            </p:sp>
            <p:sp>
              <p:nvSpPr>
                <p:cNvPr id="1721" name="Google Shape;1721;p72"/>
                <p:cNvSpPr/>
                <p:nvPr/>
              </p:nvSpPr>
              <p:spPr>
                <a:xfrm>
                  <a:off x="1968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[2]</a:t>
                  </a:r>
                  <a:endParaRPr/>
                </a:p>
              </p:txBody>
            </p:sp>
            <p:sp>
              <p:nvSpPr>
                <p:cNvPr id="1722" name="Google Shape;1722;p72"/>
                <p:cNvSpPr/>
                <p:nvPr/>
              </p:nvSpPr>
              <p:spPr>
                <a:xfrm>
                  <a:off x="3024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[3]</a:t>
                  </a:r>
                  <a:endParaRPr/>
                </a:p>
              </p:txBody>
            </p:sp>
            <p:sp>
              <p:nvSpPr>
                <p:cNvPr id="1723" name="Google Shape;1723;p72"/>
                <p:cNvSpPr/>
                <p:nvPr/>
              </p:nvSpPr>
              <p:spPr>
                <a:xfrm>
                  <a:off x="3360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[4]</a:t>
                  </a:r>
                  <a:endParaRPr/>
                </a:p>
              </p:txBody>
            </p:sp>
            <p:sp>
              <p:nvSpPr>
                <p:cNvPr id="1724" name="Google Shape;1724;p72"/>
                <p:cNvSpPr/>
                <p:nvPr/>
              </p:nvSpPr>
              <p:spPr>
                <a:xfrm>
                  <a:off x="3024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[5]</a:t>
                  </a:r>
                  <a:endParaRPr/>
                </a:p>
              </p:txBody>
            </p:sp>
          </p:grpSp>
          <p:sp>
            <p:nvSpPr>
              <p:cNvPr id="1725" name="Google Shape;1725;p72"/>
              <p:cNvSpPr/>
              <p:nvPr/>
            </p:nvSpPr>
            <p:spPr>
              <a:xfrm>
                <a:off x="2784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72"/>
              <p:cNvSpPr/>
              <p:nvPr/>
            </p:nvSpPr>
            <p:spPr>
              <a:xfrm>
                <a:off x="2304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72"/>
              <p:cNvSpPr/>
              <p:nvPr/>
            </p:nvSpPr>
            <p:spPr>
              <a:xfrm>
                <a:off x="2016" y="148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sp>
          <p:nvSpPr>
            <p:cNvPr id="1728" name="Google Shape;1728;p72"/>
            <p:cNvSpPr/>
            <p:nvPr/>
          </p:nvSpPr>
          <p:spPr>
            <a:xfrm>
              <a:off x="3427413" y="4191000"/>
              <a:ext cx="914400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front</a:t>
              </a:r>
              <a:endParaRPr/>
            </a:p>
          </p:txBody>
        </p:sp>
        <p:grpSp>
          <p:nvGrpSpPr>
            <p:cNvPr id="1729" name="Google Shape;1729;p72"/>
            <p:cNvGrpSpPr/>
            <p:nvPr/>
          </p:nvGrpSpPr>
          <p:grpSpPr>
            <a:xfrm>
              <a:off x="2078039" y="1849442"/>
              <a:ext cx="1350964" cy="588964"/>
              <a:chOff x="1309" y="1165"/>
              <a:chExt cx="851" cy="371"/>
            </a:xfrm>
          </p:grpSpPr>
          <p:sp>
            <p:nvSpPr>
              <p:cNvPr id="1730" name="Google Shape;1730;p72"/>
              <p:cNvSpPr/>
              <p:nvPr/>
            </p:nvSpPr>
            <p:spPr>
              <a:xfrm>
                <a:off x="1309" y="1165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rear</a:t>
                </a:r>
                <a:endParaRPr/>
              </a:p>
            </p:txBody>
          </p:sp>
          <p:cxnSp>
            <p:nvCxnSpPr>
              <p:cNvPr id="1731" name="Google Shape;1731;p72"/>
              <p:cNvCxnSpPr/>
              <p:nvPr/>
            </p:nvCxnSpPr>
            <p:spPr>
              <a:xfrm>
                <a:off x="1776" y="1344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cxnSp>
          <p:nvCxnSpPr>
            <p:cNvPr id="1732" name="Google Shape;1732;p72"/>
            <p:cNvCxnSpPr/>
            <p:nvPr/>
          </p:nvCxnSpPr>
          <p:spPr>
            <a:xfrm rot="10800000">
              <a:off x="3810000" y="3276600"/>
              <a:ext cx="0" cy="914400"/>
            </a:xfrm>
            <a:prstGeom prst="straightConnector1">
              <a:avLst/>
            </a:prstGeom>
            <a:noFill/>
            <a:ln cap="flat" cmpd="sng" w="50800">
              <a:solidFill>
                <a:srgbClr val="0000CC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7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Empty That Queue (4/4)</a:t>
            </a:r>
            <a:endParaRPr/>
          </a:p>
        </p:txBody>
      </p:sp>
      <p:sp>
        <p:nvSpPr>
          <p:cNvPr id="1738" name="Google Shape;1738;p73"/>
          <p:cNvSpPr txBox="1"/>
          <p:nvPr>
            <p:ph idx="1" type="body"/>
          </p:nvPr>
        </p:nvSpPr>
        <p:spPr>
          <a:xfrm>
            <a:off x="685799" y="4709168"/>
            <a:ext cx="7937695" cy="1761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series of removes causes the </a:t>
            </a:r>
            <a:r>
              <a:rPr lang="en-US">
                <a:solidFill>
                  <a:srgbClr val="0000CC"/>
                </a:solidFill>
              </a:rPr>
              <a:t>queue to become empty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front = rear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queue is constructed, it is empty.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initialize front = rear = 0.</a:t>
            </a:r>
            <a:endParaRPr/>
          </a:p>
        </p:txBody>
      </p:sp>
      <p:grpSp>
        <p:nvGrpSpPr>
          <p:cNvPr id="1739" name="Google Shape;1739;p73"/>
          <p:cNvGrpSpPr/>
          <p:nvPr/>
        </p:nvGrpSpPr>
        <p:grpSpPr>
          <a:xfrm>
            <a:off x="1821353" y="1914392"/>
            <a:ext cx="4421187" cy="2590800"/>
            <a:chOff x="1751013" y="2617792"/>
            <a:chExt cx="4421187" cy="2590800"/>
          </a:xfrm>
        </p:grpSpPr>
        <p:grpSp>
          <p:nvGrpSpPr>
            <p:cNvPr id="1740" name="Google Shape;1740;p73"/>
            <p:cNvGrpSpPr/>
            <p:nvPr/>
          </p:nvGrpSpPr>
          <p:grpSpPr>
            <a:xfrm>
              <a:off x="2590800" y="2617792"/>
              <a:ext cx="3581400" cy="2590800"/>
              <a:chOff x="1632" y="816"/>
              <a:chExt cx="2256" cy="1632"/>
            </a:xfrm>
          </p:grpSpPr>
          <p:grpSp>
            <p:nvGrpSpPr>
              <p:cNvPr id="1741" name="Google Shape;1741;p73"/>
              <p:cNvGrpSpPr/>
              <p:nvPr/>
            </p:nvGrpSpPr>
            <p:grpSpPr>
              <a:xfrm>
                <a:off x="1632" y="816"/>
                <a:ext cx="2256" cy="1632"/>
                <a:chOff x="1632" y="816"/>
                <a:chExt cx="2256" cy="1632"/>
              </a:xfrm>
            </p:grpSpPr>
            <p:sp>
              <p:nvSpPr>
                <p:cNvPr id="1742" name="Google Shape;1742;p73"/>
                <p:cNvSpPr/>
                <p:nvPr/>
              </p:nvSpPr>
              <p:spPr>
                <a:xfrm>
                  <a:off x="1972" y="964"/>
                  <a:ext cx="1384" cy="1384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3" name="Google Shape;1743;p73"/>
                <p:cNvSpPr/>
                <p:nvPr/>
              </p:nvSpPr>
              <p:spPr>
                <a:xfrm>
                  <a:off x="2356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44" name="Google Shape;1744;p73"/>
                <p:cNvCxnSpPr/>
                <p:nvPr/>
              </p:nvCxnSpPr>
              <p:spPr>
                <a:xfrm>
                  <a:off x="2640" y="960"/>
                  <a:ext cx="0" cy="432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45" name="Google Shape;1745;p73"/>
                <p:cNvCxnSpPr/>
                <p:nvPr/>
              </p:nvCxnSpPr>
              <p:spPr>
                <a:xfrm>
                  <a:off x="2640" y="2016"/>
                  <a:ext cx="0" cy="336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46" name="Google Shape;1746;p73"/>
                <p:cNvCxnSpPr/>
                <p:nvPr/>
              </p:nvCxnSpPr>
              <p:spPr>
                <a:xfrm>
                  <a:off x="2064" y="1296"/>
                  <a:ext cx="336" cy="24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47" name="Google Shape;1747;p73"/>
                <p:cNvCxnSpPr/>
                <p:nvPr/>
              </p:nvCxnSpPr>
              <p:spPr>
                <a:xfrm flipH="1">
                  <a:off x="2064" y="1824"/>
                  <a:ext cx="336" cy="144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48" name="Google Shape;1748;p73"/>
                <p:cNvCxnSpPr/>
                <p:nvPr/>
              </p:nvCxnSpPr>
              <p:spPr>
                <a:xfrm flipH="1" rot="10800000">
                  <a:off x="2928" y="1344"/>
                  <a:ext cx="384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49" name="Google Shape;1749;p73"/>
                <p:cNvCxnSpPr/>
                <p:nvPr/>
              </p:nvCxnSpPr>
              <p:spPr>
                <a:xfrm>
                  <a:off x="2928" y="1872"/>
                  <a:ext cx="288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50" name="Google Shape;1750;p73"/>
                <p:cNvSpPr/>
                <p:nvPr/>
              </p:nvSpPr>
              <p:spPr>
                <a:xfrm>
                  <a:off x="1920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[0]</a:t>
                  </a:r>
                  <a:endParaRPr/>
                </a:p>
              </p:txBody>
            </p:sp>
            <p:sp>
              <p:nvSpPr>
                <p:cNvPr id="1751" name="Google Shape;1751;p73"/>
                <p:cNvSpPr/>
                <p:nvPr/>
              </p:nvSpPr>
              <p:spPr>
                <a:xfrm>
                  <a:off x="1632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[1]</a:t>
                  </a:r>
                  <a:endParaRPr/>
                </a:p>
              </p:txBody>
            </p:sp>
            <p:sp>
              <p:nvSpPr>
                <p:cNvPr id="1752" name="Google Shape;1752;p73"/>
                <p:cNvSpPr/>
                <p:nvPr/>
              </p:nvSpPr>
              <p:spPr>
                <a:xfrm>
                  <a:off x="1968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[2]</a:t>
                  </a:r>
                  <a:endParaRPr/>
                </a:p>
              </p:txBody>
            </p:sp>
            <p:sp>
              <p:nvSpPr>
                <p:cNvPr id="1753" name="Google Shape;1753;p73"/>
                <p:cNvSpPr/>
                <p:nvPr/>
              </p:nvSpPr>
              <p:spPr>
                <a:xfrm>
                  <a:off x="3024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[3]</a:t>
                  </a:r>
                  <a:endParaRPr/>
                </a:p>
              </p:txBody>
            </p:sp>
            <p:sp>
              <p:nvSpPr>
                <p:cNvPr id="1754" name="Google Shape;1754;p73"/>
                <p:cNvSpPr/>
                <p:nvPr/>
              </p:nvSpPr>
              <p:spPr>
                <a:xfrm>
                  <a:off x="3360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[4]</a:t>
                  </a:r>
                  <a:endParaRPr/>
                </a:p>
              </p:txBody>
            </p:sp>
            <p:sp>
              <p:nvSpPr>
                <p:cNvPr id="1755" name="Google Shape;1755;p73"/>
                <p:cNvSpPr/>
                <p:nvPr/>
              </p:nvSpPr>
              <p:spPr>
                <a:xfrm>
                  <a:off x="3024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[5]</a:t>
                  </a:r>
                  <a:endParaRPr/>
                </a:p>
              </p:txBody>
            </p:sp>
          </p:grpSp>
          <p:sp>
            <p:nvSpPr>
              <p:cNvPr id="1756" name="Google Shape;1756;p73"/>
              <p:cNvSpPr/>
              <p:nvPr/>
            </p:nvSpPr>
            <p:spPr>
              <a:xfrm>
                <a:off x="2784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73"/>
              <p:cNvSpPr/>
              <p:nvPr/>
            </p:nvSpPr>
            <p:spPr>
              <a:xfrm>
                <a:off x="2304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73"/>
              <p:cNvSpPr/>
              <p:nvPr/>
            </p:nvSpPr>
            <p:spPr>
              <a:xfrm>
                <a:off x="2016" y="148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9" name="Google Shape;1759;p73"/>
            <p:cNvSpPr/>
            <p:nvPr/>
          </p:nvSpPr>
          <p:spPr>
            <a:xfrm>
              <a:off x="1751013" y="4598992"/>
              <a:ext cx="914400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front</a:t>
              </a:r>
              <a:endParaRPr/>
            </a:p>
          </p:txBody>
        </p:sp>
        <p:grpSp>
          <p:nvGrpSpPr>
            <p:cNvPr id="1760" name="Google Shape;1760;p73"/>
            <p:cNvGrpSpPr/>
            <p:nvPr/>
          </p:nvGrpSpPr>
          <p:grpSpPr>
            <a:xfrm>
              <a:off x="2063752" y="3171834"/>
              <a:ext cx="1365252" cy="588964"/>
              <a:chOff x="1300" y="1165"/>
              <a:chExt cx="860" cy="371"/>
            </a:xfrm>
          </p:grpSpPr>
          <p:sp>
            <p:nvSpPr>
              <p:cNvPr id="1761" name="Google Shape;1761;p73"/>
              <p:cNvSpPr/>
              <p:nvPr/>
            </p:nvSpPr>
            <p:spPr>
              <a:xfrm>
                <a:off x="1300" y="1165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rear</a:t>
                </a:r>
                <a:endParaRPr/>
              </a:p>
            </p:txBody>
          </p:sp>
          <p:cxnSp>
            <p:nvCxnSpPr>
              <p:cNvPr id="1762" name="Google Shape;1762;p73"/>
              <p:cNvCxnSpPr/>
              <p:nvPr/>
            </p:nvCxnSpPr>
            <p:spPr>
              <a:xfrm>
                <a:off x="1776" y="1344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cxnSp>
          <p:nvCxnSpPr>
            <p:cNvPr id="1763" name="Google Shape;1763;p73"/>
            <p:cNvCxnSpPr/>
            <p:nvPr/>
          </p:nvCxnSpPr>
          <p:spPr>
            <a:xfrm flipH="1" rot="10800000">
              <a:off x="2667000" y="3989392"/>
              <a:ext cx="838200" cy="609600"/>
            </a:xfrm>
            <a:prstGeom prst="straightConnector1">
              <a:avLst/>
            </a:prstGeom>
            <a:noFill/>
            <a:ln cap="flat" cmpd="sng" w="50800">
              <a:solidFill>
                <a:srgbClr val="0000CC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Full Tank Please (1/4)</a:t>
            </a:r>
            <a:endParaRPr/>
          </a:p>
        </p:txBody>
      </p:sp>
      <p:sp>
        <p:nvSpPr>
          <p:cNvPr id="1769" name="Google Shape;1769;p74"/>
          <p:cNvSpPr txBox="1"/>
          <p:nvPr>
            <p:ph idx="1" type="body"/>
          </p:nvPr>
        </p:nvSpPr>
        <p:spPr>
          <a:xfrm>
            <a:off x="685800" y="5791200"/>
            <a:ext cx="7772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0414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1770" name="Google Shape;1770;p74"/>
          <p:cNvGrpSpPr/>
          <p:nvPr/>
        </p:nvGrpSpPr>
        <p:grpSpPr>
          <a:xfrm>
            <a:off x="2139952" y="1914392"/>
            <a:ext cx="4487865" cy="2590800"/>
            <a:chOff x="1348" y="816"/>
            <a:chExt cx="2827" cy="1632"/>
          </a:xfrm>
        </p:grpSpPr>
        <p:grpSp>
          <p:nvGrpSpPr>
            <p:cNvPr id="1771" name="Google Shape;1771;p74"/>
            <p:cNvGrpSpPr/>
            <p:nvPr/>
          </p:nvGrpSpPr>
          <p:grpSpPr>
            <a:xfrm>
              <a:off x="1680" y="816"/>
              <a:ext cx="2256" cy="1632"/>
              <a:chOff x="1680" y="816"/>
              <a:chExt cx="2256" cy="1632"/>
            </a:xfrm>
          </p:grpSpPr>
          <p:grpSp>
            <p:nvGrpSpPr>
              <p:cNvPr id="1772" name="Google Shape;1772;p74"/>
              <p:cNvGrpSpPr/>
              <p:nvPr/>
            </p:nvGrpSpPr>
            <p:grpSpPr>
              <a:xfrm>
                <a:off x="1680" y="816"/>
                <a:ext cx="2256" cy="1632"/>
                <a:chOff x="1680" y="816"/>
                <a:chExt cx="2256" cy="1632"/>
              </a:xfrm>
            </p:grpSpPr>
            <p:sp>
              <p:nvSpPr>
                <p:cNvPr id="1773" name="Google Shape;1773;p74"/>
                <p:cNvSpPr/>
                <p:nvPr/>
              </p:nvSpPr>
              <p:spPr>
                <a:xfrm>
                  <a:off x="2020" y="964"/>
                  <a:ext cx="1384" cy="1384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4" name="Google Shape;1774;p74"/>
                <p:cNvSpPr/>
                <p:nvPr/>
              </p:nvSpPr>
              <p:spPr>
                <a:xfrm>
                  <a:off x="2404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75" name="Google Shape;1775;p74"/>
                <p:cNvCxnSpPr/>
                <p:nvPr/>
              </p:nvCxnSpPr>
              <p:spPr>
                <a:xfrm>
                  <a:off x="2688" y="960"/>
                  <a:ext cx="0" cy="432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76" name="Google Shape;1776;p74"/>
                <p:cNvCxnSpPr/>
                <p:nvPr/>
              </p:nvCxnSpPr>
              <p:spPr>
                <a:xfrm>
                  <a:off x="2688" y="2016"/>
                  <a:ext cx="0" cy="336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77" name="Google Shape;1777;p74"/>
                <p:cNvCxnSpPr/>
                <p:nvPr/>
              </p:nvCxnSpPr>
              <p:spPr>
                <a:xfrm>
                  <a:off x="2112" y="1296"/>
                  <a:ext cx="336" cy="24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78" name="Google Shape;1778;p74"/>
                <p:cNvCxnSpPr/>
                <p:nvPr/>
              </p:nvCxnSpPr>
              <p:spPr>
                <a:xfrm flipH="1">
                  <a:off x="2112" y="1824"/>
                  <a:ext cx="336" cy="144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79" name="Google Shape;1779;p74"/>
                <p:cNvCxnSpPr/>
                <p:nvPr/>
              </p:nvCxnSpPr>
              <p:spPr>
                <a:xfrm flipH="1" rot="10800000">
                  <a:off x="2976" y="1344"/>
                  <a:ext cx="384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80" name="Google Shape;1780;p74"/>
                <p:cNvCxnSpPr/>
                <p:nvPr/>
              </p:nvCxnSpPr>
              <p:spPr>
                <a:xfrm>
                  <a:off x="2976" y="1872"/>
                  <a:ext cx="288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81" name="Google Shape;1781;p74"/>
                <p:cNvSpPr/>
                <p:nvPr/>
              </p:nvSpPr>
              <p:spPr>
                <a:xfrm>
                  <a:off x="1968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[0]</a:t>
                  </a:r>
                  <a:endParaRPr/>
                </a:p>
              </p:txBody>
            </p:sp>
            <p:sp>
              <p:nvSpPr>
                <p:cNvPr id="1782" name="Google Shape;1782;p74"/>
                <p:cNvSpPr/>
                <p:nvPr/>
              </p:nvSpPr>
              <p:spPr>
                <a:xfrm>
                  <a:off x="1680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[1]</a:t>
                  </a:r>
                  <a:endParaRPr/>
                </a:p>
              </p:txBody>
            </p:sp>
            <p:sp>
              <p:nvSpPr>
                <p:cNvPr id="1783" name="Google Shape;1783;p74"/>
                <p:cNvSpPr/>
                <p:nvPr/>
              </p:nvSpPr>
              <p:spPr>
                <a:xfrm>
                  <a:off x="2016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[2]</a:t>
                  </a:r>
                  <a:endParaRPr/>
                </a:p>
              </p:txBody>
            </p:sp>
            <p:sp>
              <p:nvSpPr>
                <p:cNvPr id="1784" name="Google Shape;1784;p74"/>
                <p:cNvSpPr/>
                <p:nvPr/>
              </p:nvSpPr>
              <p:spPr>
                <a:xfrm>
                  <a:off x="3072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[3]</a:t>
                  </a:r>
                  <a:endParaRPr/>
                </a:p>
              </p:txBody>
            </p:sp>
            <p:sp>
              <p:nvSpPr>
                <p:cNvPr id="1785" name="Google Shape;1785;p74"/>
                <p:cNvSpPr/>
                <p:nvPr/>
              </p:nvSpPr>
              <p:spPr>
                <a:xfrm>
                  <a:off x="3408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[4]</a:t>
                  </a:r>
                  <a:endParaRPr/>
                </a:p>
              </p:txBody>
            </p:sp>
            <p:sp>
              <p:nvSpPr>
                <p:cNvPr id="1786" name="Google Shape;1786;p74"/>
                <p:cNvSpPr/>
                <p:nvPr/>
              </p:nvSpPr>
              <p:spPr>
                <a:xfrm>
                  <a:off x="3072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[5]</a:t>
                  </a:r>
                  <a:endParaRPr/>
                </a:p>
              </p:txBody>
            </p:sp>
          </p:grpSp>
          <p:sp>
            <p:nvSpPr>
              <p:cNvPr id="1787" name="Google Shape;1787;p74"/>
              <p:cNvSpPr/>
              <p:nvPr/>
            </p:nvSpPr>
            <p:spPr>
              <a:xfrm>
                <a:off x="2832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788" name="Google Shape;1788;p74"/>
              <p:cNvSpPr/>
              <p:nvPr/>
            </p:nvSpPr>
            <p:spPr>
              <a:xfrm>
                <a:off x="2352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1789" name="Google Shape;1789;p74"/>
              <p:cNvSpPr/>
              <p:nvPr/>
            </p:nvSpPr>
            <p:spPr>
              <a:xfrm>
                <a:off x="2064" y="148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grpSp>
          <p:nvGrpSpPr>
            <p:cNvPr id="1790" name="Google Shape;1790;p74"/>
            <p:cNvGrpSpPr/>
            <p:nvPr/>
          </p:nvGrpSpPr>
          <p:grpSpPr>
            <a:xfrm>
              <a:off x="3215" y="1344"/>
              <a:ext cx="960" cy="384"/>
              <a:chOff x="3215" y="1344"/>
              <a:chExt cx="960" cy="384"/>
            </a:xfrm>
          </p:grpSpPr>
          <p:sp>
            <p:nvSpPr>
              <p:cNvPr id="1791" name="Google Shape;1791;p74"/>
              <p:cNvSpPr/>
              <p:nvPr/>
            </p:nvSpPr>
            <p:spPr>
              <a:xfrm>
                <a:off x="3599" y="1344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/>
              </a:p>
            </p:txBody>
          </p:sp>
          <p:cxnSp>
            <p:nvCxnSpPr>
              <p:cNvPr id="1792" name="Google Shape;1792;p74"/>
              <p:cNvCxnSpPr/>
              <p:nvPr/>
            </p:nvCxnSpPr>
            <p:spPr>
              <a:xfrm flipH="1">
                <a:off x="3215" y="1536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CC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1793" name="Google Shape;1793;p74"/>
            <p:cNvGrpSpPr/>
            <p:nvPr/>
          </p:nvGrpSpPr>
          <p:grpSpPr>
            <a:xfrm>
              <a:off x="1348" y="1165"/>
              <a:ext cx="860" cy="371"/>
              <a:chOff x="1348" y="1165"/>
              <a:chExt cx="860" cy="371"/>
            </a:xfrm>
          </p:grpSpPr>
          <p:sp>
            <p:nvSpPr>
              <p:cNvPr id="1794" name="Google Shape;1794;p74"/>
              <p:cNvSpPr/>
              <p:nvPr/>
            </p:nvSpPr>
            <p:spPr>
              <a:xfrm>
                <a:off x="1348" y="1165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rear</a:t>
                </a:r>
                <a:endParaRPr/>
              </a:p>
            </p:txBody>
          </p:sp>
          <p:cxnSp>
            <p:nvCxnSpPr>
              <p:cNvPr id="1795" name="Google Shape;1795;p74"/>
              <p:cNvCxnSpPr/>
              <p:nvPr/>
            </p:nvCxnSpPr>
            <p:spPr>
              <a:xfrm>
                <a:off x="1824" y="1344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7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Full Tank Please (2/4)</a:t>
            </a:r>
            <a:endParaRPr/>
          </a:p>
        </p:txBody>
      </p:sp>
      <p:sp>
        <p:nvSpPr>
          <p:cNvPr id="1801" name="Google Shape;1801;p75"/>
          <p:cNvSpPr txBox="1"/>
          <p:nvPr>
            <p:ph idx="1" type="body"/>
          </p:nvPr>
        </p:nvSpPr>
        <p:spPr>
          <a:xfrm>
            <a:off x="685800" y="5791200"/>
            <a:ext cx="7772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0414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1802" name="Google Shape;1802;p75"/>
          <p:cNvGrpSpPr/>
          <p:nvPr/>
        </p:nvGrpSpPr>
        <p:grpSpPr>
          <a:xfrm>
            <a:off x="2216152" y="1914392"/>
            <a:ext cx="4411661" cy="2590800"/>
            <a:chOff x="2216152" y="1295400"/>
            <a:chExt cx="4411661" cy="2590800"/>
          </a:xfrm>
        </p:grpSpPr>
        <p:grpSp>
          <p:nvGrpSpPr>
            <p:cNvPr id="1803" name="Google Shape;1803;p75"/>
            <p:cNvGrpSpPr/>
            <p:nvPr/>
          </p:nvGrpSpPr>
          <p:grpSpPr>
            <a:xfrm>
              <a:off x="2667000" y="1295400"/>
              <a:ext cx="3581400" cy="2590800"/>
              <a:chOff x="1680" y="816"/>
              <a:chExt cx="2256" cy="1632"/>
            </a:xfrm>
          </p:grpSpPr>
          <p:sp>
            <p:nvSpPr>
              <p:cNvPr id="1804" name="Google Shape;1804;p75"/>
              <p:cNvSpPr/>
              <p:nvPr/>
            </p:nvSpPr>
            <p:spPr>
              <a:xfrm>
                <a:off x="2020" y="964"/>
                <a:ext cx="1384" cy="1384"/>
              </a:xfrm>
              <a:prstGeom prst="ellipse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75"/>
              <p:cNvSpPr/>
              <p:nvPr/>
            </p:nvSpPr>
            <p:spPr>
              <a:xfrm>
                <a:off x="2404" y="13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06" name="Google Shape;1806;p75"/>
              <p:cNvCxnSpPr/>
              <p:nvPr/>
            </p:nvCxnSpPr>
            <p:spPr>
              <a:xfrm>
                <a:off x="2688" y="960"/>
                <a:ext cx="0" cy="432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7" name="Google Shape;1807;p75"/>
              <p:cNvCxnSpPr/>
              <p:nvPr/>
            </p:nvCxnSpPr>
            <p:spPr>
              <a:xfrm>
                <a:off x="2688" y="2016"/>
                <a:ext cx="0" cy="336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8" name="Google Shape;1808;p75"/>
              <p:cNvCxnSpPr/>
              <p:nvPr/>
            </p:nvCxnSpPr>
            <p:spPr>
              <a:xfrm>
                <a:off x="2112" y="1296"/>
                <a:ext cx="336" cy="24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9" name="Google Shape;1809;p75"/>
              <p:cNvCxnSpPr/>
              <p:nvPr/>
            </p:nvCxnSpPr>
            <p:spPr>
              <a:xfrm flipH="1">
                <a:off x="2112" y="1824"/>
                <a:ext cx="336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0" name="Google Shape;1810;p75"/>
              <p:cNvCxnSpPr/>
              <p:nvPr/>
            </p:nvCxnSpPr>
            <p:spPr>
              <a:xfrm flipH="1" rot="10800000">
                <a:off x="2976" y="1344"/>
                <a:ext cx="384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1" name="Google Shape;1811;p75"/>
              <p:cNvCxnSpPr/>
              <p:nvPr/>
            </p:nvCxnSpPr>
            <p:spPr>
              <a:xfrm>
                <a:off x="2976" y="1872"/>
                <a:ext cx="288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12" name="Google Shape;1812;p75"/>
              <p:cNvSpPr/>
              <p:nvPr/>
            </p:nvSpPr>
            <p:spPr>
              <a:xfrm>
                <a:off x="1968" y="216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[0]</a:t>
                </a:r>
                <a:endParaRPr/>
              </a:p>
            </p:txBody>
          </p:sp>
          <p:sp>
            <p:nvSpPr>
              <p:cNvPr id="1813" name="Google Shape;1813;p75"/>
              <p:cNvSpPr/>
              <p:nvPr/>
            </p:nvSpPr>
            <p:spPr>
              <a:xfrm>
                <a:off x="1680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[1]</a:t>
                </a:r>
                <a:endParaRPr/>
              </a:p>
            </p:txBody>
          </p:sp>
          <p:sp>
            <p:nvSpPr>
              <p:cNvPr id="1814" name="Google Shape;1814;p75"/>
              <p:cNvSpPr/>
              <p:nvPr/>
            </p:nvSpPr>
            <p:spPr>
              <a:xfrm>
                <a:off x="2016" y="816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[2]</a:t>
                </a:r>
                <a:endParaRPr/>
              </a:p>
            </p:txBody>
          </p:sp>
          <p:sp>
            <p:nvSpPr>
              <p:cNvPr id="1815" name="Google Shape;1815;p75"/>
              <p:cNvSpPr/>
              <p:nvPr/>
            </p:nvSpPr>
            <p:spPr>
              <a:xfrm>
                <a:off x="3072" y="816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[3]</a:t>
                </a:r>
                <a:endParaRPr/>
              </a:p>
            </p:txBody>
          </p:sp>
          <p:sp>
            <p:nvSpPr>
              <p:cNvPr id="1816" name="Google Shape;1816;p75"/>
              <p:cNvSpPr/>
              <p:nvPr/>
            </p:nvSpPr>
            <p:spPr>
              <a:xfrm>
                <a:off x="3408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[4]</a:t>
                </a:r>
                <a:endParaRPr/>
              </a:p>
            </p:txBody>
          </p:sp>
          <p:sp>
            <p:nvSpPr>
              <p:cNvPr id="1817" name="Google Shape;1817;p75"/>
              <p:cNvSpPr/>
              <p:nvPr/>
            </p:nvSpPr>
            <p:spPr>
              <a:xfrm>
                <a:off x="3072" y="216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[5]</a:t>
                </a:r>
                <a:endParaRPr/>
              </a:p>
            </p:txBody>
          </p:sp>
        </p:grpSp>
        <p:sp>
          <p:nvSpPr>
            <p:cNvPr id="1818" name="Google Shape;1818;p75"/>
            <p:cNvSpPr/>
            <p:nvPr/>
          </p:nvSpPr>
          <p:spPr>
            <a:xfrm>
              <a:off x="4495800" y="31242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819" name="Google Shape;1819;p75"/>
            <p:cNvSpPr/>
            <p:nvPr/>
          </p:nvSpPr>
          <p:spPr>
            <a:xfrm>
              <a:off x="3733800" y="31242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820" name="Google Shape;1820;p75"/>
            <p:cNvSpPr/>
            <p:nvPr/>
          </p:nvSpPr>
          <p:spPr>
            <a:xfrm>
              <a:off x="3276600" y="23622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grpSp>
          <p:nvGrpSpPr>
            <p:cNvPr id="1821" name="Google Shape;1821;p75"/>
            <p:cNvGrpSpPr/>
            <p:nvPr/>
          </p:nvGrpSpPr>
          <p:grpSpPr>
            <a:xfrm>
              <a:off x="5103813" y="2133600"/>
              <a:ext cx="1524000" cy="609600"/>
              <a:chOff x="3215" y="1344"/>
              <a:chExt cx="960" cy="384"/>
            </a:xfrm>
          </p:grpSpPr>
          <p:sp>
            <p:nvSpPr>
              <p:cNvPr id="1822" name="Google Shape;1822;p75"/>
              <p:cNvSpPr/>
              <p:nvPr/>
            </p:nvSpPr>
            <p:spPr>
              <a:xfrm>
                <a:off x="3599" y="1344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/>
              </a:p>
            </p:txBody>
          </p:sp>
          <p:cxnSp>
            <p:nvCxnSpPr>
              <p:cNvPr id="1823" name="Google Shape;1823;p75"/>
              <p:cNvCxnSpPr/>
              <p:nvPr/>
            </p:nvCxnSpPr>
            <p:spPr>
              <a:xfrm flipH="1">
                <a:off x="3215" y="1536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CC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1824" name="Google Shape;1824;p75"/>
            <p:cNvGrpSpPr/>
            <p:nvPr/>
          </p:nvGrpSpPr>
          <p:grpSpPr>
            <a:xfrm>
              <a:off x="2216152" y="1404942"/>
              <a:ext cx="1365252" cy="576264"/>
              <a:chOff x="1396" y="885"/>
              <a:chExt cx="860" cy="363"/>
            </a:xfrm>
          </p:grpSpPr>
          <p:sp>
            <p:nvSpPr>
              <p:cNvPr id="1825" name="Google Shape;1825;p75"/>
              <p:cNvSpPr/>
              <p:nvPr/>
            </p:nvSpPr>
            <p:spPr>
              <a:xfrm>
                <a:off x="1396" y="885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rear</a:t>
                </a:r>
                <a:endParaRPr/>
              </a:p>
            </p:txBody>
          </p:sp>
          <p:cxnSp>
            <p:nvCxnSpPr>
              <p:cNvPr id="1826" name="Google Shape;1826;p75"/>
              <p:cNvCxnSpPr/>
              <p:nvPr/>
            </p:nvCxnSpPr>
            <p:spPr>
              <a:xfrm>
                <a:off x="1872" y="1056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827" name="Google Shape;1827;p75"/>
            <p:cNvSpPr/>
            <p:nvPr/>
          </p:nvSpPr>
          <p:spPr>
            <a:xfrm>
              <a:off x="3810000" y="17526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7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Full Tank Please (3/4)</a:t>
            </a:r>
            <a:endParaRPr/>
          </a:p>
        </p:txBody>
      </p:sp>
      <p:sp>
        <p:nvSpPr>
          <p:cNvPr id="1833" name="Google Shape;1833;p76"/>
          <p:cNvSpPr txBox="1"/>
          <p:nvPr>
            <p:ph idx="1" type="body"/>
          </p:nvPr>
        </p:nvSpPr>
        <p:spPr>
          <a:xfrm>
            <a:off x="685800" y="5791200"/>
            <a:ext cx="7772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0414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1834" name="Google Shape;1834;p76"/>
          <p:cNvGrpSpPr/>
          <p:nvPr/>
        </p:nvGrpSpPr>
        <p:grpSpPr>
          <a:xfrm>
            <a:off x="2667000" y="1914392"/>
            <a:ext cx="3962400" cy="2590800"/>
            <a:chOff x="2667000" y="1295400"/>
            <a:chExt cx="3962400" cy="2590800"/>
          </a:xfrm>
        </p:grpSpPr>
        <p:grpSp>
          <p:nvGrpSpPr>
            <p:cNvPr id="1835" name="Google Shape;1835;p76"/>
            <p:cNvGrpSpPr/>
            <p:nvPr/>
          </p:nvGrpSpPr>
          <p:grpSpPr>
            <a:xfrm>
              <a:off x="2667000" y="1295400"/>
              <a:ext cx="3581400" cy="2590800"/>
              <a:chOff x="1680" y="816"/>
              <a:chExt cx="2256" cy="1632"/>
            </a:xfrm>
          </p:grpSpPr>
          <p:sp>
            <p:nvSpPr>
              <p:cNvPr id="1836" name="Google Shape;1836;p76"/>
              <p:cNvSpPr/>
              <p:nvPr/>
            </p:nvSpPr>
            <p:spPr>
              <a:xfrm>
                <a:off x="2020" y="964"/>
                <a:ext cx="1384" cy="1384"/>
              </a:xfrm>
              <a:prstGeom prst="ellipse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76"/>
              <p:cNvSpPr/>
              <p:nvPr/>
            </p:nvSpPr>
            <p:spPr>
              <a:xfrm>
                <a:off x="2404" y="13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38" name="Google Shape;1838;p76"/>
              <p:cNvCxnSpPr/>
              <p:nvPr/>
            </p:nvCxnSpPr>
            <p:spPr>
              <a:xfrm>
                <a:off x="2688" y="960"/>
                <a:ext cx="0" cy="432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9" name="Google Shape;1839;p76"/>
              <p:cNvCxnSpPr/>
              <p:nvPr/>
            </p:nvCxnSpPr>
            <p:spPr>
              <a:xfrm>
                <a:off x="2688" y="2016"/>
                <a:ext cx="0" cy="336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0" name="Google Shape;1840;p76"/>
              <p:cNvCxnSpPr/>
              <p:nvPr/>
            </p:nvCxnSpPr>
            <p:spPr>
              <a:xfrm>
                <a:off x="2112" y="1296"/>
                <a:ext cx="336" cy="24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1" name="Google Shape;1841;p76"/>
              <p:cNvCxnSpPr/>
              <p:nvPr/>
            </p:nvCxnSpPr>
            <p:spPr>
              <a:xfrm flipH="1">
                <a:off x="2112" y="1824"/>
                <a:ext cx="336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2" name="Google Shape;1842;p76"/>
              <p:cNvCxnSpPr/>
              <p:nvPr/>
            </p:nvCxnSpPr>
            <p:spPr>
              <a:xfrm flipH="1" rot="10800000">
                <a:off x="2976" y="1344"/>
                <a:ext cx="384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3" name="Google Shape;1843;p76"/>
              <p:cNvCxnSpPr/>
              <p:nvPr/>
            </p:nvCxnSpPr>
            <p:spPr>
              <a:xfrm>
                <a:off x="2976" y="1872"/>
                <a:ext cx="288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44" name="Google Shape;1844;p76"/>
              <p:cNvSpPr/>
              <p:nvPr/>
            </p:nvSpPr>
            <p:spPr>
              <a:xfrm>
                <a:off x="1968" y="216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[0]</a:t>
                </a:r>
                <a:endParaRPr/>
              </a:p>
            </p:txBody>
          </p:sp>
          <p:sp>
            <p:nvSpPr>
              <p:cNvPr id="1845" name="Google Shape;1845;p76"/>
              <p:cNvSpPr/>
              <p:nvPr/>
            </p:nvSpPr>
            <p:spPr>
              <a:xfrm>
                <a:off x="1680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[1]</a:t>
                </a:r>
                <a:endParaRPr/>
              </a:p>
            </p:txBody>
          </p:sp>
          <p:sp>
            <p:nvSpPr>
              <p:cNvPr id="1846" name="Google Shape;1846;p76"/>
              <p:cNvSpPr/>
              <p:nvPr/>
            </p:nvSpPr>
            <p:spPr>
              <a:xfrm>
                <a:off x="2016" y="816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[2]</a:t>
                </a:r>
                <a:endParaRPr/>
              </a:p>
            </p:txBody>
          </p:sp>
          <p:sp>
            <p:nvSpPr>
              <p:cNvPr id="1847" name="Google Shape;1847;p76"/>
              <p:cNvSpPr/>
              <p:nvPr/>
            </p:nvSpPr>
            <p:spPr>
              <a:xfrm>
                <a:off x="3072" y="816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[3]</a:t>
                </a:r>
                <a:endParaRPr/>
              </a:p>
            </p:txBody>
          </p:sp>
          <p:sp>
            <p:nvSpPr>
              <p:cNvPr id="1848" name="Google Shape;1848;p76"/>
              <p:cNvSpPr/>
              <p:nvPr/>
            </p:nvSpPr>
            <p:spPr>
              <a:xfrm>
                <a:off x="3408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[4]</a:t>
                </a:r>
                <a:endParaRPr/>
              </a:p>
            </p:txBody>
          </p:sp>
          <p:sp>
            <p:nvSpPr>
              <p:cNvPr id="1849" name="Google Shape;1849;p76"/>
              <p:cNvSpPr/>
              <p:nvPr/>
            </p:nvSpPr>
            <p:spPr>
              <a:xfrm>
                <a:off x="3072" y="216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[5]</a:t>
                </a:r>
                <a:endParaRPr/>
              </a:p>
            </p:txBody>
          </p:sp>
        </p:grpSp>
        <p:sp>
          <p:nvSpPr>
            <p:cNvPr id="1850" name="Google Shape;1850;p76"/>
            <p:cNvSpPr/>
            <p:nvPr/>
          </p:nvSpPr>
          <p:spPr>
            <a:xfrm>
              <a:off x="4495800" y="31242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851" name="Google Shape;1851;p76"/>
            <p:cNvSpPr/>
            <p:nvPr/>
          </p:nvSpPr>
          <p:spPr>
            <a:xfrm>
              <a:off x="3733800" y="31242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852" name="Google Shape;1852;p76"/>
            <p:cNvSpPr/>
            <p:nvPr/>
          </p:nvSpPr>
          <p:spPr>
            <a:xfrm>
              <a:off x="3276600" y="23622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grpSp>
          <p:nvGrpSpPr>
            <p:cNvPr id="1853" name="Google Shape;1853;p76"/>
            <p:cNvGrpSpPr/>
            <p:nvPr/>
          </p:nvGrpSpPr>
          <p:grpSpPr>
            <a:xfrm>
              <a:off x="5103813" y="2133600"/>
              <a:ext cx="1524000" cy="609600"/>
              <a:chOff x="3215" y="1344"/>
              <a:chExt cx="960" cy="384"/>
            </a:xfrm>
          </p:grpSpPr>
          <p:sp>
            <p:nvSpPr>
              <p:cNvPr id="1854" name="Google Shape;1854;p76"/>
              <p:cNvSpPr/>
              <p:nvPr/>
            </p:nvSpPr>
            <p:spPr>
              <a:xfrm>
                <a:off x="3599" y="1344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/>
              </a:p>
            </p:txBody>
          </p:sp>
          <p:cxnSp>
            <p:nvCxnSpPr>
              <p:cNvPr id="1855" name="Google Shape;1855;p76"/>
              <p:cNvCxnSpPr/>
              <p:nvPr/>
            </p:nvCxnSpPr>
            <p:spPr>
              <a:xfrm flipH="1">
                <a:off x="3215" y="1536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CC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856" name="Google Shape;1856;p76"/>
            <p:cNvSpPr/>
            <p:nvPr/>
          </p:nvSpPr>
          <p:spPr>
            <a:xfrm>
              <a:off x="5715000" y="1371600"/>
              <a:ext cx="914400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rear</a:t>
              </a:r>
              <a:endParaRPr/>
            </a:p>
          </p:txBody>
        </p:sp>
        <p:sp>
          <p:nvSpPr>
            <p:cNvPr id="1857" name="Google Shape;1857;p76"/>
            <p:cNvSpPr/>
            <p:nvPr/>
          </p:nvSpPr>
          <p:spPr>
            <a:xfrm>
              <a:off x="3810000" y="17526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858" name="Google Shape;1858;p76"/>
            <p:cNvSpPr/>
            <p:nvPr/>
          </p:nvSpPr>
          <p:spPr>
            <a:xfrm>
              <a:off x="4572000" y="17526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cxnSp>
          <p:nvCxnSpPr>
            <p:cNvPr id="1859" name="Google Shape;1859;p76"/>
            <p:cNvCxnSpPr/>
            <p:nvPr/>
          </p:nvCxnSpPr>
          <p:spPr>
            <a:xfrm flipH="1">
              <a:off x="5029200" y="1600200"/>
              <a:ext cx="685800" cy="381000"/>
            </a:xfrm>
            <a:prstGeom prst="straightConnector1">
              <a:avLst/>
            </a:prstGeom>
            <a:noFill/>
            <a:ln cap="flat" cmpd="sng" w="508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7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Full Tank Please (4/4)</a:t>
            </a:r>
            <a:endParaRPr/>
          </a:p>
        </p:txBody>
      </p:sp>
      <p:grpSp>
        <p:nvGrpSpPr>
          <p:cNvPr id="1865" name="Google Shape;1865;p77"/>
          <p:cNvGrpSpPr/>
          <p:nvPr/>
        </p:nvGrpSpPr>
        <p:grpSpPr>
          <a:xfrm>
            <a:off x="2667000" y="1914392"/>
            <a:ext cx="3962400" cy="2590800"/>
            <a:chOff x="2667000" y="1295400"/>
            <a:chExt cx="3962400" cy="2590800"/>
          </a:xfrm>
        </p:grpSpPr>
        <p:grpSp>
          <p:nvGrpSpPr>
            <p:cNvPr id="1866" name="Google Shape;1866;p77"/>
            <p:cNvGrpSpPr/>
            <p:nvPr/>
          </p:nvGrpSpPr>
          <p:grpSpPr>
            <a:xfrm>
              <a:off x="2667000" y="1295400"/>
              <a:ext cx="3581400" cy="2590800"/>
              <a:chOff x="1680" y="816"/>
              <a:chExt cx="2256" cy="1632"/>
            </a:xfrm>
          </p:grpSpPr>
          <p:sp>
            <p:nvSpPr>
              <p:cNvPr id="1867" name="Google Shape;1867;p77"/>
              <p:cNvSpPr/>
              <p:nvPr/>
            </p:nvSpPr>
            <p:spPr>
              <a:xfrm>
                <a:off x="2020" y="964"/>
                <a:ext cx="1384" cy="1384"/>
              </a:xfrm>
              <a:prstGeom prst="ellipse">
                <a:avLst/>
              </a:prstGeom>
              <a:solidFill>
                <a:srgbClr val="FFD966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77"/>
              <p:cNvSpPr/>
              <p:nvPr/>
            </p:nvSpPr>
            <p:spPr>
              <a:xfrm>
                <a:off x="2404" y="13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69" name="Google Shape;1869;p77"/>
              <p:cNvCxnSpPr/>
              <p:nvPr/>
            </p:nvCxnSpPr>
            <p:spPr>
              <a:xfrm>
                <a:off x="2688" y="960"/>
                <a:ext cx="0" cy="432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0" name="Google Shape;1870;p77"/>
              <p:cNvCxnSpPr/>
              <p:nvPr/>
            </p:nvCxnSpPr>
            <p:spPr>
              <a:xfrm>
                <a:off x="2688" y="2016"/>
                <a:ext cx="0" cy="336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1" name="Google Shape;1871;p77"/>
              <p:cNvCxnSpPr/>
              <p:nvPr/>
            </p:nvCxnSpPr>
            <p:spPr>
              <a:xfrm>
                <a:off x="2112" y="1296"/>
                <a:ext cx="336" cy="24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2" name="Google Shape;1872;p77"/>
              <p:cNvCxnSpPr/>
              <p:nvPr/>
            </p:nvCxnSpPr>
            <p:spPr>
              <a:xfrm flipH="1">
                <a:off x="2112" y="1824"/>
                <a:ext cx="336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3" name="Google Shape;1873;p77"/>
              <p:cNvCxnSpPr/>
              <p:nvPr/>
            </p:nvCxnSpPr>
            <p:spPr>
              <a:xfrm flipH="1" rot="10800000">
                <a:off x="2976" y="1344"/>
                <a:ext cx="384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4" name="Google Shape;1874;p77"/>
              <p:cNvCxnSpPr/>
              <p:nvPr/>
            </p:nvCxnSpPr>
            <p:spPr>
              <a:xfrm>
                <a:off x="2976" y="1872"/>
                <a:ext cx="288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75" name="Google Shape;1875;p77"/>
              <p:cNvSpPr/>
              <p:nvPr/>
            </p:nvSpPr>
            <p:spPr>
              <a:xfrm>
                <a:off x="1968" y="216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[0]</a:t>
                </a:r>
                <a:endParaRPr/>
              </a:p>
            </p:txBody>
          </p:sp>
          <p:sp>
            <p:nvSpPr>
              <p:cNvPr id="1876" name="Google Shape;1876;p77"/>
              <p:cNvSpPr/>
              <p:nvPr/>
            </p:nvSpPr>
            <p:spPr>
              <a:xfrm>
                <a:off x="1680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[1]</a:t>
                </a:r>
                <a:endParaRPr/>
              </a:p>
            </p:txBody>
          </p:sp>
          <p:sp>
            <p:nvSpPr>
              <p:cNvPr id="1877" name="Google Shape;1877;p77"/>
              <p:cNvSpPr/>
              <p:nvPr/>
            </p:nvSpPr>
            <p:spPr>
              <a:xfrm>
                <a:off x="2016" y="816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[2]</a:t>
                </a:r>
                <a:endParaRPr/>
              </a:p>
            </p:txBody>
          </p:sp>
          <p:sp>
            <p:nvSpPr>
              <p:cNvPr id="1878" name="Google Shape;1878;p77"/>
              <p:cNvSpPr/>
              <p:nvPr/>
            </p:nvSpPr>
            <p:spPr>
              <a:xfrm>
                <a:off x="3072" y="816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[3]</a:t>
                </a:r>
                <a:endParaRPr/>
              </a:p>
            </p:txBody>
          </p:sp>
          <p:sp>
            <p:nvSpPr>
              <p:cNvPr id="1879" name="Google Shape;1879;p77"/>
              <p:cNvSpPr/>
              <p:nvPr/>
            </p:nvSpPr>
            <p:spPr>
              <a:xfrm>
                <a:off x="3408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[4]</a:t>
                </a:r>
                <a:endParaRPr/>
              </a:p>
            </p:txBody>
          </p:sp>
          <p:sp>
            <p:nvSpPr>
              <p:cNvPr id="1880" name="Google Shape;1880;p77"/>
              <p:cNvSpPr/>
              <p:nvPr/>
            </p:nvSpPr>
            <p:spPr>
              <a:xfrm>
                <a:off x="3072" y="216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[5]</a:t>
                </a:r>
                <a:endParaRPr/>
              </a:p>
            </p:txBody>
          </p:sp>
        </p:grpSp>
        <p:sp>
          <p:nvSpPr>
            <p:cNvPr id="1881" name="Google Shape;1881;p77"/>
            <p:cNvSpPr/>
            <p:nvPr/>
          </p:nvSpPr>
          <p:spPr>
            <a:xfrm>
              <a:off x="4495800" y="31242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882" name="Google Shape;1882;p77"/>
            <p:cNvSpPr/>
            <p:nvPr/>
          </p:nvSpPr>
          <p:spPr>
            <a:xfrm>
              <a:off x="3733800" y="31242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883" name="Google Shape;1883;p77"/>
            <p:cNvSpPr/>
            <p:nvPr/>
          </p:nvSpPr>
          <p:spPr>
            <a:xfrm>
              <a:off x="3276600" y="23622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grpSp>
          <p:nvGrpSpPr>
            <p:cNvPr id="1884" name="Google Shape;1884;p77"/>
            <p:cNvGrpSpPr/>
            <p:nvPr/>
          </p:nvGrpSpPr>
          <p:grpSpPr>
            <a:xfrm>
              <a:off x="5103813" y="2133600"/>
              <a:ext cx="1524000" cy="609600"/>
              <a:chOff x="3215" y="1344"/>
              <a:chExt cx="960" cy="384"/>
            </a:xfrm>
          </p:grpSpPr>
          <p:sp>
            <p:nvSpPr>
              <p:cNvPr id="1885" name="Google Shape;1885;p77"/>
              <p:cNvSpPr/>
              <p:nvPr/>
            </p:nvSpPr>
            <p:spPr>
              <a:xfrm>
                <a:off x="3599" y="1344"/>
                <a:ext cx="5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front</a:t>
                </a:r>
                <a:endParaRPr/>
              </a:p>
            </p:txBody>
          </p:sp>
          <p:cxnSp>
            <p:nvCxnSpPr>
              <p:cNvPr id="1886" name="Google Shape;1886;p77"/>
              <p:cNvCxnSpPr/>
              <p:nvPr/>
            </p:nvCxnSpPr>
            <p:spPr>
              <a:xfrm flipH="1">
                <a:off x="3215" y="1536"/>
                <a:ext cx="384" cy="19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CC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887" name="Google Shape;1887;p77"/>
            <p:cNvSpPr/>
            <p:nvPr/>
          </p:nvSpPr>
          <p:spPr>
            <a:xfrm>
              <a:off x="5715000" y="3200400"/>
              <a:ext cx="914400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rear</a:t>
              </a:r>
              <a:endParaRPr/>
            </a:p>
          </p:txBody>
        </p:sp>
        <p:sp>
          <p:nvSpPr>
            <p:cNvPr id="1888" name="Google Shape;1888;p77"/>
            <p:cNvSpPr/>
            <p:nvPr/>
          </p:nvSpPr>
          <p:spPr>
            <a:xfrm>
              <a:off x="3810000" y="17526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889" name="Google Shape;1889;p77"/>
            <p:cNvSpPr/>
            <p:nvPr/>
          </p:nvSpPr>
          <p:spPr>
            <a:xfrm>
              <a:off x="4572000" y="17526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890" name="Google Shape;1890;p77"/>
            <p:cNvSpPr/>
            <p:nvPr/>
          </p:nvSpPr>
          <p:spPr>
            <a:xfrm>
              <a:off x="4800600" y="24384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cxnSp>
          <p:nvCxnSpPr>
            <p:cNvPr id="1891" name="Google Shape;1891;p77"/>
            <p:cNvCxnSpPr/>
            <p:nvPr/>
          </p:nvCxnSpPr>
          <p:spPr>
            <a:xfrm rot="10800000">
              <a:off x="5029200" y="2895600"/>
              <a:ext cx="685800" cy="533400"/>
            </a:xfrm>
            <a:prstGeom prst="straightConnector1">
              <a:avLst/>
            </a:prstGeom>
            <a:noFill/>
            <a:ln cap="flat" cmpd="sng" w="508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892" name="Google Shape;1892;p77"/>
          <p:cNvSpPr/>
          <p:nvPr/>
        </p:nvSpPr>
        <p:spPr>
          <a:xfrm>
            <a:off x="685800" y="4610691"/>
            <a:ext cx="7772400" cy="201519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series of adds causes the </a:t>
            </a:r>
            <a:r>
              <a:rPr lang="en-US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queue to become full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 = rear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</a:t>
            </a:r>
            <a:r>
              <a:rPr lang="en-US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cannot distinguish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a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full queue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an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empty queue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7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Ouch!!!!!  Remedies</a:t>
            </a:r>
            <a:endParaRPr/>
          </a:p>
        </p:txBody>
      </p:sp>
      <p:sp>
        <p:nvSpPr>
          <p:cNvPr id="1898" name="Google Shape;1898;p78"/>
          <p:cNvSpPr txBox="1"/>
          <p:nvPr>
            <p:ph idx="1" type="body"/>
          </p:nvPr>
        </p:nvSpPr>
        <p:spPr>
          <a:xfrm>
            <a:off x="478302" y="1547446"/>
            <a:ext cx="8215532" cy="502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Calibri"/>
              <a:buAutoNum type="arabicPeriod"/>
            </a:pPr>
            <a:r>
              <a:rPr lang="en-US">
                <a:solidFill>
                  <a:srgbClr val="0000CC"/>
                </a:solidFill>
              </a:rPr>
              <a:t>Don’t let the queue get full.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the addition of an element will cause the queue to be full, </a:t>
            </a:r>
            <a:r>
              <a:rPr b="1" lang="en-US">
                <a:solidFill>
                  <a:srgbClr val="0000CC"/>
                </a:solidFill>
              </a:rPr>
              <a:t>increase array size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is what the text does.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Define a boolean variable </a:t>
            </a:r>
            <a:r>
              <a:rPr lang="en-US">
                <a:solidFill>
                  <a:srgbClr val="C00000"/>
                </a:solidFill>
              </a:rPr>
              <a:t>lastOperationIsPush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Following each push set this variable to true.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Following each pop set to false.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Queue is empty iff (front == rear) &amp;&amp; !lastOperationIsPush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Queue is full iff (front == rear) &amp;&amp; lastOperationIsPush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Define an integer variable </a:t>
            </a:r>
            <a:r>
              <a:rPr lang="en-US">
                <a:solidFill>
                  <a:srgbClr val="C00000"/>
                </a:solidFill>
              </a:rPr>
              <a:t>size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Following each push do size++.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Following each pop do size--.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Queue is empty iff (size == 0)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Queue is full iff (size == arrayLength)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Performance is slightly better when first strategy is used.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7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Queue ADT</a:t>
            </a:r>
            <a:endParaRPr/>
          </a:p>
        </p:txBody>
      </p:sp>
      <p:sp>
        <p:nvSpPr>
          <p:cNvPr id="1904" name="Google Shape;1904;p79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05" name="Google Shape;1905;p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6" name="Google Shape;1906;p79"/>
          <p:cNvSpPr txBox="1"/>
          <p:nvPr/>
        </p:nvSpPr>
        <p:spPr>
          <a:xfrm>
            <a:off x="562708" y="1384555"/>
            <a:ext cx="8307749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Queue (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queueCapacity = 0);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IsEmpty( )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Push(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T&amp; item);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an item into the queue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Pop(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delete an item </a:t>
            </a:r>
            <a:endParaRPr sz="16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T&amp; Front() const;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return top element of stack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T&amp; Rear() const;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return top element of stack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Function Example</a:t>
            </a:r>
            <a:endParaRPr/>
          </a:p>
        </p:txBody>
      </p:sp>
      <p:sp>
        <p:nvSpPr>
          <p:cNvPr id="153" name="Google Shape;1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631566" y="2391033"/>
            <a:ext cx="4092640" cy="38531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template</a:t>
            </a:r>
            <a:r>
              <a:rPr lang="en-US" sz="2000"/>
              <a:t> &lt;</a:t>
            </a:r>
            <a:r>
              <a:rPr b="1" lang="en-US" sz="2000"/>
              <a:t>class </a:t>
            </a:r>
            <a:r>
              <a:rPr lang="en-US" sz="2000"/>
              <a:t>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int</a:t>
            </a:r>
            <a:r>
              <a:rPr lang="en-US" sz="2000"/>
              <a:t> anotherFunctionWithNoT(){}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void</a:t>
            </a:r>
            <a:r>
              <a:rPr lang="en-US" sz="2000"/>
              <a:t> SelectionSort (T *a , </a:t>
            </a:r>
            <a:r>
              <a:rPr b="1" lang="en-US" sz="2000"/>
              <a:t>const</a:t>
            </a:r>
            <a:r>
              <a:rPr lang="en-US" sz="2000"/>
              <a:t> </a:t>
            </a:r>
            <a:r>
              <a:rPr b="1" lang="en-US" sz="2000"/>
              <a:t>int</a:t>
            </a:r>
            <a:r>
              <a:rPr lang="en-US" sz="2000"/>
              <a:t> n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{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</a:t>
            </a:r>
            <a:r>
              <a:rPr b="1" lang="en-US" sz="2000"/>
              <a:t>for</a:t>
            </a:r>
            <a:r>
              <a:rPr lang="en-US" sz="2000"/>
              <a:t> (</a:t>
            </a:r>
            <a:r>
              <a:rPr b="1" lang="en-US" sz="2000"/>
              <a:t>int</a:t>
            </a:r>
            <a:r>
              <a:rPr lang="en-US" sz="2000"/>
              <a:t> i = 0 ; i &lt; n ; i++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{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</a:t>
            </a:r>
            <a:r>
              <a:rPr b="1" lang="en-US" sz="2000"/>
              <a:t>int</a:t>
            </a:r>
            <a:r>
              <a:rPr lang="en-US" sz="2000"/>
              <a:t> j = 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</a:t>
            </a:r>
            <a:r>
              <a:rPr b="1" lang="en-US" sz="2000"/>
              <a:t>for</a:t>
            </a:r>
            <a:r>
              <a:rPr lang="en-US" sz="2000"/>
              <a:t> ( </a:t>
            </a:r>
            <a:r>
              <a:rPr b="1" lang="en-US" sz="2000"/>
              <a:t>int</a:t>
            </a:r>
            <a:r>
              <a:rPr lang="en-US" sz="2000"/>
              <a:t> k = i + 1 ; k &lt; n ; k++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</a:t>
            </a:r>
            <a:r>
              <a:rPr b="1" lang="en-US" sz="2000"/>
              <a:t>if</a:t>
            </a:r>
            <a:r>
              <a:rPr lang="en-US" sz="2000"/>
              <a:t> ( a[k] &lt; a[j] ) j = k;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</a:t>
            </a:r>
            <a:r>
              <a:rPr lang="en-US" sz="2000">
                <a:solidFill>
                  <a:srgbClr val="0000CC"/>
                </a:solidFill>
              </a:rPr>
              <a:t>swap ( a[i], a[j]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}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} </a:t>
            </a:r>
            <a:r>
              <a:rPr lang="en-US" sz="2000">
                <a:solidFill>
                  <a:srgbClr val="FF0000"/>
                </a:solidFill>
              </a:rPr>
              <a:t>//error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631566" y="1533851"/>
            <a:ext cx="8179448" cy="707886"/>
          </a:xfrm>
          <a:prstGeom prst="rect">
            <a:avLst/>
          </a:prstGeom>
          <a:solidFill>
            <a:srgbClr val="DDEAF6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more than one arguments to templates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specify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value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template arguments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4836173" y="2391033"/>
            <a:ext cx="3974841" cy="38531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typename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T,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someFunct (T *a , U n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//OK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typename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T, class U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someFunct (T *a , U n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8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Queue Implementation</a:t>
            </a:r>
            <a:endParaRPr/>
          </a:p>
        </p:txBody>
      </p:sp>
      <p:sp>
        <p:nvSpPr>
          <p:cNvPr id="1912" name="Google Shape;1912;p80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13" name="Google Shape;1913;p8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4" name="Google Shape;1914;p80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Queue (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queueCapacity = 0);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IsEmpty( 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Push(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T&amp; item);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an item into the queue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Pop(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delete an item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T&amp; Front() const;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return top element of stack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T&amp; Rear() const;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return top element of stack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T* queue;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front,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rear,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capacity;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8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Queue Implementation</a:t>
            </a:r>
            <a:endParaRPr/>
          </a:p>
        </p:txBody>
      </p:sp>
      <p:sp>
        <p:nvSpPr>
          <p:cNvPr id="1920" name="Google Shape;1920;p81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21" name="Google Shape;1921;p8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2" name="Google Shape;1922;p81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Queue&lt;T&gt;::Queue(int queueCapacity = 10):capacity(queueCapacity)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(capacity &lt; 1)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“Queue capacity must be &gt; 0”;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queue= new T[capacity];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front = rear = 0;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indicate empty stack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inline bool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Queue&lt;T&gt;::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IsEmpty() const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front == rear;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8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Queue Implementation</a:t>
            </a:r>
            <a:endParaRPr/>
          </a:p>
        </p:txBody>
      </p:sp>
      <p:sp>
        <p:nvSpPr>
          <p:cNvPr id="1928" name="Google Shape;1928;p82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29" name="Google Shape;1929;p8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0" name="Google Shape;1930;p82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inline T&amp;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Queue&lt;T&gt;::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Front() const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IsEmpty() 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“Queue is empty. No front element.”;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queue[(front + 1) % capacity];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inline T&amp;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Queue&lt;T&gt;::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Rear() const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IsEmpty() 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“Queue is empty. No rear element.”;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queue[rear];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8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Queue Implementation</a:t>
            </a:r>
            <a:endParaRPr/>
          </a:p>
        </p:txBody>
      </p:sp>
      <p:sp>
        <p:nvSpPr>
          <p:cNvPr id="1936" name="Google Shape;1936;p83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37" name="Google Shape;1937;p8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8" name="Google Shape;1938;p83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Queue&lt;T&gt;::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Push(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T&amp;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x to stack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((rear + 1) % capacity == front)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  T* newQu = new T[2*capacity];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start = (front+1) % capacity;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(start&lt;2)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copy(queue	+start, queue+start+capacity-1, newQu);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copy(queue	+start, queue+capacity, newQu);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copy(queue, queue+rear+1,newQu+capacity-start);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front = 2*capacity –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rear = capacity -2;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delete[] queue;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queue = newQu;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rear = (rear+1)%capacity;  queue[rear] = x;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8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Queue Implementation</a:t>
            </a:r>
            <a:endParaRPr/>
          </a:p>
        </p:txBody>
      </p:sp>
      <p:sp>
        <p:nvSpPr>
          <p:cNvPr id="1944" name="Google Shape;1944;p84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45" name="Google Shape;1945;p8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6" name="Google Shape;1946;p84"/>
          <p:cNvSpPr txBox="1"/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&lt;class T&gt;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Queue&lt;T&gt;::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Pop( )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IsEmpty() )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“Queue is empty, cannot delete”;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front = (front + 1) % capcity;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front].~T(); // destructor for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8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Job Scheduling</a:t>
            </a:r>
            <a:endParaRPr/>
          </a:p>
        </p:txBody>
      </p:sp>
      <p:sp>
        <p:nvSpPr>
          <p:cNvPr id="1952" name="Google Shape;1952;p85"/>
          <p:cNvSpPr txBox="1"/>
          <p:nvPr>
            <p:ph idx="1" type="body"/>
          </p:nvPr>
        </p:nvSpPr>
        <p:spPr>
          <a:xfrm>
            <a:off x="628650" y="1509333"/>
            <a:ext cx="7886700" cy="1205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Operating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jobs are processed in the order they enter the system if no priority is set on jobs</a:t>
            </a:r>
            <a:endParaRPr/>
          </a:p>
        </p:txBody>
      </p:sp>
      <p:sp>
        <p:nvSpPr>
          <p:cNvPr id="1953" name="Google Shape;1953;p8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4" name="Google Shape;195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594" y="2848352"/>
            <a:ext cx="7460345" cy="359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8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Worst-Case Scenario</a:t>
            </a:r>
            <a:endParaRPr/>
          </a:p>
        </p:txBody>
      </p:sp>
      <p:sp>
        <p:nvSpPr>
          <p:cNvPr id="1960" name="Google Shape;1960;p86"/>
          <p:cNvSpPr txBox="1"/>
          <p:nvPr>
            <p:ph idx="1" type="body"/>
          </p:nvPr>
        </p:nvSpPr>
        <p:spPr>
          <a:xfrm>
            <a:off x="670853" y="5205046"/>
            <a:ext cx="7886700" cy="1012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above job scheduling, it takes n-1 steps to add a new job</a:t>
            </a:r>
            <a:endParaRPr/>
          </a:p>
        </p:txBody>
      </p:sp>
      <p:sp>
        <p:nvSpPr>
          <p:cNvPr id="1961" name="Google Shape;1961;p8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2" name="Google Shape;1962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081" y="1828800"/>
            <a:ext cx="7898348" cy="305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8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DeQue</a:t>
            </a:r>
            <a:endParaRPr/>
          </a:p>
        </p:txBody>
      </p:sp>
      <p:sp>
        <p:nvSpPr>
          <p:cNvPr id="1968" name="Google Shape;1968;p87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double-ended queue (Deque) is a linear list in which additions and deletions may be made at either end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Practices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Design a data representation that maps a deque into a one-dimensional array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 algorithms to add and delete elements from either end of the queue</a:t>
            </a:r>
            <a:endParaRPr/>
          </a:p>
        </p:txBody>
      </p:sp>
      <p:sp>
        <p:nvSpPr>
          <p:cNvPr id="1969" name="Google Shape;1969;p8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8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975" name="Google Shape;1975;p88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3.1 Templates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3.2 The stack ADT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3.3 The queue ADT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b="1" lang="en-US">
                <a:solidFill>
                  <a:srgbClr val="7030A0"/>
                </a:solidFill>
              </a:rPr>
              <a:t>3.4 Subtyping and inheritance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3.6 Evaluation of expressions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3.5 A mazing problem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76" name="Google Shape;1976;p8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8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Relationships Between Things</a:t>
            </a:r>
            <a:endParaRPr/>
          </a:p>
        </p:txBody>
      </p:sp>
      <p:sp>
        <p:nvSpPr>
          <p:cNvPr id="1982" name="Google Shape;1982;p8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3" name="Google Shape;1983;p89"/>
          <p:cNvSpPr txBox="1"/>
          <p:nvPr>
            <p:ph idx="1" type="body"/>
          </p:nvPr>
        </p:nvSpPr>
        <p:spPr>
          <a:xfrm>
            <a:off x="628650" y="1509332"/>
            <a:ext cx="7886700" cy="4989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We abstract things on two key dimensions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 sz="2600">
                <a:solidFill>
                  <a:srgbClr val="C00000"/>
                </a:solidFill>
              </a:rPr>
              <a:t>IS-A</a:t>
            </a:r>
            <a:r>
              <a:rPr lang="en-US" sz="2600"/>
              <a:t> relationship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 sz="2600">
                <a:solidFill>
                  <a:srgbClr val="C00000"/>
                </a:solidFill>
              </a:rPr>
              <a:t>HAS-A </a:t>
            </a:r>
            <a:r>
              <a:rPr lang="en-US" sz="2600"/>
              <a:t>relationship</a:t>
            </a:r>
            <a:endParaRPr/>
          </a:p>
          <a:p>
            <a:pPr indent="-122872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Real world examples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iPhone </a:t>
            </a:r>
            <a:r>
              <a:rPr lang="en-US" sz="2600">
                <a:solidFill>
                  <a:srgbClr val="C00000"/>
                </a:solidFill>
              </a:rPr>
              <a:t>is a </a:t>
            </a:r>
            <a:r>
              <a:rPr lang="en-US" sz="2600"/>
              <a:t>smartphone.  iPhone </a:t>
            </a:r>
            <a:r>
              <a:rPr lang="en-US" sz="2600">
                <a:solidFill>
                  <a:srgbClr val="C00000"/>
                </a:solidFill>
              </a:rPr>
              <a:t>has a</a:t>
            </a:r>
            <a:r>
              <a:rPr lang="en-US" sz="2600"/>
              <a:t> battery</a:t>
            </a:r>
            <a:endParaRPr sz="2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NTHU </a:t>
            </a:r>
            <a:r>
              <a:rPr lang="en-US" sz="2600">
                <a:solidFill>
                  <a:srgbClr val="C00000"/>
                </a:solidFill>
              </a:rPr>
              <a:t>is a </a:t>
            </a:r>
            <a:r>
              <a:rPr lang="en-US" sz="2600"/>
              <a:t>university.  NTHU </a:t>
            </a:r>
            <a:r>
              <a:rPr lang="en-US" sz="2600">
                <a:solidFill>
                  <a:srgbClr val="C00000"/>
                </a:solidFill>
              </a:rPr>
              <a:t>has a</a:t>
            </a:r>
            <a:r>
              <a:rPr lang="en-US" sz="2600">
                <a:solidFill>
                  <a:srgbClr val="7030A0"/>
                </a:solidFill>
              </a:rPr>
              <a:t> </a:t>
            </a:r>
            <a:r>
              <a:rPr lang="en-US" sz="2600"/>
              <a:t>Math department</a:t>
            </a:r>
            <a:endParaRPr/>
          </a:p>
          <a:p>
            <a:pPr indent="-122872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ADT examples </a:t>
            </a:r>
            <a:endParaRPr sz="3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Rectangle </a:t>
            </a:r>
            <a:r>
              <a:rPr lang="en-US" sz="2600">
                <a:solidFill>
                  <a:srgbClr val="C00000"/>
                </a:solidFill>
              </a:rPr>
              <a:t>is a </a:t>
            </a:r>
            <a:r>
              <a:rPr lang="en-US" sz="2600"/>
              <a:t>Polygon.  Rectangle has a </a:t>
            </a:r>
            <a:r>
              <a:rPr i="1" lang="en-US" sz="2600"/>
              <a:t>height</a:t>
            </a:r>
            <a:r>
              <a:rPr lang="en-US" sz="2600"/>
              <a:t> dimension</a:t>
            </a:r>
            <a:endParaRPr sz="2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Stack </a:t>
            </a:r>
            <a:r>
              <a:rPr lang="en-US" sz="2600">
                <a:solidFill>
                  <a:srgbClr val="C00000"/>
                </a:solidFill>
              </a:rPr>
              <a:t>is a</a:t>
            </a:r>
            <a:r>
              <a:rPr lang="en-US" sz="2600">
                <a:solidFill>
                  <a:srgbClr val="7030A0"/>
                </a:solidFill>
              </a:rPr>
              <a:t> </a:t>
            </a:r>
            <a:r>
              <a:rPr lang="en-US" sz="2600"/>
              <a:t>Bag.  Stack </a:t>
            </a:r>
            <a:r>
              <a:rPr lang="en-US" sz="2600">
                <a:solidFill>
                  <a:srgbClr val="C00000"/>
                </a:solidFill>
              </a:rPr>
              <a:t>has a</a:t>
            </a:r>
            <a:r>
              <a:rPr lang="en-US" sz="2600"/>
              <a:t> </a:t>
            </a:r>
            <a:r>
              <a:rPr i="1" lang="en-US" sz="2600"/>
              <a:t>top</a:t>
            </a:r>
            <a:r>
              <a:rPr lang="en-US" sz="2600"/>
              <a:t> pointer</a:t>
            </a:r>
            <a:endParaRPr sz="26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Stack is a specialized bag that requires elements to be deleted in the LIFO order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Function Example</a:t>
            </a:r>
            <a:endParaRPr/>
          </a:p>
        </p:txBody>
      </p:sp>
      <p:sp>
        <p:nvSpPr>
          <p:cNvPr id="162" name="Google Shape;16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628650" y="2083257"/>
            <a:ext cx="3374183" cy="40875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template</a:t>
            </a:r>
            <a:r>
              <a:rPr lang="en-US" sz="2000"/>
              <a:t> &lt;</a:t>
            </a:r>
            <a:r>
              <a:rPr b="1" lang="en-US" sz="2000"/>
              <a:t>class</a:t>
            </a:r>
            <a:r>
              <a:rPr lang="en-US" sz="2000"/>
              <a:t> T,</a:t>
            </a:r>
            <a:r>
              <a:rPr lang="en-US" sz="2000">
                <a:solidFill>
                  <a:srgbClr val="FF0000"/>
                </a:solidFill>
              </a:rPr>
              <a:t> int max</a:t>
            </a:r>
            <a:r>
              <a:rPr lang="en-US" sz="2000"/>
              <a:t>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int arrMin(T arr[], int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{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int m = </a:t>
            </a:r>
            <a:r>
              <a:rPr lang="en-US" sz="2000">
                <a:solidFill>
                  <a:srgbClr val="FF0000"/>
                </a:solidFill>
              </a:rPr>
              <a:t>max</a:t>
            </a:r>
            <a:r>
              <a:rPr lang="en-US" sz="2000"/>
              <a:t>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for (int i = 0; i &lt; n; i++)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if (arr[i] &lt; m) m = arr[i];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return m;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64" name="Google Shape;164;p9"/>
          <p:cNvSpPr txBox="1"/>
          <p:nvPr/>
        </p:nvSpPr>
        <p:spPr>
          <a:xfrm>
            <a:off x="628650" y="1533851"/>
            <a:ext cx="8076811" cy="400110"/>
          </a:xfrm>
          <a:prstGeom prst="rect">
            <a:avLst/>
          </a:prstGeom>
          <a:solidFill>
            <a:srgbClr val="DDEAF6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pass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nontype parameters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templates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4196054" y="2083257"/>
            <a:ext cx="4509407" cy="40875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arr1[]  = {10, 20, 15, 12};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n1 = sizeof(arr1)/sizeof(arr1[0]);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char arr2[] = {1, 2, 3};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n2 = sizeof(arr2)/sizeof(arr2[0]);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Second template parameter to arrMin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must be a constant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cout &lt;&lt; arrMin&lt;int,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10000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&gt;(arr1, n1) &lt;&lt; endl;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cout &lt;&lt; arrMin&lt;char,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256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&gt;(arr2, n2);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return 0;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9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Subtype / IS-A / Subclass</a:t>
            </a:r>
            <a:endParaRPr/>
          </a:p>
        </p:txBody>
      </p:sp>
      <p:sp>
        <p:nvSpPr>
          <p:cNvPr id="1989" name="Google Shape;1989;p90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Subtype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Equivalent concept to the </a:t>
            </a:r>
            <a:r>
              <a:rPr lang="en-US">
                <a:solidFill>
                  <a:srgbClr val="FF0000"/>
                </a:solidFill>
              </a:rPr>
              <a:t>IS-A</a:t>
            </a:r>
            <a:r>
              <a:rPr lang="en-US"/>
              <a:t> relationship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Rectangle </a:t>
            </a:r>
            <a:r>
              <a:rPr lang="en-US">
                <a:solidFill>
                  <a:srgbClr val="FF0000"/>
                </a:solidFill>
              </a:rPr>
              <a:t>is a subtype of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Polygon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Since C++ use </a:t>
            </a:r>
            <a:r>
              <a:rPr i="1" lang="en-US"/>
              <a:t>classes</a:t>
            </a:r>
            <a:r>
              <a:rPr lang="en-US"/>
              <a:t> to denote data types, subtypes are also widely referred to as </a:t>
            </a:r>
            <a:r>
              <a:rPr lang="en-US">
                <a:solidFill>
                  <a:srgbClr val="FF0000"/>
                </a:solidFill>
              </a:rPr>
              <a:t>subclasses</a:t>
            </a:r>
            <a:endParaRPr>
              <a:solidFill>
                <a:srgbClr val="FF0000"/>
              </a:solidFill>
            </a:endParaRPr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Subtype is conceptual relationship between </a:t>
            </a:r>
            <a:r>
              <a:rPr lang="en-US">
                <a:solidFill>
                  <a:srgbClr val="0000CC"/>
                </a:solidFill>
              </a:rPr>
              <a:t>ADT specifications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"Stack </a:t>
            </a:r>
            <a:r>
              <a:rPr lang="en-US">
                <a:solidFill>
                  <a:srgbClr val="FF0000"/>
                </a:solidFill>
              </a:rPr>
              <a:t>IS A </a:t>
            </a:r>
            <a:r>
              <a:rPr lang="en-US"/>
              <a:t>Bag" is true regardless of the implementation</a:t>
            </a:r>
            <a:endParaRPr/>
          </a:p>
        </p:txBody>
      </p:sp>
      <p:sp>
        <p:nvSpPr>
          <p:cNvPr id="1990" name="Google Shape;1990;p9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9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1996" name="Google Shape;1996;p91"/>
          <p:cNvSpPr txBox="1"/>
          <p:nvPr>
            <p:ph idx="1" type="body"/>
          </p:nvPr>
        </p:nvSpPr>
        <p:spPr>
          <a:xfrm>
            <a:off x="628650" y="1509333"/>
            <a:ext cx="5352364" cy="502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Express </a:t>
            </a:r>
            <a:r>
              <a:rPr lang="en-US">
                <a:solidFill>
                  <a:srgbClr val="FF0000"/>
                </a:solidFill>
              </a:rPr>
              <a:t>IS-A</a:t>
            </a:r>
            <a:r>
              <a:rPr lang="en-US"/>
              <a:t> relationships between </a:t>
            </a:r>
            <a:r>
              <a:rPr lang="en-US">
                <a:solidFill>
                  <a:srgbClr val="0000CC"/>
                </a:solidFill>
              </a:rPr>
              <a:t>classes</a:t>
            </a:r>
            <a:endParaRPr>
              <a:solidFill>
                <a:srgbClr val="0000CC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Derive a new class (</a:t>
            </a:r>
            <a:r>
              <a:rPr lang="en-US">
                <a:solidFill>
                  <a:srgbClr val="FF0000"/>
                </a:solidFill>
              </a:rPr>
              <a:t>derived class / sub type / sub class</a:t>
            </a:r>
            <a:r>
              <a:rPr lang="en-US"/>
              <a:t>) from an existing class (</a:t>
            </a:r>
            <a:r>
              <a:rPr lang="en-US">
                <a:solidFill>
                  <a:srgbClr val="FF0000"/>
                </a:solidFill>
              </a:rPr>
              <a:t>base class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Objective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Eliminate redundant implementation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Members (data and functions) are by default inherited from a base class to a derived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Different inheritance styles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•"/>
            </a:pPr>
            <a:r>
              <a:rPr lang="en-US">
                <a:solidFill>
                  <a:srgbClr val="0000CC"/>
                </a:solidFill>
              </a:rPr>
              <a:t>Public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inheritance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Access levels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(public/protected/private) of the members are also inherited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•"/>
            </a:pPr>
            <a:r>
              <a:rPr lang="en-US">
                <a:solidFill>
                  <a:srgbClr val="0000CC"/>
                </a:solidFill>
              </a:rPr>
              <a:t>Protected</a:t>
            </a:r>
            <a:r>
              <a:rPr lang="en-US"/>
              <a:t> inheritance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•"/>
            </a:pPr>
            <a:r>
              <a:rPr lang="en-US">
                <a:solidFill>
                  <a:srgbClr val="0000CC"/>
                </a:solidFill>
              </a:rPr>
              <a:t>Private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inheritance</a:t>
            </a:r>
            <a:endParaRPr/>
          </a:p>
        </p:txBody>
      </p:sp>
      <p:sp>
        <p:nvSpPr>
          <p:cNvPr id="1997" name="Google Shape;1997;p9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98" name="Google Shape;1998;p91"/>
          <p:cNvGrpSpPr/>
          <p:nvPr/>
        </p:nvGrpSpPr>
        <p:grpSpPr>
          <a:xfrm>
            <a:off x="6052842" y="1755698"/>
            <a:ext cx="2945502" cy="2627012"/>
            <a:chOff x="5664425" y="1755698"/>
            <a:chExt cx="3333920" cy="2627012"/>
          </a:xfrm>
        </p:grpSpPr>
        <p:sp>
          <p:nvSpPr>
            <p:cNvPr id="1999" name="Google Shape;1999;p91"/>
            <p:cNvSpPr/>
            <p:nvPr/>
          </p:nvSpPr>
          <p:spPr>
            <a:xfrm>
              <a:off x="6965473" y="1755698"/>
              <a:ext cx="1301048" cy="52598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Shape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91"/>
            <p:cNvSpPr/>
            <p:nvPr/>
          </p:nvSpPr>
          <p:spPr>
            <a:xfrm>
              <a:off x="6314949" y="2824121"/>
              <a:ext cx="1301048" cy="52598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Polygon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91"/>
            <p:cNvSpPr/>
            <p:nvPr/>
          </p:nvSpPr>
          <p:spPr>
            <a:xfrm>
              <a:off x="5664425" y="3856727"/>
              <a:ext cx="1301048" cy="52598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Triangle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91"/>
            <p:cNvSpPr/>
            <p:nvPr/>
          </p:nvSpPr>
          <p:spPr>
            <a:xfrm>
              <a:off x="7697297" y="2824121"/>
              <a:ext cx="1301048" cy="52598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Ellipse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91"/>
            <p:cNvSpPr/>
            <p:nvPr/>
          </p:nvSpPr>
          <p:spPr>
            <a:xfrm>
              <a:off x="7046773" y="3848066"/>
              <a:ext cx="1301048" cy="52598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Rectangle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4" name="Google Shape;2004;p91"/>
            <p:cNvCxnSpPr>
              <a:stCxn id="1999" idx="2"/>
              <a:endCxn id="2000" idx="0"/>
            </p:cNvCxnSpPr>
            <p:nvPr/>
          </p:nvCxnSpPr>
          <p:spPr>
            <a:xfrm flipH="1">
              <a:off x="6965597" y="2281681"/>
              <a:ext cx="650400" cy="54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5" name="Google Shape;2005;p91"/>
            <p:cNvCxnSpPr>
              <a:stCxn id="1999" idx="2"/>
              <a:endCxn id="2002" idx="0"/>
            </p:cNvCxnSpPr>
            <p:nvPr/>
          </p:nvCxnSpPr>
          <p:spPr>
            <a:xfrm>
              <a:off x="7615997" y="2281681"/>
              <a:ext cx="731700" cy="54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6" name="Google Shape;2006;p91"/>
            <p:cNvCxnSpPr>
              <a:stCxn id="2000" idx="2"/>
              <a:endCxn id="2001" idx="0"/>
            </p:cNvCxnSpPr>
            <p:nvPr/>
          </p:nvCxnSpPr>
          <p:spPr>
            <a:xfrm flipH="1">
              <a:off x="6315073" y="3350104"/>
              <a:ext cx="650400" cy="506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7" name="Google Shape;2007;p91"/>
            <p:cNvCxnSpPr>
              <a:stCxn id="2000" idx="2"/>
              <a:endCxn id="2003" idx="0"/>
            </p:cNvCxnSpPr>
            <p:nvPr/>
          </p:nvCxnSpPr>
          <p:spPr>
            <a:xfrm>
              <a:off x="6965473" y="3350104"/>
              <a:ext cx="731700" cy="498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92"/>
          <p:cNvSpPr txBox="1"/>
          <p:nvPr/>
        </p:nvSpPr>
        <p:spPr>
          <a:xfrm>
            <a:off x="441080" y="3101302"/>
            <a:ext cx="4003188" cy="357444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Bag (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bagCapacity = 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̃Bag(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Size( )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IsEmpty( )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Element( )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Push(const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Pop(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*array;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3" name="Google Shape;2013;p92"/>
          <p:cNvSpPr txBox="1"/>
          <p:nvPr/>
        </p:nvSpPr>
        <p:spPr>
          <a:xfrm>
            <a:off x="4615840" y="3093487"/>
            <a:ext cx="4267200" cy="358225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Stack 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Stack (int stackCapacity = 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~Stack(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Top( ) const;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Pop(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4" name="Google Shape;2014;p9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Effects of Inheritance</a:t>
            </a:r>
            <a:endParaRPr/>
          </a:p>
        </p:txBody>
      </p:sp>
      <p:sp>
        <p:nvSpPr>
          <p:cNvPr id="2015" name="Google Shape;2015;p92"/>
          <p:cNvSpPr txBox="1"/>
          <p:nvPr>
            <p:ph idx="1" type="body"/>
          </p:nvPr>
        </p:nvSpPr>
        <p:spPr>
          <a:xfrm>
            <a:off x="628650" y="1509333"/>
            <a:ext cx="7886700" cy="1538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Stack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inherits from </a:t>
            </a:r>
            <a:r>
              <a:rPr lang="en-US">
                <a:solidFill>
                  <a:srgbClr val="C00000"/>
                </a:solidFill>
              </a:rPr>
              <a:t>Bag</a:t>
            </a:r>
            <a:endParaRPr>
              <a:solidFill>
                <a:srgbClr val="C0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Stack must redefine its </a:t>
            </a:r>
            <a:r>
              <a:rPr lang="en-US">
                <a:solidFill>
                  <a:srgbClr val="0000CC"/>
                </a:solidFill>
              </a:rPr>
              <a:t>constructors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and </a:t>
            </a:r>
            <a:r>
              <a:rPr lang="en-US">
                <a:solidFill>
                  <a:srgbClr val="0000CC"/>
                </a:solidFill>
              </a:rPr>
              <a:t>destructors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Stack can redefine </a:t>
            </a:r>
            <a:r>
              <a:rPr lang="en-US">
                <a:solidFill>
                  <a:srgbClr val="0000CC"/>
                </a:solidFill>
              </a:rPr>
              <a:t>its unique data and functions </a:t>
            </a:r>
            <a:r>
              <a:rPr lang="en-US"/>
              <a:t>(pop and top)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Stack </a:t>
            </a:r>
            <a:r>
              <a:rPr lang="en-US">
                <a:solidFill>
                  <a:srgbClr val="FF0000"/>
                </a:solidFill>
              </a:rPr>
              <a:t>inherits</a:t>
            </a:r>
            <a:r>
              <a:rPr lang="en-US"/>
              <a:t> all the other data and functions of Bag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16" name="Google Shape;2016;p9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7" name="Google Shape;2017;p92"/>
          <p:cNvSpPr/>
          <p:nvPr/>
        </p:nvSpPr>
        <p:spPr>
          <a:xfrm>
            <a:off x="1844431" y="5645516"/>
            <a:ext cx="111188" cy="710835"/>
          </a:xfrm>
          <a:prstGeom prst="rightBrace">
            <a:avLst>
              <a:gd fmla="val 6904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8" name="Google Shape;2018;p92"/>
          <p:cNvCxnSpPr/>
          <p:nvPr/>
        </p:nvCxnSpPr>
        <p:spPr>
          <a:xfrm>
            <a:off x="2127191" y="5994400"/>
            <a:ext cx="2847179" cy="497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9" name="Google Shape;2019;p92"/>
          <p:cNvSpPr/>
          <p:nvPr/>
        </p:nvSpPr>
        <p:spPr>
          <a:xfrm>
            <a:off x="3294674" y="4400063"/>
            <a:ext cx="141409" cy="953476"/>
          </a:xfrm>
          <a:prstGeom prst="rightBrace">
            <a:avLst>
              <a:gd fmla="val 6904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0" name="Google Shape;2020;p92"/>
          <p:cNvCxnSpPr/>
          <p:nvPr/>
        </p:nvCxnSpPr>
        <p:spPr>
          <a:xfrm>
            <a:off x="3607655" y="4868985"/>
            <a:ext cx="1312007" cy="539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1" name="Google Shape;2021;p92"/>
          <p:cNvSpPr/>
          <p:nvPr/>
        </p:nvSpPr>
        <p:spPr>
          <a:xfrm rot="10800000">
            <a:off x="5022852" y="5288146"/>
            <a:ext cx="68382" cy="278301"/>
          </a:xfrm>
          <a:prstGeom prst="rightBrace">
            <a:avLst>
              <a:gd fmla="val 6904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2" name="Google Shape;2022;p92"/>
          <p:cNvSpPr/>
          <p:nvPr/>
        </p:nvSpPr>
        <p:spPr>
          <a:xfrm rot="10800000">
            <a:off x="5022852" y="5904950"/>
            <a:ext cx="68382" cy="278301"/>
          </a:xfrm>
          <a:prstGeom prst="rightBrace">
            <a:avLst>
              <a:gd fmla="val 6904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9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Usage Example of Derived Classes</a:t>
            </a:r>
            <a:endParaRPr/>
          </a:p>
        </p:txBody>
      </p:sp>
      <p:sp>
        <p:nvSpPr>
          <p:cNvPr id="2028" name="Google Shape;2028;p93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29" name="Google Shape;2029;p9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0" name="Google Shape;2030;p93"/>
          <p:cNvSpPr txBox="1"/>
          <p:nvPr/>
        </p:nvSpPr>
        <p:spPr>
          <a:xfrm>
            <a:off x="441080" y="3101302"/>
            <a:ext cx="4003188" cy="357444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Bag (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bagCapacity = 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̃Bag(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Size( )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IsEmpty( )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Element( )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Push(const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Pop(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*array;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1" name="Google Shape;2031;p93"/>
          <p:cNvSpPr txBox="1"/>
          <p:nvPr/>
        </p:nvSpPr>
        <p:spPr>
          <a:xfrm>
            <a:off x="4615840" y="3093487"/>
            <a:ext cx="4267200" cy="358225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Stack 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Stack (int stackCapacity = 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~Stack(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Top( ) const;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Pop(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2" name="Google Shape;2032;p93"/>
          <p:cNvSpPr/>
          <p:nvPr/>
        </p:nvSpPr>
        <p:spPr>
          <a:xfrm>
            <a:off x="3294674" y="4400063"/>
            <a:ext cx="141409" cy="953476"/>
          </a:xfrm>
          <a:prstGeom prst="rightBrace">
            <a:avLst>
              <a:gd fmla="val 6904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3" name="Google Shape;2033;p93"/>
          <p:cNvCxnSpPr/>
          <p:nvPr/>
        </p:nvCxnSpPr>
        <p:spPr>
          <a:xfrm>
            <a:off x="3607655" y="4868985"/>
            <a:ext cx="1312007" cy="539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4" name="Google Shape;2034;p93"/>
          <p:cNvSpPr/>
          <p:nvPr/>
        </p:nvSpPr>
        <p:spPr>
          <a:xfrm>
            <a:off x="1844431" y="5645516"/>
            <a:ext cx="111188" cy="710835"/>
          </a:xfrm>
          <a:prstGeom prst="rightBrace">
            <a:avLst>
              <a:gd fmla="val 6904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5" name="Google Shape;2035;p93"/>
          <p:cNvCxnSpPr/>
          <p:nvPr/>
        </p:nvCxnSpPr>
        <p:spPr>
          <a:xfrm>
            <a:off x="2127191" y="5994400"/>
            <a:ext cx="2847179" cy="497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6" name="Google Shape;2036;p93"/>
          <p:cNvSpPr txBox="1"/>
          <p:nvPr/>
        </p:nvSpPr>
        <p:spPr>
          <a:xfrm>
            <a:off x="441080" y="1204887"/>
            <a:ext cx="8441960" cy="1771637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 b(4);    // invoke Bag constructor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s(7);  // invoke Stack constructor, which also invokes Bag constructor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b.Push(2017);   // use Bag::Push()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s.Push(330);     //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does not contains a specialized Push(), so use Bag::Push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b.Pop();      // use Bag::Pop()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s.Pop();      //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contains a specialized Pop() overriding Bag::Pop(), so use Stack::Pop()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7" name="Google Shape;2037;p93"/>
          <p:cNvSpPr/>
          <p:nvPr/>
        </p:nvSpPr>
        <p:spPr>
          <a:xfrm rot="10800000">
            <a:off x="5022852" y="5288146"/>
            <a:ext cx="68382" cy="278301"/>
          </a:xfrm>
          <a:prstGeom prst="rightBrace">
            <a:avLst>
              <a:gd fmla="val 6904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8" name="Google Shape;2038;p93"/>
          <p:cNvSpPr/>
          <p:nvPr/>
        </p:nvSpPr>
        <p:spPr>
          <a:xfrm rot="10800000">
            <a:off x="5022852" y="5904950"/>
            <a:ext cx="68382" cy="278301"/>
          </a:xfrm>
          <a:prstGeom prst="rightBrace">
            <a:avLst>
              <a:gd fmla="val 6904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9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Syntax of Implementing Derived Classes</a:t>
            </a:r>
            <a:endParaRPr sz="3800"/>
          </a:p>
        </p:txBody>
      </p:sp>
      <p:sp>
        <p:nvSpPr>
          <p:cNvPr id="2044" name="Google Shape;2044;p94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45" name="Google Shape;2045;p9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6" name="Google Shape;2046;p94"/>
          <p:cNvSpPr txBox="1"/>
          <p:nvPr/>
        </p:nvSpPr>
        <p:spPr>
          <a:xfrm>
            <a:off x="628650" y="1509333"/>
            <a:ext cx="8062058" cy="52121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Stack::Stack(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stackCapacity) 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: Bag(stackCapacity) </a:t>
            </a:r>
            <a:endParaRPr sz="16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explicitly call to the Bag constructor that has arguments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   // here is code specifically for creating a stack, if any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Stack::Stack( )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   // here is code specifically for destroying a stack, if any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//Bag destructor is automatically called when a stack is destroyed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Stack::Top( )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(IsEmpty( ))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"Stack is empty.";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array[top];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Stack::Pop(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(IsEmpty( )) 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"Stack is empty. Cannot delete.";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top--;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9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052" name="Google Shape;2052;p95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3.1 Templates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3.2 The stack ADT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3.3 The queue ADT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3.4 Subtyping and inheritance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b="1" lang="en-US">
                <a:solidFill>
                  <a:srgbClr val="7030A0"/>
                </a:solidFill>
              </a:rPr>
              <a:t>3.5 A mazing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3.6 Evaluation of expressions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53" name="Google Shape;2053;p9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9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Maze</a:t>
            </a:r>
            <a:endParaRPr/>
          </a:p>
        </p:txBody>
      </p:sp>
      <p:sp>
        <p:nvSpPr>
          <p:cNvPr id="2059" name="Google Shape;2059;p9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0" name="Google Shape;2060;p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7" y="1619250"/>
            <a:ext cx="6867525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1" name="Google Shape;2061;p96"/>
          <p:cNvSpPr txBox="1"/>
          <p:nvPr/>
        </p:nvSpPr>
        <p:spPr>
          <a:xfrm>
            <a:off x="3460652" y="6049107"/>
            <a:ext cx="18079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x 12 maze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9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a Computer Traverses a Maze</a:t>
            </a:r>
            <a:endParaRPr/>
          </a:p>
        </p:txBody>
      </p:sp>
      <p:sp>
        <p:nvSpPr>
          <p:cNvPr id="2067" name="Google Shape;2067;p9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68" name="Google Shape;2068;p97"/>
          <p:cNvGrpSpPr/>
          <p:nvPr/>
        </p:nvGrpSpPr>
        <p:grpSpPr>
          <a:xfrm>
            <a:off x="1162453" y="1956867"/>
            <a:ext cx="2324573" cy="2049629"/>
            <a:chOff x="1673092" y="2109788"/>
            <a:chExt cx="2324573" cy="2049629"/>
          </a:xfrm>
        </p:grpSpPr>
        <p:grpSp>
          <p:nvGrpSpPr>
            <p:cNvPr id="2069" name="Google Shape;2069;p97"/>
            <p:cNvGrpSpPr/>
            <p:nvPr/>
          </p:nvGrpSpPr>
          <p:grpSpPr>
            <a:xfrm>
              <a:off x="1743074" y="2109788"/>
              <a:ext cx="2254591" cy="2049629"/>
              <a:chOff x="1743075" y="2109788"/>
              <a:chExt cx="1624012" cy="1476375"/>
            </a:xfrm>
          </p:grpSpPr>
          <p:grpSp>
            <p:nvGrpSpPr>
              <p:cNvPr id="2070" name="Google Shape;2070;p97"/>
              <p:cNvGrpSpPr/>
              <p:nvPr/>
            </p:nvGrpSpPr>
            <p:grpSpPr>
              <a:xfrm>
                <a:off x="1753230" y="2131081"/>
                <a:ext cx="1435834" cy="1435834"/>
                <a:chOff x="1753230" y="2131081"/>
                <a:chExt cx="1065540" cy="1065540"/>
              </a:xfrm>
            </p:grpSpPr>
            <p:sp>
              <p:nvSpPr>
                <p:cNvPr id="2071" name="Google Shape;2071;p97"/>
                <p:cNvSpPr/>
                <p:nvPr/>
              </p:nvSpPr>
              <p:spPr>
                <a:xfrm>
                  <a:off x="1753230" y="2131081"/>
                  <a:ext cx="355180" cy="355180"/>
                </a:xfrm>
                <a:prstGeom prst="rect">
                  <a:avLst/>
                </a:prstGeom>
                <a:solidFill>
                  <a:srgbClr val="FBE4D4"/>
                </a:solidFill>
                <a:ln cap="flat" cmpd="sng" w="1270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2" name="Google Shape;2072;p97"/>
                <p:cNvSpPr/>
                <p:nvPr/>
              </p:nvSpPr>
              <p:spPr>
                <a:xfrm>
                  <a:off x="2108410" y="2131081"/>
                  <a:ext cx="355180" cy="355180"/>
                </a:xfrm>
                <a:prstGeom prst="rect">
                  <a:avLst/>
                </a:prstGeom>
                <a:solidFill>
                  <a:srgbClr val="FEE599"/>
                </a:solidFill>
                <a:ln cap="flat" cmpd="sng" w="1270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97"/>
                <p:cNvSpPr/>
                <p:nvPr/>
              </p:nvSpPr>
              <p:spPr>
                <a:xfrm>
                  <a:off x="1753230" y="2486261"/>
                  <a:ext cx="355180" cy="355180"/>
                </a:xfrm>
                <a:prstGeom prst="rect">
                  <a:avLst/>
                </a:prstGeom>
                <a:solidFill>
                  <a:srgbClr val="BBD6EE"/>
                </a:solidFill>
                <a:ln cap="flat" cmpd="sng" w="1270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4" name="Google Shape;2074;p97"/>
                <p:cNvSpPr/>
                <p:nvPr/>
              </p:nvSpPr>
              <p:spPr>
                <a:xfrm>
                  <a:off x="2108410" y="2486261"/>
                  <a:ext cx="355180" cy="355180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5" name="Google Shape;2075;p97"/>
                <p:cNvSpPr/>
                <p:nvPr/>
              </p:nvSpPr>
              <p:spPr>
                <a:xfrm>
                  <a:off x="2463590" y="2131081"/>
                  <a:ext cx="355180" cy="355180"/>
                </a:xfrm>
                <a:prstGeom prst="rect">
                  <a:avLst/>
                </a:prstGeom>
                <a:solidFill>
                  <a:srgbClr val="C4E0B2"/>
                </a:solidFill>
                <a:ln cap="flat" cmpd="sng" w="1270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6" name="Google Shape;2076;p97"/>
                <p:cNvSpPr/>
                <p:nvPr/>
              </p:nvSpPr>
              <p:spPr>
                <a:xfrm>
                  <a:off x="2463590" y="2486261"/>
                  <a:ext cx="355180" cy="355180"/>
                </a:xfrm>
                <a:prstGeom prst="rect">
                  <a:avLst/>
                </a:prstGeom>
                <a:solidFill>
                  <a:srgbClr val="A5A5A5"/>
                </a:solidFill>
                <a:ln cap="flat" cmpd="sng" w="1270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7" name="Google Shape;2077;p97"/>
                <p:cNvSpPr/>
                <p:nvPr/>
              </p:nvSpPr>
              <p:spPr>
                <a:xfrm>
                  <a:off x="1753230" y="2841441"/>
                  <a:ext cx="355180" cy="355180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8" name="Google Shape;2078;p97"/>
                <p:cNvSpPr/>
                <p:nvPr/>
              </p:nvSpPr>
              <p:spPr>
                <a:xfrm>
                  <a:off x="2108410" y="2841441"/>
                  <a:ext cx="355180" cy="355180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9" name="Google Shape;2079;p97"/>
                <p:cNvSpPr/>
                <p:nvPr/>
              </p:nvSpPr>
              <p:spPr>
                <a:xfrm>
                  <a:off x="2463590" y="2841441"/>
                  <a:ext cx="355180" cy="355180"/>
                </a:xfrm>
                <a:prstGeom prst="rect">
                  <a:avLst/>
                </a:prstGeom>
                <a:solidFill>
                  <a:srgbClr val="CC66FF"/>
                </a:solidFill>
                <a:ln cap="flat" cmpd="sng" w="1270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80" name="Google Shape;2080;p97"/>
              <p:cNvSpPr/>
              <p:nvPr/>
            </p:nvSpPr>
            <p:spPr>
              <a:xfrm>
                <a:off x="1743075" y="2128838"/>
                <a:ext cx="1447800" cy="481012"/>
              </a:xfrm>
              <a:custGeom>
                <a:rect b="b" l="l" r="r" t="t"/>
                <a:pathLst>
                  <a:path extrusionOk="0" h="481012" w="1447800">
                    <a:moveTo>
                      <a:pt x="0" y="0"/>
                    </a:moveTo>
                    <a:lnTo>
                      <a:pt x="490538" y="0"/>
                    </a:lnTo>
                    <a:lnTo>
                      <a:pt x="1447800" y="0"/>
                    </a:lnTo>
                    <a:lnTo>
                      <a:pt x="1447800" y="481012"/>
                    </a:lnTo>
                    <a:lnTo>
                      <a:pt x="485775" y="481012"/>
                    </a:lnTo>
                  </a:path>
                </a:pathLst>
              </a:cu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97"/>
              <p:cNvSpPr/>
              <p:nvPr/>
            </p:nvSpPr>
            <p:spPr>
              <a:xfrm>
                <a:off x="2228850" y="3083719"/>
                <a:ext cx="483394" cy="481012"/>
              </a:xfrm>
              <a:custGeom>
                <a:rect b="b" l="l" r="r" t="t"/>
                <a:pathLst>
                  <a:path extrusionOk="0" h="481012" w="483394">
                    <a:moveTo>
                      <a:pt x="483394" y="481012"/>
                    </a:moveTo>
                    <a:lnTo>
                      <a:pt x="483394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97"/>
              <p:cNvSpPr/>
              <p:nvPr/>
            </p:nvSpPr>
            <p:spPr>
              <a:xfrm>
                <a:off x="1752600" y="2109788"/>
                <a:ext cx="1440656" cy="1457325"/>
              </a:xfrm>
              <a:custGeom>
                <a:rect b="b" l="l" r="r" t="t"/>
                <a:pathLst>
                  <a:path extrusionOk="0" h="954882" w="1440656">
                    <a:moveTo>
                      <a:pt x="0" y="0"/>
                    </a:moveTo>
                    <a:lnTo>
                      <a:pt x="0" y="954882"/>
                    </a:lnTo>
                    <a:lnTo>
                      <a:pt x="1440656" y="954882"/>
                    </a:lnTo>
                  </a:path>
                </a:pathLst>
              </a:cu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97"/>
              <p:cNvSpPr/>
              <p:nvPr/>
            </p:nvSpPr>
            <p:spPr>
              <a:xfrm>
                <a:off x="3190874" y="2602706"/>
                <a:ext cx="176213" cy="983457"/>
              </a:xfrm>
              <a:custGeom>
                <a:rect b="b" l="l" r="r" t="t"/>
                <a:pathLst>
                  <a:path extrusionOk="0" h="485775" w="120000">
                    <a:moveTo>
                      <a:pt x="0" y="485775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4" name="Google Shape;2084;p97"/>
            <p:cNvSpPr txBox="1"/>
            <p:nvPr/>
          </p:nvSpPr>
          <p:spPr>
            <a:xfrm>
              <a:off x="1673092" y="2236868"/>
              <a:ext cx="8274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(0, 0)</a:t>
              </a: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97"/>
            <p:cNvSpPr txBox="1"/>
            <p:nvPr/>
          </p:nvSpPr>
          <p:spPr>
            <a:xfrm>
              <a:off x="1673092" y="2909231"/>
              <a:ext cx="8274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(0, 1)</a:t>
              </a: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97"/>
            <p:cNvSpPr txBox="1"/>
            <p:nvPr/>
          </p:nvSpPr>
          <p:spPr>
            <a:xfrm>
              <a:off x="1673092" y="3569415"/>
              <a:ext cx="8274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(0, 2)</a:t>
              </a: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97"/>
            <p:cNvSpPr txBox="1"/>
            <p:nvPr/>
          </p:nvSpPr>
          <p:spPr>
            <a:xfrm>
              <a:off x="2339065" y="2236868"/>
              <a:ext cx="8274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(1, 0)</a:t>
              </a: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97"/>
            <p:cNvSpPr txBox="1"/>
            <p:nvPr/>
          </p:nvSpPr>
          <p:spPr>
            <a:xfrm>
              <a:off x="2339065" y="2909231"/>
              <a:ext cx="8274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(1, 1)</a:t>
              </a: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97"/>
            <p:cNvSpPr txBox="1"/>
            <p:nvPr/>
          </p:nvSpPr>
          <p:spPr>
            <a:xfrm>
              <a:off x="2339065" y="3569415"/>
              <a:ext cx="8274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(1, 2)</a:t>
              </a: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97"/>
            <p:cNvSpPr txBox="1"/>
            <p:nvPr/>
          </p:nvSpPr>
          <p:spPr>
            <a:xfrm>
              <a:off x="3018980" y="2236868"/>
              <a:ext cx="8274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(2, 0)</a:t>
              </a: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97"/>
            <p:cNvSpPr txBox="1"/>
            <p:nvPr/>
          </p:nvSpPr>
          <p:spPr>
            <a:xfrm>
              <a:off x="3018980" y="2909231"/>
              <a:ext cx="8274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(2, 1)</a:t>
              </a: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97"/>
            <p:cNvSpPr txBox="1"/>
            <p:nvPr/>
          </p:nvSpPr>
          <p:spPr>
            <a:xfrm>
              <a:off x="3018980" y="3569415"/>
              <a:ext cx="8274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(2, 2)</a:t>
              </a: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3" name="Google Shape;2093;p97"/>
          <p:cNvSpPr/>
          <p:nvPr/>
        </p:nvSpPr>
        <p:spPr>
          <a:xfrm>
            <a:off x="4916790" y="1719985"/>
            <a:ext cx="665018" cy="355643"/>
          </a:xfrm>
          <a:prstGeom prst="rect">
            <a:avLst/>
          </a:prstGeom>
          <a:solidFill>
            <a:srgbClr val="FBE4D4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4" name="Google Shape;2094;p97"/>
          <p:cNvGrpSpPr/>
          <p:nvPr/>
        </p:nvGrpSpPr>
        <p:grpSpPr>
          <a:xfrm>
            <a:off x="5249299" y="2075628"/>
            <a:ext cx="1436129" cy="968336"/>
            <a:chOff x="4465569" y="2160035"/>
            <a:chExt cx="1436129" cy="968336"/>
          </a:xfrm>
        </p:grpSpPr>
        <p:grpSp>
          <p:nvGrpSpPr>
            <p:cNvPr id="2095" name="Google Shape;2095;p97"/>
            <p:cNvGrpSpPr/>
            <p:nvPr/>
          </p:nvGrpSpPr>
          <p:grpSpPr>
            <a:xfrm>
              <a:off x="4465569" y="2160035"/>
              <a:ext cx="1103700" cy="612600"/>
              <a:chOff x="4465569" y="2160035"/>
              <a:chExt cx="1103700" cy="612600"/>
            </a:xfrm>
          </p:grpSpPr>
          <p:cxnSp>
            <p:nvCxnSpPr>
              <p:cNvPr id="2096" name="Google Shape;2096;p97"/>
              <p:cNvCxnSpPr>
                <a:stCxn id="2093" idx="2"/>
                <a:endCxn id="2097" idx="0"/>
              </p:cNvCxnSpPr>
              <p:nvPr/>
            </p:nvCxnSpPr>
            <p:spPr>
              <a:xfrm>
                <a:off x="4465569" y="2160035"/>
                <a:ext cx="1103700" cy="612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98" name="Google Shape;2098;p97"/>
              <p:cNvSpPr txBox="1"/>
              <p:nvPr/>
            </p:nvSpPr>
            <p:spPr>
              <a:xfrm>
                <a:off x="5086907" y="2190356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右</a:t>
                </a:r>
                <a:endParaRPr/>
              </a:p>
            </p:txBody>
          </p:sp>
        </p:grpSp>
        <p:sp>
          <p:nvSpPr>
            <p:cNvPr id="2097" name="Google Shape;2097;p97"/>
            <p:cNvSpPr/>
            <p:nvPr/>
          </p:nvSpPr>
          <p:spPr>
            <a:xfrm>
              <a:off x="5236680" y="2772728"/>
              <a:ext cx="665018" cy="355643"/>
            </a:xfrm>
            <a:prstGeom prst="rect">
              <a:avLst/>
            </a:prstGeom>
            <a:solidFill>
              <a:srgbClr val="FEE599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(1, 0)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9" name="Google Shape;2099;p97"/>
          <p:cNvGrpSpPr/>
          <p:nvPr/>
        </p:nvGrpSpPr>
        <p:grpSpPr>
          <a:xfrm>
            <a:off x="4910421" y="2075628"/>
            <a:ext cx="665018" cy="1055917"/>
            <a:chOff x="6011762" y="2075628"/>
            <a:chExt cx="665018" cy="1055917"/>
          </a:xfrm>
        </p:grpSpPr>
        <p:cxnSp>
          <p:nvCxnSpPr>
            <p:cNvPr id="2100" name="Google Shape;2100;p97"/>
            <p:cNvCxnSpPr>
              <a:stCxn id="2093" idx="2"/>
              <a:endCxn id="2101" idx="0"/>
            </p:cNvCxnSpPr>
            <p:nvPr/>
          </p:nvCxnSpPr>
          <p:spPr>
            <a:xfrm flipH="1">
              <a:off x="6344340" y="2075628"/>
              <a:ext cx="6300" cy="700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02" name="Google Shape;2102;p97"/>
            <p:cNvSpPr txBox="1"/>
            <p:nvPr/>
          </p:nvSpPr>
          <p:spPr>
            <a:xfrm>
              <a:off x="6025206" y="2231425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下</a:t>
              </a:r>
              <a:endParaRPr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01" name="Google Shape;2101;p97"/>
            <p:cNvSpPr/>
            <p:nvPr/>
          </p:nvSpPr>
          <p:spPr>
            <a:xfrm>
              <a:off x="6011762" y="2775902"/>
              <a:ext cx="665018" cy="355643"/>
            </a:xfrm>
            <a:prstGeom prst="rect">
              <a:avLst/>
            </a:prstGeom>
            <a:solidFill>
              <a:srgbClr val="BDD7EE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(0, 1)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3" name="Google Shape;2103;p97"/>
          <p:cNvGrpSpPr/>
          <p:nvPr/>
        </p:nvGrpSpPr>
        <p:grpSpPr>
          <a:xfrm>
            <a:off x="6352919" y="3000491"/>
            <a:ext cx="1090198" cy="944813"/>
            <a:chOff x="3191749" y="3113032"/>
            <a:chExt cx="1090198" cy="944813"/>
          </a:xfrm>
        </p:grpSpPr>
        <p:cxnSp>
          <p:nvCxnSpPr>
            <p:cNvPr id="2104" name="Google Shape;2104;p97"/>
            <p:cNvCxnSpPr>
              <a:stCxn id="2097" idx="2"/>
              <a:endCxn id="2105" idx="0"/>
            </p:cNvCxnSpPr>
            <p:nvPr/>
          </p:nvCxnSpPr>
          <p:spPr>
            <a:xfrm>
              <a:off x="3191749" y="3156505"/>
              <a:ext cx="757800" cy="545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05" name="Google Shape;2105;p97"/>
            <p:cNvSpPr/>
            <p:nvPr/>
          </p:nvSpPr>
          <p:spPr>
            <a:xfrm>
              <a:off x="3616929" y="3702202"/>
              <a:ext cx="665018" cy="355643"/>
            </a:xfrm>
            <a:prstGeom prst="rect">
              <a:avLst/>
            </a:prstGeom>
            <a:solidFill>
              <a:srgbClr val="C4E0B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(2, 0)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97"/>
            <p:cNvSpPr txBox="1"/>
            <p:nvPr/>
          </p:nvSpPr>
          <p:spPr>
            <a:xfrm>
              <a:off x="3624027" y="311303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右</a:t>
              </a:r>
              <a:endParaRPr/>
            </a:p>
          </p:txBody>
        </p:sp>
      </p:grpSp>
      <p:grpSp>
        <p:nvGrpSpPr>
          <p:cNvPr id="2107" name="Google Shape;2107;p97"/>
          <p:cNvGrpSpPr/>
          <p:nvPr/>
        </p:nvGrpSpPr>
        <p:grpSpPr>
          <a:xfrm>
            <a:off x="5242930" y="3106361"/>
            <a:ext cx="931846" cy="905964"/>
            <a:chOff x="6344271" y="3106361"/>
            <a:chExt cx="931846" cy="905964"/>
          </a:xfrm>
        </p:grpSpPr>
        <p:sp>
          <p:nvSpPr>
            <p:cNvPr id="2108" name="Google Shape;2108;p97"/>
            <p:cNvSpPr txBox="1"/>
            <p:nvPr/>
          </p:nvSpPr>
          <p:spPr>
            <a:xfrm>
              <a:off x="6679588" y="3106361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右</a:t>
              </a:r>
              <a:endParaRPr/>
            </a:p>
          </p:txBody>
        </p:sp>
        <p:cxnSp>
          <p:nvCxnSpPr>
            <p:cNvPr id="2109" name="Google Shape;2109;p97"/>
            <p:cNvCxnSpPr>
              <a:stCxn id="2101" idx="2"/>
              <a:endCxn id="2110" idx="0"/>
            </p:cNvCxnSpPr>
            <p:nvPr/>
          </p:nvCxnSpPr>
          <p:spPr>
            <a:xfrm>
              <a:off x="6344271" y="3131545"/>
              <a:ext cx="599400" cy="525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10" name="Google Shape;2110;p97"/>
            <p:cNvSpPr/>
            <p:nvPr/>
          </p:nvSpPr>
          <p:spPr>
            <a:xfrm>
              <a:off x="6611099" y="3656682"/>
              <a:ext cx="665018" cy="355643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(1, 1)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1" name="Google Shape;2111;p97"/>
          <p:cNvGrpSpPr/>
          <p:nvPr/>
        </p:nvGrpSpPr>
        <p:grpSpPr>
          <a:xfrm>
            <a:off x="5842267" y="4012325"/>
            <a:ext cx="1079933" cy="985107"/>
            <a:chOff x="6071411" y="4110799"/>
            <a:chExt cx="1079933" cy="985107"/>
          </a:xfrm>
        </p:grpSpPr>
        <p:cxnSp>
          <p:nvCxnSpPr>
            <p:cNvPr id="2112" name="Google Shape;2112;p97"/>
            <p:cNvCxnSpPr>
              <a:stCxn id="2110" idx="2"/>
              <a:endCxn id="2113" idx="0"/>
            </p:cNvCxnSpPr>
            <p:nvPr/>
          </p:nvCxnSpPr>
          <p:spPr>
            <a:xfrm>
              <a:off x="6071411" y="4110799"/>
              <a:ext cx="747300" cy="629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14" name="Google Shape;2114;p97"/>
            <p:cNvSpPr txBox="1"/>
            <p:nvPr/>
          </p:nvSpPr>
          <p:spPr>
            <a:xfrm>
              <a:off x="6484476" y="4119196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右</a:t>
              </a:r>
              <a:endParaRPr/>
            </a:p>
          </p:txBody>
        </p:sp>
        <p:sp>
          <p:nvSpPr>
            <p:cNvPr id="2113" name="Google Shape;2113;p97"/>
            <p:cNvSpPr/>
            <p:nvPr/>
          </p:nvSpPr>
          <p:spPr>
            <a:xfrm>
              <a:off x="6486326" y="4740263"/>
              <a:ext cx="665018" cy="355643"/>
            </a:xfrm>
            <a:prstGeom prst="rect">
              <a:avLst/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(2, 1)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5" name="Google Shape;2115;p97"/>
          <p:cNvGrpSpPr/>
          <p:nvPr/>
        </p:nvGrpSpPr>
        <p:grpSpPr>
          <a:xfrm>
            <a:off x="6175434" y="4997432"/>
            <a:ext cx="746070" cy="1034650"/>
            <a:chOff x="7276775" y="4997432"/>
            <a:chExt cx="746070" cy="1034650"/>
          </a:xfrm>
        </p:grpSpPr>
        <p:cxnSp>
          <p:nvCxnSpPr>
            <p:cNvPr id="2116" name="Google Shape;2116;p97"/>
            <p:cNvCxnSpPr>
              <a:stCxn id="2113" idx="2"/>
              <a:endCxn id="2117" idx="0"/>
            </p:cNvCxnSpPr>
            <p:nvPr/>
          </p:nvCxnSpPr>
          <p:spPr>
            <a:xfrm flipH="1">
              <a:off x="7690432" y="4997432"/>
              <a:ext cx="600" cy="678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18" name="Google Shape;2118;p97"/>
            <p:cNvSpPr txBox="1"/>
            <p:nvPr/>
          </p:nvSpPr>
          <p:spPr>
            <a:xfrm>
              <a:off x="7276775" y="5173653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下</a:t>
              </a:r>
              <a:endParaRPr/>
            </a:p>
          </p:txBody>
        </p:sp>
        <p:sp>
          <p:nvSpPr>
            <p:cNvPr id="2117" name="Google Shape;2117;p97"/>
            <p:cNvSpPr/>
            <p:nvPr/>
          </p:nvSpPr>
          <p:spPr>
            <a:xfrm>
              <a:off x="7357827" y="5676439"/>
              <a:ext cx="665018" cy="355643"/>
            </a:xfrm>
            <a:prstGeom prst="rect">
              <a:avLst/>
            </a:prstGeom>
            <a:solidFill>
              <a:srgbClr val="CC66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(2, 1)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9" name="Google Shape;2119;p97"/>
          <p:cNvSpPr txBox="1"/>
          <p:nvPr/>
        </p:nvSpPr>
        <p:spPr>
          <a:xfrm>
            <a:off x="993640" y="4481004"/>
            <a:ext cx="2560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右 &gt; 下 &gt; 上 &gt; 左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9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Mazing Problem</a:t>
            </a:r>
            <a:endParaRPr/>
          </a:p>
        </p:txBody>
      </p:sp>
      <p:sp>
        <p:nvSpPr>
          <p:cNvPr id="2125" name="Google Shape;2125;p98"/>
          <p:cNvSpPr txBox="1"/>
          <p:nvPr>
            <p:ph idx="1" type="body"/>
          </p:nvPr>
        </p:nvSpPr>
        <p:spPr>
          <a:xfrm>
            <a:off x="628650" y="1509333"/>
            <a:ext cx="4435720" cy="5100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Maze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 represented as a two-dimensional array maze[i][j]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maze[i][j]=0: location that can be passed through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maze[i][j]=1: blocked location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Entrance: </a:t>
            </a:r>
            <a:r>
              <a:rPr b="1" lang="en-US">
                <a:solidFill>
                  <a:srgbClr val="C00000"/>
                </a:solidFill>
              </a:rPr>
              <a:t>maze[1][1]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Exit: </a:t>
            </a:r>
            <a:r>
              <a:rPr b="1" lang="en-US">
                <a:solidFill>
                  <a:srgbClr val="C00000"/>
                </a:solidFill>
              </a:rPr>
              <a:t>maze[m][p]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model border condition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array is declared as </a:t>
            </a:r>
            <a:r>
              <a:rPr b="1" lang="en-US">
                <a:solidFill>
                  <a:srgbClr val="0000CC"/>
                </a:solidFill>
              </a:rPr>
              <a:t>maze[m+2][p+2]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i.e., the original maze array is surrounded by a border of ones</a:t>
            </a:r>
            <a:endParaRPr/>
          </a:p>
        </p:txBody>
      </p:sp>
      <p:sp>
        <p:nvSpPr>
          <p:cNvPr id="2126" name="Google Shape;2126;p98"/>
          <p:cNvSpPr txBox="1"/>
          <p:nvPr>
            <p:ph idx="12" type="sldNum"/>
          </p:nvPr>
        </p:nvSpPr>
        <p:spPr>
          <a:xfrm>
            <a:off x="638683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27" name="Google Shape;2127;p98"/>
          <p:cNvGraphicFramePr/>
          <p:nvPr/>
        </p:nvGraphicFramePr>
        <p:xfrm>
          <a:off x="4951828" y="1150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{2AA38EC6-D562-42E0-9787-714D16FD1A38}</a:tableStyleId>
              </a:tblPr>
              <a:tblGrid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</a:tblGrid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</a:tbl>
          </a:graphicData>
        </a:graphic>
      </p:graphicFrame>
      <p:sp>
        <p:nvSpPr>
          <p:cNvPr id="2128" name="Google Shape;2128;p98"/>
          <p:cNvSpPr/>
          <p:nvPr/>
        </p:nvSpPr>
        <p:spPr>
          <a:xfrm>
            <a:off x="5522888" y="1555472"/>
            <a:ext cx="264160" cy="27432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98"/>
          <p:cNvSpPr/>
          <p:nvPr/>
        </p:nvSpPr>
        <p:spPr>
          <a:xfrm>
            <a:off x="8475560" y="3745978"/>
            <a:ext cx="264160" cy="27432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98"/>
          <p:cNvSpPr/>
          <p:nvPr/>
        </p:nvSpPr>
        <p:spPr>
          <a:xfrm>
            <a:off x="5516240" y="1686567"/>
            <a:ext cx="2927498" cy="2196278"/>
          </a:xfrm>
          <a:custGeom>
            <a:rect b="b" l="l" r="r" t="t"/>
            <a:pathLst>
              <a:path extrusionOk="0" h="2207777" w="2785356">
                <a:moveTo>
                  <a:pt x="0" y="1627"/>
                </a:moveTo>
                <a:lnTo>
                  <a:pt x="197656" y="0"/>
                </a:lnTo>
                <a:lnTo>
                  <a:pt x="783129" y="729072"/>
                </a:lnTo>
                <a:lnTo>
                  <a:pt x="1087929" y="353152"/>
                </a:lnTo>
                <a:lnTo>
                  <a:pt x="1687369" y="353152"/>
                </a:lnTo>
                <a:lnTo>
                  <a:pt x="2002329" y="718912"/>
                </a:lnTo>
                <a:lnTo>
                  <a:pt x="2002329" y="1094832"/>
                </a:lnTo>
                <a:lnTo>
                  <a:pt x="2307129" y="1480912"/>
                </a:lnTo>
                <a:lnTo>
                  <a:pt x="2307129" y="1856832"/>
                </a:lnTo>
                <a:lnTo>
                  <a:pt x="2594112" y="2172324"/>
                </a:lnTo>
                <a:cubicBezTo>
                  <a:pt x="2626722" y="2207220"/>
                  <a:pt x="2782693" y="2208450"/>
                  <a:pt x="2785356" y="2207620"/>
                </a:cubicBezTo>
              </a:path>
            </a:pathLst>
          </a:cu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1" name="Google Shape;2131;p98"/>
          <p:cNvGraphicFramePr/>
          <p:nvPr/>
        </p:nvGraphicFramePr>
        <p:xfrm>
          <a:off x="6182664" y="4788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{2AA38EC6-D562-42E0-9787-714D16FD1A38}</a:tableStyleId>
              </a:tblPr>
              <a:tblGrid>
                <a:gridCol w="571725"/>
                <a:gridCol w="571725"/>
                <a:gridCol w="571725"/>
              </a:tblGrid>
              <a:tr h="53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NW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SW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132" name="Google Shape;2132;p98"/>
          <p:cNvCxnSpPr/>
          <p:nvPr/>
        </p:nvCxnSpPr>
        <p:spPr>
          <a:xfrm rot="10800000">
            <a:off x="7031971" y="5195165"/>
            <a:ext cx="0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33" name="Google Shape;2133;p98"/>
          <p:cNvCxnSpPr/>
          <p:nvPr/>
        </p:nvCxnSpPr>
        <p:spPr>
          <a:xfrm rot="10800000">
            <a:off x="7023879" y="5178981"/>
            <a:ext cx="0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34" name="Google Shape;2134;p98"/>
          <p:cNvCxnSpPr/>
          <p:nvPr/>
        </p:nvCxnSpPr>
        <p:spPr>
          <a:xfrm flipH="1" rot="10800000">
            <a:off x="6606424" y="5190403"/>
            <a:ext cx="825386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35" name="Google Shape;2135;p98"/>
          <p:cNvCxnSpPr/>
          <p:nvPr/>
        </p:nvCxnSpPr>
        <p:spPr>
          <a:xfrm flipH="1" rot="-5400000">
            <a:off x="6619278" y="5180879"/>
            <a:ext cx="825386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2136" name="Google Shape;2136;p98"/>
          <p:cNvGrpSpPr/>
          <p:nvPr/>
        </p:nvGrpSpPr>
        <p:grpSpPr>
          <a:xfrm>
            <a:off x="5005754" y="711690"/>
            <a:ext cx="1156921" cy="369332"/>
            <a:chOff x="5005754" y="641350"/>
            <a:chExt cx="1156921" cy="369332"/>
          </a:xfrm>
        </p:grpSpPr>
        <p:cxnSp>
          <p:nvCxnSpPr>
            <p:cNvPr id="2137" name="Google Shape;2137;p98"/>
            <p:cNvCxnSpPr/>
            <p:nvPr/>
          </p:nvCxnSpPr>
          <p:spPr>
            <a:xfrm>
              <a:off x="5005754" y="982395"/>
              <a:ext cx="1156921" cy="503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38" name="Google Shape;2138;p98"/>
            <p:cNvSpPr txBox="1"/>
            <p:nvPr/>
          </p:nvSpPr>
          <p:spPr>
            <a:xfrm>
              <a:off x="5486400" y="641350"/>
              <a:ext cx="2391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sz="1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9" name="Google Shape;2139;p98"/>
          <p:cNvGrpSpPr/>
          <p:nvPr/>
        </p:nvGrpSpPr>
        <p:grpSpPr>
          <a:xfrm>
            <a:off x="4600626" y="1223890"/>
            <a:ext cx="252730" cy="984738"/>
            <a:chOff x="4502150" y="1195754"/>
            <a:chExt cx="252730" cy="984738"/>
          </a:xfrm>
        </p:grpSpPr>
        <p:cxnSp>
          <p:nvCxnSpPr>
            <p:cNvPr id="2140" name="Google Shape;2140;p98"/>
            <p:cNvCxnSpPr/>
            <p:nvPr/>
          </p:nvCxnSpPr>
          <p:spPr>
            <a:xfrm>
              <a:off x="4754880" y="1195754"/>
              <a:ext cx="0" cy="98473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41" name="Google Shape;2141;p98"/>
            <p:cNvSpPr txBox="1"/>
            <p:nvPr/>
          </p:nvSpPr>
          <p:spPr>
            <a:xfrm>
              <a:off x="4502150" y="1298575"/>
              <a:ext cx="2391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9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Mazing Problem</a:t>
            </a:r>
            <a:endParaRPr/>
          </a:p>
        </p:txBody>
      </p:sp>
      <p:sp>
        <p:nvSpPr>
          <p:cNvPr id="2147" name="Google Shape;2147;p99"/>
          <p:cNvSpPr txBox="1"/>
          <p:nvPr>
            <p:ph idx="1" type="body"/>
          </p:nvPr>
        </p:nvSpPr>
        <p:spPr>
          <a:xfrm>
            <a:off x="628650" y="1509333"/>
            <a:ext cx="4435720" cy="5100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Allowable moves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Non-blocked squares of the </a:t>
            </a:r>
            <a:br>
              <a:rPr lang="en-US"/>
            </a:br>
            <a:r>
              <a:rPr lang="en-US">
                <a:solidFill>
                  <a:srgbClr val="C00000"/>
                </a:solidFill>
              </a:rPr>
              <a:t>eight neighboring squares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can a program get </a:t>
            </a:r>
            <a:br>
              <a:rPr lang="en-US"/>
            </a:br>
            <a:r>
              <a:rPr lang="en-US"/>
              <a:t>through the maze?</a:t>
            </a:r>
            <a:endParaRPr/>
          </a:p>
        </p:txBody>
      </p:sp>
      <p:sp>
        <p:nvSpPr>
          <p:cNvPr id="2148" name="Google Shape;2148;p99"/>
          <p:cNvSpPr txBox="1"/>
          <p:nvPr>
            <p:ph idx="12" type="sldNum"/>
          </p:nvPr>
        </p:nvSpPr>
        <p:spPr>
          <a:xfrm>
            <a:off x="638683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49" name="Google Shape;2149;p99"/>
          <p:cNvGraphicFramePr/>
          <p:nvPr/>
        </p:nvGraphicFramePr>
        <p:xfrm>
          <a:off x="4951828" y="1150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{2AA38EC6-D562-42E0-9787-714D16FD1A38}</a:tableStyleId>
              </a:tblPr>
              <a:tblGrid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  <a:gridCol w="313950"/>
              </a:tblGrid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  <a:tr h="2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EE599"/>
                    </a:solidFill>
                  </a:tcPr>
                </a:tc>
              </a:tr>
            </a:tbl>
          </a:graphicData>
        </a:graphic>
      </p:graphicFrame>
      <p:sp>
        <p:nvSpPr>
          <p:cNvPr id="2150" name="Google Shape;2150;p99"/>
          <p:cNvSpPr/>
          <p:nvPr/>
        </p:nvSpPr>
        <p:spPr>
          <a:xfrm>
            <a:off x="5522888" y="1555472"/>
            <a:ext cx="264160" cy="27432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99"/>
          <p:cNvSpPr/>
          <p:nvPr/>
        </p:nvSpPr>
        <p:spPr>
          <a:xfrm>
            <a:off x="8475560" y="3745978"/>
            <a:ext cx="264160" cy="27432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99"/>
          <p:cNvSpPr/>
          <p:nvPr/>
        </p:nvSpPr>
        <p:spPr>
          <a:xfrm>
            <a:off x="5516240" y="1686567"/>
            <a:ext cx="2927498" cy="2196278"/>
          </a:xfrm>
          <a:custGeom>
            <a:rect b="b" l="l" r="r" t="t"/>
            <a:pathLst>
              <a:path extrusionOk="0" h="2207777" w="2785356">
                <a:moveTo>
                  <a:pt x="0" y="1627"/>
                </a:moveTo>
                <a:lnTo>
                  <a:pt x="197656" y="0"/>
                </a:lnTo>
                <a:lnTo>
                  <a:pt x="783129" y="729072"/>
                </a:lnTo>
                <a:lnTo>
                  <a:pt x="1087929" y="353152"/>
                </a:lnTo>
                <a:lnTo>
                  <a:pt x="1687369" y="353152"/>
                </a:lnTo>
                <a:lnTo>
                  <a:pt x="2002329" y="718912"/>
                </a:lnTo>
                <a:lnTo>
                  <a:pt x="2002329" y="1094832"/>
                </a:lnTo>
                <a:lnTo>
                  <a:pt x="2307129" y="1480912"/>
                </a:lnTo>
                <a:lnTo>
                  <a:pt x="2307129" y="1856832"/>
                </a:lnTo>
                <a:lnTo>
                  <a:pt x="2594112" y="2172324"/>
                </a:lnTo>
                <a:cubicBezTo>
                  <a:pt x="2626722" y="2207220"/>
                  <a:pt x="2782693" y="2208450"/>
                  <a:pt x="2785356" y="2207620"/>
                </a:cubicBezTo>
              </a:path>
            </a:pathLst>
          </a:cu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3" name="Google Shape;2153;p99"/>
          <p:cNvGraphicFramePr/>
          <p:nvPr/>
        </p:nvGraphicFramePr>
        <p:xfrm>
          <a:off x="6182664" y="4788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{2AA38EC6-D562-42E0-9787-714D16FD1A38}</a:tableStyleId>
              </a:tblPr>
              <a:tblGrid>
                <a:gridCol w="571725"/>
                <a:gridCol w="571725"/>
                <a:gridCol w="571725"/>
              </a:tblGrid>
              <a:tr h="53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NW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SW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154" name="Google Shape;2154;p99"/>
          <p:cNvCxnSpPr/>
          <p:nvPr/>
        </p:nvCxnSpPr>
        <p:spPr>
          <a:xfrm rot="10800000">
            <a:off x="7031971" y="5195165"/>
            <a:ext cx="0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55" name="Google Shape;2155;p99"/>
          <p:cNvCxnSpPr/>
          <p:nvPr/>
        </p:nvCxnSpPr>
        <p:spPr>
          <a:xfrm rot="10800000">
            <a:off x="7023879" y="5178981"/>
            <a:ext cx="0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56" name="Google Shape;2156;p99"/>
          <p:cNvCxnSpPr/>
          <p:nvPr/>
        </p:nvCxnSpPr>
        <p:spPr>
          <a:xfrm flipH="1" rot="10800000">
            <a:off x="6606424" y="5190403"/>
            <a:ext cx="825386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57" name="Google Shape;2157;p99"/>
          <p:cNvCxnSpPr/>
          <p:nvPr/>
        </p:nvCxnSpPr>
        <p:spPr>
          <a:xfrm flipH="1" rot="-5400000">
            <a:off x="6619278" y="5180879"/>
            <a:ext cx="825386" cy="8253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2015-02-24T08:12:54Z</dcterms:created>
  <dc:creator>n</dc:creator>
</cp:coreProperties>
</file>