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slides/slide183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88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184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s/slide180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89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78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185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18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79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186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182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87.xml" ContentType="application/vnd.openxmlformats-officedocument.presentationml.slide+xml"/>
  <Override PartName="/ppt/slides/slide129.xml" ContentType="application/vnd.openxmlformats-officedocument.presentationml.slide+xml"/>
  <Override PartName="/ppt/slides/slide176.xml" ContentType="application/vnd.openxmlformats-officedocument.presentationml.slide+xml"/>
  <Override PartName="/ppt/slides/slide118.xml" ContentType="application/vnd.openxmlformats-officedocument.presentationml.slide+xml"/>
  <Override PartName="/ppt/slides/slide16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1"/>
  </p:notesMasterIdLst>
  <p:handoutMasterIdLst>
    <p:handoutMasterId r:id="rId192"/>
  </p:handoutMasterIdLst>
  <p:sldIdLst>
    <p:sldId id="256" r:id="rId2"/>
    <p:sldId id="451" r:id="rId3"/>
    <p:sldId id="261" r:id="rId4"/>
    <p:sldId id="373" r:id="rId5"/>
    <p:sldId id="371" r:id="rId6"/>
    <p:sldId id="374" r:id="rId7"/>
    <p:sldId id="395" r:id="rId8"/>
    <p:sldId id="375" r:id="rId9"/>
    <p:sldId id="396" r:id="rId10"/>
    <p:sldId id="376" r:id="rId11"/>
    <p:sldId id="262" r:id="rId12"/>
    <p:sldId id="263" r:id="rId13"/>
    <p:sldId id="372" r:id="rId14"/>
    <p:sldId id="377" r:id="rId15"/>
    <p:sldId id="397" r:id="rId16"/>
    <p:sldId id="385" r:id="rId17"/>
    <p:sldId id="456" r:id="rId18"/>
    <p:sldId id="379" r:id="rId19"/>
    <p:sldId id="381" r:id="rId20"/>
    <p:sldId id="393" r:id="rId21"/>
    <p:sldId id="380" r:id="rId22"/>
    <p:sldId id="264" r:id="rId23"/>
    <p:sldId id="383" r:id="rId24"/>
    <p:sldId id="406" r:id="rId25"/>
    <p:sldId id="378" r:id="rId26"/>
    <p:sldId id="382" r:id="rId27"/>
    <p:sldId id="280" r:id="rId28"/>
    <p:sldId id="384" r:id="rId29"/>
    <p:sldId id="267" r:id="rId30"/>
    <p:sldId id="268" r:id="rId31"/>
    <p:sldId id="269" r:id="rId32"/>
    <p:sldId id="271" r:id="rId33"/>
    <p:sldId id="272" r:id="rId34"/>
    <p:sldId id="457" r:id="rId35"/>
    <p:sldId id="270" r:id="rId36"/>
    <p:sldId id="398" r:id="rId37"/>
    <p:sldId id="399" r:id="rId38"/>
    <p:sldId id="274" r:id="rId39"/>
    <p:sldId id="414" r:id="rId40"/>
    <p:sldId id="400" r:id="rId41"/>
    <p:sldId id="401" r:id="rId42"/>
    <p:sldId id="402" r:id="rId43"/>
    <p:sldId id="403" r:id="rId44"/>
    <p:sldId id="415" r:id="rId45"/>
    <p:sldId id="404" r:id="rId46"/>
    <p:sldId id="405" r:id="rId47"/>
    <p:sldId id="407" r:id="rId48"/>
    <p:sldId id="408" r:id="rId49"/>
    <p:sldId id="416" r:id="rId50"/>
    <p:sldId id="417" r:id="rId51"/>
    <p:sldId id="409" r:id="rId52"/>
    <p:sldId id="410" r:id="rId53"/>
    <p:sldId id="411" r:id="rId54"/>
    <p:sldId id="412" r:id="rId55"/>
    <p:sldId id="413" r:id="rId56"/>
    <p:sldId id="418" r:id="rId57"/>
    <p:sldId id="419" r:id="rId58"/>
    <p:sldId id="275" r:id="rId59"/>
    <p:sldId id="276" r:id="rId60"/>
    <p:sldId id="386" r:id="rId61"/>
    <p:sldId id="277" r:id="rId62"/>
    <p:sldId id="387" r:id="rId63"/>
    <p:sldId id="273" r:id="rId64"/>
    <p:sldId id="388" r:id="rId65"/>
    <p:sldId id="389" r:id="rId66"/>
    <p:sldId id="282" r:id="rId67"/>
    <p:sldId id="420" r:id="rId68"/>
    <p:sldId id="421" r:id="rId69"/>
    <p:sldId id="422" r:id="rId70"/>
    <p:sldId id="423" r:id="rId71"/>
    <p:sldId id="424" r:id="rId72"/>
    <p:sldId id="425" r:id="rId73"/>
    <p:sldId id="390" r:id="rId74"/>
    <p:sldId id="391" r:id="rId75"/>
    <p:sldId id="394" r:id="rId76"/>
    <p:sldId id="279" r:id="rId77"/>
    <p:sldId id="281" r:id="rId78"/>
    <p:sldId id="285" r:id="rId79"/>
    <p:sldId id="284" r:id="rId80"/>
    <p:sldId id="286" r:id="rId81"/>
    <p:sldId id="287" r:id="rId82"/>
    <p:sldId id="288" r:id="rId83"/>
    <p:sldId id="289" r:id="rId84"/>
    <p:sldId id="291" r:id="rId85"/>
    <p:sldId id="450" r:id="rId86"/>
    <p:sldId id="392" r:id="rId87"/>
    <p:sldId id="459" r:id="rId88"/>
    <p:sldId id="368" r:id="rId89"/>
    <p:sldId id="292" r:id="rId90"/>
    <p:sldId id="293" r:id="rId91"/>
    <p:sldId id="294" r:id="rId92"/>
    <p:sldId id="295" r:id="rId93"/>
    <p:sldId id="296" r:id="rId94"/>
    <p:sldId id="297" r:id="rId95"/>
    <p:sldId id="298" r:id="rId96"/>
    <p:sldId id="299" r:id="rId97"/>
    <p:sldId id="300" r:id="rId98"/>
    <p:sldId id="301" r:id="rId99"/>
    <p:sldId id="302" r:id="rId100"/>
    <p:sldId id="303" r:id="rId101"/>
    <p:sldId id="304" r:id="rId102"/>
    <p:sldId id="305" r:id="rId103"/>
    <p:sldId id="426" r:id="rId104"/>
    <p:sldId id="306" r:id="rId105"/>
    <p:sldId id="427" r:id="rId106"/>
    <p:sldId id="307" r:id="rId107"/>
    <p:sldId id="428" r:id="rId108"/>
    <p:sldId id="308" r:id="rId109"/>
    <p:sldId id="460" r:id="rId110"/>
    <p:sldId id="310" r:id="rId111"/>
    <p:sldId id="311" r:id="rId112"/>
    <p:sldId id="431" r:id="rId113"/>
    <p:sldId id="312" r:id="rId114"/>
    <p:sldId id="461" r:id="rId115"/>
    <p:sldId id="313" r:id="rId116"/>
    <p:sldId id="314" r:id="rId117"/>
    <p:sldId id="315" r:id="rId118"/>
    <p:sldId id="316" r:id="rId119"/>
    <p:sldId id="429" r:id="rId120"/>
    <p:sldId id="430" r:id="rId121"/>
    <p:sldId id="432" r:id="rId122"/>
    <p:sldId id="433" r:id="rId123"/>
    <p:sldId id="452" r:id="rId124"/>
    <p:sldId id="435" r:id="rId125"/>
    <p:sldId id="317" r:id="rId126"/>
    <p:sldId id="318" r:id="rId127"/>
    <p:sldId id="319" r:id="rId128"/>
    <p:sldId id="320" r:id="rId129"/>
    <p:sldId id="321" r:id="rId130"/>
    <p:sldId id="322" r:id="rId131"/>
    <p:sldId id="436" r:id="rId132"/>
    <p:sldId id="323" r:id="rId133"/>
    <p:sldId id="324" r:id="rId134"/>
    <p:sldId id="325" r:id="rId135"/>
    <p:sldId id="326" r:id="rId136"/>
    <p:sldId id="327" r:id="rId137"/>
    <p:sldId id="453" r:id="rId138"/>
    <p:sldId id="437" r:id="rId139"/>
    <p:sldId id="329" r:id="rId140"/>
    <p:sldId id="330" r:id="rId141"/>
    <p:sldId id="331" r:id="rId142"/>
    <p:sldId id="332" r:id="rId143"/>
    <p:sldId id="333" r:id="rId144"/>
    <p:sldId id="334" r:id="rId145"/>
    <p:sldId id="370" r:id="rId146"/>
    <p:sldId id="335" r:id="rId147"/>
    <p:sldId id="336" r:id="rId148"/>
    <p:sldId id="337" r:id="rId149"/>
    <p:sldId id="338" r:id="rId150"/>
    <p:sldId id="454" r:id="rId151"/>
    <p:sldId id="340" r:id="rId152"/>
    <p:sldId id="341" r:id="rId153"/>
    <p:sldId id="438" r:id="rId154"/>
    <p:sldId id="342" r:id="rId155"/>
    <p:sldId id="343" r:id="rId156"/>
    <p:sldId id="344" r:id="rId157"/>
    <p:sldId id="434" r:id="rId158"/>
    <p:sldId id="455" r:id="rId159"/>
    <p:sldId id="439" r:id="rId160"/>
    <p:sldId id="348" r:id="rId161"/>
    <p:sldId id="349" r:id="rId162"/>
    <p:sldId id="350" r:id="rId163"/>
    <p:sldId id="351" r:id="rId164"/>
    <p:sldId id="356" r:id="rId165"/>
    <p:sldId id="357" r:id="rId166"/>
    <p:sldId id="443" r:id="rId167"/>
    <p:sldId id="352" r:id="rId168"/>
    <p:sldId id="353" r:id="rId169"/>
    <p:sldId id="354" r:id="rId170"/>
    <p:sldId id="355" r:id="rId171"/>
    <p:sldId id="358" r:id="rId172"/>
    <p:sldId id="447" r:id="rId173"/>
    <p:sldId id="444" r:id="rId174"/>
    <p:sldId id="441" r:id="rId175"/>
    <p:sldId id="360" r:id="rId176"/>
    <p:sldId id="442" r:id="rId177"/>
    <p:sldId id="445" r:id="rId178"/>
    <p:sldId id="361" r:id="rId179"/>
    <p:sldId id="440" r:id="rId180"/>
    <p:sldId id="362" r:id="rId181"/>
    <p:sldId id="363" r:id="rId182"/>
    <p:sldId id="364" r:id="rId183"/>
    <p:sldId id="446" r:id="rId184"/>
    <p:sldId id="365" r:id="rId185"/>
    <p:sldId id="366" r:id="rId186"/>
    <p:sldId id="359" r:id="rId187"/>
    <p:sldId id="448" r:id="rId188"/>
    <p:sldId id="367" r:id="rId189"/>
    <p:sldId id="449" r:id="rId19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未命名的章節" id="{A67434EA-A851-42F4-9EB5-30B56F4ACFE5}">
          <p14:sldIdLst>
            <p14:sldId id="256"/>
            <p14:sldId id="257"/>
            <p14:sldId id="261"/>
            <p14:sldId id="262"/>
            <p14:sldId id="263"/>
            <p14:sldId id="264"/>
            <p14:sldId id="280"/>
            <p14:sldId id="267"/>
            <p14:sldId id="268"/>
            <p14:sldId id="269"/>
            <p14:sldId id="271"/>
            <p14:sldId id="272"/>
            <p14:sldId id="270"/>
            <p14:sldId id="274"/>
            <p14:sldId id="275"/>
            <p14:sldId id="276"/>
            <p14:sldId id="277"/>
            <p14:sldId id="273"/>
            <p14:sldId id="282"/>
            <p14:sldId id="279"/>
            <p14:sldId id="281"/>
            <p14:sldId id="285"/>
            <p14:sldId id="284"/>
            <p14:sldId id="286"/>
            <p14:sldId id="287"/>
            <p14:sldId id="288"/>
            <p14:sldId id="289"/>
            <p14:sldId id="291"/>
            <p14:sldId id="283"/>
            <p14:sldId id="368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69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70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CC"/>
    <a:srgbClr val="006600"/>
    <a:srgbClr val="800080"/>
    <a:srgbClr val="CC0099"/>
    <a:srgbClr val="FF9999"/>
    <a:srgbClr val="000099"/>
    <a:srgbClr val="000066"/>
    <a:srgbClr val="CC66FF"/>
    <a:srgbClr val="F3D2F4"/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2" autoAdjust="0"/>
    <p:restoredTop sz="80345" autoAdjust="0"/>
  </p:normalViewPr>
  <p:slideViewPr>
    <p:cSldViewPr snapToGrid="0">
      <p:cViewPr varScale="1">
        <p:scale>
          <a:sx n="68" d="100"/>
          <a:sy n="68" d="100"/>
        </p:scale>
        <p:origin x="-12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676" y="72"/>
      </p:cViewPr>
      <p:guideLst/>
    </p:cSldViewPr>
  </p:notesViewPr>
  <p:gridSpacing cx="78162150" cy="7816215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notesMaster" Target="notesMasters/notesMaster1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912-6339-47EF-B733-9A114BEF5F8E}" type="datetimeFigureOut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8320-428D-44F8-BC05-AB451E0821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4502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4847-DEDB-4ED8-A241-3E26F295FA8C}" type="datetimeFigureOut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F22C-31DE-4B64-BADE-26261F70D1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147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67685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56033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141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37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171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287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173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287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183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28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188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627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4AD8-50C4-4572-B8AE-FD5B0BB64D8A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5176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754-E793-403F-AF21-93AD6C943E50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721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B08-5DCE-4DDB-BA8A-F854858EE414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0157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36EB-242E-4F6F-909D-12653E15CE77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01" y="612166"/>
            <a:ext cx="1099116" cy="5253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12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AAEA-49DA-4DA1-BF4C-13D5FCD93C2A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2803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57F-6A00-43BC-B4B7-F146617DC39D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8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369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38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41B-78E6-4CE0-9A9A-E0F5A2FBCD0A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443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86C-C5A4-45C4-BEF1-05421A725B11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911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340-58AC-44AD-AB72-52A3B9D05F79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84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8FF4-8397-430C-AA34-3D6ADF2FEA59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23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BF2-AB14-4299-9244-0D0E3DDC918F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7933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8A8-C2F2-4714-86E1-48177C028317}" type="datetime1">
              <a:rPr lang="zh-TW" altLang="en-US" smtClean="0"/>
              <a:pPr/>
              <a:t>2021/4/5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3157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1967" y="1446726"/>
            <a:ext cx="5626100" cy="1735137"/>
          </a:xfrm>
        </p:spPr>
        <p:txBody>
          <a:bodyPr>
            <a:noAutofit/>
          </a:bodyPr>
          <a:lstStyle/>
          <a:p>
            <a:pPr algn="l"/>
            <a:r>
              <a:rPr lang="en-US" altLang="zh-TW" b="1" dirty="0">
                <a:latin typeface="Vrinda" panose="020B0502040204020203" pitchFamily="34" charset="0"/>
                <a:cs typeface="Vrinda" panose="020B0502040204020203" pitchFamily="34" charset="0"/>
              </a:rPr>
              <a:t>Data </a:t>
            </a:r>
            <a:br>
              <a:rPr lang="en-US" altLang="zh-TW" b="1" dirty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altLang="zh-TW" b="1" dirty="0">
                <a:latin typeface="Vrinda" panose="020B0502040204020203" pitchFamily="34" charset="0"/>
                <a:cs typeface="Vrinda" panose="020B0502040204020203" pitchFamily="34" charset="0"/>
              </a:rPr>
              <a:t>Structures</a:t>
            </a:r>
            <a:endParaRPr lang="zh-TW" altLang="en-US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52" name="副標題 2"/>
          <p:cNvSpPr txBox="1">
            <a:spLocks/>
          </p:cNvSpPr>
          <p:nvPr/>
        </p:nvSpPr>
        <p:spPr>
          <a:xfrm>
            <a:off x="886732" y="3125219"/>
            <a:ext cx="6858000" cy="8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600" spc="-150" dirty="0">
                <a:solidFill>
                  <a:srgbClr val="C00000"/>
                </a:solidFill>
                <a:cs typeface="Vrinda" panose="020B0502040204020203" pitchFamily="34" charset="0"/>
              </a:rPr>
              <a:t>CH4 Linked Lists </a:t>
            </a:r>
            <a:endParaRPr lang="zh-TW" altLang="en-US" sz="3600" spc="-150" dirty="0">
              <a:solidFill>
                <a:srgbClr val="C00000"/>
              </a:solidFill>
              <a:cs typeface="Vrinda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419" y="1447042"/>
            <a:ext cx="3444240" cy="4191000"/>
          </a:xfrm>
          <a:prstGeom prst="rect">
            <a:avLst/>
          </a:prstGeom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911011" y="3982280"/>
            <a:ext cx="4050456" cy="2164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Tai-Lang Jong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Office: Delta 928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Tel: 42577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tljong@mx.nthu.edu.tw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2021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41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Insert Steps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insert the data item GAT </a:t>
            </a:r>
            <a:r>
              <a:rPr lang="en-US" altLang="zh-TW" dirty="0" smtClean="0">
                <a:solidFill>
                  <a:srgbClr val="C00000"/>
                </a:solidFill>
              </a:rPr>
              <a:t>between</a:t>
            </a:r>
            <a:r>
              <a:rPr lang="en-US" altLang="zh-TW" dirty="0" smtClean="0"/>
              <a:t> FAT and 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Get a node </a:t>
            </a:r>
            <a:r>
              <a:rPr lang="en-US" altLang="zh-TW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/>
              <a:t> that is currently </a:t>
            </a:r>
            <a:r>
              <a:rPr lang="en-US" altLang="zh-TW" dirty="0" smtClean="0">
                <a:solidFill>
                  <a:srgbClr val="CC0099"/>
                </a:solidFill>
              </a:rPr>
              <a:t>unused</a:t>
            </a:r>
          </a:p>
          <a:p>
            <a:pPr marL="914400" lvl="1" indent="-45720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	    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= unused node or </a:t>
            </a:r>
            <a:r>
              <a:rPr lang="en-US" altLang="zh-TW" dirty="0" smtClean="0">
                <a:solidFill>
                  <a:srgbClr val="800080"/>
                </a:solidFill>
              </a:rPr>
              <a:t>Node*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800080"/>
                </a:solidFill>
              </a:rPr>
              <a:t> = new Node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altLang="zh-TW" dirty="0" smtClean="0"/>
              <a:t>Set the data field of </a:t>
            </a:r>
            <a:r>
              <a:rPr lang="en-US" altLang="zh-TW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/>
              <a:t> to GAT </a:t>
            </a:r>
          </a:p>
          <a:p>
            <a:pPr marL="914400" lvl="1" indent="-45720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         </a:t>
            </a:r>
            <a:r>
              <a:rPr lang="en-US" altLang="zh-TW" b="1" i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a.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= GAT  or </a:t>
            </a:r>
            <a:r>
              <a:rPr lang="en-US" altLang="zh-TW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800080"/>
                </a:solidFill>
              </a:rPr>
              <a:t>-&gt;data = GAT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TW" dirty="0" smtClean="0"/>
              <a:t>Set the link field of </a:t>
            </a:r>
            <a:r>
              <a:rPr lang="en-US" altLang="zh-TW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/>
              <a:t> to point to the node after FAT, which contains HAT: 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get node(FAT) </a:t>
            </a:r>
          </a:p>
          <a:p>
            <a:pPr marL="914400" lvl="1" indent="-45720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        </a:t>
            </a:r>
            <a:r>
              <a:rPr lang="en-US" altLang="zh-TW" b="1" i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err="1" smtClean="0">
                <a:solidFill>
                  <a:schemeClr val="accent1">
                    <a:lumMod val="75000"/>
                  </a:schemeClr>
                </a:solidFill>
              </a:rPr>
              <a:t>.link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= node(FAT).link  or </a:t>
            </a:r>
            <a:r>
              <a:rPr lang="en-US" altLang="zh-TW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TW" dirty="0" smtClean="0">
                <a:solidFill>
                  <a:srgbClr val="800080"/>
                </a:solidFill>
              </a:rPr>
              <a:t>-&gt;link = node(FAT)-&gt;link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altLang="zh-TW" dirty="0" smtClean="0"/>
              <a:t>Set the link field of the node containing FAT to </a:t>
            </a:r>
            <a:r>
              <a:rPr lang="en-US" altLang="zh-TW" b="1" i="1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marL="914400" lvl="1" indent="-457200">
              <a:buNone/>
            </a:pP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         node(FAT).link  = &amp;</a:t>
            </a:r>
            <a:r>
              <a:rPr lang="en-US" altLang="zh-TW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</a:rPr>
              <a:t>or </a:t>
            </a:r>
            <a:r>
              <a:rPr lang="en-US" altLang="zh-TW" dirty="0" smtClean="0">
                <a:solidFill>
                  <a:srgbClr val="800080"/>
                </a:solidFill>
              </a:rPr>
              <a:t>node(FAT)-&gt;link  = </a:t>
            </a:r>
            <a:r>
              <a:rPr lang="en-US" altLang="zh-TW" b="1" i="1" dirty="0" smtClean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TW" altLang="en-US" dirty="0">
              <a:solidFill>
                <a:srgbClr val="80008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3882879" y="661172"/>
            <a:ext cx="3889717" cy="487455"/>
            <a:chOff x="3728131" y="562696"/>
            <a:chExt cx="3889717" cy="487455"/>
          </a:xfrm>
        </p:grpSpPr>
        <p:grpSp>
          <p:nvGrpSpPr>
            <p:cNvPr id="5" name="群組 4"/>
            <p:cNvGrpSpPr/>
            <p:nvPr/>
          </p:nvGrpSpPr>
          <p:grpSpPr>
            <a:xfrm>
              <a:off x="4318779" y="562696"/>
              <a:ext cx="3299069" cy="487455"/>
              <a:chOff x="1336431" y="3348110"/>
              <a:chExt cx="3299069" cy="487455"/>
            </a:xfrm>
          </p:grpSpPr>
          <p:grpSp>
            <p:nvGrpSpPr>
              <p:cNvPr id="6" name="群組 8"/>
              <p:cNvGrpSpPr/>
              <p:nvPr/>
            </p:nvGrpSpPr>
            <p:grpSpPr>
              <a:xfrm>
                <a:off x="1336431" y="3348110"/>
                <a:ext cx="1167619" cy="475734"/>
                <a:chOff x="1491175" y="3362178"/>
                <a:chExt cx="1167619" cy="475734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1491175" y="3362178"/>
                  <a:ext cx="858130" cy="4360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4" name="文字方塊 13"/>
                <p:cNvSpPr txBox="1"/>
                <p:nvPr/>
              </p:nvSpPr>
              <p:spPr>
                <a:xfrm>
                  <a:off x="1589649" y="3376247"/>
                  <a:ext cx="61298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FAT</a:t>
                  </a:r>
                  <a:endParaRPr lang="zh-TW" altLang="en-US" sz="2400" dirty="0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2349305" y="3362178"/>
                  <a:ext cx="309489" cy="4360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7" name="群組 9"/>
              <p:cNvGrpSpPr/>
              <p:nvPr/>
            </p:nvGrpSpPr>
            <p:grpSpPr>
              <a:xfrm>
                <a:off x="3008142" y="3359831"/>
                <a:ext cx="1167619" cy="475734"/>
                <a:chOff x="1491175" y="3362178"/>
                <a:chExt cx="1167619" cy="475734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1491175" y="3362178"/>
                  <a:ext cx="858130" cy="43609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" name="文字方塊 10"/>
                <p:cNvSpPr txBox="1"/>
                <p:nvPr/>
              </p:nvSpPr>
              <p:spPr>
                <a:xfrm>
                  <a:off x="1589649" y="3376247"/>
                  <a:ext cx="6815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400" dirty="0" smtClean="0"/>
                    <a:t>HAT</a:t>
                  </a:r>
                  <a:endParaRPr lang="zh-TW" altLang="en-US" sz="2400" dirty="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2349305" y="3362178"/>
                  <a:ext cx="309489" cy="436099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8" name="直線單箭頭接點 7"/>
              <p:cNvCxnSpPr/>
              <p:nvPr/>
            </p:nvCxnSpPr>
            <p:spPr>
              <a:xfrm>
                <a:off x="2381250" y="3568700"/>
                <a:ext cx="609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/>
              <p:cNvCxnSpPr/>
              <p:nvPr/>
            </p:nvCxnSpPr>
            <p:spPr>
              <a:xfrm>
                <a:off x="4025900" y="3587750"/>
                <a:ext cx="6096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直線單箭頭接點 15"/>
            <p:cNvCxnSpPr/>
            <p:nvPr/>
          </p:nvCxnSpPr>
          <p:spPr>
            <a:xfrm>
              <a:off x="3728131" y="799991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Space 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17616" y="2618349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89867" y="268614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2953" y="223724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0833" y="223724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42953" y="223724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34648" y="2247042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22528" y="2247042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3068" y="2247042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3714560" y="2409875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042953" y="48345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30833" y="48345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42953" y="483450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42953" y="352246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30833" y="352246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51373" y="3522461"/>
            <a:ext cx="848237" cy="32607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4859" y="3522461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>
            <a:endCxn id="42" idx="1"/>
          </p:cNvCxnSpPr>
          <p:nvPr/>
        </p:nvCxnSpPr>
        <p:spPr>
          <a:xfrm>
            <a:off x="2305699" y="3683774"/>
            <a:ext cx="20084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314164" y="352073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2044" y="352073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22584" y="352073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969443" y="3683567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76051" y="352052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63931" y="352052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4471" y="352052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231330" y="3683360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37697" y="352032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25577" y="352032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6117" y="352032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312423" y="48345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00303" y="48345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20843" y="4834500"/>
            <a:ext cx="848237" cy="326078"/>
          </a:xfrm>
          <a:prstGeom prst="rect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3698232" y="5013816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手繪多邊形 14"/>
          <p:cNvSpPr/>
          <p:nvPr/>
        </p:nvSpPr>
        <p:spPr>
          <a:xfrm flipH="1">
            <a:off x="3438144" y="3944471"/>
            <a:ext cx="434621" cy="986117"/>
          </a:xfrm>
          <a:custGeom>
            <a:avLst/>
            <a:gdLst>
              <a:gd name="connsiteX0" fmla="*/ 0 w 645459"/>
              <a:gd name="connsiteY0" fmla="*/ 0 h 986117"/>
              <a:gd name="connsiteX1" fmla="*/ 394447 w 645459"/>
              <a:gd name="connsiteY1" fmla="*/ 358588 h 986117"/>
              <a:gd name="connsiteX2" fmla="*/ 645459 w 645459"/>
              <a:gd name="connsiteY2" fmla="*/ 986117 h 986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5459" h="986117">
                <a:moveTo>
                  <a:pt x="0" y="0"/>
                </a:moveTo>
                <a:cubicBezTo>
                  <a:pt x="143435" y="97117"/>
                  <a:pt x="286871" y="194235"/>
                  <a:pt x="394447" y="358588"/>
                </a:cubicBezTo>
                <a:cubicBezTo>
                  <a:pt x="502023" y="522941"/>
                  <a:pt x="573741" y="754529"/>
                  <a:pt x="645459" y="986117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1875382" y="4129875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List2.GetNode()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637971" y="223842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25851" y="223842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646391" y="223842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 flipV="1">
            <a:off x="5017883" y="2401257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手繪多邊形 62"/>
          <p:cNvSpPr/>
          <p:nvPr/>
        </p:nvSpPr>
        <p:spPr>
          <a:xfrm>
            <a:off x="2841812" y="1970980"/>
            <a:ext cx="3863788" cy="430306"/>
          </a:xfrm>
          <a:custGeom>
            <a:avLst/>
            <a:gdLst>
              <a:gd name="connsiteX0" fmla="*/ 3469341 w 3863788"/>
              <a:gd name="connsiteY0" fmla="*/ 430306 h 430306"/>
              <a:gd name="connsiteX1" fmla="*/ 3863788 w 3863788"/>
              <a:gd name="connsiteY1" fmla="*/ 430306 h 430306"/>
              <a:gd name="connsiteX2" fmla="*/ 3863788 w 3863788"/>
              <a:gd name="connsiteY2" fmla="*/ 0 h 430306"/>
              <a:gd name="connsiteX3" fmla="*/ 0 w 3863788"/>
              <a:gd name="connsiteY3" fmla="*/ 0 h 430306"/>
              <a:gd name="connsiteX4" fmla="*/ 0 w 3863788"/>
              <a:gd name="connsiteY4" fmla="*/ 358588 h 430306"/>
              <a:gd name="connsiteX5" fmla="*/ 188259 w 3863788"/>
              <a:gd name="connsiteY5" fmla="*/ 358588 h 430306"/>
              <a:gd name="connsiteX6" fmla="*/ 188259 w 3863788"/>
              <a:gd name="connsiteY6" fmla="*/ 358588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788" h="430306">
                <a:moveTo>
                  <a:pt x="3469341" y="430306"/>
                </a:moveTo>
                <a:lnTo>
                  <a:pt x="3863788" y="430306"/>
                </a:lnTo>
                <a:lnTo>
                  <a:pt x="3863788" y="0"/>
                </a:lnTo>
                <a:lnTo>
                  <a:pt x="0" y="0"/>
                </a:lnTo>
                <a:lnTo>
                  <a:pt x="0" y="358588"/>
                </a:lnTo>
                <a:lnTo>
                  <a:pt x="188259" y="358588"/>
                </a:lnTo>
                <a:lnTo>
                  <a:pt x="188259" y="358588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375176" y="2517574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List1</a:t>
            </a:r>
            <a:endParaRPr lang="zh-TW" altLang="en-US" sz="2400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75176" y="4232952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List2</a:t>
            </a:r>
            <a:endParaRPr lang="zh-TW" altLang="en-US" sz="24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375176" y="5817437"/>
            <a:ext cx="1824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List3, List4 …</a:t>
            </a:r>
            <a:endParaRPr lang="zh-TW" altLang="en-US" sz="2400" b="1" dirty="0"/>
          </a:p>
        </p:txBody>
      </p:sp>
      <p:sp>
        <p:nvSpPr>
          <p:cNvPr id="3" name="手繪多邊形 2"/>
          <p:cNvSpPr/>
          <p:nvPr/>
        </p:nvSpPr>
        <p:spPr>
          <a:xfrm>
            <a:off x="5084064" y="2496312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文字方塊 66"/>
          <p:cNvSpPr txBox="1"/>
          <p:nvPr/>
        </p:nvSpPr>
        <p:spPr>
          <a:xfrm>
            <a:off x="2902359" y="5215512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74610" y="5283306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手繪多邊形 68"/>
          <p:cNvSpPr/>
          <p:nvPr/>
        </p:nvSpPr>
        <p:spPr>
          <a:xfrm>
            <a:off x="3768807" y="5093475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 16"/>
          <p:cNvSpPr/>
          <p:nvPr/>
        </p:nvSpPr>
        <p:spPr>
          <a:xfrm>
            <a:off x="2788920" y="4553712"/>
            <a:ext cx="2542032" cy="438912"/>
          </a:xfrm>
          <a:custGeom>
            <a:avLst/>
            <a:gdLst>
              <a:gd name="connsiteX0" fmla="*/ 2176272 w 2542032"/>
              <a:gd name="connsiteY0" fmla="*/ 438912 h 438912"/>
              <a:gd name="connsiteX1" fmla="*/ 2542032 w 2542032"/>
              <a:gd name="connsiteY1" fmla="*/ 438912 h 438912"/>
              <a:gd name="connsiteX2" fmla="*/ 2542032 w 2542032"/>
              <a:gd name="connsiteY2" fmla="*/ 0 h 438912"/>
              <a:gd name="connsiteX3" fmla="*/ 0 w 2542032"/>
              <a:gd name="connsiteY3" fmla="*/ 0 h 438912"/>
              <a:gd name="connsiteX4" fmla="*/ 0 w 2542032"/>
              <a:gd name="connsiteY4" fmla="*/ 438912 h 438912"/>
              <a:gd name="connsiteX5" fmla="*/ 256032 w 2542032"/>
              <a:gd name="connsiteY5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2032" h="438912">
                <a:moveTo>
                  <a:pt x="2176272" y="438912"/>
                </a:moveTo>
                <a:lnTo>
                  <a:pt x="2542032" y="438912"/>
                </a:lnTo>
                <a:lnTo>
                  <a:pt x="2542032" y="0"/>
                </a:lnTo>
                <a:lnTo>
                  <a:pt x="0" y="0"/>
                </a:lnTo>
                <a:lnTo>
                  <a:pt x="0" y="438912"/>
                </a:lnTo>
                <a:lnTo>
                  <a:pt x="256032" y="438912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1604067" y="3408787"/>
            <a:ext cx="46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00000"/>
                </a:solidFill>
              </a:rPr>
              <a:t>av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71" name="圓角矩形 70"/>
          <p:cNvSpPr/>
          <p:nvPr/>
        </p:nvSpPr>
        <p:spPr>
          <a:xfrm>
            <a:off x="1389888" y="1685371"/>
            <a:ext cx="6848688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圓角矩形 71"/>
          <p:cNvSpPr/>
          <p:nvPr/>
        </p:nvSpPr>
        <p:spPr>
          <a:xfrm>
            <a:off x="1389888" y="3261111"/>
            <a:ext cx="6848687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31606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Space 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114859" y="3522461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14164" y="352073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2044" y="352073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22584" y="352073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969443" y="3683567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76051" y="352052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63931" y="352052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4471" y="352052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231330" y="3683360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37697" y="352032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25577" y="352032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6117" y="352032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3042953" y="352246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530833" y="352246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051373" y="352246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V="1">
            <a:off x="3698232" y="368529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2305699" y="3683774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手繪多邊形 16"/>
          <p:cNvSpPr/>
          <p:nvPr/>
        </p:nvSpPr>
        <p:spPr>
          <a:xfrm>
            <a:off x="3451412" y="2734235"/>
            <a:ext cx="861011" cy="708212"/>
          </a:xfrm>
          <a:custGeom>
            <a:avLst/>
            <a:gdLst>
              <a:gd name="connsiteX0" fmla="*/ 1084729 w 1084729"/>
              <a:gd name="connsiteY0" fmla="*/ 0 h 708212"/>
              <a:gd name="connsiteX1" fmla="*/ 735106 w 1084729"/>
              <a:gd name="connsiteY1" fmla="*/ 242047 h 708212"/>
              <a:gd name="connsiteX2" fmla="*/ 170329 w 1084729"/>
              <a:gd name="connsiteY2" fmla="*/ 412377 h 708212"/>
              <a:gd name="connsiteX3" fmla="*/ 0 w 1084729"/>
              <a:gd name="connsiteY3" fmla="*/ 708212 h 70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4729" h="708212">
                <a:moveTo>
                  <a:pt x="1084729" y="0"/>
                </a:moveTo>
                <a:cubicBezTo>
                  <a:pt x="986117" y="86659"/>
                  <a:pt x="887506" y="173318"/>
                  <a:pt x="735106" y="242047"/>
                </a:cubicBezTo>
                <a:cubicBezTo>
                  <a:pt x="582706" y="310776"/>
                  <a:pt x="292847" y="334683"/>
                  <a:pt x="170329" y="412377"/>
                </a:cubicBezTo>
                <a:cubicBezTo>
                  <a:pt x="47811" y="490071"/>
                  <a:pt x="23905" y="599141"/>
                  <a:pt x="0" y="708212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2248066" y="2757255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List1.RetNode()</a:t>
            </a:r>
            <a:endParaRPr lang="zh-TW" altLang="en-US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375176" y="2517574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List1</a:t>
            </a:r>
            <a:endParaRPr lang="zh-TW" altLang="en-US" sz="2400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375176" y="4232952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List2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75176" y="5817437"/>
            <a:ext cx="1824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List3, List4 …</a:t>
            </a:r>
            <a:endParaRPr lang="zh-TW" altLang="en-US" sz="2400" b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4217616" y="2618349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89867" y="268614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042953" y="223724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530833" y="223724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042953" y="223724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34648" y="2247042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822528" y="2247042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43068" y="2247042"/>
            <a:ext cx="848237" cy="32607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直線單箭頭接點 82"/>
          <p:cNvCxnSpPr/>
          <p:nvPr/>
        </p:nvCxnSpPr>
        <p:spPr>
          <a:xfrm>
            <a:off x="3714560" y="2391793"/>
            <a:ext cx="19234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637971" y="223842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125851" y="223842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646391" y="223842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手繪多邊形 87"/>
          <p:cNvSpPr/>
          <p:nvPr/>
        </p:nvSpPr>
        <p:spPr>
          <a:xfrm>
            <a:off x="2841812" y="1970980"/>
            <a:ext cx="3863788" cy="430306"/>
          </a:xfrm>
          <a:custGeom>
            <a:avLst/>
            <a:gdLst>
              <a:gd name="connsiteX0" fmla="*/ 3469341 w 3863788"/>
              <a:gd name="connsiteY0" fmla="*/ 430306 h 430306"/>
              <a:gd name="connsiteX1" fmla="*/ 3863788 w 3863788"/>
              <a:gd name="connsiteY1" fmla="*/ 430306 h 430306"/>
              <a:gd name="connsiteX2" fmla="*/ 3863788 w 3863788"/>
              <a:gd name="connsiteY2" fmla="*/ 0 h 430306"/>
              <a:gd name="connsiteX3" fmla="*/ 0 w 3863788"/>
              <a:gd name="connsiteY3" fmla="*/ 0 h 430306"/>
              <a:gd name="connsiteX4" fmla="*/ 0 w 3863788"/>
              <a:gd name="connsiteY4" fmla="*/ 358588 h 430306"/>
              <a:gd name="connsiteX5" fmla="*/ 188259 w 3863788"/>
              <a:gd name="connsiteY5" fmla="*/ 358588 h 430306"/>
              <a:gd name="connsiteX6" fmla="*/ 188259 w 3863788"/>
              <a:gd name="connsiteY6" fmla="*/ 358588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788" h="430306">
                <a:moveTo>
                  <a:pt x="3469341" y="430306"/>
                </a:moveTo>
                <a:lnTo>
                  <a:pt x="3863788" y="430306"/>
                </a:lnTo>
                <a:lnTo>
                  <a:pt x="3863788" y="0"/>
                </a:lnTo>
                <a:lnTo>
                  <a:pt x="0" y="0"/>
                </a:lnTo>
                <a:lnTo>
                  <a:pt x="0" y="358588"/>
                </a:lnTo>
                <a:lnTo>
                  <a:pt x="188259" y="358588"/>
                </a:lnTo>
                <a:lnTo>
                  <a:pt x="188259" y="358588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9" name="手繪多邊形 88"/>
          <p:cNvSpPr/>
          <p:nvPr/>
        </p:nvSpPr>
        <p:spPr>
          <a:xfrm>
            <a:off x="5084064" y="2496312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3042953" y="48345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30833" y="48345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042953" y="483450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312423" y="48345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800303" y="48345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320843" y="4834500"/>
            <a:ext cx="848237" cy="326078"/>
          </a:xfrm>
          <a:prstGeom prst="rect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7" name="直線單箭頭接點 106"/>
          <p:cNvCxnSpPr/>
          <p:nvPr/>
        </p:nvCxnSpPr>
        <p:spPr>
          <a:xfrm flipV="1">
            <a:off x="3698232" y="5013816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/>
          <p:cNvSpPr txBox="1"/>
          <p:nvPr/>
        </p:nvSpPr>
        <p:spPr>
          <a:xfrm>
            <a:off x="2902359" y="5215512"/>
            <a:ext cx="622030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574610" y="5283306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手繪多邊形 109"/>
          <p:cNvSpPr/>
          <p:nvPr/>
        </p:nvSpPr>
        <p:spPr>
          <a:xfrm>
            <a:off x="3768807" y="5093475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手繪多邊形 110"/>
          <p:cNvSpPr/>
          <p:nvPr/>
        </p:nvSpPr>
        <p:spPr>
          <a:xfrm>
            <a:off x="2788920" y="4553712"/>
            <a:ext cx="2542032" cy="438912"/>
          </a:xfrm>
          <a:custGeom>
            <a:avLst/>
            <a:gdLst>
              <a:gd name="connsiteX0" fmla="*/ 2176272 w 2542032"/>
              <a:gd name="connsiteY0" fmla="*/ 438912 h 438912"/>
              <a:gd name="connsiteX1" fmla="*/ 2542032 w 2542032"/>
              <a:gd name="connsiteY1" fmla="*/ 438912 h 438912"/>
              <a:gd name="connsiteX2" fmla="*/ 2542032 w 2542032"/>
              <a:gd name="connsiteY2" fmla="*/ 0 h 438912"/>
              <a:gd name="connsiteX3" fmla="*/ 0 w 2542032"/>
              <a:gd name="connsiteY3" fmla="*/ 0 h 438912"/>
              <a:gd name="connsiteX4" fmla="*/ 0 w 2542032"/>
              <a:gd name="connsiteY4" fmla="*/ 438912 h 438912"/>
              <a:gd name="connsiteX5" fmla="*/ 256032 w 2542032"/>
              <a:gd name="connsiteY5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42032" h="438912">
                <a:moveTo>
                  <a:pt x="2176272" y="438912"/>
                </a:moveTo>
                <a:lnTo>
                  <a:pt x="2542032" y="438912"/>
                </a:lnTo>
                <a:lnTo>
                  <a:pt x="2542032" y="0"/>
                </a:lnTo>
                <a:lnTo>
                  <a:pt x="0" y="0"/>
                </a:lnTo>
                <a:lnTo>
                  <a:pt x="0" y="438912"/>
                </a:lnTo>
                <a:lnTo>
                  <a:pt x="256032" y="438912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1604067" y="3408787"/>
            <a:ext cx="46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00000"/>
                </a:solidFill>
              </a:rPr>
              <a:t>av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1389888" y="1685371"/>
            <a:ext cx="6848688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圓角矩形 113"/>
          <p:cNvSpPr/>
          <p:nvPr/>
        </p:nvSpPr>
        <p:spPr>
          <a:xfrm>
            <a:off x="1389888" y="3261111"/>
            <a:ext cx="6848687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9244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a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3748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Provide a node for use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 of available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1214008" y="5374403"/>
            <a:ext cx="46647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av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014275" y="5442197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3580" y="544047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701460" y="544047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2000" y="544047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V="1">
            <a:off x="4868859" y="560330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475467" y="544026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63347" y="544026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83887" y="544026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130746" y="5603096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737113" y="544005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24993" y="544005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745533" y="544005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942369" y="544219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30249" y="544219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50789" y="544219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 flipV="1">
            <a:off x="3597648" y="5605029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205115" y="5603510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1377698" y="5963834"/>
            <a:ext cx="317716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2014275" y="603937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2053879" y="602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48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圓角矩形 70"/>
          <p:cNvSpPr/>
          <p:nvPr/>
        </p:nvSpPr>
        <p:spPr>
          <a:xfrm>
            <a:off x="1373937" y="4314097"/>
            <a:ext cx="6696224" cy="11582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圓角矩形 69"/>
          <p:cNvSpPr/>
          <p:nvPr/>
        </p:nvSpPr>
        <p:spPr>
          <a:xfrm>
            <a:off x="1348149" y="5512224"/>
            <a:ext cx="6696224" cy="1237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Getting a </a:t>
            </a:r>
            <a:r>
              <a:rPr lang="en-US" altLang="zh-TW" dirty="0" smtClean="0"/>
              <a:t>Node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28256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&gt;*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out of available nodes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x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5" name="群組 44"/>
          <p:cNvGrpSpPr/>
          <p:nvPr/>
        </p:nvGrpSpPr>
        <p:grpSpPr>
          <a:xfrm>
            <a:off x="1270279" y="4403732"/>
            <a:ext cx="6379762" cy="1051096"/>
            <a:chOff x="1214008" y="5374403"/>
            <a:chExt cx="6379762" cy="1051096"/>
          </a:xfrm>
        </p:grpSpPr>
        <p:sp>
          <p:nvSpPr>
            <p:cNvPr id="25" name="文字方塊 24"/>
            <p:cNvSpPr txBox="1"/>
            <p:nvPr/>
          </p:nvSpPr>
          <p:spPr>
            <a:xfrm>
              <a:off x="1214008" y="5374403"/>
              <a:ext cx="46647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av</a:t>
              </a:r>
              <a:endParaRPr lang="zh-TW" altLang="en-US" sz="2400" dirty="0"/>
            </a:p>
          </p:txBody>
        </p:sp>
        <p:sp>
          <p:nvSpPr>
            <p:cNvPr id="26" name="矩形 25"/>
            <p:cNvSpPr/>
            <p:nvPr/>
          </p:nvSpPr>
          <p:spPr>
            <a:xfrm>
              <a:off x="2014275" y="5442197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213580" y="5440471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01460" y="5440471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22000" y="5440471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線單箭頭接點 29"/>
            <p:cNvCxnSpPr/>
            <p:nvPr/>
          </p:nvCxnSpPr>
          <p:spPr>
            <a:xfrm flipV="1">
              <a:off x="4868859" y="5603303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5475467" y="544026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63347" y="544026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83887" y="544026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>
            <a:xfrm flipV="1">
              <a:off x="6130746" y="5603096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6737113" y="5440057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224993" y="544005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45533" y="544005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942369" y="5442197"/>
              <a:ext cx="486139" cy="326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430249" y="5442197"/>
              <a:ext cx="367455" cy="3260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950789" y="544219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直線單箭頭接點 40"/>
            <p:cNvCxnSpPr/>
            <p:nvPr/>
          </p:nvCxnSpPr>
          <p:spPr>
            <a:xfrm flipV="1">
              <a:off x="3597648" y="5605029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>
              <a:off x="2205115" y="5603510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字方塊 42"/>
            <p:cNvSpPr txBox="1"/>
            <p:nvPr/>
          </p:nvSpPr>
          <p:spPr>
            <a:xfrm>
              <a:off x="1377698" y="5963834"/>
              <a:ext cx="31771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2014275" y="6039373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1270280" y="5599491"/>
            <a:ext cx="6379762" cy="1051096"/>
            <a:chOff x="1214008" y="5374403"/>
            <a:chExt cx="6379762" cy="1051096"/>
          </a:xfrm>
        </p:grpSpPr>
        <p:sp>
          <p:nvSpPr>
            <p:cNvPr id="47" name="文字方塊 46"/>
            <p:cNvSpPr txBox="1"/>
            <p:nvPr/>
          </p:nvSpPr>
          <p:spPr>
            <a:xfrm>
              <a:off x="1214008" y="5374403"/>
              <a:ext cx="46647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av</a:t>
              </a:r>
              <a:endParaRPr lang="zh-TW" altLang="en-US" sz="24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2014275" y="5442197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4213580" y="5440471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701460" y="5440471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22000" y="5440471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直線單箭頭接點 51"/>
            <p:cNvCxnSpPr/>
            <p:nvPr/>
          </p:nvCxnSpPr>
          <p:spPr>
            <a:xfrm flipV="1">
              <a:off x="4868859" y="5603303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 52"/>
            <p:cNvSpPr/>
            <p:nvPr/>
          </p:nvSpPr>
          <p:spPr>
            <a:xfrm>
              <a:off x="5475467" y="544026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5963347" y="544026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483887" y="544026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V="1">
              <a:off x="6130746" y="5603096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/>
            <p:cNvSpPr/>
            <p:nvPr/>
          </p:nvSpPr>
          <p:spPr>
            <a:xfrm>
              <a:off x="6737113" y="5440057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224993" y="544005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745533" y="544005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2205115" y="5605029"/>
              <a:ext cx="2016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/>
            <p:cNvSpPr txBox="1"/>
            <p:nvPr/>
          </p:nvSpPr>
          <p:spPr>
            <a:xfrm>
              <a:off x="1377698" y="5963834"/>
              <a:ext cx="31771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2014275" y="6039373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942369" y="6039373"/>
              <a:ext cx="486139" cy="326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430249" y="6039373"/>
              <a:ext cx="367455" cy="3260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950789" y="6039373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單箭頭接點 65"/>
            <p:cNvCxnSpPr/>
            <p:nvPr/>
          </p:nvCxnSpPr>
          <p:spPr>
            <a:xfrm>
              <a:off x="2205115" y="6200686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/>
          <p:cNvSpPr txBox="1"/>
          <p:nvPr/>
        </p:nvSpPr>
        <p:spPr>
          <a:xfrm>
            <a:off x="168812" y="4797083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Before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79009" y="5849816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After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2124221" y="5057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0485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Returning a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27036"/>
            <a:ext cx="7886700" cy="3748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&lt;T&gt;*&amp;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node pointed to by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delete x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圓角矩形圖說文字 5"/>
          <p:cNvSpPr/>
          <p:nvPr/>
        </p:nvSpPr>
        <p:spPr>
          <a:xfrm>
            <a:off x="6647689" y="2422187"/>
            <a:ext cx="1509014" cy="970523"/>
          </a:xfrm>
          <a:prstGeom prst="wedgeRoundRectCallout">
            <a:avLst>
              <a:gd name="adj1" fmla="val -37664"/>
              <a:gd name="adj2" fmla="val -7814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reference to a pointer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圓角矩形圖說文字 6"/>
          <p:cNvSpPr/>
          <p:nvPr/>
        </p:nvSpPr>
        <p:spPr>
          <a:xfrm>
            <a:off x="1463039" y="3684059"/>
            <a:ext cx="3605875" cy="1125685"/>
          </a:xfrm>
          <a:prstGeom prst="wedgeRoundRectCallout">
            <a:avLst>
              <a:gd name="adj1" fmla="val -40694"/>
              <a:gd name="adj2" fmla="val -70176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TW" sz="2000" dirty="0">
                <a:solidFill>
                  <a:schemeClr val="tx1"/>
                </a:solidFill>
              </a:rPr>
              <a:t>x is cleared after being returned.  This could prevent a freed node from still being used.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grpSp>
        <p:nvGrpSpPr>
          <p:cNvPr id="32" name="群組 31"/>
          <p:cNvGrpSpPr/>
          <p:nvPr/>
        </p:nvGrpSpPr>
        <p:grpSpPr>
          <a:xfrm>
            <a:off x="1214008" y="5374403"/>
            <a:ext cx="6379762" cy="1051096"/>
            <a:chOff x="1214008" y="5374403"/>
            <a:chExt cx="6379762" cy="1051096"/>
          </a:xfrm>
        </p:grpSpPr>
        <p:sp>
          <p:nvSpPr>
            <p:cNvPr id="8" name="文字方塊 7"/>
            <p:cNvSpPr txBox="1"/>
            <p:nvPr/>
          </p:nvSpPr>
          <p:spPr>
            <a:xfrm>
              <a:off x="1214008" y="5374403"/>
              <a:ext cx="46647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av</a:t>
              </a:r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275" y="5442197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13580" y="5440471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01460" y="5440471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22000" y="5440471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4868859" y="5603303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475467" y="544026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63347" y="544026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3887" y="544026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6130746" y="5603096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737113" y="5440057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24993" y="544005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45533" y="544005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205115" y="5605029"/>
              <a:ext cx="2016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377698" y="5963834"/>
              <a:ext cx="31771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4275" y="6039373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42369" y="6039373"/>
              <a:ext cx="486139" cy="326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30249" y="6039373"/>
              <a:ext cx="367455" cy="32607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50789" y="6039373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2205115" y="6200686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324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圓角矩形 56"/>
          <p:cNvSpPr/>
          <p:nvPr/>
        </p:nvSpPr>
        <p:spPr>
          <a:xfrm>
            <a:off x="1348149" y="5301204"/>
            <a:ext cx="6696224" cy="12379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圓角矩形 55"/>
          <p:cNvSpPr/>
          <p:nvPr/>
        </p:nvSpPr>
        <p:spPr>
          <a:xfrm>
            <a:off x="1322361" y="3854548"/>
            <a:ext cx="6696224" cy="1237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Returning a </a:t>
            </a:r>
            <a:r>
              <a:rPr lang="en-US" altLang="zh-TW" dirty="0" smtClean="0"/>
              <a:t>Node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27036"/>
            <a:ext cx="7886700" cy="2244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&lt;T&gt;*&amp;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node pointed to by 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 delete x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群組 31"/>
          <p:cNvGrpSpPr/>
          <p:nvPr/>
        </p:nvGrpSpPr>
        <p:grpSpPr>
          <a:xfrm>
            <a:off x="1382820" y="3953566"/>
            <a:ext cx="6379762" cy="1051096"/>
            <a:chOff x="1214008" y="5374403"/>
            <a:chExt cx="6379762" cy="1051096"/>
          </a:xfrm>
        </p:grpSpPr>
        <p:sp>
          <p:nvSpPr>
            <p:cNvPr id="8" name="文字方塊 7"/>
            <p:cNvSpPr txBox="1"/>
            <p:nvPr/>
          </p:nvSpPr>
          <p:spPr>
            <a:xfrm>
              <a:off x="1214008" y="5374403"/>
              <a:ext cx="46647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av</a:t>
              </a:r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014275" y="5442197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213580" y="5440471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701460" y="5440471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22000" y="5440471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V="1">
              <a:off x="4868859" y="5603303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475467" y="544026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963347" y="544026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483887" y="544026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 flipV="1">
              <a:off x="6130746" y="5603096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6737113" y="5440057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224993" y="544005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745533" y="544005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205115" y="5605029"/>
              <a:ext cx="2016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1377698" y="5963834"/>
              <a:ext cx="31771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4275" y="6039373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942369" y="6039373"/>
              <a:ext cx="486139" cy="326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430249" y="6039373"/>
              <a:ext cx="367455" cy="32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950789" y="6039373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>
              <a:off x="2205115" y="6200686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群組 31"/>
          <p:cNvGrpSpPr/>
          <p:nvPr/>
        </p:nvGrpSpPr>
        <p:grpSpPr>
          <a:xfrm>
            <a:off x="1396891" y="5416628"/>
            <a:ext cx="6379762" cy="1051096"/>
            <a:chOff x="1214008" y="5374403"/>
            <a:chExt cx="6379762" cy="1051096"/>
          </a:xfrm>
        </p:grpSpPr>
        <p:sp>
          <p:nvSpPr>
            <p:cNvPr id="33" name="文字方塊 32"/>
            <p:cNvSpPr txBox="1"/>
            <p:nvPr/>
          </p:nvSpPr>
          <p:spPr>
            <a:xfrm>
              <a:off x="1214008" y="5374403"/>
              <a:ext cx="466474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/>
                <a:t>av</a:t>
              </a:r>
              <a:endParaRPr lang="zh-TW" altLang="en-US" sz="24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2014275" y="5442197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13580" y="5440471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701460" y="5440471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222000" y="5440471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 flipV="1">
              <a:off x="4868859" y="5603303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5475467" y="544026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963347" y="544026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483887" y="544026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線單箭頭接點 41"/>
            <p:cNvCxnSpPr/>
            <p:nvPr/>
          </p:nvCxnSpPr>
          <p:spPr>
            <a:xfrm flipV="1">
              <a:off x="6130746" y="5603096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6737113" y="5440057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224993" y="544005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745533" y="544005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942369" y="5442197"/>
              <a:ext cx="486139" cy="32607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3430249" y="5442197"/>
              <a:ext cx="367455" cy="3260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950789" y="544219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線單箭頭接點 48"/>
            <p:cNvCxnSpPr/>
            <p:nvPr/>
          </p:nvCxnSpPr>
          <p:spPr>
            <a:xfrm flipV="1">
              <a:off x="3597648" y="5605029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/>
            <p:nvPr/>
          </p:nvCxnSpPr>
          <p:spPr>
            <a:xfrm>
              <a:off x="2205115" y="5603510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字方塊 50"/>
            <p:cNvSpPr txBox="1"/>
            <p:nvPr/>
          </p:nvSpPr>
          <p:spPr>
            <a:xfrm>
              <a:off x="1377698" y="5963834"/>
              <a:ext cx="31771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x</a:t>
              </a:r>
              <a:endParaRPr lang="zh-TW" altLang="en-US" sz="24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2014275" y="6039373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3" name="文字方塊 52"/>
          <p:cNvSpPr txBox="1"/>
          <p:nvPr/>
        </p:nvSpPr>
        <p:spPr>
          <a:xfrm>
            <a:off x="2236763" y="6028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253218" y="4403187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Before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63415" y="5652868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After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240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Clearing a 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17892"/>
            <a:ext cx="7886700" cy="3483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&lt;T&gt;::~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Delete/clear the circular list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(last)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 x = last-&gt;link;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last-&gt;link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last node linked to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x;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first node of list becomes front of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0" name="群組 39"/>
          <p:cNvGrpSpPr/>
          <p:nvPr/>
        </p:nvGrpSpPr>
        <p:grpSpPr>
          <a:xfrm>
            <a:off x="1478288" y="5582445"/>
            <a:ext cx="3863788" cy="1109034"/>
            <a:chOff x="802700" y="5381692"/>
            <a:chExt cx="3863788" cy="1109034"/>
          </a:xfrm>
        </p:grpSpPr>
        <p:sp>
          <p:nvSpPr>
            <p:cNvPr id="6" name="文字方塊 5"/>
            <p:cNvSpPr txBox="1"/>
            <p:nvPr/>
          </p:nvSpPr>
          <p:spPr>
            <a:xfrm>
              <a:off x="2178504" y="6029061"/>
              <a:ext cx="622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0000CC"/>
                  </a:solidFill>
                </a:rPr>
                <a:t>last</a:t>
              </a:r>
              <a:endParaRPr lang="zh-TW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850755" y="6096855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03841" y="5647958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91721" y="5647958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003841" y="5647958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295536" y="5657754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83416" y="5657754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03956" y="5657754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V="1">
              <a:off x="1675448" y="5820587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3598859" y="5649136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086739" y="5649136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607279" y="5649136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線單箭頭接點 17"/>
            <p:cNvCxnSpPr/>
            <p:nvPr/>
          </p:nvCxnSpPr>
          <p:spPr>
            <a:xfrm flipV="1">
              <a:off x="2978771" y="5811969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手繪多邊形 18"/>
            <p:cNvSpPr/>
            <p:nvPr/>
          </p:nvSpPr>
          <p:spPr>
            <a:xfrm>
              <a:off x="802700" y="5381692"/>
              <a:ext cx="3863788" cy="430306"/>
            </a:xfrm>
            <a:custGeom>
              <a:avLst/>
              <a:gdLst>
                <a:gd name="connsiteX0" fmla="*/ 3469341 w 3863788"/>
                <a:gd name="connsiteY0" fmla="*/ 430306 h 430306"/>
                <a:gd name="connsiteX1" fmla="*/ 3863788 w 3863788"/>
                <a:gd name="connsiteY1" fmla="*/ 430306 h 430306"/>
                <a:gd name="connsiteX2" fmla="*/ 3863788 w 3863788"/>
                <a:gd name="connsiteY2" fmla="*/ 0 h 430306"/>
                <a:gd name="connsiteX3" fmla="*/ 0 w 3863788"/>
                <a:gd name="connsiteY3" fmla="*/ 0 h 430306"/>
                <a:gd name="connsiteX4" fmla="*/ 0 w 3863788"/>
                <a:gd name="connsiteY4" fmla="*/ 358588 h 430306"/>
                <a:gd name="connsiteX5" fmla="*/ 188259 w 3863788"/>
                <a:gd name="connsiteY5" fmla="*/ 358588 h 430306"/>
                <a:gd name="connsiteX6" fmla="*/ 188259 w 3863788"/>
                <a:gd name="connsiteY6" fmla="*/ 358588 h 43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3788" h="430306">
                  <a:moveTo>
                    <a:pt x="3469341" y="430306"/>
                  </a:moveTo>
                  <a:lnTo>
                    <a:pt x="3863788" y="430306"/>
                  </a:lnTo>
                  <a:lnTo>
                    <a:pt x="3863788" y="0"/>
                  </a:lnTo>
                  <a:lnTo>
                    <a:pt x="0" y="0"/>
                  </a:lnTo>
                  <a:lnTo>
                    <a:pt x="0" y="358588"/>
                  </a:lnTo>
                  <a:lnTo>
                    <a:pt x="188259" y="358588"/>
                  </a:lnTo>
                  <a:lnTo>
                    <a:pt x="188259" y="358588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3044952" y="5907024"/>
              <a:ext cx="557784" cy="347472"/>
            </a:xfrm>
            <a:custGeom>
              <a:avLst/>
              <a:gdLst>
                <a:gd name="connsiteX0" fmla="*/ 0 w 557784"/>
                <a:gd name="connsiteY0" fmla="*/ 347472 h 347472"/>
                <a:gd name="connsiteX1" fmla="*/ 329184 w 557784"/>
                <a:gd name="connsiteY1" fmla="*/ 347472 h 347472"/>
                <a:gd name="connsiteX2" fmla="*/ 329184 w 557784"/>
                <a:gd name="connsiteY2" fmla="*/ 0 h 347472"/>
                <a:gd name="connsiteX3" fmla="*/ 557784 w 557784"/>
                <a:gd name="connsiteY3" fmla="*/ 0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784" h="347472">
                  <a:moveTo>
                    <a:pt x="0" y="347472"/>
                  </a:moveTo>
                  <a:lnTo>
                    <a:pt x="329184" y="347472"/>
                  </a:lnTo>
                  <a:lnTo>
                    <a:pt x="329184" y="0"/>
                  </a:lnTo>
                  <a:lnTo>
                    <a:pt x="557784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1003841" y="4926439"/>
            <a:ext cx="6090287" cy="461665"/>
            <a:chOff x="1003841" y="4963015"/>
            <a:chExt cx="6090287" cy="461665"/>
          </a:xfrm>
        </p:grpSpPr>
        <p:sp>
          <p:nvSpPr>
            <p:cNvPr id="21" name="矩形 20"/>
            <p:cNvSpPr/>
            <p:nvPr/>
          </p:nvSpPr>
          <p:spPr>
            <a:xfrm>
              <a:off x="2442727" y="5076689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930607" y="5076689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51147" y="5076689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003841" y="4963015"/>
              <a:ext cx="466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solidFill>
                    <a:srgbClr val="C00000"/>
                  </a:solidFill>
                </a:rPr>
                <a:t>av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14633" y="5076689"/>
              <a:ext cx="391143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 flipV="1">
              <a:off x="3098006" y="5239521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>
              <a:off x="1705473" y="5238002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713938" y="5074963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01818" y="5074963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722358" y="5074963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線單箭頭接點 30"/>
            <p:cNvCxnSpPr/>
            <p:nvPr/>
          </p:nvCxnSpPr>
          <p:spPr>
            <a:xfrm flipV="1">
              <a:off x="4369217" y="5237795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4975825" y="5074756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463705" y="5074756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984245" y="5074756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直線單箭頭接點 34"/>
            <p:cNvCxnSpPr/>
            <p:nvPr/>
          </p:nvCxnSpPr>
          <p:spPr>
            <a:xfrm flipV="1">
              <a:off x="5631104" y="5237588"/>
              <a:ext cx="624352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6237471" y="5074549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725351" y="5074549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245891" y="5074549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111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圓角矩形 96"/>
          <p:cNvSpPr/>
          <p:nvPr/>
        </p:nvSpPr>
        <p:spPr>
          <a:xfrm>
            <a:off x="1516962" y="4977655"/>
            <a:ext cx="6443003" cy="18006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圓角矩形 95"/>
          <p:cNvSpPr/>
          <p:nvPr/>
        </p:nvSpPr>
        <p:spPr>
          <a:xfrm>
            <a:off x="1491174" y="3137095"/>
            <a:ext cx="6443003" cy="18006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Clearing a </a:t>
            </a:r>
            <a:r>
              <a:rPr lang="en-US" altLang="zh-TW" dirty="0" smtClean="0"/>
              <a:t>List (cont.)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17893"/>
            <a:ext cx="7886700" cy="1592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&gt;* x = last-&gt;link;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last-&gt;link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last node linked to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x;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first node of list becomes front of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0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552493" y="3153871"/>
            <a:ext cx="6090287" cy="1765040"/>
            <a:chOff x="1003841" y="4926439"/>
            <a:chExt cx="6090287" cy="1765040"/>
          </a:xfrm>
        </p:grpSpPr>
        <p:grpSp>
          <p:nvGrpSpPr>
            <p:cNvPr id="3" name="群組 39"/>
            <p:cNvGrpSpPr/>
            <p:nvPr/>
          </p:nvGrpSpPr>
          <p:grpSpPr>
            <a:xfrm>
              <a:off x="1478288" y="5582445"/>
              <a:ext cx="3863788" cy="1109034"/>
              <a:chOff x="802700" y="5381692"/>
              <a:chExt cx="3863788" cy="1109034"/>
            </a:xfrm>
          </p:grpSpPr>
          <p:sp>
            <p:nvSpPr>
              <p:cNvPr id="6" name="文字方塊 5"/>
              <p:cNvSpPr txBox="1"/>
              <p:nvPr/>
            </p:nvSpPr>
            <p:spPr>
              <a:xfrm>
                <a:off x="2178504" y="6029061"/>
                <a:ext cx="622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CC"/>
                    </a:solidFill>
                  </a:rPr>
                  <a:t>last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850755" y="6096855"/>
                <a:ext cx="391143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03841" y="5647958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91721" y="5647958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003841" y="5647958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95536" y="5657754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783416" y="5657754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03956" y="5657754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直線單箭頭接點 13"/>
              <p:cNvCxnSpPr/>
              <p:nvPr/>
            </p:nvCxnSpPr>
            <p:spPr>
              <a:xfrm flipV="1">
                <a:off x="1675448" y="5820587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3598859" y="564913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086739" y="5649136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607279" y="564913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直線單箭頭接點 17"/>
              <p:cNvCxnSpPr/>
              <p:nvPr/>
            </p:nvCxnSpPr>
            <p:spPr>
              <a:xfrm flipV="1">
                <a:off x="2978771" y="5811969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手繪多邊形 18"/>
              <p:cNvSpPr/>
              <p:nvPr/>
            </p:nvSpPr>
            <p:spPr>
              <a:xfrm>
                <a:off x="802700" y="5381692"/>
                <a:ext cx="3863788" cy="430306"/>
              </a:xfrm>
              <a:custGeom>
                <a:avLst/>
                <a:gdLst>
                  <a:gd name="connsiteX0" fmla="*/ 3469341 w 3863788"/>
                  <a:gd name="connsiteY0" fmla="*/ 430306 h 430306"/>
                  <a:gd name="connsiteX1" fmla="*/ 3863788 w 3863788"/>
                  <a:gd name="connsiteY1" fmla="*/ 430306 h 430306"/>
                  <a:gd name="connsiteX2" fmla="*/ 3863788 w 3863788"/>
                  <a:gd name="connsiteY2" fmla="*/ 0 h 430306"/>
                  <a:gd name="connsiteX3" fmla="*/ 0 w 3863788"/>
                  <a:gd name="connsiteY3" fmla="*/ 0 h 430306"/>
                  <a:gd name="connsiteX4" fmla="*/ 0 w 3863788"/>
                  <a:gd name="connsiteY4" fmla="*/ 358588 h 430306"/>
                  <a:gd name="connsiteX5" fmla="*/ 188259 w 3863788"/>
                  <a:gd name="connsiteY5" fmla="*/ 358588 h 430306"/>
                  <a:gd name="connsiteX6" fmla="*/ 188259 w 3863788"/>
                  <a:gd name="connsiteY6" fmla="*/ 358588 h 430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63788" h="430306">
                    <a:moveTo>
                      <a:pt x="3469341" y="430306"/>
                    </a:moveTo>
                    <a:lnTo>
                      <a:pt x="3863788" y="430306"/>
                    </a:lnTo>
                    <a:lnTo>
                      <a:pt x="3863788" y="0"/>
                    </a:lnTo>
                    <a:lnTo>
                      <a:pt x="0" y="0"/>
                    </a:lnTo>
                    <a:lnTo>
                      <a:pt x="0" y="358588"/>
                    </a:lnTo>
                    <a:lnTo>
                      <a:pt x="188259" y="358588"/>
                    </a:lnTo>
                    <a:lnTo>
                      <a:pt x="188259" y="358588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手繪多邊形 19"/>
              <p:cNvSpPr/>
              <p:nvPr/>
            </p:nvSpPr>
            <p:spPr>
              <a:xfrm>
                <a:off x="3044952" y="5907024"/>
                <a:ext cx="557784" cy="347472"/>
              </a:xfrm>
              <a:custGeom>
                <a:avLst/>
                <a:gdLst>
                  <a:gd name="connsiteX0" fmla="*/ 0 w 557784"/>
                  <a:gd name="connsiteY0" fmla="*/ 347472 h 347472"/>
                  <a:gd name="connsiteX1" fmla="*/ 329184 w 557784"/>
                  <a:gd name="connsiteY1" fmla="*/ 347472 h 347472"/>
                  <a:gd name="connsiteX2" fmla="*/ 329184 w 557784"/>
                  <a:gd name="connsiteY2" fmla="*/ 0 h 347472"/>
                  <a:gd name="connsiteX3" fmla="*/ 557784 w 557784"/>
                  <a:gd name="connsiteY3" fmla="*/ 0 h 3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784" h="347472">
                    <a:moveTo>
                      <a:pt x="0" y="347472"/>
                    </a:moveTo>
                    <a:lnTo>
                      <a:pt x="329184" y="347472"/>
                    </a:lnTo>
                    <a:lnTo>
                      <a:pt x="329184" y="0"/>
                    </a:lnTo>
                    <a:lnTo>
                      <a:pt x="557784" y="0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39" name="群組 38"/>
            <p:cNvGrpSpPr/>
            <p:nvPr/>
          </p:nvGrpSpPr>
          <p:grpSpPr>
            <a:xfrm>
              <a:off x="1003841" y="4926439"/>
              <a:ext cx="6090287" cy="461665"/>
              <a:chOff x="1003841" y="4963015"/>
              <a:chExt cx="6090287" cy="461665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2442727" y="5076689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930607" y="5076689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451147" y="5076689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1003841" y="4963015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C00000"/>
                    </a:solidFill>
                  </a:rPr>
                  <a:t>av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514633" y="5076689"/>
                <a:ext cx="391143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6" name="直線單箭頭接點 25"/>
              <p:cNvCxnSpPr/>
              <p:nvPr/>
            </p:nvCxnSpPr>
            <p:spPr>
              <a:xfrm flipV="1">
                <a:off x="3098006" y="5239521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/>
              <p:nvPr/>
            </p:nvCxnSpPr>
            <p:spPr>
              <a:xfrm>
                <a:off x="1705473" y="5238002"/>
                <a:ext cx="74567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3713938" y="5074963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01818" y="5074963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22358" y="5074963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直線單箭頭接點 30"/>
              <p:cNvCxnSpPr/>
              <p:nvPr/>
            </p:nvCxnSpPr>
            <p:spPr>
              <a:xfrm flipV="1">
                <a:off x="4369217" y="5237795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/>
              <p:cNvSpPr/>
              <p:nvPr/>
            </p:nvSpPr>
            <p:spPr>
              <a:xfrm>
                <a:off x="4975825" y="507475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63705" y="5074756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984245" y="507475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" name="直線單箭頭接點 34"/>
              <p:cNvCxnSpPr/>
              <p:nvPr/>
            </p:nvCxnSpPr>
            <p:spPr>
              <a:xfrm flipV="1">
                <a:off x="5631104" y="5237588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6237471" y="5074549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725351" y="5074549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245891" y="5074549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1" name="群組 40"/>
          <p:cNvGrpSpPr/>
          <p:nvPr/>
        </p:nvGrpSpPr>
        <p:grpSpPr>
          <a:xfrm>
            <a:off x="1550145" y="4966295"/>
            <a:ext cx="6090287" cy="1765040"/>
            <a:chOff x="1003841" y="4926439"/>
            <a:chExt cx="6090287" cy="1765040"/>
          </a:xfrm>
        </p:grpSpPr>
        <p:grpSp>
          <p:nvGrpSpPr>
            <p:cNvPr id="42" name="群組 39"/>
            <p:cNvGrpSpPr/>
            <p:nvPr/>
          </p:nvGrpSpPr>
          <p:grpSpPr>
            <a:xfrm>
              <a:off x="1679429" y="5848711"/>
              <a:ext cx="3451675" cy="842768"/>
              <a:chOff x="1003841" y="5647958"/>
              <a:chExt cx="3451675" cy="842768"/>
            </a:xfrm>
          </p:grpSpPr>
          <p:sp>
            <p:nvSpPr>
              <p:cNvPr id="62" name="文字方塊 61"/>
              <p:cNvSpPr txBox="1"/>
              <p:nvPr/>
            </p:nvSpPr>
            <p:spPr>
              <a:xfrm>
                <a:off x="2178504" y="6029061"/>
                <a:ext cx="6220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00CC"/>
                    </a:solidFill>
                  </a:rPr>
                  <a:t>last</a:t>
                </a:r>
                <a:endParaRPr lang="zh-TW" altLang="en-US" sz="2400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2850755" y="6096855"/>
                <a:ext cx="391143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003841" y="5647958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491721" y="5647958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1003841" y="5647958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295536" y="5657754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783416" y="5657754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2303956" y="5657754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直線單箭頭接點 69"/>
              <p:cNvCxnSpPr/>
              <p:nvPr/>
            </p:nvCxnSpPr>
            <p:spPr>
              <a:xfrm flipV="1">
                <a:off x="1675448" y="5820587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/>
              <p:cNvSpPr/>
              <p:nvPr/>
            </p:nvSpPr>
            <p:spPr>
              <a:xfrm>
                <a:off x="3598859" y="564913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4086739" y="5649136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3607279" y="564913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4" name="直線單箭頭接點 73"/>
              <p:cNvCxnSpPr/>
              <p:nvPr/>
            </p:nvCxnSpPr>
            <p:spPr>
              <a:xfrm flipV="1">
                <a:off x="2978771" y="5811969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群組 38"/>
            <p:cNvGrpSpPr/>
            <p:nvPr/>
          </p:nvGrpSpPr>
          <p:grpSpPr>
            <a:xfrm>
              <a:off x="1003841" y="4926439"/>
              <a:ext cx="6090287" cy="899933"/>
              <a:chOff x="1003841" y="4963015"/>
              <a:chExt cx="6090287" cy="899933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442727" y="5076689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930607" y="5076689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451147" y="5076689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字方塊 46"/>
              <p:cNvSpPr txBox="1"/>
              <p:nvPr/>
            </p:nvSpPr>
            <p:spPr>
              <a:xfrm>
                <a:off x="1003841" y="4963015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err="1">
                    <a:solidFill>
                      <a:srgbClr val="C00000"/>
                    </a:solidFill>
                  </a:rPr>
                  <a:t>av</a:t>
                </a:r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1514633" y="5076689"/>
                <a:ext cx="391143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直線單箭頭接點 48"/>
              <p:cNvCxnSpPr/>
              <p:nvPr/>
            </p:nvCxnSpPr>
            <p:spPr>
              <a:xfrm flipV="1">
                <a:off x="3098006" y="5239521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單箭頭接點 49"/>
              <p:cNvCxnSpPr/>
              <p:nvPr/>
            </p:nvCxnSpPr>
            <p:spPr>
              <a:xfrm>
                <a:off x="1705473" y="5238002"/>
                <a:ext cx="41257" cy="62494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3713938" y="5074963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4201818" y="5074963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722358" y="5074963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直線單箭頭接點 53"/>
              <p:cNvCxnSpPr/>
              <p:nvPr/>
            </p:nvCxnSpPr>
            <p:spPr>
              <a:xfrm flipV="1">
                <a:off x="4369217" y="5237795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矩形 54"/>
              <p:cNvSpPr/>
              <p:nvPr/>
            </p:nvSpPr>
            <p:spPr>
              <a:xfrm>
                <a:off x="4975825" y="507475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5463705" y="5074756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4984245" y="507475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直線單箭頭接點 57"/>
              <p:cNvCxnSpPr/>
              <p:nvPr/>
            </p:nvCxnSpPr>
            <p:spPr>
              <a:xfrm flipV="1">
                <a:off x="5631104" y="5237588"/>
                <a:ext cx="624352" cy="20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矩形 58"/>
              <p:cNvSpPr/>
              <p:nvPr/>
            </p:nvSpPr>
            <p:spPr>
              <a:xfrm>
                <a:off x="6237471" y="5074549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6725351" y="5074549"/>
                <a:ext cx="367455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6245891" y="5074549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79" name="直線單箭頭接點 78"/>
          <p:cNvCxnSpPr>
            <a:endCxn id="46" idx="1"/>
          </p:cNvCxnSpPr>
          <p:nvPr/>
        </p:nvCxnSpPr>
        <p:spPr>
          <a:xfrm flipV="1">
            <a:off x="2729132" y="5243008"/>
            <a:ext cx="268319" cy="42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715065" y="5247249"/>
            <a:ext cx="0" cy="3938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/>
          <p:cNvCxnSpPr/>
          <p:nvPr/>
        </p:nvCxnSpPr>
        <p:spPr>
          <a:xfrm>
            <a:off x="2700997" y="5641145"/>
            <a:ext cx="3404381" cy="14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/>
          <p:cNvCxnSpPr/>
          <p:nvPr/>
        </p:nvCxnSpPr>
        <p:spPr>
          <a:xfrm>
            <a:off x="6103034" y="5652867"/>
            <a:ext cx="0" cy="3938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H="1">
            <a:off x="5472332" y="6035039"/>
            <a:ext cx="6189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字方塊 91"/>
          <p:cNvSpPr txBox="1"/>
          <p:nvPr/>
        </p:nvSpPr>
        <p:spPr>
          <a:xfrm>
            <a:off x="4107765" y="631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337624" y="3207434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Before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475957" y="5076092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After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18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list implementations have their pros and cons</a:t>
            </a:r>
          </a:p>
          <a:p>
            <a:pPr lvl="1"/>
            <a:r>
              <a:rPr lang="en-US" altLang="zh-TW" sz="2600" dirty="0">
                <a:solidFill>
                  <a:srgbClr val="C00000"/>
                </a:solidFill>
              </a:rPr>
              <a:t>No one-size-fit-all solution</a:t>
            </a:r>
          </a:p>
          <a:p>
            <a:pPr lvl="1"/>
            <a:r>
              <a:rPr lang="en-US" altLang="zh-TW" sz="2600" dirty="0">
                <a:solidFill>
                  <a:srgbClr val="C00000"/>
                </a:solidFill>
              </a:rPr>
              <a:t>No best solution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Even the vanilla (singly, non-circular) list implementation has its suitable </a:t>
            </a:r>
            <a:r>
              <a:rPr lang="en-US" altLang="zh-TW" dirty="0" smtClean="0"/>
              <a:t>use, e.g.,</a:t>
            </a:r>
            <a:endParaRPr lang="en-US" altLang="zh-TW" dirty="0"/>
          </a:p>
          <a:p>
            <a:pPr lvl="1"/>
            <a:r>
              <a:rPr lang="en-US" altLang="zh-TW" sz="2600" dirty="0" smtClean="0"/>
              <a:t>Managing </a:t>
            </a:r>
            <a:r>
              <a:rPr lang="en-US" altLang="zh-TW" sz="2600" dirty="0"/>
              <a:t>the available nodes of the </a:t>
            </a:r>
            <a:r>
              <a:rPr lang="en-US" altLang="zh-TW" sz="2600" dirty="0">
                <a:solidFill>
                  <a:srgbClr val="0000CC"/>
                </a:solidFill>
              </a:rPr>
              <a:t>available-space lists</a:t>
            </a:r>
          </a:p>
          <a:p>
            <a:pPr lvl="1"/>
            <a:r>
              <a:rPr lang="en-US" altLang="zh-TW" sz="2600" dirty="0"/>
              <a:t>Usage scenarios in which a list is </a:t>
            </a:r>
            <a:r>
              <a:rPr lang="en-US" altLang="zh-TW" sz="2600" dirty="0">
                <a:solidFill>
                  <a:srgbClr val="C00000"/>
                </a:solidFill>
              </a:rPr>
              <a:t>usually get inserted </a:t>
            </a:r>
            <a:r>
              <a:rPr lang="en-US" altLang="zh-TW" sz="2600" dirty="0"/>
              <a:t>and </a:t>
            </a:r>
            <a:r>
              <a:rPr lang="en-US" altLang="zh-TW" sz="2600" dirty="0">
                <a:solidFill>
                  <a:srgbClr val="C00000"/>
                </a:solidFill>
              </a:rPr>
              <a:t>deleted</a:t>
            </a:r>
            <a:r>
              <a:rPr lang="en-US" altLang="zh-TW" sz="2600" dirty="0"/>
              <a:t> at the </a:t>
            </a:r>
            <a:r>
              <a:rPr lang="en-US" altLang="zh-TW" sz="2600" dirty="0">
                <a:solidFill>
                  <a:srgbClr val="0000CC"/>
                </a:solidFill>
              </a:rPr>
              <a:t>front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rgbClr val="0000CC"/>
                </a:solidFill>
              </a:rPr>
              <a:t>seldom traversed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27209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4.6 </a:t>
            </a:r>
            <a:r>
              <a:rPr lang="en-US" altLang="zh-TW" dirty="0">
                <a:solidFill>
                  <a:srgbClr val="C00000"/>
                </a:solidFill>
              </a:rPr>
              <a:t>Linked </a:t>
            </a:r>
            <a:r>
              <a:rPr lang="en-US" altLang="zh-TW" dirty="0" smtClean="0">
                <a:solidFill>
                  <a:srgbClr val="C00000"/>
                </a:solidFill>
              </a:rPr>
              <a:t>Stacks &amp; Queues</a:t>
            </a:r>
          </a:p>
          <a:p>
            <a:r>
              <a:rPr lang="en-US" altLang="zh-TW" dirty="0" smtClean="0"/>
              <a:t>4.7 Polynomials</a:t>
            </a:r>
            <a:r>
              <a:rPr lang="en-US" altLang="zh-TW" dirty="0"/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Representation of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698064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CC"/>
                </a:solidFill>
              </a:rPr>
              <a:t>Insertion</a:t>
            </a:r>
            <a:r>
              <a:rPr lang="en-US" altLang="zh-TW" dirty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arbitrary elements are simplified</a:t>
            </a: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14312" y="28534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305444" y="3311579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305444" y="3771943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305444" y="4692671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305444" y="5153036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305444" y="285121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05444" y="4232307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714312" y="33106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714312" y="3763332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714312" y="4215966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14312" y="4673166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714312" y="5125800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JAT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714312" y="5583000"/>
            <a:ext cx="681625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05444" y="559639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398379" y="2853498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398379" y="3310698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98379" y="3763332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398379" y="4215966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398379" y="4673166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98379" y="5125800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398379" y="5583000"/>
            <a:ext cx="515216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913504" y="28534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04636" y="3311579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504636" y="3771943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504636" y="4692671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504636" y="5153036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504636" y="285121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504636" y="4232307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13504" y="33106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913504" y="3763332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913504" y="4215966"/>
            <a:ext cx="68162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3913504" y="4673166"/>
            <a:ext cx="68162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913504" y="5125800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JAT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13504" y="5583000"/>
            <a:ext cx="681625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04636" y="559639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597571" y="2853498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97571" y="3310698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597571" y="3763332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597571" y="4215966"/>
            <a:ext cx="515216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597571" y="4673166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597571" y="5125800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97571" y="5583000"/>
            <a:ext cx="515216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940267" y="28534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BAT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531399" y="3311579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531399" y="3771943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531399" y="4692671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5531399" y="5153036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5531399" y="285121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531399" y="4232307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940267" y="3310698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CAT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940267" y="3763332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940267" y="4215966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FAT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5940267" y="4673166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HAT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940267" y="5125800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JAT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940267" y="5583000"/>
            <a:ext cx="681625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GAT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531399" y="5596395"/>
            <a:ext cx="45141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6624334" y="2853498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6624334" y="3310698"/>
            <a:ext cx="51521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6624334" y="3763332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624334" y="4215966"/>
            <a:ext cx="515216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6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6624334" y="4673166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624334" y="5125800"/>
            <a:ext cx="515216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624334" y="5583000"/>
            <a:ext cx="515216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7226548" y="3186236"/>
            <a:ext cx="169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Adjust</a:t>
            </a:r>
          </a:p>
          <a:p>
            <a:r>
              <a:rPr lang="en-US" altLang="zh-TW" sz="2000" dirty="0">
                <a:solidFill>
                  <a:srgbClr val="C00000"/>
                </a:solidFill>
              </a:rPr>
              <a:t>indices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手繪多邊形 4"/>
          <p:cNvSpPr/>
          <p:nvPr/>
        </p:nvSpPr>
        <p:spPr>
          <a:xfrm>
            <a:off x="2743200" y="2641600"/>
            <a:ext cx="281354" cy="320431"/>
          </a:xfrm>
          <a:custGeom>
            <a:avLst/>
            <a:gdLst>
              <a:gd name="connsiteX0" fmla="*/ 0 w 281354"/>
              <a:gd name="connsiteY0" fmla="*/ 320431 h 320431"/>
              <a:gd name="connsiteX1" fmla="*/ 85969 w 281354"/>
              <a:gd name="connsiteY1" fmla="*/ 93785 h 320431"/>
              <a:gd name="connsiteX2" fmla="*/ 281354 w 281354"/>
              <a:gd name="connsiteY2" fmla="*/ 0 h 3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54" h="320431">
                <a:moveTo>
                  <a:pt x="0" y="320431"/>
                </a:moveTo>
                <a:cubicBezTo>
                  <a:pt x="19538" y="233810"/>
                  <a:pt x="39077" y="147190"/>
                  <a:pt x="85969" y="93785"/>
                </a:cubicBezTo>
                <a:cubicBezTo>
                  <a:pt x="132861" y="40380"/>
                  <a:pt x="207107" y="20190"/>
                  <a:pt x="28135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3004733" y="2093929"/>
            <a:ext cx="201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Index denoting the next element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3183191" y="6129060"/>
            <a:ext cx="145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Insert </a:t>
            </a:r>
            <a:r>
              <a:rPr lang="en-US" altLang="zh-TW" sz="2000" dirty="0" smtClean="0">
                <a:solidFill>
                  <a:srgbClr val="C00000"/>
                </a:solidFill>
              </a:rPr>
              <a:t>“GAT</a:t>
            </a:r>
            <a:r>
              <a:rPr lang="en-US" altLang="zh-TW" sz="2000" dirty="0">
                <a:solidFill>
                  <a:srgbClr val="C00000"/>
                </a:solidFill>
              </a:rPr>
              <a:t>"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5008098" y="6210886"/>
            <a:ext cx="2070695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data movement!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49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圓角矩形 78"/>
          <p:cNvSpPr/>
          <p:nvPr/>
        </p:nvSpPr>
        <p:spPr>
          <a:xfrm>
            <a:off x="4695766" y="1455543"/>
            <a:ext cx="3485270" cy="5106620"/>
          </a:xfrm>
          <a:prstGeom prst="roundRect">
            <a:avLst>
              <a:gd name="adj" fmla="val 817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圓角矩形 77"/>
          <p:cNvSpPr/>
          <p:nvPr/>
        </p:nvSpPr>
        <p:spPr>
          <a:xfrm>
            <a:off x="584706" y="1455543"/>
            <a:ext cx="3485270" cy="5106620"/>
          </a:xfrm>
          <a:prstGeom prst="roundRect">
            <a:avLst>
              <a:gd name="adj" fmla="val 817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Stack</a:t>
            </a:r>
          </a:p>
          <a:p>
            <a:pPr lvl="1"/>
            <a:r>
              <a:rPr lang="en-US" altLang="zh-TW" dirty="0"/>
              <a:t>Last in first out</a:t>
            </a:r>
            <a:endParaRPr lang="zh-TW" altLang="en-US" dirty="0"/>
          </a:p>
        </p:txBody>
      </p:sp>
      <p:sp>
        <p:nvSpPr>
          <p:cNvPr id="48" name="內容版面配置區 47"/>
          <p:cNvSpPr>
            <a:spLocks noGrp="1"/>
          </p:cNvSpPr>
          <p:nvPr>
            <p:ph sz="half" idx="2"/>
          </p:nvPr>
        </p:nvSpPr>
        <p:spPr>
          <a:xfrm>
            <a:off x="4736643" y="1509333"/>
            <a:ext cx="3778707" cy="4667630"/>
          </a:xfrm>
        </p:spPr>
        <p:txBody>
          <a:bodyPr/>
          <a:lstStyle/>
          <a:p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First in first out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110</a:t>
            </a:fld>
            <a:endParaRPr lang="zh-TW" altLang="en-US"/>
          </a:p>
        </p:txBody>
      </p:sp>
      <p:sp>
        <p:nvSpPr>
          <p:cNvPr id="47" name="標題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Stacks and Queues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5400000">
            <a:off x="2850520" y="2766193"/>
            <a:ext cx="257066" cy="3260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 rot="5400000">
            <a:off x="3237658" y="3986287"/>
            <a:ext cx="31949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 rot="5400000">
            <a:off x="3276659" y="4267929"/>
            <a:ext cx="241498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3118670" y="4110809"/>
            <a:ext cx="557476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rot="5400000" flipV="1">
            <a:off x="3192344" y="4625301"/>
            <a:ext cx="410335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rot="5400000">
            <a:off x="3237865" y="4815620"/>
            <a:ext cx="31949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3276866" y="5097263"/>
            <a:ext cx="241498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3118877" y="4940142"/>
            <a:ext cx="557476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5400000" flipV="1">
            <a:off x="3192551" y="5454635"/>
            <a:ext cx="410335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 rot="5400000">
            <a:off x="3238072" y="5644795"/>
            <a:ext cx="31949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 rot="5400000">
            <a:off x="3277073" y="5926438"/>
            <a:ext cx="241498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5400000">
            <a:off x="3119084" y="5769318"/>
            <a:ext cx="557476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3235932" y="3150825"/>
            <a:ext cx="31949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5400000">
            <a:off x="3274933" y="3432468"/>
            <a:ext cx="241498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 rot="5400000">
            <a:off x="3116944" y="3275347"/>
            <a:ext cx="557476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rot="5400000" flipV="1">
            <a:off x="3190618" y="3789840"/>
            <a:ext cx="410335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2675043" y="2347951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245370" y="588039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0</a:t>
            </a:r>
            <a:endParaRPr lang="zh-TW" altLang="en-US" sz="2000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367035" y="3530631"/>
            <a:ext cx="500185" cy="2156571"/>
            <a:chOff x="4214934" y="2877517"/>
            <a:chExt cx="500185" cy="2156571"/>
          </a:xfrm>
        </p:grpSpPr>
        <p:sp>
          <p:nvSpPr>
            <p:cNvPr id="26" name="矩形 25"/>
            <p:cNvSpPr/>
            <p:nvPr/>
          </p:nvSpPr>
          <p:spPr>
            <a:xfrm>
              <a:off x="4214934" y="347100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4214934" y="378362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4214934" y="409624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4214934" y="440885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14934" y="472147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手繪多邊形 30"/>
            <p:cNvSpPr/>
            <p:nvPr/>
          </p:nvSpPr>
          <p:spPr>
            <a:xfrm>
              <a:off x="4214934" y="3127131"/>
              <a:ext cx="500185" cy="1906957"/>
            </a:xfrm>
            <a:custGeom>
              <a:avLst/>
              <a:gdLst>
                <a:gd name="connsiteX0" fmla="*/ 0 w 515816"/>
                <a:gd name="connsiteY0" fmla="*/ 0 h 1555261"/>
                <a:gd name="connsiteX1" fmla="*/ 0 w 515816"/>
                <a:gd name="connsiteY1" fmla="*/ 1555261 h 1555261"/>
                <a:gd name="connsiteX2" fmla="*/ 515816 w 515816"/>
                <a:gd name="connsiteY2" fmla="*/ 1555261 h 1555261"/>
                <a:gd name="connsiteX3" fmla="*/ 515816 w 515816"/>
                <a:gd name="connsiteY3" fmla="*/ 0 h 155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16" h="1555261">
                  <a:moveTo>
                    <a:pt x="0" y="0"/>
                  </a:moveTo>
                  <a:lnTo>
                    <a:pt x="0" y="1555261"/>
                  </a:lnTo>
                  <a:lnTo>
                    <a:pt x="515816" y="1555261"/>
                  </a:lnTo>
                  <a:lnTo>
                    <a:pt x="515816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向右箭號 40"/>
            <p:cNvSpPr/>
            <p:nvPr/>
          </p:nvSpPr>
          <p:spPr>
            <a:xfrm rot="5400000">
              <a:off x="4244159" y="2877094"/>
              <a:ext cx="168198" cy="22664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向右箭號 41"/>
            <p:cNvSpPr/>
            <p:nvPr/>
          </p:nvSpPr>
          <p:spPr>
            <a:xfrm rot="16200000">
              <a:off x="4517696" y="2848292"/>
              <a:ext cx="168198" cy="22664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5441805" y="3531016"/>
            <a:ext cx="500185" cy="2267683"/>
            <a:chOff x="6457950" y="2950233"/>
            <a:chExt cx="500185" cy="2267683"/>
          </a:xfrm>
        </p:grpSpPr>
        <p:sp>
          <p:nvSpPr>
            <p:cNvPr id="33" name="矩形 32"/>
            <p:cNvSpPr/>
            <p:nvPr/>
          </p:nvSpPr>
          <p:spPr>
            <a:xfrm>
              <a:off x="6457950" y="3314700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6457950" y="3627316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457950" y="3939932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457950" y="4252548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6457950" y="4565164"/>
              <a:ext cx="500185" cy="31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6457950" y="3314700"/>
              <a:ext cx="0" cy="156308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6958135" y="3314700"/>
              <a:ext cx="0" cy="1563080"/>
            </a:xfrm>
            <a:prstGeom prst="lin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3" name="向右箭號 42"/>
            <p:cNvSpPr/>
            <p:nvPr/>
          </p:nvSpPr>
          <p:spPr>
            <a:xfrm rot="5400000">
              <a:off x="6623942" y="2921008"/>
              <a:ext cx="168198" cy="226648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向右箭號 43"/>
            <p:cNvSpPr/>
            <p:nvPr/>
          </p:nvSpPr>
          <p:spPr>
            <a:xfrm rot="5400000">
              <a:off x="6623942" y="5020493"/>
              <a:ext cx="168198" cy="226648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 rot="10800000">
            <a:off x="7393938" y="2741736"/>
            <a:ext cx="328218" cy="3126395"/>
            <a:chOff x="7358083" y="2903101"/>
            <a:chExt cx="328218" cy="3126395"/>
          </a:xfrm>
        </p:grpSpPr>
        <p:sp>
          <p:nvSpPr>
            <p:cNvPr id="51" name="矩形 50"/>
            <p:cNvSpPr/>
            <p:nvPr/>
          </p:nvSpPr>
          <p:spPr>
            <a:xfrm rot="5400000">
              <a:off x="7363098" y="3735274"/>
              <a:ext cx="31949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5400000">
              <a:off x="7402099" y="4016916"/>
              <a:ext cx="241498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5400000">
              <a:off x="7244110" y="3859796"/>
              <a:ext cx="557476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線單箭頭接點 53"/>
            <p:cNvCxnSpPr/>
            <p:nvPr/>
          </p:nvCxnSpPr>
          <p:spPr>
            <a:xfrm rot="5400000" flipV="1">
              <a:off x="7317784" y="4374288"/>
              <a:ext cx="410335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 rot="5400000">
              <a:off x="7363305" y="4564607"/>
              <a:ext cx="31949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rot="5400000">
              <a:off x="7402306" y="4846250"/>
              <a:ext cx="241498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rot="5400000">
              <a:off x="7244317" y="4689129"/>
              <a:ext cx="557476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單箭頭接點 57"/>
            <p:cNvCxnSpPr/>
            <p:nvPr/>
          </p:nvCxnSpPr>
          <p:spPr>
            <a:xfrm rot="5400000" flipV="1">
              <a:off x="7317991" y="5203622"/>
              <a:ext cx="410335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 rot="5400000">
              <a:off x="7363512" y="5393782"/>
              <a:ext cx="31949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5400000">
              <a:off x="7402513" y="5675425"/>
              <a:ext cx="241498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 rot="5400000">
              <a:off x="7244524" y="5518305"/>
              <a:ext cx="557476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5400000">
              <a:off x="7361372" y="2899812"/>
              <a:ext cx="31949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5400000">
              <a:off x="7400373" y="3181455"/>
              <a:ext cx="241498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 rot="5400000">
              <a:off x="7242384" y="3024334"/>
              <a:ext cx="557476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直線單箭頭接點 64"/>
            <p:cNvCxnSpPr/>
            <p:nvPr/>
          </p:nvCxnSpPr>
          <p:spPr>
            <a:xfrm rot="5400000" flipV="1">
              <a:off x="7316058" y="3538827"/>
              <a:ext cx="410335" cy="2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字方塊 67"/>
            <p:cNvSpPr txBox="1"/>
            <p:nvPr/>
          </p:nvSpPr>
          <p:spPr>
            <a:xfrm>
              <a:off x="7370810" y="5629386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0</a:t>
              </a:r>
              <a:endParaRPr lang="zh-TW" altLang="en-US" sz="2000" dirty="0"/>
            </a:p>
          </p:txBody>
        </p:sp>
      </p:grpSp>
      <p:sp>
        <p:nvSpPr>
          <p:cNvPr id="69" name="手繪多邊形 68"/>
          <p:cNvSpPr/>
          <p:nvPr/>
        </p:nvSpPr>
        <p:spPr>
          <a:xfrm>
            <a:off x="2945800" y="2933620"/>
            <a:ext cx="451608" cy="219979"/>
          </a:xfrm>
          <a:custGeom>
            <a:avLst/>
            <a:gdLst>
              <a:gd name="connsiteX0" fmla="*/ 0 w 259976"/>
              <a:gd name="connsiteY0" fmla="*/ 0 h 268942"/>
              <a:gd name="connsiteX1" fmla="*/ 259976 w 259976"/>
              <a:gd name="connsiteY1" fmla="*/ 0 h 268942"/>
              <a:gd name="connsiteX2" fmla="*/ 259976 w 259976"/>
              <a:gd name="connsiteY2" fmla="*/ 268942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6" h="268942">
                <a:moveTo>
                  <a:pt x="0" y="0"/>
                </a:moveTo>
                <a:lnTo>
                  <a:pt x="259976" y="0"/>
                </a:lnTo>
                <a:lnTo>
                  <a:pt x="259976" y="268942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/>
          <p:cNvSpPr txBox="1"/>
          <p:nvPr/>
        </p:nvSpPr>
        <p:spPr>
          <a:xfrm>
            <a:off x="6642308" y="3037012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rear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 rot="5400000">
            <a:off x="6938015" y="3396741"/>
            <a:ext cx="257066" cy="3260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 rot="5400000">
            <a:off x="6938015" y="5925325"/>
            <a:ext cx="257066" cy="32607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手繪多邊形 75"/>
          <p:cNvSpPr/>
          <p:nvPr/>
        </p:nvSpPr>
        <p:spPr>
          <a:xfrm flipV="1">
            <a:off x="7033295" y="3368677"/>
            <a:ext cx="451608" cy="203367"/>
          </a:xfrm>
          <a:custGeom>
            <a:avLst/>
            <a:gdLst>
              <a:gd name="connsiteX0" fmla="*/ 0 w 259976"/>
              <a:gd name="connsiteY0" fmla="*/ 0 h 268942"/>
              <a:gd name="connsiteX1" fmla="*/ 259976 w 259976"/>
              <a:gd name="connsiteY1" fmla="*/ 0 h 268942"/>
              <a:gd name="connsiteX2" fmla="*/ 259976 w 259976"/>
              <a:gd name="connsiteY2" fmla="*/ 268942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6" h="268942">
                <a:moveTo>
                  <a:pt x="0" y="0"/>
                </a:moveTo>
                <a:lnTo>
                  <a:pt x="259976" y="0"/>
                </a:lnTo>
                <a:lnTo>
                  <a:pt x="259976" y="268942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/>
          <p:cNvSpPr txBox="1"/>
          <p:nvPr/>
        </p:nvSpPr>
        <p:spPr>
          <a:xfrm>
            <a:off x="6507508" y="5553850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front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1334863" y="3064545"/>
            <a:ext cx="60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top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341634" y="3100876"/>
            <a:ext cx="69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rear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5287501" y="5703647"/>
            <a:ext cx="805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50000"/>
                  </a:schemeClr>
                </a:solidFill>
              </a:rPr>
              <a:t>front</a:t>
            </a:r>
            <a:endParaRPr lang="zh-TW" alt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4" name="手繪多邊形 83"/>
          <p:cNvSpPr/>
          <p:nvPr/>
        </p:nvSpPr>
        <p:spPr>
          <a:xfrm flipV="1">
            <a:off x="7033295" y="5878658"/>
            <a:ext cx="523682" cy="203367"/>
          </a:xfrm>
          <a:custGeom>
            <a:avLst/>
            <a:gdLst>
              <a:gd name="connsiteX0" fmla="*/ 0 w 259976"/>
              <a:gd name="connsiteY0" fmla="*/ 0 h 268942"/>
              <a:gd name="connsiteX1" fmla="*/ 259976 w 259976"/>
              <a:gd name="connsiteY1" fmla="*/ 0 h 268942"/>
              <a:gd name="connsiteX2" fmla="*/ 259976 w 259976"/>
              <a:gd name="connsiteY2" fmla="*/ 268942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976" h="268942">
                <a:moveTo>
                  <a:pt x="0" y="0"/>
                </a:moveTo>
                <a:lnTo>
                  <a:pt x="259976" y="0"/>
                </a:lnTo>
                <a:lnTo>
                  <a:pt x="259976" y="268942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圖說文字 86"/>
          <p:cNvSpPr/>
          <p:nvPr/>
        </p:nvSpPr>
        <p:spPr>
          <a:xfrm>
            <a:off x="7950049" y="4837311"/>
            <a:ext cx="1084477" cy="970523"/>
          </a:xfrm>
          <a:prstGeom prst="wedgeRoundRectCallout">
            <a:avLst>
              <a:gd name="adj1" fmla="val -68960"/>
              <a:gd name="adj2" fmla="val -1313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please note the direction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00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LinkedStack</a:t>
            </a:r>
            <a:r>
              <a:rPr lang="en-US" altLang="zh-TW" dirty="0" smtClean="0"/>
              <a:t> Class Definition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111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8649" y="1336430"/>
            <a:ext cx="8093320" cy="5345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TW" sz="2000" b="1" dirty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>
                <a:latin typeface="Consolas" pitchFamily="49" charset="0"/>
                <a:cs typeface="Consolas" pitchFamily="49" charset="0"/>
              </a:rPr>
              <a:t> T&gt;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LinkedStack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 // forward declaration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friend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LinkedStack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private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*link;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(T d=0,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*l=0) :data(d),link(l) {}; 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T&gt;</a:t>
            </a:r>
            <a:endParaRPr lang="en-US" altLang="zh-TW" sz="2000" b="1" dirty="0" smtClean="0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LinkedStack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public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LinkedStack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() { top = 0; } ; // constructor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Push(const T&amp;);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Pop 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private: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&lt;T&gt; *top;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IsEmpty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en-US" altLang="zh-TW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Stack Operations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112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1417892"/>
            <a:ext cx="6320790" cy="1398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LinkedStack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&lt;T&gt;::Push(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T&amp; 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top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&lt;T&gt;(e, top);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3314388"/>
            <a:ext cx="6362993" cy="2929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LinkStack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&lt;T&gt;::Pop(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top node from the stack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“Stack is empty. Cannot delete.”;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 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top = top-&gt;link;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top node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free the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170" y="1436884"/>
            <a:ext cx="18764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8357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Queue Operations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113</a:t>
            </a:fld>
            <a:endParaRPr lang="zh-TW" altLang="en-US"/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628650" y="1319416"/>
            <a:ext cx="7886700" cy="1930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LinkedQueue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&lt;T&gt;::Push(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T&amp; 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 )) front = rear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(e,0);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rear = rear-&gt;link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(e,0);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//attach node and update rear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3319966"/>
            <a:ext cx="7886700" cy="2532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LinkedQueue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&lt;T&gt;::Pop()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Delete first element in queue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“Queue is empty. Cannot delete.”;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front = front-&gt;link;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remove first node from chain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921" y="5720421"/>
            <a:ext cx="71437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257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Stacks &amp; Queues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4.7 Polynomials</a:t>
            </a:r>
            <a:r>
              <a:rPr lang="en-US" altLang="zh-TW" dirty="0">
                <a:solidFill>
                  <a:srgbClr val="C00000"/>
                </a:solidFill>
              </a:rPr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Polynomials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We can have Polynomials </a:t>
            </a:r>
            <a:r>
              <a:rPr lang="en-US" altLang="zh-TW" dirty="0">
                <a:solidFill>
                  <a:srgbClr val="0000CC"/>
                </a:solidFill>
              </a:rPr>
              <a:t>that IS-IMPLEMENTED-IN-TERMS-OF</a:t>
            </a:r>
            <a:r>
              <a:rPr lang="en-US" altLang="zh-TW" dirty="0"/>
              <a:t> Lists (instead of arrays)</a:t>
            </a:r>
          </a:p>
          <a:p>
            <a:endParaRPr lang="en-US" altLang="zh-TW" dirty="0"/>
          </a:p>
          <a:p>
            <a:r>
              <a:rPr lang="en-US" altLang="zh-TW" dirty="0"/>
              <a:t>Definition </a:t>
            </a:r>
            <a:r>
              <a:rPr lang="en-US" altLang="zh-TW" dirty="0" smtClean="0"/>
              <a:t>of </a:t>
            </a:r>
            <a:r>
              <a:rPr lang="en-US" altLang="zh-TW" dirty="0" smtClean="0">
                <a:solidFill>
                  <a:srgbClr val="0000CC"/>
                </a:solidFill>
              </a:rPr>
              <a:t>IS-IMPLEMENTED-IN-TERMS-OF</a:t>
            </a:r>
            <a:endParaRPr lang="en-US" altLang="zh-TW" dirty="0"/>
          </a:p>
          <a:p>
            <a:pPr lvl="1"/>
            <a:r>
              <a:rPr lang="en-US" altLang="zh-TW" sz="2600" dirty="0"/>
              <a:t>A data object of Type A </a:t>
            </a:r>
            <a:r>
              <a:rPr lang="en-US" altLang="zh-TW" sz="2600" dirty="0">
                <a:solidFill>
                  <a:srgbClr val="C00000"/>
                </a:solidFill>
              </a:rPr>
              <a:t>IS-IMPLEMENTED-IN-TERMS-OF</a:t>
            </a:r>
            <a:r>
              <a:rPr lang="en-US" altLang="zh-TW" sz="2600" dirty="0"/>
              <a:t> a data object of Type B if the Type B object is </a:t>
            </a:r>
            <a:r>
              <a:rPr lang="en-US" altLang="zh-TW" sz="2600" dirty="0">
                <a:solidFill>
                  <a:srgbClr val="0000CC"/>
                </a:solidFill>
              </a:rPr>
              <a:t>central</a:t>
            </a:r>
            <a:r>
              <a:rPr lang="en-US" altLang="zh-TW" sz="2600" dirty="0"/>
              <a:t> to the implementation of the Type A object</a:t>
            </a:r>
          </a:p>
          <a:p>
            <a:pPr lvl="1"/>
            <a:r>
              <a:rPr lang="en-US" altLang="zh-TW" sz="2600" dirty="0"/>
              <a:t>This relationship is usually expressed by declaring the </a:t>
            </a:r>
            <a:r>
              <a:rPr lang="en-US" altLang="zh-TW" sz="2600" dirty="0">
                <a:solidFill>
                  <a:srgbClr val="0000CC"/>
                </a:solidFill>
              </a:rPr>
              <a:t>Type B object as a data member of the Type A </a:t>
            </a:r>
            <a:r>
              <a:rPr lang="en-US" altLang="zh-TW" sz="2600" dirty="0" smtClean="0">
                <a:solidFill>
                  <a:srgbClr val="0000CC"/>
                </a:solidFill>
              </a:rPr>
              <a:t>object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Polynomial</a:t>
            </a:r>
            <a:r>
              <a:rPr lang="en-US" altLang="zh-TW" dirty="0" smtClean="0">
                <a:solidFill>
                  <a:srgbClr val="0000CC"/>
                </a:solidFill>
              </a:rPr>
              <a:t> IS-IMPLEMENTED-IN-TERMS-OF </a:t>
            </a:r>
            <a:r>
              <a:rPr lang="en-US" altLang="zh-TW" dirty="0" smtClean="0">
                <a:solidFill>
                  <a:srgbClr val="C00000"/>
                </a:solidFill>
              </a:rPr>
              <a:t>linked list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674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Polynomial Classes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116</a:t>
            </a:fld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368652"/>
            <a:ext cx="7886700" cy="31048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Term Set(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c,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e)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=c; exp=e; return *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Polynomial{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Polynomial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Chain&lt;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 poly;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72" name="群組 71"/>
          <p:cNvGrpSpPr/>
          <p:nvPr/>
        </p:nvGrpSpPr>
        <p:grpSpPr>
          <a:xfrm>
            <a:off x="743493" y="4577053"/>
            <a:ext cx="7417688" cy="1244455"/>
            <a:chOff x="743493" y="4647393"/>
            <a:chExt cx="7417688" cy="1244455"/>
          </a:xfrm>
        </p:grpSpPr>
        <p:grpSp>
          <p:nvGrpSpPr>
            <p:cNvPr id="32" name="群組 31"/>
            <p:cNvGrpSpPr/>
            <p:nvPr/>
          </p:nvGrpSpPr>
          <p:grpSpPr>
            <a:xfrm>
              <a:off x="5145039" y="4794364"/>
              <a:ext cx="1206209" cy="457200"/>
              <a:chOff x="4886967" y="5692343"/>
              <a:chExt cx="1260726" cy="457200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8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5145040" y="47943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群組 36"/>
            <p:cNvGrpSpPr/>
            <p:nvPr/>
          </p:nvGrpSpPr>
          <p:grpSpPr>
            <a:xfrm>
              <a:off x="3481098" y="4794364"/>
              <a:ext cx="1206209" cy="457200"/>
              <a:chOff x="4886967" y="5692343"/>
              <a:chExt cx="1260726" cy="45720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14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3481099" y="47943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31" name="群組 30"/>
            <p:cNvGrpSpPr/>
            <p:nvPr/>
          </p:nvGrpSpPr>
          <p:grpSpPr>
            <a:xfrm>
              <a:off x="6806142" y="4794364"/>
              <a:ext cx="1206209" cy="457200"/>
              <a:chOff x="4886967" y="5692343"/>
              <a:chExt cx="1260726" cy="45720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2317955" y="4794364"/>
              <a:ext cx="515216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2552887" y="5021041"/>
              <a:ext cx="920479" cy="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4410626" y="50229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6077381" y="50229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6643244" y="46473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5006997" y="46473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3300434" y="46473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806143" y="47943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743493" y="4794364"/>
              <a:ext cx="1480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>
                  <a:solidFill>
                    <a:schemeClr val="accent5">
                      <a:lumMod val="75000"/>
                    </a:schemeClr>
                  </a:solidFill>
                </a:rPr>
                <a:t>a.poly.first</a:t>
              </a:r>
              <a:endParaRPr lang="zh-TW" alt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57561" y="5293485"/>
              <a:ext cx="2252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a = 3x</a:t>
              </a:r>
              <a:r>
                <a:rPr lang="en-US" altLang="zh-TW" sz="2400" baseline="30000" dirty="0"/>
                <a:t>14</a:t>
              </a:r>
              <a:r>
                <a:rPr lang="en-US" altLang="zh-TW" sz="2400" dirty="0"/>
                <a:t> + 2x</a:t>
              </a:r>
              <a:r>
                <a:rPr lang="en-US" altLang="zh-TW" sz="2400" baseline="30000" dirty="0"/>
                <a:t>8</a:t>
              </a:r>
              <a:r>
                <a:rPr lang="en-US" altLang="zh-TW" sz="2400" dirty="0"/>
                <a:t> + 1</a:t>
              </a:r>
              <a:endParaRPr lang="zh-TW" altLang="en-US" sz="2400" dirty="0"/>
            </a:p>
          </p:txBody>
        </p:sp>
        <p:sp>
          <p:nvSpPr>
            <p:cNvPr id="43" name="左大括弧 42"/>
            <p:cNvSpPr/>
            <p:nvPr/>
          </p:nvSpPr>
          <p:spPr>
            <a:xfrm rot="16200000">
              <a:off x="7144678" y="5090240"/>
              <a:ext cx="128019" cy="805094"/>
            </a:xfrm>
            <a:prstGeom prst="leftBrace">
              <a:avLst>
                <a:gd name="adj1" fmla="val 3970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817564" y="5430183"/>
              <a:ext cx="814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Term</a:t>
              </a:r>
              <a:endParaRPr lang="zh-TW" altLang="en-US" sz="2400" dirty="0"/>
            </a:p>
          </p:txBody>
        </p:sp>
        <p:sp>
          <p:nvSpPr>
            <p:cNvPr id="45" name="左大括弧 44"/>
            <p:cNvSpPr/>
            <p:nvPr/>
          </p:nvSpPr>
          <p:spPr>
            <a:xfrm rot="16200000">
              <a:off x="7750045" y="5311366"/>
              <a:ext cx="128019" cy="362842"/>
            </a:xfrm>
            <a:prstGeom prst="leftBrace">
              <a:avLst>
                <a:gd name="adj1" fmla="val 3970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7498842" y="5430183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link</a:t>
              </a:r>
              <a:endParaRPr lang="zh-TW" altLang="en-US" sz="2400" dirty="0"/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741145" y="5784553"/>
            <a:ext cx="7417688" cy="751143"/>
            <a:chOff x="741145" y="5953369"/>
            <a:chExt cx="7417688" cy="751143"/>
          </a:xfrm>
        </p:grpSpPr>
        <p:grpSp>
          <p:nvGrpSpPr>
            <p:cNvPr id="47" name="群組 46"/>
            <p:cNvGrpSpPr/>
            <p:nvPr/>
          </p:nvGrpSpPr>
          <p:grpSpPr>
            <a:xfrm>
              <a:off x="5142691" y="6100340"/>
              <a:ext cx="1206209" cy="457200"/>
              <a:chOff x="4886967" y="5692343"/>
              <a:chExt cx="1260726" cy="4572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-3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5142692" y="6100340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群組 51"/>
            <p:cNvGrpSpPr/>
            <p:nvPr/>
          </p:nvGrpSpPr>
          <p:grpSpPr>
            <a:xfrm>
              <a:off x="3478750" y="6100340"/>
              <a:ext cx="1206209" cy="457200"/>
              <a:chOff x="4886967" y="5692343"/>
              <a:chExt cx="1260726" cy="457200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14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8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矩形 55"/>
            <p:cNvSpPr/>
            <p:nvPr/>
          </p:nvSpPr>
          <p:spPr>
            <a:xfrm>
              <a:off x="3478751" y="6100340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803794" y="6100340"/>
              <a:ext cx="1206209" cy="457200"/>
              <a:chOff x="4886967" y="5692343"/>
              <a:chExt cx="1260726" cy="45720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728446" y="5692343"/>
                <a:ext cx="419247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309199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6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886967" y="5692343"/>
                <a:ext cx="419247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2315607" y="6100340"/>
              <a:ext cx="515216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線單箭頭接點 61"/>
            <p:cNvCxnSpPr/>
            <p:nvPr/>
          </p:nvCxnSpPr>
          <p:spPr>
            <a:xfrm>
              <a:off x="2550539" y="6327017"/>
              <a:ext cx="920479" cy="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62"/>
            <p:cNvCxnSpPr/>
            <p:nvPr/>
          </p:nvCxnSpPr>
          <p:spPr>
            <a:xfrm>
              <a:off x="4408278" y="6328940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6075033" y="6328940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圓角矩形 64"/>
            <p:cNvSpPr/>
            <p:nvPr/>
          </p:nvSpPr>
          <p:spPr>
            <a:xfrm>
              <a:off x="6640896" y="5953369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5004649" y="5953369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圓角矩形 66"/>
            <p:cNvSpPr/>
            <p:nvPr/>
          </p:nvSpPr>
          <p:spPr>
            <a:xfrm>
              <a:off x="3298086" y="5953369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6803795" y="6100340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741145" y="6100340"/>
              <a:ext cx="1480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err="1" smtClean="0">
                  <a:solidFill>
                    <a:schemeClr val="accent5">
                      <a:lumMod val="75000"/>
                    </a:schemeClr>
                  </a:solidFill>
                </a:rPr>
                <a:t>b.poly.first</a:t>
              </a:r>
              <a:endParaRPr lang="zh-TW" altLang="en-US" sz="24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71" name="文字方塊 70"/>
          <p:cNvSpPr txBox="1"/>
          <p:nvPr/>
        </p:nvSpPr>
        <p:spPr>
          <a:xfrm>
            <a:off x="769285" y="6396335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b = 8x</a:t>
            </a:r>
            <a:r>
              <a:rPr lang="en-US" altLang="zh-TW" sz="2400" baseline="30000" dirty="0" smtClean="0"/>
              <a:t>14</a:t>
            </a:r>
            <a:r>
              <a:rPr lang="en-US" altLang="zh-TW" sz="2400" dirty="0" smtClean="0"/>
              <a:t> - 3x</a:t>
            </a:r>
            <a:r>
              <a:rPr lang="en-US" altLang="zh-TW" sz="2400" baseline="30000" dirty="0" smtClean="0"/>
              <a:t>10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+ </a:t>
            </a:r>
            <a:r>
              <a:rPr lang="en-US" altLang="zh-TW" sz="2400" dirty="0" smtClean="0"/>
              <a:t>10x</a:t>
            </a:r>
            <a:r>
              <a:rPr lang="en-US" altLang="zh-TW" sz="2400" baseline="30000" dirty="0" smtClean="0"/>
              <a:t>6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429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Polynomials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117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484141" y="1484873"/>
            <a:ext cx="4113258" cy="1662325"/>
            <a:chOff x="34069" y="3053504"/>
            <a:chExt cx="4113258" cy="1662325"/>
          </a:xfrm>
        </p:grpSpPr>
        <p:sp>
          <p:nvSpPr>
            <p:cNvPr id="41" name="文字方塊 40"/>
            <p:cNvSpPr txBox="1"/>
            <p:nvPr/>
          </p:nvSpPr>
          <p:spPr>
            <a:xfrm>
              <a:off x="414713" y="3053504"/>
              <a:ext cx="3605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3x</a:t>
              </a:r>
              <a:r>
                <a:rPr lang="en-US" altLang="zh-TW" sz="2400" baseline="30000" dirty="0"/>
                <a:t>14</a:t>
              </a:r>
              <a:r>
                <a:rPr lang="en-US" altLang="zh-TW" sz="2400" dirty="0"/>
                <a:t> +               2x</a:t>
              </a:r>
              <a:r>
                <a:rPr lang="en-US" altLang="zh-TW" sz="2400" baseline="30000" dirty="0"/>
                <a:t>8</a:t>
              </a:r>
              <a:r>
                <a:rPr lang="en-US" altLang="zh-TW" sz="2400" dirty="0"/>
                <a:t>             + 1</a:t>
              </a:r>
              <a:endParaRPr lang="zh-TW" altLang="en-US" sz="24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414713" y="3758801"/>
              <a:ext cx="30941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8x</a:t>
              </a:r>
              <a:r>
                <a:rPr lang="en-US" altLang="zh-TW" sz="2400" baseline="30000" dirty="0"/>
                <a:t>14</a:t>
              </a:r>
              <a:r>
                <a:rPr lang="en-US" altLang="zh-TW" sz="2400" dirty="0"/>
                <a:t> +  -3x</a:t>
              </a:r>
              <a:r>
                <a:rPr lang="en-US" altLang="zh-TW" sz="2400" baseline="30000" dirty="0"/>
                <a:t>10</a:t>
              </a:r>
              <a:r>
                <a:rPr lang="en-US" altLang="zh-TW" sz="2400" dirty="0"/>
                <a:t> +          10x</a:t>
              </a:r>
              <a:r>
                <a:rPr lang="en-US" altLang="zh-TW" sz="2400" baseline="30000" dirty="0"/>
                <a:t>6</a:t>
              </a:r>
              <a:endParaRPr lang="zh-TW" altLang="en-US" sz="2400" dirty="0"/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34069" y="4220466"/>
              <a:ext cx="41132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字方塊 44"/>
            <p:cNvSpPr txBox="1"/>
            <p:nvPr/>
          </p:nvSpPr>
          <p:spPr>
            <a:xfrm>
              <a:off x="262313" y="4254164"/>
              <a:ext cx="3760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11x</a:t>
              </a:r>
              <a:r>
                <a:rPr lang="en-US" altLang="zh-TW" sz="2400" baseline="30000" dirty="0"/>
                <a:t>14</a:t>
              </a:r>
              <a:r>
                <a:rPr lang="en-US" altLang="zh-TW" sz="2400" dirty="0"/>
                <a:t> +  -3x</a:t>
              </a:r>
              <a:r>
                <a:rPr lang="en-US" altLang="zh-TW" sz="2400" baseline="30000" dirty="0"/>
                <a:t>10</a:t>
              </a:r>
              <a:r>
                <a:rPr lang="en-US" altLang="zh-TW" sz="2400" dirty="0"/>
                <a:t> + 2x</a:t>
              </a:r>
              <a:r>
                <a:rPr lang="en-US" altLang="zh-TW" sz="2400" baseline="30000" dirty="0"/>
                <a:t>8</a:t>
              </a:r>
              <a:r>
                <a:rPr lang="en-US" altLang="zh-TW" sz="2400" dirty="0"/>
                <a:t>+ 10x</a:t>
              </a:r>
              <a:r>
                <a:rPr lang="en-US" altLang="zh-TW" sz="2400" baseline="30000" dirty="0"/>
                <a:t>6</a:t>
              </a:r>
              <a:r>
                <a:rPr lang="en-US" altLang="zh-TW" sz="2400" dirty="0"/>
                <a:t>  + 1</a:t>
              </a:r>
              <a:endParaRPr lang="zh-TW" altLang="en-US" sz="2400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2097091" y="3485641"/>
            <a:ext cx="4946298" cy="2899646"/>
            <a:chOff x="3986593" y="2213164"/>
            <a:chExt cx="4946298" cy="2899646"/>
          </a:xfrm>
        </p:grpSpPr>
        <p:grpSp>
          <p:nvGrpSpPr>
            <p:cNvPr id="39" name="群組 38"/>
            <p:cNvGrpSpPr/>
            <p:nvPr/>
          </p:nvGrpSpPr>
          <p:grpSpPr>
            <a:xfrm>
              <a:off x="3989440" y="3053504"/>
              <a:ext cx="4531253" cy="457200"/>
              <a:chOff x="2292378" y="2398176"/>
              <a:chExt cx="4531253" cy="457200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3956319" y="2398176"/>
                <a:ext cx="1206209" cy="457200"/>
                <a:chOff x="4886967" y="5692343"/>
                <a:chExt cx="1260726" cy="457200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8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3956320" y="2398176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群組 9"/>
              <p:cNvGrpSpPr/>
              <p:nvPr/>
            </p:nvGrpSpPr>
            <p:grpSpPr>
              <a:xfrm>
                <a:off x="2292378" y="2398176"/>
                <a:ext cx="1206209" cy="457200"/>
                <a:chOff x="4886967" y="5692343"/>
                <a:chExt cx="1260726" cy="45720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14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" name="矩形 13"/>
              <p:cNvSpPr/>
              <p:nvPr/>
            </p:nvSpPr>
            <p:spPr>
              <a:xfrm>
                <a:off x="2292379" y="2398176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群組 14"/>
              <p:cNvGrpSpPr/>
              <p:nvPr/>
            </p:nvGrpSpPr>
            <p:grpSpPr>
              <a:xfrm>
                <a:off x="5617422" y="2398176"/>
                <a:ext cx="1206209" cy="457200"/>
                <a:chOff x="4886967" y="5692343"/>
                <a:chExt cx="1260726" cy="457200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1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9" name="直線單箭頭接點 18"/>
              <p:cNvCxnSpPr/>
              <p:nvPr/>
            </p:nvCxnSpPr>
            <p:spPr>
              <a:xfrm>
                <a:off x="3221906" y="2626776"/>
                <a:ext cx="7344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>
                <a:off x="4888661" y="2626776"/>
                <a:ext cx="7344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矩形 20"/>
              <p:cNvSpPr/>
              <p:nvPr/>
            </p:nvSpPr>
            <p:spPr>
              <a:xfrm>
                <a:off x="5617423" y="2398176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群組 39"/>
            <p:cNvGrpSpPr/>
            <p:nvPr/>
          </p:nvGrpSpPr>
          <p:grpSpPr>
            <a:xfrm>
              <a:off x="3986593" y="3778082"/>
              <a:ext cx="4531253" cy="457200"/>
              <a:chOff x="2275501" y="4428330"/>
              <a:chExt cx="4531253" cy="457200"/>
            </a:xfrm>
          </p:grpSpPr>
          <p:grpSp>
            <p:nvGrpSpPr>
              <p:cNvPr id="22" name="群組 21"/>
              <p:cNvGrpSpPr/>
              <p:nvPr/>
            </p:nvGrpSpPr>
            <p:grpSpPr>
              <a:xfrm>
                <a:off x="3939442" y="4428330"/>
                <a:ext cx="1206209" cy="457200"/>
                <a:chOff x="4886967" y="5692343"/>
                <a:chExt cx="1260726" cy="45720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10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-3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矩形 25"/>
              <p:cNvSpPr/>
              <p:nvPr/>
            </p:nvSpPr>
            <p:spPr>
              <a:xfrm>
                <a:off x="3939443" y="4428330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7" name="群組 26"/>
              <p:cNvGrpSpPr/>
              <p:nvPr/>
            </p:nvGrpSpPr>
            <p:grpSpPr>
              <a:xfrm>
                <a:off x="2275501" y="4428330"/>
                <a:ext cx="1206209" cy="457200"/>
                <a:chOff x="4886967" y="5692343"/>
                <a:chExt cx="1260726" cy="45720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14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8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2275502" y="4428330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" name="群組 31"/>
              <p:cNvGrpSpPr/>
              <p:nvPr/>
            </p:nvGrpSpPr>
            <p:grpSpPr>
              <a:xfrm>
                <a:off x="5600545" y="4428330"/>
                <a:ext cx="1206209" cy="457200"/>
                <a:chOff x="4886967" y="5692343"/>
                <a:chExt cx="1260726" cy="457200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5728446" y="5692343"/>
                  <a:ext cx="419247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5309199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4886967" y="5692343"/>
                  <a:ext cx="419247" cy="4572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400" dirty="0">
                      <a:solidFill>
                        <a:schemeClr val="tx1"/>
                      </a:solidFill>
                    </a:rPr>
                    <a:t>10</a:t>
                  </a:r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6" name="直線單箭頭接點 35"/>
              <p:cNvCxnSpPr/>
              <p:nvPr/>
            </p:nvCxnSpPr>
            <p:spPr>
              <a:xfrm>
                <a:off x="3205029" y="4656930"/>
                <a:ext cx="7344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4871784" y="4656930"/>
                <a:ext cx="73441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600546" y="4428330"/>
                <a:ext cx="1189331" cy="457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手繪多邊形 55"/>
            <p:cNvSpPr/>
            <p:nvPr/>
          </p:nvSpPr>
          <p:spPr>
            <a:xfrm>
              <a:off x="3992880" y="2529821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56"/>
            <p:cNvSpPr/>
            <p:nvPr/>
          </p:nvSpPr>
          <p:spPr>
            <a:xfrm>
              <a:off x="5671529" y="2529820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 57"/>
            <p:cNvSpPr/>
            <p:nvPr/>
          </p:nvSpPr>
          <p:spPr>
            <a:xfrm flipV="1">
              <a:off x="4000793" y="4530707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 58"/>
            <p:cNvSpPr/>
            <p:nvPr/>
          </p:nvSpPr>
          <p:spPr>
            <a:xfrm flipV="1">
              <a:off x="5679442" y="4530706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橢圓 59"/>
            <p:cNvSpPr/>
            <p:nvPr/>
          </p:nvSpPr>
          <p:spPr>
            <a:xfrm>
              <a:off x="4651362" y="2218976"/>
              <a:ext cx="264760" cy="277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橢圓 60"/>
            <p:cNvSpPr/>
            <p:nvPr/>
          </p:nvSpPr>
          <p:spPr>
            <a:xfrm>
              <a:off x="4651361" y="4811866"/>
              <a:ext cx="264761" cy="300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橢圓 61"/>
            <p:cNvSpPr/>
            <p:nvPr/>
          </p:nvSpPr>
          <p:spPr>
            <a:xfrm>
              <a:off x="6337923" y="4804731"/>
              <a:ext cx="264761" cy="300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6337924" y="2213164"/>
              <a:ext cx="264760" cy="277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手繪多邊形 63"/>
            <p:cNvSpPr/>
            <p:nvPr/>
          </p:nvSpPr>
          <p:spPr>
            <a:xfrm flipV="1">
              <a:off x="7358091" y="4529389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橢圓 64"/>
            <p:cNvSpPr/>
            <p:nvPr/>
          </p:nvSpPr>
          <p:spPr>
            <a:xfrm>
              <a:off x="8016245" y="4811866"/>
              <a:ext cx="264761" cy="3009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手繪多邊形 65"/>
            <p:cNvSpPr/>
            <p:nvPr/>
          </p:nvSpPr>
          <p:spPr>
            <a:xfrm>
              <a:off x="7275204" y="2559433"/>
              <a:ext cx="1574800" cy="223539"/>
            </a:xfrm>
            <a:custGeom>
              <a:avLst/>
              <a:gdLst>
                <a:gd name="connsiteX0" fmla="*/ 0 w 1574800"/>
                <a:gd name="connsiteY0" fmla="*/ 223539 h 223539"/>
                <a:gd name="connsiteX1" fmla="*/ 782320 w 1574800"/>
                <a:gd name="connsiteY1" fmla="*/ 19 h 223539"/>
                <a:gd name="connsiteX2" fmla="*/ 1574800 w 1574800"/>
                <a:gd name="connsiteY2" fmla="*/ 213379 h 223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4800" h="223539">
                  <a:moveTo>
                    <a:pt x="0" y="223539"/>
                  </a:moveTo>
                  <a:cubicBezTo>
                    <a:pt x="259926" y="112625"/>
                    <a:pt x="519853" y="1712"/>
                    <a:pt x="782320" y="19"/>
                  </a:cubicBezTo>
                  <a:cubicBezTo>
                    <a:pt x="1044787" y="-1674"/>
                    <a:pt x="1309793" y="105852"/>
                    <a:pt x="1574800" y="21337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/>
            <p:cNvSpPr/>
            <p:nvPr/>
          </p:nvSpPr>
          <p:spPr>
            <a:xfrm>
              <a:off x="8016246" y="2213164"/>
              <a:ext cx="264760" cy="2774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2568549" y="220812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+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700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3787" y="116541"/>
            <a:ext cx="9000565" cy="6604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Polynomial Polynomial::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Polynomial&amp; b)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Term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Chain &lt;Term&gt;::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poly.begin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(), bi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b.poly.begin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Polynomial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&amp;&amp; bi) {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== 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sum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+ 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(sum)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c.poly.InsetBack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temp.Set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(sum,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 bi++;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else if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c.poly.InsertBack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temp.Set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bi++;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}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c.poly.InsertBack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temp.Set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))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{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c.poly.InsertBack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temp.Set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coef,ai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-&gt;exp));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}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(bi) 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c.poly.InsertBack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temp.Set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(bi-&gt;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coef,bi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-&gt;exp));    bi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++;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7" name="直線接點 6"/>
          <p:cNvCxnSpPr/>
          <p:nvPr/>
        </p:nvCxnSpPr>
        <p:spPr>
          <a:xfrm>
            <a:off x="544606" y="1869140"/>
            <a:ext cx="0" cy="282388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102659" y="2077571"/>
            <a:ext cx="0" cy="79337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102659" y="3177988"/>
            <a:ext cx="0" cy="5311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1102659" y="4013946"/>
            <a:ext cx="0" cy="53115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96154" y="5356411"/>
            <a:ext cx="0" cy="27566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596153" y="5889813"/>
            <a:ext cx="0" cy="27566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01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Generating The First Three Terms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119</a:t>
            </a:fld>
            <a:endParaRPr lang="zh-TW" altLang="en-US"/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788" y="1350442"/>
            <a:ext cx="8173915" cy="5361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Singly Linked List (Chain)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887" y="1515121"/>
            <a:ext cx="7886700" cy="5100014"/>
          </a:xfrm>
        </p:spPr>
        <p:txBody>
          <a:bodyPr/>
          <a:lstStyle/>
          <a:p>
            <a:r>
              <a:rPr lang="en-US" altLang="zh-TW" dirty="0">
                <a:solidFill>
                  <a:srgbClr val="0000CC"/>
                </a:solidFill>
              </a:rPr>
              <a:t>Insertion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12698" y="6356351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347119" y="2796003"/>
            <a:ext cx="671520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917957" y="3706243"/>
            <a:ext cx="10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Pointer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5667788" y="2829510"/>
            <a:ext cx="441871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727310" y="3704215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6186323" y="2014007"/>
            <a:ext cx="677119" cy="289367"/>
          </a:xfrm>
          <a:custGeom>
            <a:avLst/>
            <a:gdLst>
              <a:gd name="connsiteX0" fmla="*/ 0 w 677119"/>
              <a:gd name="connsiteY0" fmla="*/ 289367 h 289367"/>
              <a:gd name="connsiteX1" fmla="*/ 277792 w 677119"/>
              <a:gd name="connsiteY1" fmla="*/ 46298 h 289367"/>
              <a:gd name="connsiteX2" fmla="*/ 410901 w 677119"/>
              <a:gd name="connsiteY2" fmla="*/ 219919 h 289367"/>
              <a:gd name="connsiteX3" fmla="*/ 677119 w 677119"/>
              <a:gd name="connsiteY3" fmla="*/ 0 h 28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119" h="289367">
                <a:moveTo>
                  <a:pt x="0" y="289367"/>
                </a:moveTo>
                <a:cubicBezTo>
                  <a:pt x="104654" y="173620"/>
                  <a:pt x="209309" y="57873"/>
                  <a:pt x="277792" y="46298"/>
                </a:cubicBezTo>
                <a:cubicBezTo>
                  <a:pt x="346276" y="34723"/>
                  <a:pt x="344347" y="227635"/>
                  <a:pt x="410901" y="219919"/>
                </a:cubicBezTo>
                <a:cubicBezTo>
                  <a:pt x="477456" y="212203"/>
                  <a:pt x="577287" y="106101"/>
                  <a:pt x="6771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786966" y="1721665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4504273" y="5804580"/>
            <a:ext cx="1517937" cy="751143"/>
            <a:chOff x="3983757" y="5804580"/>
            <a:chExt cx="1517937" cy="751143"/>
          </a:xfrm>
        </p:grpSpPr>
        <p:sp>
          <p:nvSpPr>
            <p:cNvPr id="85" name="矩形 84"/>
            <p:cNvSpPr/>
            <p:nvPr/>
          </p:nvSpPr>
          <p:spPr>
            <a:xfrm>
              <a:off x="4128597" y="5953876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812664" y="5953876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7" name="圓角矩形 86"/>
            <p:cNvSpPr/>
            <p:nvPr/>
          </p:nvSpPr>
          <p:spPr>
            <a:xfrm>
              <a:off x="3983757" y="5804580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8" name="手繪多邊形 87"/>
          <p:cNvSpPr/>
          <p:nvPr/>
        </p:nvSpPr>
        <p:spPr>
          <a:xfrm>
            <a:off x="4362131" y="4867154"/>
            <a:ext cx="768872" cy="1313727"/>
          </a:xfrm>
          <a:custGeom>
            <a:avLst/>
            <a:gdLst>
              <a:gd name="connsiteX0" fmla="*/ 371570 w 768872"/>
              <a:gd name="connsiteY0" fmla="*/ 0 h 1313727"/>
              <a:gd name="connsiteX1" fmla="*/ 759322 w 768872"/>
              <a:gd name="connsiteY1" fmla="*/ 266218 h 1313727"/>
              <a:gd name="connsiteX2" fmla="*/ 18542 w 768872"/>
              <a:gd name="connsiteY2" fmla="*/ 1082233 h 1313727"/>
              <a:gd name="connsiteX3" fmla="*/ 296334 w 768872"/>
              <a:gd name="connsiteY3" fmla="*/ 1313727 h 1313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872" h="1313727">
                <a:moveTo>
                  <a:pt x="371570" y="0"/>
                </a:moveTo>
                <a:cubicBezTo>
                  <a:pt x="594865" y="42923"/>
                  <a:pt x="818160" y="85846"/>
                  <a:pt x="759322" y="266218"/>
                </a:cubicBezTo>
                <a:cubicBezTo>
                  <a:pt x="700484" y="446590"/>
                  <a:pt x="95707" y="907648"/>
                  <a:pt x="18542" y="1082233"/>
                </a:cubicBezTo>
                <a:cubicBezTo>
                  <a:pt x="-58623" y="1256818"/>
                  <a:pt x="118855" y="1285272"/>
                  <a:pt x="296334" y="1313727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5244638" y="4867154"/>
            <a:ext cx="825778" cy="1331089"/>
          </a:xfrm>
          <a:custGeom>
            <a:avLst/>
            <a:gdLst>
              <a:gd name="connsiteX0" fmla="*/ 328227 w 825778"/>
              <a:gd name="connsiteY0" fmla="*/ 1331089 h 1331089"/>
              <a:gd name="connsiteX1" fmla="*/ 820151 w 825778"/>
              <a:gd name="connsiteY1" fmla="*/ 1070659 h 1331089"/>
              <a:gd name="connsiteX2" fmla="*/ 38860 w 825778"/>
              <a:gd name="connsiteY2" fmla="*/ 231494 h 1331089"/>
              <a:gd name="connsiteX3" fmla="*/ 189331 w 825778"/>
              <a:gd name="connsiteY3" fmla="*/ 0 h 133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778" h="1331089">
                <a:moveTo>
                  <a:pt x="328227" y="1331089"/>
                </a:moveTo>
                <a:cubicBezTo>
                  <a:pt x="598303" y="1292507"/>
                  <a:pt x="868379" y="1253925"/>
                  <a:pt x="820151" y="1070659"/>
                </a:cubicBezTo>
                <a:cubicBezTo>
                  <a:pt x="771923" y="887393"/>
                  <a:pt x="143997" y="409937"/>
                  <a:pt x="38860" y="231494"/>
                </a:cubicBezTo>
                <a:cubicBezTo>
                  <a:pt x="-66277" y="53051"/>
                  <a:pt x="61527" y="26525"/>
                  <a:pt x="189331" y="0"/>
                </a:cubicBezTo>
              </a:path>
            </a:pathLst>
          </a:custGeom>
          <a:ln w="12700">
            <a:solidFill>
              <a:schemeClr val="tx1"/>
            </a:solidFill>
            <a:tailEnd type="triangle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5" name="群組 74"/>
          <p:cNvGrpSpPr/>
          <p:nvPr/>
        </p:nvGrpSpPr>
        <p:grpSpPr>
          <a:xfrm>
            <a:off x="1920432" y="2316093"/>
            <a:ext cx="1844605" cy="751143"/>
            <a:chOff x="1399916" y="2316093"/>
            <a:chExt cx="1844605" cy="751143"/>
          </a:xfrm>
        </p:grpSpPr>
        <p:sp>
          <p:nvSpPr>
            <p:cNvPr id="5" name="矩形 4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圓角矩形 37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群組 72"/>
          <p:cNvGrpSpPr/>
          <p:nvPr/>
        </p:nvGrpSpPr>
        <p:grpSpPr>
          <a:xfrm>
            <a:off x="3626995" y="2316093"/>
            <a:ext cx="1804797" cy="751143"/>
            <a:chOff x="3106479" y="2316093"/>
            <a:chExt cx="1804797" cy="751143"/>
          </a:xfrm>
        </p:grpSpPr>
        <p:sp>
          <p:nvSpPr>
            <p:cNvPr id="12" name="矩形 11"/>
            <p:cNvSpPr/>
            <p:nvPr/>
          </p:nvSpPr>
          <p:spPr>
            <a:xfrm>
              <a:off x="3251319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35386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4176863" y="2691664"/>
              <a:ext cx="734413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角矩形 36"/>
            <p:cNvSpPr/>
            <p:nvPr/>
          </p:nvSpPr>
          <p:spPr>
            <a:xfrm>
              <a:off x="3106479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257527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5263242" y="2316093"/>
            <a:ext cx="1817943" cy="751143"/>
            <a:chOff x="4742726" y="2316093"/>
            <a:chExt cx="1817943" cy="751143"/>
          </a:xfrm>
        </p:grpSpPr>
        <p:sp>
          <p:nvSpPr>
            <p:cNvPr id="13" name="矩形 12"/>
            <p:cNvSpPr/>
            <p:nvPr/>
          </p:nvSpPr>
          <p:spPr>
            <a:xfrm>
              <a:off x="4912552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96619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5826256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角矩形 34"/>
            <p:cNvSpPr/>
            <p:nvPr/>
          </p:nvSpPr>
          <p:spPr>
            <a:xfrm>
              <a:off x="474272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905625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7431102" y="2316093"/>
            <a:ext cx="1517937" cy="751143"/>
            <a:chOff x="6910586" y="2316093"/>
            <a:chExt cx="1517937" cy="751143"/>
          </a:xfrm>
        </p:grpSpPr>
        <p:sp>
          <p:nvSpPr>
            <p:cNvPr id="16" name="矩形 15"/>
            <p:cNvSpPr/>
            <p:nvPr/>
          </p:nvSpPr>
          <p:spPr>
            <a:xfrm>
              <a:off x="7067603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51670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691058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0838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/>
          <p:cNvGrpSpPr/>
          <p:nvPr/>
        </p:nvGrpSpPr>
        <p:grpSpPr>
          <a:xfrm>
            <a:off x="7431102" y="4504536"/>
            <a:ext cx="1517937" cy="751143"/>
            <a:chOff x="6910586" y="4504536"/>
            <a:chExt cx="1517937" cy="751143"/>
          </a:xfrm>
        </p:grpSpPr>
        <p:sp>
          <p:nvSpPr>
            <p:cNvPr id="65" name="矩形 64"/>
            <p:cNvSpPr/>
            <p:nvPr/>
          </p:nvSpPr>
          <p:spPr>
            <a:xfrm>
              <a:off x="7067603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751670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91058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070165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群組 77"/>
          <p:cNvGrpSpPr/>
          <p:nvPr/>
        </p:nvGrpSpPr>
        <p:grpSpPr>
          <a:xfrm>
            <a:off x="5263242" y="4504536"/>
            <a:ext cx="1817943" cy="751143"/>
            <a:chOff x="4742726" y="4504536"/>
            <a:chExt cx="1817943" cy="751143"/>
          </a:xfrm>
        </p:grpSpPr>
        <p:sp>
          <p:nvSpPr>
            <p:cNvPr id="64" name="矩形 63"/>
            <p:cNvSpPr/>
            <p:nvPr/>
          </p:nvSpPr>
          <p:spPr>
            <a:xfrm>
              <a:off x="4912552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596619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單箭頭接點 73"/>
            <p:cNvCxnSpPr/>
            <p:nvPr/>
          </p:nvCxnSpPr>
          <p:spPr>
            <a:xfrm>
              <a:off x="5826256" y="4880107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474272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919299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3626995" y="4504536"/>
            <a:ext cx="1517937" cy="751143"/>
            <a:chOff x="3106479" y="4504536"/>
            <a:chExt cx="1517937" cy="751143"/>
          </a:xfrm>
        </p:grpSpPr>
        <p:sp>
          <p:nvSpPr>
            <p:cNvPr id="63" name="矩形 62"/>
            <p:cNvSpPr/>
            <p:nvPr/>
          </p:nvSpPr>
          <p:spPr>
            <a:xfrm>
              <a:off x="3251319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35386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3106479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263125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群組 75"/>
          <p:cNvGrpSpPr/>
          <p:nvPr/>
        </p:nvGrpSpPr>
        <p:grpSpPr>
          <a:xfrm>
            <a:off x="1920432" y="4504536"/>
            <a:ext cx="1844605" cy="751143"/>
            <a:chOff x="1399916" y="4504536"/>
            <a:chExt cx="1844605" cy="751143"/>
          </a:xfrm>
        </p:grpSpPr>
        <p:sp>
          <p:nvSpPr>
            <p:cNvPr id="62" name="矩形 61"/>
            <p:cNvSpPr/>
            <p:nvPr/>
          </p:nvSpPr>
          <p:spPr>
            <a:xfrm>
              <a:off x="1572848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256915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單箭頭接點 71"/>
            <p:cNvCxnSpPr/>
            <p:nvPr/>
          </p:nvCxnSpPr>
          <p:spPr>
            <a:xfrm>
              <a:off x="2510108" y="4880107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圓角矩形 83"/>
            <p:cNvSpPr/>
            <p:nvPr/>
          </p:nvSpPr>
          <p:spPr>
            <a:xfrm>
              <a:off x="139991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72848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236424" y="3078956"/>
            <a:ext cx="949421" cy="1145192"/>
            <a:chOff x="81676" y="3078956"/>
            <a:chExt cx="949421" cy="1145192"/>
          </a:xfrm>
        </p:grpSpPr>
        <p:sp>
          <p:nvSpPr>
            <p:cNvPr id="23" name="矩形 22"/>
            <p:cNvSpPr/>
            <p:nvPr/>
          </p:nvSpPr>
          <p:spPr>
            <a:xfrm>
              <a:off x="206417" y="330714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/>
            <p:cNvCxnSpPr>
              <a:endCxn id="102" idx="2"/>
            </p:cNvCxnSpPr>
            <p:nvPr/>
          </p:nvCxnSpPr>
          <p:spPr>
            <a:xfrm flipV="1">
              <a:off x="596097" y="3078956"/>
              <a:ext cx="435000" cy="454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81676" y="3762483"/>
              <a:ext cx="67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first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向下箭號 5"/>
          <p:cNvSpPr/>
          <p:nvPr/>
        </p:nvSpPr>
        <p:spPr>
          <a:xfrm>
            <a:off x="4524598" y="3720184"/>
            <a:ext cx="906898" cy="281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0" name="群組 79"/>
          <p:cNvGrpSpPr/>
          <p:nvPr/>
        </p:nvGrpSpPr>
        <p:grpSpPr>
          <a:xfrm>
            <a:off x="272128" y="2327813"/>
            <a:ext cx="1844605" cy="751143"/>
            <a:chOff x="1399916" y="2316093"/>
            <a:chExt cx="1844605" cy="751143"/>
          </a:xfrm>
        </p:grpSpPr>
        <p:sp>
          <p:nvSpPr>
            <p:cNvPr id="90" name="矩形 89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線單箭頭接點 100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圓角矩形 101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220008" y="5471268"/>
            <a:ext cx="671274" cy="917004"/>
            <a:chOff x="81676" y="3307144"/>
            <a:chExt cx="671274" cy="917004"/>
          </a:xfrm>
        </p:grpSpPr>
        <p:sp>
          <p:nvSpPr>
            <p:cNvPr id="107" name="矩形 106"/>
            <p:cNvSpPr/>
            <p:nvPr/>
          </p:nvSpPr>
          <p:spPr>
            <a:xfrm>
              <a:off x="206417" y="330714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81676" y="3762483"/>
              <a:ext cx="67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first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255712" y="4491937"/>
            <a:ext cx="1844605" cy="751143"/>
            <a:chOff x="1399916" y="2316093"/>
            <a:chExt cx="1844605" cy="751143"/>
          </a:xfrm>
        </p:grpSpPr>
        <p:sp>
          <p:nvSpPr>
            <p:cNvPr id="111" name="矩形 110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線單箭頭接點 112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圓角矩形 113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線單箭頭接點 115"/>
          <p:cNvCxnSpPr/>
          <p:nvPr/>
        </p:nvCxnSpPr>
        <p:spPr>
          <a:xfrm flipV="1">
            <a:off x="593752" y="5228969"/>
            <a:ext cx="435000" cy="45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49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Analysis of Operator+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Computing Time</a:t>
            </a:r>
          </a:p>
          <a:p>
            <a:pPr lvl="1">
              <a:buNone/>
            </a:pPr>
            <a:r>
              <a:rPr lang="en-US" altLang="zh-TW" dirty="0" smtClean="0"/>
              <a:t>(1) coefficient additions</a:t>
            </a:r>
          </a:p>
          <a:p>
            <a:pPr lvl="1">
              <a:buNone/>
            </a:pPr>
            <a:r>
              <a:rPr lang="en-US" altLang="zh-TW" dirty="0" smtClean="0"/>
              <a:t>(2) exponent comparisons</a:t>
            </a:r>
          </a:p>
          <a:p>
            <a:pPr lvl="1">
              <a:buNone/>
            </a:pPr>
            <a:r>
              <a:rPr lang="en-US" altLang="zh-TW" dirty="0" smtClean="0"/>
              <a:t>(3) addition/deletions to available space</a:t>
            </a:r>
          </a:p>
          <a:p>
            <a:pPr lvl="1">
              <a:buNone/>
            </a:pPr>
            <a:r>
              <a:rPr lang="en-US" altLang="zh-TW" dirty="0" smtClean="0"/>
              <a:t>(4) creation of new nodes</a:t>
            </a:r>
          </a:p>
          <a:p>
            <a:r>
              <a:rPr lang="en-US" altLang="zh-TW" dirty="0" smtClean="0"/>
              <a:t>Assume that</a:t>
            </a:r>
          </a:p>
          <a:p>
            <a:pPr lvl="1"/>
            <a:r>
              <a:rPr lang="en-US" altLang="zh-TW" dirty="0" smtClean="0"/>
              <a:t>polynomial </a:t>
            </a:r>
            <a:r>
              <a:rPr lang="en-US" altLang="zh-TW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/>
              <a:t> has </a:t>
            </a:r>
            <a:r>
              <a:rPr lang="en-US" altLang="zh-TW" dirty="0" smtClean="0">
                <a:solidFill>
                  <a:srgbClr val="0000CC"/>
                </a:solidFill>
              </a:rPr>
              <a:t>m</a:t>
            </a:r>
            <a:r>
              <a:rPr lang="en-US" altLang="zh-TW" dirty="0" smtClean="0"/>
              <a:t> terms, while </a:t>
            </a:r>
            <a:r>
              <a:rPr lang="en-US" altLang="zh-TW" dirty="0" smtClean="0">
                <a:solidFill>
                  <a:srgbClr val="0000CC"/>
                </a:solidFill>
              </a:rPr>
              <a:t>b</a:t>
            </a:r>
            <a:r>
              <a:rPr lang="en-US" altLang="zh-TW" dirty="0" smtClean="0"/>
              <a:t> has </a:t>
            </a:r>
            <a:r>
              <a:rPr lang="en-US" altLang="zh-TW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/>
              <a:t> terms</a:t>
            </a:r>
          </a:p>
          <a:p>
            <a:r>
              <a:rPr lang="en-US" altLang="zh-TW" dirty="0" smtClean="0"/>
              <a:t>Coefficient additions: </a:t>
            </a:r>
            <a:r>
              <a:rPr lang="en-US" altLang="zh-TW" dirty="0" smtClean="0">
                <a:solidFill>
                  <a:srgbClr val="0000CC"/>
                </a:solidFill>
              </a:rPr>
              <a:t>[ 0, min{m, n} ] </a:t>
            </a:r>
            <a:r>
              <a:rPr lang="en-US" altLang="zh-TW" dirty="0" smtClean="0"/>
              <a:t>times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Lower-bound</a:t>
            </a:r>
            <a:r>
              <a:rPr lang="en-US" altLang="zh-TW" dirty="0" smtClean="0"/>
              <a:t>: when </a:t>
            </a:r>
            <a:r>
              <a:rPr lang="en-US" altLang="zh-TW" dirty="0" smtClean="0">
                <a:solidFill>
                  <a:srgbClr val="C00000"/>
                </a:solidFill>
              </a:rPr>
              <a:t>none</a:t>
            </a:r>
            <a:r>
              <a:rPr lang="en-US" altLang="zh-TW" dirty="0" smtClean="0"/>
              <a:t> of the exponents </a:t>
            </a:r>
            <a:r>
              <a:rPr lang="en-US" altLang="zh-TW" dirty="0" smtClean="0">
                <a:solidFill>
                  <a:srgbClr val="C00000"/>
                </a:solidFill>
              </a:rPr>
              <a:t>are equal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Upper-bound</a:t>
            </a:r>
            <a:r>
              <a:rPr lang="en-US" altLang="zh-TW" dirty="0" smtClean="0"/>
              <a:t>: when the exponents of one polynomial are a </a:t>
            </a:r>
            <a:r>
              <a:rPr lang="en-US" altLang="zh-TW" dirty="0" smtClean="0">
                <a:solidFill>
                  <a:srgbClr val="C00000"/>
                </a:solidFill>
              </a:rPr>
              <a:t>subset</a:t>
            </a:r>
            <a:r>
              <a:rPr lang="en-US" altLang="zh-TW" dirty="0" smtClean="0"/>
              <a:t> of the exponents of the other polynomial</a:t>
            </a:r>
          </a:p>
          <a:p>
            <a:r>
              <a:rPr lang="en-US" altLang="zh-TW" dirty="0" smtClean="0"/>
              <a:t>Overall Complexity: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m+n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Polynomial Computation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30482"/>
          </a:xfrm>
        </p:spPr>
        <p:txBody>
          <a:bodyPr/>
          <a:lstStyle/>
          <a:p>
            <a:r>
              <a:rPr lang="en-US" altLang="zh-TW" dirty="0" smtClean="0"/>
              <a:t>d(x) = a(x) * b(x) + c(x)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40374" y="5247251"/>
            <a:ext cx="7886700" cy="13786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Problems: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When the function terminates, the memory occupied by the polynomials a, b, c, d, t may not be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freed automatically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ChainNode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&lt;Term&gt; objects are not physically contained in Chain&lt;Term&gt; objects.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05234" y="1969477"/>
            <a:ext cx="6147837" cy="31700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fr-FR" altLang="zh-TW" sz="2000" dirty="0" smtClean="0">
                <a:latin typeface="Consolas" pitchFamily="49" charset="0"/>
                <a:cs typeface="Consolas" pitchFamily="49" charset="0"/>
              </a:rPr>
              <a:t>Polynomial a, b, c, d, t;</a:t>
            </a:r>
          </a:p>
          <a:p>
            <a:pPr lvl="1"/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&gt;&gt; a; // read and create polynomial</a:t>
            </a:r>
          </a:p>
          <a:p>
            <a:pPr lvl="1"/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&gt;&gt; b;</a:t>
            </a:r>
          </a:p>
          <a:p>
            <a:pPr lvl="1"/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cin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&gt;&gt; c;</a:t>
            </a:r>
          </a:p>
          <a:p>
            <a:pPr lvl="1"/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t = a * b;</a:t>
            </a:r>
          </a:p>
          <a:p>
            <a:pPr lvl="1"/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d = t + c;</a:t>
            </a:r>
          </a:p>
          <a:p>
            <a:pPr lvl="1"/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cout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&lt;&lt; d;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8107387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By incorporating Circular List</a:t>
            </a:r>
          </a:p>
          <a:p>
            <a:pPr lvl="1"/>
            <a:r>
              <a:rPr lang="en-US" altLang="zh-TW" dirty="0" smtClean="0"/>
              <a:t>Freeing all the nodes in a list is more efficient – </a:t>
            </a:r>
            <a:r>
              <a:rPr lang="en-US" altLang="zh-TW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&lt;T&gt;::~</a:t>
            </a:r>
            <a:r>
              <a:rPr lang="en-US" altLang="zh-TW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altLang="zh-TW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dirty="0" smtClean="0"/>
              <a:t>clearing a list</a:t>
            </a:r>
          </a:p>
          <a:p>
            <a:r>
              <a:rPr lang="en-US" altLang="zh-TW" dirty="0" smtClean="0"/>
              <a:t>Reuse strategy: Available Space List</a:t>
            </a:r>
          </a:p>
          <a:p>
            <a:pPr lvl="1"/>
            <a:r>
              <a:rPr lang="en-US" altLang="zh-TW" dirty="0" smtClean="0"/>
              <a:t>Deletion: nodes that have been “deleted” are actually maintained in a pool available (</a:t>
            </a:r>
            <a:r>
              <a:rPr lang="en-US" altLang="zh-TW" dirty="0" err="1" smtClean="0"/>
              <a:t>av</a:t>
            </a:r>
            <a:r>
              <a:rPr lang="en-US" altLang="zh-TW" dirty="0" smtClean="0"/>
              <a:t>) space</a:t>
            </a:r>
          </a:p>
          <a:p>
            <a:pPr lvl="1">
              <a:buNone/>
            </a:pPr>
            <a:r>
              <a:rPr lang="en-US" altLang="zh-TW" dirty="0" smtClean="0"/>
              <a:t>    </a:t>
            </a:r>
            <a:r>
              <a:rPr lang="en-US" altLang="zh-TW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RetNode</a:t>
            </a:r>
            <a:r>
              <a:rPr lang="en-US" altLang="zh-TW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&lt;T&gt;*&amp; x)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Request for a new node: </a:t>
            </a:r>
          </a:p>
          <a:p>
            <a:pPr lvl="2">
              <a:buNone/>
            </a:pPr>
            <a:r>
              <a:rPr lang="en-US" altLang="zh-TW" sz="2200" dirty="0" smtClean="0"/>
              <a:t>(1) If available space is not empty, recycle one of them</a:t>
            </a:r>
          </a:p>
          <a:p>
            <a:pPr lvl="2">
              <a:buNone/>
            </a:pPr>
            <a:r>
              <a:rPr lang="en-US" altLang="zh-TW" sz="2200" dirty="0" smtClean="0"/>
              <a:t>(2) If available space is empty by “new” command</a:t>
            </a:r>
          </a:p>
          <a:p>
            <a:pPr lvl="2" indent="-425450">
              <a:buNone/>
            </a:pPr>
            <a:r>
              <a:rPr lang="en-US" altLang="zh-TW" sz="2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CircularList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2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RetNode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400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4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&lt;T&gt;*&amp; x)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Stacks &amp; Queues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4.7 Polynomials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123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Equivalence 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A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relation</a:t>
            </a:r>
            <a:r>
              <a:rPr lang="en-US" altLang="zh-TW" dirty="0" smtClean="0"/>
              <a:t> is </a:t>
            </a:r>
            <a:r>
              <a:rPr lang="en-US" altLang="zh-TW" dirty="0" smtClean="0">
                <a:solidFill>
                  <a:srgbClr val="FF0000"/>
                </a:solidFill>
              </a:rPr>
              <a:t>a set of pair (x, y)</a:t>
            </a:r>
          </a:p>
          <a:p>
            <a:pPr lvl="1"/>
            <a:r>
              <a:rPr lang="en-US" altLang="zh-TW" dirty="0" smtClean="0"/>
              <a:t>where x and y are elements in a set, say S</a:t>
            </a:r>
          </a:p>
          <a:p>
            <a:r>
              <a:rPr lang="en-US" altLang="zh-TW" dirty="0" smtClean="0"/>
              <a:t>Three properties of an </a:t>
            </a:r>
            <a:r>
              <a:rPr lang="en-US" altLang="zh-TW" dirty="0" smtClean="0">
                <a:solidFill>
                  <a:srgbClr val="0000CC"/>
                </a:solidFill>
              </a:rPr>
              <a:t>equivalence relation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Reflexive</a:t>
            </a:r>
            <a:r>
              <a:rPr lang="en-US" altLang="zh-TW" dirty="0" smtClean="0"/>
              <a:t>: x ≡ x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Symmetric</a:t>
            </a:r>
            <a:r>
              <a:rPr lang="en-US" altLang="zh-TW" dirty="0" smtClean="0"/>
              <a:t>: If x ≡ y, then y ≡ x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Transitive</a:t>
            </a:r>
            <a:r>
              <a:rPr lang="en-US" altLang="zh-TW" dirty="0" smtClean="0"/>
              <a:t>: If x ≡ y and y ≡ z then x ≡ z</a:t>
            </a:r>
          </a:p>
          <a:p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A relation over a set S</a:t>
            </a:r>
            <a:r>
              <a:rPr lang="en-US" altLang="zh-TW" dirty="0" smtClean="0"/>
              <a:t>, is said to be an </a:t>
            </a:r>
            <a:r>
              <a:rPr lang="en-US" altLang="zh-TW" dirty="0" smtClean="0">
                <a:solidFill>
                  <a:srgbClr val="0000CC"/>
                </a:solidFill>
              </a:rPr>
              <a:t>equivalence relation over S </a:t>
            </a:r>
            <a:r>
              <a:rPr lang="en-US" altLang="zh-TW" dirty="0" err="1" smtClean="0"/>
              <a:t>iff</a:t>
            </a:r>
            <a:r>
              <a:rPr lang="en-US" altLang="zh-TW" dirty="0" smtClean="0"/>
              <a:t> it is symmetric, reflexive, and transitive over S.</a:t>
            </a:r>
          </a:p>
          <a:p>
            <a:pPr lvl="1"/>
            <a:r>
              <a:rPr lang="en-US" altLang="zh-TW" dirty="0" smtClean="0"/>
              <a:t>E.g., “equal to” (=) relationship is an equivalence relation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/>
          <p:cNvGrpSpPr/>
          <p:nvPr/>
        </p:nvGrpSpPr>
        <p:grpSpPr>
          <a:xfrm>
            <a:off x="1367206" y="4583787"/>
            <a:ext cx="3072384" cy="2167128"/>
            <a:chOff x="4937760" y="4544568"/>
            <a:chExt cx="3072384" cy="2167128"/>
          </a:xfrm>
          <a:solidFill>
            <a:schemeClr val="accent1">
              <a:lumMod val="50000"/>
            </a:schemeClr>
          </a:solidFill>
        </p:grpSpPr>
        <p:sp>
          <p:nvSpPr>
            <p:cNvPr id="13" name="手繪多邊形 12"/>
            <p:cNvSpPr/>
            <p:nvPr/>
          </p:nvSpPr>
          <p:spPr>
            <a:xfrm>
              <a:off x="4937760" y="5184648"/>
              <a:ext cx="996696" cy="1527048"/>
            </a:xfrm>
            <a:custGeom>
              <a:avLst/>
              <a:gdLst>
                <a:gd name="connsiteX0" fmla="*/ 0 w 987552"/>
                <a:gd name="connsiteY0" fmla="*/ 0 h 1527048"/>
                <a:gd name="connsiteX1" fmla="*/ 54864 w 987552"/>
                <a:gd name="connsiteY1" fmla="*/ 576072 h 1527048"/>
                <a:gd name="connsiteX2" fmla="*/ 987552 w 987552"/>
                <a:gd name="connsiteY2" fmla="*/ 1527048 h 1527048"/>
                <a:gd name="connsiteX3" fmla="*/ 941832 w 987552"/>
                <a:gd name="connsiteY3" fmla="*/ 813816 h 1527048"/>
                <a:gd name="connsiteX4" fmla="*/ 0 w 987552"/>
                <a:gd name="connsiteY4" fmla="*/ 0 h 1527048"/>
                <a:gd name="connsiteX0" fmla="*/ 0 w 996696"/>
                <a:gd name="connsiteY0" fmla="*/ 0 h 1527048"/>
                <a:gd name="connsiteX1" fmla="*/ 54864 w 996696"/>
                <a:gd name="connsiteY1" fmla="*/ 576072 h 1527048"/>
                <a:gd name="connsiteX2" fmla="*/ 996696 w 996696"/>
                <a:gd name="connsiteY2" fmla="*/ 1527048 h 1527048"/>
                <a:gd name="connsiteX3" fmla="*/ 941832 w 996696"/>
                <a:gd name="connsiteY3" fmla="*/ 813816 h 1527048"/>
                <a:gd name="connsiteX4" fmla="*/ 0 w 996696"/>
                <a:gd name="connsiteY4" fmla="*/ 0 h 1527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6696" h="1527048">
                  <a:moveTo>
                    <a:pt x="0" y="0"/>
                  </a:moveTo>
                  <a:lnTo>
                    <a:pt x="54864" y="576072"/>
                  </a:lnTo>
                  <a:lnTo>
                    <a:pt x="996696" y="1527048"/>
                  </a:lnTo>
                  <a:lnTo>
                    <a:pt x="941832" y="81381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>
              <a:off x="5888736" y="5120640"/>
              <a:ext cx="2121408" cy="1591056"/>
            </a:xfrm>
            <a:custGeom>
              <a:avLst/>
              <a:gdLst>
                <a:gd name="connsiteX0" fmla="*/ 0 w 2121408"/>
                <a:gd name="connsiteY0" fmla="*/ 868680 h 1591056"/>
                <a:gd name="connsiteX1" fmla="*/ 2121408 w 2121408"/>
                <a:gd name="connsiteY1" fmla="*/ 0 h 1591056"/>
                <a:gd name="connsiteX2" fmla="*/ 2048256 w 2121408"/>
                <a:gd name="connsiteY2" fmla="*/ 603504 h 1591056"/>
                <a:gd name="connsiteX3" fmla="*/ 54864 w 2121408"/>
                <a:gd name="connsiteY3" fmla="*/ 1591056 h 1591056"/>
                <a:gd name="connsiteX4" fmla="*/ 0 w 2121408"/>
                <a:gd name="connsiteY4" fmla="*/ 868680 h 159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1408" h="1591056">
                  <a:moveTo>
                    <a:pt x="0" y="868680"/>
                  </a:moveTo>
                  <a:lnTo>
                    <a:pt x="2121408" y="0"/>
                  </a:lnTo>
                  <a:lnTo>
                    <a:pt x="2048256" y="603504"/>
                  </a:lnTo>
                  <a:lnTo>
                    <a:pt x="54864" y="1591056"/>
                  </a:lnTo>
                  <a:lnTo>
                    <a:pt x="0" y="86868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4937760" y="4544568"/>
              <a:ext cx="3072384" cy="1444752"/>
            </a:xfrm>
            <a:custGeom>
              <a:avLst/>
              <a:gdLst>
                <a:gd name="connsiteX0" fmla="*/ 0 w 3072384"/>
                <a:gd name="connsiteY0" fmla="*/ 649224 h 1444752"/>
                <a:gd name="connsiteX1" fmla="*/ 950976 w 3072384"/>
                <a:gd name="connsiteY1" fmla="*/ 1444752 h 1444752"/>
                <a:gd name="connsiteX2" fmla="*/ 3072384 w 3072384"/>
                <a:gd name="connsiteY2" fmla="*/ 594360 h 1444752"/>
                <a:gd name="connsiteX3" fmla="*/ 1947672 w 3072384"/>
                <a:gd name="connsiteY3" fmla="*/ 0 h 1444752"/>
                <a:gd name="connsiteX4" fmla="*/ 0 w 3072384"/>
                <a:gd name="connsiteY4" fmla="*/ 649224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2384" h="1444752">
                  <a:moveTo>
                    <a:pt x="0" y="649224"/>
                  </a:moveTo>
                  <a:lnTo>
                    <a:pt x="950976" y="1444752"/>
                  </a:lnTo>
                  <a:lnTo>
                    <a:pt x="3072384" y="594360"/>
                  </a:lnTo>
                  <a:lnTo>
                    <a:pt x="1947672" y="0"/>
                  </a:lnTo>
                  <a:lnTo>
                    <a:pt x="0" y="649224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Equivalence Class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63980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Integrated circuit (IC) fabrication involves exposing a silicon wafer using a series of masks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光罩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Each mask consists of several polygons that define metal lines</a:t>
            </a:r>
          </a:p>
          <a:p>
            <a:r>
              <a:rPr lang="en-US" altLang="zh-TW" dirty="0"/>
              <a:t>Connected lines form power/signal 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125</a:t>
            </a:fld>
            <a:endParaRPr lang="zh-TW" altLang="en-US"/>
          </a:p>
        </p:txBody>
      </p:sp>
      <p:pic>
        <p:nvPicPr>
          <p:cNvPr id="1026" name="Picture 2" descr="http://upload.wikimedia.org/wikipedia/commons/a/aa/Silicon_chip_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11" y="2989077"/>
            <a:ext cx="3474593" cy="3547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群組 11"/>
          <p:cNvGrpSpPr/>
          <p:nvPr/>
        </p:nvGrpSpPr>
        <p:grpSpPr>
          <a:xfrm>
            <a:off x="1423321" y="4193933"/>
            <a:ext cx="3035681" cy="1435548"/>
            <a:chOff x="1048417" y="4870589"/>
            <a:chExt cx="3035681" cy="1435548"/>
          </a:xfrm>
        </p:grpSpPr>
        <p:sp>
          <p:nvSpPr>
            <p:cNvPr id="5" name="手繪多邊形 4"/>
            <p:cNvSpPr/>
            <p:nvPr/>
          </p:nvSpPr>
          <p:spPr>
            <a:xfrm>
              <a:off x="1048417" y="4870589"/>
              <a:ext cx="3035681" cy="1435548"/>
            </a:xfrm>
            <a:custGeom>
              <a:avLst/>
              <a:gdLst>
                <a:gd name="connsiteX0" fmla="*/ 0 w 3035808"/>
                <a:gd name="connsiteY0" fmla="*/ 621792 h 1435608"/>
                <a:gd name="connsiteX1" fmla="*/ 905256 w 3035808"/>
                <a:gd name="connsiteY1" fmla="*/ 1435608 h 1435608"/>
                <a:gd name="connsiteX2" fmla="*/ 3035808 w 3035808"/>
                <a:gd name="connsiteY2" fmla="*/ 566928 h 1435608"/>
                <a:gd name="connsiteX3" fmla="*/ 1965960 w 3035808"/>
                <a:gd name="connsiteY3" fmla="*/ 0 h 1435608"/>
                <a:gd name="connsiteX4" fmla="*/ 0 w 3035808"/>
                <a:gd name="connsiteY4" fmla="*/ 621792 h 143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808" h="1435608">
                  <a:moveTo>
                    <a:pt x="0" y="621792"/>
                  </a:moveTo>
                  <a:lnTo>
                    <a:pt x="905256" y="1435608"/>
                  </a:lnTo>
                  <a:lnTo>
                    <a:pt x="3035808" y="566928"/>
                  </a:lnTo>
                  <a:lnTo>
                    <a:pt x="1965960" y="0"/>
                  </a:lnTo>
                  <a:lnTo>
                    <a:pt x="0" y="62179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1172353" y="5083230"/>
              <a:ext cx="1847088" cy="521208"/>
            </a:xfrm>
            <a:custGeom>
              <a:avLst/>
              <a:gdLst>
                <a:gd name="connsiteX0" fmla="*/ 0 w 1847088"/>
                <a:gd name="connsiteY0" fmla="*/ 466344 h 521208"/>
                <a:gd name="connsiteX1" fmla="*/ 73152 w 1847088"/>
                <a:gd name="connsiteY1" fmla="*/ 521208 h 521208"/>
                <a:gd name="connsiteX2" fmla="*/ 1847088 w 1847088"/>
                <a:gd name="connsiteY2" fmla="*/ 27432 h 521208"/>
                <a:gd name="connsiteX3" fmla="*/ 1700784 w 1847088"/>
                <a:gd name="connsiteY3" fmla="*/ 0 h 521208"/>
                <a:gd name="connsiteX4" fmla="*/ 164592 w 1847088"/>
                <a:gd name="connsiteY4" fmla="*/ 438912 h 521208"/>
                <a:gd name="connsiteX5" fmla="*/ 100584 w 1847088"/>
                <a:gd name="connsiteY5" fmla="*/ 402336 h 521208"/>
                <a:gd name="connsiteX6" fmla="*/ 0 w 1847088"/>
                <a:gd name="connsiteY6" fmla="*/ 466344 h 521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7088" h="521208">
                  <a:moveTo>
                    <a:pt x="0" y="466344"/>
                  </a:moveTo>
                  <a:lnTo>
                    <a:pt x="73152" y="521208"/>
                  </a:lnTo>
                  <a:lnTo>
                    <a:pt x="1847088" y="27432"/>
                  </a:lnTo>
                  <a:lnTo>
                    <a:pt x="1700784" y="0"/>
                  </a:lnTo>
                  <a:lnTo>
                    <a:pt x="164592" y="438912"/>
                  </a:lnTo>
                  <a:lnTo>
                    <a:pt x="100584" y="402336"/>
                  </a:lnTo>
                  <a:lnTo>
                    <a:pt x="0" y="46634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830721" y="5357550"/>
              <a:ext cx="1527048" cy="585216"/>
            </a:xfrm>
            <a:custGeom>
              <a:avLst/>
              <a:gdLst>
                <a:gd name="connsiteX0" fmla="*/ 0 w 1527048"/>
                <a:gd name="connsiteY0" fmla="*/ 502920 h 585216"/>
                <a:gd name="connsiteX1" fmla="*/ 82296 w 1527048"/>
                <a:gd name="connsiteY1" fmla="*/ 585216 h 585216"/>
                <a:gd name="connsiteX2" fmla="*/ 237744 w 1527048"/>
                <a:gd name="connsiteY2" fmla="*/ 530352 h 585216"/>
                <a:gd name="connsiteX3" fmla="*/ 201168 w 1527048"/>
                <a:gd name="connsiteY3" fmla="*/ 484632 h 585216"/>
                <a:gd name="connsiteX4" fmla="*/ 996696 w 1527048"/>
                <a:gd name="connsiteY4" fmla="*/ 237744 h 585216"/>
                <a:gd name="connsiteX5" fmla="*/ 1051560 w 1527048"/>
                <a:gd name="connsiteY5" fmla="*/ 274320 h 585216"/>
                <a:gd name="connsiteX6" fmla="*/ 1133856 w 1527048"/>
                <a:gd name="connsiteY6" fmla="*/ 219456 h 585216"/>
                <a:gd name="connsiteX7" fmla="*/ 1069848 w 1527048"/>
                <a:gd name="connsiteY7" fmla="*/ 182880 h 585216"/>
                <a:gd name="connsiteX8" fmla="*/ 1527048 w 1527048"/>
                <a:gd name="connsiteY8" fmla="*/ 36576 h 585216"/>
                <a:gd name="connsiteX9" fmla="*/ 1490472 w 1527048"/>
                <a:gd name="connsiteY9" fmla="*/ 0 h 585216"/>
                <a:gd name="connsiteX10" fmla="*/ 0 w 1527048"/>
                <a:gd name="connsiteY10" fmla="*/ 502920 h 5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7048" h="585216">
                  <a:moveTo>
                    <a:pt x="0" y="502920"/>
                  </a:moveTo>
                  <a:lnTo>
                    <a:pt x="82296" y="585216"/>
                  </a:lnTo>
                  <a:lnTo>
                    <a:pt x="237744" y="530352"/>
                  </a:lnTo>
                  <a:lnTo>
                    <a:pt x="201168" y="484632"/>
                  </a:lnTo>
                  <a:lnTo>
                    <a:pt x="996696" y="237744"/>
                  </a:lnTo>
                  <a:lnTo>
                    <a:pt x="1051560" y="274320"/>
                  </a:lnTo>
                  <a:lnTo>
                    <a:pt x="1133856" y="219456"/>
                  </a:lnTo>
                  <a:lnTo>
                    <a:pt x="1069848" y="182880"/>
                  </a:lnTo>
                  <a:lnTo>
                    <a:pt x="1527048" y="36576"/>
                  </a:lnTo>
                  <a:lnTo>
                    <a:pt x="1490472" y="0"/>
                  </a:lnTo>
                  <a:lnTo>
                    <a:pt x="0" y="50292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2486311" y="5387845"/>
              <a:ext cx="1389888" cy="576072"/>
            </a:xfrm>
            <a:custGeom>
              <a:avLst/>
              <a:gdLst>
                <a:gd name="connsiteX0" fmla="*/ 0 w 1389888"/>
                <a:gd name="connsiteY0" fmla="*/ 530352 h 576072"/>
                <a:gd name="connsiteX1" fmla="*/ 0 w 1389888"/>
                <a:gd name="connsiteY1" fmla="*/ 530352 h 576072"/>
                <a:gd name="connsiteX2" fmla="*/ 73152 w 1389888"/>
                <a:gd name="connsiteY2" fmla="*/ 502920 h 576072"/>
                <a:gd name="connsiteX3" fmla="*/ 1261872 w 1389888"/>
                <a:gd name="connsiteY3" fmla="*/ 0 h 576072"/>
                <a:gd name="connsiteX4" fmla="*/ 1389888 w 1389888"/>
                <a:gd name="connsiteY4" fmla="*/ 45720 h 576072"/>
                <a:gd name="connsiteX5" fmla="*/ 109728 w 1389888"/>
                <a:gd name="connsiteY5" fmla="*/ 576072 h 576072"/>
                <a:gd name="connsiteX6" fmla="*/ 0 w 1389888"/>
                <a:gd name="connsiteY6" fmla="*/ 530352 h 5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9888" h="576072">
                  <a:moveTo>
                    <a:pt x="0" y="530352"/>
                  </a:moveTo>
                  <a:lnTo>
                    <a:pt x="0" y="530352"/>
                  </a:lnTo>
                  <a:lnTo>
                    <a:pt x="73152" y="502920"/>
                  </a:lnTo>
                  <a:lnTo>
                    <a:pt x="1261872" y="0"/>
                  </a:lnTo>
                  <a:lnTo>
                    <a:pt x="1389888" y="45720"/>
                  </a:lnTo>
                  <a:lnTo>
                    <a:pt x="109728" y="576072"/>
                  </a:lnTo>
                  <a:lnTo>
                    <a:pt x="0" y="53035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1535335" y="5598157"/>
              <a:ext cx="457200" cy="228600"/>
            </a:xfrm>
            <a:custGeom>
              <a:avLst/>
              <a:gdLst>
                <a:gd name="connsiteX0" fmla="*/ 0 w 457200"/>
                <a:gd name="connsiteY0" fmla="*/ 45720 h 228600"/>
                <a:gd name="connsiteX1" fmla="*/ 0 w 457200"/>
                <a:gd name="connsiteY1" fmla="*/ 45720 h 228600"/>
                <a:gd name="connsiteX2" fmla="*/ 82296 w 457200"/>
                <a:gd name="connsiteY2" fmla="*/ 100584 h 228600"/>
                <a:gd name="connsiteX3" fmla="*/ 256032 w 457200"/>
                <a:gd name="connsiteY3" fmla="*/ 228600 h 228600"/>
                <a:gd name="connsiteX4" fmla="*/ 457200 w 457200"/>
                <a:gd name="connsiteY4" fmla="*/ 192024 h 228600"/>
                <a:gd name="connsiteX5" fmla="*/ 201168 w 457200"/>
                <a:gd name="connsiteY5" fmla="*/ 0 h 228600"/>
                <a:gd name="connsiteX6" fmla="*/ 0 w 457200"/>
                <a:gd name="connsiteY6" fmla="*/ 4572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228600">
                  <a:moveTo>
                    <a:pt x="0" y="45720"/>
                  </a:moveTo>
                  <a:lnTo>
                    <a:pt x="0" y="45720"/>
                  </a:lnTo>
                  <a:cubicBezTo>
                    <a:pt x="69554" y="95401"/>
                    <a:pt x="40556" y="79714"/>
                    <a:pt x="82296" y="100584"/>
                  </a:cubicBezTo>
                  <a:lnTo>
                    <a:pt x="256032" y="228600"/>
                  </a:lnTo>
                  <a:lnTo>
                    <a:pt x="457200" y="192024"/>
                  </a:lnTo>
                  <a:lnTo>
                    <a:pt x="201168" y="0"/>
                  </a:lnTo>
                  <a:lnTo>
                    <a:pt x="0" y="4572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8" name="手繪多邊形 1027"/>
            <p:cNvSpPr/>
            <p:nvPr/>
          </p:nvSpPr>
          <p:spPr>
            <a:xfrm>
              <a:off x="2287302" y="5278117"/>
              <a:ext cx="713232" cy="210312"/>
            </a:xfrm>
            <a:custGeom>
              <a:avLst/>
              <a:gdLst>
                <a:gd name="connsiteX0" fmla="*/ 0 w 713232"/>
                <a:gd name="connsiteY0" fmla="*/ 146304 h 210312"/>
                <a:gd name="connsiteX1" fmla="*/ 521208 w 713232"/>
                <a:gd name="connsiteY1" fmla="*/ 0 h 210312"/>
                <a:gd name="connsiteX2" fmla="*/ 713232 w 713232"/>
                <a:gd name="connsiteY2" fmla="*/ 109728 h 210312"/>
                <a:gd name="connsiteX3" fmla="*/ 512064 w 713232"/>
                <a:gd name="connsiteY3" fmla="*/ 155448 h 210312"/>
                <a:gd name="connsiteX4" fmla="*/ 512064 w 713232"/>
                <a:gd name="connsiteY4" fmla="*/ 155448 h 210312"/>
                <a:gd name="connsiteX5" fmla="*/ 466344 w 713232"/>
                <a:gd name="connsiteY5" fmla="*/ 91440 h 210312"/>
                <a:gd name="connsiteX6" fmla="*/ 82296 w 713232"/>
                <a:gd name="connsiteY6" fmla="*/ 210312 h 210312"/>
                <a:gd name="connsiteX7" fmla="*/ 0 w 713232"/>
                <a:gd name="connsiteY7" fmla="*/ 146304 h 21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3232" h="210312">
                  <a:moveTo>
                    <a:pt x="0" y="146304"/>
                  </a:moveTo>
                  <a:lnTo>
                    <a:pt x="521208" y="0"/>
                  </a:lnTo>
                  <a:lnTo>
                    <a:pt x="713232" y="109728"/>
                  </a:lnTo>
                  <a:lnTo>
                    <a:pt x="512064" y="155448"/>
                  </a:lnTo>
                  <a:lnTo>
                    <a:pt x="512064" y="155448"/>
                  </a:lnTo>
                  <a:lnTo>
                    <a:pt x="466344" y="91440"/>
                  </a:lnTo>
                  <a:lnTo>
                    <a:pt x="82296" y="210312"/>
                  </a:lnTo>
                  <a:lnTo>
                    <a:pt x="0" y="14630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9" name="手繪多邊形 1028"/>
            <p:cNvSpPr/>
            <p:nvPr/>
          </p:nvSpPr>
          <p:spPr>
            <a:xfrm>
              <a:off x="1875822" y="5451853"/>
              <a:ext cx="438912" cy="164592"/>
            </a:xfrm>
            <a:custGeom>
              <a:avLst/>
              <a:gdLst>
                <a:gd name="connsiteX0" fmla="*/ 0 w 438912"/>
                <a:gd name="connsiteY0" fmla="*/ 109728 h 164592"/>
                <a:gd name="connsiteX1" fmla="*/ 347472 w 438912"/>
                <a:gd name="connsiteY1" fmla="*/ 0 h 164592"/>
                <a:gd name="connsiteX2" fmla="*/ 438912 w 438912"/>
                <a:gd name="connsiteY2" fmla="*/ 73152 h 164592"/>
                <a:gd name="connsiteX3" fmla="*/ 91440 w 438912"/>
                <a:gd name="connsiteY3" fmla="*/ 164592 h 164592"/>
                <a:gd name="connsiteX4" fmla="*/ 0 w 438912"/>
                <a:gd name="connsiteY4" fmla="*/ 10972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" h="164592">
                  <a:moveTo>
                    <a:pt x="0" y="109728"/>
                  </a:moveTo>
                  <a:lnTo>
                    <a:pt x="347472" y="0"/>
                  </a:lnTo>
                  <a:lnTo>
                    <a:pt x="438912" y="73152"/>
                  </a:lnTo>
                  <a:lnTo>
                    <a:pt x="91440" y="164592"/>
                  </a:lnTo>
                  <a:lnTo>
                    <a:pt x="0" y="109728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31" name="文字方塊 1030"/>
          <p:cNvSpPr txBox="1"/>
          <p:nvPr/>
        </p:nvSpPr>
        <p:spPr>
          <a:xfrm>
            <a:off x="233288" y="4266627"/>
            <a:ext cx="954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masks</a:t>
            </a:r>
            <a:endParaRPr lang="zh-TW" altLang="en-US" sz="2400" dirty="0"/>
          </a:p>
        </p:txBody>
      </p:sp>
      <p:sp>
        <p:nvSpPr>
          <p:cNvPr id="1032" name="文字方塊 1031"/>
          <p:cNvSpPr txBox="1"/>
          <p:nvPr/>
        </p:nvSpPr>
        <p:spPr>
          <a:xfrm rot="5220314">
            <a:off x="1242204" y="386859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 rot="5220314">
            <a:off x="1259559" y="434278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1033" name="向右箭號 1032"/>
          <p:cNvSpPr/>
          <p:nvPr/>
        </p:nvSpPr>
        <p:spPr>
          <a:xfrm>
            <a:off x="4813459" y="4500877"/>
            <a:ext cx="168640" cy="472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1353439" y="3787645"/>
            <a:ext cx="3080544" cy="1117636"/>
            <a:chOff x="978535" y="4235701"/>
            <a:chExt cx="3080544" cy="1117636"/>
          </a:xfrm>
        </p:grpSpPr>
        <p:sp>
          <p:nvSpPr>
            <p:cNvPr id="6" name="手繪多邊形 5"/>
            <p:cNvSpPr/>
            <p:nvPr/>
          </p:nvSpPr>
          <p:spPr>
            <a:xfrm>
              <a:off x="978535" y="4235701"/>
              <a:ext cx="3080544" cy="1117636"/>
            </a:xfrm>
            <a:custGeom>
              <a:avLst/>
              <a:gdLst>
                <a:gd name="connsiteX0" fmla="*/ 0 w 2999232"/>
                <a:gd name="connsiteY0" fmla="*/ 402336 h 1088136"/>
                <a:gd name="connsiteX1" fmla="*/ 960120 w 2999232"/>
                <a:gd name="connsiteY1" fmla="*/ 1088136 h 1088136"/>
                <a:gd name="connsiteX2" fmla="*/ 2999232 w 2999232"/>
                <a:gd name="connsiteY2" fmla="*/ 493776 h 1088136"/>
                <a:gd name="connsiteX3" fmla="*/ 1883664 w 2999232"/>
                <a:gd name="connsiteY3" fmla="*/ 0 h 1088136"/>
                <a:gd name="connsiteX4" fmla="*/ 0 w 2999232"/>
                <a:gd name="connsiteY4" fmla="*/ 402336 h 1088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232" h="1088136">
                  <a:moveTo>
                    <a:pt x="0" y="402336"/>
                  </a:moveTo>
                  <a:lnTo>
                    <a:pt x="960120" y="1088136"/>
                  </a:lnTo>
                  <a:lnTo>
                    <a:pt x="2999232" y="493776"/>
                  </a:lnTo>
                  <a:lnTo>
                    <a:pt x="1883664" y="0"/>
                  </a:lnTo>
                  <a:lnTo>
                    <a:pt x="0" y="402336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1233059" y="4534036"/>
              <a:ext cx="795528" cy="237744"/>
            </a:xfrm>
            <a:custGeom>
              <a:avLst/>
              <a:gdLst>
                <a:gd name="connsiteX0" fmla="*/ 0 w 795528"/>
                <a:gd name="connsiteY0" fmla="*/ 182880 h 237744"/>
                <a:gd name="connsiteX1" fmla="*/ 731520 w 795528"/>
                <a:gd name="connsiteY1" fmla="*/ 0 h 237744"/>
                <a:gd name="connsiteX2" fmla="*/ 795528 w 795528"/>
                <a:gd name="connsiteY2" fmla="*/ 36576 h 237744"/>
                <a:gd name="connsiteX3" fmla="*/ 36576 w 795528"/>
                <a:gd name="connsiteY3" fmla="*/ 237744 h 237744"/>
                <a:gd name="connsiteX4" fmla="*/ 0 w 795528"/>
                <a:gd name="connsiteY4" fmla="*/ 18288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528" h="237744">
                  <a:moveTo>
                    <a:pt x="0" y="182880"/>
                  </a:moveTo>
                  <a:lnTo>
                    <a:pt x="731520" y="0"/>
                  </a:lnTo>
                  <a:lnTo>
                    <a:pt x="795528" y="36576"/>
                  </a:lnTo>
                  <a:lnTo>
                    <a:pt x="36576" y="237744"/>
                  </a:lnTo>
                  <a:lnTo>
                    <a:pt x="0" y="18288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1361075" y="4424308"/>
              <a:ext cx="1673352" cy="411480"/>
            </a:xfrm>
            <a:custGeom>
              <a:avLst/>
              <a:gdLst>
                <a:gd name="connsiteX0" fmla="*/ 0 w 1673352"/>
                <a:gd name="connsiteY0" fmla="*/ 365760 h 411480"/>
                <a:gd name="connsiteX1" fmla="*/ 64008 w 1673352"/>
                <a:gd name="connsiteY1" fmla="*/ 411480 h 411480"/>
                <a:gd name="connsiteX2" fmla="*/ 1673352 w 1673352"/>
                <a:gd name="connsiteY2" fmla="*/ 27432 h 411480"/>
                <a:gd name="connsiteX3" fmla="*/ 1563624 w 1673352"/>
                <a:gd name="connsiteY3" fmla="*/ 0 h 411480"/>
                <a:gd name="connsiteX4" fmla="*/ 0 w 1673352"/>
                <a:gd name="connsiteY4" fmla="*/ 36576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3352" h="411480">
                  <a:moveTo>
                    <a:pt x="0" y="365760"/>
                  </a:moveTo>
                  <a:lnTo>
                    <a:pt x="64008" y="411480"/>
                  </a:lnTo>
                  <a:lnTo>
                    <a:pt x="1673352" y="27432"/>
                  </a:lnTo>
                  <a:lnTo>
                    <a:pt x="1563624" y="0"/>
                  </a:lnTo>
                  <a:lnTo>
                    <a:pt x="0" y="36576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2540651" y="4817500"/>
              <a:ext cx="274320" cy="128016"/>
            </a:xfrm>
            <a:custGeom>
              <a:avLst/>
              <a:gdLst>
                <a:gd name="connsiteX0" fmla="*/ 0 w 274320"/>
                <a:gd name="connsiteY0" fmla="*/ 27432 h 128016"/>
                <a:gd name="connsiteX1" fmla="*/ 100584 w 274320"/>
                <a:gd name="connsiteY1" fmla="*/ 0 h 128016"/>
                <a:gd name="connsiteX2" fmla="*/ 274320 w 274320"/>
                <a:gd name="connsiteY2" fmla="*/ 82296 h 128016"/>
                <a:gd name="connsiteX3" fmla="*/ 164592 w 274320"/>
                <a:gd name="connsiteY3" fmla="*/ 128016 h 128016"/>
                <a:gd name="connsiteX4" fmla="*/ 0 w 274320"/>
                <a:gd name="connsiteY4" fmla="*/ 27432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128016">
                  <a:moveTo>
                    <a:pt x="0" y="27432"/>
                  </a:moveTo>
                  <a:lnTo>
                    <a:pt x="100584" y="0"/>
                  </a:lnTo>
                  <a:lnTo>
                    <a:pt x="274320" y="82296"/>
                  </a:lnTo>
                  <a:lnTo>
                    <a:pt x="164592" y="128016"/>
                  </a:lnTo>
                  <a:lnTo>
                    <a:pt x="0" y="2743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2888123" y="4616332"/>
              <a:ext cx="722376" cy="310896"/>
            </a:xfrm>
            <a:custGeom>
              <a:avLst/>
              <a:gdLst>
                <a:gd name="connsiteX0" fmla="*/ 0 w 722376"/>
                <a:gd name="connsiteY0" fmla="*/ 256032 h 310896"/>
                <a:gd name="connsiteX1" fmla="*/ 100584 w 722376"/>
                <a:gd name="connsiteY1" fmla="*/ 310896 h 310896"/>
                <a:gd name="connsiteX2" fmla="*/ 722376 w 722376"/>
                <a:gd name="connsiteY2" fmla="*/ 109728 h 310896"/>
                <a:gd name="connsiteX3" fmla="*/ 521208 w 722376"/>
                <a:gd name="connsiteY3" fmla="*/ 0 h 310896"/>
                <a:gd name="connsiteX4" fmla="*/ 411480 w 722376"/>
                <a:gd name="connsiteY4" fmla="*/ 54864 h 310896"/>
                <a:gd name="connsiteX5" fmla="*/ 530352 w 722376"/>
                <a:gd name="connsiteY5" fmla="*/ 128016 h 310896"/>
                <a:gd name="connsiteX6" fmla="*/ 0 w 722376"/>
                <a:gd name="connsiteY6" fmla="*/ 256032 h 31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2376" h="310896">
                  <a:moveTo>
                    <a:pt x="0" y="256032"/>
                  </a:moveTo>
                  <a:lnTo>
                    <a:pt x="100584" y="310896"/>
                  </a:lnTo>
                  <a:lnTo>
                    <a:pt x="722376" y="109728"/>
                  </a:lnTo>
                  <a:lnTo>
                    <a:pt x="521208" y="0"/>
                  </a:lnTo>
                  <a:lnTo>
                    <a:pt x="411480" y="54864"/>
                  </a:lnTo>
                  <a:lnTo>
                    <a:pt x="530352" y="128016"/>
                  </a:lnTo>
                  <a:lnTo>
                    <a:pt x="0" y="25603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手繪多邊形 20"/>
            <p:cNvSpPr/>
            <p:nvPr/>
          </p:nvSpPr>
          <p:spPr>
            <a:xfrm>
              <a:off x="2065163" y="4936372"/>
              <a:ext cx="274320" cy="82296"/>
            </a:xfrm>
            <a:custGeom>
              <a:avLst/>
              <a:gdLst>
                <a:gd name="connsiteX0" fmla="*/ 118872 w 274320"/>
                <a:gd name="connsiteY0" fmla="*/ 0 h 82296"/>
                <a:gd name="connsiteX1" fmla="*/ 0 w 274320"/>
                <a:gd name="connsiteY1" fmla="*/ 18288 h 82296"/>
                <a:gd name="connsiteX2" fmla="*/ 128016 w 274320"/>
                <a:gd name="connsiteY2" fmla="*/ 82296 h 82296"/>
                <a:gd name="connsiteX3" fmla="*/ 274320 w 274320"/>
                <a:gd name="connsiteY3" fmla="*/ 54864 h 82296"/>
                <a:gd name="connsiteX4" fmla="*/ 118872 w 274320"/>
                <a:gd name="connsiteY4" fmla="*/ 0 h 8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82296">
                  <a:moveTo>
                    <a:pt x="118872" y="0"/>
                  </a:moveTo>
                  <a:lnTo>
                    <a:pt x="0" y="18288"/>
                  </a:lnTo>
                  <a:lnTo>
                    <a:pt x="128016" y="82296"/>
                  </a:lnTo>
                  <a:lnTo>
                    <a:pt x="274320" y="54864"/>
                  </a:lnTo>
                  <a:lnTo>
                    <a:pt x="118872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2760631" y="4574029"/>
              <a:ext cx="438912" cy="128016"/>
            </a:xfrm>
            <a:custGeom>
              <a:avLst/>
              <a:gdLst>
                <a:gd name="connsiteX0" fmla="*/ 0 w 438912"/>
                <a:gd name="connsiteY0" fmla="*/ 73152 h 128016"/>
                <a:gd name="connsiteX1" fmla="*/ 301752 w 438912"/>
                <a:gd name="connsiteY1" fmla="*/ 0 h 128016"/>
                <a:gd name="connsiteX2" fmla="*/ 438912 w 438912"/>
                <a:gd name="connsiteY2" fmla="*/ 64008 h 128016"/>
                <a:gd name="connsiteX3" fmla="*/ 128016 w 438912"/>
                <a:gd name="connsiteY3" fmla="*/ 128016 h 128016"/>
                <a:gd name="connsiteX4" fmla="*/ 0 w 438912"/>
                <a:gd name="connsiteY4" fmla="*/ 73152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912" h="128016">
                  <a:moveTo>
                    <a:pt x="0" y="73152"/>
                  </a:moveTo>
                  <a:lnTo>
                    <a:pt x="301752" y="0"/>
                  </a:lnTo>
                  <a:lnTo>
                    <a:pt x="438912" y="64008"/>
                  </a:lnTo>
                  <a:lnTo>
                    <a:pt x="128016" y="128016"/>
                  </a:lnTo>
                  <a:lnTo>
                    <a:pt x="0" y="7315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1535335" y="4738621"/>
              <a:ext cx="749808" cy="246888"/>
            </a:xfrm>
            <a:custGeom>
              <a:avLst/>
              <a:gdLst>
                <a:gd name="connsiteX0" fmla="*/ 0 w 749808"/>
                <a:gd name="connsiteY0" fmla="*/ 173736 h 246888"/>
                <a:gd name="connsiteX1" fmla="*/ 100584 w 749808"/>
                <a:gd name="connsiteY1" fmla="*/ 246888 h 246888"/>
                <a:gd name="connsiteX2" fmla="*/ 749808 w 749808"/>
                <a:gd name="connsiteY2" fmla="*/ 64008 h 246888"/>
                <a:gd name="connsiteX3" fmla="*/ 667512 w 749808"/>
                <a:gd name="connsiteY3" fmla="*/ 0 h 246888"/>
                <a:gd name="connsiteX4" fmla="*/ 603504 w 749808"/>
                <a:gd name="connsiteY4" fmla="*/ 45720 h 246888"/>
                <a:gd name="connsiteX5" fmla="*/ 0 w 749808"/>
                <a:gd name="connsiteY5" fmla="*/ 173736 h 24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808" h="246888">
                  <a:moveTo>
                    <a:pt x="0" y="173736"/>
                  </a:moveTo>
                  <a:lnTo>
                    <a:pt x="100584" y="246888"/>
                  </a:lnTo>
                  <a:lnTo>
                    <a:pt x="749808" y="64008"/>
                  </a:lnTo>
                  <a:lnTo>
                    <a:pt x="667512" y="0"/>
                  </a:lnTo>
                  <a:lnTo>
                    <a:pt x="603504" y="45720"/>
                  </a:lnTo>
                  <a:lnTo>
                    <a:pt x="0" y="17373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1235996" y="3424196"/>
            <a:ext cx="3179699" cy="996696"/>
            <a:chOff x="861092" y="3533924"/>
            <a:chExt cx="3179699" cy="996696"/>
          </a:xfrm>
        </p:grpSpPr>
        <p:sp>
          <p:nvSpPr>
            <p:cNvPr id="7" name="手繪多邊形 6"/>
            <p:cNvSpPr/>
            <p:nvPr/>
          </p:nvSpPr>
          <p:spPr>
            <a:xfrm>
              <a:off x="861092" y="3533924"/>
              <a:ext cx="3179699" cy="996696"/>
            </a:xfrm>
            <a:custGeom>
              <a:avLst/>
              <a:gdLst>
                <a:gd name="connsiteX0" fmla="*/ 1865376 w 2999232"/>
                <a:gd name="connsiteY0" fmla="*/ 0 h 996696"/>
                <a:gd name="connsiteX1" fmla="*/ 0 w 2999232"/>
                <a:gd name="connsiteY1" fmla="*/ 338328 h 996696"/>
                <a:gd name="connsiteX2" fmla="*/ 1069848 w 2999232"/>
                <a:gd name="connsiteY2" fmla="*/ 996696 h 996696"/>
                <a:gd name="connsiteX3" fmla="*/ 2999232 w 2999232"/>
                <a:gd name="connsiteY3" fmla="*/ 384048 h 996696"/>
                <a:gd name="connsiteX4" fmla="*/ 1865376 w 2999232"/>
                <a:gd name="connsiteY4" fmla="*/ 0 h 99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9232" h="996696">
                  <a:moveTo>
                    <a:pt x="1865376" y="0"/>
                  </a:moveTo>
                  <a:lnTo>
                    <a:pt x="0" y="338328"/>
                  </a:lnTo>
                  <a:lnTo>
                    <a:pt x="1069848" y="996696"/>
                  </a:lnTo>
                  <a:lnTo>
                    <a:pt x="2999232" y="384048"/>
                  </a:lnTo>
                  <a:lnTo>
                    <a:pt x="186537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1600532" y="3582585"/>
              <a:ext cx="2251531" cy="653116"/>
              <a:chOff x="5468112" y="3008376"/>
              <a:chExt cx="2395728" cy="694944"/>
            </a:xfrm>
          </p:grpSpPr>
          <p:sp>
            <p:nvSpPr>
              <p:cNvPr id="8" name="手繪多邊形 7"/>
              <p:cNvSpPr/>
              <p:nvPr/>
            </p:nvSpPr>
            <p:spPr>
              <a:xfrm>
                <a:off x="5468112" y="3182112"/>
                <a:ext cx="1417320" cy="521208"/>
              </a:xfrm>
              <a:custGeom>
                <a:avLst/>
                <a:gdLst>
                  <a:gd name="connsiteX0" fmla="*/ 0 w 1417320"/>
                  <a:gd name="connsiteY0" fmla="*/ 36576 h 521208"/>
                  <a:gd name="connsiteX1" fmla="*/ 1060704 w 1417320"/>
                  <a:gd name="connsiteY1" fmla="*/ 521208 h 521208"/>
                  <a:gd name="connsiteX2" fmla="*/ 1417320 w 1417320"/>
                  <a:gd name="connsiteY2" fmla="*/ 438912 h 521208"/>
                  <a:gd name="connsiteX3" fmla="*/ 329184 w 1417320"/>
                  <a:gd name="connsiteY3" fmla="*/ 0 h 521208"/>
                  <a:gd name="connsiteX4" fmla="*/ 0 w 1417320"/>
                  <a:gd name="connsiteY4" fmla="*/ 36576 h 521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7320" h="521208">
                    <a:moveTo>
                      <a:pt x="0" y="36576"/>
                    </a:moveTo>
                    <a:lnTo>
                      <a:pt x="1060704" y="521208"/>
                    </a:lnTo>
                    <a:lnTo>
                      <a:pt x="1417320" y="438912"/>
                    </a:lnTo>
                    <a:lnTo>
                      <a:pt x="329184" y="0"/>
                    </a:lnTo>
                    <a:lnTo>
                      <a:pt x="0" y="36576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手繪多邊形 8"/>
              <p:cNvSpPr/>
              <p:nvPr/>
            </p:nvSpPr>
            <p:spPr>
              <a:xfrm>
                <a:off x="6391656" y="3008376"/>
                <a:ext cx="1472184" cy="448056"/>
              </a:xfrm>
              <a:custGeom>
                <a:avLst/>
                <a:gdLst>
                  <a:gd name="connsiteX0" fmla="*/ 0 w 1472184"/>
                  <a:gd name="connsiteY0" fmla="*/ 54864 h 448056"/>
                  <a:gd name="connsiteX1" fmla="*/ 1152144 w 1472184"/>
                  <a:gd name="connsiteY1" fmla="*/ 448056 h 448056"/>
                  <a:gd name="connsiteX2" fmla="*/ 1472184 w 1472184"/>
                  <a:gd name="connsiteY2" fmla="*/ 393192 h 448056"/>
                  <a:gd name="connsiteX3" fmla="*/ 274320 w 1472184"/>
                  <a:gd name="connsiteY3" fmla="*/ 0 h 448056"/>
                  <a:gd name="connsiteX4" fmla="*/ 0 w 1472184"/>
                  <a:gd name="connsiteY4" fmla="*/ 54864 h 448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2184" h="448056">
                    <a:moveTo>
                      <a:pt x="0" y="54864"/>
                    </a:moveTo>
                    <a:lnTo>
                      <a:pt x="1152144" y="448056"/>
                    </a:lnTo>
                    <a:lnTo>
                      <a:pt x="1472184" y="393192"/>
                    </a:lnTo>
                    <a:lnTo>
                      <a:pt x="274320" y="0"/>
                    </a:lnTo>
                    <a:lnTo>
                      <a:pt x="0" y="54864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 rot="5220314">
            <a:off x="1305059" y="4847415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33288" y="5227683"/>
            <a:ext cx="96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silicon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691994" y="6510138"/>
            <a:ext cx="3746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http://en.wikipedia.org/wiki/Standard_cell</a:t>
            </a:r>
          </a:p>
        </p:txBody>
      </p:sp>
    </p:spTree>
    <p:extLst>
      <p:ext uri="{BB962C8B-B14F-4D97-AF65-F5344CB8AC3E}">
        <p14:creationId xmlns="" xmlns:p14="http://schemas.microsoft.com/office/powerpoint/2010/main" val="361958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IC Fabrication Procedure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126</a:t>
            </a:fld>
            <a:endParaRPr lang="zh-TW" altLang="en-US"/>
          </a:p>
        </p:txBody>
      </p:sp>
      <p:pic>
        <p:nvPicPr>
          <p:cNvPr id="3074" name="Picture 2" descr="http://www.hitequest.com/Kiss/photolithography.gi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4612"/>
          <a:stretch/>
        </p:blipFill>
        <p:spPr bwMode="auto">
          <a:xfrm>
            <a:off x="548640" y="1384555"/>
            <a:ext cx="7507224" cy="43900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28650" y="6459898"/>
            <a:ext cx="407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http://www.hitequest.com/Kiss/VLSI.htm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628650" y="1397204"/>
            <a:ext cx="3202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(Supplementary information)</a:t>
            </a:r>
            <a:endParaRPr lang="zh-TW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28650" y="5868794"/>
            <a:ext cx="8442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The Fabrication of Integrated Circuits </a:t>
            </a:r>
          </a:p>
          <a:p>
            <a:r>
              <a:rPr lang="zh-TW" altLang="en-US" dirty="0"/>
              <a:t>https://www.youtube.com/watch?v=35jWSQXku74</a:t>
            </a:r>
          </a:p>
        </p:txBody>
      </p:sp>
    </p:spTree>
    <p:extLst>
      <p:ext uri="{BB962C8B-B14F-4D97-AF65-F5344CB8AC3E}">
        <p14:creationId xmlns="" xmlns:p14="http://schemas.microsoft.com/office/powerpoint/2010/main" val="348344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Gallery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8650" y="1397204"/>
            <a:ext cx="3202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(Supplementary information)</a:t>
            </a:r>
            <a:endParaRPr lang="zh-TW" altLang="en-US" sz="2000" dirty="0"/>
          </a:p>
        </p:txBody>
      </p:sp>
      <p:pic>
        <p:nvPicPr>
          <p:cNvPr id="4098" name="Picture 2" descr="http://sindhu.ece.iisc.ernet.in/nanofab/twikii/pub/Main/WebHome/Back-en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765872"/>
            <a:ext cx="6629273" cy="47542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576304" y="6488668"/>
            <a:ext cx="40638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http://www.cense.iisc.ernet.in/nanotwiki.html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7422642" y="4617720"/>
            <a:ext cx="1593342" cy="1083285"/>
          </a:xfrm>
          <a:prstGeom prst="wedgeRoundRectCallout">
            <a:avLst>
              <a:gd name="adj1" fmla="val -58364"/>
              <a:gd name="adj2" fmla="val 7265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state of the art has a 0.02 </a:t>
            </a:r>
            <a:r>
              <a:rPr lang="el-GR" altLang="zh-TW" dirty="0">
                <a:solidFill>
                  <a:schemeClr val="tx1"/>
                </a:solidFill>
              </a:rPr>
              <a:t>μ</a:t>
            </a:r>
            <a:r>
              <a:rPr lang="en-US" altLang="zh-TW" dirty="0">
                <a:solidFill>
                  <a:schemeClr val="tx1"/>
                </a:solidFill>
              </a:rPr>
              <a:t>m line pitch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880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Equivalence Class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 are given </a:t>
            </a:r>
            <a:r>
              <a:rPr lang="en-US" altLang="zh-TW" dirty="0">
                <a:solidFill>
                  <a:srgbClr val="0000CC"/>
                </a:solidFill>
              </a:rPr>
              <a:t>polygons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overlap/equivalence pairs</a:t>
            </a:r>
            <a:r>
              <a:rPr lang="en-US" altLang="zh-TW" dirty="0"/>
              <a:t> (denoted by '≡') among polygons</a:t>
            </a:r>
          </a:p>
          <a:p>
            <a:r>
              <a:rPr lang="en-US" altLang="zh-TW" dirty="0"/>
              <a:t>We want to </a:t>
            </a:r>
            <a:r>
              <a:rPr lang="en-US" altLang="zh-TW" dirty="0">
                <a:solidFill>
                  <a:srgbClr val="C00000"/>
                </a:solidFill>
              </a:rPr>
              <a:t>partition</a:t>
            </a:r>
            <a:r>
              <a:rPr lang="en-US" altLang="zh-TW" dirty="0"/>
              <a:t> the polygons into </a:t>
            </a:r>
            <a:r>
              <a:rPr lang="en-US" altLang="zh-TW" dirty="0">
                <a:solidFill>
                  <a:srgbClr val="FF0000"/>
                </a:solidFill>
              </a:rPr>
              <a:t>equivalence classes</a:t>
            </a:r>
          </a:p>
          <a:p>
            <a:r>
              <a:rPr lang="en-US" altLang="zh-TW" dirty="0"/>
              <a:t>For </a:t>
            </a:r>
            <a:r>
              <a:rPr lang="en-US" altLang="zh-TW" dirty="0" smtClean="0"/>
              <a:t>example </a:t>
            </a:r>
            <a:endParaRPr lang="en-US" altLang="zh-TW" dirty="0"/>
          </a:p>
          <a:p>
            <a:pPr lvl="1"/>
            <a:r>
              <a:rPr lang="en-US" altLang="zh-TW" dirty="0"/>
              <a:t>Input: 0 ≡ 4, 3 ≡ 1, 6 ≡ 10, 8 ≡ 9, 7 ≡ 4, 6 ≡ 8, 3 ≡ 5, 2 ≡ 11, and 11 ≡ 0</a:t>
            </a:r>
          </a:p>
          <a:p>
            <a:pPr lvl="1"/>
            <a:r>
              <a:rPr lang="en-US" altLang="zh-TW" dirty="0"/>
              <a:t>Output: {0, 2, 4, 7, 11}; {1, 3, 5}; {6, 8, 9, 10}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677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Properties of Equivalence Relation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'≡' is </a:t>
            </a:r>
            <a:r>
              <a:rPr lang="en-US" altLang="zh-TW" dirty="0">
                <a:solidFill>
                  <a:srgbClr val="C00000"/>
                </a:solidFill>
              </a:rPr>
              <a:t>reflexive</a:t>
            </a:r>
          </a:p>
          <a:p>
            <a:pPr lvl="1"/>
            <a:r>
              <a:rPr lang="en-US" altLang="zh-TW" dirty="0"/>
              <a:t>For any polygon x, x ≡ x</a:t>
            </a:r>
          </a:p>
          <a:p>
            <a:r>
              <a:rPr lang="en-US" altLang="zh-TW" dirty="0"/>
              <a:t>'≡' is </a:t>
            </a:r>
            <a:r>
              <a:rPr lang="en-US" altLang="zh-TW" dirty="0">
                <a:solidFill>
                  <a:srgbClr val="C00000"/>
                </a:solidFill>
              </a:rPr>
              <a:t>symmetric</a:t>
            </a:r>
          </a:p>
          <a:p>
            <a:pPr lvl="1"/>
            <a:r>
              <a:rPr lang="en-US" altLang="zh-TW" dirty="0"/>
              <a:t>For any two polygons x and y, if x ≡ y, then y ≡ x</a:t>
            </a:r>
          </a:p>
          <a:p>
            <a:r>
              <a:rPr lang="en-US" altLang="zh-TW" dirty="0"/>
              <a:t>'≡' is </a:t>
            </a:r>
            <a:r>
              <a:rPr lang="en-US" altLang="zh-TW" dirty="0">
                <a:solidFill>
                  <a:srgbClr val="C00000"/>
                </a:solidFill>
              </a:rPr>
              <a:t>transitive</a:t>
            </a:r>
          </a:p>
          <a:p>
            <a:pPr lvl="1"/>
            <a:r>
              <a:rPr lang="en-US" altLang="zh-TW" dirty="0"/>
              <a:t>For any three polygons x, y, and z, if x ≡ y and y ≡ z, then x ≡ z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129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40278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Representation of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868107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Deletion</a:t>
            </a:r>
            <a:r>
              <a:rPr lang="en-US" altLang="zh-TW" dirty="0" smtClean="0"/>
              <a:t> </a:t>
            </a:r>
            <a:r>
              <a:rPr lang="en-US" altLang="zh-TW" dirty="0"/>
              <a:t>of arbitrary elements are </a:t>
            </a:r>
            <a:r>
              <a:rPr lang="en-US" altLang="zh-TW" dirty="0" smtClean="0"/>
              <a:t>simplified too</a:t>
            </a:r>
            <a:endParaRPr lang="en-US" altLang="zh-TW" dirty="0"/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73" name="群組 72"/>
          <p:cNvGrpSpPr/>
          <p:nvPr/>
        </p:nvGrpSpPr>
        <p:grpSpPr>
          <a:xfrm>
            <a:off x="3504636" y="2851215"/>
            <a:ext cx="1608151" cy="3202380"/>
            <a:chOff x="3504636" y="2851215"/>
            <a:chExt cx="1608151" cy="3202380"/>
          </a:xfrm>
        </p:grpSpPr>
        <p:sp>
          <p:nvSpPr>
            <p:cNvPr id="100" name="矩形 99"/>
            <p:cNvSpPr/>
            <p:nvPr/>
          </p:nvSpPr>
          <p:spPr>
            <a:xfrm>
              <a:off x="3913504" y="28534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3504636" y="33115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504636" y="37719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3504636" y="46926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504636" y="515303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3504636" y="285121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3504636" y="42323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913504" y="33106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3913504" y="376333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3913504" y="4215966"/>
              <a:ext cx="681625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913504" y="467316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913504" y="512580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913504" y="5583000"/>
              <a:ext cx="681625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636" y="559639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4597571" y="2853498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597571" y="3310698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4597571" y="3763332"/>
              <a:ext cx="51521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597571" y="4215966"/>
              <a:ext cx="515216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597571" y="4673166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597571" y="5125800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597571" y="5583000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群組 70"/>
          <p:cNvGrpSpPr/>
          <p:nvPr/>
        </p:nvGrpSpPr>
        <p:grpSpPr>
          <a:xfrm>
            <a:off x="1254824" y="2837147"/>
            <a:ext cx="1608151" cy="3202380"/>
            <a:chOff x="5531399" y="2851215"/>
            <a:chExt cx="1608151" cy="3202380"/>
          </a:xfrm>
        </p:grpSpPr>
        <p:sp>
          <p:nvSpPr>
            <p:cNvPr id="121" name="矩形 120"/>
            <p:cNvSpPr/>
            <p:nvPr/>
          </p:nvSpPr>
          <p:spPr>
            <a:xfrm>
              <a:off x="5940267" y="28534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5531399" y="33115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5531399" y="37719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531399" y="46926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531399" y="515303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531399" y="285121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531399" y="42323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940267" y="33106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940267" y="376333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940267" y="421596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940267" y="4673166"/>
              <a:ext cx="681625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40267" y="512580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5940267" y="5583000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5531399" y="559639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24334" y="2853498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624334" y="3310698"/>
              <a:ext cx="51521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624334" y="3763332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24334" y="4215966"/>
              <a:ext cx="515216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6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624334" y="4673166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624334" y="5125800"/>
              <a:ext cx="51521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6624334" y="5583000"/>
              <a:ext cx="515216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2" name="文字方塊 141"/>
          <p:cNvSpPr txBox="1"/>
          <p:nvPr/>
        </p:nvSpPr>
        <p:spPr>
          <a:xfrm>
            <a:off x="7751298" y="3186236"/>
            <a:ext cx="1172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Adjust</a:t>
            </a:r>
          </a:p>
          <a:p>
            <a:r>
              <a:rPr lang="en-US" altLang="zh-TW" sz="2000" dirty="0">
                <a:solidFill>
                  <a:srgbClr val="C00000"/>
                </a:solidFill>
              </a:rPr>
              <a:t>indices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grpSp>
        <p:nvGrpSpPr>
          <p:cNvPr id="72" name="群組 71"/>
          <p:cNvGrpSpPr/>
          <p:nvPr/>
        </p:nvGrpSpPr>
        <p:grpSpPr>
          <a:xfrm>
            <a:off x="6018122" y="2655667"/>
            <a:ext cx="1719110" cy="3411995"/>
            <a:chOff x="1305444" y="2641600"/>
            <a:chExt cx="1719110" cy="3411995"/>
          </a:xfrm>
        </p:grpSpPr>
        <p:sp>
          <p:nvSpPr>
            <p:cNvPr id="8" name="矩形 7"/>
            <p:cNvSpPr/>
            <p:nvPr/>
          </p:nvSpPr>
          <p:spPr>
            <a:xfrm>
              <a:off x="1714312" y="28534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05444" y="33115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05444" y="37719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05444" y="46926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305444" y="515303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05444" y="285121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5444" y="42323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14312" y="3310698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714312" y="376333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14312" y="421596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714312" y="467316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714312" y="512580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14312" y="558300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05444" y="559639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398379" y="2853498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1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2398379" y="3310698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2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98379" y="3763332"/>
              <a:ext cx="515216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3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398379" y="4215966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4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398379" y="4673166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5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398379" y="5125800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398379" y="5583000"/>
              <a:ext cx="515216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" name="手繪多邊形 4"/>
            <p:cNvSpPr/>
            <p:nvPr/>
          </p:nvSpPr>
          <p:spPr>
            <a:xfrm>
              <a:off x="2743200" y="2641600"/>
              <a:ext cx="281354" cy="320431"/>
            </a:xfrm>
            <a:custGeom>
              <a:avLst/>
              <a:gdLst>
                <a:gd name="connsiteX0" fmla="*/ 0 w 281354"/>
                <a:gd name="connsiteY0" fmla="*/ 320431 h 320431"/>
                <a:gd name="connsiteX1" fmla="*/ 85969 w 281354"/>
                <a:gd name="connsiteY1" fmla="*/ 93785 h 320431"/>
                <a:gd name="connsiteX2" fmla="*/ 281354 w 281354"/>
                <a:gd name="connsiteY2" fmla="*/ 0 h 3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1354" h="320431">
                  <a:moveTo>
                    <a:pt x="0" y="320431"/>
                  </a:moveTo>
                  <a:cubicBezTo>
                    <a:pt x="19538" y="233810"/>
                    <a:pt x="39077" y="147190"/>
                    <a:pt x="85969" y="93785"/>
                  </a:cubicBezTo>
                  <a:cubicBezTo>
                    <a:pt x="132861" y="40380"/>
                    <a:pt x="207107" y="20190"/>
                    <a:pt x="28135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3004733" y="2093929"/>
            <a:ext cx="2012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Index denoting the next element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2616591" y="6100921"/>
            <a:ext cx="1538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Delete “GAT</a:t>
            </a:r>
            <a:r>
              <a:rPr lang="en-US" altLang="zh-TW" sz="2000" dirty="0">
                <a:solidFill>
                  <a:srgbClr val="C00000"/>
                </a:solidFill>
              </a:rPr>
              <a:t>"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75" name="手繪多邊形 74"/>
          <p:cNvSpPr/>
          <p:nvPr/>
        </p:nvSpPr>
        <p:spPr>
          <a:xfrm>
            <a:off x="2743200" y="2641600"/>
            <a:ext cx="281354" cy="320431"/>
          </a:xfrm>
          <a:custGeom>
            <a:avLst/>
            <a:gdLst>
              <a:gd name="connsiteX0" fmla="*/ 0 w 281354"/>
              <a:gd name="connsiteY0" fmla="*/ 320431 h 320431"/>
              <a:gd name="connsiteX1" fmla="*/ 85969 w 281354"/>
              <a:gd name="connsiteY1" fmla="*/ 93785 h 320431"/>
              <a:gd name="connsiteX2" fmla="*/ 281354 w 281354"/>
              <a:gd name="connsiteY2" fmla="*/ 0 h 320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354" h="320431">
                <a:moveTo>
                  <a:pt x="0" y="320431"/>
                </a:moveTo>
                <a:cubicBezTo>
                  <a:pt x="19538" y="233810"/>
                  <a:pt x="39077" y="147190"/>
                  <a:pt x="85969" y="93785"/>
                </a:cubicBezTo>
                <a:cubicBezTo>
                  <a:pt x="132861" y="40380"/>
                  <a:pt x="207107" y="20190"/>
                  <a:pt x="28135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文字方塊 75"/>
          <p:cNvSpPr txBox="1"/>
          <p:nvPr/>
        </p:nvSpPr>
        <p:spPr>
          <a:xfrm>
            <a:off x="5008098" y="6210886"/>
            <a:ext cx="2070695" cy="3693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No data movement!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490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Phase 1</a:t>
            </a:r>
          </a:p>
          <a:p>
            <a:pPr lvl="1"/>
            <a:r>
              <a:rPr lang="en-US" altLang="zh-TW" dirty="0"/>
              <a:t>Read and </a:t>
            </a:r>
            <a:r>
              <a:rPr lang="en-US" altLang="zh-TW" dirty="0">
                <a:solidFill>
                  <a:srgbClr val="C00000"/>
                </a:solidFill>
              </a:rPr>
              <a:t>store all equivalence pairs 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  <a:p>
            <a:r>
              <a:rPr lang="en-US" altLang="zh-TW" dirty="0"/>
              <a:t>Phase 2</a:t>
            </a:r>
          </a:p>
          <a:p>
            <a:pPr lvl="1"/>
            <a:r>
              <a:rPr lang="en-US" altLang="zh-TW" dirty="0"/>
              <a:t>Begin at polygon 0 and find all pairs of the form (0, j)</a:t>
            </a:r>
          </a:p>
          <a:p>
            <a:pPr lvl="2"/>
            <a:r>
              <a:rPr lang="en-US" altLang="zh-TW" dirty="0"/>
              <a:t>0 and these j's are of the same class</a:t>
            </a:r>
          </a:p>
          <a:p>
            <a:pPr lvl="1"/>
            <a:r>
              <a:rPr lang="en-US" altLang="zh-TW" dirty="0"/>
              <a:t>Find all pairs of the form (j, k) </a:t>
            </a:r>
          </a:p>
          <a:p>
            <a:pPr lvl="2"/>
            <a:r>
              <a:rPr lang="en-US" altLang="zh-TW" dirty="0"/>
              <a:t>By transitivity, k is in the same class as 0 and j</a:t>
            </a:r>
          </a:p>
          <a:p>
            <a:pPr lvl="1"/>
            <a:r>
              <a:rPr lang="en-US" altLang="zh-TW" dirty="0"/>
              <a:t>Continue in this way until the entire equivalence class containing 0 has been found and output</a:t>
            </a:r>
          </a:p>
          <a:p>
            <a:pPr lvl="1"/>
            <a:r>
              <a:rPr lang="en-US" altLang="zh-TW" dirty="0"/>
              <a:t>Find an </a:t>
            </a:r>
            <a:r>
              <a:rPr lang="en-US" altLang="zh-TW" dirty="0">
                <a:solidFill>
                  <a:srgbClr val="C00000"/>
                </a:solidFill>
              </a:rPr>
              <a:t>object not yet output</a:t>
            </a:r>
            <a:r>
              <a:rPr lang="en-US" altLang="zh-TW" dirty="0"/>
              <a:t>, which is in a new equivalence class</a:t>
            </a:r>
          </a:p>
          <a:p>
            <a:pPr lvl="1"/>
            <a:r>
              <a:rPr lang="en-US" altLang="zh-TW" dirty="0"/>
              <a:t>Find and output the new equivalence class as </a:t>
            </a:r>
            <a:r>
              <a:rPr lang="en-US" altLang="zh-TW" dirty="0" smtClean="0"/>
              <a:t>before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73384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 Graph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163529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Input</a:t>
            </a:r>
          </a:p>
          <a:p>
            <a:pPr>
              <a:buNone/>
            </a:pPr>
            <a:r>
              <a:rPr lang="en-US" altLang="zh-TW" dirty="0" smtClean="0"/>
              <a:t>     0≡4, 3≡1, 6≡10, 8≡9, 7≡4, 6≡8, 3≡5, 2≡11, 11≡0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131</a:t>
            </a:fld>
            <a:endParaRPr lang="zh-TW" altLang="en-US"/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322" y="2650030"/>
            <a:ext cx="8016972" cy="399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 rot="5400000">
            <a:off x="4606570" y="5142383"/>
            <a:ext cx="566928" cy="38316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圓角矩形 13"/>
          <p:cNvSpPr/>
          <p:nvPr/>
        </p:nvSpPr>
        <p:spPr>
          <a:xfrm rot="5400000">
            <a:off x="3803464" y="4221920"/>
            <a:ext cx="566928" cy="383168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圓角矩形 12"/>
          <p:cNvSpPr/>
          <p:nvPr/>
        </p:nvSpPr>
        <p:spPr>
          <a:xfrm>
            <a:off x="1456194" y="3877611"/>
            <a:ext cx="566928" cy="279861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5082498" y="4998721"/>
            <a:ext cx="466123" cy="618710"/>
          </a:xfrm>
          <a:prstGeom prst="roundRect">
            <a:avLst>
              <a:gd name="adj" fmla="val 48038"/>
            </a:avLst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圓角矩形 10"/>
          <p:cNvSpPr/>
          <p:nvPr/>
        </p:nvSpPr>
        <p:spPr>
          <a:xfrm>
            <a:off x="3447509" y="4998721"/>
            <a:ext cx="466123" cy="618710"/>
          </a:xfrm>
          <a:prstGeom prst="roundRect">
            <a:avLst>
              <a:gd name="adj" fmla="val 48038"/>
            </a:avLst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圓角矩形 9"/>
          <p:cNvSpPr/>
          <p:nvPr/>
        </p:nvSpPr>
        <p:spPr>
          <a:xfrm>
            <a:off x="890160" y="3859323"/>
            <a:ext cx="566928" cy="279861"/>
          </a:xfrm>
          <a:prstGeom prst="roundRect">
            <a:avLst>
              <a:gd name="adj" fmla="val 50000"/>
            </a:avLst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 Design Decision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For storing all equivalence pairs (</a:t>
            </a:r>
            <a:r>
              <a:rPr lang="en-US" altLang="zh-TW" dirty="0" err="1"/>
              <a:t>i</a:t>
            </a:r>
            <a:r>
              <a:rPr lang="en-US" altLang="zh-TW" dirty="0"/>
              <a:t>, j)</a:t>
            </a:r>
          </a:p>
          <a:p>
            <a:pPr lvl="1"/>
            <a:r>
              <a:rPr lang="en-US" altLang="zh-TW" dirty="0" err="1"/>
              <a:t>n×n</a:t>
            </a:r>
            <a:r>
              <a:rPr lang="en-US" altLang="zh-TW" dirty="0"/>
              <a:t> array</a:t>
            </a:r>
          </a:p>
          <a:p>
            <a:pPr lvl="2"/>
            <a:r>
              <a:rPr lang="en-US" altLang="zh-TW" dirty="0"/>
              <a:t>e.g., </a:t>
            </a:r>
            <a:r>
              <a:rPr lang="en-US" altLang="zh-TW" dirty="0" err="1">
                <a:solidFill>
                  <a:srgbClr val="0000CC"/>
                </a:solidFill>
              </a:rPr>
              <a:t>bool</a:t>
            </a:r>
            <a:r>
              <a:rPr lang="en-US" altLang="zh-TW" dirty="0">
                <a:solidFill>
                  <a:srgbClr val="0000CC"/>
                </a:solidFill>
              </a:rPr>
              <a:t> pairs[n][n] </a:t>
            </a:r>
          </a:p>
          <a:p>
            <a:pPr lvl="2"/>
            <a:r>
              <a:rPr lang="en-US" altLang="zh-TW" dirty="0"/>
              <a:t>Result in </a:t>
            </a:r>
            <a:r>
              <a:rPr lang="el-GR" altLang="zh-TW" dirty="0"/>
              <a:t>Θ</a:t>
            </a:r>
            <a:r>
              <a:rPr lang="en-US" altLang="zh-TW" dirty="0"/>
              <a:t>(n</a:t>
            </a:r>
            <a:r>
              <a:rPr lang="en-US" altLang="zh-TW" baseline="30000" dirty="0"/>
              <a:t>2</a:t>
            </a:r>
            <a:r>
              <a:rPr lang="en-US" altLang="zh-TW" dirty="0"/>
              <a:t>) time complexity</a:t>
            </a:r>
          </a:p>
          <a:p>
            <a:pPr lvl="1"/>
            <a:r>
              <a:rPr lang="en-US" altLang="zh-TW" dirty="0"/>
              <a:t>Chain representation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n-element array, e.g., </a:t>
            </a:r>
            <a:r>
              <a:rPr lang="en-US" altLang="zh-TW" dirty="0" err="1">
                <a:solidFill>
                  <a:srgbClr val="0000CC"/>
                </a:solidFill>
              </a:rPr>
              <a:t>bool</a:t>
            </a:r>
            <a:r>
              <a:rPr lang="en-US" altLang="zh-TW" dirty="0">
                <a:solidFill>
                  <a:srgbClr val="0000CC"/>
                </a:solidFill>
              </a:rPr>
              <a:t> out[n]</a:t>
            </a:r>
            <a:r>
              <a:rPr lang="en-US" altLang="zh-TW" dirty="0"/>
              <a:t>, is used for recording whether objects are </a:t>
            </a:r>
            <a:r>
              <a:rPr lang="en-US" altLang="zh-TW" dirty="0" smtClean="0"/>
              <a:t>output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132</a:t>
            </a:fld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8528" y="27628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59329823"/>
              </p:ext>
            </p:extLst>
          </p:nvPr>
        </p:nvGraphicFramePr>
        <p:xfrm>
          <a:off x="3023443" y="3102199"/>
          <a:ext cx="5414404" cy="2515232"/>
        </p:xfrm>
        <a:graphic>
          <a:graphicData uri="http://schemas.openxmlformats.org/presentationml/2006/ole">
            <p:oleObj spid="_x0000_s1062" r:id="rId3" imgW="7067025" imgH="3286795" progId="Visio.Drawing.11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793770" y="3407664"/>
            <a:ext cx="589731" cy="2165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97735" y="3841035"/>
            <a:ext cx="2519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dirty="0"/>
              <a:t>0 ≡ 4, 3 ≡ 1, 6 ≡ 10, 8 ≡ 9, 7 ≡ 4, 6 ≡ 8, </a:t>
            </a:r>
            <a:br>
              <a:rPr lang="en-US" altLang="zh-TW" dirty="0"/>
            </a:br>
            <a:r>
              <a:rPr lang="en-US" altLang="zh-TW" dirty="0"/>
              <a:t>3 ≡ 5, 2 ≡ 11, 11 ≡ 0</a:t>
            </a:r>
          </a:p>
        </p:txBody>
      </p:sp>
    </p:spTree>
    <p:extLst>
      <p:ext uri="{BB962C8B-B14F-4D97-AF65-F5344CB8AC3E}">
        <p14:creationId xmlns="" xmlns:p14="http://schemas.microsoft.com/office/powerpoint/2010/main" val="1340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7963" y="4363168"/>
            <a:ext cx="8440615" cy="2304918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pPr marL="365125" indent="-365125">
              <a:buFont typeface="+mj-lt"/>
              <a:buAutoNum type="arabicPeriod"/>
              <a:tabLst>
                <a:tab pos="2962275" algn="l"/>
                <a:tab pos="4214813" algn="l"/>
              </a:tabLst>
            </a:pPr>
            <a:r>
              <a:rPr lang="en-US" altLang="zh-TW" sz="2000" dirty="0"/>
              <a:t>(Begin at 0)		</a:t>
            </a:r>
            <a:r>
              <a:rPr lang="en-US" altLang="zh-TW" sz="2000" dirty="0" smtClean="0"/>
              <a:t>     (</a:t>
            </a:r>
            <a:r>
              <a:rPr lang="en-US" altLang="zh-TW" sz="2000" dirty="0"/>
              <a:t>Add 0 into a container, e.g., a stack)</a:t>
            </a:r>
          </a:p>
          <a:p>
            <a:pPr marL="365125" indent="-365125">
              <a:buFont typeface="+mj-lt"/>
              <a:buAutoNum type="arabicPeriod"/>
              <a:tabLst>
                <a:tab pos="3230563" algn="l"/>
                <a:tab pos="4479925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(Get 0 from the </a:t>
            </a:r>
            <a:r>
              <a:rPr lang="en-US" altLang="zh-TW" sz="2000" dirty="0"/>
              <a:t>container</a:t>
            </a:r>
            <a:r>
              <a:rPr lang="en-US" altLang="zh-TW" sz="2000" dirty="0">
                <a:sym typeface="Wingdings" panose="05000000000000000000" pitchFamily="2" charset="2"/>
              </a:rPr>
              <a:t>)</a:t>
            </a:r>
            <a:r>
              <a:rPr lang="en-US" altLang="zh-TW" sz="2000" dirty="0"/>
              <a:t>	Output 0	</a:t>
            </a:r>
            <a:r>
              <a:rPr lang="en-US" altLang="zh-TW" sz="2000" dirty="0">
                <a:sym typeface="Wingdings" panose="05000000000000000000" pitchFamily="2" charset="2"/>
              </a:rPr>
              <a:t>(Add 11 and 4 into the stack)</a:t>
            </a:r>
          </a:p>
          <a:p>
            <a:pPr marL="365125" indent="-365125">
              <a:buFont typeface="+mj-lt"/>
              <a:buAutoNum type="arabicPeriod"/>
              <a:tabLst>
                <a:tab pos="3230563" algn="l"/>
                <a:tab pos="4479925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(Get 4 from the </a:t>
            </a:r>
            <a:r>
              <a:rPr lang="en-US" altLang="zh-TW" sz="2000" dirty="0"/>
              <a:t>container</a:t>
            </a:r>
            <a:r>
              <a:rPr lang="en-US" altLang="zh-TW" sz="2000" dirty="0">
                <a:sym typeface="Wingdings" panose="05000000000000000000" pitchFamily="2" charset="2"/>
              </a:rPr>
              <a:t>)	Output 4	(Add 7 into the stack)</a:t>
            </a:r>
          </a:p>
          <a:p>
            <a:pPr marL="365125" indent="-365125">
              <a:buFont typeface="+mj-lt"/>
              <a:buAutoNum type="arabicPeriod"/>
              <a:tabLst>
                <a:tab pos="3230563" algn="l"/>
                <a:tab pos="4479925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(Get 7 from the </a:t>
            </a:r>
            <a:r>
              <a:rPr lang="en-US" altLang="zh-TW" sz="2000" dirty="0"/>
              <a:t>container</a:t>
            </a:r>
            <a:r>
              <a:rPr lang="en-US" altLang="zh-TW" sz="2000" dirty="0">
                <a:sym typeface="Wingdings" panose="05000000000000000000" pitchFamily="2" charset="2"/>
              </a:rPr>
              <a:t>)	Output 7     	(No new objects are found)</a:t>
            </a:r>
          </a:p>
          <a:p>
            <a:pPr marL="365125" indent="-365125">
              <a:buFont typeface="+mj-lt"/>
              <a:buAutoNum type="arabicPeriod"/>
              <a:tabLst>
                <a:tab pos="3230563" algn="l"/>
                <a:tab pos="4479925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(Get 11 from the </a:t>
            </a:r>
            <a:r>
              <a:rPr lang="en-US" altLang="zh-TW" sz="2000" dirty="0"/>
              <a:t>container</a:t>
            </a:r>
            <a:r>
              <a:rPr lang="en-US" altLang="zh-TW" sz="2000" dirty="0">
                <a:sym typeface="Wingdings" panose="05000000000000000000" pitchFamily="2" charset="2"/>
              </a:rPr>
              <a:t>)	Output 11   </a:t>
            </a:r>
            <a:r>
              <a:rPr lang="en-US" altLang="zh-TW" sz="2000" dirty="0" smtClean="0">
                <a:sym typeface="Wingdings" panose="05000000000000000000" pitchFamily="2" charset="2"/>
              </a:rPr>
              <a:t>(</a:t>
            </a:r>
            <a:r>
              <a:rPr lang="en-US" altLang="zh-TW" sz="2000" dirty="0">
                <a:sym typeface="Wingdings" panose="05000000000000000000" pitchFamily="2" charset="2"/>
              </a:rPr>
              <a:t>Add 2 into the stack)</a:t>
            </a:r>
          </a:p>
          <a:p>
            <a:pPr marL="365125" indent="-365125">
              <a:buFont typeface="+mj-lt"/>
              <a:buAutoNum type="arabicPeriod"/>
              <a:tabLst>
                <a:tab pos="3230563" algn="l"/>
                <a:tab pos="4479925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(Get 2 from the </a:t>
            </a:r>
            <a:r>
              <a:rPr lang="en-US" altLang="zh-TW" sz="2000" dirty="0"/>
              <a:t>container</a:t>
            </a:r>
            <a:r>
              <a:rPr lang="en-US" altLang="zh-TW" sz="2000" dirty="0">
                <a:sym typeface="Wingdings" panose="05000000000000000000" pitchFamily="2" charset="2"/>
              </a:rPr>
              <a:t>)	Output 2     	(No new objects found</a:t>
            </a:r>
            <a:r>
              <a:rPr lang="en-US" altLang="zh-TW" sz="2000" dirty="0" smtClean="0">
                <a:sym typeface="Wingdings" panose="05000000000000000000" pitchFamily="2" charset="2"/>
              </a:rPr>
              <a:t>)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133</a:t>
            </a:fld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1087209" y="1343392"/>
            <a:ext cx="6282855" cy="2894998"/>
            <a:chOff x="437985" y="1362457"/>
            <a:chExt cx="7489863" cy="3451160"/>
          </a:xfrm>
        </p:grpSpPr>
        <p:graphicFrame>
          <p:nvGraphicFramePr>
            <p:cNvPr id="5" name="物件 4"/>
            <p:cNvGraphicFramePr>
              <a:graphicFrameLocks noChangeAspect="1"/>
            </p:cNvGraphicFramePr>
            <p:nvPr>
              <p:extLst/>
            </p:nvPr>
          </p:nvGraphicFramePr>
          <p:xfrm>
            <a:off x="498723" y="1362457"/>
            <a:ext cx="7429125" cy="3451160"/>
          </p:xfrm>
          <a:graphic>
            <a:graphicData uri="http://schemas.openxmlformats.org/presentationml/2006/ole">
              <p:oleObj spid="_x0000_s2086" r:id="rId3" imgW="7067025" imgH="3286795" progId="Visio.Drawing.11">
                <p:embed/>
              </p:oleObj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437985" y="1494873"/>
              <a:ext cx="631863" cy="1178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089151" y="1787005"/>
              <a:ext cx="6805169" cy="143398"/>
              <a:chOff x="859536" y="1838825"/>
              <a:chExt cx="7680960" cy="205369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595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4996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213969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77977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41985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0599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000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34009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98017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62025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2603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004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文字方塊 23"/>
            <p:cNvSpPr txBox="1"/>
            <p:nvPr/>
          </p:nvSpPr>
          <p:spPr>
            <a:xfrm>
              <a:off x="504361" y="1616021"/>
              <a:ext cx="5405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out</a:t>
              </a:r>
              <a:endParaRPr lang="zh-TW" altLang="en-US" sz="2000" dirty="0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449633" y="1921512"/>
              <a:ext cx="592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first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975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Equivalence(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TW" alt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ifstream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("equiv.in",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ios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::in); </a:t>
            </a:r>
            <a:endParaRPr lang="zh-TW" alt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“Cannot open input file.”;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j,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&gt;&gt; n;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objects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first and out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*out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[n];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array of </a:t>
            </a:r>
            <a:r>
              <a:rPr lang="en-US" altLang="zh-TW" sz="17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endParaRPr lang="en-US" altLang="zh-TW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**first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* [n];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an array of pointers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STL function </a:t>
            </a:r>
            <a:r>
              <a:rPr lang="en-US" altLang="zh-TW" sz="1700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fill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initialize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fill (first, first + n,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fill (out, out + n, 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Phase 1: input equivalence pairs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&gt;&gt;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inFile.good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()) { 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//check end of file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(j, 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first[j]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, first[j])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inFile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&gt;&gt;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41832" y="5559552"/>
            <a:ext cx="0" cy="79679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8024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40640"/>
            <a:ext cx="8641976" cy="6680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   for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Phase 2</a:t>
            </a:r>
            <a:endParaRPr lang="en-US" altLang="zh-TW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(!out[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]) {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object has not been output yet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&lt;&lt; "A new class: " &lt;&lt;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	    out[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mark the object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	    stack&lt;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&gt; s;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initialize a stack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*x = 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obtain the </a:t>
            </a:r>
            <a:r>
              <a:rPr lang="en-US" altLang="zh-TW" sz="17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baseline="30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(1) {   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 processing lists and the stack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(x) {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continue processing a list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j = x-&gt;data;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(!out[j])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zh-TW" sz="17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&lt;&lt; ", " &lt;&lt;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out[j] =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s.push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(*x);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</a:rPr>
              <a:t>// add *x into the stack</a:t>
            </a:r>
            <a:endParaRPr lang="en-US" altLang="zh-TW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x = x-&gt;link;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}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while(x)</a:t>
            </a:r>
            <a:endParaRPr lang="zh-TW" altLang="en-US"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s.isEmpty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x = 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s.top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().data];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s.pop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unstack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while(1)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if (!out[</a:t>
            </a:r>
            <a:r>
              <a:rPr lang="en-US" altLang="zh-TW" sz="17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5784004" y="4300328"/>
            <a:ext cx="3165550" cy="1458614"/>
            <a:chOff x="437985" y="1362457"/>
            <a:chExt cx="7489864" cy="3451160"/>
          </a:xfrm>
        </p:grpSpPr>
        <p:graphicFrame>
          <p:nvGraphicFramePr>
            <p:cNvPr id="9" name="物件 8"/>
            <p:cNvGraphicFramePr>
              <a:graphicFrameLocks noChangeAspect="1"/>
            </p:cNvGraphicFramePr>
            <p:nvPr>
              <p:extLst/>
            </p:nvPr>
          </p:nvGraphicFramePr>
          <p:xfrm>
            <a:off x="498724" y="1362457"/>
            <a:ext cx="7429125" cy="3451160"/>
          </p:xfrm>
          <a:graphic>
            <a:graphicData uri="http://schemas.openxmlformats.org/presentationml/2006/ole">
              <p:oleObj spid="_x0000_s3109" r:id="rId3" imgW="7067025" imgH="3286795" progId="Visio.Drawing.11">
                <p:embed/>
              </p:oleObj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437985" y="1494873"/>
              <a:ext cx="631863" cy="1178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089151" y="1787005"/>
              <a:ext cx="6805169" cy="143398"/>
              <a:chOff x="859536" y="1838825"/>
              <a:chExt cx="7680960" cy="205369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8595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4996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3969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77977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1985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0599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000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34009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98017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62025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26033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00416" y="1838825"/>
                <a:ext cx="640080" cy="2053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27" name="直線接點 26"/>
          <p:cNvCxnSpPr/>
          <p:nvPr/>
        </p:nvCxnSpPr>
        <p:spPr>
          <a:xfrm>
            <a:off x="1847088" y="1865376"/>
            <a:ext cx="0" cy="344908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380744" y="609664"/>
            <a:ext cx="0" cy="49470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2359152" y="2097725"/>
            <a:ext cx="0" cy="220260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923544" y="331787"/>
            <a:ext cx="0" cy="612451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184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in C++ (cont'd)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931919"/>
            <a:ext cx="7886700" cy="267742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Time complexity = O(</a:t>
            </a:r>
            <a:r>
              <a:rPr lang="en-US" altLang="zh-TW" dirty="0" err="1"/>
              <a:t>m+n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Initialization of first[] and out[] takes O(n) time </a:t>
            </a:r>
          </a:p>
          <a:p>
            <a:pPr lvl="2"/>
            <a:r>
              <a:rPr lang="en-US" altLang="zh-TW" dirty="0"/>
              <a:t>where n is the number of objects</a:t>
            </a:r>
          </a:p>
          <a:p>
            <a:pPr lvl="1"/>
            <a:r>
              <a:rPr lang="en-US" altLang="zh-TW" dirty="0"/>
              <a:t>Processing of each input pair in phase takes O(m)</a:t>
            </a:r>
          </a:p>
          <a:p>
            <a:pPr lvl="2"/>
            <a:r>
              <a:rPr lang="en-US" altLang="zh-TW" dirty="0"/>
              <a:t>where m is the number of input pairs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for</a:t>
            </a:r>
            <a:r>
              <a:rPr lang="en-US" altLang="zh-TW" dirty="0"/>
              <a:t> loop takes O(n) time </a:t>
            </a:r>
          </a:p>
          <a:p>
            <a:pPr lvl="1"/>
            <a:r>
              <a:rPr lang="en-US" altLang="zh-TW" dirty="0"/>
              <a:t>Evaluating of the 2m pairs takes O(m) </a:t>
            </a:r>
            <a:r>
              <a:rPr lang="en-US" altLang="zh-TW" dirty="0" smtClean="0"/>
              <a:t>time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509333"/>
            <a:ext cx="8641976" cy="2221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&lt; n;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++)  </a:t>
            </a:r>
            <a:r>
              <a:rPr lang="en-US" altLang="zh-TW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clean up Phase-1-created objected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(first[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ENode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= 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first[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delnode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[] first;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700" b="1" dirty="0">
                <a:latin typeface="Consolas" panose="020B0609020204030204" pitchFamily="49" charset="0"/>
                <a:cs typeface="Consolas" panose="020B0609020204030204" pitchFamily="49" charset="0"/>
              </a:rPr>
              <a:t>    delete</a:t>
            </a:r>
            <a:r>
              <a:rPr lang="en-US" altLang="zh-TW" sz="1700" dirty="0">
                <a:latin typeface="Consolas" panose="020B0609020204030204" pitchFamily="49" charset="0"/>
                <a:cs typeface="Consolas" panose="020B0609020204030204" pitchFamily="49" charset="0"/>
              </a:rPr>
              <a:t> [] out;</a:t>
            </a:r>
            <a:endParaRPr lang="zh-TW" altLang="en-US" sz="17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1380744" y="2029968"/>
            <a:ext cx="0" cy="82296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923544" y="1773936"/>
            <a:ext cx="0" cy="13807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812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Stacks &amp; Queues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4.7 Polynomials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4.8 Equivalent Classes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4.9 Sparse Matrices</a:t>
            </a:r>
            <a:endParaRPr lang="en-US" altLang="zh-TW" b="1" dirty="0">
              <a:solidFill>
                <a:srgbClr val="C00000"/>
              </a:solidFill>
            </a:endParaRPr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Sparse Matrix As A Two-Dimensional Linked 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138</a:t>
            </a:fld>
            <a:endParaRPr lang="zh-TW" altLang="en-US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827" y="1673540"/>
            <a:ext cx="35623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向右箭號 5"/>
          <p:cNvSpPr/>
          <p:nvPr/>
        </p:nvSpPr>
        <p:spPr>
          <a:xfrm>
            <a:off x="4670479" y="2518113"/>
            <a:ext cx="844062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627078" y="2363370"/>
            <a:ext cx="2565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7 nonzero terms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04907" y="3854543"/>
            <a:ext cx="7997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/>
              <a:t>Two-Dimensional Linked List – easy access by row and column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/>
              <a:t>row, </a:t>
            </a:r>
            <a:r>
              <a:rPr lang="en-US" altLang="zh-TW" sz="2400" dirty="0" err="1" smtClean="0"/>
              <a:t>col</a:t>
            </a:r>
            <a:r>
              <a:rPr lang="en-US" altLang="zh-TW" sz="2400" dirty="0" smtClean="0"/>
              <a:t> – </a:t>
            </a:r>
            <a:r>
              <a:rPr lang="en-US" altLang="zh-TW" sz="2400" dirty="0" smtClean="0">
                <a:solidFill>
                  <a:srgbClr val="C00000"/>
                </a:solidFill>
              </a:rPr>
              <a:t>header nodes list </a:t>
            </a:r>
            <a:r>
              <a:rPr lang="en-US" altLang="zh-TW" sz="2400" dirty="0" smtClean="0"/>
              <a:t>for row and column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400" dirty="0" smtClean="0"/>
              <a:t>Matrix term: </a:t>
            </a:r>
            <a:r>
              <a:rPr lang="en-US" altLang="zh-TW" sz="2400" dirty="0" smtClean="0">
                <a:solidFill>
                  <a:srgbClr val="C00000"/>
                </a:solidFill>
              </a:rPr>
              <a:t>row-circular list (right)</a:t>
            </a:r>
            <a:r>
              <a:rPr lang="en-US" altLang="zh-TW" sz="2400" dirty="0" smtClean="0"/>
              <a:t>, 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col</a:t>
            </a:r>
            <a:r>
              <a:rPr lang="en-US" altLang="zh-TW" sz="2400" dirty="0" smtClean="0">
                <a:solidFill>
                  <a:srgbClr val="C00000"/>
                </a:solidFill>
              </a:rPr>
              <a:t>-circular list (down)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1812391" y="5247258"/>
            <a:ext cx="1985888" cy="897987"/>
            <a:chOff x="1334087" y="4768948"/>
            <a:chExt cx="1268436" cy="897987"/>
          </a:xfrm>
        </p:grpSpPr>
        <p:sp>
          <p:nvSpPr>
            <p:cNvPr id="9" name="矩形 8"/>
            <p:cNvSpPr/>
            <p:nvPr/>
          </p:nvSpPr>
          <p:spPr>
            <a:xfrm>
              <a:off x="1336431" y="4768948"/>
              <a:ext cx="1266092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next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334087" y="5216769"/>
              <a:ext cx="635391" cy="450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down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64788" y="5214424"/>
              <a:ext cx="635391" cy="450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right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4736126" y="5202710"/>
            <a:ext cx="2002302" cy="897987"/>
            <a:chOff x="1334087" y="4768948"/>
            <a:chExt cx="1278920" cy="897987"/>
          </a:xfrm>
        </p:grpSpPr>
        <p:sp>
          <p:nvSpPr>
            <p:cNvPr id="18" name="矩形 17"/>
            <p:cNvSpPr/>
            <p:nvPr/>
          </p:nvSpPr>
          <p:spPr>
            <a:xfrm>
              <a:off x="1336431" y="4768948"/>
              <a:ext cx="440935" cy="4501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row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334087" y="5216769"/>
              <a:ext cx="635391" cy="450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down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964788" y="5214424"/>
              <a:ext cx="648219" cy="4501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right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416066" y="5200365"/>
            <a:ext cx="658840" cy="4501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chemeClr val="tx1"/>
                </a:solidFill>
              </a:rPr>
              <a:t>col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77248" y="5200365"/>
            <a:ext cx="658837" cy="450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value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885073" y="6175725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header node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780669" y="6131176"/>
            <a:ext cx="193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element node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274876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dirty="0"/>
              <a:t>Array-based representation (we have learned this before)</a:t>
            </a:r>
          </a:p>
          <a:p>
            <a:pPr lvl="1"/>
            <a:r>
              <a:rPr lang="en-US" altLang="zh-TW" sz="2600" dirty="0">
                <a:solidFill>
                  <a:schemeClr val="accent5">
                    <a:lumMod val="75000"/>
                  </a:schemeClr>
                </a:solidFill>
              </a:rPr>
              <a:t>Row </a:t>
            </a:r>
            <a:r>
              <a:rPr lang="en-US" altLang="zh-TW" sz="2600" dirty="0"/>
              <a:t>access is easy, but </a:t>
            </a:r>
            <a:r>
              <a:rPr lang="en-US" altLang="zh-TW" sz="2600" dirty="0">
                <a:solidFill>
                  <a:schemeClr val="accent5">
                    <a:lumMod val="75000"/>
                  </a:schemeClr>
                </a:solidFill>
              </a:rPr>
              <a:t>column </a:t>
            </a:r>
            <a:r>
              <a:rPr lang="en-US" altLang="zh-TW" sz="2600" dirty="0"/>
              <a:t>access is </a:t>
            </a:r>
            <a:r>
              <a:rPr lang="en-US" altLang="zh-TW" sz="2600" dirty="0">
                <a:solidFill>
                  <a:srgbClr val="C00000"/>
                </a:solidFill>
              </a:rPr>
              <a:t>difficult</a:t>
            </a:r>
          </a:p>
          <a:p>
            <a:r>
              <a:rPr lang="en-US" altLang="zh-TW" dirty="0"/>
              <a:t>Linked representation </a:t>
            </a:r>
          </a:p>
          <a:p>
            <a:pPr lvl="1"/>
            <a:r>
              <a:rPr lang="en-US" altLang="zh-TW" sz="2600" dirty="0"/>
              <a:t>Easy access both by </a:t>
            </a:r>
            <a:r>
              <a:rPr lang="en-US" altLang="zh-TW" sz="2600" dirty="0">
                <a:solidFill>
                  <a:schemeClr val="accent5">
                    <a:lumMod val="75000"/>
                  </a:schemeClr>
                </a:solidFill>
              </a:rPr>
              <a:t>row</a:t>
            </a:r>
            <a:r>
              <a:rPr lang="en-US" altLang="zh-TW" sz="2600" dirty="0"/>
              <a:t> and </a:t>
            </a:r>
            <a:r>
              <a:rPr lang="en-US" altLang="zh-TW" sz="2600" dirty="0">
                <a:solidFill>
                  <a:schemeClr val="accent5">
                    <a:lumMod val="75000"/>
                  </a:schemeClr>
                </a:solidFill>
              </a:rPr>
              <a:t>column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Node design (head field will not be shown later)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139</a:t>
            </a:fld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6261668" y="3890475"/>
            <a:ext cx="2114550" cy="2700460"/>
            <a:chOff x="958148" y="3651319"/>
            <a:chExt cx="2114550" cy="2700460"/>
          </a:xfrm>
        </p:grpSpPr>
        <p:sp>
          <p:nvSpPr>
            <p:cNvPr id="7" name="矩形 6"/>
            <p:cNvSpPr/>
            <p:nvPr/>
          </p:nvSpPr>
          <p:spPr>
            <a:xfrm>
              <a:off x="958148" y="4141668"/>
              <a:ext cx="2105406" cy="4846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next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958148" y="4626300"/>
              <a:ext cx="2105406" cy="484632"/>
              <a:chOff x="4866894" y="5604708"/>
              <a:chExt cx="1591056" cy="484632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4866894" y="5604708"/>
                <a:ext cx="795528" cy="484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down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662422" y="5604708"/>
                <a:ext cx="795528" cy="4846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right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矩形 20"/>
            <p:cNvSpPr/>
            <p:nvPr/>
          </p:nvSpPr>
          <p:spPr>
            <a:xfrm>
              <a:off x="958148" y="4141668"/>
              <a:ext cx="2114550" cy="140874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1150994" y="3651319"/>
              <a:ext cx="1713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Row/Col Head</a:t>
              </a:r>
              <a:endParaRPr lang="zh-TW" altLang="en-US" sz="2000" b="1" dirty="0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1658030" y="5150298"/>
              <a:ext cx="8659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ishead</a:t>
              </a:r>
              <a:endParaRPr lang="zh-TW" altLang="en-US" sz="2000" b="1" dirty="0"/>
            </a:p>
          </p:txBody>
        </p:sp>
        <p:sp>
          <p:nvSpPr>
            <p:cNvPr id="5" name="右大括弧 4"/>
            <p:cNvSpPr/>
            <p:nvPr/>
          </p:nvSpPr>
          <p:spPr>
            <a:xfrm rot="5400000">
              <a:off x="1887406" y="4730879"/>
              <a:ext cx="246889" cy="2105406"/>
            </a:xfrm>
            <a:prstGeom prst="rightBrace">
              <a:avLst>
                <a:gd name="adj1" fmla="val 4969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330180" y="5951669"/>
              <a:ext cx="1608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ishead</a:t>
              </a:r>
              <a:r>
                <a:rPr lang="en-US" altLang="zh-TW" sz="2000" dirty="0"/>
                <a:t> = true</a:t>
              </a:r>
              <a:endParaRPr lang="zh-TW" altLang="en-US" sz="20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26187" y="3896192"/>
            <a:ext cx="4804409" cy="2694743"/>
            <a:chOff x="3654147" y="3657036"/>
            <a:chExt cx="4804409" cy="2694743"/>
          </a:xfrm>
        </p:grpSpPr>
        <p:grpSp>
          <p:nvGrpSpPr>
            <p:cNvPr id="17" name="群組 16"/>
            <p:cNvGrpSpPr/>
            <p:nvPr/>
          </p:nvGrpSpPr>
          <p:grpSpPr>
            <a:xfrm>
              <a:off x="6324914" y="3657036"/>
              <a:ext cx="2114550" cy="1893372"/>
              <a:chOff x="3657914" y="3657036"/>
              <a:chExt cx="2114550" cy="1893372"/>
            </a:xfrm>
          </p:grpSpPr>
          <p:grpSp>
            <p:nvGrpSpPr>
              <p:cNvPr id="13" name="群組 12"/>
              <p:cNvGrpSpPr/>
              <p:nvPr/>
            </p:nvGrpSpPr>
            <p:grpSpPr>
              <a:xfrm>
                <a:off x="3657914" y="4626300"/>
                <a:ext cx="2105406" cy="484632"/>
                <a:chOff x="4866894" y="5604708"/>
                <a:chExt cx="1591056" cy="484632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down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right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" name="矩形 9"/>
              <p:cNvSpPr/>
              <p:nvPr/>
            </p:nvSpPr>
            <p:spPr>
              <a:xfrm>
                <a:off x="3657914" y="4141668"/>
                <a:ext cx="701802" cy="4846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row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359716" y="4141668"/>
                <a:ext cx="701802" cy="4846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col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61518" y="4141668"/>
                <a:ext cx="701802" cy="484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>
                    <a:solidFill>
                      <a:schemeClr val="tx1"/>
                    </a:solidFill>
                  </a:rPr>
                  <a:t>val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657914" y="4141668"/>
                <a:ext cx="2114550" cy="14087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29"/>
              <p:cNvSpPr txBox="1"/>
              <p:nvPr/>
            </p:nvSpPr>
            <p:spPr>
              <a:xfrm>
                <a:off x="4313675" y="3657036"/>
                <a:ext cx="8213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Terms</a:t>
                </a:r>
                <a:endParaRPr lang="zh-TW" altLang="en-US" sz="2000" b="1" dirty="0"/>
              </a:p>
            </p:txBody>
          </p:sp>
          <p:sp>
            <p:nvSpPr>
              <p:cNvPr id="34" name="文字方塊 33"/>
              <p:cNvSpPr txBox="1"/>
              <p:nvPr/>
            </p:nvSpPr>
            <p:spPr>
              <a:xfrm>
                <a:off x="4371368" y="5150298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err="1"/>
                  <a:t>ishead</a:t>
                </a:r>
                <a:endParaRPr lang="zh-TW" altLang="en-US" sz="2000" b="1" dirty="0"/>
              </a:p>
            </p:txBody>
          </p:sp>
        </p:grpSp>
        <p:grpSp>
          <p:nvGrpSpPr>
            <p:cNvPr id="18" name="群組 17"/>
            <p:cNvGrpSpPr/>
            <p:nvPr/>
          </p:nvGrpSpPr>
          <p:grpSpPr>
            <a:xfrm>
              <a:off x="3654147" y="3657036"/>
              <a:ext cx="2114551" cy="1893372"/>
              <a:chOff x="6344007" y="3657036"/>
              <a:chExt cx="2114551" cy="1893372"/>
            </a:xfrm>
          </p:grpSpPr>
          <p:grpSp>
            <p:nvGrpSpPr>
              <p:cNvPr id="35" name="群組 34"/>
              <p:cNvGrpSpPr/>
              <p:nvPr/>
            </p:nvGrpSpPr>
            <p:grpSpPr>
              <a:xfrm>
                <a:off x="6353151" y="4626300"/>
                <a:ext cx="2105406" cy="484632"/>
                <a:chOff x="4866894" y="5604708"/>
                <a:chExt cx="1591056" cy="484632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down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right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矩形 37"/>
              <p:cNvSpPr/>
              <p:nvPr/>
            </p:nvSpPr>
            <p:spPr>
              <a:xfrm>
                <a:off x="6353151" y="4141668"/>
                <a:ext cx="701802" cy="4846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#row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7054953" y="4141668"/>
                <a:ext cx="594360" cy="4846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#col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649314" y="4141668"/>
                <a:ext cx="809244" cy="4846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#terms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344007" y="4141668"/>
                <a:ext cx="2114550" cy="1408740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文字方塊 41"/>
              <p:cNvSpPr txBox="1"/>
              <p:nvPr/>
            </p:nvSpPr>
            <p:spPr>
              <a:xfrm>
                <a:off x="6563604" y="3657036"/>
                <a:ext cx="16391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/>
                  <a:t>Handler</a:t>
                </a:r>
                <a:endParaRPr lang="zh-TW" altLang="en-US" sz="2000" b="1" dirty="0"/>
              </a:p>
            </p:txBody>
          </p:sp>
          <p:sp>
            <p:nvSpPr>
              <p:cNvPr id="43" name="文字方塊 42"/>
              <p:cNvSpPr txBox="1"/>
              <p:nvPr/>
            </p:nvSpPr>
            <p:spPr>
              <a:xfrm>
                <a:off x="7054953" y="5150298"/>
                <a:ext cx="865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err="1"/>
                  <a:t>ishead</a:t>
                </a:r>
                <a:endParaRPr lang="zh-TW" altLang="en-US" sz="2000" b="1" dirty="0"/>
              </a:p>
            </p:txBody>
          </p:sp>
        </p:grpSp>
        <p:sp>
          <p:nvSpPr>
            <p:cNvPr id="32" name="右大括弧 31"/>
            <p:cNvSpPr/>
            <p:nvPr/>
          </p:nvSpPr>
          <p:spPr>
            <a:xfrm rot="5400000">
              <a:off x="5934790" y="3383260"/>
              <a:ext cx="246889" cy="4800643"/>
            </a:xfrm>
            <a:prstGeom prst="rightBrace">
              <a:avLst>
                <a:gd name="adj1" fmla="val 4969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5338089" y="5951669"/>
              <a:ext cx="15951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/>
                <a:t>ishead</a:t>
              </a:r>
              <a:r>
                <a:rPr lang="en-US" altLang="zh-TW" sz="2000" dirty="0"/>
                <a:t> = false</a:t>
              </a:r>
              <a:endParaRPr lang="zh-TW" altLang="en-US" sz="20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567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Singly Linked List (Chain)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887" y="1515121"/>
            <a:ext cx="7886700" cy="510001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Deletion</a:t>
            </a:r>
            <a:r>
              <a:rPr lang="en-US" altLang="zh-TW" dirty="0" smtClean="0"/>
              <a:t> of GAT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612698" y="6356351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9" name="手繪多邊形 28"/>
          <p:cNvSpPr/>
          <p:nvPr/>
        </p:nvSpPr>
        <p:spPr>
          <a:xfrm>
            <a:off x="6347119" y="2796003"/>
            <a:ext cx="671520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917957" y="3706243"/>
            <a:ext cx="10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Pointer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" name="手繪多邊形 30"/>
          <p:cNvSpPr/>
          <p:nvPr/>
        </p:nvSpPr>
        <p:spPr>
          <a:xfrm>
            <a:off x="5667788" y="2829510"/>
            <a:ext cx="441871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5727310" y="3704215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6186323" y="2014007"/>
            <a:ext cx="677119" cy="289367"/>
          </a:xfrm>
          <a:custGeom>
            <a:avLst/>
            <a:gdLst>
              <a:gd name="connsiteX0" fmla="*/ 0 w 677119"/>
              <a:gd name="connsiteY0" fmla="*/ 289367 h 289367"/>
              <a:gd name="connsiteX1" fmla="*/ 277792 w 677119"/>
              <a:gd name="connsiteY1" fmla="*/ 46298 h 289367"/>
              <a:gd name="connsiteX2" fmla="*/ 410901 w 677119"/>
              <a:gd name="connsiteY2" fmla="*/ 219919 h 289367"/>
              <a:gd name="connsiteX3" fmla="*/ 677119 w 677119"/>
              <a:gd name="connsiteY3" fmla="*/ 0 h 28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119" h="289367">
                <a:moveTo>
                  <a:pt x="0" y="289367"/>
                </a:moveTo>
                <a:cubicBezTo>
                  <a:pt x="104654" y="173620"/>
                  <a:pt x="209309" y="57873"/>
                  <a:pt x="277792" y="46298"/>
                </a:cubicBezTo>
                <a:cubicBezTo>
                  <a:pt x="346276" y="34723"/>
                  <a:pt x="344347" y="227635"/>
                  <a:pt x="410901" y="219919"/>
                </a:cubicBezTo>
                <a:cubicBezTo>
                  <a:pt x="477456" y="212203"/>
                  <a:pt x="577287" y="106101"/>
                  <a:pt x="6771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786966" y="1721665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" name="群組 74"/>
          <p:cNvGrpSpPr/>
          <p:nvPr/>
        </p:nvGrpSpPr>
        <p:grpSpPr>
          <a:xfrm>
            <a:off x="1920432" y="2316093"/>
            <a:ext cx="1844605" cy="751143"/>
            <a:chOff x="1399916" y="2316093"/>
            <a:chExt cx="1844605" cy="751143"/>
          </a:xfrm>
        </p:grpSpPr>
        <p:sp>
          <p:nvSpPr>
            <p:cNvPr id="5" name="矩形 4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線單箭頭接點 25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圓角矩形 37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群組 72"/>
          <p:cNvGrpSpPr/>
          <p:nvPr/>
        </p:nvGrpSpPr>
        <p:grpSpPr>
          <a:xfrm>
            <a:off x="3626995" y="2316093"/>
            <a:ext cx="1804797" cy="751143"/>
            <a:chOff x="3106479" y="2316093"/>
            <a:chExt cx="1804797" cy="751143"/>
          </a:xfrm>
        </p:grpSpPr>
        <p:sp>
          <p:nvSpPr>
            <p:cNvPr id="12" name="矩形 11"/>
            <p:cNvSpPr/>
            <p:nvPr/>
          </p:nvSpPr>
          <p:spPr>
            <a:xfrm>
              <a:off x="3251319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935386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線單箭頭接點 26"/>
            <p:cNvCxnSpPr/>
            <p:nvPr/>
          </p:nvCxnSpPr>
          <p:spPr>
            <a:xfrm>
              <a:off x="4176863" y="2691664"/>
              <a:ext cx="73441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角矩形 36"/>
            <p:cNvSpPr/>
            <p:nvPr/>
          </p:nvSpPr>
          <p:spPr>
            <a:xfrm>
              <a:off x="3106479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3257527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群組 60"/>
          <p:cNvGrpSpPr/>
          <p:nvPr/>
        </p:nvGrpSpPr>
        <p:grpSpPr>
          <a:xfrm>
            <a:off x="5263242" y="2316093"/>
            <a:ext cx="1817943" cy="751143"/>
            <a:chOff x="4742726" y="2316093"/>
            <a:chExt cx="1817943" cy="751143"/>
          </a:xfrm>
        </p:grpSpPr>
        <p:sp>
          <p:nvSpPr>
            <p:cNvPr id="13" name="矩形 12"/>
            <p:cNvSpPr/>
            <p:nvPr/>
          </p:nvSpPr>
          <p:spPr>
            <a:xfrm>
              <a:off x="4912552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96619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>
              <a:off x="5826256" y="2691664"/>
              <a:ext cx="73441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圓角矩形 34"/>
            <p:cNvSpPr/>
            <p:nvPr/>
          </p:nvSpPr>
          <p:spPr>
            <a:xfrm>
              <a:off x="474272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4905625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群組 58"/>
          <p:cNvGrpSpPr/>
          <p:nvPr/>
        </p:nvGrpSpPr>
        <p:grpSpPr>
          <a:xfrm>
            <a:off x="6938722" y="2316093"/>
            <a:ext cx="1517937" cy="751143"/>
            <a:chOff x="6910586" y="2316093"/>
            <a:chExt cx="1517937" cy="751143"/>
          </a:xfrm>
        </p:grpSpPr>
        <p:sp>
          <p:nvSpPr>
            <p:cNvPr id="16" name="矩形 15"/>
            <p:cNvSpPr/>
            <p:nvPr/>
          </p:nvSpPr>
          <p:spPr>
            <a:xfrm>
              <a:off x="7067603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51670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圓角矩形 35"/>
            <p:cNvSpPr/>
            <p:nvPr/>
          </p:nvSpPr>
          <p:spPr>
            <a:xfrm>
              <a:off x="691058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70838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群組 59"/>
          <p:cNvGrpSpPr/>
          <p:nvPr/>
        </p:nvGrpSpPr>
        <p:grpSpPr>
          <a:xfrm>
            <a:off x="6952790" y="4504536"/>
            <a:ext cx="1517937" cy="751143"/>
            <a:chOff x="6910586" y="4504536"/>
            <a:chExt cx="1517937" cy="751143"/>
          </a:xfrm>
        </p:grpSpPr>
        <p:sp>
          <p:nvSpPr>
            <p:cNvPr id="65" name="矩形 64"/>
            <p:cNvSpPr/>
            <p:nvPr/>
          </p:nvSpPr>
          <p:spPr>
            <a:xfrm>
              <a:off x="7067603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7751670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圓角矩形 81"/>
            <p:cNvSpPr/>
            <p:nvPr/>
          </p:nvSpPr>
          <p:spPr>
            <a:xfrm>
              <a:off x="691058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7070165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77"/>
          <p:cNvGrpSpPr/>
          <p:nvPr/>
        </p:nvGrpSpPr>
        <p:grpSpPr>
          <a:xfrm>
            <a:off x="5263242" y="4504536"/>
            <a:ext cx="1817943" cy="751143"/>
            <a:chOff x="4742726" y="4504536"/>
            <a:chExt cx="1817943" cy="751143"/>
          </a:xfrm>
        </p:grpSpPr>
        <p:sp>
          <p:nvSpPr>
            <p:cNvPr id="96" name="矩形 95"/>
            <p:cNvSpPr/>
            <p:nvPr/>
          </p:nvSpPr>
          <p:spPr>
            <a:xfrm>
              <a:off x="4919299" y="4651507"/>
              <a:ext cx="1189331" cy="457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912552" y="4651507"/>
              <a:ext cx="681625" cy="457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GAT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5596619" y="4651507"/>
              <a:ext cx="515216" cy="457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單箭頭接點 73"/>
            <p:cNvCxnSpPr/>
            <p:nvPr/>
          </p:nvCxnSpPr>
          <p:spPr>
            <a:xfrm>
              <a:off x="5826256" y="4880107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圓角矩形 80"/>
            <p:cNvSpPr/>
            <p:nvPr/>
          </p:nvSpPr>
          <p:spPr>
            <a:xfrm>
              <a:off x="474272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76"/>
          <p:cNvGrpSpPr/>
          <p:nvPr/>
        </p:nvGrpSpPr>
        <p:grpSpPr>
          <a:xfrm>
            <a:off x="3626995" y="4504536"/>
            <a:ext cx="1517937" cy="751143"/>
            <a:chOff x="3106479" y="4504536"/>
            <a:chExt cx="1517937" cy="751143"/>
          </a:xfrm>
        </p:grpSpPr>
        <p:sp>
          <p:nvSpPr>
            <p:cNvPr id="63" name="矩形 62"/>
            <p:cNvSpPr/>
            <p:nvPr/>
          </p:nvSpPr>
          <p:spPr>
            <a:xfrm>
              <a:off x="3251319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35386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3" name="圓角矩形 82"/>
            <p:cNvSpPr/>
            <p:nvPr/>
          </p:nvSpPr>
          <p:spPr>
            <a:xfrm>
              <a:off x="3106479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263125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群組 75"/>
          <p:cNvGrpSpPr/>
          <p:nvPr/>
        </p:nvGrpSpPr>
        <p:grpSpPr>
          <a:xfrm>
            <a:off x="1920432" y="4504536"/>
            <a:ext cx="1844605" cy="751143"/>
            <a:chOff x="1399916" y="4504536"/>
            <a:chExt cx="1844605" cy="751143"/>
          </a:xfrm>
        </p:grpSpPr>
        <p:sp>
          <p:nvSpPr>
            <p:cNvPr id="62" name="矩形 61"/>
            <p:cNvSpPr/>
            <p:nvPr/>
          </p:nvSpPr>
          <p:spPr>
            <a:xfrm>
              <a:off x="1572848" y="465150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256915" y="4651507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單箭頭接點 71"/>
            <p:cNvCxnSpPr/>
            <p:nvPr/>
          </p:nvCxnSpPr>
          <p:spPr>
            <a:xfrm>
              <a:off x="2510108" y="4880107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圓角矩形 83"/>
            <p:cNvSpPr/>
            <p:nvPr/>
          </p:nvSpPr>
          <p:spPr>
            <a:xfrm>
              <a:off x="1399916" y="4504536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572848" y="4651507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104"/>
          <p:cNvGrpSpPr/>
          <p:nvPr/>
        </p:nvGrpSpPr>
        <p:grpSpPr>
          <a:xfrm>
            <a:off x="236424" y="3078956"/>
            <a:ext cx="949421" cy="1145192"/>
            <a:chOff x="81676" y="3078956"/>
            <a:chExt cx="949421" cy="1145192"/>
          </a:xfrm>
        </p:grpSpPr>
        <p:sp>
          <p:nvSpPr>
            <p:cNvPr id="23" name="矩形 22"/>
            <p:cNvSpPr/>
            <p:nvPr/>
          </p:nvSpPr>
          <p:spPr>
            <a:xfrm>
              <a:off x="206417" y="330714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線單箭頭接點 23"/>
            <p:cNvCxnSpPr>
              <a:endCxn id="102" idx="2"/>
            </p:cNvCxnSpPr>
            <p:nvPr/>
          </p:nvCxnSpPr>
          <p:spPr>
            <a:xfrm flipV="1">
              <a:off x="596097" y="3078956"/>
              <a:ext cx="435000" cy="454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字方塊 98"/>
            <p:cNvSpPr txBox="1"/>
            <p:nvPr/>
          </p:nvSpPr>
          <p:spPr>
            <a:xfrm>
              <a:off x="81676" y="3762483"/>
              <a:ext cx="67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first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向下箭號 5"/>
          <p:cNvSpPr/>
          <p:nvPr/>
        </p:nvSpPr>
        <p:spPr>
          <a:xfrm>
            <a:off x="4524598" y="3720184"/>
            <a:ext cx="906898" cy="2816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79"/>
          <p:cNvGrpSpPr/>
          <p:nvPr/>
        </p:nvGrpSpPr>
        <p:grpSpPr>
          <a:xfrm>
            <a:off x="272128" y="2327813"/>
            <a:ext cx="1844605" cy="751143"/>
            <a:chOff x="1399916" y="2316093"/>
            <a:chExt cx="1844605" cy="751143"/>
          </a:xfrm>
        </p:grpSpPr>
        <p:sp>
          <p:nvSpPr>
            <p:cNvPr id="90" name="矩形 89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直線單箭頭接點 100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圓角矩形 101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" name="矩形 102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群組 105"/>
          <p:cNvGrpSpPr/>
          <p:nvPr/>
        </p:nvGrpSpPr>
        <p:grpSpPr>
          <a:xfrm>
            <a:off x="220008" y="5471268"/>
            <a:ext cx="671274" cy="917004"/>
            <a:chOff x="81676" y="3307144"/>
            <a:chExt cx="671274" cy="917004"/>
          </a:xfrm>
        </p:grpSpPr>
        <p:sp>
          <p:nvSpPr>
            <p:cNvPr id="107" name="矩形 106"/>
            <p:cNvSpPr/>
            <p:nvPr/>
          </p:nvSpPr>
          <p:spPr>
            <a:xfrm>
              <a:off x="206417" y="330714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81676" y="3762483"/>
              <a:ext cx="67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first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群組 109"/>
          <p:cNvGrpSpPr/>
          <p:nvPr/>
        </p:nvGrpSpPr>
        <p:grpSpPr>
          <a:xfrm>
            <a:off x="255712" y="4491937"/>
            <a:ext cx="1844605" cy="751143"/>
            <a:chOff x="1399916" y="2316093"/>
            <a:chExt cx="1844605" cy="751143"/>
          </a:xfrm>
        </p:grpSpPr>
        <p:sp>
          <p:nvSpPr>
            <p:cNvPr id="111" name="矩形 110"/>
            <p:cNvSpPr/>
            <p:nvPr/>
          </p:nvSpPr>
          <p:spPr>
            <a:xfrm>
              <a:off x="1572848" y="24630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56915" y="2463064"/>
              <a:ext cx="515216" cy="457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線單箭頭接點 112"/>
            <p:cNvCxnSpPr/>
            <p:nvPr/>
          </p:nvCxnSpPr>
          <p:spPr>
            <a:xfrm>
              <a:off x="2510108" y="2691664"/>
              <a:ext cx="7344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圓角矩形 113"/>
            <p:cNvSpPr/>
            <p:nvPr/>
          </p:nvSpPr>
          <p:spPr>
            <a:xfrm>
              <a:off x="1399916" y="2316093"/>
              <a:ext cx="1517937" cy="751143"/>
            </a:xfrm>
            <a:prstGeom prst="roundRect">
              <a:avLst>
                <a:gd name="adj" fmla="val 44232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1576678" y="2463064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6" name="直線單箭頭接點 115"/>
          <p:cNvCxnSpPr/>
          <p:nvPr/>
        </p:nvCxnSpPr>
        <p:spPr>
          <a:xfrm flipV="1">
            <a:off x="593752" y="5228969"/>
            <a:ext cx="435000" cy="454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8018516" y="2689316"/>
            <a:ext cx="734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V="1">
            <a:off x="4698609" y="4389120"/>
            <a:ext cx="0" cy="4923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/>
          <p:cNvCxnSpPr/>
          <p:nvPr/>
        </p:nvCxnSpPr>
        <p:spPr>
          <a:xfrm>
            <a:off x="4684542" y="4375053"/>
            <a:ext cx="2700996" cy="281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7371471" y="4389120"/>
            <a:ext cx="0" cy="2250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749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圓角矩形 277"/>
          <p:cNvSpPr/>
          <p:nvPr/>
        </p:nvSpPr>
        <p:spPr>
          <a:xfrm>
            <a:off x="7519982" y="4186662"/>
            <a:ext cx="1594647" cy="2072500"/>
          </a:xfrm>
          <a:prstGeom prst="roundRect">
            <a:avLst>
              <a:gd name="adj" fmla="val 1093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Linked Sparse Matrix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140</a:t>
            </a:fld>
            <a:endParaRPr lang="zh-TW" altLang="en-US"/>
          </a:p>
        </p:txBody>
      </p:sp>
      <p:grpSp>
        <p:nvGrpSpPr>
          <p:cNvPr id="180" name="群組 179"/>
          <p:cNvGrpSpPr/>
          <p:nvPr/>
        </p:nvGrpSpPr>
        <p:grpSpPr>
          <a:xfrm>
            <a:off x="7367844" y="1787821"/>
            <a:ext cx="1052523" cy="484550"/>
            <a:chOff x="7367844" y="1787821"/>
            <a:chExt cx="1052523" cy="484550"/>
          </a:xfrm>
        </p:grpSpPr>
        <p:grpSp>
          <p:nvGrpSpPr>
            <p:cNvPr id="91" name="群組 90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92" name="矩形 91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3" name="群組 92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94" name="矩形 93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2" name="矩形 171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1" name="群組 180"/>
          <p:cNvGrpSpPr/>
          <p:nvPr/>
        </p:nvGrpSpPr>
        <p:grpSpPr>
          <a:xfrm>
            <a:off x="2086968" y="2630284"/>
            <a:ext cx="1063507" cy="484550"/>
            <a:chOff x="2086968" y="2630284"/>
            <a:chExt cx="1063507" cy="484550"/>
          </a:xfrm>
        </p:grpSpPr>
        <p:grpSp>
          <p:nvGrpSpPr>
            <p:cNvPr id="122" name="群組 121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123" name="群組 12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9" name="矩形 178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2097952" y="1782322"/>
            <a:ext cx="1052523" cy="484550"/>
            <a:chOff x="7367844" y="1787821"/>
            <a:chExt cx="1052523" cy="48455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群組 185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4" name="矩形 183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9" name="群組 188"/>
          <p:cNvGrpSpPr/>
          <p:nvPr/>
        </p:nvGrpSpPr>
        <p:grpSpPr>
          <a:xfrm>
            <a:off x="3442120" y="1787820"/>
            <a:ext cx="1052523" cy="484550"/>
            <a:chOff x="7367844" y="1787821"/>
            <a:chExt cx="1052523" cy="484550"/>
          </a:xfrm>
        </p:grpSpPr>
        <p:grpSp>
          <p:nvGrpSpPr>
            <p:cNvPr id="190" name="群組 189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192" name="矩形 191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3" name="群組 192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194" name="矩形 193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矩形 194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1" name="矩形 190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6" name="群組 195"/>
          <p:cNvGrpSpPr/>
          <p:nvPr/>
        </p:nvGrpSpPr>
        <p:grpSpPr>
          <a:xfrm>
            <a:off x="4777860" y="1782322"/>
            <a:ext cx="1052523" cy="484550"/>
            <a:chOff x="7367844" y="1787821"/>
            <a:chExt cx="1052523" cy="484550"/>
          </a:xfrm>
        </p:grpSpPr>
        <p:grpSp>
          <p:nvGrpSpPr>
            <p:cNvPr id="197" name="群組 196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0" name="群組 199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201" name="矩形 200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矩形 201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8" name="矩形 197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3" name="群組 202"/>
          <p:cNvGrpSpPr/>
          <p:nvPr/>
        </p:nvGrpSpPr>
        <p:grpSpPr>
          <a:xfrm>
            <a:off x="6067197" y="1782322"/>
            <a:ext cx="1052523" cy="484550"/>
            <a:chOff x="7367844" y="1787821"/>
            <a:chExt cx="1052523" cy="484550"/>
          </a:xfrm>
        </p:grpSpPr>
        <p:grpSp>
          <p:nvGrpSpPr>
            <p:cNvPr id="204" name="群組 203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206" name="矩形 205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7" name="群組 206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208" name="矩形 20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矩形 20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05" name="矩形 204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742800" y="1788278"/>
            <a:ext cx="1063507" cy="484550"/>
            <a:chOff x="2086968" y="2630284"/>
            <a:chExt cx="1063507" cy="484550"/>
          </a:xfrm>
        </p:grpSpPr>
        <p:grpSp>
          <p:nvGrpSpPr>
            <p:cNvPr id="211" name="群組 21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13" name="群組 21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18" name="矩形 21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4" name="群組 21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2" name="矩形 21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0" name="群組 219"/>
          <p:cNvGrpSpPr/>
          <p:nvPr/>
        </p:nvGrpSpPr>
        <p:grpSpPr>
          <a:xfrm>
            <a:off x="2086968" y="3508383"/>
            <a:ext cx="1063507" cy="484550"/>
            <a:chOff x="2086968" y="2630284"/>
            <a:chExt cx="1063507" cy="484550"/>
          </a:xfrm>
        </p:grpSpPr>
        <p:grpSp>
          <p:nvGrpSpPr>
            <p:cNvPr id="221" name="群組 22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23" name="群組 22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28" name="矩形 22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4" name="群組 22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25" name="矩形 22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1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22" name="矩形 22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0" name="群組 229"/>
          <p:cNvGrpSpPr/>
          <p:nvPr/>
        </p:nvGrpSpPr>
        <p:grpSpPr>
          <a:xfrm>
            <a:off x="2086967" y="5209167"/>
            <a:ext cx="1063507" cy="484550"/>
            <a:chOff x="2086968" y="2630284"/>
            <a:chExt cx="1063507" cy="484550"/>
          </a:xfrm>
        </p:grpSpPr>
        <p:grpSp>
          <p:nvGrpSpPr>
            <p:cNvPr id="231" name="群組 23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33" name="群組 23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38" name="矩形 23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矩形 23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4" name="群組 23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35" name="矩形 23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矩形 23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矩形 23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8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2" name="矩形 23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0" name="群組 239"/>
          <p:cNvGrpSpPr/>
          <p:nvPr/>
        </p:nvGrpSpPr>
        <p:grpSpPr>
          <a:xfrm>
            <a:off x="6078180" y="3508383"/>
            <a:ext cx="1063507" cy="484550"/>
            <a:chOff x="2086968" y="2630284"/>
            <a:chExt cx="1063507" cy="484550"/>
          </a:xfrm>
        </p:grpSpPr>
        <p:grpSp>
          <p:nvGrpSpPr>
            <p:cNvPr id="241" name="群組 24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43" name="群組 24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48" name="矩形 24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矩形 24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4" name="群組 24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45" name="矩形 24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1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矩形 24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矩形 24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42" name="矩形 24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0" name="群組 249"/>
          <p:cNvGrpSpPr/>
          <p:nvPr/>
        </p:nvGrpSpPr>
        <p:grpSpPr>
          <a:xfrm>
            <a:off x="6067197" y="5209167"/>
            <a:ext cx="1063507" cy="484550"/>
            <a:chOff x="2086968" y="2630284"/>
            <a:chExt cx="1063507" cy="484550"/>
          </a:xfrm>
        </p:grpSpPr>
        <p:grpSp>
          <p:nvGrpSpPr>
            <p:cNvPr id="251" name="群組 25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53" name="群組 25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58" name="矩形 25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矩形 25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4" name="群組 25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55" name="矩形 25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矩形 25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矩形 25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1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52" name="矩形 25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0" name="群組 259"/>
          <p:cNvGrpSpPr/>
          <p:nvPr/>
        </p:nvGrpSpPr>
        <p:grpSpPr>
          <a:xfrm>
            <a:off x="4777860" y="5986407"/>
            <a:ext cx="1063507" cy="484550"/>
            <a:chOff x="2086968" y="2630284"/>
            <a:chExt cx="1063507" cy="484550"/>
          </a:xfrm>
        </p:grpSpPr>
        <p:grpSp>
          <p:nvGrpSpPr>
            <p:cNvPr id="261" name="群組 26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63" name="群組 26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68" name="矩形 26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4" name="群組 26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65" name="矩形 26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2" name="矩形 26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0" name="直線接點 269"/>
          <p:cNvCxnSpPr/>
          <p:nvPr/>
        </p:nvCxnSpPr>
        <p:spPr>
          <a:xfrm>
            <a:off x="2618720" y="1903459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接點 271"/>
          <p:cNvCxnSpPr/>
          <p:nvPr/>
        </p:nvCxnSpPr>
        <p:spPr>
          <a:xfrm>
            <a:off x="3968381" y="1903459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接點 272"/>
          <p:cNvCxnSpPr/>
          <p:nvPr/>
        </p:nvCxnSpPr>
        <p:spPr>
          <a:xfrm>
            <a:off x="5252416" y="1903459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接點 273"/>
          <p:cNvCxnSpPr/>
          <p:nvPr/>
        </p:nvCxnSpPr>
        <p:spPr>
          <a:xfrm>
            <a:off x="6552736" y="1914110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H="1">
            <a:off x="2376113" y="2158177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H="1">
            <a:off x="2376549" y="3036824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接點 281"/>
          <p:cNvCxnSpPr/>
          <p:nvPr/>
        </p:nvCxnSpPr>
        <p:spPr>
          <a:xfrm flipH="1">
            <a:off x="2380252" y="3889004"/>
            <a:ext cx="1" cy="13201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H="1">
            <a:off x="5055998" y="2158177"/>
            <a:ext cx="1" cy="382823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接點 286"/>
          <p:cNvCxnSpPr/>
          <p:nvPr/>
        </p:nvCxnSpPr>
        <p:spPr>
          <a:xfrm flipH="1">
            <a:off x="6343405" y="2162349"/>
            <a:ext cx="1" cy="134603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接點 288"/>
          <p:cNvCxnSpPr/>
          <p:nvPr/>
        </p:nvCxnSpPr>
        <p:spPr>
          <a:xfrm flipH="1">
            <a:off x="6343407" y="3889004"/>
            <a:ext cx="1" cy="132016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接點 290"/>
          <p:cNvCxnSpPr/>
          <p:nvPr/>
        </p:nvCxnSpPr>
        <p:spPr>
          <a:xfrm>
            <a:off x="2901970" y="3865455"/>
            <a:ext cx="31853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接點 292"/>
          <p:cNvCxnSpPr/>
          <p:nvPr/>
        </p:nvCxnSpPr>
        <p:spPr>
          <a:xfrm>
            <a:off x="2881851" y="5572579"/>
            <a:ext cx="31853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群組 293"/>
          <p:cNvGrpSpPr/>
          <p:nvPr/>
        </p:nvGrpSpPr>
        <p:grpSpPr>
          <a:xfrm>
            <a:off x="753784" y="2630284"/>
            <a:ext cx="1052523" cy="484550"/>
            <a:chOff x="7367844" y="1787821"/>
            <a:chExt cx="1052523" cy="484550"/>
          </a:xfrm>
        </p:grpSpPr>
        <p:grpSp>
          <p:nvGrpSpPr>
            <p:cNvPr id="295" name="群組 294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297" name="矩形 296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8" name="群組 297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299" name="矩形 298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6" name="矩形 295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1" name="群組 300"/>
          <p:cNvGrpSpPr/>
          <p:nvPr/>
        </p:nvGrpSpPr>
        <p:grpSpPr>
          <a:xfrm>
            <a:off x="754338" y="3504647"/>
            <a:ext cx="1052523" cy="484550"/>
            <a:chOff x="7367844" y="1787821"/>
            <a:chExt cx="1052523" cy="484550"/>
          </a:xfrm>
        </p:grpSpPr>
        <p:grpSp>
          <p:nvGrpSpPr>
            <p:cNvPr id="302" name="群組 301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304" name="矩形 303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05" name="群組 304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306" name="矩形 305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03" name="矩形 302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8" name="群組 307"/>
          <p:cNvGrpSpPr/>
          <p:nvPr/>
        </p:nvGrpSpPr>
        <p:grpSpPr>
          <a:xfrm>
            <a:off x="753784" y="5209167"/>
            <a:ext cx="1052523" cy="484550"/>
            <a:chOff x="7367844" y="1787821"/>
            <a:chExt cx="1052523" cy="484550"/>
          </a:xfrm>
        </p:grpSpPr>
        <p:grpSp>
          <p:nvGrpSpPr>
            <p:cNvPr id="309" name="群組 308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311" name="矩形 310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2" name="群組 311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313" name="矩形 312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4" name="矩形 313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0" name="矩形 309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5" name="群組 314"/>
          <p:cNvGrpSpPr/>
          <p:nvPr/>
        </p:nvGrpSpPr>
        <p:grpSpPr>
          <a:xfrm>
            <a:off x="745243" y="4374632"/>
            <a:ext cx="1052523" cy="484550"/>
            <a:chOff x="7367844" y="1787821"/>
            <a:chExt cx="1052523" cy="484550"/>
          </a:xfrm>
        </p:grpSpPr>
        <p:grpSp>
          <p:nvGrpSpPr>
            <p:cNvPr id="316" name="群組 315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318" name="矩形 317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9" name="群組 318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320" name="矩形 319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矩形 320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7" name="矩形 316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2" name="群組 321"/>
          <p:cNvGrpSpPr/>
          <p:nvPr/>
        </p:nvGrpSpPr>
        <p:grpSpPr>
          <a:xfrm>
            <a:off x="742800" y="5986407"/>
            <a:ext cx="1052523" cy="484550"/>
            <a:chOff x="7367844" y="1787821"/>
            <a:chExt cx="1052523" cy="484550"/>
          </a:xfrm>
        </p:grpSpPr>
        <p:grpSp>
          <p:nvGrpSpPr>
            <p:cNvPr id="323" name="群組 322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325" name="矩形 324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26" name="群組 325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327" name="矩形 326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矩形 327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24" name="矩形 323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1" name="直線接點 330"/>
          <p:cNvCxnSpPr/>
          <p:nvPr/>
        </p:nvCxnSpPr>
        <p:spPr>
          <a:xfrm>
            <a:off x="1517904" y="3865455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接點 333"/>
          <p:cNvCxnSpPr/>
          <p:nvPr/>
        </p:nvCxnSpPr>
        <p:spPr>
          <a:xfrm>
            <a:off x="1521775" y="2993727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>
            <a:off x="1528888" y="2158177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接點 335"/>
          <p:cNvCxnSpPr/>
          <p:nvPr/>
        </p:nvCxnSpPr>
        <p:spPr>
          <a:xfrm>
            <a:off x="1510791" y="5572579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手繪多邊形 336"/>
          <p:cNvSpPr/>
          <p:nvPr/>
        </p:nvSpPr>
        <p:spPr>
          <a:xfrm>
            <a:off x="539496" y="2990088"/>
            <a:ext cx="2843784" cy="292608"/>
          </a:xfrm>
          <a:custGeom>
            <a:avLst/>
            <a:gdLst>
              <a:gd name="connsiteX0" fmla="*/ 2322576 w 2843784"/>
              <a:gd name="connsiteY0" fmla="*/ 0 h 292608"/>
              <a:gd name="connsiteX1" fmla="*/ 2843784 w 2843784"/>
              <a:gd name="connsiteY1" fmla="*/ 0 h 292608"/>
              <a:gd name="connsiteX2" fmla="*/ 2843784 w 2843784"/>
              <a:gd name="connsiteY2" fmla="*/ 292608 h 292608"/>
              <a:gd name="connsiteX3" fmla="*/ 0 w 2843784"/>
              <a:gd name="connsiteY3" fmla="*/ 292608 h 292608"/>
              <a:gd name="connsiteX4" fmla="*/ 0 w 2843784"/>
              <a:gd name="connsiteY4" fmla="*/ 18288 h 292608"/>
              <a:gd name="connsiteX5" fmla="*/ 201168 w 2843784"/>
              <a:gd name="connsiteY5" fmla="*/ 1828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3784" h="292608">
                <a:moveTo>
                  <a:pt x="2322576" y="0"/>
                </a:moveTo>
                <a:lnTo>
                  <a:pt x="2843784" y="0"/>
                </a:lnTo>
                <a:lnTo>
                  <a:pt x="2843784" y="292608"/>
                </a:lnTo>
                <a:lnTo>
                  <a:pt x="0" y="292608"/>
                </a:lnTo>
                <a:lnTo>
                  <a:pt x="0" y="18288"/>
                </a:lnTo>
                <a:lnTo>
                  <a:pt x="201168" y="1828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9" name="手繪多邊形 338"/>
          <p:cNvSpPr/>
          <p:nvPr/>
        </p:nvSpPr>
        <p:spPr>
          <a:xfrm>
            <a:off x="493776" y="3867912"/>
            <a:ext cx="6876288" cy="310896"/>
          </a:xfrm>
          <a:custGeom>
            <a:avLst/>
            <a:gdLst>
              <a:gd name="connsiteX0" fmla="*/ 6373368 w 6876288"/>
              <a:gd name="connsiteY0" fmla="*/ 0 h 310896"/>
              <a:gd name="connsiteX1" fmla="*/ 6876288 w 6876288"/>
              <a:gd name="connsiteY1" fmla="*/ 0 h 310896"/>
              <a:gd name="connsiteX2" fmla="*/ 6876288 w 6876288"/>
              <a:gd name="connsiteY2" fmla="*/ 310896 h 310896"/>
              <a:gd name="connsiteX3" fmla="*/ 0 w 6876288"/>
              <a:gd name="connsiteY3" fmla="*/ 310896 h 310896"/>
              <a:gd name="connsiteX4" fmla="*/ 0 w 6876288"/>
              <a:gd name="connsiteY4" fmla="*/ 9144 h 310896"/>
              <a:gd name="connsiteX5" fmla="*/ 246888 w 6876288"/>
              <a:gd name="connsiteY5" fmla="*/ 9144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6288" h="310896">
                <a:moveTo>
                  <a:pt x="6373368" y="0"/>
                </a:moveTo>
                <a:lnTo>
                  <a:pt x="6876288" y="0"/>
                </a:lnTo>
                <a:lnTo>
                  <a:pt x="6876288" y="310896"/>
                </a:lnTo>
                <a:lnTo>
                  <a:pt x="0" y="310896"/>
                </a:lnTo>
                <a:lnTo>
                  <a:pt x="0" y="9144"/>
                </a:lnTo>
                <a:lnTo>
                  <a:pt x="246888" y="9144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手繪多邊形 339"/>
          <p:cNvSpPr/>
          <p:nvPr/>
        </p:nvSpPr>
        <p:spPr>
          <a:xfrm>
            <a:off x="493776" y="5558257"/>
            <a:ext cx="6876288" cy="310896"/>
          </a:xfrm>
          <a:custGeom>
            <a:avLst/>
            <a:gdLst>
              <a:gd name="connsiteX0" fmla="*/ 6373368 w 6876288"/>
              <a:gd name="connsiteY0" fmla="*/ 0 h 310896"/>
              <a:gd name="connsiteX1" fmla="*/ 6876288 w 6876288"/>
              <a:gd name="connsiteY1" fmla="*/ 0 h 310896"/>
              <a:gd name="connsiteX2" fmla="*/ 6876288 w 6876288"/>
              <a:gd name="connsiteY2" fmla="*/ 310896 h 310896"/>
              <a:gd name="connsiteX3" fmla="*/ 0 w 6876288"/>
              <a:gd name="connsiteY3" fmla="*/ 310896 h 310896"/>
              <a:gd name="connsiteX4" fmla="*/ 0 w 6876288"/>
              <a:gd name="connsiteY4" fmla="*/ 9144 h 310896"/>
              <a:gd name="connsiteX5" fmla="*/ 246888 w 6876288"/>
              <a:gd name="connsiteY5" fmla="*/ 9144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6288" h="310896">
                <a:moveTo>
                  <a:pt x="6373368" y="0"/>
                </a:moveTo>
                <a:lnTo>
                  <a:pt x="6876288" y="0"/>
                </a:lnTo>
                <a:lnTo>
                  <a:pt x="6876288" y="310896"/>
                </a:lnTo>
                <a:lnTo>
                  <a:pt x="0" y="310896"/>
                </a:lnTo>
                <a:lnTo>
                  <a:pt x="0" y="9144"/>
                </a:lnTo>
                <a:lnTo>
                  <a:pt x="246888" y="9144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1" name="直線接點 340"/>
          <p:cNvCxnSpPr/>
          <p:nvPr/>
        </p:nvCxnSpPr>
        <p:spPr>
          <a:xfrm>
            <a:off x="1592514" y="6356351"/>
            <a:ext cx="318534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手繪多邊形 341"/>
          <p:cNvSpPr/>
          <p:nvPr/>
        </p:nvSpPr>
        <p:spPr>
          <a:xfrm>
            <a:off x="512064" y="6355080"/>
            <a:ext cx="5541264" cy="274320"/>
          </a:xfrm>
          <a:custGeom>
            <a:avLst/>
            <a:gdLst>
              <a:gd name="connsiteX0" fmla="*/ 5056632 w 5541264"/>
              <a:gd name="connsiteY0" fmla="*/ 0 h 274320"/>
              <a:gd name="connsiteX1" fmla="*/ 5541264 w 5541264"/>
              <a:gd name="connsiteY1" fmla="*/ 0 h 274320"/>
              <a:gd name="connsiteX2" fmla="*/ 5541264 w 5541264"/>
              <a:gd name="connsiteY2" fmla="*/ 274320 h 274320"/>
              <a:gd name="connsiteX3" fmla="*/ 0 w 5541264"/>
              <a:gd name="connsiteY3" fmla="*/ 274320 h 274320"/>
              <a:gd name="connsiteX4" fmla="*/ 0 w 5541264"/>
              <a:gd name="connsiteY4" fmla="*/ 0 h 274320"/>
              <a:gd name="connsiteX5" fmla="*/ 210312 w 5541264"/>
              <a:gd name="connsiteY5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1264" h="274320">
                <a:moveTo>
                  <a:pt x="5056632" y="0"/>
                </a:moveTo>
                <a:lnTo>
                  <a:pt x="5541264" y="0"/>
                </a:lnTo>
                <a:lnTo>
                  <a:pt x="5541264" y="274320"/>
                </a:lnTo>
                <a:lnTo>
                  <a:pt x="0" y="274320"/>
                </a:lnTo>
                <a:lnTo>
                  <a:pt x="0" y="0"/>
                </a:lnTo>
                <a:lnTo>
                  <a:pt x="210312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手繪多邊形 343"/>
          <p:cNvSpPr/>
          <p:nvPr/>
        </p:nvSpPr>
        <p:spPr>
          <a:xfrm>
            <a:off x="493776" y="4736592"/>
            <a:ext cx="1388364" cy="274320"/>
          </a:xfrm>
          <a:custGeom>
            <a:avLst/>
            <a:gdLst>
              <a:gd name="connsiteX0" fmla="*/ 1042416 w 1481328"/>
              <a:gd name="connsiteY0" fmla="*/ 0 h 274320"/>
              <a:gd name="connsiteX1" fmla="*/ 1481328 w 1481328"/>
              <a:gd name="connsiteY1" fmla="*/ 0 h 274320"/>
              <a:gd name="connsiteX2" fmla="*/ 1481328 w 1481328"/>
              <a:gd name="connsiteY2" fmla="*/ 274320 h 274320"/>
              <a:gd name="connsiteX3" fmla="*/ 0 w 1481328"/>
              <a:gd name="connsiteY3" fmla="*/ 274320 h 274320"/>
              <a:gd name="connsiteX4" fmla="*/ 0 w 1481328"/>
              <a:gd name="connsiteY4" fmla="*/ 9144 h 274320"/>
              <a:gd name="connsiteX5" fmla="*/ 256032 w 1481328"/>
              <a:gd name="connsiteY5" fmla="*/ 9144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1328" h="274320">
                <a:moveTo>
                  <a:pt x="1042416" y="0"/>
                </a:moveTo>
                <a:lnTo>
                  <a:pt x="1481328" y="0"/>
                </a:lnTo>
                <a:lnTo>
                  <a:pt x="1481328" y="274320"/>
                </a:lnTo>
                <a:lnTo>
                  <a:pt x="0" y="274320"/>
                </a:lnTo>
                <a:lnTo>
                  <a:pt x="0" y="9144"/>
                </a:lnTo>
                <a:lnTo>
                  <a:pt x="256032" y="9144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5" name="手繪多邊形 344"/>
          <p:cNvSpPr/>
          <p:nvPr/>
        </p:nvSpPr>
        <p:spPr>
          <a:xfrm>
            <a:off x="538480" y="1615440"/>
            <a:ext cx="8107680" cy="304800"/>
          </a:xfrm>
          <a:custGeom>
            <a:avLst/>
            <a:gdLst>
              <a:gd name="connsiteX0" fmla="*/ 7345680 w 8107680"/>
              <a:gd name="connsiteY0" fmla="*/ 304800 h 304800"/>
              <a:gd name="connsiteX1" fmla="*/ 8107680 w 8107680"/>
              <a:gd name="connsiteY1" fmla="*/ 304800 h 304800"/>
              <a:gd name="connsiteX2" fmla="*/ 8107680 w 8107680"/>
              <a:gd name="connsiteY2" fmla="*/ 0 h 304800"/>
              <a:gd name="connsiteX3" fmla="*/ 7985760 w 8107680"/>
              <a:gd name="connsiteY3" fmla="*/ 0 h 304800"/>
              <a:gd name="connsiteX4" fmla="*/ 0 w 8107680"/>
              <a:gd name="connsiteY4" fmla="*/ 0 h 304800"/>
              <a:gd name="connsiteX5" fmla="*/ 0 w 8107680"/>
              <a:gd name="connsiteY5" fmla="*/ 304800 h 304800"/>
              <a:gd name="connsiteX6" fmla="*/ 193040 w 8107680"/>
              <a:gd name="connsiteY6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7680" h="304800">
                <a:moveTo>
                  <a:pt x="7345680" y="304800"/>
                </a:moveTo>
                <a:lnTo>
                  <a:pt x="8107680" y="304800"/>
                </a:lnTo>
                <a:lnTo>
                  <a:pt x="8107680" y="0"/>
                </a:lnTo>
                <a:lnTo>
                  <a:pt x="7985760" y="0"/>
                </a:lnTo>
                <a:lnTo>
                  <a:pt x="0" y="0"/>
                </a:lnTo>
                <a:lnTo>
                  <a:pt x="0" y="304800"/>
                </a:lnTo>
                <a:lnTo>
                  <a:pt x="193040" y="30480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6" name="手繪多邊形 345"/>
          <p:cNvSpPr/>
          <p:nvPr/>
        </p:nvSpPr>
        <p:spPr>
          <a:xfrm>
            <a:off x="1960431" y="1544320"/>
            <a:ext cx="417009" cy="4267200"/>
          </a:xfrm>
          <a:custGeom>
            <a:avLst/>
            <a:gdLst>
              <a:gd name="connsiteX0" fmla="*/ 375920 w 375920"/>
              <a:gd name="connsiteY0" fmla="*/ 4023360 h 4267200"/>
              <a:gd name="connsiteX1" fmla="*/ 375920 w 375920"/>
              <a:gd name="connsiteY1" fmla="*/ 4267200 h 4267200"/>
              <a:gd name="connsiteX2" fmla="*/ 0 w 375920"/>
              <a:gd name="connsiteY2" fmla="*/ 4267200 h 4267200"/>
              <a:gd name="connsiteX3" fmla="*/ 0 w 375920"/>
              <a:gd name="connsiteY3" fmla="*/ 0 h 4267200"/>
              <a:gd name="connsiteX4" fmla="*/ 375920 w 375920"/>
              <a:gd name="connsiteY4" fmla="*/ 0 h 4267200"/>
              <a:gd name="connsiteX5" fmla="*/ 375920 w 375920"/>
              <a:gd name="connsiteY5" fmla="*/ 24384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5920" h="4267200">
                <a:moveTo>
                  <a:pt x="375920" y="4023360"/>
                </a:moveTo>
                <a:lnTo>
                  <a:pt x="375920" y="4267200"/>
                </a:lnTo>
                <a:lnTo>
                  <a:pt x="0" y="4267200"/>
                </a:lnTo>
                <a:lnTo>
                  <a:pt x="0" y="0"/>
                </a:lnTo>
                <a:lnTo>
                  <a:pt x="375920" y="0"/>
                </a:lnTo>
                <a:lnTo>
                  <a:pt x="375920" y="24384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8" name="手繪多邊形 347"/>
          <p:cNvSpPr/>
          <p:nvPr/>
        </p:nvSpPr>
        <p:spPr>
          <a:xfrm>
            <a:off x="4663440" y="1524000"/>
            <a:ext cx="406400" cy="5019040"/>
          </a:xfrm>
          <a:custGeom>
            <a:avLst/>
            <a:gdLst>
              <a:gd name="connsiteX0" fmla="*/ 406400 w 406400"/>
              <a:gd name="connsiteY0" fmla="*/ 4815840 h 5019040"/>
              <a:gd name="connsiteX1" fmla="*/ 406400 w 406400"/>
              <a:gd name="connsiteY1" fmla="*/ 5019040 h 5019040"/>
              <a:gd name="connsiteX2" fmla="*/ 0 w 406400"/>
              <a:gd name="connsiteY2" fmla="*/ 5019040 h 5019040"/>
              <a:gd name="connsiteX3" fmla="*/ 0 w 406400"/>
              <a:gd name="connsiteY3" fmla="*/ 0 h 5019040"/>
              <a:gd name="connsiteX4" fmla="*/ 386080 w 406400"/>
              <a:gd name="connsiteY4" fmla="*/ 0 h 5019040"/>
              <a:gd name="connsiteX5" fmla="*/ 386080 w 406400"/>
              <a:gd name="connsiteY5" fmla="*/ 233680 h 501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" h="5019040">
                <a:moveTo>
                  <a:pt x="406400" y="4815840"/>
                </a:moveTo>
                <a:lnTo>
                  <a:pt x="406400" y="5019040"/>
                </a:lnTo>
                <a:lnTo>
                  <a:pt x="0" y="5019040"/>
                </a:lnTo>
                <a:lnTo>
                  <a:pt x="0" y="0"/>
                </a:lnTo>
                <a:lnTo>
                  <a:pt x="386080" y="0"/>
                </a:lnTo>
                <a:lnTo>
                  <a:pt x="386080" y="23368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9" name="手繪多邊形 348"/>
          <p:cNvSpPr/>
          <p:nvPr/>
        </p:nvSpPr>
        <p:spPr>
          <a:xfrm>
            <a:off x="5943600" y="1513840"/>
            <a:ext cx="406400" cy="4277360"/>
          </a:xfrm>
          <a:custGeom>
            <a:avLst/>
            <a:gdLst>
              <a:gd name="connsiteX0" fmla="*/ 406400 w 406400"/>
              <a:gd name="connsiteY0" fmla="*/ 4053840 h 4277360"/>
              <a:gd name="connsiteX1" fmla="*/ 406400 w 406400"/>
              <a:gd name="connsiteY1" fmla="*/ 4277360 h 4277360"/>
              <a:gd name="connsiteX2" fmla="*/ 0 w 406400"/>
              <a:gd name="connsiteY2" fmla="*/ 4277360 h 4277360"/>
              <a:gd name="connsiteX3" fmla="*/ 0 w 406400"/>
              <a:gd name="connsiteY3" fmla="*/ 0 h 4277360"/>
              <a:gd name="connsiteX4" fmla="*/ 396240 w 406400"/>
              <a:gd name="connsiteY4" fmla="*/ 0 h 4277360"/>
              <a:gd name="connsiteX5" fmla="*/ 396240 w 406400"/>
              <a:gd name="connsiteY5" fmla="*/ 264160 h 42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400" h="4277360">
                <a:moveTo>
                  <a:pt x="406400" y="4053840"/>
                </a:moveTo>
                <a:lnTo>
                  <a:pt x="406400" y="4277360"/>
                </a:lnTo>
                <a:lnTo>
                  <a:pt x="0" y="4277360"/>
                </a:lnTo>
                <a:lnTo>
                  <a:pt x="0" y="0"/>
                </a:lnTo>
                <a:lnTo>
                  <a:pt x="396240" y="0"/>
                </a:lnTo>
                <a:lnTo>
                  <a:pt x="396240" y="26416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0" name="手繪多邊形 349"/>
          <p:cNvSpPr/>
          <p:nvPr/>
        </p:nvSpPr>
        <p:spPr>
          <a:xfrm>
            <a:off x="7243317" y="1524000"/>
            <a:ext cx="376683" cy="863600"/>
          </a:xfrm>
          <a:custGeom>
            <a:avLst/>
            <a:gdLst>
              <a:gd name="connsiteX0" fmla="*/ 325120 w 325120"/>
              <a:gd name="connsiteY0" fmla="*/ 619760 h 863600"/>
              <a:gd name="connsiteX1" fmla="*/ 325120 w 325120"/>
              <a:gd name="connsiteY1" fmla="*/ 863600 h 863600"/>
              <a:gd name="connsiteX2" fmla="*/ 0 w 325120"/>
              <a:gd name="connsiteY2" fmla="*/ 863600 h 863600"/>
              <a:gd name="connsiteX3" fmla="*/ 0 w 325120"/>
              <a:gd name="connsiteY3" fmla="*/ 0 h 863600"/>
              <a:gd name="connsiteX4" fmla="*/ 314960 w 325120"/>
              <a:gd name="connsiteY4" fmla="*/ 0 h 863600"/>
              <a:gd name="connsiteX5" fmla="*/ 314960 w 325120"/>
              <a:gd name="connsiteY5" fmla="*/ 24384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120" h="863600">
                <a:moveTo>
                  <a:pt x="325120" y="619760"/>
                </a:moveTo>
                <a:lnTo>
                  <a:pt x="325120" y="863600"/>
                </a:lnTo>
                <a:lnTo>
                  <a:pt x="0" y="863600"/>
                </a:lnTo>
                <a:lnTo>
                  <a:pt x="0" y="0"/>
                </a:lnTo>
                <a:lnTo>
                  <a:pt x="314960" y="0"/>
                </a:lnTo>
                <a:lnTo>
                  <a:pt x="314960" y="24384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1" name="手繪多邊形 350"/>
          <p:cNvSpPr/>
          <p:nvPr/>
        </p:nvSpPr>
        <p:spPr>
          <a:xfrm>
            <a:off x="3330662" y="1510953"/>
            <a:ext cx="376683" cy="863600"/>
          </a:xfrm>
          <a:custGeom>
            <a:avLst/>
            <a:gdLst>
              <a:gd name="connsiteX0" fmla="*/ 325120 w 325120"/>
              <a:gd name="connsiteY0" fmla="*/ 619760 h 863600"/>
              <a:gd name="connsiteX1" fmla="*/ 325120 w 325120"/>
              <a:gd name="connsiteY1" fmla="*/ 863600 h 863600"/>
              <a:gd name="connsiteX2" fmla="*/ 0 w 325120"/>
              <a:gd name="connsiteY2" fmla="*/ 863600 h 863600"/>
              <a:gd name="connsiteX3" fmla="*/ 0 w 325120"/>
              <a:gd name="connsiteY3" fmla="*/ 0 h 863600"/>
              <a:gd name="connsiteX4" fmla="*/ 314960 w 325120"/>
              <a:gd name="connsiteY4" fmla="*/ 0 h 863600"/>
              <a:gd name="connsiteX5" fmla="*/ 314960 w 325120"/>
              <a:gd name="connsiteY5" fmla="*/ 24384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5120" h="863600">
                <a:moveTo>
                  <a:pt x="325120" y="619760"/>
                </a:moveTo>
                <a:lnTo>
                  <a:pt x="325120" y="863600"/>
                </a:lnTo>
                <a:lnTo>
                  <a:pt x="0" y="863600"/>
                </a:lnTo>
                <a:lnTo>
                  <a:pt x="0" y="0"/>
                </a:lnTo>
                <a:lnTo>
                  <a:pt x="314960" y="0"/>
                </a:lnTo>
                <a:lnTo>
                  <a:pt x="314960" y="24384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3" name="文字方塊 172"/>
          <p:cNvSpPr txBox="1"/>
          <p:nvPr/>
        </p:nvSpPr>
        <p:spPr>
          <a:xfrm>
            <a:off x="2263276" y="1126817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H0</a:t>
            </a:r>
            <a:endParaRPr lang="zh-TW" altLang="en-US" sz="2400" b="1"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3595372" y="113514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H1</a:t>
            </a:r>
            <a:endParaRPr lang="zh-TW" altLang="en-US" sz="2400" b="1" dirty="0"/>
          </a:p>
        </p:txBody>
      </p:sp>
      <p:sp>
        <p:nvSpPr>
          <p:cNvPr id="175" name="文字方塊 174"/>
          <p:cNvSpPr txBox="1"/>
          <p:nvPr/>
        </p:nvSpPr>
        <p:spPr>
          <a:xfrm>
            <a:off x="4927468" y="115318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H2</a:t>
            </a:r>
            <a:endParaRPr lang="zh-TW" altLang="en-US" sz="2400" b="1" dirty="0"/>
          </a:p>
        </p:txBody>
      </p:sp>
      <p:sp>
        <p:nvSpPr>
          <p:cNvPr id="176" name="文字方塊 175"/>
          <p:cNvSpPr txBox="1"/>
          <p:nvPr/>
        </p:nvSpPr>
        <p:spPr>
          <a:xfrm>
            <a:off x="6259564" y="116151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H3</a:t>
            </a:r>
            <a:endParaRPr lang="zh-TW" altLang="en-US" sz="2400" b="1" dirty="0"/>
          </a:p>
        </p:txBody>
      </p:sp>
      <p:sp>
        <p:nvSpPr>
          <p:cNvPr id="177" name="文字方塊 176"/>
          <p:cNvSpPr txBox="1"/>
          <p:nvPr/>
        </p:nvSpPr>
        <p:spPr>
          <a:xfrm>
            <a:off x="7591660" y="116151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H4</a:t>
            </a:r>
            <a:endParaRPr lang="zh-TW" altLang="en-US" sz="2400" b="1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28374" y="260757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1" name="文字方塊 270"/>
          <p:cNvSpPr txBox="1"/>
          <p:nvPr/>
        </p:nvSpPr>
        <p:spPr>
          <a:xfrm>
            <a:off x="28374" y="3455143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H1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5" name="文字方塊 274"/>
          <p:cNvSpPr txBox="1"/>
          <p:nvPr/>
        </p:nvSpPr>
        <p:spPr>
          <a:xfrm>
            <a:off x="28374" y="430271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H2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6" name="文字方塊 275"/>
          <p:cNvSpPr txBox="1"/>
          <p:nvPr/>
        </p:nvSpPr>
        <p:spPr>
          <a:xfrm>
            <a:off x="28374" y="515028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H3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7" name="文字方塊 276"/>
          <p:cNvSpPr txBox="1"/>
          <p:nvPr/>
        </p:nvSpPr>
        <p:spPr>
          <a:xfrm>
            <a:off x="28374" y="5997849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H4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77284" y="4648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/>
          </p:nvPr>
        </p:nvGraphicFramePr>
        <p:xfrm>
          <a:off x="7611345" y="4325093"/>
          <a:ext cx="1411511" cy="1795561"/>
        </p:xfrm>
        <a:graphic>
          <a:graphicData uri="http://schemas.openxmlformats.org/presentationml/2006/ole">
            <p:oleObj spid="_x0000_s4134" name="方程式" r:id="rId3" imgW="901700" imgH="1143000" progId="">
              <p:embed/>
            </p:oleObj>
          </a:graphicData>
        </a:graphic>
      </p:graphicFrame>
      <p:sp>
        <p:nvSpPr>
          <p:cNvPr id="280" name="文字方塊 279"/>
          <p:cNvSpPr txBox="1"/>
          <p:nvPr/>
        </p:nvSpPr>
        <p:spPr>
          <a:xfrm>
            <a:off x="361796" y="189819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H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92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圓角矩形 407"/>
          <p:cNvSpPr/>
          <p:nvPr/>
        </p:nvSpPr>
        <p:spPr>
          <a:xfrm>
            <a:off x="4847636" y="1445841"/>
            <a:ext cx="3777636" cy="247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698256" y="1445841"/>
            <a:ext cx="3777636" cy="247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 Explanations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141</a:t>
            </a:fld>
            <a:endParaRPr lang="zh-TW" altLang="en-US"/>
          </a:p>
        </p:txBody>
      </p:sp>
      <p:grpSp>
        <p:nvGrpSpPr>
          <p:cNvPr id="181" name="群組 180"/>
          <p:cNvGrpSpPr/>
          <p:nvPr/>
        </p:nvGrpSpPr>
        <p:grpSpPr>
          <a:xfrm>
            <a:off x="2865224" y="2949308"/>
            <a:ext cx="1063507" cy="484550"/>
            <a:chOff x="2086968" y="2630284"/>
            <a:chExt cx="1063507" cy="484550"/>
          </a:xfrm>
        </p:grpSpPr>
        <p:grpSp>
          <p:nvGrpSpPr>
            <p:cNvPr id="122" name="群組 121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123" name="群組 12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128" name="矩形 12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4" name="群組 12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9" name="矩形 178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2" name="群組 181"/>
          <p:cNvGrpSpPr/>
          <p:nvPr/>
        </p:nvGrpSpPr>
        <p:grpSpPr>
          <a:xfrm>
            <a:off x="2876208" y="2101346"/>
            <a:ext cx="1052523" cy="484550"/>
            <a:chOff x="7367844" y="1787821"/>
            <a:chExt cx="1052523" cy="484550"/>
          </a:xfrm>
        </p:grpSpPr>
        <p:grpSp>
          <p:nvGrpSpPr>
            <p:cNvPr id="183" name="群組 182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185" name="矩形 184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86" name="群組 185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187" name="矩形 186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矩形 187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84" name="矩形 183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0" name="群組 209"/>
          <p:cNvGrpSpPr/>
          <p:nvPr/>
        </p:nvGrpSpPr>
        <p:grpSpPr>
          <a:xfrm>
            <a:off x="1521056" y="2107302"/>
            <a:ext cx="1063507" cy="484550"/>
            <a:chOff x="2086968" y="2630284"/>
            <a:chExt cx="1063507" cy="484550"/>
          </a:xfrm>
        </p:grpSpPr>
        <p:grpSp>
          <p:nvGrpSpPr>
            <p:cNvPr id="211" name="群組 210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13" name="群組 212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18" name="矩形 21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矩形 218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4" name="群組 213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15" name="矩形 214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矩形 215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矩形 21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12" name="矩形 211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70" name="直線接點 269"/>
          <p:cNvCxnSpPr/>
          <p:nvPr/>
        </p:nvCxnSpPr>
        <p:spPr>
          <a:xfrm>
            <a:off x="3396976" y="2222483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接點 278"/>
          <p:cNvCxnSpPr/>
          <p:nvPr/>
        </p:nvCxnSpPr>
        <p:spPr>
          <a:xfrm flipH="1">
            <a:off x="3154369" y="2477201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接點 280"/>
          <p:cNvCxnSpPr/>
          <p:nvPr/>
        </p:nvCxnSpPr>
        <p:spPr>
          <a:xfrm flipH="1">
            <a:off x="3154805" y="3355848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群組 293"/>
          <p:cNvGrpSpPr/>
          <p:nvPr/>
        </p:nvGrpSpPr>
        <p:grpSpPr>
          <a:xfrm>
            <a:off x="1532040" y="2949308"/>
            <a:ext cx="1052523" cy="484550"/>
            <a:chOff x="7367844" y="1787821"/>
            <a:chExt cx="1052523" cy="484550"/>
          </a:xfrm>
        </p:grpSpPr>
        <p:grpSp>
          <p:nvGrpSpPr>
            <p:cNvPr id="295" name="群組 294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297" name="矩形 296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8" name="群組 297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299" name="矩形 298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矩形 299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96" name="矩形 295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4" name="直線接點 333"/>
          <p:cNvCxnSpPr/>
          <p:nvPr/>
        </p:nvCxnSpPr>
        <p:spPr>
          <a:xfrm>
            <a:off x="2300031" y="3312751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接點 334"/>
          <p:cNvCxnSpPr/>
          <p:nvPr/>
        </p:nvCxnSpPr>
        <p:spPr>
          <a:xfrm>
            <a:off x="2307144" y="2477201"/>
            <a:ext cx="56906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手繪多邊形 336"/>
          <p:cNvSpPr/>
          <p:nvPr/>
        </p:nvSpPr>
        <p:spPr>
          <a:xfrm>
            <a:off x="1317752" y="3309112"/>
            <a:ext cx="2843784" cy="292608"/>
          </a:xfrm>
          <a:custGeom>
            <a:avLst/>
            <a:gdLst>
              <a:gd name="connsiteX0" fmla="*/ 2322576 w 2843784"/>
              <a:gd name="connsiteY0" fmla="*/ 0 h 292608"/>
              <a:gd name="connsiteX1" fmla="*/ 2843784 w 2843784"/>
              <a:gd name="connsiteY1" fmla="*/ 0 h 292608"/>
              <a:gd name="connsiteX2" fmla="*/ 2843784 w 2843784"/>
              <a:gd name="connsiteY2" fmla="*/ 292608 h 292608"/>
              <a:gd name="connsiteX3" fmla="*/ 0 w 2843784"/>
              <a:gd name="connsiteY3" fmla="*/ 292608 h 292608"/>
              <a:gd name="connsiteX4" fmla="*/ 0 w 2843784"/>
              <a:gd name="connsiteY4" fmla="*/ 18288 h 292608"/>
              <a:gd name="connsiteX5" fmla="*/ 201168 w 2843784"/>
              <a:gd name="connsiteY5" fmla="*/ 18288 h 29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3784" h="292608">
                <a:moveTo>
                  <a:pt x="2322576" y="0"/>
                </a:moveTo>
                <a:lnTo>
                  <a:pt x="2843784" y="0"/>
                </a:lnTo>
                <a:lnTo>
                  <a:pt x="2843784" y="292608"/>
                </a:lnTo>
                <a:lnTo>
                  <a:pt x="0" y="292608"/>
                </a:lnTo>
                <a:lnTo>
                  <a:pt x="0" y="18288"/>
                </a:lnTo>
                <a:lnTo>
                  <a:pt x="201168" y="18288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3" name="群組 172"/>
          <p:cNvGrpSpPr/>
          <p:nvPr/>
        </p:nvGrpSpPr>
        <p:grpSpPr>
          <a:xfrm>
            <a:off x="6923253" y="2949308"/>
            <a:ext cx="1063507" cy="484550"/>
            <a:chOff x="2086968" y="2630284"/>
            <a:chExt cx="1063507" cy="484550"/>
          </a:xfrm>
        </p:grpSpPr>
        <p:grpSp>
          <p:nvGrpSpPr>
            <p:cNvPr id="174" name="群組 173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176" name="群組 175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76" name="矩形 275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矩形 276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7" name="群組 176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178" name="矩形 177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75" name="矩形 174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8" name="群組 277"/>
          <p:cNvGrpSpPr/>
          <p:nvPr/>
        </p:nvGrpSpPr>
        <p:grpSpPr>
          <a:xfrm>
            <a:off x="6934237" y="2101346"/>
            <a:ext cx="1052523" cy="484550"/>
            <a:chOff x="7367844" y="1787821"/>
            <a:chExt cx="1052523" cy="484550"/>
          </a:xfrm>
        </p:grpSpPr>
        <p:grpSp>
          <p:nvGrpSpPr>
            <p:cNvPr id="280" name="群組 279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285" name="矩形 284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6" name="群組 285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288" name="矩形 287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矩形 289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83" name="矩形 282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2" name="群組 291"/>
          <p:cNvGrpSpPr/>
          <p:nvPr/>
        </p:nvGrpSpPr>
        <p:grpSpPr>
          <a:xfrm>
            <a:off x="5396205" y="2107302"/>
            <a:ext cx="1063507" cy="484550"/>
            <a:chOff x="2086968" y="2630284"/>
            <a:chExt cx="1063507" cy="484550"/>
          </a:xfrm>
        </p:grpSpPr>
        <p:grpSp>
          <p:nvGrpSpPr>
            <p:cNvPr id="329" name="群組 328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332" name="群組 331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352" name="矩形 35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矩形 35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3" name="群組 332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338" name="矩形 337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矩形 342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矩形 346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30" name="矩形 329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54" name="直線接點 353"/>
          <p:cNvCxnSpPr/>
          <p:nvPr/>
        </p:nvCxnSpPr>
        <p:spPr>
          <a:xfrm>
            <a:off x="7455005" y="2222483"/>
            <a:ext cx="8234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接點 354"/>
          <p:cNvCxnSpPr/>
          <p:nvPr/>
        </p:nvCxnSpPr>
        <p:spPr>
          <a:xfrm flipH="1">
            <a:off x="7212398" y="2477201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接點 355"/>
          <p:cNvCxnSpPr/>
          <p:nvPr/>
        </p:nvCxnSpPr>
        <p:spPr>
          <a:xfrm flipH="1">
            <a:off x="7212834" y="3355848"/>
            <a:ext cx="1" cy="47155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線接點 364"/>
          <p:cNvCxnSpPr/>
          <p:nvPr/>
        </p:nvCxnSpPr>
        <p:spPr>
          <a:xfrm>
            <a:off x="6199632" y="2477201"/>
            <a:ext cx="73460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手繪多邊形 2"/>
          <p:cNvSpPr/>
          <p:nvPr/>
        </p:nvSpPr>
        <p:spPr>
          <a:xfrm>
            <a:off x="6738992" y="2458720"/>
            <a:ext cx="1024272" cy="850392"/>
          </a:xfrm>
          <a:custGeom>
            <a:avLst/>
            <a:gdLst>
              <a:gd name="connsiteX0" fmla="*/ 1014984 w 1014984"/>
              <a:gd name="connsiteY0" fmla="*/ 0 h 850392"/>
              <a:gd name="connsiteX1" fmla="*/ 1014984 w 1014984"/>
              <a:gd name="connsiteY1" fmla="*/ 292608 h 850392"/>
              <a:gd name="connsiteX2" fmla="*/ 0 w 1014984"/>
              <a:gd name="connsiteY2" fmla="*/ 292608 h 850392"/>
              <a:gd name="connsiteX3" fmla="*/ 0 w 1014984"/>
              <a:gd name="connsiteY3" fmla="*/ 850392 h 850392"/>
              <a:gd name="connsiteX4" fmla="*/ 219456 w 1014984"/>
              <a:gd name="connsiteY4" fmla="*/ 850392 h 85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984" h="850392">
                <a:moveTo>
                  <a:pt x="1014984" y="0"/>
                </a:moveTo>
                <a:lnTo>
                  <a:pt x="1014984" y="292608"/>
                </a:lnTo>
                <a:lnTo>
                  <a:pt x="0" y="292608"/>
                </a:lnTo>
                <a:lnTo>
                  <a:pt x="0" y="850392"/>
                </a:lnTo>
                <a:lnTo>
                  <a:pt x="219456" y="850392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/>
        </p:nvSpPr>
        <p:spPr>
          <a:xfrm>
            <a:off x="6592824" y="2531872"/>
            <a:ext cx="1563624" cy="1078992"/>
          </a:xfrm>
          <a:custGeom>
            <a:avLst/>
            <a:gdLst>
              <a:gd name="connsiteX0" fmla="*/ 1097280 w 1563624"/>
              <a:gd name="connsiteY0" fmla="*/ 777240 h 1078992"/>
              <a:gd name="connsiteX1" fmla="*/ 1563624 w 1563624"/>
              <a:gd name="connsiteY1" fmla="*/ 777240 h 1078992"/>
              <a:gd name="connsiteX2" fmla="*/ 1563624 w 1563624"/>
              <a:gd name="connsiteY2" fmla="*/ 1078992 h 1078992"/>
              <a:gd name="connsiteX3" fmla="*/ 0 w 1563624"/>
              <a:gd name="connsiteY3" fmla="*/ 1078992 h 1078992"/>
              <a:gd name="connsiteX4" fmla="*/ 0 w 1563624"/>
              <a:gd name="connsiteY4" fmla="*/ 996696 h 1078992"/>
              <a:gd name="connsiteX5" fmla="*/ 0 w 1563624"/>
              <a:gd name="connsiteY5" fmla="*/ 0 h 1078992"/>
              <a:gd name="connsiteX6" fmla="*/ 338328 w 1563624"/>
              <a:gd name="connsiteY6" fmla="*/ 0 h 107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3624" h="1078992">
                <a:moveTo>
                  <a:pt x="1097280" y="777240"/>
                </a:moveTo>
                <a:lnTo>
                  <a:pt x="1563624" y="777240"/>
                </a:lnTo>
                <a:lnTo>
                  <a:pt x="1563624" y="1078992"/>
                </a:lnTo>
                <a:lnTo>
                  <a:pt x="0" y="1078992"/>
                </a:lnTo>
                <a:lnTo>
                  <a:pt x="0" y="996696"/>
                </a:lnTo>
                <a:lnTo>
                  <a:pt x="0" y="0"/>
                </a:lnTo>
                <a:lnTo>
                  <a:pt x="338328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文字方塊 366"/>
          <p:cNvSpPr txBox="1"/>
          <p:nvPr/>
        </p:nvSpPr>
        <p:spPr>
          <a:xfrm>
            <a:off x="1864927" y="144584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H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68" name="文字方塊 367"/>
          <p:cNvSpPr txBox="1"/>
          <p:nvPr/>
        </p:nvSpPr>
        <p:spPr>
          <a:xfrm>
            <a:off x="3041532" y="144584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H0</a:t>
            </a:r>
            <a:endParaRPr lang="zh-TW" altLang="en-US" sz="2400" b="1" dirty="0"/>
          </a:p>
        </p:txBody>
      </p:sp>
      <p:sp>
        <p:nvSpPr>
          <p:cNvPr id="369" name="文字方塊 368"/>
          <p:cNvSpPr txBox="1"/>
          <p:nvPr/>
        </p:nvSpPr>
        <p:spPr>
          <a:xfrm>
            <a:off x="806630" y="2926598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H0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0" name="文字方塊 369"/>
          <p:cNvSpPr txBox="1"/>
          <p:nvPr/>
        </p:nvSpPr>
        <p:spPr>
          <a:xfrm>
            <a:off x="5744279" y="1445841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H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371" name="文字方塊 370"/>
          <p:cNvSpPr txBox="1"/>
          <p:nvPr/>
        </p:nvSpPr>
        <p:spPr>
          <a:xfrm>
            <a:off x="6920884" y="1445841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H0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4480585" y="2391413"/>
            <a:ext cx="67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≡</a:t>
            </a:r>
            <a:endParaRPr lang="zh-TW" altLang="en-US" sz="3200" dirty="0"/>
          </a:p>
        </p:txBody>
      </p:sp>
      <p:sp>
        <p:nvSpPr>
          <p:cNvPr id="446" name="圓角矩形 445"/>
          <p:cNvSpPr/>
          <p:nvPr/>
        </p:nvSpPr>
        <p:spPr>
          <a:xfrm>
            <a:off x="706420" y="4052516"/>
            <a:ext cx="3777636" cy="247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47" name="群組 446"/>
          <p:cNvGrpSpPr/>
          <p:nvPr/>
        </p:nvGrpSpPr>
        <p:grpSpPr>
          <a:xfrm>
            <a:off x="2782037" y="5555983"/>
            <a:ext cx="1063507" cy="484550"/>
            <a:chOff x="2086968" y="2630284"/>
            <a:chExt cx="1063507" cy="484550"/>
          </a:xfrm>
        </p:grpSpPr>
        <p:grpSp>
          <p:nvGrpSpPr>
            <p:cNvPr id="448" name="群組 447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450" name="群組 449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455" name="矩形 454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…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6" name="矩形 455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</a:rPr>
                    <a:t>&amp;H0</a:t>
                  </a:r>
                  <a:endParaRPr lang="zh-TW" altLang="en-US" sz="2000" dirty="0">
                    <a:solidFill>
                      <a:schemeClr val="tx1"/>
                    </a:solidFill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451" name="群組 450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452" name="矩形 451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3" name="矩形 452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4" name="矩形 453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9" name="矩形 448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7" name="群組 456"/>
          <p:cNvGrpSpPr/>
          <p:nvPr/>
        </p:nvGrpSpPr>
        <p:grpSpPr>
          <a:xfrm>
            <a:off x="2793021" y="4708021"/>
            <a:ext cx="1052523" cy="484550"/>
            <a:chOff x="7367844" y="1787821"/>
            <a:chExt cx="1052523" cy="484550"/>
          </a:xfrm>
        </p:grpSpPr>
        <p:grpSp>
          <p:nvGrpSpPr>
            <p:cNvPr id="458" name="群組 457"/>
            <p:cNvGrpSpPr/>
            <p:nvPr/>
          </p:nvGrpSpPr>
          <p:grpSpPr>
            <a:xfrm>
              <a:off x="7367844" y="1787821"/>
              <a:ext cx="1052523" cy="484549"/>
              <a:chOff x="1901952" y="5120076"/>
              <a:chExt cx="2105406" cy="969264"/>
            </a:xfrm>
          </p:grpSpPr>
          <p:sp>
            <p:nvSpPr>
              <p:cNvPr id="460" name="矩形 459"/>
              <p:cNvSpPr/>
              <p:nvPr/>
            </p:nvSpPr>
            <p:spPr>
              <a:xfrm>
                <a:off x="1901952" y="5120076"/>
                <a:ext cx="2105406" cy="4846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</a:rPr>
                  <a:t>…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61" name="群組 460"/>
              <p:cNvGrpSpPr/>
              <p:nvPr/>
            </p:nvGrpSpPr>
            <p:grpSpPr>
              <a:xfrm>
                <a:off x="1901952" y="5604708"/>
                <a:ext cx="2105406" cy="484632"/>
                <a:chOff x="4866894" y="5604708"/>
                <a:chExt cx="1591056" cy="484632"/>
              </a:xfrm>
            </p:grpSpPr>
            <p:sp>
              <p:nvSpPr>
                <p:cNvPr id="462" name="矩形 46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</a:rPr>
                    <a:t>&amp;T</a:t>
                  </a:r>
                  <a:endParaRPr lang="zh-TW" altLang="en-US" sz="2000" dirty="0">
                    <a:solidFill>
                      <a:schemeClr val="tx1"/>
                    </a:solidFill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  <p:sp>
              <p:nvSpPr>
                <p:cNvPr id="463" name="矩形 46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</a:rPr>
                    <a:t>&amp;T</a:t>
                  </a:r>
                  <a:endParaRPr lang="zh-TW" altLang="en-US" sz="2000" dirty="0">
                    <a:solidFill>
                      <a:schemeClr val="tx1"/>
                    </a:solidFill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</p:grpSp>
        <p:sp>
          <p:nvSpPr>
            <p:cNvPr id="459" name="矩形 458"/>
            <p:cNvSpPr/>
            <p:nvPr/>
          </p:nvSpPr>
          <p:spPr>
            <a:xfrm>
              <a:off x="7367844" y="1787821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4" name="群組 463"/>
          <p:cNvGrpSpPr/>
          <p:nvPr/>
        </p:nvGrpSpPr>
        <p:grpSpPr>
          <a:xfrm>
            <a:off x="1254989" y="4713976"/>
            <a:ext cx="1063507" cy="484551"/>
            <a:chOff x="2086968" y="2630283"/>
            <a:chExt cx="1063507" cy="484551"/>
          </a:xfrm>
        </p:grpSpPr>
        <p:grpSp>
          <p:nvGrpSpPr>
            <p:cNvPr id="465" name="群組 464"/>
            <p:cNvGrpSpPr/>
            <p:nvPr/>
          </p:nvGrpSpPr>
          <p:grpSpPr>
            <a:xfrm>
              <a:off x="2086968" y="2630283"/>
              <a:ext cx="1063507" cy="484550"/>
              <a:chOff x="6815328" y="3506880"/>
              <a:chExt cx="1391588" cy="640644"/>
            </a:xfrm>
          </p:grpSpPr>
          <p:grpSp>
            <p:nvGrpSpPr>
              <p:cNvPr id="467" name="群組 46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472" name="矩形 47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3" name="矩形 47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  <a:effectLst>
                        <a:glow rad="101600">
                          <a:schemeClr val="accent4">
                            <a:satMod val="175000"/>
                            <a:alpha val="40000"/>
                          </a:schemeClr>
                        </a:glow>
                      </a:effectLst>
                    </a:rPr>
                    <a:t>&amp;H0</a:t>
                  </a:r>
                  <a:endParaRPr lang="zh-TW" altLang="en-US" sz="2000" dirty="0">
                    <a:solidFill>
                      <a:schemeClr val="tx1"/>
                    </a:solidFill>
                    <a:effectLst>
                      <a:glow rad="101600">
                        <a:schemeClr val="accent4">
                          <a:satMod val="175000"/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468" name="群組 46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469" name="矩形 46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0" name="矩形 46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1" name="矩形 47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66" name="矩形 46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80" name="文字方塊 479"/>
          <p:cNvSpPr txBox="1"/>
          <p:nvPr/>
        </p:nvSpPr>
        <p:spPr>
          <a:xfrm>
            <a:off x="1603063" y="4052516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C00000"/>
                </a:solidFill>
              </a:rPr>
              <a:t>H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  <p:sp>
        <p:nvSpPr>
          <p:cNvPr id="481" name="文字方塊 480"/>
          <p:cNvSpPr txBox="1"/>
          <p:nvPr/>
        </p:nvSpPr>
        <p:spPr>
          <a:xfrm>
            <a:off x="2779668" y="405251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H0</a:t>
            </a:r>
            <a:endParaRPr lang="zh-TW" altLang="en-US" sz="2400" b="1" dirty="0"/>
          </a:p>
        </p:txBody>
      </p:sp>
      <p:sp>
        <p:nvSpPr>
          <p:cNvPr id="484" name="文字方塊 483"/>
          <p:cNvSpPr txBox="1"/>
          <p:nvPr/>
        </p:nvSpPr>
        <p:spPr>
          <a:xfrm>
            <a:off x="1926536" y="5694542"/>
            <a:ext cx="336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T</a:t>
            </a:r>
            <a:endParaRPr lang="zh-TW" altLang="en-US" sz="2400" b="1" dirty="0"/>
          </a:p>
        </p:txBody>
      </p:sp>
      <p:sp>
        <p:nvSpPr>
          <p:cNvPr id="486" name="圓角矩形 485"/>
          <p:cNvSpPr/>
          <p:nvPr/>
        </p:nvSpPr>
        <p:spPr>
          <a:xfrm>
            <a:off x="4847636" y="4044773"/>
            <a:ext cx="3777636" cy="2475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6" name="文字方塊 515"/>
          <p:cNvSpPr txBox="1"/>
          <p:nvPr/>
        </p:nvSpPr>
        <p:spPr>
          <a:xfrm>
            <a:off x="4480585" y="4898226"/>
            <a:ext cx="67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≡</a:t>
            </a:r>
            <a:endParaRPr lang="zh-TW" altLang="en-US" sz="3200" dirty="0"/>
          </a:p>
        </p:txBody>
      </p:sp>
      <p:sp>
        <p:nvSpPr>
          <p:cNvPr id="18" name="手繪多邊形 17"/>
          <p:cNvSpPr/>
          <p:nvPr/>
        </p:nvSpPr>
        <p:spPr>
          <a:xfrm>
            <a:off x="2203316" y="5694542"/>
            <a:ext cx="579120" cy="162575"/>
          </a:xfrm>
          <a:custGeom>
            <a:avLst/>
            <a:gdLst>
              <a:gd name="connsiteX0" fmla="*/ 0 w 579120"/>
              <a:gd name="connsiteY0" fmla="*/ 162575 h 162575"/>
              <a:gd name="connsiteX1" fmla="*/ 152400 w 579120"/>
              <a:gd name="connsiteY1" fmla="*/ 15 h 162575"/>
              <a:gd name="connsiteX2" fmla="*/ 467360 w 579120"/>
              <a:gd name="connsiteY2" fmla="*/ 152415 h 162575"/>
              <a:gd name="connsiteX3" fmla="*/ 579120 w 579120"/>
              <a:gd name="connsiteY3" fmla="*/ 121935 h 16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120" h="162575">
                <a:moveTo>
                  <a:pt x="0" y="162575"/>
                </a:moveTo>
                <a:cubicBezTo>
                  <a:pt x="37253" y="82141"/>
                  <a:pt x="74507" y="1708"/>
                  <a:pt x="152400" y="15"/>
                </a:cubicBezTo>
                <a:cubicBezTo>
                  <a:pt x="230293" y="-1678"/>
                  <a:pt x="396240" y="132095"/>
                  <a:pt x="467360" y="152415"/>
                </a:cubicBezTo>
                <a:cubicBezTo>
                  <a:pt x="538480" y="172735"/>
                  <a:pt x="558800" y="147335"/>
                  <a:pt x="579120" y="12193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25"/>
          <p:cNvGrpSpPr/>
          <p:nvPr/>
        </p:nvGrpSpPr>
        <p:grpSpPr>
          <a:xfrm>
            <a:off x="5642860" y="4580066"/>
            <a:ext cx="2119339" cy="245431"/>
            <a:chOff x="5642860" y="4580066"/>
            <a:chExt cx="2119339" cy="245431"/>
          </a:xfrm>
        </p:grpSpPr>
        <p:sp>
          <p:nvSpPr>
            <p:cNvPr id="539" name="矩形 538"/>
            <p:cNvSpPr/>
            <p:nvPr/>
          </p:nvSpPr>
          <p:spPr>
            <a:xfrm>
              <a:off x="5642860" y="4583222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0" name="矩形 539"/>
            <p:cNvSpPr/>
            <p:nvPr/>
          </p:nvSpPr>
          <p:spPr>
            <a:xfrm>
              <a:off x="5998681" y="4583222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5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1" name="矩形 540"/>
            <p:cNvSpPr/>
            <p:nvPr/>
          </p:nvSpPr>
          <p:spPr>
            <a:xfrm>
              <a:off x="6351865" y="4583222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2" name="矩形 541"/>
            <p:cNvSpPr/>
            <p:nvPr/>
          </p:nvSpPr>
          <p:spPr>
            <a:xfrm>
              <a:off x="6696207" y="4580066"/>
              <a:ext cx="531754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3" name="矩形 542"/>
            <p:cNvSpPr/>
            <p:nvPr/>
          </p:nvSpPr>
          <p:spPr>
            <a:xfrm>
              <a:off x="7230445" y="4580066"/>
              <a:ext cx="531754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&amp;H0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637294" y="5200663"/>
            <a:ext cx="2097898" cy="245012"/>
            <a:chOff x="5637294" y="5200663"/>
            <a:chExt cx="2097898" cy="245012"/>
          </a:xfrm>
        </p:grpSpPr>
        <p:sp>
          <p:nvSpPr>
            <p:cNvPr id="544" name="矩形 543"/>
            <p:cNvSpPr/>
            <p:nvPr/>
          </p:nvSpPr>
          <p:spPr>
            <a:xfrm>
              <a:off x="5637294" y="5203400"/>
              <a:ext cx="1052523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…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5" name="矩形 544"/>
            <p:cNvSpPr/>
            <p:nvPr/>
          </p:nvSpPr>
          <p:spPr>
            <a:xfrm>
              <a:off x="6682668" y="5200663"/>
              <a:ext cx="52626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&amp;T</a:t>
              </a:r>
              <a:endParaRPr lang="zh-TW" altLang="en-US" sz="2000" dirty="0"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546" name="矩形 545"/>
            <p:cNvSpPr/>
            <p:nvPr/>
          </p:nvSpPr>
          <p:spPr>
            <a:xfrm>
              <a:off x="7208930" y="5200663"/>
              <a:ext cx="52626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&amp;T</a:t>
              </a:r>
              <a:endParaRPr lang="zh-TW" altLang="en-US" sz="2000" dirty="0">
                <a:solidFill>
                  <a:schemeClr val="tx1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642860" y="5819190"/>
            <a:ext cx="2119339" cy="245431"/>
            <a:chOff x="5642860" y="5859830"/>
            <a:chExt cx="2119339" cy="245431"/>
          </a:xfrm>
        </p:grpSpPr>
        <p:sp>
          <p:nvSpPr>
            <p:cNvPr id="547" name="矩形 546"/>
            <p:cNvSpPr/>
            <p:nvPr/>
          </p:nvSpPr>
          <p:spPr>
            <a:xfrm>
              <a:off x="5642860" y="5862986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8" name="矩形 547"/>
            <p:cNvSpPr/>
            <p:nvPr/>
          </p:nvSpPr>
          <p:spPr>
            <a:xfrm>
              <a:off x="5998681" y="5862986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9" name="矩形 548"/>
            <p:cNvSpPr/>
            <p:nvPr/>
          </p:nvSpPr>
          <p:spPr>
            <a:xfrm>
              <a:off x="6351865" y="5862986"/>
              <a:ext cx="354502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0" name="矩形 549"/>
            <p:cNvSpPr/>
            <p:nvPr/>
          </p:nvSpPr>
          <p:spPr>
            <a:xfrm>
              <a:off x="6696207" y="5859830"/>
              <a:ext cx="531754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1" name="矩形 550"/>
            <p:cNvSpPr/>
            <p:nvPr/>
          </p:nvSpPr>
          <p:spPr>
            <a:xfrm>
              <a:off x="7230445" y="5859830"/>
              <a:ext cx="531754" cy="242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&amp;H0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手繪多邊形 28"/>
          <p:cNvSpPr/>
          <p:nvPr/>
        </p:nvSpPr>
        <p:spPr>
          <a:xfrm>
            <a:off x="5410031" y="4724400"/>
            <a:ext cx="2765421" cy="589280"/>
          </a:xfrm>
          <a:custGeom>
            <a:avLst/>
            <a:gdLst>
              <a:gd name="connsiteX0" fmla="*/ 2352209 w 2765421"/>
              <a:gd name="connsiteY0" fmla="*/ 0 h 589280"/>
              <a:gd name="connsiteX1" fmla="*/ 2606209 w 2765421"/>
              <a:gd name="connsiteY1" fmla="*/ 203200 h 589280"/>
              <a:gd name="connsiteX2" fmla="*/ 228769 w 2765421"/>
              <a:gd name="connsiteY2" fmla="*/ 325120 h 589280"/>
              <a:gd name="connsiteX3" fmla="*/ 228769 w 2765421"/>
              <a:gd name="connsiteY3" fmla="*/ 589280 h 58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5421" h="589280">
                <a:moveTo>
                  <a:pt x="2352209" y="0"/>
                </a:moveTo>
                <a:cubicBezTo>
                  <a:pt x="2656162" y="74506"/>
                  <a:pt x="2960116" y="149013"/>
                  <a:pt x="2606209" y="203200"/>
                </a:cubicBezTo>
                <a:cubicBezTo>
                  <a:pt x="2252302" y="257387"/>
                  <a:pt x="625009" y="260773"/>
                  <a:pt x="228769" y="325120"/>
                </a:cubicBezTo>
                <a:cubicBezTo>
                  <a:pt x="-167471" y="389467"/>
                  <a:pt x="30649" y="489373"/>
                  <a:pt x="228769" y="5892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2" name="手繪多邊形 551"/>
          <p:cNvSpPr/>
          <p:nvPr/>
        </p:nvSpPr>
        <p:spPr>
          <a:xfrm>
            <a:off x="5391027" y="5355166"/>
            <a:ext cx="2765421" cy="589280"/>
          </a:xfrm>
          <a:custGeom>
            <a:avLst/>
            <a:gdLst>
              <a:gd name="connsiteX0" fmla="*/ 2352209 w 2765421"/>
              <a:gd name="connsiteY0" fmla="*/ 0 h 589280"/>
              <a:gd name="connsiteX1" fmla="*/ 2606209 w 2765421"/>
              <a:gd name="connsiteY1" fmla="*/ 203200 h 589280"/>
              <a:gd name="connsiteX2" fmla="*/ 228769 w 2765421"/>
              <a:gd name="connsiteY2" fmla="*/ 325120 h 589280"/>
              <a:gd name="connsiteX3" fmla="*/ 228769 w 2765421"/>
              <a:gd name="connsiteY3" fmla="*/ 589280 h 58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5421" h="589280">
                <a:moveTo>
                  <a:pt x="2352209" y="0"/>
                </a:moveTo>
                <a:cubicBezTo>
                  <a:pt x="2656162" y="74506"/>
                  <a:pt x="2960116" y="149013"/>
                  <a:pt x="2606209" y="203200"/>
                </a:cubicBezTo>
                <a:cubicBezTo>
                  <a:pt x="2252302" y="257387"/>
                  <a:pt x="625009" y="260773"/>
                  <a:pt x="228769" y="325120"/>
                </a:cubicBezTo>
                <a:cubicBezTo>
                  <a:pt x="-167471" y="389467"/>
                  <a:pt x="30649" y="489373"/>
                  <a:pt x="228769" y="58928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接點 30"/>
          <p:cNvCxnSpPr/>
          <p:nvPr/>
        </p:nvCxnSpPr>
        <p:spPr>
          <a:xfrm>
            <a:off x="7762199" y="5940327"/>
            <a:ext cx="39424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3" name="直線接點 552"/>
          <p:cNvCxnSpPr/>
          <p:nvPr/>
        </p:nvCxnSpPr>
        <p:spPr>
          <a:xfrm>
            <a:off x="5243045" y="4724400"/>
            <a:ext cx="39424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4" name="圖片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9800000">
            <a:off x="3932732" y="3509740"/>
            <a:ext cx="1696786" cy="854933"/>
          </a:xfrm>
          <a:prstGeom prst="rect">
            <a:avLst/>
          </a:prstGeom>
        </p:spPr>
      </p:pic>
      <p:sp>
        <p:nvSpPr>
          <p:cNvPr id="65" name="文字方塊 64"/>
          <p:cNvSpPr txBox="1"/>
          <p:nvPr/>
        </p:nvSpPr>
        <p:spPr>
          <a:xfrm>
            <a:off x="6032649" y="3991633"/>
            <a:ext cx="1473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(in memory)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7972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Triple{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row, col, value;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Matrix; // 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class Matrix;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operator&gt;&gt;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&amp;, Matrix&amp;);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reading in a matrix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*down , *right;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Triple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triple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Triple*);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右大括弧 5"/>
          <p:cNvSpPr/>
          <p:nvPr/>
        </p:nvSpPr>
        <p:spPr>
          <a:xfrm>
            <a:off x="3807519" y="5026739"/>
            <a:ext cx="221078" cy="1046424"/>
          </a:xfrm>
          <a:prstGeom prst="rightBrace">
            <a:avLst>
              <a:gd name="adj1" fmla="val 47727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15716" y="4949786"/>
            <a:ext cx="4484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 union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allow multiple objects to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overlap with one another.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Programmers are responsible to </a:t>
            </a:r>
          </a:p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take care the use of them.</a:t>
            </a:r>
          </a:p>
        </p:txBody>
      </p:sp>
    </p:spTree>
    <p:extLst>
      <p:ext uri="{BB962C8B-B14F-4D97-AF65-F5344CB8AC3E}">
        <p14:creationId xmlns="" xmlns:p14="http://schemas.microsoft.com/office/powerpoint/2010/main" val="66285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b, Triple *t)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head =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(b) {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row/column header node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right = down = 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triple = *t;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element node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Matrix{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operator&gt;&gt;(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&amp;, Matrix&amp;);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~Matrix();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destructor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5446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Overloading the &gt;&gt; operator makes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sparse matrix </a:t>
            </a:r>
            <a:r>
              <a:rPr lang="en-US" altLang="zh-TW" dirty="0"/>
              <a:t>more like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built-in types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2602" y="3281759"/>
            <a:ext cx="4551918" cy="2677750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701800" y="2414841"/>
            <a:ext cx="7886701" cy="705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m;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701800" y="3656161"/>
            <a:ext cx="2141445" cy="21303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0 0 2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1 0 4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1 3 3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3 0 8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3 3 1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4 2 6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01800" y="3295073"/>
            <a:ext cx="214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inputs</a:t>
            </a:r>
            <a:endParaRPr lang="zh-TW" altLang="en-US" b="1" dirty="0"/>
          </a:p>
        </p:txBody>
      </p:sp>
      <p:sp>
        <p:nvSpPr>
          <p:cNvPr id="10" name="向右箭號 9"/>
          <p:cNvSpPr/>
          <p:nvPr/>
        </p:nvSpPr>
        <p:spPr>
          <a:xfrm>
            <a:off x="3151878" y="4337373"/>
            <a:ext cx="262091" cy="3406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004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istream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802099"/>
            <a:ext cx="7886701" cy="382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iostream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m, n,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&gt;&gt; m &gt;&gt; n &gt;&gt; k;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圓角矩形圖說文字 6"/>
          <p:cNvSpPr/>
          <p:nvPr/>
        </p:nvSpPr>
        <p:spPr>
          <a:xfrm>
            <a:off x="4088241" y="874840"/>
            <a:ext cx="4739418" cy="3706587"/>
          </a:xfrm>
          <a:prstGeom prst="wedgeRoundRectCallout">
            <a:avLst>
              <a:gd name="adj1" fmla="val -62809"/>
              <a:gd name="adj2" fmla="val 2488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</a:rPr>
              <a:t>“</a:t>
            </a:r>
            <a:r>
              <a:rPr lang="en-US" altLang="zh-TW" sz="2400" dirty="0" err="1">
                <a:solidFill>
                  <a:schemeClr val="tx1"/>
                </a:solidFill>
              </a:rPr>
              <a:t>cin</a:t>
            </a:r>
            <a:r>
              <a:rPr lang="en-US" altLang="zh-TW" sz="2400" dirty="0">
                <a:solidFill>
                  <a:schemeClr val="tx1"/>
                </a:solidFill>
              </a:rPr>
              <a:t>” is an </a:t>
            </a:r>
            <a:r>
              <a:rPr lang="en-US" altLang="zh-TW" sz="2400" dirty="0" err="1">
                <a:solidFill>
                  <a:schemeClr val="tx1"/>
                </a:solidFill>
              </a:rPr>
              <a:t>istream</a:t>
            </a:r>
            <a:r>
              <a:rPr lang="en-US" altLang="zh-TW" sz="2400" dirty="0">
                <a:solidFill>
                  <a:schemeClr val="tx1"/>
                </a:solidFill>
              </a:rPr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This statement is the same as ((</a:t>
            </a:r>
            <a:r>
              <a:rPr lang="en-US" altLang="zh-TW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cin</a:t>
            </a: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 &gt;&gt; m) &gt;&gt; n) &gt;&gt; k;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Each &gt;&gt; operator receives two input arguments: </a:t>
            </a:r>
            <a:r>
              <a:rPr lang="en-US" altLang="zh-TW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ifstream</a:t>
            </a: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 and Matrix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Each &gt;&gt; operator produces an </a:t>
            </a:r>
            <a:r>
              <a:rPr lang="en-US" altLang="zh-TW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ifstream</a:t>
            </a:r>
            <a:r>
              <a:rPr lang="en-US" altLang="zh-TW" sz="2400" dirty="0">
                <a:solidFill>
                  <a:schemeClr val="tx1"/>
                </a:solidFill>
                <a:cs typeface="Consolas" panose="020B0609020204030204" pitchFamily="49" charset="0"/>
              </a:rPr>
              <a:t> output that is the same as the input </a:t>
            </a:r>
            <a:r>
              <a:rPr lang="en-US" altLang="zh-TW" sz="2400" dirty="0" err="1">
                <a:solidFill>
                  <a:schemeClr val="tx1"/>
                </a:solidFill>
                <a:cs typeface="Consolas" panose="020B0609020204030204" pitchFamily="49" charset="0"/>
              </a:rPr>
              <a:t>ifstream</a:t>
            </a:r>
            <a:endParaRPr lang="en-US" altLang="zh-TW" sz="2400" dirty="0">
              <a:solidFill>
                <a:schemeClr val="tx1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9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operator&gt;&gt;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istream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&amp; is, Matrix&amp; matrix)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Read in a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maxtix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set up its linked representation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Triple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is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s.value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matrix dimensions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p = max(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up header node for list of  header nodes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&amp;s);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(p == 0)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-&gt;right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is;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supporting "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cin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&gt;&gt; mi &gt;&gt;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mj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 least one row or column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**head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[p];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p;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(true,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please continue on the next page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7647912" y="3296566"/>
            <a:ext cx="1063507" cy="484550"/>
            <a:chOff x="2086968" y="2630284"/>
            <a:chExt cx="1063507" cy="484550"/>
          </a:xfrm>
        </p:grpSpPr>
        <p:grpSp>
          <p:nvGrpSpPr>
            <p:cNvPr id="7" name="群組 6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9" name="群組 8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群組 9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zh-TW" sz="2000" dirty="0">
                      <a:solidFill>
                        <a:schemeClr val="tx1"/>
                      </a:solidFill>
                    </a:rPr>
                    <a:t>0</a:t>
                  </a:r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矩形 7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手繪多邊形 15"/>
          <p:cNvSpPr/>
          <p:nvPr/>
        </p:nvSpPr>
        <p:spPr>
          <a:xfrm>
            <a:off x="7390614" y="2950590"/>
            <a:ext cx="1470582" cy="688156"/>
          </a:xfrm>
          <a:custGeom>
            <a:avLst/>
            <a:gdLst>
              <a:gd name="connsiteX0" fmla="*/ 1065229 w 1470582"/>
              <a:gd name="connsiteY0" fmla="*/ 688156 h 688156"/>
              <a:gd name="connsiteX1" fmla="*/ 1470582 w 1470582"/>
              <a:gd name="connsiteY1" fmla="*/ 688156 h 688156"/>
              <a:gd name="connsiteX2" fmla="*/ 1470582 w 1470582"/>
              <a:gd name="connsiteY2" fmla="*/ 0 h 688156"/>
              <a:gd name="connsiteX3" fmla="*/ 0 w 1470582"/>
              <a:gd name="connsiteY3" fmla="*/ 0 h 688156"/>
              <a:gd name="connsiteX4" fmla="*/ 0 w 1470582"/>
              <a:gd name="connsiteY4" fmla="*/ 593888 h 688156"/>
              <a:gd name="connsiteX5" fmla="*/ 273378 w 1470582"/>
              <a:gd name="connsiteY5" fmla="*/ 593888 h 6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0582" h="688156">
                <a:moveTo>
                  <a:pt x="1065229" y="688156"/>
                </a:moveTo>
                <a:lnTo>
                  <a:pt x="1470582" y="688156"/>
                </a:lnTo>
                <a:lnTo>
                  <a:pt x="1470582" y="0"/>
                </a:lnTo>
                <a:lnTo>
                  <a:pt x="0" y="0"/>
                </a:lnTo>
                <a:lnTo>
                  <a:pt x="0" y="593888"/>
                </a:lnTo>
                <a:lnTo>
                  <a:pt x="273378" y="593888"/>
                </a:ln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/>
          <p:cNvGrpSpPr/>
          <p:nvPr/>
        </p:nvGrpSpPr>
        <p:grpSpPr>
          <a:xfrm>
            <a:off x="6683604" y="4788816"/>
            <a:ext cx="1979628" cy="226244"/>
            <a:chOff x="6683604" y="4788816"/>
            <a:chExt cx="1979628" cy="226244"/>
          </a:xfrm>
        </p:grpSpPr>
        <p:sp>
          <p:nvSpPr>
            <p:cNvPr id="17" name="矩形 16"/>
            <p:cNvSpPr/>
            <p:nvPr/>
          </p:nvSpPr>
          <p:spPr>
            <a:xfrm>
              <a:off x="6683604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013542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343480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673418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003356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333294" y="4788816"/>
              <a:ext cx="329938" cy="2262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679962" y="5554010"/>
            <a:ext cx="603891" cy="275142"/>
            <a:chOff x="2086968" y="2630284"/>
            <a:chExt cx="1063507" cy="484550"/>
          </a:xfrm>
        </p:grpSpPr>
        <p:grpSp>
          <p:nvGrpSpPr>
            <p:cNvPr id="25" name="群組 24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7" name="群組 2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8" name="群組 2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矩形 2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945868" y="5675557"/>
            <a:ext cx="603891" cy="275142"/>
            <a:chOff x="2086968" y="2630284"/>
            <a:chExt cx="1063507" cy="484550"/>
          </a:xfrm>
        </p:grpSpPr>
        <p:grpSp>
          <p:nvGrpSpPr>
            <p:cNvPr id="35" name="群組 34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37" name="群組 3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42" name="矩形 4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8" name="群組 3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6" name="矩形 3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7211774" y="5797104"/>
            <a:ext cx="603891" cy="275142"/>
            <a:chOff x="2086968" y="2630284"/>
            <a:chExt cx="1063507" cy="484550"/>
          </a:xfrm>
        </p:grpSpPr>
        <p:grpSp>
          <p:nvGrpSpPr>
            <p:cNvPr id="45" name="群組 44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47" name="群組 4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52" name="矩形 5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矩形 5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群組 4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49" name="矩形 4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6" name="矩形 4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4" name="群組 53"/>
          <p:cNvGrpSpPr/>
          <p:nvPr/>
        </p:nvGrpSpPr>
        <p:grpSpPr>
          <a:xfrm>
            <a:off x="7477680" y="5918651"/>
            <a:ext cx="603891" cy="275142"/>
            <a:chOff x="2086968" y="2630284"/>
            <a:chExt cx="1063507" cy="484550"/>
          </a:xfrm>
        </p:grpSpPr>
        <p:grpSp>
          <p:nvGrpSpPr>
            <p:cNvPr id="55" name="群組 54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57" name="群組 5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62" name="矩形 6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群組 5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6" name="矩形 5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7743586" y="6040200"/>
            <a:ext cx="603891" cy="275142"/>
            <a:chOff x="2086968" y="2630284"/>
            <a:chExt cx="1063507" cy="484550"/>
          </a:xfrm>
        </p:grpSpPr>
        <p:grpSp>
          <p:nvGrpSpPr>
            <p:cNvPr id="65" name="群組 64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67" name="群組 66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8" name="群組 67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6" name="矩形 65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5" name="直線單箭頭接點 74"/>
          <p:cNvCxnSpPr/>
          <p:nvPr/>
        </p:nvCxnSpPr>
        <p:spPr>
          <a:xfrm>
            <a:off x="8515350" y="4901938"/>
            <a:ext cx="0" cy="12918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8165221" y="4917962"/>
            <a:ext cx="0" cy="1122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7845634" y="4901938"/>
            <a:ext cx="0" cy="1016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>
            <a:endCxn id="46" idx="0"/>
          </p:cNvCxnSpPr>
          <p:nvPr/>
        </p:nvCxnSpPr>
        <p:spPr>
          <a:xfrm flipH="1">
            <a:off x="7516838" y="4933986"/>
            <a:ext cx="3571" cy="86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7192920" y="4931156"/>
            <a:ext cx="0" cy="7255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群組 84"/>
          <p:cNvGrpSpPr/>
          <p:nvPr/>
        </p:nvGrpSpPr>
        <p:grpSpPr>
          <a:xfrm>
            <a:off x="8009493" y="6172094"/>
            <a:ext cx="603891" cy="275142"/>
            <a:chOff x="2086968" y="2630284"/>
            <a:chExt cx="1063507" cy="484550"/>
          </a:xfrm>
        </p:grpSpPr>
        <p:grpSp>
          <p:nvGrpSpPr>
            <p:cNvPr id="86" name="群組 85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88" name="群組 87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群組 88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7" name="矩形 86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5" name="直線單箭頭接點 94"/>
          <p:cNvCxnSpPr/>
          <p:nvPr/>
        </p:nvCxnSpPr>
        <p:spPr>
          <a:xfrm>
            <a:off x="6860184" y="4933986"/>
            <a:ext cx="0" cy="60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/>
          <p:cNvCxnSpPr/>
          <p:nvPr/>
        </p:nvCxnSpPr>
        <p:spPr>
          <a:xfrm>
            <a:off x="6023728" y="4901938"/>
            <a:ext cx="5467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5759778" y="5419721"/>
            <a:ext cx="698172" cy="20307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91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*last = head[0];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last node in current row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s.value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++)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input triples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Triple 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is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&gt;&gt;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t.value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current row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last-&gt;right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close current row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last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last = last-&gt;right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&amp;t);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new node into row list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]-&gt;next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]-&gt;next-&gt;down = last;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into column list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end of 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please continue on the next page</a:t>
            </a:r>
            <a:endParaRPr lang="en-US" altLang="zh-TW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978408" y="2596896"/>
            <a:ext cx="0" cy="349300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463040" y="3319272"/>
            <a:ext cx="0" cy="87782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6457950" y="4236078"/>
            <a:ext cx="843543" cy="384331"/>
            <a:chOff x="2086968" y="2630284"/>
            <a:chExt cx="1063507" cy="484550"/>
          </a:xfrm>
        </p:grpSpPr>
        <p:grpSp>
          <p:nvGrpSpPr>
            <p:cNvPr id="10" name="群組 9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12" name="群組 11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群組 12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1" name="矩形 10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6138028" y="4089544"/>
            <a:ext cx="319922" cy="25774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5628685" y="3728092"/>
            <a:ext cx="8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last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7671807" y="4231247"/>
            <a:ext cx="843543" cy="384331"/>
            <a:chOff x="2086968" y="2630284"/>
            <a:chExt cx="1063507" cy="484550"/>
          </a:xfrm>
        </p:grpSpPr>
        <p:grpSp>
          <p:nvGrpSpPr>
            <p:cNvPr id="22" name="群組 21"/>
            <p:cNvGrpSpPr/>
            <p:nvPr/>
          </p:nvGrpSpPr>
          <p:grpSpPr>
            <a:xfrm>
              <a:off x="2086968" y="2630284"/>
              <a:ext cx="1063507" cy="484550"/>
              <a:chOff x="6815328" y="3506880"/>
              <a:chExt cx="1391588" cy="640644"/>
            </a:xfrm>
          </p:grpSpPr>
          <p:grpSp>
            <p:nvGrpSpPr>
              <p:cNvPr id="24" name="群組 23"/>
              <p:cNvGrpSpPr/>
              <p:nvPr/>
            </p:nvGrpSpPr>
            <p:grpSpPr>
              <a:xfrm>
                <a:off x="6815328" y="3827202"/>
                <a:ext cx="1391588" cy="320322"/>
                <a:chOff x="4866894" y="5604708"/>
                <a:chExt cx="1591056" cy="484632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4866894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5662422" y="5604708"/>
                  <a:ext cx="795528" cy="4846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群組 24"/>
              <p:cNvGrpSpPr/>
              <p:nvPr/>
            </p:nvGrpSpPr>
            <p:grpSpPr>
              <a:xfrm>
                <a:off x="6815328" y="3506880"/>
                <a:ext cx="1391588" cy="320322"/>
                <a:chOff x="1174755" y="4434183"/>
                <a:chExt cx="1508760" cy="320322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117475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67767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2180595" y="4434183"/>
                  <a:ext cx="502920" cy="320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3" name="矩形 22"/>
            <p:cNvSpPr/>
            <p:nvPr/>
          </p:nvSpPr>
          <p:spPr>
            <a:xfrm>
              <a:off x="2097952" y="2630284"/>
              <a:ext cx="1052523" cy="48455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1" name="文字方塊 30"/>
          <p:cNvSpPr txBox="1"/>
          <p:nvPr/>
        </p:nvSpPr>
        <p:spPr>
          <a:xfrm>
            <a:off x="7670316" y="3865665"/>
            <a:ext cx="8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</a:t>
            </a:r>
            <a:endParaRPr lang="zh-TW" altLang="en-US" sz="2400" dirty="0"/>
          </a:p>
        </p:txBody>
      </p:sp>
      <p:cxnSp>
        <p:nvCxnSpPr>
          <p:cNvPr id="36" name="直線單箭頭接點 35"/>
          <p:cNvCxnSpPr>
            <a:endCxn id="29" idx="1"/>
          </p:cNvCxnSpPr>
          <p:nvPr/>
        </p:nvCxnSpPr>
        <p:spPr>
          <a:xfrm flipV="1">
            <a:off x="7090608" y="4519496"/>
            <a:ext cx="58119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7375109" y="4089544"/>
            <a:ext cx="319922" cy="25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6865766" y="3728092"/>
            <a:ext cx="80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last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5506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last-&gt;right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currentRow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close last row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s.col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]-&gt;next-&gt;down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close all column lists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the header nodes together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p;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]-&gt;next = head[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+ 1];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head[p-1]-&gt;next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-&gt;right = head[0];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[] head;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46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Sparse Matrix Deletion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Matrix::~Matrix()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all nodes to the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list, which is a chain linked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via the right field.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static variable pointing to the first of the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list.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(!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nodes to delete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*x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-&gt;right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(x !=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nodes by rows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*y = x-&gt;right;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x-&gt;right =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x = x-&gt;next;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next row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headnode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978408" y="4709160"/>
            <a:ext cx="0" cy="11247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82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023360"/>
            <a:ext cx="7886700" cy="2585986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 chain is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linked list</a:t>
            </a:r>
            <a:r>
              <a:rPr lang="en-US" altLang="zh-TW" dirty="0" smtClean="0">
                <a:ea typeface="新細明體" charset="-120"/>
              </a:rPr>
              <a:t> in which each node represents one element</a:t>
            </a:r>
          </a:p>
          <a:p>
            <a:r>
              <a:rPr lang="en-US" altLang="zh-TW" dirty="0" smtClean="0">
                <a:ea typeface="新細明體" charset="-120"/>
              </a:rPr>
              <a:t>There is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link</a:t>
            </a:r>
            <a:r>
              <a:rPr lang="en-US" altLang="zh-TW" dirty="0" smtClean="0">
                <a:ea typeface="新細明體" charset="-120"/>
              </a:rPr>
              <a:t> or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pointer</a:t>
            </a:r>
            <a:r>
              <a:rPr lang="en-US" altLang="zh-TW" dirty="0" smtClean="0">
                <a:ea typeface="新細明體" charset="-120"/>
              </a:rPr>
              <a:t> from one element to the next</a:t>
            </a:r>
          </a:p>
          <a:p>
            <a:r>
              <a:rPr lang="en-US" altLang="zh-TW" dirty="0" smtClean="0">
                <a:ea typeface="新細明體" charset="-120"/>
              </a:rPr>
              <a:t>The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last node</a:t>
            </a:r>
            <a:r>
              <a:rPr lang="en-US" altLang="zh-TW" dirty="0" smtClean="0">
                <a:ea typeface="新細明體" charset="-120"/>
              </a:rPr>
              <a:t> has a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NULL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(or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0</a:t>
            </a:r>
            <a:r>
              <a:rPr lang="en-US" altLang="zh-TW" dirty="0" smtClean="0">
                <a:ea typeface="新細明體" charset="-120"/>
              </a:rPr>
              <a:t>) pointer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</a:t>
            </a:fld>
            <a:endParaRPr lang="zh-TW" alt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58875" y="1667651"/>
            <a:ext cx="6477000" cy="1898650"/>
            <a:chOff x="730" y="1210"/>
            <a:chExt cx="4080" cy="119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Stacks &amp; Queues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4.7 Polynomials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4.8 Equivalent Classes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4.9 Sparse Matrices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4.10 Doubly </a:t>
            </a:r>
            <a:r>
              <a:rPr lang="en-US" altLang="zh-TW" b="1" dirty="0" smtClean="0">
                <a:solidFill>
                  <a:srgbClr val="C00000"/>
                </a:solidFill>
              </a:rPr>
              <a:t>Linked </a:t>
            </a:r>
            <a:r>
              <a:rPr lang="en-US" altLang="zh-TW" b="1" dirty="0">
                <a:solidFill>
                  <a:srgbClr val="C00000"/>
                </a:solidFill>
              </a:rPr>
              <a:t>L</a:t>
            </a:r>
            <a:r>
              <a:rPr lang="en-US" altLang="zh-TW" b="1" dirty="0" smtClean="0">
                <a:solidFill>
                  <a:srgbClr val="C00000"/>
                </a:solidFill>
              </a:rPr>
              <a:t>ists</a:t>
            </a:r>
            <a:endParaRPr lang="en-US" altLang="zh-TW" b="1" dirty="0">
              <a:solidFill>
                <a:srgbClr val="C00000"/>
              </a:solidFill>
            </a:endParaRPr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Linking vs. Singly Linking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Doubly linked</a:t>
            </a:r>
          </a:p>
          <a:p>
            <a:pPr lvl="1"/>
            <a:r>
              <a:rPr lang="en-US" altLang="zh-TW" dirty="0"/>
              <a:t>Each node contain pointers to the both direction</a:t>
            </a:r>
          </a:p>
          <a:p>
            <a:pPr lvl="1"/>
            <a:r>
              <a:rPr lang="en-US" altLang="zh-TW" dirty="0"/>
              <a:t>Traversal can be performed </a:t>
            </a:r>
            <a:r>
              <a:rPr lang="en-US" altLang="zh-TW" dirty="0">
                <a:solidFill>
                  <a:srgbClr val="0000CC"/>
                </a:solidFill>
              </a:rPr>
              <a:t>in both direction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Singly linked</a:t>
            </a:r>
          </a:p>
          <a:p>
            <a:pPr lvl="1"/>
            <a:r>
              <a:rPr lang="en-US" altLang="zh-TW" dirty="0"/>
              <a:t>Traversal can only be performed </a:t>
            </a:r>
            <a:r>
              <a:rPr lang="en-US" altLang="zh-TW" dirty="0">
                <a:solidFill>
                  <a:srgbClr val="0000CC"/>
                </a:solidFill>
              </a:rPr>
              <a:t>in one direction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151</a:t>
            </a:fld>
            <a:endParaRPr lang="zh-TW" altLang="en-US"/>
          </a:p>
        </p:txBody>
      </p:sp>
      <p:grpSp>
        <p:nvGrpSpPr>
          <p:cNvPr id="85" name="群組 84"/>
          <p:cNvGrpSpPr/>
          <p:nvPr/>
        </p:nvGrpSpPr>
        <p:grpSpPr>
          <a:xfrm>
            <a:off x="1577788" y="5489539"/>
            <a:ext cx="6275294" cy="1237129"/>
            <a:chOff x="1577788" y="2225222"/>
            <a:chExt cx="6275294" cy="1237129"/>
          </a:xfrm>
        </p:grpSpPr>
        <p:sp>
          <p:nvSpPr>
            <p:cNvPr id="24" name="向右箭號 23"/>
            <p:cNvSpPr/>
            <p:nvPr/>
          </p:nvSpPr>
          <p:spPr>
            <a:xfrm>
              <a:off x="1577788" y="2225222"/>
              <a:ext cx="6275294" cy="123712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81653" y="2682119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950548" y="2682119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69533" y="2682119"/>
              <a:ext cx="367455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438428" y="2682119"/>
              <a:ext cx="367455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958968" y="2682119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881653" y="2682119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050519" y="2680748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538399" y="2680748"/>
              <a:ext cx="367455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058939" y="2680748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2534787" y="2844952"/>
              <a:ext cx="420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>
              <a:off x="3636199" y="2843787"/>
              <a:ext cx="420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5149547" y="2680748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637427" y="2680748"/>
              <a:ext cx="367455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157967" y="2680748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線單箭頭接點 18"/>
            <p:cNvCxnSpPr/>
            <p:nvPr/>
          </p:nvCxnSpPr>
          <p:spPr>
            <a:xfrm>
              <a:off x="4735227" y="2843787"/>
              <a:ext cx="420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6235825" y="2680748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723705" y="2680748"/>
              <a:ext cx="367455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244245" y="2680748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5821504" y="2843787"/>
              <a:ext cx="420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群組 85"/>
          <p:cNvGrpSpPr/>
          <p:nvPr/>
        </p:nvGrpSpPr>
        <p:grpSpPr>
          <a:xfrm>
            <a:off x="876191" y="2677070"/>
            <a:ext cx="6976891" cy="1917572"/>
            <a:chOff x="876191" y="4732017"/>
            <a:chExt cx="6976891" cy="1917572"/>
          </a:xfrm>
        </p:grpSpPr>
        <p:sp>
          <p:nvSpPr>
            <p:cNvPr id="74" name="左-右雙向箭號 73"/>
            <p:cNvSpPr/>
            <p:nvPr/>
          </p:nvSpPr>
          <p:spPr>
            <a:xfrm>
              <a:off x="876191" y="4732017"/>
              <a:ext cx="6976891" cy="1246733"/>
            </a:xfrm>
            <a:prstGeom prst="left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35000">
                  <a:schemeClr val="accent1">
                    <a:tint val="44500"/>
                    <a:satMod val="160000"/>
                  </a:schemeClr>
                </a:gs>
                <a:gs pos="65000">
                  <a:schemeClr val="accent1">
                    <a:tint val="23500"/>
                    <a:satMod val="16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/>
            </a:p>
          </p:txBody>
        </p:sp>
        <p:sp>
          <p:nvSpPr>
            <p:cNvPr id="25" name="矩形 24"/>
            <p:cNvSpPr/>
            <p:nvPr/>
          </p:nvSpPr>
          <p:spPr>
            <a:xfrm>
              <a:off x="2161440" y="5192345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7579" y="519234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76612" y="5192345"/>
              <a:ext cx="1048698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單箭頭接點 33"/>
            <p:cNvCxnSpPr/>
            <p:nvPr/>
          </p:nvCxnSpPr>
          <p:spPr>
            <a:xfrm>
              <a:off x="2760712" y="5288275"/>
              <a:ext cx="465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876612" y="519234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直線單箭頭接點 44"/>
            <p:cNvCxnSpPr/>
            <p:nvPr/>
          </p:nvCxnSpPr>
          <p:spPr>
            <a:xfrm flipH="1">
              <a:off x="1584404" y="5411376"/>
              <a:ext cx="43396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3511498" y="5192345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3997637" y="519234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26670" y="5192345"/>
              <a:ext cx="1048698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直線單箭頭接點 57"/>
            <p:cNvCxnSpPr/>
            <p:nvPr/>
          </p:nvCxnSpPr>
          <p:spPr>
            <a:xfrm>
              <a:off x="4110770" y="5288275"/>
              <a:ext cx="465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3226670" y="519234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直線單箭頭接點 59"/>
            <p:cNvCxnSpPr/>
            <p:nvPr/>
          </p:nvCxnSpPr>
          <p:spPr>
            <a:xfrm flipH="1">
              <a:off x="2934462" y="5411376"/>
              <a:ext cx="43396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/>
            <p:cNvSpPr/>
            <p:nvPr/>
          </p:nvSpPr>
          <p:spPr>
            <a:xfrm>
              <a:off x="4858505" y="5193285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344644" y="519328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4573677" y="5193285"/>
              <a:ext cx="1048698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線單箭頭接點 63"/>
            <p:cNvCxnSpPr/>
            <p:nvPr/>
          </p:nvCxnSpPr>
          <p:spPr>
            <a:xfrm>
              <a:off x="5457777" y="5289215"/>
              <a:ext cx="465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573677" y="519328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直線單箭頭接點 65"/>
            <p:cNvCxnSpPr/>
            <p:nvPr/>
          </p:nvCxnSpPr>
          <p:spPr>
            <a:xfrm flipH="1">
              <a:off x="4281469" y="5412316"/>
              <a:ext cx="43396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6208563" y="5193285"/>
              <a:ext cx="486139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694702" y="519328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923735" y="5193285"/>
              <a:ext cx="1048698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直線單箭頭接點 69"/>
            <p:cNvCxnSpPr/>
            <p:nvPr/>
          </p:nvCxnSpPr>
          <p:spPr>
            <a:xfrm>
              <a:off x="6807835" y="5289215"/>
              <a:ext cx="4659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23735" y="5193285"/>
              <a:ext cx="284828" cy="3260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直線單箭頭接點 71"/>
            <p:cNvCxnSpPr/>
            <p:nvPr/>
          </p:nvCxnSpPr>
          <p:spPr>
            <a:xfrm flipH="1">
              <a:off x="5631527" y="5412316"/>
              <a:ext cx="433966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手繪多邊形 74"/>
            <p:cNvSpPr/>
            <p:nvPr/>
          </p:nvSpPr>
          <p:spPr>
            <a:xfrm>
              <a:off x="2792361" y="5447070"/>
              <a:ext cx="452284" cy="511277"/>
            </a:xfrm>
            <a:custGeom>
              <a:avLst/>
              <a:gdLst>
                <a:gd name="connsiteX0" fmla="*/ 0 w 452284"/>
                <a:gd name="connsiteY0" fmla="*/ 0 h 511277"/>
                <a:gd name="connsiteX1" fmla="*/ 285136 w 452284"/>
                <a:gd name="connsiteY1" fmla="*/ 196645 h 511277"/>
                <a:gd name="connsiteX2" fmla="*/ 294968 w 452284"/>
                <a:gd name="connsiteY2" fmla="*/ 383458 h 511277"/>
                <a:gd name="connsiteX3" fmla="*/ 452284 w 452284"/>
                <a:gd name="connsiteY3" fmla="*/ 511277 h 511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284" h="511277">
                  <a:moveTo>
                    <a:pt x="0" y="0"/>
                  </a:moveTo>
                  <a:cubicBezTo>
                    <a:pt x="117987" y="66367"/>
                    <a:pt x="235975" y="132735"/>
                    <a:pt x="285136" y="196645"/>
                  </a:cubicBezTo>
                  <a:cubicBezTo>
                    <a:pt x="334297" y="260555"/>
                    <a:pt x="267110" y="331019"/>
                    <a:pt x="294968" y="383458"/>
                  </a:cubicBezTo>
                  <a:cubicBezTo>
                    <a:pt x="322826" y="435897"/>
                    <a:pt x="387555" y="473587"/>
                    <a:pt x="452284" y="51127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/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1771827" y="5946594"/>
              <a:ext cx="545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left</a:t>
              </a:r>
              <a:endParaRPr lang="zh-TW" altLang="en-US" sz="2000" b="1" dirty="0"/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2346056" y="5946594"/>
              <a:ext cx="6590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data</a:t>
              </a:r>
              <a:endParaRPr lang="zh-TW" altLang="en-US" sz="2000" b="1" dirty="0"/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3080733" y="5946594"/>
              <a:ext cx="684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right</a:t>
              </a:r>
              <a:endParaRPr lang="zh-TW" altLang="en-US" sz="2000" b="1" dirty="0"/>
            </a:p>
          </p:txBody>
        </p:sp>
        <p:sp>
          <p:nvSpPr>
            <p:cNvPr id="81" name="手繪多邊形 80"/>
            <p:cNvSpPr/>
            <p:nvPr/>
          </p:nvSpPr>
          <p:spPr>
            <a:xfrm>
              <a:off x="1915758" y="5456903"/>
              <a:ext cx="175817" cy="540774"/>
            </a:xfrm>
            <a:custGeom>
              <a:avLst/>
              <a:gdLst>
                <a:gd name="connsiteX0" fmla="*/ 99855 w 175817"/>
                <a:gd name="connsiteY0" fmla="*/ 0 h 540774"/>
                <a:gd name="connsiteX1" fmla="*/ 1532 w 175817"/>
                <a:gd name="connsiteY1" fmla="*/ 206478 h 540774"/>
                <a:gd name="connsiteX2" fmla="*/ 168681 w 175817"/>
                <a:gd name="connsiteY2" fmla="*/ 383458 h 540774"/>
                <a:gd name="connsiteX3" fmla="*/ 129352 w 175817"/>
                <a:gd name="connsiteY3" fmla="*/ 540774 h 540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817" h="540774">
                  <a:moveTo>
                    <a:pt x="99855" y="0"/>
                  </a:moveTo>
                  <a:cubicBezTo>
                    <a:pt x="44958" y="71284"/>
                    <a:pt x="-9939" y="142568"/>
                    <a:pt x="1532" y="206478"/>
                  </a:cubicBezTo>
                  <a:cubicBezTo>
                    <a:pt x="13003" y="270388"/>
                    <a:pt x="147378" y="327742"/>
                    <a:pt x="168681" y="383458"/>
                  </a:cubicBezTo>
                  <a:cubicBezTo>
                    <a:pt x="189984" y="439174"/>
                    <a:pt x="159668" y="489974"/>
                    <a:pt x="129352" y="54077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/>
            </a:p>
          </p:txBody>
        </p:sp>
        <p:sp>
          <p:nvSpPr>
            <p:cNvPr id="82" name="手繪多邊形 81"/>
            <p:cNvSpPr/>
            <p:nvPr/>
          </p:nvSpPr>
          <p:spPr>
            <a:xfrm>
              <a:off x="2391058" y="5397910"/>
              <a:ext cx="267671" cy="580840"/>
            </a:xfrm>
            <a:custGeom>
              <a:avLst/>
              <a:gdLst>
                <a:gd name="connsiteX0" fmla="*/ 27677 w 267671"/>
                <a:gd name="connsiteY0" fmla="*/ 0 h 530942"/>
                <a:gd name="connsiteX1" fmla="*/ 17845 w 267671"/>
                <a:gd name="connsiteY1" fmla="*/ 235974 h 530942"/>
                <a:gd name="connsiteX2" fmla="*/ 234155 w 267671"/>
                <a:gd name="connsiteY2" fmla="*/ 334296 h 530942"/>
                <a:gd name="connsiteX3" fmla="*/ 263652 w 267671"/>
                <a:gd name="connsiteY3" fmla="*/ 530942 h 530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71" h="530942">
                  <a:moveTo>
                    <a:pt x="27677" y="0"/>
                  </a:moveTo>
                  <a:cubicBezTo>
                    <a:pt x="5554" y="90129"/>
                    <a:pt x="-16568" y="180258"/>
                    <a:pt x="17845" y="235974"/>
                  </a:cubicBezTo>
                  <a:cubicBezTo>
                    <a:pt x="52258" y="291690"/>
                    <a:pt x="193187" y="285135"/>
                    <a:pt x="234155" y="334296"/>
                  </a:cubicBezTo>
                  <a:cubicBezTo>
                    <a:pt x="275123" y="383457"/>
                    <a:pt x="269387" y="457199"/>
                    <a:pt x="263652" y="53094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 b="1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1673803" y="6249479"/>
              <a:ext cx="821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(</a:t>
              </a:r>
              <a:r>
                <a:rPr lang="en-US" altLang="zh-TW" sz="2000" b="1" dirty="0" err="1"/>
                <a:t>prev</a:t>
              </a:r>
              <a:r>
                <a:rPr lang="en-US" altLang="zh-TW" sz="2000" b="1" dirty="0"/>
                <a:t>)</a:t>
              </a:r>
              <a:endParaRPr lang="zh-TW" altLang="en-US" sz="2000" b="1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048865" y="6249479"/>
              <a:ext cx="815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/>
                <a:t>(next)</a:t>
              </a:r>
              <a:endParaRPr lang="zh-TW" altLang="en-US" sz="2000" b="1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39867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Circular, Doubly Linked Lists with Header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Empty list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Non-empty list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152</a:t>
            </a:fld>
            <a:endParaRPr lang="zh-TW" altLang="en-US"/>
          </a:p>
        </p:txBody>
      </p:sp>
      <p:grpSp>
        <p:nvGrpSpPr>
          <p:cNvPr id="116" name="群組 115"/>
          <p:cNvGrpSpPr/>
          <p:nvPr/>
        </p:nvGrpSpPr>
        <p:grpSpPr>
          <a:xfrm>
            <a:off x="472629" y="4522847"/>
            <a:ext cx="8160094" cy="1645765"/>
            <a:chOff x="472629" y="1759975"/>
            <a:chExt cx="8160094" cy="1645765"/>
          </a:xfrm>
        </p:grpSpPr>
        <p:grpSp>
          <p:nvGrpSpPr>
            <p:cNvPr id="70" name="群組 69"/>
            <p:cNvGrpSpPr/>
            <p:nvPr/>
          </p:nvGrpSpPr>
          <p:grpSpPr>
            <a:xfrm>
              <a:off x="664142" y="1759975"/>
              <a:ext cx="7968581" cy="1120878"/>
              <a:chOff x="12502" y="1946787"/>
              <a:chExt cx="8305588" cy="934065"/>
            </a:xfrm>
          </p:grpSpPr>
          <p:grpSp>
            <p:nvGrpSpPr>
              <p:cNvPr id="34" name="群組 33"/>
              <p:cNvGrpSpPr/>
              <p:nvPr/>
            </p:nvGrpSpPr>
            <p:grpSpPr>
              <a:xfrm>
                <a:off x="12502" y="2252501"/>
                <a:ext cx="8094965" cy="362880"/>
                <a:chOff x="500636" y="2213172"/>
                <a:chExt cx="7294971" cy="327018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2977517" y="2213172"/>
                  <a:ext cx="486139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3463656" y="221317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2692689" y="2213172"/>
                  <a:ext cx="1048698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直線單箭頭接點 7"/>
                <p:cNvCxnSpPr/>
                <p:nvPr/>
              </p:nvCxnSpPr>
              <p:spPr>
                <a:xfrm>
                  <a:off x="3576789" y="2309102"/>
                  <a:ext cx="46595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矩形 8"/>
                <p:cNvSpPr/>
                <p:nvPr/>
              </p:nvSpPr>
              <p:spPr>
                <a:xfrm>
                  <a:off x="2692689" y="221317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0" name="直線單箭頭接點 9"/>
                <p:cNvCxnSpPr/>
                <p:nvPr/>
              </p:nvCxnSpPr>
              <p:spPr>
                <a:xfrm flipH="1">
                  <a:off x="2400481" y="2432203"/>
                  <a:ext cx="433966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/>
                <p:cNvSpPr/>
                <p:nvPr/>
              </p:nvSpPr>
              <p:spPr>
                <a:xfrm>
                  <a:off x="4327575" y="2213172"/>
                  <a:ext cx="486139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4813714" y="221317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042747" y="2213172"/>
                  <a:ext cx="1048698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4" name="直線單箭頭接點 13"/>
                <p:cNvCxnSpPr/>
                <p:nvPr/>
              </p:nvCxnSpPr>
              <p:spPr>
                <a:xfrm>
                  <a:off x="4926847" y="2309102"/>
                  <a:ext cx="46595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矩形 14"/>
                <p:cNvSpPr/>
                <p:nvPr/>
              </p:nvSpPr>
              <p:spPr>
                <a:xfrm>
                  <a:off x="4042747" y="221317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直線單箭頭接點 15"/>
                <p:cNvCxnSpPr/>
                <p:nvPr/>
              </p:nvCxnSpPr>
              <p:spPr>
                <a:xfrm flipH="1">
                  <a:off x="3750539" y="2432203"/>
                  <a:ext cx="433966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矩形 16"/>
                <p:cNvSpPr/>
                <p:nvPr/>
              </p:nvSpPr>
              <p:spPr>
                <a:xfrm>
                  <a:off x="5674582" y="2214112"/>
                  <a:ext cx="486139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6160721" y="221411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5389754" y="2214112"/>
                  <a:ext cx="1048698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線單箭頭接點 19"/>
                <p:cNvCxnSpPr/>
                <p:nvPr/>
              </p:nvCxnSpPr>
              <p:spPr>
                <a:xfrm>
                  <a:off x="6273854" y="2310042"/>
                  <a:ext cx="46595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/>
              </p:nvSpPr>
              <p:spPr>
                <a:xfrm>
                  <a:off x="5389754" y="221411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" name="直線單箭頭接點 21"/>
                <p:cNvCxnSpPr/>
                <p:nvPr/>
              </p:nvCxnSpPr>
              <p:spPr>
                <a:xfrm flipH="1">
                  <a:off x="5097546" y="2433143"/>
                  <a:ext cx="433966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矩形 22"/>
                <p:cNvSpPr/>
                <p:nvPr/>
              </p:nvSpPr>
              <p:spPr>
                <a:xfrm>
                  <a:off x="7024640" y="2214112"/>
                  <a:ext cx="486139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7510779" y="221411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739812" y="2214112"/>
                  <a:ext cx="1048698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6739812" y="2214112"/>
                  <a:ext cx="284828" cy="32607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8" name="直線單箭頭接點 27"/>
                <p:cNvCxnSpPr/>
                <p:nvPr/>
              </p:nvCxnSpPr>
              <p:spPr>
                <a:xfrm flipH="1">
                  <a:off x="6447604" y="2433143"/>
                  <a:ext cx="433966" cy="0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矩形 28"/>
                <p:cNvSpPr/>
                <p:nvPr/>
              </p:nvSpPr>
              <p:spPr>
                <a:xfrm>
                  <a:off x="1636611" y="2214086"/>
                  <a:ext cx="486139" cy="32607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2122750" y="2214086"/>
                  <a:ext cx="284828" cy="32607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直線單箭頭接點 31"/>
                <p:cNvCxnSpPr/>
                <p:nvPr/>
              </p:nvCxnSpPr>
              <p:spPr>
                <a:xfrm>
                  <a:off x="2235883" y="2310016"/>
                  <a:ext cx="465958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/>
                <p:cNvSpPr/>
                <p:nvPr/>
              </p:nvSpPr>
              <p:spPr>
                <a:xfrm>
                  <a:off x="1351783" y="2214086"/>
                  <a:ext cx="284828" cy="32607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351783" y="2214086"/>
                  <a:ext cx="1048698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500636" y="2213172"/>
                  <a:ext cx="299527" cy="32607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2" name="直線單箭頭接點 71"/>
                <p:cNvCxnSpPr/>
                <p:nvPr/>
              </p:nvCxnSpPr>
              <p:spPr>
                <a:xfrm>
                  <a:off x="661818" y="2376470"/>
                  <a:ext cx="71014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手繪多邊形 34"/>
              <p:cNvSpPr/>
              <p:nvPr/>
            </p:nvSpPr>
            <p:spPr>
              <a:xfrm>
                <a:off x="806245" y="2497394"/>
                <a:ext cx="7511845" cy="383458"/>
              </a:xfrm>
              <a:custGeom>
                <a:avLst/>
                <a:gdLst>
                  <a:gd name="connsiteX0" fmla="*/ 304800 w 7511845"/>
                  <a:gd name="connsiteY0" fmla="*/ 9832 h 383458"/>
                  <a:gd name="connsiteX1" fmla="*/ 0 w 7511845"/>
                  <a:gd name="connsiteY1" fmla="*/ 9832 h 383458"/>
                  <a:gd name="connsiteX2" fmla="*/ 0 w 7511845"/>
                  <a:gd name="connsiteY2" fmla="*/ 383458 h 383458"/>
                  <a:gd name="connsiteX3" fmla="*/ 7511845 w 7511845"/>
                  <a:gd name="connsiteY3" fmla="*/ 383458 h 383458"/>
                  <a:gd name="connsiteX4" fmla="*/ 7511845 w 7511845"/>
                  <a:gd name="connsiteY4" fmla="*/ 0 h 383458"/>
                  <a:gd name="connsiteX5" fmla="*/ 7315200 w 7511845"/>
                  <a:gd name="connsiteY5" fmla="*/ 0 h 383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11845" h="383458">
                    <a:moveTo>
                      <a:pt x="304800" y="9832"/>
                    </a:moveTo>
                    <a:lnTo>
                      <a:pt x="0" y="9832"/>
                    </a:lnTo>
                    <a:lnTo>
                      <a:pt x="0" y="383458"/>
                    </a:lnTo>
                    <a:lnTo>
                      <a:pt x="7511845" y="383458"/>
                    </a:lnTo>
                    <a:lnTo>
                      <a:pt x="7511845" y="0"/>
                    </a:lnTo>
                    <a:lnTo>
                      <a:pt x="7315200" y="0"/>
                    </a:lnTo>
                  </a:path>
                </a:pathLst>
              </a:cu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手繪多邊形 35"/>
              <p:cNvSpPr/>
              <p:nvPr/>
            </p:nvSpPr>
            <p:spPr>
              <a:xfrm>
                <a:off x="806245" y="1946787"/>
                <a:ext cx="7511845" cy="412955"/>
              </a:xfrm>
              <a:custGeom>
                <a:avLst/>
                <a:gdLst>
                  <a:gd name="connsiteX0" fmla="*/ 7138220 w 7511845"/>
                  <a:gd name="connsiteY0" fmla="*/ 353962 h 353962"/>
                  <a:gd name="connsiteX1" fmla="*/ 7511845 w 7511845"/>
                  <a:gd name="connsiteY1" fmla="*/ 353962 h 353962"/>
                  <a:gd name="connsiteX2" fmla="*/ 7511845 w 7511845"/>
                  <a:gd name="connsiteY2" fmla="*/ 0 h 353962"/>
                  <a:gd name="connsiteX3" fmla="*/ 0 w 7511845"/>
                  <a:gd name="connsiteY3" fmla="*/ 0 h 353962"/>
                  <a:gd name="connsiteX4" fmla="*/ 0 w 7511845"/>
                  <a:gd name="connsiteY4" fmla="*/ 353962 h 353962"/>
                  <a:gd name="connsiteX5" fmla="*/ 147484 w 7511845"/>
                  <a:gd name="connsiteY5" fmla="*/ 353962 h 353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11845" h="353962">
                    <a:moveTo>
                      <a:pt x="7138220" y="353962"/>
                    </a:moveTo>
                    <a:lnTo>
                      <a:pt x="7511845" y="353962"/>
                    </a:lnTo>
                    <a:lnTo>
                      <a:pt x="7511845" y="0"/>
                    </a:lnTo>
                    <a:lnTo>
                      <a:pt x="0" y="0"/>
                    </a:lnTo>
                    <a:lnTo>
                      <a:pt x="0" y="353962"/>
                    </a:lnTo>
                    <a:lnTo>
                      <a:pt x="147484" y="353962"/>
                    </a:lnTo>
                  </a:path>
                </a:pathLst>
              </a:cu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1636036" y="3005630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header</a:t>
              </a:r>
              <a:endParaRPr lang="zh-TW" altLang="en-US" sz="20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472629" y="2561036"/>
              <a:ext cx="592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first</a:t>
              </a:r>
              <a:endParaRPr lang="zh-TW" altLang="en-US" sz="2000" dirty="0"/>
            </a:p>
          </p:txBody>
        </p:sp>
        <p:sp>
          <p:nvSpPr>
            <p:cNvPr id="114" name="手繪多邊形 113"/>
            <p:cNvSpPr/>
            <p:nvPr/>
          </p:nvSpPr>
          <p:spPr>
            <a:xfrm>
              <a:off x="1838076" y="2576052"/>
              <a:ext cx="141910" cy="521109"/>
            </a:xfrm>
            <a:custGeom>
              <a:avLst/>
              <a:gdLst>
                <a:gd name="connsiteX0" fmla="*/ 98879 w 141910"/>
                <a:gd name="connsiteY0" fmla="*/ 0 h 521109"/>
                <a:gd name="connsiteX1" fmla="*/ 556 w 141910"/>
                <a:gd name="connsiteY1" fmla="*/ 216309 h 521109"/>
                <a:gd name="connsiteX2" fmla="*/ 138208 w 141910"/>
                <a:gd name="connsiteY2" fmla="*/ 393290 h 521109"/>
                <a:gd name="connsiteX3" fmla="*/ 89047 w 141910"/>
                <a:gd name="connsiteY3" fmla="*/ 521109 h 52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10" h="521109">
                  <a:moveTo>
                    <a:pt x="98879" y="0"/>
                  </a:moveTo>
                  <a:cubicBezTo>
                    <a:pt x="46440" y="75380"/>
                    <a:pt x="-5999" y="150761"/>
                    <a:pt x="556" y="216309"/>
                  </a:cubicBezTo>
                  <a:cubicBezTo>
                    <a:pt x="7111" y="281857"/>
                    <a:pt x="123460" y="342490"/>
                    <a:pt x="138208" y="393290"/>
                  </a:cubicBezTo>
                  <a:cubicBezTo>
                    <a:pt x="152956" y="444090"/>
                    <a:pt x="121001" y="482599"/>
                    <a:pt x="89047" y="5211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35273" y="2104101"/>
            <a:ext cx="2510011" cy="1645766"/>
            <a:chOff x="435273" y="3706761"/>
            <a:chExt cx="2510011" cy="1645766"/>
          </a:xfrm>
        </p:grpSpPr>
        <p:sp>
          <p:nvSpPr>
            <p:cNvPr id="102" name="矩形 101"/>
            <p:cNvSpPr/>
            <p:nvPr/>
          </p:nvSpPr>
          <p:spPr>
            <a:xfrm>
              <a:off x="1838052" y="4074836"/>
              <a:ext cx="517562" cy="43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355614" y="4074836"/>
              <a:ext cx="303239" cy="43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534814" y="4074836"/>
              <a:ext cx="303239" cy="434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534814" y="4074836"/>
              <a:ext cx="1116484" cy="4342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628650" y="4073619"/>
              <a:ext cx="318888" cy="4342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直線單箭頭接點 107"/>
            <p:cNvCxnSpPr/>
            <p:nvPr/>
          </p:nvCxnSpPr>
          <p:spPr>
            <a:xfrm>
              <a:off x="800250" y="4291066"/>
              <a:ext cx="75604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字方塊 108"/>
            <p:cNvSpPr txBox="1"/>
            <p:nvPr/>
          </p:nvSpPr>
          <p:spPr>
            <a:xfrm>
              <a:off x="1431728" y="4952417"/>
              <a:ext cx="15135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header node</a:t>
              </a:r>
              <a:endParaRPr lang="zh-TW" altLang="en-US" sz="2000" dirty="0"/>
            </a:p>
          </p:txBody>
        </p:sp>
        <p:sp>
          <p:nvSpPr>
            <p:cNvPr id="110" name="手繪多邊形 109"/>
            <p:cNvSpPr/>
            <p:nvPr/>
          </p:nvSpPr>
          <p:spPr>
            <a:xfrm>
              <a:off x="1386348" y="3706761"/>
              <a:ext cx="1504336" cy="491613"/>
            </a:xfrm>
            <a:custGeom>
              <a:avLst/>
              <a:gdLst>
                <a:gd name="connsiteX0" fmla="*/ 1130710 w 1504336"/>
                <a:gd name="connsiteY0" fmla="*/ 491613 h 491613"/>
                <a:gd name="connsiteX1" fmla="*/ 1504336 w 1504336"/>
                <a:gd name="connsiteY1" fmla="*/ 491613 h 491613"/>
                <a:gd name="connsiteX2" fmla="*/ 1504336 w 1504336"/>
                <a:gd name="connsiteY2" fmla="*/ 0 h 491613"/>
                <a:gd name="connsiteX3" fmla="*/ 0 w 1504336"/>
                <a:gd name="connsiteY3" fmla="*/ 0 h 491613"/>
                <a:gd name="connsiteX4" fmla="*/ 0 w 1504336"/>
                <a:gd name="connsiteY4" fmla="*/ 491613 h 491613"/>
                <a:gd name="connsiteX5" fmla="*/ 137652 w 1504336"/>
                <a:gd name="connsiteY5" fmla="*/ 491613 h 49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4336" h="491613">
                  <a:moveTo>
                    <a:pt x="1130710" y="491613"/>
                  </a:moveTo>
                  <a:lnTo>
                    <a:pt x="1504336" y="491613"/>
                  </a:lnTo>
                  <a:lnTo>
                    <a:pt x="1504336" y="0"/>
                  </a:lnTo>
                  <a:lnTo>
                    <a:pt x="0" y="0"/>
                  </a:lnTo>
                  <a:lnTo>
                    <a:pt x="0" y="491613"/>
                  </a:lnTo>
                  <a:lnTo>
                    <a:pt x="137652" y="491613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手繪多邊形 110"/>
            <p:cNvSpPr/>
            <p:nvPr/>
          </p:nvSpPr>
          <p:spPr>
            <a:xfrm>
              <a:off x="1386348" y="4385187"/>
              <a:ext cx="1514168" cy="481781"/>
            </a:xfrm>
            <a:custGeom>
              <a:avLst/>
              <a:gdLst>
                <a:gd name="connsiteX0" fmla="*/ 285136 w 1514168"/>
                <a:gd name="connsiteY0" fmla="*/ 0 h 403123"/>
                <a:gd name="connsiteX1" fmla="*/ 0 w 1514168"/>
                <a:gd name="connsiteY1" fmla="*/ 0 h 403123"/>
                <a:gd name="connsiteX2" fmla="*/ 0 w 1514168"/>
                <a:gd name="connsiteY2" fmla="*/ 403123 h 403123"/>
                <a:gd name="connsiteX3" fmla="*/ 1514168 w 1514168"/>
                <a:gd name="connsiteY3" fmla="*/ 403123 h 403123"/>
                <a:gd name="connsiteX4" fmla="*/ 1514168 w 1514168"/>
                <a:gd name="connsiteY4" fmla="*/ 9832 h 403123"/>
                <a:gd name="connsiteX5" fmla="*/ 1288026 w 1514168"/>
                <a:gd name="connsiteY5" fmla="*/ 9832 h 403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4168" h="403123">
                  <a:moveTo>
                    <a:pt x="285136" y="0"/>
                  </a:moveTo>
                  <a:lnTo>
                    <a:pt x="0" y="0"/>
                  </a:lnTo>
                  <a:lnTo>
                    <a:pt x="0" y="403123"/>
                  </a:lnTo>
                  <a:lnTo>
                    <a:pt x="1514168" y="403123"/>
                  </a:lnTo>
                  <a:lnTo>
                    <a:pt x="1514168" y="9832"/>
                  </a:lnTo>
                  <a:lnTo>
                    <a:pt x="1288026" y="9832"/>
                  </a:lnTo>
                </a:path>
              </a:pathLst>
            </a:cu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435273" y="4432546"/>
              <a:ext cx="592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first</a:t>
              </a:r>
              <a:endParaRPr lang="zh-TW" altLang="en-US" sz="2000" dirty="0"/>
            </a:p>
          </p:txBody>
        </p:sp>
        <p:sp>
          <p:nvSpPr>
            <p:cNvPr id="115" name="手繪多邊形 114"/>
            <p:cNvSpPr/>
            <p:nvPr/>
          </p:nvSpPr>
          <p:spPr>
            <a:xfrm>
              <a:off x="1770823" y="4532672"/>
              <a:ext cx="141910" cy="521109"/>
            </a:xfrm>
            <a:custGeom>
              <a:avLst/>
              <a:gdLst>
                <a:gd name="connsiteX0" fmla="*/ 98879 w 141910"/>
                <a:gd name="connsiteY0" fmla="*/ 0 h 521109"/>
                <a:gd name="connsiteX1" fmla="*/ 556 w 141910"/>
                <a:gd name="connsiteY1" fmla="*/ 216309 h 521109"/>
                <a:gd name="connsiteX2" fmla="*/ 138208 w 141910"/>
                <a:gd name="connsiteY2" fmla="*/ 393290 h 521109"/>
                <a:gd name="connsiteX3" fmla="*/ 89047 w 141910"/>
                <a:gd name="connsiteY3" fmla="*/ 521109 h 52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910" h="521109">
                  <a:moveTo>
                    <a:pt x="98879" y="0"/>
                  </a:moveTo>
                  <a:cubicBezTo>
                    <a:pt x="46440" y="75380"/>
                    <a:pt x="-5999" y="150761"/>
                    <a:pt x="556" y="216309"/>
                  </a:cubicBezTo>
                  <a:cubicBezTo>
                    <a:pt x="7111" y="281857"/>
                    <a:pt x="123460" y="342490"/>
                    <a:pt x="138208" y="393290"/>
                  </a:cubicBezTo>
                  <a:cubicBezTo>
                    <a:pt x="152956" y="444090"/>
                    <a:pt x="121001" y="482599"/>
                    <a:pt x="89047" y="5211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37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153</a:t>
            </a:fld>
            <a:endParaRPr lang="zh-TW" alt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7864" y="3494872"/>
            <a:ext cx="74676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54800" y="1294010"/>
            <a:ext cx="41910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59833" y="365126"/>
            <a:ext cx="8177725" cy="101942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US" altLang="zh-TW" sz="4400" b="1" dirty="0" smtClean="0">
                <a:latin typeface="+mj-lt"/>
                <a:ea typeface="+mj-ea"/>
                <a:cs typeface="+mj-cs"/>
              </a:rPr>
              <a:t>Doubly Circular Linked </a:t>
            </a:r>
            <a:r>
              <a:rPr kumimoji="0" lang="en-US" altLang="zh-TW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Lists with Header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614582" y="2954217"/>
            <a:ext cx="7886700" cy="520504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Non-empty 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12238" y="1239704"/>
            <a:ext cx="7886700" cy="60316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Empty list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Doubly Linked List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53369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 left, * right;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manipuation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operations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*head;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points to header node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5285389" y="2977661"/>
            <a:ext cx="3030180" cy="687754"/>
          </a:xfrm>
          <a:prstGeom prst="wedgeRoundRectCallout">
            <a:avLst>
              <a:gd name="adj1" fmla="val -58662"/>
              <a:gd name="adj2" fmla="val 251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Please note the syntax for declaring two pointers a line</a:t>
            </a:r>
          </a:p>
        </p:txBody>
      </p:sp>
    </p:spTree>
    <p:extLst>
      <p:ext uri="{BB962C8B-B14F-4D97-AF65-F5344CB8AC3E}">
        <p14:creationId xmlns="" xmlns:p14="http://schemas.microsoft.com/office/powerpoint/2010/main" val="394068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Insertion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279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:: Insert(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*p,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node p to the right of node x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p-&gt;left = x;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p-&gt;right = x-&gt;right;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x-&gt;right-&gt;left = p;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x-&gt;right = 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3628835" y="4811040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146397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25596" y="4811040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319192" y="4938780"/>
            <a:ext cx="902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25596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883437" y="5102701"/>
            <a:ext cx="591283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25030" y="4811040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42592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1791" y="4811040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163038" y="4938780"/>
            <a:ext cx="496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21791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4449636" y="5066125"/>
            <a:ext cx="90894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59105" y="4812292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76667" y="4812292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55866" y="4812292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55866" y="4812292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344770" y="5103952"/>
            <a:ext cx="462017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070190" y="4812257"/>
            <a:ext cx="517562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87752" y="4812257"/>
            <a:ext cx="303239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708198" y="4939997"/>
            <a:ext cx="61739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66952" y="4812257"/>
            <a:ext cx="303239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66952" y="4812257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788" y="4811040"/>
            <a:ext cx="318888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032388" y="5028487"/>
            <a:ext cx="756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520971" y="5751177"/>
            <a:ext cx="318888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9275" y="5245248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528195" y="615982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p</a:t>
            </a:r>
            <a:endParaRPr lang="zh-TW" altLang="en-US" sz="2000" dirty="0"/>
          </a:p>
        </p:txBody>
      </p:sp>
      <p:sp>
        <p:nvSpPr>
          <p:cNvPr id="51" name="手繪多邊形 50"/>
          <p:cNvSpPr/>
          <p:nvPr/>
        </p:nvSpPr>
        <p:spPr>
          <a:xfrm>
            <a:off x="1563330" y="4436488"/>
            <a:ext cx="6499123" cy="489472"/>
          </a:xfrm>
          <a:custGeom>
            <a:avLst/>
            <a:gdLst>
              <a:gd name="connsiteX0" fmla="*/ 6046839 w 6499123"/>
              <a:gd name="connsiteY0" fmla="*/ 412955 h 412955"/>
              <a:gd name="connsiteX1" fmla="*/ 6499123 w 6499123"/>
              <a:gd name="connsiteY1" fmla="*/ 412955 h 412955"/>
              <a:gd name="connsiteX2" fmla="*/ 6499123 w 6499123"/>
              <a:gd name="connsiteY2" fmla="*/ 0 h 412955"/>
              <a:gd name="connsiteX3" fmla="*/ 0 w 6499123"/>
              <a:gd name="connsiteY3" fmla="*/ 0 h 412955"/>
              <a:gd name="connsiteX4" fmla="*/ 0 w 6499123"/>
              <a:gd name="connsiteY4" fmla="*/ 393290 h 412955"/>
              <a:gd name="connsiteX5" fmla="*/ 196645 w 6499123"/>
              <a:gd name="connsiteY5" fmla="*/ 393290 h 41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123" h="412955">
                <a:moveTo>
                  <a:pt x="6046839" y="412955"/>
                </a:moveTo>
                <a:lnTo>
                  <a:pt x="6499123" y="412955"/>
                </a:lnTo>
                <a:lnTo>
                  <a:pt x="6499123" y="0"/>
                </a:lnTo>
                <a:lnTo>
                  <a:pt x="0" y="0"/>
                </a:lnTo>
                <a:lnTo>
                  <a:pt x="0" y="393290"/>
                </a:lnTo>
                <a:lnTo>
                  <a:pt x="196645" y="39329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1563330" y="5112771"/>
            <a:ext cx="6489290" cy="541119"/>
          </a:xfrm>
          <a:custGeom>
            <a:avLst/>
            <a:gdLst>
              <a:gd name="connsiteX0" fmla="*/ 353961 w 6489290"/>
              <a:gd name="connsiteY0" fmla="*/ 29496 h 432619"/>
              <a:gd name="connsiteX1" fmla="*/ 0 w 6489290"/>
              <a:gd name="connsiteY1" fmla="*/ 29496 h 432619"/>
              <a:gd name="connsiteX2" fmla="*/ 0 w 6489290"/>
              <a:gd name="connsiteY2" fmla="*/ 432619 h 432619"/>
              <a:gd name="connsiteX3" fmla="*/ 6489290 w 6489290"/>
              <a:gd name="connsiteY3" fmla="*/ 432619 h 432619"/>
              <a:gd name="connsiteX4" fmla="*/ 6489290 w 6489290"/>
              <a:gd name="connsiteY4" fmla="*/ 344129 h 432619"/>
              <a:gd name="connsiteX5" fmla="*/ 6489290 w 6489290"/>
              <a:gd name="connsiteY5" fmla="*/ 0 h 432619"/>
              <a:gd name="connsiteX6" fmla="*/ 6223819 w 6489290"/>
              <a:gd name="connsiteY6" fmla="*/ 0 h 43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9290" h="432619">
                <a:moveTo>
                  <a:pt x="353961" y="29496"/>
                </a:moveTo>
                <a:lnTo>
                  <a:pt x="0" y="29496"/>
                </a:lnTo>
                <a:lnTo>
                  <a:pt x="0" y="432619"/>
                </a:lnTo>
                <a:lnTo>
                  <a:pt x="6489290" y="432619"/>
                </a:lnTo>
                <a:lnTo>
                  <a:pt x="6489290" y="344129"/>
                </a:lnTo>
                <a:lnTo>
                  <a:pt x="6489290" y="0"/>
                </a:lnTo>
                <a:lnTo>
                  <a:pt x="6223819" y="0"/>
                </a:lnTo>
              </a:path>
            </a:pathLst>
          </a:cu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4568303" y="5351643"/>
            <a:ext cx="262640" cy="269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3886739" y="2074899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3886739" y="2373018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61" name="直線接點 60"/>
          <p:cNvCxnSpPr/>
          <p:nvPr/>
        </p:nvCxnSpPr>
        <p:spPr>
          <a:xfrm flipH="1">
            <a:off x="4785918" y="4809998"/>
            <a:ext cx="98322" cy="207371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5760008" y="5815469"/>
            <a:ext cx="262640" cy="269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636205" y="5731679"/>
            <a:ext cx="318888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643429" y="614032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48" name="手繪多邊形 47"/>
          <p:cNvSpPr/>
          <p:nvPr/>
        </p:nvSpPr>
        <p:spPr>
          <a:xfrm>
            <a:off x="2776164" y="5181764"/>
            <a:ext cx="557187" cy="776748"/>
          </a:xfrm>
          <a:custGeom>
            <a:avLst/>
            <a:gdLst>
              <a:gd name="connsiteX0" fmla="*/ 0 w 766916"/>
              <a:gd name="connsiteY0" fmla="*/ 776748 h 776748"/>
              <a:gd name="connsiteX1" fmla="*/ 403123 w 766916"/>
              <a:gd name="connsiteY1" fmla="*/ 776748 h 776748"/>
              <a:gd name="connsiteX2" fmla="*/ 403123 w 766916"/>
              <a:gd name="connsiteY2" fmla="*/ 0 h 776748"/>
              <a:gd name="connsiteX3" fmla="*/ 766916 w 766916"/>
              <a:gd name="connsiteY3" fmla="*/ 0 h 77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916" h="776748">
                <a:moveTo>
                  <a:pt x="0" y="776748"/>
                </a:moveTo>
                <a:lnTo>
                  <a:pt x="403123" y="776748"/>
                </a:lnTo>
                <a:lnTo>
                  <a:pt x="403123" y="0"/>
                </a:lnTo>
                <a:lnTo>
                  <a:pt x="766916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642026" y="5751177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159588" y="5751177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338787" y="5751177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38787" y="5751177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0" name="直線單箭頭接點 59"/>
          <p:cNvCxnSpPr>
            <a:endCxn id="55" idx="1"/>
          </p:cNvCxnSpPr>
          <p:nvPr/>
        </p:nvCxnSpPr>
        <p:spPr>
          <a:xfrm>
            <a:off x="3709672" y="5968279"/>
            <a:ext cx="6291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手繪多邊形 31"/>
          <p:cNvSpPr/>
          <p:nvPr/>
        </p:nvSpPr>
        <p:spPr>
          <a:xfrm>
            <a:off x="4097661" y="4921962"/>
            <a:ext cx="497644" cy="994206"/>
          </a:xfrm>
          <a:custGeom>
            <a:avLst/>
            <a:gdLst>
              <a:gd name="connsiteX0" fmla="*/ 218307 w 497644"/>
              <a:gd name="connsiteY0" fmla="*/ 6654 h 994206"/>
              <a:gd name="connsiteX1" fmla="*/ 492627 w 497644"/>
              <a:gd name="connsiteY1" fmla="*/ 107238 h 994206"/>
              <a:gd name="connsiteX2" fmla="*/ 7995 w 497644"/>
              <a:gd name="connsiteY2" fmla="*/ 747318 h 994206"/>
              <a:gd name="connsiteX3" fmla="*/ 236595 w 497644"/>
              <a:gd name="connsiteY3" fmla="*/ 994206 h 99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644" h="994206">
                <a:moveTo>
                  <a:pt x="218307" y="6654"/>
                </a:moveTo>
                <a:cubicBezTo>
                  <a:pt x="372993" y="-4776"/>
                  <a:pt x="527679" y="-16206"/>
                  <a:pt x="492627" y="107238"/>
                </a:cubicBezTo>
                <a:cubicBezTo>
                  <a:pt x="457575" y="230682"/>
                  <a:pt x="50667" y="599490"/>
                  <a:pt x="7995" y="747318"/>
                </a:cubicBezTo>
                <a:cubicBezTo>
                  <a:pt x="-34677" y="895146"/>
                  <a:pt x="100959" y="944676"/>
                  <a:pt x="236595" y="994206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3" name="手繪多邊形 32"/>
          <p:cNvSpPr/>
          <p:nvPr/>
        </p:nvSpPr>
        <p:spPr>
          <a:xfrm>
            <a:off x="4252408" y="5175504"/>
            <a:ext cx="470284" cy="676656"/>
          </a:xfrm>
          <a:custGeom>
            <a:avLst/>
            <a:gdLst>
              <a:gd name="connsiteX0" fmla="*/ 209864 w 470284"/>
              <a:gd name="connsiteY0" fmla="*/ 676656 h 676656"/>
              <a:gd name="connsiteX1" fmla="*/ 8696 w 470284"/>
              <a:gd name="connsiteY1" fmla="*/ 557784 h 676656"/>
              <a:gd name="connsiteX2" fmla="*/ 465896 w 470284"/>
              <a:gd name="connsiteY2" fmla="*/ 118872 h 676656"/>
              <a:gd name="connsiteX3" fmla="*/ 200720 w 470284"/>
              <a:gd name="connsiteY3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84" h="676656">
                <a:moveTo>
                  <a:pt x="209864" y="676656"/>
                </a:moveTo>
                <a:cubicBezTo>
                  <a:pt x="87944" y="663702"/>
                  <a:pt x="-33976" y="650748"/>
                  <a:pt x="8696" y="557784"/>
                </a:cubicBezTo>
                <a:cubicBezTo>
                  <a:pt x="51368" y="464820"/>
                  <a:pt x="433892" y="211836"/>
                  <a:pt x="465896" y="118872"/>
                </a:cubicBezTo>
                <a:cubicBezTo>
                  <a:pt x="497900" y="25908"/>
                  <a:pt x="349310" y="12954"/>
                  <a:pt x="200720" y="0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手繪多邊形 33"/>
          <p:cNvSpPr/>
          <p:nvPr/>
        </p:nvSpPr>
        <p:spPr>
          <a:xfrm>
            <a:off x="4975747" y="5157216"/>
            <a:ext cx="490099" cy="713232"/>
          </a:xfrm>
          <a:custGeom>
            <a:avLst/>
            <a:gdLst>
              <a:gd name="connsiteX0" fmla="*/ 336917 w 490099"/>
              <a:gd name="connsiteY0" fmla="*/ 713232 h 713232"/>
              <a:gd name="connsiteX1" fmla="*/ 474077 w 490099"/>
              <a:gd name="connsiteY1" fmla="*/ 457200 h 713232"/>
              <a:gd name="connsiteX2" fmla="*/ 7733 w 490099"/>
              <a:gd name="connsiteY2" fmla="*/ 146304 h 713232"/>
              <a:gd name="connsiteX3" fmla="*/ 227189 w 490099"/>
              <a:gd name="connsiteY3" fmla="*/ 0 h 71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99" h="713232">
                <a:moveTo>
                  <a:pt x="336917" y="713232"/>
                </a:moveTo>
                <a:cubicBezTo>
                  <a:pt x="432929" y="632460"/>
                  <a:pt x="528941" y="551688"/>
                  <a:pt x="474077" y="457200"/>
                </a:cubicBezTo>
                <a:cubicBezTo>
                  <a:pt x="419213" y="362712"/>
                  <a:pt x="48881" y="222504"/>
                  <a:pt x="7733" y="146304"/>
                </a:cubicBezTo>
                <a:cubicBezTo>
                  <a:pt x="-33415" y="70104"/>
                  <a:pt x="96887" y="35052"/>
                  <a:pt x="227189" y="0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手繪多邊形 34"/>
          <p:cNvSpPr/>
          <p:nvPr/>
        </p:nvSpPr>
        <p:spPr>
          <a:xfrm>
            <a:off x="4827010" y="5056510"/>
            <a:ext cx="963933" cy="923666"/>
          </a:xfrm>
          <a:custGeom>
            <a:avLst/>
            <a:gdLst>
              <a:gd name="connsiteX0" fmla="*/ 522230 w 963933"/>
              <a:gd name="connsiteY0" fmla="*/ 0 h 896112"/>
              <a:gd name="connsiteX1" fmla="*/ 10166 w 963933"/>
              <a:gd name="connsiteY1" fmla="*/ 256032 h 896112"/>
              <a:gd name="connsiteX2" fmla="*/ 933710 w 963933"/>
              <a:gd name="connsiteY2" fmla="*/ 768096 h 896112"/>
              <a:gd name="connsiteX3" fmla="*/ 650246 w 963933"/>
              <a:gd name="connsiteY3" fmla="*/ 896112 h 89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933" h="896112">
                <a:moveTo>
                  <a:pt x="522230" y="0"/>
                </a:moveTo>
                <a:cubicBezTo>
                  <a:pt x="231908" y="64008"/>
                  <a:pt x="-58414" y="128016"/>
                  <a:pt x="10166" y="256032"/>
                </a:cubicBezTo>
                <a:cubicBezTo>
                  <a:pt x="78746" y="384048"/>
                  <a:pt x="827030" y="661416"/>
                  <a:pt x="933710" y="768096"/>
                </a:cubicBezTo>
                <a:cubicBezTo>
                  <a:pt x="1040390" y="874776"/>
                  <a:pt x="845318" y="885444"/>
                  <a:pt x="650246" y="896112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6" name="直線接點 65"/>
          <p:cNvCxnSpPr/>
          <p:nvPr/>
        </p:nvCxnSpPr>
        <p:spPr>
          <a:xfrm flipH="1">
            <a:off x="4795560" y="4957461"/>
            <a:ext cx="98322" cy="207371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橢圓 66"/>
          <p:cNvSpPr/>
          <p:nvPr/>
        </p:nvSpPr>
        <p:spPr>
          <a:xfrm>
            <a:off x="3893963" y="2675023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8" name="橢圓 67"/>
          <p:cNvSpPr/>
          <p:nvPr/>
        </p:nvSpPr>
        <p:spPr>
          <a:xfrm>
            <a:off x="3893963" y="2966843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9" name="橢圓 68"/>
          <p:cNvSpPr/>
          <p:nvPr/>
        </p:nvSpPr>
        <p:spPr>
          <a:xfrm>
            <a:off x="5323951" y="5297410"/>
            <a:ext cx="262640" cy="269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0" name="橢圓 69"/>
          <p:cNvSpPr/>
          <p:nvPr/>
        </p:nvSpPr>
        <p:spPr>
          <a:xfrm>
            <a:off x="3867431" y="5653852"/>
            <a:ext cx="262640" cy="2692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3053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Deletion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358589" y="1384555"/>
            <a:ext cx="8641976" cy="27961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:: Delete(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DblListNode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(x == head)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throw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"Deletion of header node not permitted";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x-&gt;left-&gt;right = x-&gt;right;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x-&gt;right-&gt;left = x-&gt;left;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矩形 13"/>
          <p:cNvSpPr/>
          <p:nvPr/>
        </p:nvSpPr>
        <p:spPr>
          <a:xfrm>
            <a:off x="3802571" y="4811040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20133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9332" y="4811040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4440579" y="4938780"/>
            <a:ext cx="7812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99332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2883436" y="5102701"/>
            <a:ext cx="7741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5525030" y="4811040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42592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1791" y="4811040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163038" y="4938780"/>
            <a:ext cx="49607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221791" y="4811040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4625561" y="5102701"/>
            <a:ext cx="73302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959105" y="4812292"/>
            <a:ext cx="517562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476667" y="4812292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55866" y="4812292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655866" y="4812292"/>
            <a:ext cx="303239" cy="434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6344770" y="5103952"/>
            <a:ext cx="4620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070190" y="4812257"/>
            <a:ext cx="517562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587752" y="4812257"/>
            <a:ext cx="303239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2708198" y="4939997"/>
            <a:ext cx="79113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766952" y="4812257"/>
            <a:ext cx="303239" cy="434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66952" y="4812257"/>
            <a:ext cx="1116484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60788" y="4811040"/>
            <a:ext cx="318888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>
            <a:off x="1032388" y="5028487"/>
            <a:ext cx="75604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556251" y="5751177"/>
            <a:ext cx="318888" cy="4342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69275" y="5245248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head</a:t>
            </a:r>
            <a:endParaRPr lang="zh-TW" altLang="en-US" sz="20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2563475" y="6159824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51" name="手繪多邊形 50"/>
          <p:cNvSpPr/>
          <p:nvPr/>
        </p:nvSpPr>
        <p:spPr>
          <a:xfrm>
            <a:off x="1563330" y="4436488"/>
            <a:ext cx="6499123" cy="489472"/>
          </a:xfrm>
          <a:custGeom>
            <a:avLst/>
            <a:gdLst>
              <a:gd name="connsiteX0" fmla="*/ 6046839 w 6499123"/>
              <a:gd name="connsiteY0" fmla="*/ 412955 h 412955"/>
              <a:gd name="connsiteX1" fmla="*/ 6499123 w 6499123"/>
              <a:gd name="connsiteY1" fmla="*/ 412955 h 412955"/>
              <a:gd name="connsiteX2" fmla="*/ 6499123 w 6499123"/>
              <a:gd name="connsiteY2" fmla="*/ 0 h 412955"/>
              <a:gd name="connsiteX3" fmla="*/ 0 w 6499123"/>
              <a:gd name="connsiteY3" fmla="*/ 0 h 412955"/>
              <a:gd name="connsiteX4" fmla="*/ 0 w 6499123"/>
              <a:gd name="connsiteY4" fmla="*/ 393290 h 412955"/>
              <a:gd name="connsiteX5" fmla="*/ 196645 w 6499123"/>
              <a:gd name="connsiteY5" fmla="*/ 393290 h 41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123" h="412955">
                <a:moveTo>
                  <a:pt x="6046839" y="412955"/>
                </a:moveTo>
                <a:lnTo>
                  <a:pt x="6499123" y="412955"/>
                </a:lnTo>
                <a:lnTo>
                  <a:pt x="6499123" y="0"/>
                </a:lnTo>
                <a:lnTo>
                  <a:pt x="0" y="0"/>
                </a:lnTo>
                <a:lnTo>
                  <a:pt x="0" y="393290"/>
                </a:lnTo>
                <a:lnTo>
                  <a:pt x="196645" y="39329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1563330" y="5112771"/>
            <a:ext cx="6489290" cy="541119"/>
          </a:xfrm>
          <a:custGeom>
            <a:avLst/>
            <a:gdLst>
              <a:gd name="connsiteX0" fmla="*/ 353961 w 6489290"/>
              <a:gd name="connsiteY0" fmla="*/ 29496 h 432619"/>
              <a:gd name="connsiteX1" fmla="*/ 0 w 6489290"/>
              <a:gd name="connsiteY1" fmla="*/ 29496 h 432619"/>
              <a:gd name="connsiteX2" fmla="*/ 0 w 6489290"/>
              <a:gd name="connsiteY2" fmla="*/ 432619 h 432619"/>
              <a:gd name="connsiteX3" fmla="*/ 6489290 w 6489290"/>
              <a:gd name="connsiteY3" fmla="*/ 432619 h 432619"/>
              <a:gd name="connsiteX4" fmla="*/ 6489290 w 6489290"/>
              <a:gd name="connsiteY4" fmla="*/ 344129 h 432619"/>
              <a:gd name="connsiteX5" fmla="*/ 6489290 w 6489290"/>
              <a:gd name="connsiteY5" fmla="*/ 0 h 432619"/>
              <a:gd name="connsiteX6" fmla="*/ 6223819 w 6489290"/>
              <a:gd name="connsiteY6" fmla="*/ 0 h 432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9290" h="432619">
                <a:moveTo>
                  <a:pt x="353961" y="29496"/>
                </a:moveTo>
                <a:lnTo>
                  <a:pt x="0" y="29496"/>
                </a:lnTo>
                <a:lnTo>
                  <a:pt x="0" y="432619"/>
                </a:lnTo>
                <a:lnTo>
                  <a:pt x="6489290" y="432619"/>
                </a:lnTo>
                <a:lnTo>
                  <a:pt x="6489290" y="344129"/>
                </a:lnTo>
                <a:lnTo>
                  <a:pt x="6489290" y="0"/>
                </a:lnTo>
                <a:lnTo>
                  <a:pt x="6223819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手繪多邊形 52"/>
          <p:cNvSpPr/>
          <p:nvPr/>
        </p:nvSpPr>
        <p:spPr>
          <a:xfrm>
            <a:off x="2733370" y="5201262"/>
            <a:ext cx="766916" cy="776748"/>
          </a:xfrm>
          <a:custGeom>
            <a:avLst/>
            <a:gdLst>
              <a:gd name="connsiteX0" fmla="*/ 0 w 766916"/>
              <a:gd name="connsiteY0" fmla="*/ 776748 h 776748"/>
              <a:gd name="connsiteX1" fmla="*/ 403123 w 766916"/>
              <a:gd name="connsiteY1" fmla="*/ 776748 h 776748"/>
              <a:gd name="connsiteX2" fmla="*/ 403123 w 766916"/>
              <a:gd name="connsiteY2" fmla="*/ 0 h 776748"/>
              <a:gd name="connsiteX3" fmla="*/ 766916 w 766916"/>
              <a:gd name="connsiteY3" fmla="*/ 0 h 776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6916" h="776748">
                <a:moveTo>
                  <a:pt x="0" y="776748"/>
                </a:moveTo>
                <a:lnTo>
                  <a:pt x="403123" y="776748"/>
                </a:lnTo>
                <a:lnTo>
                  <a:pt x="403123" y="0"/>
                </a:lnTo>
                <a:lnTo>
                  <a:pt x="766916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4" name="橢圓 53"/>
          <p:cNvSpPr/>
          <p:nvPr/>
        </p:nvSpPr>
        <p:spPr>
          <a:xfrm>
            <a:off x="2985508" y="4481232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7" name="橢圓 56"/>
          <p:cNvSpPr/>
          <p:nvPr/>
        </p:nvSpPr>
        <p:spPr>
          <a:xfrm>
            <a:off x="4319192" y="2782619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8" name="橢圓 57"/>
          <p:cNvSpPr/>
          <p:nvPr/>
        </p:nvSpPr>
        <p:spPr>
          <a:xfrm>
            <a:off x="4309360" y="3106871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9" name="手繪多邊形 58"/>
          <p:cNvSpPr/>
          <p:nvPr/>
        </p:nvSpPr>
        <p:spPr>
          <a:xfrm>
            <a:off x="2713704" y="4607704"/>
            <a:ext cx="2497394" cy="335284"/>
          </a:xfrm>
          <a:custGeom>
            <a:avLst/>
            <a:gdLst>
              <a:gd name="connsiteX0" fmla="*/ 0 w 2497394"/>
              <a:gd name="connsiteY0" fmla="*/ 328087 h 335284"/>
              <a:gd name="connsiteX1" fmla="*/ 176981 w 2497394"/>
              <a:gd name="connsiteY1" fmla="*/ 298590 h 335284"/>
              <a:gd name="connsiteX2" fmla="*/ 757084 w 2497394"/>
              <a:gd name="connsiteY2" fmla="*/ 42951 h 335284"/>
              <a:gd name="connsiteX3" fmla="*/ 1986116 w 2497394"/>
              <a:gd name="connsiteY3" fmla="*/ 23287 h 335284"/>
              <a:gd name="connsiteX4" fmla="*/ 2340078 w 2497394"/>
              <a:gd name="connsiteY4" fmla="*/ 278926 h 335284"/>
              <a:gd name="connsiteX5" fmla="*/ 2497394 w 2497394"/>
              <a:gd name="connsiteY5" fmla="*/ 318255 h 335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97394" h="335284">
                <a:moveTo>
                  <a:pt x="0" y="328087"/>
                </a:moveTo>
                <a:cubicBezTo>
                  <a:pt x="25400" y="337100"/>
                  <a:pt x="50800" y="346113"/>
                  <a:pt x="176981" y="298590"/>
                </a:cubicBezTo>
                <a:cubicBezTo>
                  <a:pt x="303162" y="251067"/>
                  <a:pt x="455562" y="88835"/>
                  <a:pt x="757084" y="42951"/>
                </a:cubicBezTo>
                <a:cubicBezTo>
                  <a:pt x="1058606" y="-2933"/>
                  <a:pt x="1722284" y="-16042"/>
                  <a:pt x="1986116" y="23287"/>
                </a:cubicBezTo>
                <a:cubicBezTo>
                  <a:pt x="2249948" y="62616"/>
                  <a:pt x="2254865" y="229765"/>
                  <a:pt x="2340078" y="278926"/>
                </a:cubicBezTo>
                <a:cubicBezTo>
                  <a:pt x="2425291" y="328087"/>
                  <a:pt x="2461342" y="323171"/>
                  <a:pt x="2497394" y="318255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/>
          <p:cNvCxnSpPr/>
          <p:nvPr/>
        </p:nvCxnSpPr>
        <p:spPr>
          <a:xfrm flipH="1">
            <a:off x="3257577" y="4827309"/>
            <a:ext cx="98322" cy="207371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2890684" y="5090146"/>
            <a:ext cx="2438400" cy="348659"/>
          </a:xfrm>
          <a:custGeom>
            <a:avLst/>
            <a:gdLst>
              <a:gd name="connsiteX0" fmla="*/ 2438400 w 2438400"/>
              <a:gd name="connsiteY0" fmla="*/ 2964 h 348659"/>
              <a:gd name="connsiteX1" fmla="*/ 2281084 w 2438400"/>
              <a:gd name="connsiteY1" fmla="*/ 42293 h 348659"/>
              <a:gd name="connsiteX2" fmla="*/ 1966451 w 2438400"/>
              <a:gd name="connsiteY2" fmla="*/ 297931 h 348659"/>
              <a:gd name="connsiteX3" fmla="*/ 658761 w 2438400"/>
              <a:gd name="connsiteY3" fmla="*/ 327428 h 348659"/>
              <a:gd name="connsiteX4" fmla="*/ 167148 w 2438400"/>
              <a:gd name="connsiteY4" fmla="*/ 52125 h 348659"/>
              <a:gd name="connsiteX5" fmla="*/ 0 w 2438400"/>
              <a:gd name="connsiteY5" fmla="*/ 12796 h 348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348659">
                <a:moveTo>
                  <a:pt x="2438400" y="2964"/>
                </a:moveTo>
                <a:cubicBezTo>
                  <a:pt x="2399071" y="-1952"/>
                  <a:pt x="2359742" y="-6868"/>
                  <a:pt x="2281084" y="42293"/>
                </a:cubicBezTo>
                <a:cubicBezTo>
                  <a:pt x="2202426" y="91454"/>
                  <a:pt x="2236838" y="250409"/>
                  <a:pt x="1966451" y="297931"/>
                </a:cubicBezTo>
                <a:cubicBezTo>
                  <a:pt x="1696064" y="345453"/>
                  <a:pt x="958645" y="368396"/>
                  <a:pt x="658761" y="327428"/>
                </a:cubicBezTo>
                <a:cubicBezTo>
                  <a:pt x="358877" y="286460"/>
                  <a:pt x="276941" y="104564"/>
                  <a:pt x="167148" y="52125"/>
                </a:cubicBezTo>
                <a:cubicBezTo>
                  <a:pt x="57355" y="-314"/>
                  <a:pt x="28677" y="6241"/>
                  <a:pt x="0" y="12796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cxnSp>
        <p:nvCxnSpPr>
          <p:cNvPr id="63" name="直線接點 62"/>
          <p:cNvCxnSpPr/>
          <p:nvPr/>
        </p:nvCxnSpPr>
        <p:spPr>
          <a:xfrm flipH="1">
            <a:off x="4762196" y="5005218"/>
            <a:ext cx="98322" cy="207371"/>
          </a:xfrm>
          <a:prstGeom prst="line">
            <a:avLst/>
          </a:prstGeom>
          <a:ln w="19050">
            <a:solidFill>
              <a:srgbClr val="C0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/>
          <p:cNvSpPr/>
          <p:nvPr/>
        </p:nvSpPr>
        <p:spPr>
          <a:xfrm>
            <a:off x="4893518" y="5316673"/>
            <a:ext cx="262640" cy="2692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691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List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in STL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34907"/>
            <a:ext cx="7886700" cy="1237957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C++ reference 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: http://www.cppreference.com/wiki/start</a:t>
            </a:r>
          </a:p>
          <a:p>
            <a:r>
              <a:rPr lang="en-US" altLang="zh-TW" dirty="0" smtClean="0"/>
              <a:t>STL 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: http://www.cppreference.com/wiki/stl/start</a:t>
            </a:r>
          </a:p>
          <a:p>
            <a:r>
              <a:rPr lang="en-US" altLang="zh-TW" dirty="0" smtClean="0"/>
              <a:t>STL List 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: http://www.cppreference.com/wiki/stl/list/start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157</a:t>
            </a:fld>
            <a:endParaRPr lang="zh-TW" altLang="en-US"/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8800" y="2637784"/>
            <a:ext cx="7171739" cy="4163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4.4-4.5 Circular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Lists &amp; Available Space Lists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4.6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Stacks &amp; Queues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4.7 Polynomials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4.8 Equivalent Classes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4.9 Sparse Matrices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4.10 Doubly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Linked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ists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4.11 Generalized </a:t>
            </a:r>
            <a:r>
              <a:rPr lang="en-US" altLang="zh-TW" b="1" dirty="0" smtClean="0">
                <a:solidFill>
                  <a:srgbClr val="C00000"/>
                </a:solidFill>
              </a:rPr>
              <a:t>Lists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Generalized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Definition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CC"/>
                </a:solidFill>
              </a:rPr>
              <a:t>generalized list</a:t>
            </a:r>
            <a:r>
              <a:rPr lang="en-US" altLang="zh-TW" dirty="0" smtClean="0"/>
              <a:t>, A, is a finite sequence of n≧0 elements, (</a:t>
            </a:r>
            <a:r>
              <a:rPr lang="en-US" altLang="zh-TW" dirty="0" smtClean="0">
                <a:latin typeface="Symbol" pitchFamily="18" charset="2"/>
              </a:rPr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…, </a:t>
            </a:r>
            <a:r>
              <a:rPr lang="en-US" altLang="zh-TW" dirty="0" smtClean="0">
                <a:latin typeface="Symbol" pitchFamily="18" charset="2"/>
              </a:rPr>
              <a:t>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 where </a:t>
            </a:r>
            <a:r>
              <a:rPr lang="en-US" altLang="zh-TW" dirty="0" smtClean="0">
                <a:solidFill>
                  <a:srgbClr val="0000CC"/>
                </a:solidFill>
              </a:rPr>
              <a:t>element </a:t>
            </a:r>
            <a:r>
              <a:rPr lang="en-US" altLang="zh-TW" dirty="0" err="1" smtClean="0">
                <a:solidFill>
                  <a:srgbClr val="0000CC"/>
                </a:solidFill>
                <a:latin typeface="Symbol" pitchFamily="18" charset="2"/>
              </a:rPr>
              <a:t>a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/>
              <a:t> is either an </a:t>
            </a:r>
            <a:r>
              <a:rPr lang="en-US" altLang="zh-TW" dirty="0" smtClean="0">
                <a:solidFill>
                  <a:srgbClr val="FF0000"/>
                </a:solidFill>
              </a:rPr>
              <a:t>atom</a:t>
            </a:r>
            <a:r>
              <a:rPr lang="en-US" altLang="zh-TW" dirty="0" smtClean="0"/>
              <a:t> or a </a:t>
            </a:r>
            <a:r>
              <a:rPr lang="en-US" altLang="zh-TW" dirty="0" smtClean="0">
                <a:solidFill>
                  <a:srgbClr val="FF0000"/>
                </a:solidFill>
              </a:rPr>
              <a:t>list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The elements </a:t>
            </a:r>
            <a:r>
              <a:rPr lang="en-US" altLang="zh-TW" dirty="0" err="1" smtClean="0">
                <a:solidFill>
                  <a:srgbClr val="0000CC"/>
                </a:solidFill>
                <a:latin typeface="Symbol" pitchFamily="18" charset="2"/>
              </a:rPr>
              <a:t>a</a:t>
            </a:r>
            <a:r>
              <a:rPr lang="en-US" altLang="zh-TW" baseline="-25000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/>
              <a:t> , 0 ≤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≤ n-1, that are not atoms are said to be the </a:t>
            </a:r>
            <a:r>
              <a:rPr lang="en-US" altLang="zh-TW" b="1" dirty="0" err="1" smtClean="0">
                <a:solidFill>
                  <a:srgbClr val="0000CC"/>
                </a:solidFill>
              </a:rPr>
              <a:t>sublists</a:t>
            </a:r>
            <a:endParaRPr lang="en-US" altLang="zh-TW" b="1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Head</a:t>
            </a:r>
          </a:p>
          <a:p>
            <a:pPr lvl="1"/>
            <a:r>
              <a:rPr lang="en-US" altLang="zh-TW" dirty="0" smtClean="0">
                <a:latin typeface="Symbol" pitchFamily="18" charset="2"/>
              </a:rPr>
              <a:t>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 is called the head of A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Tail</a:t>
            </a:r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latin typeface="Symbol" pitchFamily="18" charset="2"/>
              </a:rPr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…, </a:t>
            </a:r>
            <a:r>
              <a:rPr lang="en-US" altLang="zh-TW" dirty="0" smtClean="0">
                <a:latin typeface="Symbol" pitchFamily="18" charset="2"/>
              </a:rPr>
              <a:t>a</a:t>
            </a:r>
            <a:r>
              <a:rPr lang="en-US" altLang="zh-TW" baseline="-25000" dirty="0" smtClean="0"/>
              <a:t>n-1</a:t>
            </a:r>
            <a:r>
              <a:rPr lang="en-US" altLang="zh-TW" dirty="0" smtClean="0"/>
              <a:t>) is called the tail of A</a:t>
            </a:r>
          </a:p>
          <a:p>
            <a:pPr>
              <a:buNone/>
            </a:pPr>
            <a:r>
              <a:rPr lang="en-US" altLang="zh-TW" dirty="0" smtClean="0"/>
              <a:t>• This is a </a:t>
            </a:r>
            <a:r>
              <a:rPr lang="en-US" altLang="zh-TW" dirty="0" smtClean="0">
                <a:solidFill>
                  <a:srgbClr val="0000CC"/>
                </a:solidFill>
              </a:rPr>
              <a:t>recursive definition</a:t>
            </a:r>
          </a:p>
          <a:p>
            <a:pPr lvl="1"/>
            <a:r>
              <a:rPr lang="pt-BR" altLang="zh-TW" dirty="0" smtClean="0"/>
              <a:t>E.g., C=(a, C)=(a, (a, (a, …))), A=(a, (b, c)), B=(A, A, ())</a:t>
            </a:r>
          </a:p>
          <a:p>
            <a:pPr lvl="1"/>
            <a:r>
              <a:rPr lang="en-US" altLang="zh-TW" dirty="0" smtClean="0"/>
              <a:t>A compact way of describing a large and varied 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Pros and Cons of Linked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Advantages:</a:t>
            </a:r>
          </a:p>
          <a:p>
            <a:pPr lvl="1"/>
            <a:r>
              <a:rPr lang="en-US" altLang="zh-TW" dirty="0" smtClean="0"/>
              <a:t>Insertion &amp; deletion are easier than sequential (array) list</a:t>
            </a:r>
          </a:p>
          <a:p>
            <a:pPr lvl="1"/>
            <a:r>
              <a:rPr lang="en-US" altLang="zh-TW" dirty="0" smtClean="0"/>
              <a:t>With large records, moving pointer is easier and faster than moving the data items themselves</a:t>
            </a:r>
          </a:p>
          <a:p>
            <a:pPr lvl="1"/>
            <a:r>
              <a:rPr lang="en-US" altLang="zh-TW" dirty="0" smtClean="0"/>
              <a:t>Linked list can grow one node by one node as needed, which is faster than dynamic array resizing.  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Disadvantages</a:t>
            </a:r>
          </a:p>
          <a:p>
            <a:pPr lvl="1"/>
            <a:r>
              <a:rPr lang="en-US" altLang="zh-TW" dirty="0" smtClean="0"/>
              <a:t>The pointer (link) requires extra space</a:t>
            </a:r>
          </a:p>
          <a:p>
            <a:pPr lvl="1"/>
            <a:r>
              <a:rPr lang="en-US" altLang="zh-TW" dirty="0" smtClean="0"/>
              <a:t>Linked lists do not allow random access</a:t>
            </a:r>
          </a:p>
          <a:p>
            <a:pPr lvl="1"/>
            <a:r>
              <a:rPr lang="en-US" altLang="zh-TW" dirty="0" smtClean="0"/>
              <a:t>Traversing and changing pointer take times</a:t>
            </a:r>
          </a:p>
          <a:p>
            <a:pPr lvl="1"/>
            <a:r>
              <a:rPr lang="en-US" altLang="zh-TW" dirty="0" smtClean="0"/>
              <a:t>Programming is typically trickier with pointers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Exampling Generalized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A</a:t>
            </a:r>
            <a:r>
              <a:rPr lang="en-US" altLang="zh-TW" dirty="0"/>
              <a:t> = ()</a:t>
            </a:r>
          </a:p>
          <a:p>
            <a:pPr lvl="1"/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Empty</a:t>
            </a:r>
            <a:r>
              <a:rPr lang="en-US" altLang="zh-TW" dirty="0"/>
              <a:t> (also referred to as 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en-US" altLang="zh-TW" dirty="0"/>
              <a:t>) list</a:t>
            </a:r>
          </a:p>
          <a:p>
            <a:pPr lvl="1"/>
            <a:r>
              <a:rPr lang="en-US" altLang="zh-TW" dirty="0"/>
              <a:t>Length is </a:t>
            </a:r>
            <a:r>
              <a:rPr lang="en-US" altLang="zh-TW" dirty="0">
                <a:solidFill>
                  <a:srgbClr val="C00000"/>
                </a:solidFill>
              </a:rPr>
              <a:t>zero</a:t>
            </a:r>
          </a:p>
          <a:p>
            <a:r>
              <a:rPr lang="en-US" altLang="zh-TW" b="1" dirty="0"/>
              <a:t>B</a:t>
            </a:r>
            <a:r>
              <a:rPr lang="en-US" altLang="zh-TW" dirty="0"/>
              <a:t> = (a, (b, c))</a:t>
            </a:r>
          </a:p>
          <a:p>
            <a:pPr lvl="1"/>
            <a:r>
              <a:rPr lang="en-US" altLang="zh-TW" dirty="0"/>
              <a:t>Length is </a:t>
            </a:r>
            <a:r>
              <a:rPr lang="en-US" altLang="zh-TW" dirty="0">
                <a:solidFill>
                  <a:srgbClr val="C00000"/>
                </a:solidFill>
              </a:rPr>
              <a:t>two</a:t>
            </a:r>
          </a:p>
          <a:p>
            <a:pPr lvl="1"/>
            <a:r>
              <a:rPr lang="en-US" altLang="zh-TW" dirty="0"/>
              <a:t>First element is the atom </a:t>
            </a:r>
            <a:r>
              <a:rPr lang="en-US" altLang="zh-TW" dirty="0" smtClean="0"/>
              <a:t>a (head(B) = ‘a’)</a:t>
            </a:r>
            <a:endParaRPr lang="en-US" altLang="zh-TW" dirty="0"/>
          </a:p>
          <a:p>
            <a:pPr lvl="1"/>
            <a:r>
              <a:rPr lang="en-US" altLang="zh-TW" dirty="0"/>
              <a:t>Second element is </a:t>
            </a:r>
            <a:r>
              <a:rPr lang="en-US" altLang="zh-TW" dirty="0" smtClean="0"/>
              <a:t>the linear </a:t>
            </a:r>
            <a:r>
              <a:rPr lang="en-US" altLang="zh-TW" dirty="0"/>
              <a:t>list (b, c</a:t>
            </a:r>
            <a:r>
              <a:rPr lang="en-US" altLang="zh-TW" dirty="0" smtClean="0"/>
              <a:t>) (tail(B) = ((</a:t>
            </a:r>
            <a:r>
              <a:rPr lang="en-US" altLang="zh-TW" dirty="0" err="1" smtClean="0"/>
              <a:t>b,c</a:t>
            </a:r>
            <a:r>
              <a:rPr lang="en-US" altLang="zh-TW" dirty="0" smtClean="0"/>
              <a:t>))</a:t>
            </a:r>
            <a:endParaRPr lang="en-US" altLang="zh-TW" dirty="0"/>
          </a:p>
          <a:p>
            <a:r>
              <a:rPr lang="en-US" altLang="zh-TW" b="1" dirty="0"/>
              <a:t>C</a:t>
            </a:r>
            <a:r>
              <a:rPr lang="en-US" altLang="zh-TW" dirty="0"/>
              <a:t> = (</a:t>
            </a:r>
            <a:r>
              <a:rPr lang="en-US" altLang="zh-TW" b="1" dirty="0"/>
              <a:t>B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dirty="0"/>
              <a:t>, ())</a:t>
            </a:r>
          </a:p>
          <a:p>
            <a:pPr lvl="1"/>
            <a:r>
              <a:rPr lang="en-US" altLang="zh-TW" dirty="0"/>
              <a:t>Length is </a:t>
            </a:r>
            <a:r>
              <a:rPr lang="en-US" altLang="zh-TW" dirty="0">
                <a:solidFill>
                  <a:srgbClr val="C00000"/>
                </a:solidFill>
              </a:rPr>
              <a:t>three</a:t>
            </a:r>
          </a:p>
          <a:p>
            <a:pPr lvl="1"/>
            <a:r>
              <a:rPr lang="en-US" altLang="zh-TW" dirty="0"/>
              <a:t>First two elements are the list B</a:t>
            </a:r>
          </a:p>
          <a:p>
            <a:pPr lvl="1"/>
            <a:r>
              <a:rPr lang="en-US" altLang="zh-TW" dirty="0"/>
              <a:t>Third element is the empty </a:t>
            </a:r>
            <a:r>
              <a:rPr lang="en-US" altLang="zh-TW" dirty="0" smtClean="0"/>
              <a:t>(null) list</a:t>
            </a:r>
            <a:endParaRPr lang="en-US" altLang="zh-TW" dirty="0"/>
          </a:p>
          <a:p>
            <a:r>
              <a:rPr lang="en-US" altLang="zh-TW" b="1" dirty="0"/>
              <a:t>D</a:t>
            </a:r>
            <a:r>
              <a:rPr lang="en-US" altLang="zh-TW" dirty="0"/>
              <a:t> = (a, </a:t>
            </a:r>
            <a:r>
              <a:rPr lang="en-US" altLang="zh-TW" b="1" dirty="0"/>
              <a:t>D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Recursive </a:t>
            </a:r>
            <a:r>
              <a:rPr lang="en-US" altLang="zh-TW" dirty="0" smtClean="0"/>
              <a:t>list of length </a:t>
            </a:r>
            <a:r>
              <a:rPr lang="en-US" altLang="zh-TW" dirty="0" smtClean="0">
                <a:solidFill>
                  <a:srgbClr val="C00000"/>
                </a:solidFill>
              </a:rPr>
              <a:t>two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/>
              <a:t>Corresponds to the infinite list (a, (a, (a, …)))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160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7977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Exampling Generalized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b="1" dirty="0"/>
              <a:t>A</a:t>
            </a:r>
            <a:r>
              <a:rPr lang="en-US" altLang="zh-TW" dirty="0"/>
              <a:t> = ()</a:t>
            </a:r>
          </a:p>
          <a:p>
            <a:r>
              <a:rPr lang="en-US" altLang="zh-TW" b="1" dirty="0"/>
              <a:t>B</a:t>
            </a:r>
            <a:r>
              <a:rPr lang="en-US" altLang="zh-TW" dirty="0"/>
              <a:t> = (a, (b, c))</a:t>
            </a:r>
          </a:p>
          <a:p>
            <a:r>
              <a:rPr lang="en-US" altLang="zh-TW" b="1" dirty="0"/>
              <a:t>C</a:t>
            </a:r>
            <a:r>
              <a:rPr lang="en-US" altLang="zh-TW" dirty="0"/>
              <a:t> = (</a:t>
            </a:r>
            <a:r>
              <a:rPr lang="en-US" altLang="zh-TW" b="1" dirty="0"/>
              <a:t>B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dirty="0"/>
              <a:t>, ())</a:t>
            </a:r>
          </a:p>
          <a:p>
            <a:r>
              <a:rPr lang="en-US" altLang="zh-TW" b="1" dirty="0"/>
              <a:t>D</a:t>
            </a:r>
            <a:r>
              <a:rPr lang="en-US" altLang="zh-TW" dirty="0"/>
              <a:t> = (a, </a:t>
            </a:r>
            <a:r>
              <a:rPr lang="en-US" altLang="zh-TW" b="1" dirty="0"/>
              <a:t>D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head(</a:t>
            </a:r>
            <a:r>
              <a:rPr lang="en-US" altLang="zh-TW" b="1" dirty="0"/>
              <a:t>B</a:t>
            </a:r>
            <a:r>
              <a:rPr lang="en-US" altLang="zh-TW" dirty="0"/>
              <a:t>) = a</a:t>
            </a:r>
          </a:p>
          <a:p>
            <a:r>
              <a:rPr lang="en-US" altLang="zh-TW" dirty="0"/>
              <a:t>tail(</a:t>
            </a:r>
            <a:r>
              <a:rPr lang="en-US" altLang="zh-TW" b="1" dirty="0"/>
              <a:t>B</a:t>
            </a:r>
            <a:r>
              <a:rPr lang="en-US" altLang="zh-TW" dirty="0"/>
              <a:t>) = ((b, c))</a:t>
            </a:r>
          </a:p>
          <a:p>
            <a:r>
              <a:rPr lang="en-US" altLang="zh-TW" dirty="0"/>
              <a:t>head( tail(</a:t>
            </a:r>
            <a:r>
              <a:rPr lang="en-US" altLang="zh-TW" b="1" dirty="0"/>
              <a:t>B</a:t>
            </a:r>
            <a:r>
              <a:rPr lang="en-US" altLang="zh-TW" dirty="0"/>
              <a:t>) ) = (b, c)</a:t>
            </a:r>
          </a:p>
          <a:p>
            <a:r>
              <a:rPr lang="en-US" altLang="zh-TW" dirty="0"/>
              <a:t>tail( tail(</a:t>
            </a:r>
            <a:r>
              <a:rPr lang="en-US" altLang="zh-TW" b="1" dirty="0"/>
              <a:t>B</a:t>
            </a:r>
            <a:r>
              <a:rPr lang="en-US" altLang="zh-TW" dirty="0"/>
              <a:t>) ) = ()</a:t>
            </a:r>
          </a:p>
          <a:p>
            <a:endParaRPr lang="en-US" altLang="zh-TW" dirty="0"/>
          </a:p>
          <a:p>
            <a:r>
              <a:rPr lang="en-US" altLang="zh-TW" dirty="0"/>
              <a:t>head(C) = </a:t>
            </a:r>
            <a:r>
              <a:rPr lang="en-US" altLang="zh-TW" b="1" dirty="0"/>
              <a:t>B</a:t>
            </a:r>
          </a:p>
          <a:p>
            <a:r>
              <a:rPr lang="en-US" altLang="zh-TW" dirty="0"/>
              <a:t>tail(C) = (</a:t>
            </a:r>
            <a:r>
              <a:rPr lang="en-US" altLang="zh-TW" b="1" dirty="0"/>
              <a:t>B</a:t>
            </a:r>
            <a:r>
              <a:rPr lang="en-US" altLang="zh-TW" dirty="0"/>
              <a:t>, </a:t>
            </a:r>
            <a:r>
              <a:rPr lang="en-US" altLang="zh-TW" dirty="0" smtClean="0"/>
              <a:t>()), head(tail(C)) = B, tail(tail(C)) = (())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161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470400" y="2045174"/>
            <a:ext cx="4209143" cy="15696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363538" indent="-363538">
              <a:buAutoNum type="arabicPeriod"/>
            </a:pPr>
            <a:r>
              <a:rPr lang="en-US" altLang="zh-TW" sz="2400" dirty="0" smtClean="0"/>
              <a:t>Lists may be </a:t>
            </a:r>
            <a:r>
              <a:rPr lang="en-US" altLang="zh-TW" sz="2400" dirty="0" smtClean="0">
                <a:solidFill>
                  <a:srgbClr val="C00000"/>
                </a:solidFill>
              </a:rPr>
              <a:t>shared</a:t>
            </a:r>
            <a:r>
              <a:rPr lang="en-US" altLang="zh-TW" sz="2400" dirty="0" smtClean="0"/>
              <a:t> by other lists, e.g., list B makes up two of the </a:t>
            </a:r>
            <a:r>
              <a:rPr lang="en-US" altLang="zh-TW" sz="2400" dirty="0" err="1" smtClean="0"/>
              <a:t>sublists</a:t>
            </a:r>
            <a:r>
              <a:rPr lang="en-US" altLang="zh-TW" sz="2400" dirty="0" smtClean="0"/>
              <a:t> of C</a:t>
            </a:r>
          </a:p>
          <a:p>
            <a:pPr marL="363538" indent="-363538">
              <a:buAutoNum type="arabicPeriod"/>
            </a:pPr>
            <a:r>
              <a:rPr lang="en-US" altLang="zh-TW" sz="2400" dirty="0" smtClean="0"/>
              <a:t>List may be </a:t>
            </a:r>
            <a:r>
              <a:rPr lang="en-US" altLang="zh-TW" sz="2400" dirty="0" smtClean="0">
                <a:solidFill>
                  <a:srgbClr val="C00000"/>
                </a:solidFill>
              </a:rPr>
              <a:t>recursive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76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rgbClr val="0000CC"/>
                </a:solidFill>
              </a:rPr>
              <a:t>Polynomial With Multiple Variables </a:t>
            </a:r>
          </a:p>
          <a:p>
            <a:r>
              <a:rPr lang="en-US" altLang="zh-TW" dirty="0" smtClean="0"/>
              <a:t>Example </a:t>
            </a:r>
            <a:endParaRPr lang="en-US" altLang="zh-TW" dirty="0"/>
          </a:p>
          <a:p>
            <a:pPr lvl="1"/>
            <a:r>
              <a:rPr lang="en-US" altLang="zh-TW" dirty="0" smtClean="0"/>
              <a:t>P(</a:t>
            </a:r>
            <a:r>
              <a:rPr lang="en-US" altLang="zh-TW" dirty="0" err="1" smtClean="0"/>
              <a:t>x,y,z</a:t>
            </a:r>
            <a:r>
              <a:rPr lang="en-US" altLang="zh-TW" dirty="0" smtClean="0"/>
              <a:t>) = x</a:t>
            </a:r>
            <a:r>
              <a:rPr lang="en-US" altLang="zh-TW" baseline="30000" dirty="0" smtClean="0"/>
              <a:t>10</a:t>
            </a:r>
            <a:r>
              <a:rPr lang="en-US" altLang="zh-TW" dirty="0" smtClean="0"/>
              <a:t>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z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+ 2x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3</a:t>
            </a:r>
            <a:r>
              <a:rPr lang="en-US" altLang="zh-TW" dirty="0"/>
              <a:t>z</a:t>
            </a:r>
            <a:r>
              <a:rPr lang="en-US" altLang="zh-TW" baseline="30000" dirty="0"/>
              <a:t>2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z</a:t>
            </a:r>
            <a:r>
              <a:rPr lang="en-US" altLang="zh-TW" baseline="30000" dirty="0"/>
              <a:t>2</a:t>
            </a:r>
            <a:r>
              <a:rPr lang="en-US" altLang="zh-TW" dirty="0"/>
              <a:t> + x</a:t>
            </a:r>
            <a:r>
              <a:rPr lang="en-US" altLang="zh-TW" baseline="30000" dirty="0"/>
              <a:t>4</a:t>
            </a:r>
            <a:r>
              <a:rPr lang="en-US" altLang="zh-TW" dirty="0"/>
              <a:t>y</a:t>
            </a:r>
            <a:r>
              <a:rPr lang="en-US" altLang="zh-TW" baseline="30000" dirty="0"/>
              <a:t>4</a:t>
            </a:r>
            <a:r>
              <a:rPr lang="en-US" altLang="zh-TW" dirty="0"/>
              <a:t>z + 6x</a:t>
            </a:r>
            <a:r>
              <a:rPr lang="en-US" altLang="zh-TW" baseline="30000" dirty="0"/>
              <a:t>3</a:t>
            </a:r>
            <a:r>
              <a:rPr lang="en-US" altLang="zh-TW" dirty="0"/>
              <a:t>y</a:t>
            </a:r>
            <a:r>
              <a:rPr lang="en-US" altLang="zh-TW" baseline="30000" dirty="0"/>
              <a:t>4</a:t>
            </a:r>
            <a:r>
              <a:rPr lang="en-US" altLang="zh-TW" dirty="0"/>
              <a:t>z + 2yz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Factorizing out variables</a:t>
            </a:r>
          </a:p>
          <a:p>
            <a:pPr lvl="1"/>
            <a:r>
              <a:rPr lang="en-US" altLang="zh-TW" dirty="0" smtClean="0"/>
              <a:t>P(</a:t>
            </a:r>
            <a:r>
              <a:rPr lang="en-US" altLang="zh-TW" dirty="0" err="1" smtClean="0"/>
              <a:t>x,y,z</a:t>
            </a:r>
            <a:r>
              <a:rPr lang="en-US" altLang="zh-TW" dirty="0" smtClean="0"/>
              <a:t>) = x</a:t>
            </a:r>
            <a:r>
              <a:rPr lang="en-US" altLang="zh-TW" baseline="30000" dirty="0" smtClean="0"/>
              <a:t>10</a:t>
            </a:r>
            <a:r>
              <a:rPr lang="en-US" altLang="zh-TW" dirty="0" smtClean="0"/>
              <a:t>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z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</a:t>
            </a:r>
            <a:r>
              <a:rPr lang="en-US" altLang="zh-TW" dirty="0"/>
              <a:t>+ 2x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3</a:t>
            </a:r>
            <a:r>
              <a:rPr lang="en-US" altLang="zh-TW" dirty="0"/>
              <a:t>z</a:t>
            </a:r>
            <a:r>
              <a:rPr lang="en-US" altLang="zh-TW" baseline="30000" dirty="0"/>
              <a:t>2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z</a:t>
            </a:r>
            <a:r>
              <a:rPr lang="en-US" altLang="zh-TW" baseline="30000" dirty="0"/>
              <a:t>2</a:t>
            </a:r>
            <a:r>
              <a:rPr lang="en-US" altLang="zh-TW" dirty="0"/>
              <a:t> + x</a:t>
            </a:r>
            <a:r>
              <a:rPr lang="en-US" altLang="zh-TW" baseline="30000" dirty="0"/>
              <a:t>4</a:t>
            </a:r>
            <a:r>
              <a:rPr lang="en-US" altLang="zh-TW" dirty="0"/>
              <a:t>y</a:t>
            </a:r>
            <a:r>
              <a:rPr lang="en-US" altLang="zh-TW" baseline="30000" dirty="0"/>
              <a:t>4</a:t>
            </a:r>
            <a:r>
              <a:rPr lang="en-US" altLang="zh-TW" dirty="0"/>
              <a:t>z + 6x</a:t>
            </a:r>
            <a:r>
              <a:rPr lang="en-US" altLang="zh-TW" baseline="30000" dirty="0"/>
              <a:t>3</a:t>
            </a:r>
            <a:r>
              <a:rPr lang="en-US" altLang="zh-TW" dirty="0"/>
              <a:t>y</a:t>
            </a:r>
            <a:r>
              <a:rPr lang="en-US" altLang="zh-TW" baseline="30000" dirty="0"/>
              <a:t>4</a:t>
            </a:r>
            <a:r>
              <a:rPr lang="en-US" altLang="zh-TW" dirty="0"/>
              <a:t>z + 2yz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= </a:t>
            </a:r>
            <a:r>
              <a:rPr lang="en-US" altLang="zh-TW" dirty="0"/>
              <a:t>(x</a:t>
            </a:r>
            <a:r>
              <a:rPr lang="en-US" altLang="zh-TW" baseline="30000" dirty="0"/>
              <a:t>10</a:t>
            </a:r>
            <a:r>
              <a:rPr lang="en-US" altLang="zh-TW" dirty="0"/>
              <a:t>y</a:t>
            </a:r>
            <a:r>
              <a:rPr lang="en-US" altLang="zh-TW" baseline="30000" dirty="0"/>
              <a:t>3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(x</a:t>
            </a:r>
            <a:r>
              <a:rPr lang="en-US" altLang="zh-TW" baseline="30000" dirty="0"/>
              <a:t>4</a:t>
            </a:r>
            <a:r>
              <a:rPr lang="en-US" altLang="zh-TW" dirty="0"/>
              <a:t>y</a:t>
            </a:r>
            <a:r>
              <a:rPr lang="en-US" altLang="zh-TW" baseline="30000" dirty="0"/>
              <a:t>4</a:t>
            </a:r>
            <a:r>
              <a:rPr lang="en-US" altLang="zh-TW" dirty="0"/>
              <a:t>+6x3y</a:t>
            </a:r>
            <a:r>
              <a:rPr lang="en-US" altLang="zh-TW" baseline="30000" dirty="0"/>
              <a:t>4</a:t>
            </a:r>
            <a:r>
              <a:rPr lang="en-US" altLang="zh-TW" dirty="0"/>
              <a:t>+2y)z</a:t>
            </a:r>
          </a:p>
          <a:p>
            <a:pPr marL="457200" lvl="1" indent="0">
              <a:buNone/>
            </a:pPr>
            <a:r>
              <a:rPr lang="en-US" altLang="zh-TW" dirty="0" smtClean="0"/>
              <a:t>                  = </a:t>
            </a:r>
            <a:r>
              <a:rPr lang="en-US" altLang="zh-TW" u="sng" dirty="0"/>
              <a:t>((x</a:t>
            </a:r>
            <a:r>
              <a:rPr lang="en-US" altLang="zh-TW" u="sng" baseline="30000" dirty="0"/>
              <a:t>10</a:t>
            </a:r>
            <a:r>
              <a:rPr lang="en-US" altLang="zh-TW" u="sng" dirty="0"/>
              <a:t> + 2x</a:t>
            </a:r>
            <a:r>
              <a:rPr lang="en-US" altLang="zh-TW" u="sng" baseline="30000" dirty="0"/>
              <a:t>8</a:t>
            </a:r>
            <a:r>
              <a:rPr lang="en-US" altLang="zh-TW" u="sng" dirty="0"/>
              <a:t>)y</a:t>
            </a:r>
            <a:r>
              <a:rPr lang="en-US" altLang="zh-TW" u="sng" baseline="30000" dirty="0"/>
              <a:t>3</a:t>
            </a:r>
            <a:r>
              <a:rPr lang="en-US" altLang="zh-TW" u="sng" dirty="0"/>
              <a:t> + 3x</a:t>
            </a:r>
            <a:r>
              <a:rPr lang="en-US" altLang="zh-TW" u="sng" baseline="30000" dirty="0"/>
              <a:t>8</a:t>
            </a:r>
            <a:r>
              <a:rPr lang="en-US" altLang="zh-TW" u="sng" dirty="0"/>
              <a:t>y</a:t>
            </a:r>
            <a:r>
              <a:rPr lang="en-US" altLang="zh-TW" u="sng" baseline="30000" dirty="0"/>
              <a:t>2</a:t>
            </a:r>
            <a:r>
              <a:rPr lang="en-US" altLang="zh-TW" u="sng" dirty="0"/>
              <a:t>)</a:t>
            </a:r>
            <a:r>
              <a:rPr lang="en-US" altLang="zh-TW" dirty="0"/>
              <a:t>z</a:t>
            </a:r>
            <a:r>
              <a:rPr lang="en-US" altLang="zh-TW" baseline="30000" dirty="0"/>
              <a:t>2</a:t>
            </a:r>
            <a:r>
              <a:rPr lang="en-US" altLang="zh-TW" dirty="0"/>
              <a:t> + </a:t>
            </a:r>
            <a:r>
              <a:rPr lang="en-US" altLang="zh-TW" u="sng" dirty="0"/>
              <a:t>((x</a:t>
            </a:r>
            <a:r>
              <a:rPr lang="en-US" altLang="zh-TW" u="sng" baseline="30000" dirty="0"/>
              <a:t>4</a:t>
            </a:r>
            <a:r>
              <a:rPr lang="en-US" altLang="zh-TW" u="sng" dirty="0"/>
              <a:t> + 6x</a:t>
            </a:r>
            <a:r>
              <a:rPr lang="en-US" altLang="zh-TW" u="sng" baseline="30000" dirty="0"/>
              <a:t>3</a:t>
            </a:r>
            <a:r>
              <a:rPr lang="en-US" altLang="zh-TW" u="sng" dirty="0"/>
              <a:t>)y</a:t>
            </a:r>
            <a:r>
              <a:rPr lang="en-US" altLang="zh-TW" u="sng" baseline="30000" dirty="0"/>
              <a:t>4</a:t>
            </a:r>
            <a:r>
              <a:rPr lang="en-US" altLang="zh-TW" u="sng" dirty="0"/>
              <a:t> + 2y)</a:t>
            </a:r>
            <a:r>
              <a:rPr lang="en-US" altLang="zh-TW" dirty="0"/>
              <a:t>z </a:t>
            </a:r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3041006" y="5246258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/>
              <a:t>C(x, y)</a:t>
            </a:r>
            <a:r>
              <a:rPr lang="en-US" altLang="zh-TW" sz="2400" dirty="0"/>
              <a:t>z</a:t>
            </a:r>
            <a:r>
              <a:rPr lang="en-US" altLang="zh-TW" sz="2400" baseline="30000" dirty="0"/>
              <a:t>2</a:t>
            </a:r>
            <a:r>
              <a:rPr lang="en-US" altLang="zh-TW" sz="2400" dirty="0"/>
              <a:t> + </a:t>
            </a:r>
            <a:r>
              <a:rPr lang="en-US" altLang="zh-TW" sz="2400" u="sng" dirty="0"/>
              <a:t>D(x, y)</a:t>
            </a:r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 rot="5400000">
            <a:off x="4064524" y="49522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 rot="7200000">
            <a:off x="3320145" y="56238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 rot="2700000">
            <a:off x="4809244" y="55727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=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03607" y="5915666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/>
              <a:t>E(x)y</a:t>
            </a:r>
            <a:r>
              <a:rPr lang="en-US" altLang="zh-TW" sz="2400" u="sng" baseline="30000" dirty="0"/>
              <a:t>3</a:t>
            </a:r>
            <a:r>
              <a:rPr lang="en-US" altLang="zh-TW" sz="2400" u="sng" dirty="0"/>
              <a:t> + F(x)y</a:t>
            </a:r>
            <a:r>
              <a:rPr lang="en-US" altLang="zh-TW" sz="2400" u="sng" baseline="30000" dirty="0"/>
              <a:t>2</a:t>
            </a:r>
            <a:endParaRPr lang="zh-TW" altLang="en-US" sz="2400" u="sng" baseline="30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72000" y="5915666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u="sng" dirty="0"/>
              <a:t>G(x)y</a:t>
            </a:r>
            <a:r>
              <a:rPr lang="en-US" altLang="zh-TW" sz="2400" u="sng" baseline="30000" dirty="0"/>
              <a:t>4</a:t>
            </a:r>
            <a:r>
              <a:rPr lang="en-US" altLang="zh-TW" sz="2400" u="sng" dirty="0"/>
              <a:t> + G(x)y</a:t>
            </a:r>
            <a:endParaRPr lang="zh-TW" altLang="en-US" sz="2400" u="sng" baseline="300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548520" y="5078435"/>
            <a:ext cx="2398532" cy="132343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Every polynomial consists of a </a:t>
            </a:r>
            <a:r>
              <a:rPr lang="en-US" altLang="zh-TW" sz="2000" dirty="0" smtClean="0">
                <a:solidFill>
                  <a:srgbClr val="C00000"/>
                </a:solidFill>
              </a:rPr>
              <a:t>variable</a:t>
            </a:r>
            <a:r>
              <a:rPr lang="en-US" altLang="zh-TW" sz="2000" dirty="0" smtClean="0"/>
              <a:t> plus </a:t>
            </a:r>
            <a:r>
              <a:rPr lang="en-US" altLang="zh-TW" sz="2000" dirty="0" smtClean="0">
                <a:solidFill>
                  <a:srgbClr val="0000CC"/>
                </a:solidFill>
              </a:rPr>
              <a:t>coefficient-exponent pairs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612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橢圓 22"/>
          <p:cNvSpPr/>
          <p:nvPr/>
        </p:nvSpPr>
        <p:spPr>
          <a:xfrm>
            <a:off x="4581144" y="1551242"/>
            <a:ext cx="2398014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528816" y="1551242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330952" y="154400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4636008" y="1563910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6949440" y="1605533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109460" y="1505522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859536" y="1536765"/>
            <a:ext cx="3008376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3054096" y="1536765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1847088" y="1529526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033272" y="154943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867912" y="1591056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027932" y="1491045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6878574" y="2452824"/>
            <a:ext cx="274320" cy="3108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((x</a:t>
            </a:r>
            <a:r>
              <a:rPr lang="en-US" altLang="zh-TW" baseline="30000" dirty="0"/>
              <a:t>10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)y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((x</a:t>
            </a:r>
            <a:r>
              <a:rPr lang="en-US" altLang="zh-TW" baseline="30000" dirty="0"/>
              <a:t>4</a:t>
            </a:r>
            <a:r>
              <a:rPr lang="en-US" altLang="zh-TW" dirty="0"/>
              <a:t> + 6x</a:t>
            </a:r>
            <a:r>
              <a:rPr lang="en-US" altLang="zh-TW" baseline="30000" dirty="0"/>
              <a:t>3</a:t>
            </a:r>
            <a:r>
              <a:rPr lang="en-US" altLang="zh-TW" dirty="0"/>
              <a:t>)y</a:t>
            </a:r>
            <a:r>
              <a:rPr lang="en-US" altLang="zh-TW" baseline="30000" dirty="0"/>
              <a:t>4</a:t>
            </a:r>
            <a:r>
              <a:rPr lang="en-US" altLang="zh-TW" dirty="0"/>
              <a:t> + 2y)z</a:t>
            </a:r>
          </a:p>
          <a:p>
            <a:r>
              <a:rPr lang="en-US" altLang="zh-TW" dirty="0"/>
              <a:t>Three types of information</a:t>
            </a:r>
          </a:p>
          <a:p>
            <a:pPr lvl="1"/>
            <a:r>
              <a:rPr lang="en-US" altLang="zh-TW" dirty="0"/>
              <a:t>Factored-out variable</a:t>
            </a:r>
          </a:p>
          <a:p>
            <a:pPr lvl="1"/>
            <a:r>
              <a:rPr lang="en-US" altLang="zh-TW" dirty="0"/>
              <a:t>Exponent of the factored variable </a:t>
            </a:r>
            <a:br>
              <a:rPr lang="en-US" altLang="zh-TW" dirty="0"/>
            </a:br>
            <a:r>
              <a:rPr lang="en-US" altLang="zh-TW" dirty="0"/>
              <a:t>and a link to the associated </a:t>
            </a:r>
            <a:br>
              <a:rPr lang="en-US" altLang="zh-TW" dirty="0"/>
            </a:br>
            <a:r>
              <a:rPr lang="en-US" altLang="zh-TW" dirty="0"/>
              <a:t>sub-polynomial   </a:t>
            </a:r>
          </a:p>
          <a:p>
            <a:pPr lvl="1"/>
            <a:r>
              <a:rPr lang="en-US" altLang="zh-TW" dirty="0"/>
              <a:t>Coefficient of each term </a:t>
            </a:r>
          </a:p>
          <a:p>
            <a:r>
              <a:rPr lang="en-US" altLang="zh-TW" dirty="0"/>
              <a:t>Node structure for storing the information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63056" y="2368296"/>
            <a:ext cx="1111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e.g.,  'z'</a:t>
            </a:r>
            <a:endParaRPr lang="zh-TW" altLang="en-US" sz="2400" dirty="0"/>
          </a:p>
        </p:txBody>
      </p:sp>
      <p:sp>
        <p:nvSpPr>
          <p:cNvPr id="11" name="橢圓 10"/>
          <p:cNvSpPr/>
          <p:nvPr/>
        </p:nvSpPr>
        <p:spPr>
          <a:xfrm>
            <a:off x="6851142" y="2932776"/>
            <a:ext cx="274320" cy="31089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163056" y="2848248"/>
            <a:ext cx="101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e.g.,  2</a:t>
            </a:r>
            <a:endParaRPr lang="zh-TW" altLang="en-US" sz="2400" dirty="0"/>
          </a:p>
        </p:txBody>
      </p:sp>
      <p:sp>
        <p:nvSpPr>
          <p:cNvPr id="13" name="橢圓 12"/>
          <p:cNvSpPr/>
          <p:nvPr/>
        </p:nvSpPr>
        <p:spPr>
          <a:xfrm>
            <a:off x="6851142" y="3243672"/>
            <a:ext cx="1969599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320790" y="322761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       (x</a:t>
            </a:r>
            <a:r>
              <a:rPr lang="en-US" altLang="zh-TW" sz="2000" baseline="30000" dirty="0"/>
              <a:t>10</a:t>
            </a:r>
            <a:r>
              <a:rPr lang="en-US" altLang="zh-TW" sz="2000" dirty="0"/>
              <a:t> + 2x</a:t>
            </a:r>
            <a:r>
              <a:rPr lang="en-US" altLang="zh-TW" sz="2000" baseline="30000" dirty="0"/>
              <a:t>8</a:t>
            </a:r>
            <a:r>
              <a:rPr lang="en-US" altLang="zh-TW" sz="2000" dirty="0"/>
              <a:t>)y</a:t>
            </a:r>
            <a:r>
              <a:rPr lang="en-US" altLang="zh-TW" sz="2000" baseline="30000" dirty="0"/>
              <a:t>3</a:t>
            </a:r>
            <a:r>
              <a:rPr lang="en-US" altLang="zh-TW" sz="2000" dirty="0"/>
              <a:t> + 3x</a:t>
            </a:r>
            <a:r>
              <a:rPr lang="en-US" altLang="zh-TW" sz="2000" baseline="30000" dirty="0"/>
              <a:t>8</a:t>
            </a:r>
            <a:r>
              <a:rPr lang="en-US" altLang="zh-TW" sz="2000" dirty="0"/>
              <a:t>y</a:t>
            </a:r>
            <a:r>
              <a:rPr lang="en-US" altLang="zh-TW" sz="2000" baseline="30000" dirty="0"/>
              <a:t>2</a:t>
            </a:r>
            <a:endParaRPr lang="zh-TW" altLang="en-US" sz="2000" dirty="0"/>
          </a:p>
        </p:txBody>
      </p:sp>
      <p:sp>
        <p:nvSpPr>
          <p:cNvPr id="29" name="橢圓 28"/>
          <p:cNvSpPr/>
          <p:nvPr/>
        </p:nvSpPr>
        <p:spPr>
          <a:xfrm>
            <a:off x="6924294" y="387379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197417" y="3842222"/>
            <a:ext cx="1010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e.g.,  1</a:t>
            </a:r>
            <a:endParaRPr lang="zh-TW" altLang="en-US" sz="2400" dirty="0"/>
          </a:p>
        </p:txBody>
      </p:sp>
      <p:sp>
        <p:nvSpPr>
          <p:cNvPr id="31" name="矩形 30"/>
          <p:cNvSpPr/>
          <p:nvPr/>
        </p:nvSpPr>
        <p:spPr>
          <a:xfrm>
            <a:off x="1165860" y="6109017"/>
            <a:ext cx="668426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link to the next node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65860" y="5377813"/>
            <a:ext cx="668426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variable name / link to sub-polynomial / coefficient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65860" y="5012053"/>
            <a:ext cx="668426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type of the node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65860" y="5743257"/>
            <a:ext cx="6684264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exponent (optional)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165860" y="5012053"/>
            <a:ext cx="6684264" cy="14544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562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3355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no};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no=2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type;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char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sub;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next;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to next node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2794000" y="4590069"/>
            <a:ext cx="3477260" cy="2193928"/>
            <a:chOff x="1165860" y="5012053"/>
            <a:chExt cx="6684264" cy="2193928"/>
          </a:xfrm>
          <a:solidFill>
            <a:schemeClr val="bg1"/>
          </a:solidFill>
        </p:grpSpPr>
        <p:sp>
          <p:nvSpPr>
            <p:cNvPr id="6" name="矩形 5"/>
            <p:cNvSpPr/>
            <p:nvPr/>
          </p:nvSpPr>
          <p:spPr>
            <a:xfrm>
              <a:off x="1165860" y="6840221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link to the next node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65860" y="5377813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variable name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165860" y="5012053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type of the node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165860" y="6474461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exponent (optional)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165860" y="5743257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link to sub-polynomial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65860" y="6109017"/>
              <a:ext cx="6684264" cy="365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 coefficient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2794000" y="4590069"/>
            <a:ext cx="3477260" cy="21901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92986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Node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33559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enum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no};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no=2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NodeType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type;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sub;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PolyNode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next;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to next node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右大括弧 10"/>
          <p:cNvSpPr/>
          <p:nvPr/>
        </p:nvSpPr>
        <p:spPr>
          <a:xfrm>
            <a:off x="3593592" y="2701421"/>
            <a:ext cx="246888" cy="1111627"/>
          </a:xfrm>
          <a:prstGeom prst="rightBrace">
            <a:avLst>
              <a:gd name="adj1" fmla="val 42295"/>
              <a:gd name="adj2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875795" y="3034221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three variables </a:t>
            </a:r>
            <a:b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overlap in memory</a:t>
            </a:r>
            <a:endParaRPr lang="zh-TW" alt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2794000" y="4971413"/>
            <a:ext cx="3477260" cy="1462724"/>
            <a:chOff x="1165860" y="5012053"/>
            <a:chExt cx="6684264" cy="1462724"/>
          </a:xfrm>
        </p:grpSpPr>
        <p:sp>
          <p:nvSpPr>
            <p:cNvPr id="15" name="矩形 14"/>
            <p:cNvSpPr/>
            <p:nvPr/>
          </p:nvSpPr>
          <p:spPr>
            <a:xfrm>
              <a:off x="1165860" y="6109017"/>
              <a:ext cx="6684264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link to the next node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65860" y="5377813"/>
              <a:ext cx="6684264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name / sub / </a:t>
              </a:r>
              <a:r>
                <a:rPr lang="en-US" altLang="zh-TW" sz="2400" dirty="0" err="1">
                  <a:solidFill>
                    <a:schemeClr val="tx1"/>
                  </a:solidFill>
                </a:rPr>
                <a:t>coef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65860" y="5012053"/>
              <a:ext cx="6684264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type of the node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65860" y="5743257"/>
              <a:ext cx="6684264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exponent (optional)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165860" y="5012053"/>
              <a:ext cx="6684264" cy="14544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0" name="手繪多邊形 19"/>
          <p:cNvSpPr/>
          <p:nvPr/>
        </p:nvSpPr>
        <p:spPr>
          <a:xfrm>
            <a:off x="3942080" y="3251200"/>
            <a:ext cx="3031591" cy="2235200"/>
          </a:xfrm>
          <a:custGeom>
            <a:avLst/>
            <a:gdLst>
              <a:gd name="connsiteX0" fmla="*/ 2103120 w 3031591"/>
              <a:gd name="connsiteY0" fmla="*/ 2235200 h 2235200"/>
              <a:gd name="connsiteX1" fmla="*/ 2926080 w 3031591"/>
              <a:gd name="connsiteY1" fmla="*/ 1016000 h 2235200"/>
              <a:gd name="connsiteX2" fmla="*/ 0 w 3031591"/>
              <a:gd name="connsiteY2" fmla="*/ 0 h 223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591" h="2235200">
                <a:moveTo>
                  <a:pt x="2103120" y="2235200"/>
                </a:moveTo>
                <a:cubicBezTo>
                  <a:pt x="2689860" y="1811866"/>
                  <a:pt x="3276600" y="1388533"/>
                  <a:pt x="2926080" y="1016000"/>
                </a:cubicBezTo>
                <a:cubicBezTo>
                  <a:pt x="2575560" y="643467"/>
                  <a:pt x="1287780" y="321733"/>
                  <a:pt x="0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43218" y="5586985"/>
            <a:ext cx="2071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reduced node size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7222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PolyNode</a:t>
            </a:r>
            <a:r>
              <a:rPr lang="en-US" altLang="zh-TW" dirty="0" smtClean="0"/>
              <a:t> Class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07934" y="1420837"/>
            <a:ext cx="5262979" cy="378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enum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Triple{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, no};</a:t>
            </a:r>
          </a:p>
          <a:p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PolyNode</a:t>
            </a:r>
            <a:endParaRPr lang="en-US" altLang="zh-TW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Triple  trio;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union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vble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PolyNode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*down;  //link field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coef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};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exp;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PolyNode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*next;      //link field</a:t>
            </a:r>
          </a:p>
          <a:p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};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03777" name="Object 1"/>
          <p:cNvGraphicFramePr>
            <a:graphicFrameLocks noChangeAspect="1"/>
          </p:cNvGraphicFramePr>
          <p:nvPr/>
        </p:nvGraphicFramePr>
        <p:xfrm>
          <a:off x="815918" y="5242038"/>
          <a:ext cx="6794695" cy="1516172"/>
        </p:xfrm>
        <a:graphic>
          <a:graphicData uri="http://schemas.openxmlformats.org/presentationml/2006/ole">
            <p:oleObj spid="_x0000_s203777" name="Visio" r:id="rId3" imgW="8357921" imgH="1872996" progId="Visio.Drawing.11">
              <p:embed/>
            </p:oleObj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992830" y="5521573"/>
            <a:ext cx="2198038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zh-TW" dirty="0" smtClean="0"/>
              <a:t>多項式</a:t>
            </a:r>
            <a:r>
              <a:rPr lang="en-US" altLang="zh-TW" dirty="0" smtClean="0"/>
              <a:t>3</a:t>
            </a:r>
            <a:r>
              <a:rPr lang="en-US" altLang="zh-TW" i="1" dirty="0" smtClean="0"/>
              <a:t>x</a:t>
            </a:r>
            <a:r>
              <a:rPr lang="en-US" altLang="zh-TW" baseline="30000" dirty="0" smtClean="0"/>
              <a:t>2</a:t>
            </a:r>
            <a:r>
              <a:rPr lang="en-US" altLang="zh-TW" i="1" dirty="0" smtClean="0"/>
              <a:t>y</a:t>
            </a:r>
            <a:r>
              <a:rPr lang="zh-TW" altLang="zh-TW" dirty="0" smtClean="0"/>
              <a:t>的表示法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5809958" y="1573227"/>
            <a:ext cx="3132408" cy="762001"/>
            <a:chOff x="5739618" y="1995267"/>
            <a:chExt cx="3132408" cy="762001"/>
          </a:xfrm>
        </p:grpSpPr>
        <p:sp>
          <p:nvSpPr>
            <p:cNvPr id="9" name="文字方塊 8"/>
            <p:cNvSpPr txBox="1"/>
            <p:nvPr/>
          </p:nvSpPr>
          <p:spPr>
            <a:xfrm>
              <a:off x="5894363" y="2011680"/>
              <a:ext cx="5549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0000CC"/>
                  </a:solidFill>
                </a:rPr>
                <a:t>trio</a:t>
              </a:r>
              <a:endParaRPr lang="zh-TW" altLang="en-US" sz="2000" dirty="0">
                <a:solidFill>
                  <a:srgbClr val="0000CC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39618" y="2377440"/>
              <a:ext cx="773724" cy="37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525065" y="2375095"/>
              <a:ext cx="773724" cy="37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312855" y="2375095"/>
              <a:ext cx="773724" cy="37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8098302" y="2372750"/>
              <a:ext cx="773724" cy="37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553197" y="1995267"/>
              <a:ext cx="78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>
                  <a:solidFill>
                    <a:srgbClr val="C00000"/>
                  </a:solidFill>
                </a:rPr>
                <a:t>union</a:t>
              </a:r>
              <a:endParaRPr lang="zh-TW" alt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11329" y="2009335"/>
              <a:ext cx="5542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exp</a:t>
              </a:r>
              <a:endParaRPr lang="zh-TW" altLang="en-US" sz="2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213188" y="2009335"/>
              <a:ext cx="64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next</a:t>
              </a:r>
              <a:endParaRPr lang="zh-TW" altLang="en-US" sz="2000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5824025" y="2616591"/>
            <a:ext cx="3137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0000CC"/>
                </a:solidFill>
              </a:rPr>
              <a:t>trio</a:t>
            </a:r>
            <a:r>
              <a:rPr lang="en-US" altLang="zh-TW" sz="2000" dirty="0" smtClean="0"/>
              <a:t>=</a:t>
            </a:r>
          </a:p>
          <a:p>
            <a:r>
              <a:rPr lang="en-US" altLang="zh-TW" sz="2000" b="1" dirty="0" err="1" smtClean="0">
                <a:solidFill>
                  <a:srgbClr val="0000CC"/>
                </a:solidFill>
              </a:rPr>
              <a:t>var</a:t>
            </a:r>
            <a:r>
              <a:rPr lang="en-US" altLang="zh-TW" sz="2000" dirty="0" smtClean="0"/>
              <a:t>:  the node is the </a:t>
            </a:r>
            <a:r>
              <a:rPr lang="en-US" altLang="zh-TW" sz="2000" b="1" dirty="0" smtClean="0"/>
              <a:t>header</a:t>
            </a:r>
            <a:r>
              <a:rPr lang="en-US" altLang="zh-TW" sz="2000" dirty="0" smtClean="0"/>
              <a:t> node,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vble</a:t>
            </a:r>
            <a:r>
              <a:rPr lang="en-US" altLang="zh-TW" sz="2000" dirty="0" smtClean="0"/>
              <a:t> is </a:t>
            </a:r>
            <a:r>
              <a:rPr lang="en-US" altLang="zh-TW" sz="2000" b="1" dirty="0" smtClean="0"/>
              <a:t>name of variable</a:t>
            </a:r>
          </a:p>
          <a:p>
            <a:r>
              <a:rPr lang="en-US" altLang="zh-TW" sz="2000" b="1" dirty="0" err="1" smtClean="0">
                <a:solidFill>
                  <a:srgbClr val="0000CC"/>
                </a:solidFill>
              </a:rPr>
              <a:t>ptr</a:t>
            </a:r>
            <a:r>
              <a:rPr lang="en-US" altLang="zh-TW" sz="2000" dirty="0" smtClean="0"/>
              <a:t>:  the coefficient is itself a </a:t>
            </a:r>
            <a:r>
              <a:rPr lang="en-US" altLang="zh-TW" sz="2000" b="1" dirty="0" smtClean="0"/>
              <a:t>list</a:t>
            </a:r>
            <a:r>
              <a:rPr lang="en-US" altLang="zh-TW" sz="2000" dirty="0" smtClean="0"/>
              <a:t> pointed by </a:t>
            </a:r>
            <a:r>
              <a:rPr lang="en-US" altLang="zh-TW" sz="2000" dirty="0" smtClean="0">
                <a:solidFill>
                  <a:srgbClr val="C00000"/>
                </a:solidFill>
              </a:rPr>
              <a:t>down</a:t>
            </a:r>
          </a:p>
          <a:p>
            <a:r>
              <a:rPr lang="en-US" altLang="zh-TW" sz="2000" b="1" dirty="0" smtClean="0">
                <a:solidFill>
                  <a:srgbClr val="0000CC"/>
                </a:solidFill>
              </a:rPr>
              <a:t>no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/>
              <a:t>coefficient</a:t>
            </a:r>
            <a:r>
              <a:rPr lang="en-US" altLang="zh-TW" sz="2000" dirty="0" smtClean="0"/>
              <a:t> is integer stored in the field </a:t>
            </a:r>
            <a:r>
              <a:rPr lang="en-US" altLang="zh-TW" sz="2000" dirty="0" err="1" smtClean="0">
                <a:solidFill>
                  <a:srgbClr val="C00000"/>
                </a:solidFill>
              </a:rPr>
              <a:t>coef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橢圓 155"/>
          <p:cNvSpPr/>
          <p:nvPr/>
        </p:nvSpPr>
        <p:spPr>
          <a:xfrm>
            <a:off x="4581144" y="1551242"/>
            <a:ext cx="2398014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6528816" y="1551242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5330952" y="154400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4636008" y="1563910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6949440" y="1605533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7109460" y="1505522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859536" y="1536765"/>
            <a:ext cx="3008376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3054096" y="1536765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1847088" y="1529526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1033272" y="154943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橢圓 165"/>
          <p:cNvSpPr/>
          <p:nvPr/>
        </p:nvSpPr>
        <p:spPr>
          <a:xfrm>
            <a:off x="3867912" y="1591056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/>
          <p:cNvSpPr/>
          <p:nvPr/>
        </p:nvSpPr>
        <p:spPr>
          <a:xfrm>
            <a:off x="4027932" y="1491045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((x</a:t>
            </a:r>
            <a:r>
              <a:rPr lang="en-US" altLang="zh-TW" baseline="30000" dirty="0"/>
              <a:t>10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)y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((x</a:t>
            </a:r>
            <a:r>
              <a:rPr lang="en-US" altLang="zh-TW" baseline="30000" dirty="0"/>
              <a:t>4</a:t>
            </a:r>
            <a:r>
              <a:rPr lang="en-US" altLang="zh-TW" dirty="0"/>
              <a:t> + 6x</a:t>
            </a:r>
            <a:r>
              <a:rPr lang="en-US" altLang="zh-TW" baseline="30000" dirty="0"/>
              <a:t>3</a:t>
            </a:r>
            <a:r>
              <a:rPr lang="en-US" altLang="zh-TW" dirty="0"/>
              <a:t>)y</a:t>
            </a:r>
            <a:r>
              <a:rPr lang="en-US" altLang="zh-TW" baseline="30000" dirty="0"/>
              <a:t>4</a:t>
            </a:r>
            <a:r>
              <a:rPr lang="en-US" altLang="zh-TW" dirty="0"/>
              <a:t> + 2y)z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167</a:t>
            </a:fld>
            <a:endParaRPr lang="zh-TW" altLang="en-US"/>
          </a:p>
        </p:txBody>
      </p:sp>
      <p:grpSp>
        <p:nvGrpSpPr>
          <p:cNvPr id="52" name="群組 51"/>
          <p:cNvGrpSpPr/>
          <p:nvPr/>
        </p:nvGrpSpPr>
        <p:grpSpPr>
          <a:xfrm>
            <a:off x="3624453" y="4282869"/>
            <a:ext cx="850392" cy="298822"/>
            <a:chOff x="923544" y="2352937"/>
            <a:chExt cx="850392" cy="298822"/>
          </a:xfrm>
        </p:grpSpPr>
        <p:sp>
          <p:nvSpPr>
            <p:cNvPr id="53" name="矩形 5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666869" y="4282869"/>
            <a:ext cx="850392" cy="298822"/>
            <a:chOff x="923544" y="2352937"/>
            <a:chExt cx="850392" cy="298822"/>
          </a:xfrm>
        </p:grpSpPr>
        <p:sp>
          <p:nvSpPr>
            <p:cNvPr id="58" name="矩形 5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571750" y="4989774"/>
            <a:ext cx="850392" cy="298822"/>
            <a:chOff x="923544" y="2352937"/>
            <a:chExt cx="850392" cy="298822"/>
          </a:xfrm>
        </p:grpSpPr>
        <p:sp>
          <p:nvSpPr>
            <p:cNvPr id="73" name="矩形 7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3614166" y="4989774"/>
            <a:ext cx="850392" cy="298822"/>
            <a:chOff x="923544" y="2352937"/>
            <a:chExt cx="850392" cy="298822"/>
          </a:xfrm>
        </p:grpSpPr>
        <p:sp>
          <p:nvSpPr>
            <p:cNvPr id="78" name="矩形 7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666869" y="4989774"/>
            <a:ext cx="850392" cy="298822"/>
            <a:chOff x="923544" y="2352937"/>
            <a:chExt cx="850392" cy="298822"/>
          </a:xfrm>
        </p:grpSpPr>
        <p:sp>
          <p:nvSpPr>
            <p:cNvPr id="83" name="矩形 8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3" name="直線單箭頭接點 122"/>
          <p:cNvCxnSpPr/>
          <p:nvPr/>
        </p:nvCxnSpPr>
        <p:spPr>
          <a:xfrm>
            <a:off x="4335399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342257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289554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字方塊 152"/>
          <p:cNvSpPr txBox="1"/>
          <p:nvPr/>
        </p:nvSpPr>
        <p:spPr>
          <a:xfrm>
            <a:off x="2760307" y="419365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3x</a:t>
            </a:r>
            <a:r>
              <a:rPr lang="en-US" altLang="zh-TW" sz="2800" baseline="30000" dirty="0"/>
              <a:t>8</a:t>
            </a:r>
            <a:endParaRPr lang="zh-TW" altLang="en-US" sz="2800" baseline="30000" dirty="0"/>
          </a:p>
        </p:txBody>
      </p:sp>
      <p:sp>
        <p:nvSpPr>
          <p:cNvPr id="155" name="文字方塊 154"/>
          <p:cNvSpPr txBox="1"/>
          <p:nvPr/>
        </p:nvSpPr>
        <p:spPr>
          <a:xfrm>
            <a:off x="1133658" y="487757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x</a:t>
            </a:r>
            <a:r>
              <a:rPr lang="en-US" altLang="zh-TW" sz="2800" baseline="30000" dirty="0"/>
              <a:t>10</a:t>
            </a:r>
            <a:r>
              <a:rPr lang="en-US" altLang="zh-TW" sz="2800" dirty="0"/>
              <a:t>+2x</a:t>
            </a:r>
            <a:r>
              <a:rPr lang="en-US" altLang="zh-TW" sz="2800" baseline="30000" dirty="0"/>
              <a:t>8</a:t>
            </a:r>
            <a:endParaRPr lang="zh-TW" altLang="en-US" sz="2800" baseline="30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321169" y="5852160"/>
            <a:ext cx="442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simplicity, trio field is omitted.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712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橢圓 150"/>
          <p:cNvSpPr/>
          <p:nvPr/>
        </p:nvSpPr>
        <p:spPr>
          <a:xfrm>
            <a:off x="4581144" y="1551242"/>
            <a:ext cx="2398014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2" name="橢圓 151"/>
          <p:cNvSpPr/>
          <p:nvPr/>
        </p:nvSpPr>
        <p:spPr>
          <a:xfrm>
            <a:off x="6528816" y="1551242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/>
          <p:cNvSpPr/>
          <p:nvPr/>
        </p:nvSpPr>
        <p:spPr>
          <a:xfrm>
            <a:off x="5330952" y="154400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4" name="橢圓 153"/>
          <p:cNvSpPr/>
          <p:nvPr/>
        </p:nvSpPr>
        <p:spPr>
          <a:xfrm>
            <a:off x="4636008" y="1563910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6949440" y="1605533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7109460" y="1505522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859536" y="1536765"/>
            <a:ext cx="3008376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3054096" y="1536765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1847088" y="1529526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1033272" y="154943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3867912" y="1591056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4027932" y="1491045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((x</a:t>
            </a:r>
            <a:r>
              <a:rPr lang="en-US" altLang="zh-TW" baseline="30000" dirty="0"/>
              <a:t>10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)y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((x</a:t>
            </a:r>
            <a:r>
              <a:rPr lang="en-US" altLang="zh-TW" baseline="30000" dirty="0"/>
              <a:t>4</a:t>
            </a:r>
            <a:r>
              <a:rPr lang="en-US" altLang="zh-TW" dirty="0"/>
              <a:t> + 6x</a:t>
            </a:r>
            <a:r>
              <a:rPr lang="en-US" altLang="zh-TW" baseline="30000" dirty="0"/>
              <a:t>3</a:t>
            </a:r>
            <a:r>
              <a:rPr lang="en-US" altLang="zh-TW" dirty="0"/>
              <a:t>)y</a:t>
            </a:r>
            <a:r>
              <a:rPr lang="en-US" altLang="zh-TW" baseline="30000" dirty="0"/>
              <a:t>4</a:t>
            </a:r>
            <a:r>
              <a:rPr lang="en-US" altLang="zh-TW" dirty="0"/>
              <a:t> + 2y)z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168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527048" y="3348449"/>
            <a:ext cx="850392" cy="298822"/>
            <a:chOff x="923544" y="2352937"/>
            <a:chExt cx="850392" cy="298822"/>
          </a:xfrm>
        </p:grpSpPr>
        <p:sp>
          <p:nvSpPr>
            <p:cNvPr id="18" name="矩形 1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y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69464" y="3348449"/>
            <a:ext cx="850392" cy="298822"/>
            <a:chOff x="923544" y="2352937"/>
            <a:chExt cx="850392" cy="298822"/>
          </a:xfrm>
        </p:grpSpPr>
        <p:sp>
          <p:nvSpPr>
            <p:cNvPr id="23" name="矩形 2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622167" y="3348449"/>
            <a:ext cx="850392" cy="298822"/>
            <a:chOff x="923544" y="2352937"/>
            <a:chExt cx="850392" cy="298822"/>
          </a:xfrm>
        </p:grpSpPr>
        <p:sp>
          <p:nvSpPr>
            <p:cNvPr id="28" name="矩形 2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624453" y="4282869"/>
            <a:ext cx="850392" cy="298822"/>
            <a:chOff x="923544" y="2352937"/>
            <a:chExt cx="850392" cy="298822"/>
          </a:xfrm>
        </p:grpSpPr>
        <p:sp>
          <p:nvSpPr>
            <p:cNvPr id="53" name="矩形 5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666869" y="4282869"/>
            <a:ext cx="850392" cy="298822"/>
            <a:chOff x="923544" y="2352937"/>
            <a:chExt cx="850392" cy="298822"/>
          </a:xfrm>
        </p:grpSpPr>
        <p:sp>
          <p:nvSpPr>
            <p:cNvPr id="58" name="矩形 5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571750" y="4989774"/>
            <a:ext cx="850392" cy="298822"/>
            <a:chOff x="923544" y="2352937"/>
            <a:chExt cx="850392" cy="298822"/>
          </a:xfrm>
        </p:grpSpPr>
        <p:sp>
          <p:nvSpPr>
            <p:cNvPr id="73" name="矩形 7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3614166" y="4989774"/>
            <a:ext cx="850392" cy="298822"/>
            <a:chOff x="923544" y="2352937"/>
            <a:chExt cx="850392" cy="298822"/>
          </a:xfrm>
        </p:grpSpPr>
        <p:sp>
          <p:nvSpPr>
            <p:cNvPr id="78" name="矩形 7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666869" y="4989774"/>
            <a:ext cx="850392" cy="298822"/>
            <a:chOff x="923544" y="2352937"/>
            <a:chExt cx="850392" cy="298822"/>
          </a:xfrm>
        </p:grpSpPr>
        <p:sp>
          <p:nvSpPr>
            <p:cNvPr id="83" name="矩形 8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/>
          <p:nvPr/>
        </p:nvCxnSpPr>
        <p:spPr>
          <a:xfrm>
            <a:off x="2237994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290697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4335399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342257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289554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手繪多邊形 130"/>
          <p:cNvSpPr/>
          <p:nvPr/>
        </p:nvSpPr>
        <p:spPr>
          <a:xfrm>
            <a:off x="3386709" y="3483864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 132"/>
          <p:cNvSpPr/>
          <p:nvPr/>
        </p:nvSpPr>
        <p:spPr>
          <a:xfrm>
            <a:off x="2324863" y="3502003"/>
            <a:ext cx="393192" cy="1637182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93511" y="3655230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r>
              <a:rPr lang="en-US" altLang="zh-TW" sz="2800" dirty="0"/>
              <a:t>(…) + y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(…)</a:t>
            </a:r>
            <a:endParaRPr lang="zh-TW" altLang="en-US" sz="2800" baseline="30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1133658" y="487757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+2x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2760307" y="419365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3x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2321169" y="5852160"/>
            <a:ext cx="442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simplicity, trio field is omitted.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87033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橢圓 153"/>
          <p:cNvSpPr/>
          <p:nvPr/>
        </p:nvSpPr>
        <p:spPr>
          <a:xfrm>
            <a:off x="4581144" y="1551242"/>
            <a:ext cx="2398014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5" name="橢圓 154"/>
          <p:cNvSpPr/>
          <p:nvPr/>
        </p:nvSpPr>
        <p:spPr>
          <a:xfrm>
            <a:off x="6528816" y="1551242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橢圓 155"/>
          <p:cNvSpPr/>
          <p:nvPr/>
        </p:nvSpPr>
        <p:spPr>
          <a:xfrm>
            <a:off x="5330952" y="154400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/>
          <p:cNvSpPr/>
          <p:nvPr/>
        </p:nvSpPr>
        <p:spPr>
          <a:xfrm>
            <a:off x="4636008" y="1563910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橢圓 157"/>
          <p:cNvSpPr/>
          <p:nvPr/>
        </p:nvSpPr>
        <p:spPr>
          <a:xfrm>
            <a:off x="6949440" y="1605533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橢圓 158"/>
          <p:cNvSpPr/>
          <p:nvPr/>
        </p:nvSpPr>
        <p:spPr>
          <a:xfrm>
            <a:off x="7109460" y="1505522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0" name="橢圓 159"/>
          <p:cNvSpPr/>
          <p:nvPr/>
        </p:nvSpPr>
        <p:spPr>
          <a:xfrm>
            <a:off x="859536" y="1536765"/>
            <a:ext cx="3008376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1" name="橢圓 160"/>
          <p:cNvSpPr/>
          <p:nvPr/>
        </p:nvSpPr>
        <p:spPr>
          <a:xfrm>
            <a:off x="3054096" y="1536765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橢圓 161"/>
          <p:cNvSpPr/>
          <p:nvPr/>
        </p:nvSpPr>
        <p:spPr>
          <a:xfrm>
            <a:off x="1847088" y="1529526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/>
          <p:cNvSpPr/>
          <p:nvPr/>
        </p:nvSpPr>
        <p:spPr>
          <a:xfrm>
            <a:off x="1033272" y="154943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橢圓 163"/>
          <p:cNvSpPr/>
          <p:nvPr/>
        </p:nvSpPr>
        <p:spPr>
          <a:xfrm>
            <a:off x="3867912" y="1591056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橢圓 164"/>
          <p:cNvSpPr/>
          <p:nvPr/>
        </p:nvSpPr>
        <p:spPr>
          <a:xfrm>
            <a:off x="4027932" y="1491045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((x</a:t>
            </a:r>
            <a:r>
              <a:rPr lang="en-US" altLang="zh-TW" baseline="30000" dirty="0"/>
              <a:t>10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)y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((x</a:t>
            </a:r>
            <a:r>
              <a:rPr lang="en-US" altLang="zh-TW" baseline="30000" dirty="0"/>
              <a:t>4</a:t>
            </a:r>
            <a:r>
              <a:rPr lang="en-US" altLang="zh-TW" dirty="0"/>
              <a:t> + 6x</a:t>
            </a:r>
            <a:r>
              <a:rPr lang="en-US" altLang="zh-TW" baseline="30000" dirty="0"/>
              <a:t>3</a:t>
            </a:r>
            <a:r>
              <a:rPr lang="en-US" altLang="zh-TW" dirty="0"/>
              <a:t>)y</a:t>
            </a:r>
            <a:r>
              <a:rPr lang="en-US" altLang="zh-TW" baseline="30000" dirty="0"/>
              <a:t>4</a:t>
            </a:r>
            <a:r>
              <a:rPr lang="en-US" altLang="zh-TW" dirty="0"/>
              <a:t> + 2y)z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169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527048" y="3348449"/>
            <a:ext cx="850392" cy="298822"/>
            <a:chOff x="923544" y="2352937"/>
            <a:chExt cx="850392" cy="298822"/>
          </a:xfrm>
        </p:grpSpPr>
        <p:sp>
          <p:nvSpPr>
            <p:cNvPr id="18" name="矩形 1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y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69464" y="3348449"/>
            <a:ext cx="850392" cy="298822"/>
            <a:chOff x="923544" y="2352937"/>
            <a:chExt cx="850392" cy="298822"/>
          </a:xfrm>
        </p:grpSpPr>
        <p:sp>
          <p:nvSpPr>
            <p:cNvPr id="23" name="矩形 2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622167" y="3348449"/>
            <a:ext cx="850392" cy="298822"/>
            <a:chOff x="923544" y="2352937"/>
            <a:chExt cx="850392" cy="298822"/>
          </a:xfrm>
        </p:grpSpPr>
        <p:sp>
          <p:nvSpPr>
            <p:cNvPr id="28" name="矩形 2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983480" y="3348449"/>
            <a:ext cx="850392" cy="298822"/>
            <a:chOff x="923544" y="2352937"/>
            <a:chExt cx="850392" cy="298822"/>
          </a:xfrm>
        </p:grpSpPr>
        <p:sp>
          <p:nvSpPr>
            <p:cNvPr id="38" name="矩形 3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y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025896" y="3348449"/>
            <a:ext cx="850392" cy="298822"/>
            <a:chOff x="923544" y="2352937"/>
            <a:chExt cx="850392" cy="298822"/>
          </a:xfrm>
        </p:grpSpPr>
        <p:sp>
          <p:nvSpPr>
            <p:cNvPr id="43" name="矩形 4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078599" y="3348449"/>
            <a:ext cx="850392" cy="298822"/>
            <a:chOff x="923544" y="2352937"/>
            <a:chExt cx="850392" cy="298822"/>
          </a:xfrm>
        </p:grpSpPr>
        <p:sp>
          <p:nvSpPr>
            <p:cNvPr id="48" name="矩形 4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624453" y="4282869"/>
            <a:ext cx="850392" cy="298822"/>
            <a:chOff x="923544" y="2352937"/>
            <a:chExt cx="850392" cy="298822"/>
          </a:xfrm>
        </p:grpSpPr>
        <p:sp>
          <p:nvSpPr>
            <p:cNvPr id="53" name="矩形 5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666869" y="4282869"/>
            <a:ext cx="850392" cy="298822"/>
            <a:chOff x="923544" y="2352937"/>
            <a:chExt cx="850392" cy="298822"/>
          </a:xfrm>
        </p:grpSpPr>
        <p:sp>
          <p:nvSpPr>
            <p:cNvPr id="58" name="矩形 5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571750" y="4989774"/>
            <a:ext cx="850392" cy="298822"/>
            <a:chOff x="923544" y="2352937"/>
            <a:chExt cx="850392" cy="298822"/>
          </a:xfrm>
        </p:grpSpPr>
        <p:sp>
          <p:nvSpPr>
            <p:cNvPr id="73" name="矩形 7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3614166" y="4989774"/>
            <a:ext cx="850392" cy="298822"/>
            <a:chOff x="923544" y="2352937"/>
            <a:chExt cx="850392" cy="298822"/>
          </a:xfrm>
        </p:grpSpPr>
        <p:sp>
          <p:nvSpPr>
            <p:cNvPr id="78" name="矩形 7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666869" y="4989774"/>
            <a:ext cx="850392" cy="298822"/>
            <a:chOff x="923544" y="2352937"/>
            <a:chExt cx="850392" cy="298822"/>
          </a:xfrm>
        </p:grpSpPr>
        <p:sp>
          <p:nvSpPr>
            <p:cNvPr id="83" name="矩形 8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7078599" y="4282869"/>
            <a:ext cx="850392" cy="298822"/>
            <a:chOff x="923544" y="2352937"/>
            <a:chExt cx="850392" cy="298822"/>
          </a:xfrm>
        </p:grpSpPr>
        <p:sp>
          <p:nvSpPr>
            <p:cNvPr id="88" name="矩形 8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8121015" y="4282869"/>
            <a:ext cx="850392" cy="298822"/>
            <a:chOff x="923544" y="2352937"/>
            <a:chExt cx="850392" cy="298822"/>
          </a:xfrm>
        </p:grpSpPr>
        <p:sp>
          <p:nvSpPr>
            <p:cNvPr id="93" name="矩形 9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6025896" y="4989774"/>
            <a:ext cx="850392" cy="298822"/>
            <a:chOff x="923544" y="2352937"/>
            <a:chExt cx="850392" cy="298822"/>
          </a:xfrm>
        </p:grpSpPr>
        <p:sp>
          <p:nvSpPr>
            <p:cNvPr id="98" name="矩形 9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068312" y="4989774"/>
            <a:ext cx="850392" cy="298822"/>
            <a:chOff x="923544" y="2352937"/>
            <a:chExt cx="850392" cy="298822"/>
          </a:xfrm>
        </p:grpSpPr>
        <p:sp>
          <p:nvSpPr>
            <p:cNvPr id="103" name="矩形 10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8121015" y="4989774"/>
            <a:ext cx="850392" cy="298822"/>
            <a:chOff x="923544" y="2352937"/>
            <a:chExt cx="850392" cy="298822"/>
          </a:xfrm>
        </p:grpSpPr>
        <p:sp>
          <p:nvSpPr>
            <p:cNvPr id="108" name="矩形 10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8" name="直線單箭頭接點 117"/>
          <p:cNvCxnSpPr/>
          <p:nvPr/>
        </p:nvCxnSpPr>
        <p:spPr>
          <a:xfrm>
            <a:off x="2237994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290697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5694426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6747129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4335399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7789545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342257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>
            <a:off x="7789545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6747129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289554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手繪多邊形 130"/>
          <p:cNvSpPr/>
          <p:nvPr/>
        </p:nvSpPr>
        <p:spPr>
          <a:xfrm>
            <a:off x="3386709" y="3483864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手繪多邊形 131"/>
          <p:cNvSpPr/>
          <p:nvPr/>
        </p:nvSpPr>
        <p:spPr>
          <a:xfrm>
            <a:off x="6825996" y="3497860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 132"/>
          <p:cNvSpPr/>
          <p:nvPr/>
        </p:nvSpPr>
        <p:spPr>
          <a:xfrm>
            <a:off x="2324863" y="3502003"/>
            <a:ext cx="393192" cy="1637182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手繪多邊形 133"/>
          <p:cNvSpPr/>
          <p:nvPr/>
        </p:nvSpPr>
        <p:spPr>
          <a:xfrm>
            <a:off x="5772150" y="3493199"/>
            <a:ext cx="393192" cy="1637182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93511" y="3655230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y</a:t>
            </a:r>
            <a:r>
              <a:rPr lang="en-US" altLang="zh-TW" sz="2800" baseline="30000" dirty="0"/>
              <a:t>3</a:t>
            </a:r>
            <a:r>
              <a:rPr lang="en-US" altLang="zh-TW" sz="2800" dirty="0"/>
              <a:t>(…) + y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(…)</a:t>
            </a:r>
            <a:endParaRPr lang="zh-TW" altLang="en-US" sz="2800" baseline="30000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1133658" y="487757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+2x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2760307" y="419365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3x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2321169" y="5852160"/>
            <a:ext cx="442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simplicity, trio field is omitted.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16574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4.2 Representing Chains in C++</a:t>
            </a:r>
          </a:p>
          <a:p>
            <a:r>
              <a:rPr lang="en-US" altLang="zh-TW" dirty="0" smtClean="0"/>
              <a:t>4.3 The Template Class Chain</a:t>
            </a:r>
            <a:endParaRPr lang="en-US" altLang="zh-TW" dirty="0"/>
          </a:p>
          <a:p>
            <a:r>
              <a:rPr lang="en-US" altLang="zh-TW" dirty="0"/>
              <a:t>4.4-4.5 Circular </a:t>
            </a:r>
            <a:r>
              <a:rPr lang="en-US" altLang="zh-TW" dirty="0" smtClean="0"/>
              <a:t>Lists &amp; Available Space Lists</a:t>
            </a:r>
            <a:endParaRPr lang="en-US" altLang="zh-TW" dirty="0"/>
          </a:p>
          <a:p>
            <a:r>
              <a:rPr lang="en-US" altLang="zh-TW" dirty="0" smtClean="0"/>
              <a:t>4.6 </a:t>
            </a:r>
            <a:r>
              <a:rPr lang="en-US" altLang="zh-TW" dirty="0"/>
              <a:t>Linked </a:t>
            </a:r>
            <a:r>
              <a:rPr lang="en-US" altLang="zh-TW" dirty="0" smtClean="0"/>
              <a:t>Stacks &amp; Queues</a:t>
            </a:r>
          </a:p>
          <a:p>
            <a:r>
              <a:rPr lang="en-US" altLang="zh-TW" dirty="0" smtClean="0"/>
              <a:t>4.7 Polynomials</a:t>
            </a:r>
            <a:r>
              <a:rPr lang="en-US" altLang="zh-TW" dirty="0"/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橢圓 134"/>
          <p:cNvSpPr/>
          <p:nvPr/>
        </p:nvSpPr>
        <p:spPr>
          <a:xfrm>
            <a:off x="4581144" y="1551242"/>
            <a:ext cx="2398014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橢圓 135"/>
          <p:cNvSpPr/>
          <p:nvPr/>
        </p:nvSpPr>
        <p:spPr>
          <a:xfrm>
            <a:off x="6528816" y="1551242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橢圓 136"/>
          <p:cNvSpPr/>
          <p:nvPr/>
        </p:nvSpPr>
        <p:spPr>
          <a:xfrm>
            <a:off x="5330952" y="154400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橢圓 137"/>
          <p:cNvSpPr/>
          <p:nvPr/>
        </p:nvSpPr>
        <p:spPr>
          <a:xfrm>
            <a:off x="4636008" y="1563910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橢圓 138"/>
          <p:cNvSpPr/>
          <p:nvPr/>
        </p:nvSpPr>
        <p:spPr>
          <a:xfrm>
            <a:off x="6949440" y="1605533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橢圓 139"/>
          <p:cNvSpPr/>
          <p:nvPr/>
        </p:nvSpPr>
        <p:spPr>
          <a:xfrm>
            <a:off x="7109460" y="1505522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1" name="橢圓 140"/>
          <p:cNvSpPr/>
          <p:nvPr/>
        </p:nvSpPr>
        <p:spPr>
          <a:xfrm>
            <a:off x="859536" y="1536765"/>
            <a:ext cx="3008376" cy="38404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2" name="橢圓 141"/>
          <p:cNvSpPr/>
          <p:nvPr/>
        </p:nvSpPr>
        <p:spPr>
          <a:xfrm>
            <a:off x="3054096" y="1536765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3" name="橢圓 142"/>
          <p:cNvSpPr/>
          <p:nvPr/>
        </p:nvSpPr>
        <p:spPr>
          <a:xfrm>
            <a:off x="1847088" y="1529526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橢圓 143"/>
          <p:cNvSpPr/>
          <p:nvPr/>
        </p:nvSpPr>
        <p:spPr>
          <a:xfrm>
            <a:off x="1033272" y="1549433"/>
            <a:ext cx="219456" cy="398525"/>
          </a:xfrm>
          <a:prstGeom prst="ellipse">
            <a:avLst/>
          </a:prstGeom>
          <a:solidFill>
            <a:srgbClr val="F3D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/>
          <p:cNvSpPr/>
          <p:nvPr/>
        </p:nvSpPr>
        <p:spPr>
          <a:xfrm>
            <a:off x="3867912" y="1591056"/>
            <a:ext cx="274320" cy="38404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/>
          <p:cNvSpPr/>
          <p:nvPr/>
        </p:nvSpPr>
        <p:spPr>
          <a:xfrm>
            <a:off x="4027932" y="1491045"/>
            <a:ext cx="233172" cy="3377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Generalized-List Polynomials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((x</a:t>
            </a:r>
            <a:r>
              <a:rPr lang="en-US" altLang="zh-TW" baseline="30000" dirty="0"/>
              <a:t>10</a:t>
            </a:r>
            <a:r>
              <a:rPr lang="en-US" altLang="zh-TW" dirty="0"/>
              <a:t> + 2x</a:t>
            </a:r>
            <a:r>
              <a:rPr lang="en-US" altLang="zh-TW" baseline="30000" dirty="0"/>
              <a:t>8</a:t>
            </a:r>
            <a:r>
              <a:rPr lang="en-US" altLang="zh-TW" dirty="0"/>
              <a:t>)y</a:t>
            </a:r>
            <a:r>
              <a:rPr lang="en-US" altLang="zh-TW" baseline="30000" dirty="0"/>
              <a:t>3</a:t>
            </a:r>
            <a:r>
              <a:rPr lang="en-US" altLang="zh-TW" dirty="0"/>
              <a:t> + 3x</a:t>
            </a:r>
            <a:r>
              <a:rPr lang="en-US" altLang="zh-TW" baseline="30000" dirty="0"/>
              <a:t>8</a:t>
            </a:r>
            <a:r>
              <a:rPr lang="en-US" altLang="zh-TW" dirty="0"/>
              <a:t>y</a:t>
            </a:r>
            <a:r>
              <a:rPr lang="en-US" altLang="zh-TW" baseline="30000" dirty="0"/>
              <a:t>2</a:t>
            </a:r>
            <a:r>
              <a:rPr lang="en-US" altLang="zh-TW" dirty="0"/>
              <a:t>)z</a:t>
            </a:r>
            <a:r>
              <a:rPr lang="en-US" altLang="zh-TW" baseline="30000" dirty="0"/>
              <a:t>2</a:t>
            </a:r>
            <a:r>
              <a:rPr lang="en-US" altLang="zh-TW" dirty="0"/>
              <a:t> + ((x</a:t>
            </a:r>
            <a:r>
              <a:rPr lang="en-US" altLang="zh-TW" baseline="30000" dirty="0"/>
              <a:t>4</a:t>
            </a:r>
            <a:r>
              <a:rPr lang="en-US" altLang="zh-TW" dirty="0"/>
              <a:t> + 6x</a:t>
            </a:r>
            <a:r>
              <a:rPr lang="en-US" altLang="zh-TW" baseline="30000" dirty="0"/>
              <a:t>3</a:t>
            </a:r>
            <a:r>
              <a:rPr lang="en-US" altLang="zh-TW" dirty="0"/>
              <a:t>)y</a:t>
            </a:r>
            <a:r>
              <a:rPr lang="en-US" altLang="zh-TW" baseline="30000" dirty="0"/>
              <a:t>4</a:t>
            </a:r>
            <a:r>
              <a:rPr lang="en-US" altLang="zh-TW" dirty="0"/>
              <a:t> + 2y)z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170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356616" y="2363700"/>
            <a:ext cx="850392" cy="298822"/>
            <a:chOff x="923544" y="2352937"/>
            <a:chExt cx="850392" cy="298822"/>
          </a:xfrm>
        </p:grpSpPr>
        <p:sp>
          <p:nvSpPr>
            <p:cNvPr id="7" name="矩形 6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z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527048" y="2363700"/>
            <a:ext cx="850392" cy="298822"/>
            <a:chOff x="923544" y="2352937"/>
            <a:chExt cx="850392" cy="298822"/>
          </a:xfrm>
        </p:grpSpPr>
        <p:sp>
          <p:nvSpPr>
            <p:cNvPr id="13" name="矩形 1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27048" y="3348449"/>
            <a:ext cx="850392" cy="298822"/>
            <a:chOff x="923544" y="2352937"/>
            <a:chExt cx="850392" cy="298822"/>
          </a:xfrm>
        </p:grpSpPr>
        <p:sp>
          <p:nvSpPr>
            <p:cNvPr id="18" name="矩形 1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y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2569464" y="3348449"/>
            <a:ext cx="850392" cy="298822"/>
            <a:chOff x="923544" y="2352937"/>
            <a:chExt cx="850392" cy="298822"/>
          </a:xfrm>
        </p:grpSpPr>
        <p:sp>
          <p:nvSpPr>
            <p:cNvPr id="23" name="矩形 2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3622167" y="3348449"/>
            <a:ext cx="850392" cy="298822"/>
            <a:chOff x="923544" y="2352937"/>
            <a:chExt cx="850392" cy="298822"/>
          </a:xfrm>
        </p:grpSpPr>
        <p:sp>
          <p:nvSpPr>
            <p:cNvPr id="28" name="矩形 2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4983480" y="2363700"/>
            <a:ext cx="850392" cy="298822"/>
            <a:chOff x="923544" y="2352937"/>
            <a:chExt cx="850392" cy="298822"/>
          </a:xfrm>
        </p:grpSpPr>
        <p:sp>
          <p:nvSpPr>
            <p:cNvPr id="33" name="矩形 3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4983480" y="3348449"/>
            <a:ext cx="850392" cy="298822"/>
            <a:chOff x="923544" y="2352937"/>
            <a:chExt cx="850392" cy="298822"/>
          </a:xfrm>
        </p:grpSpPr>
        <p:sp>
          <p:nvSpPr>
            <p:cNvPr id="38" name="矩形 3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y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41"/>
          <p:cNvGrpSpPr/>
          <p:nvPr/>
        </p:nvGrpSpPr>
        <p:grpSpPr>
          <a:xfrm>
            <a:off x="6025896" y="3348449"/>
            <a:ext cx="850392" cy="298822"/>
            <a:chOff x="923544" y="2352937"/>
            <a:chExt cx="850392" cy="298822"/>
          </a:xfrm>
        </p:grpSpPr>
        <p:sp>
          <p:nvSpPr>
            <p:cNvPr id="43" name="矩形 4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078599" y="3348449"/>
            <a:ext cx="850392" cy="298822"/>
            <a:chOff x="923544" y="2352937"/>
            <a:chExt cx="850392" cy="298822"/>
          </a:xfrm>
        </p:grpSpPr>
        <p:sp>
          <p:nvSpPr>
            <p:cNvPr id="48" name="矩形 4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3624453" y="4282869"/>
            <a:ext cx="850392" cy="298822"/>
            <a:chOff x="923544" y="2352937"/>
            <a:chExt cx="850392" cy="298822"/>
          </a:xfrm>
        </p:grpSpPr>
        <p:sp>
          <p:nvSpPr>
            <p:cNvPr id="53" name="矩形 5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4666869" y="4282869"/>
            <a:ext cx="850392" cy="298822"/>
            <a:chOff x="923544" y="2352937"/>
            <a:chExt cx="850392" cy="298822"/>
          </a:xfrm>
        </p:grpSpPr>
        <p:sp>
          <p:nvSpPr>
            <p:cNvPr id="58" name="矩形 5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2571750" y="4989774"/>
            <a:ext cx="850392" cy="298822"/>
            <a:chOff x="923544" y="2352937"/>
            <a:chExt cx="850392" cy="298822"/>
          </a:xfrm>
        </p:grpSpPr>
        <p:sp>
          <p:nvSpPr>
            <p:cNvPr id="73" name="矩形 7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7" name="群組 76"/>
          <p:cNvGrpSpPr/>
          <p:nvPr/>
        </p:nvGrpSpPr>
        <p:grpSpPr>
          <a:xfrm>
            <a:off x="3614166" y="4989774"/>
            <a:ext cx="850392" cy="298822"/>
            <a:chOff x="923544" y="2352937"/>
            <a:chExt cx="850392" cy="298822"/>
          </a:xfrm>
        </p:grpSpPr>
        <p:sp>
          <p:nvSpPr>
            <p:cNvPr id="78" name="矩形 7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>
            <a:off x="4666869" y="4989774"/>
            <a:ext cx="850392" cy="298822"/>
            <a:chOff x="923544" y="2352937"/>
            <a:chExt cx="850392" cy="298822"/>
          </a:xfrm>
        </p:grpSpPr>
        <p:sp>
          <p:nvSpPr>
            <p:cNvPr id="83" name="矩形 8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8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7" name="群組 86"/>
          <p:cNvGrpSpPr/>
          <p:nvPr/>
        </p:nvGrpSpPr>
        <p:grpSpPr>
          <a:xfrm>
            <a:off x="7078599" y="4282869"/>
            <a:ext cx="850392" cy="298822"/>
            <a:chOff x="923544" y="2352937"/>
            <a:chExt cx="850392" cy="298822"/>
          </a:xfrm>
        </p:grpSpPr>
        <p:sp>
          <p:nvSpPr>
            <p:cNvPr id="88" name="矩形 8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2" name="群組 91"/>
          <p:cNvGrpSpPr/>
          <p:nvPr/>
        </p:nvGrpSpPr>
        <p:grpSpPr>
          <a:xfrm>
            <a:off x="8121015" y="4282869"/>
            <a:ext cx="850392" cy="298822"/>
            <a:chOff x="923544" y="2352937"/>
            <a:chExt cx="850392" cy="298822"/>
          </a:xfrm>
        </p:grpSpPr>
        <p:sp>
          <p:nvSpPr>
            <p:cNvPr id="93" name="矩形 9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2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0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7" name="群組 96"/>
          <p:cNvGrpSpPr/>
          <p:nvPr/>
        </p:nvGrpSpPr>
        <p:grpSpPr>
          <a:xfrm>
            <a:off x="6025896" y="4989774"/>
            <a:ext cx="850392" cy="298822"/>
            <a:chOff x="923544" y="2352937"/>
            <a:chExt cx="850392" cy="298822"/>
          </a:xfrm>
        </p:grpSpPr>
        <p:sp>
          <p:nvSpPr>
            <p:cNvPr id="98" name="矩形 9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x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7068312" y="4989774"/>
            <a:ext cx="850392" cy="298822"/>
            <a:chOff x="923544" y="2352937"/>
            <a:chExt cx="850392" cy="298822"/>
          </a:xfrm>
        </p:grpSpPr>
        <p:sp>
          <p:nvSpPr>
            <p:cNvPr id="103" name="矩形 102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1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4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" name="群組 106"/>
          <p:cNvGrpSpPr/>
          <p:nvPr/>
        </p:nvGrpSpPr>
        <p:grpSpPr>
          <a:xfrm>
            <a:off x="8121015" y="4989774"/>
            <a:ext cx="850392" cy="298822"/>
            <a:chOff x="923544" y="2352937"/>
            <a:chExt cx="850392" cy="298822"/>
          </a:xfrm>
        </p:grpSpPr>
        <p:sp>
          <p:nvSpPr>
            <p:cNvPr id="108" name="矩形 107"/>
            <p:cNvSpPr/>
            <p:nvPr/>
          </p:nvSpPr>
          <p:spPr>
            <a:xfrm>
              <a:off x="923544" y="2352937"/>
              <a:ext cx="283464" cy="298822"/>
            </a:xfrm>
            <a:prstGeom prst="rect">
              <a:avLst/>
            </a:prstGeom>
            <a:solidFill>
              <a:srgbClr val="F3D2F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6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207008" y="2352937"/>
              <a:ext cx="283464" cy="29882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tx1"/>
                  </a:solidFill>
                </a:rPr>
                <a:t>3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490472" y="2352937"/>
              <a:ext cx="283464" cy="298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75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923544" y="2352937"/>
              <a:ext cx="850392" cy="2988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15" name="直線單箭頭接點 114"/>
          <p:cNvCxnSpPr/>
          <p:nvPr/>
        </p:nvCxnSpPr>
        <p:spPr>
          <a:xfrm>
            <a:off x="1051560" y="2513111"/>
            <a:ext cx="4754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2231136" y="2513111"/>
            <a:ext cx="27523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>
            <a:off x="2237994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3290697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5694426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6747129" y="349786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4335399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/>
          <p:nvPr/>
        </p:nvCxnSpPr>
        <p:spPr>
          <a:xfrm>
            <a:off x="7789545" y="4432280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/>
          <p:nvPr/>
        </p:nvCxnSpPr>
        <p:spPr>
          <a:xfrm>
            <a:off x="4342257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/>
          <p:nvPr/>
        </p:nvCxnSpPr>
        <p:spPr>
          <a:xfrm>
            <a:off x="7789545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/>
          <p:nvPr/>
        </p:nvCxnSpPr>
        <p:spPr>
          <a:xfrm>
            <a:off x="6747129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/>
          <p:nvPr/>
        </p:nvCxnSpPr>
        <p:spPr>
          <a:xfrm>
            <a:off x="3289554" y="5139185"/>
            <a:ext cx="3314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手繪多邊形 128"/>
          <p:cNvSpPr/>
          <p:nvPr/>
        </p:nvSpPr>
        <p:spPr>
          <a:xfrm>
            <a:off x="1280160" y="2523744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手繪多邊形 129"/>
          <p:cNvSpPr/>
          <p:nvPr/>
        </p:nvSpPr>
        <p:spPr>
          <a:xfrm>
            <a:off x="4732020" y="2523744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手繪多邊形 130"/>
          <p:cNvSpPr/>
          <p:nvPr/>
        </p:nvSpPr>
        <p:spPr>
          <a:xfrm>
            <a:off x="3386709" y="3483864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手繪多邊形 131"/>
          <p:cNvSpPr/>
          <p:nvPr/>
        </p:nvSpPr>
        <p:spPr>
          <a:xfrm>
            <a:off x="6825996" y="3497860"/>
            <a:ext cx="393192" cy="960120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手繪多邊形 132"/>
          <p:cNvSpPr/>
          <p:nvPr/>
        </p:nvSpPr>
        <p:spPr>
          <a:xfrm>
            <a:off x="2324863" y="3502003"/>
            <a:ext cx="393192" cy="1637182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手繪多邊形 133"/>
          <p:cNvSpPr/>
          <p:nvPr/>
        </p:nvSpPr>
        <p:spPr>
          <a:xfrm>
            <a:off x="5772150" y="3493199"/>
            <a:ext cx="393192" cy="1637182"/>
          </a:xfrm>
          <a:custGeom>
            <a:avLst/>
            <a:gdLst>
              <a:gd name="connsiteX0" fmla="*/ 393192 w 393192"/>
              <a:gd name="connsiteY0" fmla="*/ 0 h 960120"/>
              <a:gd name="connsiteX1" fmla="*/ 393192 w 393192"/>
              <a:gd name="connsiteY1" fmla="*/ 429768 h 960120"/>
              <a:gd name="connsiteX2" fmla="*/ 0 w 393192"/>
              <a:gd name="connsiteY2" fmla="*/ 429768 h 960120"/>
              <a:gd name="connsiteX3" fmla="*/ 0 w 393192"/>
              <a:gd name="connsiteY3" fmla="*/ 960120 h 960120"/>
              <a:gd name="connsiteX4" fmla="*/ 256032 w 393192"/>
              <a:gd name="connsiteY4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92" h="960120">
                <a:moveTo>
                  <a:pt x="393192" y="0"/>
                </a:moveTo>
                <a:lnTo>
                  <a:pt x="393192" y="429768"/>
                </a:lnTo>
                <a:lnTo>
                  <a:pt x="0" y="429768"/>
                </a:lnTo>
                <a:lnTo>
                  <a:pt x="0" y="960120"/>
                </a:lnTo>
                <a:lnTo>
                  <a:pt x="256032" y="96012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文字方塊 146"/>
          <p:cNvSpPr txBox="1"/>
          <p:nvPr/>
        </p:nvSpPr>
        <p:spPr>
          <a:xfrm>
            <a:off x="93511" y="3655230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y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(…) + y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(…)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1133658" y="4877575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+2x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2760307" y="4193659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3x</a:t>
            </a:r>
            <a:r>
              <a:rPr lang="en-US" altLang="zh-TW" sz="2800" baseline="30000" dirty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zh-TW" altLang="en-US" sz="2800" baseline="30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101727" y="2593542"/>
            <a:ext cx="12570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z</a:t>
            </a:r>
            <a:r>
              <a:rPr lang="en-US" altLang="zh-TW" sz="2800" baseline="30000" dirty="0"/>
              <a:t>2</a:t>
            </a:r>
            <a:r>
              <a:rPr lang="en-US" altLang="zh-TW" sz="2800" dirty="0"/>
              <a:t>(…) + </a:t>
            </a:r>
            <a:br>
              <a:rPr lang="en-US" altLang="zh-TW" sz="2800" dirty="0"/>
            </a:br>
            <a:r>
              <a:rPr lang="en-US" altLang="zh-TW" sz="2800" dirty="0"/>
              <a:t>z(…)</a:t>
            </a:r>
            <a:endParaRPr lang="zh-TW" altLang="en-US" sz="2800" baseline="30000" dirty="0"/>
          </a:p>
        </p:txBody>
      </p:sp>
      <p:cxnSp>
        <p:nvCxnSpPr>
          <p:cNvPr id="151" name="直線接點 150"/>
          <p:cNvCxnSpPr/>
          <p:nvPr/>
        </p:nvCxnSpPr>
        <p:spPr>
          <a:xfrm>
            <a:off x="73152" y="2513111"/>
            <a:ext cx="283464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字方塊 151"/>
          <p:cNvSpPr txBox="1"/>
          <p:nvPr/>
        </p:nvSpPr>
        <p:spPr>
          <a:xfrm>
            <a:off x="2321169" y="5852160"/>
            <a:ext cx="4424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For simplicity, trio field is omitted.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173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7755695" cy="1444882"/>
          </a:xfrm>
        </p:spPr>
        <p:txBody>
          <a:bodyPr/>
          <a:lstStyle/>
          <a:p>
            <a:r>
              <a:rPr lang="en-US" altLang="zh-TW" dirty="0" smtClean="0"/>
              <a:t>Every generalized list can be represented using the node structure shown below: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Node </a:t>
            </a:r>
            <a:r>
              <a:rPr lang="en-US" altLang="zh-TW" dirty="0">
                <a:solidFill>
                  <a:srgbClr val="C00000"/>
                </a:solidFill>
              </a:rPr>
              <a:t>structure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171</a:t>
            </a:fld>
            <a:endParaRPr lang="zh-TW" altLang="en-US"/>
          </a:p>
        </p:txBody>
      </p:sp>
      <p:grpSp>
        <p:nvGrpSpPr>
          <p:cNvPr id="10" name="群組 9"/>
          <p:cNvGrpSpPr/>
          <p:nvPr/>
        </p:nvGrpSpPr>
        <p:grpSpPr>
          <a:xfrm>
            <a:off x="2318042" y="3201182"/>
            <a:ext cx="4169043" cy="457200"/>
            <a:chOff x="2042159" y="2865120"/>
            <a:chExt cx="4828702" cy="457200"/>
          </a:xfrm>
          <a:noFill/>
        </p:grpSpPr>
        <p:sp>
          <p:nvSpPr>
            <p:cNvPr id="5" name="矩形 4"/>
            <p:cNvSpPr/>
            <p:nvPr/>
          </p:nvSpPr>
          <p:spPr>
            <a:xfrm>
              <a:off x="2042160" y="2865120"/>
              <a:ext cx="142321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tag </a:t>
              </a:r>
              <a:r>
                <a:rPr lang="en-US" altLang="zh-TW" sz="2200" dirty="0" smtClean="0">
                  <a:solidFill>
                    <a:schemeClr val="tx1"/>
                  </a:solidFill>
                </a:rPr>
                <a:t>= F/T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466039" y="2865120"/>
              <a:ext cx="2388822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data / down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854861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TW" sz="2200" dirty="0">
                  <a:solidFill>
                    <a:schemeClr val="tx1"/>
                  </a:solidFill>
                </a:rPr>
                <a:t>next</a:t>
              </a:r>
              <a:endParaRPr lang="zh-TW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42159" y="2865120"/>
              <a:ext cx="4801669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TW" altLang="en-US" sz="2200"/>
            </a:p>
          </p:txBody>
        </p:sp>
      </p:grpSp>
      <p:sp>
        <p:nvSpPr>
          <p:cNvPr id="108" name="內容版面配置區 2"/>
          <p:cNvSpPr txBox="1">
            <a:spLocks/>
          </p:cNvSpPr>
          <p:nvPr/>
        </p:nvSpPr>
        <p:spPr>
          <a:xfrm>
            <a:off x="628649" y="4178105"/>
            <a:ext cx="7755695" cy="2431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CC"/>
                </a:solidFill>
              </a:rPr>
              <a:t>tag = F: 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data/down field holds an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atom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head(A) is an atom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 smtClean="0">
                <a:solidFill>
                  <a:srgbClr val="0000CC"/>
                </a:solidFill>
              </a:rPr>
              <a:t>tag = T: </a:t>
            </a:r>
            <a:r>
              <a:rPr lang="en-US" altLang="zh-TW" sz="2800" dirty="0" smtClean="0"/>
              <a:t>data/down field holds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pointer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the list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of head(A)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 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head(A) is a list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033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</a:t>
            </a:r>
            <a:r>
              <a:rPr lang="en-US" altLang="zh-TW" dirty="0" smtClean="0"/>
              <a:t>List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531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friend class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tag;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T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 down;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&lt;T&gt;*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List manipulation operations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 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628650" y="1728216"/>
            <a:ext cx="788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628650" y="4764024"/>
            <a:ext cx="788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020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</a:t>
            </a:r>
            <a:r>
              <a:rPr lang="en-US" altLang="zh-TW" dirty="0" smtClean="0"/>
              <a:t>Lists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2480311" cy="5100014"/>
          </a:xfrm>
        </p:spPr>
        <p:txBody>
          <a:bodyPr/>
          <a:lstStyle/>
          <a:p>
            <a:r>
              <a:rPr lang="en-US" altLang="zh-TW" b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= ()</a:t>
            </a:r>
          </a:p>
          <a:p>
            <a:r>
              <a:rPr lang="en-US" altLang="zh-TW" b="1" dirty="0"/>
              <a:t>A'</a:t>
            </a:r>
            <a:r>
              <a:rPr lang="en-US" altLang="zh-TW" dirty="0"/>
              <a:t> = (())</a:t>
            </a:r>
          </a:p>
          <a:p>
            <a:r>
              <a:rPr lang="en-US" altLang="zh-TW" b="1" dirty="0"/>
              <a:t>B</a:t>
            </a:r>
            <a:r>
              <a:rPr lang="en-US" altLang="zh-TW" dirty="0"/>
              <a:t> = (a, (b, c))</a:t>
            </a:r>
          </a:p>
          <a:p>
            <a:r>
              <a:rPr lang="en-US" altLang="zh-TW" b="1" dirty="0"/>
              <a:t>C</a:t>
            </a:r>
            <a:r>
              <a:rPr lang="en-US" altLang="zh-TW" dirty="0"/>
              <a:t> = (</a:t>
            </a:r>
            <a:r>
              <a:rPr lang="en-US" altLang="zh-TW" b="1" dirty="0"/>
              <a:t>B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dirty="0"/>
              <a:t>, ())</a:t>
            </a:r>
          </a:p>
          <a:p>
            <a:r>
              <a:rPr lang="en-US" altLang="zh-TW" b="1" dirty="0"/>
              <a:t>D</a:t>
            </a:r>
            <a:r>
              <a:rPr lang="en-US" altLang="zh-TW" dirty="0"/>
              <a:t> = (a, </a:t>
            </a:r>
            <a:r>
              <a:rPr lang="en-US" altLang="zh-TW" b="1" dirty="0"/>
              <a:t>D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457944" y="6328203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173</a:t>
            </a:fld>
            <a:endParaRPr lang="zh-TW" altLang="en-US" dirty="0"/>
          </a:p>
        </p:txBody>
      </p:sp>
      <p:grpSp>
        <p:nvGrpSpPr>
          <p:cNvPr id="112" name="群組 111"/>
          <p:cNvGrpSpPr/>
          <p:nvPr/>
        </p:nvGrpSpPr>
        <p:grpSpPr>
          <a:xfrm>
            <a:off x="3238687" y="2787337"/>
            <a:ext cx="5351994" cy="1282917"/>
            <a:chOff x="3238687" y="2787337"/>
            <a:chExt cx="5351994" cy="1282917"/>
          </a:xfrm>
        </p:grpSpPr>
        <p:sp>
          <p:nvSpPr>
            <p:cNvPr id="18" name="矩形 17"/>
            <p:cNvSpPr/>
            <p:nvPr/>
          </p:nvSpPr>
          <p:spPr>
            <a:xfrm>
              <a:off x="4112448" y="2787337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238687" y="2815882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B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grpSp>
          <p:nvGrpSpPr>
            <p:cNvPr id="11" name="群組 19"/>
            <p:cNvGrpSpPr/>
            <p:nvPr/>
          </p:nvGrpSpPr>
          <p:grpSpPr>
            <a:xfrm>
              <a:off x="4849314" y="278733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1" name="矩形 2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3" name="群組 24"/>
            <p:cNvGrpSpPr/>
            <p:nvPr/>
          </p:nvGrpSpPr>
          <p:grpSpPr>
            <a:xfrm>
              <a:off x="6049093" y="279280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6" name="矩形 2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34" name="直線單箭頭接點 33"/>
            <p:cNvCxnSpPr/>
            <p:nvPr/>
          </p:nvCxnSpPr>
          <p:spPr>
            <a:xfrm>
              <a:off x="5647668" y="3033112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40"/>
            <p:cNvGrpSpPr/>
            <p:nvPr/>
          </p:nvGrpSpPr>
          <p:grpSpPr>
            <a:xfrm>
              <a:off x="6047742" y="361305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2" name="矩形 4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5" name="群組 45"/>
            <p:cNvGrpSpPr/>
            <p:nvPr/>
          </p:nvGrpSpPr>
          <p:grpSpPr>
            <a:xfrm>
              <a:off x="7238184" y="361305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51" name="手繪多邊形 50"/>
            <p:cNvSpPr/>
            <p:nvPr/>
          </p:nvSpPr>
          <p:spPr>
            <a:xfrm>
              <a:off x="5839648" y="3023774"/>
              <a:ext cx="690880" cy="812800"/>
            </a:xfrm>
            <a:custGeom>
              <a:avLst/>
              <a:gdLst>
                <a:gd name="connsiteX0" fmla="*/ 690880 w 690880"/>
                <a:gd name="connsiteY0" fmla="*/ 0 h 812800"/>
                <a:gd name="connsiteX1" fmla="*/ 690880 w 690880"/>
                <a:gd name="connsiteY1" fmla="*/ 416560 h 812800"/>
                <a:gd name="connsiteX2" fmla="*/ 0 w 690880"/>
                <a:gd name="connsiteY2" fmla="*/ 416560 h 812800"/>
                <a:gd name="connsiteX3" fmla="*/ 0 w 690880"/>
                <a:gd name="connsiteY3" fmla="*/ 812800 h 812800"/>
                <a:gd name="connsiteX4" fmla="*/ 213360 w 690880"/>
                <a:gd name="connsiteY4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80" h="812800">
                  <a:moveTo>
                    <a:pt x="690880" y="0"/>
                  </a:moveTo>
                  <a:lnTo>
                    <a:pt x="690880" y="416560"/>
                  </a:lnTo>
                  <a:lnTo>
                    <a:pt x="0" y="416560"/>
                  </a:lnTo>
                  <a:lnTo>
                    <a:pt x="0" y="812800"/>
                  </a:lnTo>
                  <a:lnTo>
                    <a:pt x="213360" y="812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6837337" y="3836574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4295328" y="3023774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7221395" y="3216196"/>
              <a:ext cx="1369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(a, (b, c))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11" name="群組 110"/>
          <p:cNvGrpSpPr/>
          <p:nvPr/>
        </p:nvGrpSpPr>
        <p:grpSpPr>
          <a:xfrm>
            <a:off x="3238687" y="3115214"/>
            <a:ext cx="5368991" cy="2313183"/>
            <a:chOff x="3238687" y="3115214"/>
            <a:chExt cx="5368991" cy="2313183"/>
          </a:xfrm>
        </p:grpSpPr>
        <p:sp>
          <p:nvSpPr>
            <p:cNvPr id="58" name="矩形 57"/>
            <p:cNvSpPr/>
            <p:nvPr/>
          </p:nvSpPr>
          <p:spPr>
            <a:xfrm>
              <a:off x="4112448" y="4560584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238687" y="4589129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C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4295328" y="4797021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60"/>
            <p:cNvGrpSpPr/>
            <p:nvPr/>
          </p:nvGrpSpPr>
          <p:grpSpPr>
            <a:xfrm>
              <a:off x="4860534" y="455846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2" name="矩形 6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20" name="群組 65"/>
            <p:cNvGrpSpPr/>
            <p:nvPr/>
          </p:nvGrpSpPr>
          <p:grpSpPr>
            <a:xfrm>
              <a:off x="6060313" y="4563928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7" name="矩形 6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658888" y="4804235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71"/>
            <p:cNvGrpSpPr/>
            <p:nvPr/>
          </p:nvGrpSpPr>
          <p:grpSpPr>
            <a:xfrm>
              <a:off x="7238762" y="457402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73" name="矩形 7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7" name="直線單箭頭接點 76"/>
            <p:cNvCxnSpPr/>
            <p:nvPr/>
          </p:nvCxnSpPr>
          <p:spPr>
            <a:xfrm>
              <a:off x="6837337" y="4814334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手繪多邊形 78"/>
            <p:cNvSpPr/>
            <p:nvPr/>
          </p:nvSpPr>
          <p:spPr>
            <a:xfrm>
              <a:off x="4722048" y="3206654"/>
              <a:ext cx="1798320" cy="1584960"/>
            </a:xfrm>
            <a:custGeom>
              <a:avLst/>
              <a:gdLst>
                <a:gd name="connsiteX0" fmla="*/ 1798320 w 1798320"/>
                <a:gd name="connsiteY0" fmla="*/ 1584960 h 1584960"/>
                <a:gd name="connsiteX1" fmla="*/ 1798320 w 1798320"/>
                <a:gd name="connsiteY1" fmla="*/ 1026160 h 1584960"/>
                <a:gd name="connsiteX2" fmla="*/ 0 w 1798320"/>
                <a:gd name="connsiteY2" fmla="*/ 1026160 h 1584960"/>
                <a:gd name="connsiteX3" fmla="*/ 0 w 1798320"/>
                <a:gd name="connsiteY3" fmla="*/ 934720 h 1584960"/>
                <a:gd name="connsiteX4" fmla="*/ 0 w 1798320"/>
                <a:gd name="connsiteY4" fmla="*/ 0 h 1584960"/>
                <a:gd name="connsiteX5" fmla="*/ 132080 w 1798320"/>
                <a:gd name="connsiteY5" fmla="*/ 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8320" h="1584960">
                  <a:moveTo>
                    <a:pt x="1798320" y="1584960"/>
                  </a:moveTo>
                  <a:lnTo>
                    <a:pt x="1798320" y="1026160"/>
                  </a:lnTo>
                  <a:lnTo>
                    <a:pt x="0" y="1026160"/>
                  </a:lnTo>
                  <a:lnTo>
                    <a:pt x="0" y="934720"/>
                  </a:lnTo>
                  <a:lnTo>
                    <a:pt x="0" y="0"/>
                  </a:lnTo>
                  <a:lnTo>
                    <a:pt x="13208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610288" y="3115214"/>
              <a:ext cx="711200" cy="1676400"/>
            </a:xfrm>
            <a:custGeom>
              <a:avLst/>
              <a:gdLst>
                <a:gd name="connsiteX0" fmla="*/ 711200 w 711200"/>
                <a:gd name="connsiteY0" fmla="*/ 1666240 h 1666240"/>
                <a:gd name="connsiteX1" fmla="*/ 711200 w 711200"/>
                <a:gd name="connsiteY1" fmla="*/ 1270000 h 1666240"/>
                <a:gd name="connsiteX2" fmla="*/ 0 w 711200"/>
                <a:gd name="connsiteY2" fmla="*/ 1270000 h 1666240"/>
                <a:gd name="connsiteX3" fmla="*/ 0 w 711200"/>
                <a:gd name="connsiteY3" fmla="*/ 1137920 h 1666240"/>
                <a:gd name="connsiteX4" fmla="*/ 0 w 711200"/>
                <a:gd name="connsiteY4" fmla="*/ 0 h 1666240"/>
                <a:gd name="connsiteX5" fmla="*/ 233680 w 711200"/>
                <a:gd name="connsiteY5" fmla="*/ 0 h 1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200" h="1666240">
                  <a:moveTo>
                    <a:pt x="711200" y="1666240"/>
                  </a:moveTo>
                  <a:lnTo>
                    <a:pt x="711200" y="1270000"/>
                  </a:lnTo>
                  <a:lnTo>
                    <a:pt x="0" y="1270000"/>
                  </a:lnTo>
                  <a:lnTo>
                    <a:pt x="0" y="1137920"/>
                  </a:lnTo>
                  <a:lnTo>
                    <a:pt x="0" y="0"/>
                  </a:lnTo>
                  <a:lnTo>
                    <a:pt x="23368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16940" y="5059065"/>
              <a:ext cx="129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C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,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, ())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10" name="群組 109"/>
          <p:cNvGrpSpPr/>
          <p:nvPr/>
        </p:nvGrpSpPr>
        <p:grpSpPr>
          <a:xfrm>
            <a:off x="3238687" y="5455146"/>
            <a:ext cx="3860874" cy="1135585"/>
            <a:chOff x="3238687" y="5187854"/>
            <a:chExt cx="3860874" cy="1135585"/>
          </a:xfrm>
        </p:grpSpPr>
        <p:sp>
          <p:nvSpPr>
            <p:cNvPr id="81" name="矩形 80"/>
            <p:cNvSpPr/>
            <p:nvPr/>
          </p:nvSpPr>
          <p:spPr>
            <a:xfrm>
              <a:off x="4112448" y="5377085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3238687" y="5405630"/>
              <a:ext cx="813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D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4295328" y="5613522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群組 83"/>
            <p:cNvGrpSpPr/>
            <p:nvPr/>
          </p:nvGrpSpPr>
          <p:grpSpPr>
            <a:xfrm>
              <a:off x="4862333" y="5400271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85" name="矩形 8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31" name="群組 88"/>
            <p:cNvGrpSpPr/>
            <p:nvPr/>
          </p:nvGrpSpPr>
          <p:grpSpPr>
            <a:xfrm>
              <a:off x="6062112" y="5405739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90" name="矩形 8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94" name="直線單箭頭接點 93"/>
            <p:cNvCxnSpPr/>
            <p:nvPr/>
          </p:nvCxnSpPr>
          <p:spPr>
            <a:xfrm>
              <a:off x="5660687" y="5646046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手繪多邊形 94"/>
            <p:cNvSpPr/>
            <p:nvPr/>
          </p:nvSpPr>
          <p:spPr>
            <a:xfrm>
              <a:off x="4661088" y="5187854"/>
              <a:ext cx="1869440" cy="457200"/>
            </a:xfrm>
            <a:custGeom>
              <a:avLst/>
              <a:gdLst>
                <a:gd name="connsiteX0" fmla="*/ 1869440 w 1869440"/>
                <a:gd name="connsiteY0" fmla="*/ 457200 h 457200"/>
                <a:gd name="connsiteX1" fmla="*/ 1869440 w 1869440"/>
                <a:gd name="connsiteY1" fmla="*/ 0 h 457200"/>
                <a:gd name="connsiteX2" fmla="*/ 0 w 1869440"/>
                <a:gd name="connsiteY2" fmla="*/ 0 h 457200"/>
                <a:gd name="connsiteX3" fmla="*/ 0 w 1869440"/>
                <a:gd name="connsiteY3" fmla="*/ 325120 h 457200"/>
                <a:gd name="connsiteX4" fmla="*/ 182880 w 1869440"/>
                <a:gd name="connsiteY4" fmla="*/ 32512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440" h="457200">
                  <a:moveTo>
                    <a:pt x="1869440" y="457200"/>
                  </a:moveTo>
                  <a:lnTo>
                    <a:pt x="1869440" y="0"/>
                  </a:lnTo>
                  <a:lnTo>
                    <a:pt x="0" y="0"/>
                  </a:lnTo>
                  <a:lnTo>
                    <a:pt x="0" y="325120"/>
                  </a:lnTo>
                  <a:lnTo>
                    <a:pt x="182880" y="32512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039655" y="5954107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D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(a,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D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)</a:t>
              </a:r>
              <a:endParaRPr lang="en-US" altLang="zh-TW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04" name="群組 103"/>
          <p:cNvGrpSpPr/>
          <p:nvPr/>
        </p:nvGrpSpPr>
        <p:grpSpPr>
          <a:xfrm>
            <a:off x="5179670" y="1387403"/>
            <a:ext cx="2590578" cy="859986"/>
            <a:chOff x="5179670" y="1471811"/>
            <a:chExt cx="2590578" cy="859986"/>
          </a:xfrm>
        </p:grpSpPr>
        <p:sp>
          <p:nvSpPr>
            <p:cNvPr id="96" name="文字方塊 95"/>
            <p:cNvSpPr txBox="1"/>
            <p:nvPr/>
          </p:nvSpPr>
          <p:spPr>
            <a:xfrm>
              <a:off x="5179670" y="1902258"/>
              <a:ext cx="866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A'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053430" y="187371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/>
            <p:cNvCxnSpPr/>
            <p:nvPr/>
          </p:nvCxnSpPr>
          <p:spPr>
            <a:xfrm>
              <a:off x="6253535" y="2087848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98"/>
            <p:cNvGrpSpPr/>
            <p:nvPr/>
          </p:nvGrpSpPr>
          <p:grpSpPr>
            <a:xfrm>
              <a:off x="6820540" y="187459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00" name="矩形 9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6888275" y="1471811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A'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(())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08" name="群組 107"/>
          <p:cNvGrpSpPr/>
          <p:nvPr/>
        </p:nvGrpSpPr>
        <p:grpSpPr>
          <a:xfrm>
            <a:off x="3238688" y="1401463"/>
            <a:ext cx="1367026" cy="845042"/>
            <a:chOff x="3238688" y="1485871"/>
            <a:chExt cx="1367026" cy="845042"/>
          </a:xfrm>
        </p:grpSpPr>
        <p:sp>
          <p:nvSpPr>
            <p:cNvPr id="12" name="文字方塊 11"/>
            <p:cNvSpPr txBox="1"/>
            <p:nvPr/>
          </p:nvSpPr>
          <p:spPr>
            <a:xfrm>
              <a:off x="3238688" y="190225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12448" y="187371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919308" y="1485871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A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()</a:t>
              </a:r>
              <a:endParaRPr lang="en-US" altLang="zh-TW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033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Recursive Algorithms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For recursively defined data object</a:t>
            </a:r>
          </a:p>
          <a:p>
            <a:pPr lvl="1"/>
            <a:r>
              <a:rPr lang="en-US" altLang="zh-TW" sz="2800" dirty="0" smtClean="0"/>
              <a:t>It is often easy to describe algorithms that work on these objects recursively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Two components in a recursive operation</a:t>
            </a:r>
          </a:p>
          <a:p>
            <a:pPr lvl="1">
              <a:buNone/>
            </a:pPr>
            <a:r>
              <a:rPr lang="en-US" altLang="zh-TW" sz="2800" dirty="0" smtClean="0"/>
              <a:t>(1) </a:t>
            </a:r>
            <a:r>
              <a:rPr lang="en-US" altLang="zh-TW" sz="2800" dirty="0" smtClean="0">
                <a:solidFill>
                  <a:srgbClr val="C00000"/>
                </a:solidFill>
              </a:rPr>
              <a:t>workhorse</a:t>
            </a:r>
            <a:r>
              <a:rPr lang="en-US" altLang="zh-TW" sz="2800" dirty="0" smtClean="0"/>
              <a:t>: the recursive function itself </a:t>
            </a:r>
          </a:p>
          <a:p>
            <a:pPr lvl="2"/>
            <a:r>
              <a:rPr lang="en-US" altLang="zh-TW" sz="2600" dirty="0" smtClean="0"/>
              <a:t>Often declared as a </a:t>
            </a:r>
            <a:r>
              <a:rPr lang="en-US" altLang="zh-TW" sz="2600" dirty="0" smtClean="0">
                <a:solidFill>
                  <a:srgbClr val="C00000"/>
                </a:solidFill>
              </a:rPr>
              <a:t>private</a:t>
            </a:r>
            <a:r>
              <a:rPr lang="en-US" altLang="zh-TW" sz="2600" dirty="0" smtClean="0"/>
              <a:t> member function</a:t>
            </a:r>
          </a:p>
          <a:p>
            <a:pPr lvl="1">
              <a:buNone/>
            </a:pPr>
            <a:r>
              <a:rPr lang="en-US" altLang="zh-TW" sz="2800" dirty="0" smtClean="0"/>
              <a:t>(2) </a:t>
            </a:r>
            <a:r>
              <a:rPr lang="en-US" altLang="zh-TW" sz="2800" dirty="0" smtClean="0">
                <a:solidFill>
                  <a:srgbClr val="C00000"/>
                </a:solidFill>
              </a:rPr>
              <a:t>driver</a:t>
            </a:r>
            <a:r>
              <a:rPr lang="en-US" altLang="zh-TW" sz="2800" dirty="0" smtClean="0"/>
              <a:t>: the function that invokes the recursive function at the top level</a:t>
            </a:r>
          </a:p>
          <a:p>
            <a:pPr lvl="2"/>
            <a:r>
              <a:rPr lang="en-US" altLang="zh-TW" sz="2600" dirty="0" smtClean="0"/>
              <a:t>Declared as a </a:t>
            </a:r>
            <a:r>
              <a:rPr lang="en-US" altLang="zh-TW" sz="2600" dirty="0" smtClean="0">
                <a:solidFill>
                  <a:srgbClr val="C00000"/>
                </a:solidFill>
              </a:rPr>
              <a:t>public</a:t>
            </a:r>
            <a:r>
              <a:rPr lang="en-US" altLang="zh-TW" sz="2600" dirty="0" smtClean="0"/>
              <a:t> member function</a:t>
            </a:r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Copying a </a:t>
            </a:r>
            <a:r>
              <a:rPr lang="en-US" altLang="zh-TW" dirty="0" err="1" smtClean="0"/>
              <a:t>Nonrecursive</a:t>
            </a:r>
            <a:r>
              <a:rPr lang="en-US" altLang="zh-TW" dirty="0" smtClean="0"/>
              <a:t>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5245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Driver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&lt;T&gt;&amp; l) 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a copy of l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first =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l.first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Workhorse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 </a:t>
            </a:r>
            <a:r>
              <a:rPr lang="en-US" altLang="zh-TW" sz="18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Copy the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nonrecursive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 with </a:t>
            </a:r>
            <a:r>
              <a:rPr lang="en-US" altLang="zh-TW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 shared </a:t>
            </a:r>
            <a:r>
              <a:rPr lang="en-US" altLang="zh-TW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sublists</a:t>
            </a:r>
            <a:endParaRPr lang="zh-TW" altLang="en-US" sz="18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&lt;T&gt;*q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q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q-&gt;tag = p-&gt;tag;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(p-&gt;tag) q-&gt;down =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(p-&gt;down);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q-&gt;data = p-&gt;data;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q-&gt;next =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(p-&gt;next);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q;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	</a:t>
            </a:r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6955" y="5761969"/>
            <a:ext cx="3533775" cy="9048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53161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General List Copy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928475" y="3727936"/>
          <a:ext cx="7244858" cy="3108144"/>
        </p:xfrm>
        <a:graphic>
          <a:graphicData uri="http://schemas.openxmlformats.org/drawingml/2006/table">
            <a:tbl>
              <a:tblPr/>
              <a:tblGrid>
                <a:gridCol w="1207967"/>
                <a:gridCol w="1207967"/>
                <a:gridCol w="1207231"/>
                <a:gridCol w="1207231"/>
                <a:gridCol w="1207231"/>
                <a:gridCol w="1207231"/>
              </a:tblGrid>
              <a:tr h="304443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altLang="zh-TW" sz="1800" kern="100" dirty="0" smtClean="0">
                          <a:latin typeface="Times New Roman"/>
                          <a:ea typeface="新細明體"/>
                        </a:rPr>
                        <a:t>Level</a:t>
                      </a:r>
                      <a:r>
                        <a:rPr lang="en-US" altLang="zh-TW" sz="1800" kern="100" baseline="0" dirty="0" smtClean="0">
                          <a:latin typeface="Times New Roman"/>
                          <a:ea typeface="新細明體"/>
                        </a:rPr>
                        <a:t> of recursion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i="0" kern="100" dirty="0" smtClean="0">
                          <a:latin typeface="Times New Roman"/>
                          <a:ea typeface="新細明體"/>
                        </a:rPr>
                        <a:t>value of </a:t>
                      </a:r>
                      <a:r>
                        <a:rPr lang="en-US" sz="1800" i="1" kern="100" dirty="0" smtClean="0">
                          <a:latin typeface="Times New Roman"/>
                          <a:ea typeface="新細明體"/>
                        </a:rPr>
                        <a:t>p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altLang="zh-TW" sz="1800" kern="100" dirty="0" smtClean="0">
                          <a:latin typeface="Times New Roman"/>
                          <a:ea typeface="新細明體"/>
                        </a:rPr>
                        <a:t>Continuing level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i="1" kern="100" dirty="0">
                          <a:latin typeface="Times New Roman"/>
                          <a:ea typeface="新細明體"/>
                        </a:rPr>
                        <a:t>p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altLang="zh-TW" sz="1800" kern="100" dirty="0" smtClean="0">
                          <a:latin typeface="Times New Roman"/>
                          <a:ea typeface="新細明體"/>
                        </a:rPr>
                        <a:t>Continuing</a:t>
                      </a:r>
                      <a:r>
                        <a:rPr lang="en-US" altLang="zh-TW" sz="1800" kern="100" baseline="0" dirty="0" smtClean="0">
                          <a:latin typeface="Times New Roman"/>
                          <a:ea typeface="新細明體"/>
                        </a:rPr>
                        <a:t> level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i="1" kern="100" dirty="0">
                          <a:latin typeface="Times New Roman"/>
                          <a:ea typeface="新細明體"/>
                        </a:rPr>
                        <a:t>p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b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r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u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s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u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v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t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w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x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v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t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6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u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s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5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x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r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b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4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w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3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0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2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r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3016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</a:pPr>
                      <a:endParaRPr lang="en-US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>
                          <a:latin typeface="Times New Roman"/>
                          <a:ea typeface="新細明體"/>
                        </a:rPr>
                        <a:t>1</a:t>
                      </a:r>
                      <a:endParaRPr lang="zh-TW" sz="1800" kern="10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600"/>
                        </a:spcAft>
                        <a:tabLst>
                          <a:tab pos="1000125" algn="l"/>
                        </a:tabLst>
                      </a:pPr>
                      <a:r>
                        <a:rPr lang="en-US" sz="1800" kern="100" dirty="0">
                          <a:latin typeface="Times New Roman"/>
                          <a:ea typeface="新細明體"/>
                        </a:rPr>
                        <a:t>b</a:t>
                      </a:r>
                      <a:endParaRPr lang="zh-TW" sz="1800" kern="100" dirty="0">
                        <a:latin typeface="Times New Roman"/>
                        <a:ea typeface="新細明體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176</a:t>
            </a:fld>
            <a:endParaRPr lang="zh-TW" altLang="en-US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77" y="1356652"/>
            <a:ext cx="7976747" cy="223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3066757" y="1153549"/>
            <a:ext cx="2460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= ((</a:t>
            </a:r>
            <a:r>
              <a:rPr lang="en-US" altLang="zh-TW" sz="2400" dirty="0" err="1" smtClean="0"/>
              <a:t>a,b</a:t>
            </a:r>
            <a:r>
              <a:rPr lang="en-US" altLang="zh-TW" sz="2400" dirty="0" smtClean="0"/>
              <a:t>),((</a:t>
            </a:r>
            <a:r>
              <a:rPr lang="en-US" altLang="zh-TW" sz="2400" dirty="0" err="1" smtClean="0"/>
              <a:t>c,d</a:t>
            </a:r>
            <a:r>
              <a:rPr lang="en-US" altLang="zh-TW" sz="2400" dirty="0" smtClean="0"/>
              <a:t>),e))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List Equality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Another useful function determines whether two lists are identical.</a:t>
            </a:r>
          </a:p>
          <a:p>
            <a:r>
              <a:rPr lang="en-US" altLang="zh-TW" dirty="0" smtClean="0"/>
              <a:t>To be identical, the lists must have </a:t>
            </a:r>
            <a:r>
              <a:rPr lang="en-US" altLang="zh-TW" dirty="0" smtClean="0">
                <a:solidFill>
                  <a:srgbClr val="C00000"/>
                </a:solidFill>
              </a:rPr>
              <a:t>the same structure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C00000"/>
                </a:solidFill>
              </a:rPr>
              <a:t>the same data </a:t>
            </a:r>
            <a:r>
              <a:rPr lang="en-US" altLang="zh-TW" dirty="0" smtClean="0"/>
              <a:t>in corresponding data members.</a:t>
            </a:r>
          </a:p>
          <a:p>
            <a:r>
              <a:rPr lang="en-US" altLang="zh-TW" dirty="0" smtClean="0"/>
              <a:t>Use the </a:t>
            </a:r>
            <a:r>
              <a:rPr lang="en-US" altLang="zh-TW" dirty="0" smtClean="0">
                <a:solidFill>
                  <a:srgbClr val="0000CC"/>
                </a:solidFill>
              </a:rPr>
              <a:t>recursive definition</a:t>
            </a:r>
            <a:r>
              <a:rPr lang="en-US" altLang="zh-TW" dirty="0" smtClean="0"/>
              <a:t> of a list to accomplish equality operator overload</a:t>
            </a:r>
          </a:p>
          <a:p>
            <a:r>
              <a:rPr lang="en-US" altLang="zh-TW" dirty="0" smtClean="0"/>
              <a:t>The computing time is clearly </a:t>
            </a:r>
            <a:r>
              <a:rPr lang="en-US" altLang="zh-TW" dirty="0" smtClean="0">
                <a:solidFill>
                  <a:srgbClr val="0000CC"/>
                </a:solidFill>
              </a:rPr>
              <a:t>no more than linear </a:t>
            </a:r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0000CC"/>
                </a:solidFill>
              </a:rPr>
              <a:t>no </a:t>
            </a:r>
            <a:r>
              <a:rPr lang="en-US" altLang="zh-TW" dirty="0" err="1" smtClean="0">
                <a:solidFill>
                  <a:srgbClr val="0000CC"/>
                </a:solidFill>
              </a:rPr>
              <a:t>sublists</a:t>
            </a:r>
            <a:r>
              <a:rPr lang="en-US" altLang="zh-TW" dirty="0" smtClean="0">
                <a:solidFill>
                  <a:srgbClr val="0000CC"/>
                </a:solidFill>
              </a:rPr>
              <a:t> are shared</a:t>
            </a:r>
            <a:r>
              <a:rPr lang="en-US" altLang="zh-TW" dirty="0" smtClean="0"/>
              <a:t>, since it looks at each node of the two lists being compared </a:t>
            </a:r>
            <a:r>
              <a:rPr lang="en-US" altLang="zh-TW" dirty="0" smtClean="0">
                <a:solidFill>
                  <a:srgbClr val="0000CC"/>
                </a:solidFill>
              </a:rPr>
              <a:t>no more than three times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Equality for Two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49" y="1408748"/>
            <a:ext cx="8093319" cy="5259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Driver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template&lt;class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operator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== (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&lt;T&gt;&amp; l)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*this</a:t>
            </a:r>
            <a:r>
              <a:rPr lang="zh-TW" alt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l are non-recursive lists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true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 two lists are identical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Equal (first,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l.first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Workhorse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Equal(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&lt;T&gt;*s,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((!s) &amp;&amp; (!t))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(s &amp;&amp; t &amp;&amp; (s-&gt;tag == t-&gt;tag))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(s-&gt;tag)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Equal(s-&gt;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down,t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&gt;down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&amp;&amp; Equal(s-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&gt;next, t-&gt;next);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  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(s-&gt;data == t-&gt;data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&amp;&amp; Equal(s-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&gt;next, t-&gt;next);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8664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Depth of General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346917"/>
            <a:ext cx="7886700" cy="226243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has two sub-lists: </a:t>
            </a:r>
            <a:r>
              <a:rPr lang="en-US" altLang="zh-TW" dirty="0" err="1" smtClean="0">
                <a:solidFill>
                  <a:srgbClr val="0000CC"/>
                </a:solidFill>
              </a:rPr>
              <a:t>b→</a:t>
            </a:r>
            <a:r>
              <a:rPr lang="en-US" altLang="zh-TW" dirty="0" err="1" smtClean="0"/>
              <a:t>dlink</a:t>
            </a:r>
            <a:r>
              <a:rPr lang="en-US" altLang="zh-TW" dirty="0" smtClean="0"/>
              <a:t> and </a:t>
            </a:r>
            <a:r>
              <a:rPr lang="en-US" altLang="zh-TW" dirty="0" err="1" smtClean="0">
                <a:solidFill>
                  <a:srgbClr val="0000CC"/>
                </a:solidFill>
              </a:rPr>
              <a:t>r→</a:t>
            </a:r>
            <a:r>
              <a:rPr lang="en-US" altLang="zh-TW" dirty="0" err="1" smtClean="0"/>
              <a:t>dlink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Depth of list pointed by </a:t>
            </a:r>
            <a:r>
              <a:rPr lang="en-US" altLang="zh-TW" dirty="0" err="1" smtClean="0"/>
              <a:t>b</a:t>
            </a:r>
            <a:r>
              <a:rPr lang="en-US" altLang="zh-TW" dirty="0" err="1" smtClean="0">
                <a:solidFill>
                  <a:srgbClr val="0000CC"/>
                </a:solidFill>
              </a:rPr>
              <a:t>→</a:t>
            </a:r>
            <a:r>
              <a:rPr lang="en-US" altLang="zh-TW" dirty="0" err="1" smtClean="0"/>
              <a:t>dlink</a:t>
            </a:r>
            <a:r>
              <a:rPr lang="en-US" altLang="zh-TW" dirty="0" smtClean="0"/>
              <a:t>: 1</a:t>
            </a:r>
          </a:p>
          <a:p>
            <a:pPr lvl="1"/>
            <a:r>
              <a:rPr lang="en-US" altLang="zh-TW" dirty="0" smtClean="0"/>
              <a:t>Depth of list pointed by </a:t>
            </a:r>
            <a:r>
              <a:rPr lang="en-US" altLang="zh-TW" dirty="0" err="1" smtClean="0"/>
              <a:t>r</a:t>
            </a:r>
            <a:r>
              <a:rPr lang="en-US" altLang="zh-TW" dirty="0" err="1" smtClean="0">
                <a:solidFill>
                  <a:srgbClr val="0000CC"/>
                </a:solidFill>
              </a:rPr>
              <a:t>→</a:t>
            </a:r>
            <a:r>
              <a:rPr lang="en-US" altLang="zh-TW" dirty="0" err="1" smtClean="0"/>
              <a:t>dlink</a:t>
            </a:r>
            <a:r>
              <a:rPr lang="en-US" altLang="zh-TW" dirty="0" smtClean="0"/>
              <a:t>: 2</a:t>
            </a:r>
          </a:p>
          <a:p>
            <a:r>
              <a:rPr lang="en-US" altLang="zh-TW" dirty="0" smtClean="0"/>
              <a:t>Depth(A) = 1 + max( Depth(b), Depth(r) ) = 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179</a:t>
            </a:fld>
            <a:endParaRPr lang="zh-TW" altLang="en-US"/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8" y="1552489"/>
            <a:ext cx="87344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052690" y="1322362"/>
            <a:ext cx="246093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= ((</a:t>
            </a:r>
            <a:r>
              <a:rPr lang="en-US" altLang="zh-TW" sz="2400" dirty="0" err="1" smtClean="0"/>
              <a:t>a,b</a:t>
            </a:r>
            <a:r>
              <a:rPr lang="en-US" altLang="zh-TW" sz="2400" dirty="0" smtClean="0"/>
              <a:t>),((</a:t>
            </a:r>
            <a:r>
              <a:rPr lang="en-US" altLang="zh-TW" sz="2400" dirty="0" err="1" smtClean="0"/>
              <a:t>c,d</a:t>
            </a:r>
            <a:r>
              <a:rPr lang="en-US" altLang="zh-TW" sz="2400" dirty="0" smtClean="0"/>
              <a:t>),e))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093319" cy="10194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Representing </a:t>
            </a:r>
            <a:r>
              <a:rPr lang="en-US" altLang="zh-TW" dirty="0" smtClean="0"/>
              <a:t>a List Node in C++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25750" y="1426423"/>
            <a:ext cx="4572000" cy="1785104"/>
          </a:xfrm>
          <a:prstGeom prst="rect">
            <a:avLst/>
          </a:prstGeom>
          <a:ln w="28575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private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" name="矩形 5"/>
          <p:cNvSpPr/>
          <p:nvPr/>
        </p:nvSpPr>
        <p:spPr>
          <a:xfrm>
            <a:off x="2011682" y="3379491"/>
            <a:ext cx="4572000" cy="178510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public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2009337" y="5241712"/>
            <a:ext cx="4572000" cy="144655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>
            <a:spAutoFit/>
          </a:bodyPr>
          <a:lstStyle/>
          <a:p>
            <a:r>
              <a:rPr lang="en-US" altLang="zh-TW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char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2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grpSp>
        <p:nvGrpSpPr>
          <p:cNvPr id="22" name="群組 21"/>
          <p:cNvGrpSpPr/>
          <p:nvPr/>
        </p:nvGrpSpPr>
        <p:grpSpPr>
          <a:xfrm>
            <a:off x="6876748" y="2077319"/>
            <a:ext cx="2021254" cy="464009"/>
            <a:chOff x="6918952" y="2063251"/>
            <a:chExt cx="2021254" cy="464009"/>
          </a:xfrm>
        </p:grpSpPr>
        <p:sp>
          <p:nvSpPr>
            <p:cNvPr id="15" name="矩形 14"/>
            <p:cNvSpPr/>
            <p:nvPr/>
          </p:nvSpPr>
          <p:spPr>
            <a:xfrm>
              <a:off x="6935372" y="2065594"/>
              <a:ext cx="743236" cy="4360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6918952" y="2065595"/>
              <a:ext cx="737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data</a:t>
              </a:r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678608" y="2065594"/>
              <a:ext cx="761999" cy="4360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單箭頭接點 13"/>
            <p:cNvCxnSpPr/>
            <p:nvPr/>
          </p:nvCxnSpPr>
          <p:spPr>
            <a:xfrm>
              <a:off x="8330606" y="2293513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/>
            <p:cNvSpPr txBox="1"/>
            <p:nvPr/>
          </p:nvSpPr>
          <p:spPr>
            <a:xfrm>
              <a:off x="7690331" y="2063251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link</a:t>
              </a:r>
              <a:endParaRPr lang="zh-TW" altLang="en-US" sz="2400" dirty="0"/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7197960" y="3327000"/>
            <a:ext cx="1247531" cy="900107"/>
            <a:chOff x="7662194" y="3355135"/>
            <a:chExt cx="1247531" cy="900107"/>
          </a:xfrm>
        </p:grpSpPr>
        <p:cxnSp>
          <p:nvCxnSpPr>
            <p:cNvPr id="23" name="直線單箭頭接點 22"/>
            <p:cNvCxnSpPr/>
            <p:nvPr/>
          </p:nvCxnSpPr>
          <p:spPr>
            <a:xfrm>
              <a:off x="8300125" y="3585397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/>
          </p:nvGrpSpPr>
          <p:grpSpPr>
            <a:xfrm>
              <a:off x="7662194" y="3355135"/>
              <a:ext cx="747932" cy="900107"/>
              <a:chOff x="7662194" y="3355135"/>
              <a:chExt cx="747932" cy="90010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7664547" y="3793577"/>
                <a:ext cx="743236" cy="436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/>
              <p:cNvSpPr txBox="1"/>
              <p:nvPr/>
            </p:nvSpPr>
            <p:spPr>
              <a:xfrm>
                <a:off x="7662194" y="3793577"/>
                <a:ext cx="7374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data</a:t>
                </a:r>
                <a:endParaRPr lang="zh-TW" altLang="en-US" sz="2400" dirty="0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7666892" y="3357478"/>
                <a:ext cx="743234" cy="4360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7687986" y="3355135"/>
                <a:ext cx="6270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link</a:t>
                </a:r>
                <a:endParaRPr lang="zh-TW" altLang="en-US" sz="24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the List Depth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5200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Driver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 the depth of a non-recursive list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Depth(first)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Workhorse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Depth(</a:t>
            </a:r>
            <a:r>
              <a:rPr lang="en-US" altLang="zh-TW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&lt;T&gt;* 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(!s)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0;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list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&lt;T&gt;* current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m=0;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initial minimum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(current)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(current-&gt;tag) m = max(m, </a:t>
            </a: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Depth(current-&gt;down)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current = current-&gt;next;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 is the max depth among </a:t>
            </a:r>
            <a:r>
              <a:rPr lang="en-US" altLang="zh-TW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sublists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m+1;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23410" y="1485140"/>
            <a:ext cx="4069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Depth ≡ max degree of nested 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sublists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51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55993" y="3896753"/>
            <a:ext cx="3634766" cy="1312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8675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群組 78"/>
          <p:cNvGrpSpPr/>
          <p:nvPr/>
        </p:nvGrpSpPr>
        <p:grpSpPr>
          <a:xfrm>
            <a:off x="2991674" y="1981125"/>
            <a:ext cx="269127" cy="398854"/>
            <a:chOff x="1016513" y="2735835"/>
            <a:chExt cx="191713" cy="568692"/>
          </a:xfrm>
          <a:solidFill>
            <a:schemeClr val="accent6">
              <a:lumMod val="75000"/>
            </a:schemeClr>
          </a:solidFill>
        </p:grpSpPr>
        <p:sp>
          <p:nvSpPr>
            <p:cNvPr id="75" name="向右箭號 74"/>
            <p:cNvSpPr/>
            <p:nvPr/>
          </p:nvSpPr>
          <p:spPr>
            <a:xfrm rot="5400000">
              <a:off x="886581" y="2982884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向右箭號 77"/>
            <p:cNvSpPr/>
            <p:nvPr/>
          </p:nvSpPr>
          <p:spPr>
            <a:xfrm rot="16200000">
              <a:off x="886582" y="2865767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6648702" y="1928027"/>
            <a:ext cx="269127" cy="398854"/>
            <a:chOff x="1016513" y="2735835"/>
            <a:chExt cx="191713" cy="568692"/>
          </a:xfrm>
          <a:solidFill>
            <a:schemeClr val="accent6">
              <a:lumMod val="75000"/>
            </a:schemeClr>
          </a:solidFill>
        </p:grpSpPr>
        <p:sp>
          <p:nvSpPr>
            <p:cNvPr id="81" name="向右箭號 80"/>
            <p:cNvSpPr/>
            <p:nvPr/>
          </p:nvSpPr>
          <p:spPr>
            <a:xfrm rot="5400000">
              <a:off x="886581" y="2982884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向右箭號 81"/>
            <p:cNvSpPr/>
            <p:nvPr/>
          </p:nvSpPr>
          <p:spPr>
            <a:xfrm rot="16200000">
              <a:off x="886582" y="2865767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052250" y="2780386"/>
            <a:ext cx="269127" cy="398854"/>
            <a:chOff x="1016513" y="2735835"/>
            <a:chExt cx="191713" cy="568692"/>
          </a:xfrm>
          <a:solidFill>
            <a:schemeClr val="accent6">
              <a:lumMod val="75000"/>
            </a:schemeClr>
          </a:solidFill>
        </p:grpSpPr>
        <p:sp>
          <p:nvSpPr>
            <p:cNvPr id="84" name="向右箭號 83"/>
            <p:cNvSpPr/>
            <p:nvPr/>
          </p:nvSpPr>
          <p:spPr>
            <a:xfrm rot="5400000">
              <a:off x="886581" y="2982884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向右箭號 84"/>
            <p:cNvSpPr/>
            <p:nvPr/>
          </p:nvSpPr>
          <p:spPr>
            <a:xfrm rot="16200000">
              <a:off x="886582" y="2865767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2" name="橢圓 71"/>
          <p:cNvSpPr/>
          <p:nvPr/>
        </p:nvSpPr>
        <p:spPr>
          <a:xfrm>
            <a:off x="2894966" y="2291350"/>
            <a:ext cx="3300896" cy="47206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/>
          <p:cNvSpPr/>
          <p:nvPr/>
        </p:nvSpPr>
        <p:spPr>
          <a:xfrm>
            <a:off x="6570251" y="2291350"/>
            <a:ext cx="2290285" cy="45374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/>
          <p:cNvSpPr/>
          <p:nvPr/>
        </p:nvSpPr>
        <p:spPr>
          <a:xfrm>
            <a:off x="4055961" y="3100093"/>
            <a:ext cx="2290285" cy="45427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橢圓 70"/>
          <p:cNvSpPr/>
          <p:nvPr/>
        </p:nvSpPr>
        <p:spPr>
          <a:xfrm>
            <a:off x="1874520" y="1542532"/>
            <a:ext cx="5907024" cy="4210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Computing the List Depth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3760394"/>
            <a:ext cx="7886700" cy="2959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&lt;T&gt;* 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(!s)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0;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list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&lt;T&gt;* current =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m=0;  </a:t>
            </a:r>
            <a:endParaRPr lang="en-US" altLang="zh-TW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(current)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(current-&gt;tag) m = max(m,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Depth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(current-&gt;down));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current = current-&gt;next;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 is the max depth among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sublists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(m=0 if no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sublists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exist)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m+1;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increments m for the current list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1285640" y="1566607"/>
            <a:ext cx="338708" cy="4233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6503" y="1593041"/>
            <a:ext cx="742934" cy="370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B</a:t>
            </a:r>
            <a:r>
              <a:rPr lang="en-US" altLang="zh-TW" sz="2000" dirty="0" err="1"/>
              <a:t>.first</a:t>
            </a:r>
            <a:endParaRPr lang="zh-TW" altLang="en-US" sz="2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1968006" y="1566607"/>
            <a:ext cx="870045" cy="423385"/>
            <a:chOff x="2042160" y="2865120"/>
            <a:chExt cx="2981188" cy="457200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3079049" y="1571670"/>
            <a:ext cx="870045" cy="423385"/>
            <a:chOff x="2042160" y="2865120"/>
            <a:chExt cx="2981188" cy="457200"/>
          </a:xfrm>
          <a:noFill/>
        </p:grpSpPr>
        <p:sp>
          <p:nvSpPr>
            <p:cNvPr id="15" name="矩形 14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2707313" y="1794204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3077797" y="2331253"/>
            <a:ext cx="870045" cy="423385"/>
            <a:chOff x="2042160" y="2865120"/>
            <a:chExt cx="2981188" cy="457200"/>
          </a:xfrm>
          <a:noFill/>
        </p:grpSpPr>
        <p:sp>
          <p:nvSpPr>
            <p:cNvPr id="21" name="矩形 20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269410" y="2331252"/>
            <a:ext cx="870045" cy="423385"/>
            <a:chOff x="2042160" y="2865120"/>
            <a:chExt cx="2981188" cy="457200"/>
          </a:xfrm>
          <a:noFill/>
        </p:grpSpPr>
        <p:sp>
          <p:nvSpPr>
            <p:cNvPr id="26" name="矩形 25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sp>
        <p:nvSpPr>
          <p:cNvPr id="30" name="手繪多邊形 29"/>
          <p:cNvSpPr/>
          <p:nvPr/>
        </p:nvSpPr>
        <p:spPr>
          <a:xfrm>
            <a:off x="2885094" y="1785557"/>
            <a:ext cx="639782" cy="752684"/>
          </a:xfrm>
          <a:custGeom>
            <a:avLst/>
            <a:gdLst>
              <a:gd name="connsiteX0" fmla="*/ 690880 w 690880"/>
              <a:gd name="connsiteY0" fmla="*/ 0 h 812800"/>
              <a:gd name="connsiteX1" fmla="*/ 690880 w 690880"/>
              <a:gd name="connsiteY1" fmla="*/ 416560 h 812800"/>
              <a:gd name="connsiteX2" fmla="*/ 0 w 690880"/>
              <a:gd name="connsiteY2" fmla="*/ 416560 h 812800"/>
              <a:gd name="connsiteX3" fmla="*/ 0 w 690880"/>
              <a:gd name="connsiteY3" fmla="*/ 812800 h 812800"/>
              <a:gd name="connsiteX4" fmla="*/ 213360 w 690880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" h="812800">
                <a:moveTo>
                  <a:pt x="690880" y="0"/>
                </a:moveTo>
                <a:lnTo>
                  <a:pt x="690880" y="416560"/>
                </a:lnTo>
                <a:lnTo>
                  <a:pt x="0" y="416560"/>
                </a:lnTo>
                <a:lnTo>
                  <a:pt x="0" y="812800"/>
                </a:lnTo>
                <a:lnTo>
                  <a:pt x="213360" y="81280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4898210" y="2538240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1454994" y="1785557"/>
            <a:ext cx="5130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群組 32"/>
          <p:cNvGrpSpPr/>
          <p:nvPr/>
        </p:nvGrpSpPr>
        <p:grpSpPr>
          <a:xfrm>
            <a:off x="6795173" y="1571670"/>
            <a:ext cx="870045" cy="423385"/>
            <a:chOff x="2042160" y="2865120"/>
            <a:chExt cx="2981188" cy="457200"/>
          </a:xfrm>
          <a:noFill/>
        </p:grpSpPr>
        <p:sp>
          <p:nvSpPr>
            <p:cNvPr id="34" name="矩形 33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38" name="直線單箭頭接點 37"/>
          <p:cNvCxnSpPr/>
          <p:nvPr/>
        </p:nvCxnSpPr>
        <p:spPr>
          <a:xfrm>
            <a:off x="6423438" y="1794204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6793922" y="2331253"/>
            <a:ext cx="870045" cy="423385"/>
            <a:chOff x="2042160" y="2865120"/>
            <a:chExt cx="2981188" cy="457200"/>
          </a:xfrm>
          <a:noFill/>
        </p:grpSpPr>
        <p:sp>
          <p:nvSpPr>
            <p:cNvPr id="40" name="矩形 39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4155353" y="2331252"/>
            <a:ext cx="870045" cy="423385"/>
            <a:chOff x="2042160" y="2865120"/>
            <a:chExt cx="2981188" cy="457200"/>
          </a:xfrm>
          <a:noFill/>
        </p:grpSpPr>
        <p:sp>
          <p:nvSpPr>
            <p:cNvPr id="45" name="矩形 44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sp>
        <p:nvSpPr>
          <p:cNvPr id="49" name="手繪多邊形 48"/>
          <p:cNvSpPr/>
          <p:nvPr/>
        </p:nvSpPr>
        <p:spPr>
          <a:xfrm>
            <a:off x="6601219" y="1785556"/>
            <a:ext cx="639782" cy="752684"/>
          </a:xfrm>
          <a:custGeom>
            <a:avLst/>
            <a:gdLst>
              <a:gd name="connsiteX0" fmla="*/ 690880 w 690880"/>
              <a:gd name="connsiteY0" fmla="*/ 0 h 812800"/>
              <a:gd name="connsiteX1" fmla="*/ 690880 w 690880"/>
              <a:gd name="connsiteY1" fmla="*/ 416560 h 812800"/>
              <a:gd name="connsiteX2" fmla="*/ 0 w 690880"/>
              <a:gd name="connsiteY2" fmla="*/ 416560 h 812800"/>
              <a:gd name="connsiteX3" fmla="*/ 0 w 690880"/>
              <a:gd name="connsiteY3" fmla="*/ 812800 h 812800"/>
              <a:gd name="connsiteX4" fmla="*/ 213360 w 690880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" h="812800">
                <a:moveTo>
                  <a:pt x="690880" y="0"/>
                </a:moveTo>
                <a:lnTo>
                  <a:pt x="690880" y="416560"/>
                </a:lnTo>
                <a:lnTo>
                  <a:pt x="0" y="416560"/>
                </a:lnTo>
                <a:lnTo>
                  <a:pt x="0" y="812800"/>
                </a:lnTo>
                <a:lnTo>
                  <a:pt x="213360" y="81280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>
            <a:off x="3784153" y="2538240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449105" y="1526302"/>
            <a:ext cx="340234" cy="370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…</a:t>
            </a:r>
            <a:endParaRPr lang="zh-TW" altLang="en-US" sz="2000" dirty="0"/>
          </a:p>
        </p:txBody>
      </p:sp>
      <p:grpSp>
        <p:nvGrpSpPr>
          <p:cNvPr id="53" name="群組 52"/>
          <p:cNvGrpSpPr/>
          <p:nvPr/>
        </p:nvGrpSpPr>
        <p:grpSpPr>
          <a:xfrm>
            <a:off x="7856670" y="2331253"/>
            <a:ext cx="870045" cy="423385"/>
            <a:chOff x="2042160" y="2865120"/>
            <a:chExt cx="2981188" cy="457200"/>
          </a:xfrm>
          <a:noFill/>
        </p:grpSpPr>
        <p:sp>
          <p:nvSpPr>
            <p:cNvPr id="54" name="矩形 53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58" name="直線單箭頭接點 57"/>
          <p:cNvCxnSpPr/>
          <p:nvPr/>
        </p:nvCxnSpPr>
        <p:spPr>
          <a:xfrm>
            <a:off x="7485470" y="2538241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群組 58"/>
          <p:cNvGrpSpPr/>
          <p:nvPr/>
        </p:nvGrpSpPr>
        <p:grpSpPr>
          <a:xfrm>
            <a:off x="4159425" y="3130979"/>
            <a:ext cx="870045" cy="423385"/>
            <a:chOff x="2042160" y="2865120"/>
            <a:chExt cx="2981188" cy="457200"/>
          </a:xfrm>
          <a:noFill/>
        </p:grpSpPr>
        <p:sp>
          <p:nvSpPr>
            <p:cNvPr id="60" name="矩形 59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sp>
        <p:nvSpPr>
          <p:cNvPr id="64" name="手繪多邊形 63"/>
          <p:cNvSpPr/>
          <p:nvPr/>
        </p:nvSpPr>
        <p:spPr>
          <a:xfrm>
            <a:off x="3966722" y="2585282"/>
            <a:ext cx="639782" cy="752684"/>
          </a:xfrm>
          <a:custGeom>
            <a:avLst/>
            <a:gdLst>
              <a:gd name="connsiteX0" fmla="*/ 690880 w 690880"/>
              <a:gd name="connsiteY0" fmla="*/ 0 h 812800"/>
              <a:gd name="connsiteX1" fmla="*/ 690880 w 690880"/>
              <a:gd name="connsiteY1" fmla="*/ 416560 h 812800"/>
              <a:gd name="connsiteX2" fmla="*/ 0 w 690880"/>
              <a:gd name="connsiteY2" fmla="*/ 416560 h 812800"/>
              <a:gd name="connsiteX3" fmla="*/ 0 w 690880"/>
              <a:gd name="connsiteY3" fmla="*/ 812800 h 812800"/>
              <a:gd name="connsiteX4" fmla="*/ 213360 w 690880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" h="812800">
                <a:moveTo>
                  <a:pt x="690880" y="0"/>
                </a:moveTo>
                <a:lnTo>
                  <a:pt x="690880" y="416560"/>
                </a:lnTo>
                <a:lnTo>
                  <a:pt x="0" y="416560"/>
                </a:lnTo>
                <a:lnTo>
                  <a:pt x="0" y="812800"/>
                </a:lnTo>
                <a:lnTo>
                  <a:pt x="213360" y="81280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/>
          <p:cNvGrpSpPr/>
          <p:nvPr/>
        </p:nvGrpSpPr>
        <p:grpSpPr>
          <a:xfrm>
            <a:off x="5222173" y="3130979"/>
            <a:ext cx="870045" cy="423385"/>
            <a:chOff x="2042160" y="2865120"/>
            <a:chExt cx="2981188" cy="457200"/>
          </a:xfrm>
          <a:noFill/>
        </p:grpSpPr>
        <p:sp>
          <p:nvSpPr>
            <p:cNvPr id="66" name="矩形 65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70" name="直線單箭頭接點 69"/>
          <p:cNvCxnSpPr/>
          <p:nvPr/>
        </p:nvCxnSpPr>
        <p:spPr>
          <a:xfrm>
            <a:off x="4850973" y="3337967"/>
            <a:ext cx="3717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/>
          <p:cNvSpPr/>
          <p:nvPr/>
        </p:nvSpPr>
        <p:spPr>
          <a:xfrm>
            <a:off x="331066" y="2203921"/>
            <a:ext cx="590789" cy="24667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/>
          <p:cNvSpPr txBox="1"/>
          <p:nvPr/>
        </p:nvSpPr>
        <p:spPr>
          <a:xfrm>
            <a:off x="331068" y="2138945"/>
            <a:ext cx="205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          represents an 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/>
              <a:t>instance of Depth()</a:t>
            </a:r>
            <a:endParaRPr lang="zh-TW" altLang="en-US" dirty="0"/>
          </a:p>
        </p:txBody>
      </p:sp>
      <p:grpSp>
        <p:nvGrpSpPr>
          <p:cNvPr id="88" name="群組 87"/>
          <p:cNvGrpSpPr/>
          <p:nvPr/>
        </p:nvGrpSpPr>
        <p:grpSpPr>
          <a:xfrm>
            <a:off x="2040868" y="1224294"/>
            <a:ext cx="269127" cy="398854"/>
            <a:chOff x="1016513" y="2735835"/>
            <a:chExt cx="191713" cy="568692"/>
          </a:xfrm>
          <a:solidFill>
            <a:schemeClr val="accent6">
              <a:lumMod val="75000"/>
            </a:schemeClr>
          </a:solidFill>
        </p:grpSpPr>
        <p:sp>
          <p:nvSpPr>
            <p:cNvPr id="89" name="向右箭號 88"/>
            <p:cNvSpPr/>
            <p:nvPr/>
          </p:nvSpPr>
          <p:spPr>
            <a:xfrm rot="5400000">
              <a:off x="886581" y="2982884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向右箭號 89"/>
            <p:cNvSpPr/>
            <p:nvPr/>
          </p:nvSpPr>
          <p:spPr>
            <a:xfrm rot="16200000">
              <a:off x="886582" y="2865767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91" name="群組 90"/>
          <p:cNvGrpSpPr/>
          <p:nvPr/>
        </p:nvGrpSpPr>
        <p:grpSpPr>
          <a:xfrm>
            <a:off x="474889" y="2842845"/>
            <a:ext cx="284063" cy="279114"/>
            <a:chOff x="1016513" y="2735835"/>
            <a:chExt cx="191713" cy="568692"/>
          </a:xfrm>
          <a:solidFill>
            <a:schemeClr val="accent6">
              <a:lumMod val="75000"/>
            </a:schemeClr>
          </a:solidFill>
        </p:grpSpPr>
        <p:sp>
          <p:nvSpPr>
            <p:cNvPr id="92" name="向右箭號 91"/>
            <p:cNvSpPr/>
            <p:nvPr/>
          </p:nvSpPr>
          <p:spPr>
            <a:xfrm rot="5400000">
              <a:off x="886581" y="2982884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向右箭號 92"/>
            <p:cNvSpPr/>
            <p:nvPr/>
          </p:nvSpPr>
          <p:spPr>
            <a:xfrm rot="16200000">
              <a:off x="886582" y="2865767"/>
              <a:ext cx="451575" cy="191712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4" name="文字方塊 93"/>
          <p:cNvSpPr txBox="1"/>
          <p:nvPr/>
        </p:nvSpPr>
        <p:spPr>
          <a:xfrm>
            <a:off x="331067" y="2776689"/>
            <a:ext cx="2550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ym typeface="Wingdings" panose="05000000000000000000" pitchFamily="2" charset="2"/>
              </a:rPr>
              <a:t>          represents function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invocation and return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21354" y="3352635"/>
            <a:ext cx="2121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return value is in red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3839873" y="264712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1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2779949" y="18288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2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418112" y="18288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1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1813546" y="112002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C00000"/>
                </a:solidFill>
              </a:rPr>
              <a:t>3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0147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圓角矩形 77"/>
          <p:cNvSpPr/>
          <p:nvPr/>
        </p:nvSpPr>
        <p:spPr>
          <a:xfrm>
            <a:off x="2034896" y="4185784"/>
            <a:ext cx="5724144" cy="2578600"/>
          </a:xfrm>
          <a:prstGeom prst="roundRect">
            <a:avLst>
              <a:gd name="adj" fmla="val 940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Adding a Node or Deleting a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53061"/>
            <a:ext cx="7886700" cy="2752367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Design </a:t>
            </a:r>
            <a:r>
              <a:rPr lang="en-US" altLang="zh-TW" dirty="0" smtClean="0"/>
              <a:t>issues (when </a:t>
            </a:r>
            <a:r>
              <a:rPr lang="en-US" altLang="zh-TW" dirty="0" smtClean="0">
                <a:solidFill>
                  <a:srgbClr val="0000CC"/>
                </a:solidFill>
              </a:rPr>
              <a:t>lists sharing </a:t>
            </a:r>
            <a:r>
              <a:rPr lang="en-US" altLang="zh-TW" dirty="0" smtClean="0"/>
              <a:t>permitted)</a:t>
            </a:r>
            <a:endParaRPr lang="en-US" altLang="zh-TW" dirty="0"/>
          </a:p>
          <a:p>
            <a:pPr marL="531813" lvl="1"/>
            <a:r>
              <a:rPr lang="en-US" altLang="zh-TW" dirty="0">
                <a:solidFill>
                  <a:srgbClr val="C00000"/>
                </a:solidFill>
              </a:rPr>
              <a:t>Adding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or deleting node </a:t>
            </a:r>
            <a:r>
              <a:rPr lang="en-US" altLang="zh-TW" dirty="0"/>
              <a:t>at the front of a list can affect the </a:t>
            </a:r>
            <a:r>
              <a:rPr lang="en-US" altLang="zh-TW" i="1" dirty="0">
                <a:solidFill>
                  <a:srgbClr val="0000CC"/>
                </a:solidFill>
              </a:rPr>
              <a:t>down</a:t>
            </a:r>
            <a:r>
              <a:rPr lang="en-US" altLang="zh-TW" dirty="0">
                <a:solidFill>
                  <a:srgbClr val="0000CC"/>
                </a:solidFill>
              </a:rPr>
              <a:t> fields </a:t>
            </a:r>
            <a:r>
              <a:rPr lang="en-US" altLang="zh-TW" dirty="0"/>
              <a:t>of other lists</a:t>
            </a:r>
          </a:p>
          <a:p>
            <a:pPr marL="903288" lvl="2"/>
            <a:r>
              <a:rPr lang="en-US" altLang="zh-TW" dirty="0"/>
              <a:t>e.g., adding an 'x' in front of 'a' in </a:t>
            </a:r>
            <a:r>
              <a:rPr lang="en-US" altLang="zh-TW" b="1" dirty="0" smtClean="0"/>
              <a:t>B (</a:t>
            </a:r>
            <a:r>
              <a:rPr lang="en-US" altLang="zh-TW" dirty="0" smtClean="0"/>
              <a:t>B is shared by C)</a:t>
            </a:r>
            <a:endParaRPr lang="en-US" altLang="zh-TW" b="1" dirty="0"/>
          </a:p>
          <a:p>
            <a:pPr marL="903288" lvl="2"/>
            <a:r>
              <a:rPr lang="en-US" altLang="zh-TW" dirty="0"/>
              <a:t>We normally do not know these affected fields</a:t>
            </a:r>
          </a:p>
          <a:p>
            <a:pPr marL="531813" lvl="1"/>
            <a:r>
              <a:rPr lang="en-US" altLang="zh-TW" dirty="0"/>
              <a:t>Determining whether list nodes need to be freed</a:t>
            </a:r>
          </a:p>
          <a:p>
            <a:pPr marL="903288" lvl="2"/>
            <a:r>
              <a:rPr lang="en-US" altLang="zh-TW" dirty="0"/>
              <a:t>e.g., the node 'a' needs to be kept (if other lists require it) even if </a:t>
            </a:r>
            <a:r>
              <a:rPr lang="en-US" altLang="zh-TW" dirty="0" err="1"/>
              <a:t>B.first</a:t>
            </a:r>
            <a:r>
              <a:rPr lang="en-US" altLang="zh-TW" dirty="0"/>
              <a:t> no longer points to 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257144" y="4322699"/>
            <a:ext cx="36576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83383" y="4351244"/>
            <a:ext cx="80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B</a:t>
            </a:r>
            <a:r>
              <a:rPr lang="en-US" altLang="zh-TW" sz="2000" dirty="0" err="1"/>
              <a:t>.first</a:t>
            </a:r>
            <a:endParaRPr lang="zh-TW" altLang="en-US" sz="2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3994010" y="4322699"/>
            <a:ext cx="939534" cy="457200"/>
            <a:chOff x="2042160" y="2865120"/>
            <a:chExt cx="2981188" cy="457200"/>
          </a:xfrm>
          <a:noFill/>
        </p:grpSpPr>
        <p:sp>
          <p:nvSpPr>
            <p:cNvPr id="10" name="矩形 9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a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5193789" y="4328167"/>
            <a:ext cx="939534" cy="457200"/>
            <a:chOff x="2042160" y="2865120"/>
            <a:chExt cx="2981188" cy="457200"/>
          </a:xfrm>
          <a:noFill/>
        </p:grpSpPr>
        <p:sp>
          <p:nvSpPr>
            <p:cNvPr id="15" name="矩形 14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19" name="直線單箭頭接點 18"/>
          <p:cNvCxnSpPr/>
          <p:nvPr/>
        </p:nvCxnSpPr>
        <p:spPr>
          <a:xfrm>
            <a:off x="4792364" y="4568474"/>
            <a:ext cx="40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群組 19"/>
          <p:cNvGrpSpPr/>
          <p:nvPr/>
        </p:nvGrpSpPr>
        <p:grpSpPr>
          <a:xfrm>
            <a:off x="5192438" y="5148416"/>
            <a:ext cx="939534" cy="457200"/>
            <a:chOff x="2042160" y="2865120"/>
            <a:chExt cx="2981188" cy="457200"/>
          </a:xfrm>
          <a:noFill/>
        </p:grpSpPr>
        <p:sp>
          <p:nvSpPr>
            <p:cNvPr id="21" name="矩形 20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6382880" y="5148416"/>
            <a:ext cx="939534" cy="457200"/>
            <a:chOff x="2042160" y="2865120"/>
            <a:chExt cx="2981188" cy="457200"/>
          </a:xfrm>
          <a:noFill/>
        </p:grpSpPr>
        <p:sp>
          <p:nvSpPr>
            <p:cNvPr id="26" name="矩形 25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sp>
        <p:nvSpPr>
          <p:cNvPr id="30" name="手繪多邊形 29"/>
          <p:cNvSpPr/>
          <p:nvPr/>
        </p:nvSpPr>
        <p:spPr>
          <a:xfrm>
            <a:off x="4984344" y="4559136"/>
            <a:ext cx="690880" cy="812800"/>
          </a:xfrm>
          <a:custGeom>
            <a:avLst/>
            <a:gdLst>
              <a:gd name="connsiteX0" fmla="*/ 690880 w 690880"/>
              <a:gd name="connsiteY0" fmla="*/ 0 h 812800"/>
              <a:gd name="connsiteX1" fmla="*/ 690880 w 690880"/>
              <a:gd name="connsiteY1" fmla="*/ 416560 h 812800"/>
              <a:gd name="connsiteX2" fmla="*/ 0 w 690880"/>
              <a:gd name="connsiteY2" fmla="*/ 416560 h 812800"/>
              <a:gd name="connsiteX3" fmla="*/ 0 w 690880"/>
              <a:gd name="connsiteY3" fmla="*/ 812800 h 812800"/>
              <a:gd name="connsiteX4" fmla="*/ 213360 w 690880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880" h="812800">
                <a:moveTo>
                  <a:pt x="690880" y="0"/>
                </a:moveTo>
                <a:lnTo>
                  <a:pt x="690880" y="416560"/>
                </a:lnTo>
                <a:lnTo>
                  <a:pt x="0" y="416560"/>
                </a:lnTo>
                <a:lnTo>
                  <a:pt x="0" y="812800"/>
                </a:lnTo>
                <a:lnTo>
                  <a:pt x="213360" y="812800"/>
                </a:ln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>
            <a:off x="5982033" y="5371936"/>
            <a:ext cx="40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440024" y="4559136"/>
            <a:ext cx="5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57144" y="6095946"/>
            <a:ext cx="365760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383383" y="6124491"/>
            <a:ext cx="80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C</a:t>
            </a:r>
            <a:r>
              <a:rPr lang="en-US" altLang="zh-TW" sz="2000" dirty="0" err="1"/>
              <a:t>.first</a:t>
            </a:r>
            <a:endParaRPr lang="zh-TW" altLang="en-US" sz="20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3440024" y="6332383"/>
            <a:ext cx="5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4005230" y="6093822"/>
            <a:ext cx="939534" cy="457200"/>
            <a:chOff x="2042160" y="2865120"/>
            <a:chExt cx="2981188" cy="457200"/>
          </a:xfrm>
          <a:noFill/>
        </p:grpSpPr>
        <p:sp>
          <p:nvSpPr>
            <p:cNvPr id="37" name="矩形 36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205009" y="6099290"/>
            <a:ext cx="939534" cy="457200"/>
            <a:chOff x="2042160" y="2865120"/>
            <a:chExt cx="2981188" cy="457200"/>
          </a:xfrm>
          <a:noFill/>
        </p:grpSpPr>
        <p:sp>
          <p:nvSpPr>
            <p:cNvPr id="42" name="矩形 41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46" name="直線單箭頭接點 45"/>
          <p:cNvCxnSpPr/>
          <p:nvPr/>
        </p:nvCxnSpPr>
        <p:spPr>
          <a:xfrm>
            <a:off x="4803584" y="6339597"/>
            <a:ext cx="40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/>
          <p:cNvGrpSpPr/>
          <p:nvPr/>
        </p:nvGrpSpPr>
        <p:grpSpPr>
          <a:xfrm>
            <a:off x="6383458" y="6109389"/>
            <a:ext cx="939534" cy="457200"/>
            <a:chOff x="2042160" y="2865120"/>
            <a:chExt cx="2981188" cy="457200"/>
          </a:xfrm>
          <a:noFill/>
        </p:grpSpPr>
        <p:sp>
          <p:nvSpPr>
            <p:cNvPr id="48" name="矩形 47"/>
            <p:cNvSpPr/>
            <p:nvPr/>
          </p:nvSpPr>
          <p:spPr>
            <a:xfrm>
              <a:off x="2042160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058160" y="2865120"/>
              <a:ext cx="949189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007348" y="2865120"/>
              <a:ext cx="1016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42160" y="2865120"/>
              <a:ext cx="2981188" cy="45720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</p:grpSp>
      <p:cxnSp>
        <p:nvCxnSpPr>
          <p:cNvPr id="52" name="直線單箭頭接點 51"/>
          <p:cNvCxnSpPr/>
          <p:nvPr/>
        </p:nvCxnSpPr>
        <p:spPr>
          <a:xfrm>
            <a:off x="5982033" y="6349696"/>
            <a:ext cx="40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手繪多邊形 52"/>
          <p:cNvSpPr/>
          <p:nvPr/>
        </p:nvSpPr>
        <p:spPr>
          <a:xfrm>
            <a:off x="3866744" y="4742016"/>
            <a:ext cx="1798320" cy="1584960"/>
          </a:xfrm>
          <a:custGeom>
            <a:avLst/>
            <a:gdLst>
              <a:gd name="connsiteX0" fmla="*/ 1798320 w 1798320"/>
              <a:gd name="connsiteY0" fmla="*/ 1584960 h 1584960"/>
              <a:gd name="connsiteX1" fmla="*/ 1798320 w 1798320"/>
              <a:gd name="connsiteY1" fmla="*/ 1026160 h 1584960"/>
              <a:gd name="connsiteX2" fmla="*/ 0 w 1798320"/>
              <a:gd name="connsiteY2" fmla="*/ 1026160 h 1584960"/>
              <a:gd name="connsiteX3" fmla="*/ 0 w 1798320"/>
              <a:gd name="connsiteY3" fmla="*/ 934720 h 1584960"/>
              <a:gd name="connsiteX4" fmla="*/ 0 w 1798320"/>
              <a:gd name="connsiteY4" fmla="*/ 0 h 1584960"/>
              <a:gd name="connsiteX5" fmla="*/ 132080 w 1798320"/>
              <a:gd name="connsiteY5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8320" h="1584960">
                <a:moveTo>
                  <a:pt x="1798320" y="1584960"/>
                </a:moveTo>
                <a:lnTo>
                  <a:pt x="1798320" y="1026160"/>
                </a:lnTo>
                <a:lnTo>
                  <a:pt x="0" y="1026160"/>
                </a:lnTo>
                <a:lnTo>
                  <a:pt x="0" y="934720"/>
                </a:lnTo>
                <a:lnTo>
                  <a:pt x="0" y="0"/>
                </a:lnTo>
                <a:lnTo>
                  <a:pt x="132080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53"/>
          <p:cNvSpPr/>
          <p:nvPr/>
        </p:nvSpPr>
        <p:spPr>
          <a:xfrm>
            <a:off x="3754984" y="4650576"/>
            <a:ext cx="711200" cy="1676400"/>
          </a:xfrm>
          <a:custGeom>
            <a:avLst/>
            <a:gdLst>
              <a:gd name="connsiteX0" fmla="*/ 711200 w 711200"/>
              <a:gd name="connsiteY0" fmla="*/ 1666240 h 1666240"/>
              <a:gd name="connsiteX1" fmla="*/ 711200 w 711200"/>
              <a:gd name="connsiteY1" fmla="*/ 1270000 h 1666240"/>
              <a:gd name="connsiteX2" fmla="*/ 0 w 711200"/>
              <a:gd name="connsiteY2" fmla="*/ 1270000 h 1666240"/>
              <a:gd name="connsiteX3" fmla="*/ 0 w 711200"/>
              <a:gd name="connsiteY3" fmla="*/ 1137920 h 1666240"/>
              <a:gd name="connsiteX4" fmla="*/ 0 w 711200"/>
              <a:gd name="connsiteY4" fmla="*/ 0 h 1666240"/>
              <a:gd name="connsiteX5" fmla="*/ 233680 w 711200"/>
              <a:gd name="connsiteY5" fmla="*/ 0 h 166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200" h="1666240">
                <a:moveTo>
                  <a:pt x="711200" y="1666240"/>
                </a:moveTo>
                <a:lnTo>
                  <a:pt x="711200" y="1270000"/>
                </a:lnTo>
                <a:lnTo>
                  <a:pt x="0" y="1270000"/>
                </a:lnTo>
                <a:lnTo>
                  <a:pt x="0" y="1137920"/>
                </a:lnTo>
                <a:lnTo>
                  <a:pt x="0" y="0"/>
                </a:lnTo>
                <a:lnTo>
                  <a:pt x="233680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778400" y="4397887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B</a:t>
            </a:r>
            <a:r>
              <a:rPr lang="en-US" altLang="zh-TW" dirty="0" smtClean="0"/>
              <a:t> = (a, (b, c))</a:t>
            </a:r>
            <a:endParaRPr lang="en-US" altLang="zh-TW" dirty="0"/>
          </a:p>
        </p:txBody>
      </p:sp>
      <p:sp>
        <p:nvSpPr>
          <p:cNvPr id="56" name="矩形 55"/>
          <p:cNvSpPr/>
          <p:nvPr/>
        </p:nvSpPr>
        <p:spPr>
          <a:xfrm>
            <a:off x="859879" y="6128212"/>
            <a:ext cx="1290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/>
              <a:t>C</a:t>
            </a:r>
            <a:r>
              <a:rPr lang="en-US" altLang="zh-TW" dirty="0" smtClean="0"/>
              <a:t> = (</a:t>
            </a:r>
            <a:r>
              <a:rPr lang="en-US" altLang="zh-TW" b="1" dirty="0" smtClean="0"/>
              <a:t>B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B</a:t>
            </a:r>
            <a:r>
              <a:rPr lang="en-US" altLang="zh-TW" dirty="0" smtClean="0"/>
              <a:t>, ())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968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</a:t>
            </a:r>
            <a:r>
              <a:rPr lang="en-US" altLang="zh-TW" dirty="0" smtClean="0"/>
              <a:t>Lists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2480311" cy="5100014"/>
          </a:xfrm>
        </p:spPr>
        <p:txBody>
          <a:bodyPr/>
          <a:lstStyle/>
          <a:p>
            <a:r>
              <a:rPr lang="en-US" altLang="zh-TW" b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dirty="0"/>
              <a:t>= ()</a:t>
            </a:r>
          </a:p>
          <a:p>
            <a:r>
              <a:rPr lang="en-US" altLang="zh-TW" b="1" dirty="0"/>
              <a:t>A'</a:t>
            </a:r>
            <a:r>
              <a:rPr lang="en-US" altLang="zh-TW" dirty="0"/>
              <a:t> = (())</a:t>
            </a:r>
          </a:p>
          <a:p>
            <a:r>
              <a:rPr lang="en-US" altLang="zh-TW" b="1" dirty="0"/>
              <a:t>B</a:t>
            </a:r>
            <a:r>
              <a:rPr lang="en-US" altLang="zh-TW" dirty="0"/>
              <a:t> = (a, (b, c))</a:t>
            </a:r>
          </a:p>
          <a:p>
            <a:r>
              <a:rPr lang="en-US" altLang="zh-TW" b="1" dirty="0"/>
              <a:t>C</a:t>
            </a:r>
            <a:r>
              <a:rPr lang="en-US" altLang="zh-TW" dirty="0"/>
              <a:t> = (</a:t>
            </a:r>
            <a:r>
              <a:rPr lang="en-US" altLang="zh-TW" b="1" dirty="0"/>
              <a:t>B</a:t>
            </a:r>
            <a:r>
              <a:rPr lang="en-US" altLang="zh-TW" dirty="0"/>
              <a:t>, </a:t>
            </a:r>
            <a:r>
              <a:rPr lang="en-US" altLang="zh-TW" b="1" dirty="0"/>
              <a:t>B</a:t>
            </a:r>
            <a:r>
              <a:rPr lang="en-US" altLang="zh-TW" dirty="0"/>
              <a:t>, ())</a:t>
            </a:r>
          </a:p>
          <a:p>
            <a:r>
              <a:rPr lang="en-US" altLang="zh-TW" b="1" dirty="0"/>
              <a:t>D</a:t>
            </a:r>
            <a:r>
              <a:rPr lang="en-US" altLang="zh-TW" dirty="0"/>
              <a:t> = (a, </a:t>
            </a:r>
            <a:r>
              <a:rPr lang="en-US" altLang="zh-TW" b="1" dirty="0"/>
              <a:t>D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457944" y="6328203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183</a:t>
            </a:fld>
            <a:endParaRPr lang="zh-TW" altLang="en-US" dirty="0"/>
          </a:p>
        </p:txBody>
      </p:sp>
      <p:grpSp>
        <p:nvGrpSpPr>
          <p:cNvPr id="5" name="群組 111"/>
          <p:cNvGrpSpPr/>
          <p:nvPr/>
        </p:nvGrpSpPr>
        <p:grpSpPr>
          <a:xfrm>
            <a:off x="3463775" y="2787337"/>
            <a:ext cx="5351994" cy="1282917"/>
            <a:chOff x="3238687" y="2787337"/>
            <a:chExt cx="5351994" cy="1282917"/>
          </a:xfrm>
        </p:grpSpPr>
        <p:sp>
          <p:nvSpPr>
            <p:cNvPr id="18" name="矩形 17"/>
            <p:cNvSpPr/>
            <p:nvPr/>
          </p:nvSpPr>
          <p:spPr>
            <a:xfrm>
              <a:off x="4112448" y="2787337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238687" y="2815882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B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grpSp>
          <p:nvGrpSpPr>
            <p:cNvPr id="6" name="群組 19"/>
            <p:cNvGrpSpPr/>
            <p:nvPr/>
          </p:nvGrpSpPr>
          <p:grpSpPr>
            <a:xfrm>
              <a:off x="4849314" y="278733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1" name="矩形 2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7" name="群組 24"/>
            <p:cNvGrpSpPr/>
            <p:nvPr/>
          </p:nvGrpSpPr>
          <p:grpSpPr>
            <a:xfrm>
              <a:off x="6049093" y="279280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6" name="矩形 2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34" name="直線單箭頭接點 33"/>
            <p:cNvCxnSpPr/>
            <p:nvPr/>
          </p:nvCxnSpPr>
          <p:spPr>
            <a:xfrm>
              <a:off x="5647668" y="3033112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群組 40"/>
            <p:cNvGrpSpPr/>
            <p:nvPr/>
          </p:nvGrpSpPr>
          <p:grpSpPr>
            <a:xfrm>
              <a:off x="6047742" y="361305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2" name="矩形 4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9" name="群組 45"/>
            <p:cNvGrpSpPr/>
            <p:nvPr/>
          </p:nvGrpSpPr>
          <p:grpSpPr>
            <a:xfrm>
              <a:off x="7238184" y="361305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51" name="手繪多邊形 50"/>
            <p:cNvSpPr/>
            <p:nvPr/>
          </p:nvSpPr>
          <p:spPr>
            <a:xfrm>
              <a:off x="5839648" y="3023774"/>
              <a:ext cx="690880" cy="812800"/>
            </a:xfrm>
            <a:custGeom>
              <a:avLst/>
              <a:gdLst>
                <a:gd name="connsiteX0" fmla="*/ 690880 w 690880"/>
                <a:gd name="connsiteY0" fmla="*/ 0 h 812800"/>
                <a:gd name="connsiteX1" fmla="*/ 690880 w 690880"/>
                <a:gd name="connsiteY1" fmla="*/ 416560 h 812800"/>
                <a:gd name="connsiteX2" fmla="*/ 0 w 690880"/>
                <a:gd name="connsiteY2" fmla="*/ 416560 h 812800"/>
                <a:gd name="connsiteX3" fmla="*/ 0 w 690880"/>
                <a:gd name="connsiteY3" fmla="*/ 812800 h 812800"/>
                <a:gd name="connsiteX4" fmla="*/ 213360 w 690880"/>
                <a:gd name="connsiteY4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880" h="812800">
                  <a:moveTo>
                    <a:pt x="690880" y="0"/>
                  </a:moveTo>
                  <a:lnTo>
                    <a:pt x="690880" y="416560"/>
                  </a:lnTo>
                  <a:lnTo>
                    <a:pt x="0" y="416560"/>
                  </a:lnTo>
                  <a:lnTo>
                    <a:pt x="0" y="812800"/>
                  </a:lnTo>
                  <a:lnTo>
                    <a:pt x="213360" y="81280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/>
            <p:nvPr/>
          </p:nvCxnSpPr>
          <p:spPr>
            <a:xfrm>
              <a:off x="6837337" y="3836574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4295328" y="3023774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7221395" y="3216196"/>
              <a:ext cx="1369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(a, (b, c))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0" name="群組 110"/>
          <p:cNvGrpSpPr/>
          <p:nvPr/>
        </p:nvGrpSpPr>
        <p:grpSpPr>
          <a:xfrm>
            <a:off x="3463775" y="3115214"/>
            <a:ext cx="5368991" cy="2313183"/>
            <a:chOff x="3238687" y="3115214"/>
            <a:chExt cx="5368991" cy="2313183"/>
          </a:xfrm>
        </p:grpSpPr>
        <p:sp>
          <p:nvSpPr>
            <p:cNvPr id="58" name="矩形 57"/>
            <p:cNvSpPr/>
            <p:nvPr/>
          </p:nvSpPr>
          <p:spPr>
            <a:xfrm>
              <a:off x="4112448" y="4560584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3238687" y="4589129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C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4295328" y="4797021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群組 60"/>
            <p:cNvGrpSpPr/>
            <p:nvPr/>
          </p:nvGrpSpPr>
          <p:grpSpPr>
            <a:xfrm>
              <a:off x="4860534" y="455846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2" name="矩形 6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3" name="群組 65"/>
            <p:cNvGrpSpPr/>
            <p:nvPr/>
          </p:nvGrpSpPr>
          <p:grpSpPr>
            <a:xfrm>
              <a:off x="6060313" y="4563928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7" name="矩形 6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5658888" y="4804235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群組 71"/>
            <p:cNvGrpSpPr/>
            <p:nvPr/>
          </p:nvGrpSpPr>
          <p:grpSpPr>
            <a:xfrm>
              <a:off x="7238762" y="457402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73" name="矩形 7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7" name="直線單箭頭接點 76"/>
            <p:cNvCxnSpPr/>
            <p:nvPr/>
          </p:nvCxnSpPr>
          <p:spPr>
            <a:xfrm>
              <a:off x="6837337" y="4814334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手繪多邊形 78"/>
            <p:cNvSpPr/>
            <p:nvPr/>
          </p:nvSpPr>
          <p:spPr>
            <a:xfrm>
              <a:off x="4722048" y="3206654"/>
              <a:ext cx="1798320" cy="1584960"/>
            </a:xfrm>
            <a:custGeom>
              <a:avLst/>
              <a:gdLst>
                <a:gd name="connsiteX0" fmla="*/ 1798320 w 1798320"/>
                <a:gd name="connsiteY0" fmla="*/ 1584960 h 1584960"/>
                <a:gd name="connsiteX1" fmla="*/ 1798320 w 1798320"/>
                <a:gd name="connsiteY1" fmla="*/ 1026160 h 1584960"/>
                <a:gd name="connsiteX2" fmla="*/ 0 w 1798320"/>
                <a:gd name="connsiteY2" fmla="*/ 1026160 h 1584960"/>
                <a:gd name="connsiteX3" fmla="*/ 0 w 1798320"/>
                <a:gd name="connsiteY3" fmla="*/ 934720 h 1584960"/>
                <a:gd name="connsiteX4" fmla="*/ 0 w 1798320"/>
                <a:gd name="connsiteY4" fmla="*/ 0 h 1584960"/>
                <a:gd name="connsiteX5" fmla="*/ 132080 w 1798320"/>
                <a:gd name="connsiteY5" fmla="*/ 0 h 158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8320" h="1584960">
                  <a:moveTo>
                    <a:pt x="1798320" y="1584960"/>
                  </a:moveTo>
                  <a:lnTo>
                    <a:pt x="1798320" y="1026160"/>
                  </a:lnTo>
                  <a:lnTo>
                    <a:pt x="0" y="1026160"/>
                  </a:lnTo>
                  <a:lnTo>
                    <a:pt x="0" y="934720"/>
                  </a:lnTo>
                  <a:lnTo>
                    <a:pt x="0" y="0"/>
                  </a:lnTo>
                  <a:lnTo>
                    <a:pt x="13208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0" name="手繪多邊形 79"/>
            <p:cNvSpPr/>
            <p:nvPr/>
          </p:nvSpPr>
          <p:spPr>
            <a:xfrm>
              <a:off x="4610288" y="3115214"/>
              <a:ext cx="711200" cy="1676400"/>
            </a:xfrm>
            <a:custGeom>
              <a:avLst/>
              <a:gdLst>
                <a:gd name="connsiteX0" fmla="*/ 711200 w 711200"/>
                <a:gd name="connsiteY0" fmla="*/ 1666240 h 1666240"/>
                <a:gd name="connsiteX1" fmla="*/ 711200 w 711200"/>
                <a:gd name="connsiteY1" fmla="*/ 1270000 h 1666240"/>
                <a:gd name="connsiteX2" fmla="*/ 0 w 711200"/>
                <a:gd name="connsiteY2" fmla="*/ 1270000 h 1666240"/>
                <a:gd name="connsiteX3" fmla="*/ 0 w 711200"/>
                <a:gd name="connsiteY3" fmla="*/ 1137920 h 1666240"/>
                <a:gd name="connsiteX4" fmla="*/ 0 w 711200"/>
                <a:gd name="connsiteY4" fmla="*/ 0 h 1666240"/>
                <a:gd name="connsiteX5" fmla="*/ 233680 w 711200"/>
                <a:gd name="connsiteY5" fmla="*/ 0 h 1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200" h="1666240">
                  <a:moveTo>
                    <a:pt x="711200" y="1666240"/>
                  </a:moveTo>
                  <a:lnTo>
                    <a:pt x="711200" y="1270000"/>
                  </a:lnTo>
                  <a:lnTo>
                    <a:pt x="0" y="1270000"/>
                  </a:lnTo>
                  <a:lnTo>
                    <a:pt x="0" y="1137920"/>
                  </a:lnTo>
                  <a:lnTo>
                    <a:pt x="0" y="0"/>
                  </a:lnTo>
                  <a:lnTo>
                    <a:pt x="23368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7316940" y="5059065"/>
              <a:ext cx="12907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C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,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B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, ())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5" name="群組 109"/>
          <p:cNvGrpSpPr/>
          <p:nvPr/>
        </p:nvGrpSpPr>
        <p:grpSpPr>
          <a:xfrm>
            <a:off x="3463775" y="5455146"/>
            <a:ext cx="3860874" cy="1135585"/>
            <a:chOff x="3238687" y="5187854"/>
            <a:chExt cx="3860874" cy="1135585"/>
          </a:xfrm>
        </p:grpSpPr>
        <p:sp>
          <p:nvSpPr>
            <p:cNvPr id="81" name="矩形 80"/>
            <p:cNvSpPr/>
            <p:nvPr/>
          </p:nvSpPr>
          <p:spPr>
            <a:xfrm>
              <a:off x="4112448" y="5377085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3238687" y="5405630"/>
              <a:ext cx="813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D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4295328" y="5613522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83"/>
            <p:cNvGrpSpPr/>
            <p:nvPr/>
          </p:nvGrpSpPr>
          <p:grpSpPr>
            <a:xfrm>
              <a:off x="4862333" y="5400271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85" name="矩形 8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20" name="群組 88"/>
            <p:cNvGrpSpPr/>
            <p:nvPr/>
          </p:nvGrpSpPr>
          <p:grpSpPr>
            <a:xfrm>
              <a:off x="6062112" y="5405739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90" name="矩形 8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94" name="直線單箭頭接點 93"/>
            <p:cNvCxnSpPr/>
            <p:nvPr/>
          </p:nvCxnSpPr>
          <p:spPr>
            <a:xfrm>
              <a:off x="5660687" y="5646046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手繪多邊形 94"/>
            <p:cNvSpPr/>
            <p:nvPr/>
          </p:nvSpPr>
          <p:spPr>
            <a:xfrm>
              <a:off x="4661088" y="5187854"/>
              <a:ext cx="1869440" cy="457200"/>
            </a:xfrm>
            <a:custGeom>
              <a:avLst/>
              <a:gdLst>
                <a:gd name="connsiteX0" fmla="*/ 1869440 w 1869440"/>
                <a:gd name="connsiteY0" fmla="*/ 457200 h 457200"/>
                <a:gd name="connsiteX1" fmla="*/ 1869440 w 1869440"/>
                <a:gd name="connsiteY1" fmla="*/ 0 h 457200"/>
                <a:gd name="connsiteX2" fmla="*/ 0 w 1869440"/>
                <a:gd name="connsiteY2" fmla="*/ 0 h 457200"/>
                <a:gd name="connsiteX3" fmla="*/ 0 w 1869440"/>
                <a:gd name="connsiteY3" fmla="*/ 325120 h 457200"/>
                <a:gd name="connsiteX4" fmla="*/ 182880 w 1869440"/>
                <a:gd name="connsiteY4" fmla="*/ 32512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9440" h="457200">
                  <a:moveTo>
                    <a:pt x="1869440" y="457200"/>
                  </a:moveTo>
                  <a:lnTo>
                    <a:pt x="1869440" y="0"/>
                  </a:lnTo>
                  <a:lnTo>
                    <a:pt x="0" y="0"/>
                  </a:lnTo>
                  <a:lnTo>
                    <a:pt x="0" y="325120"/>
                  </a:lnTo>
                  <a:lnTo>
                    <a:pt x="182880" y="32512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039655" y="5954107"/>
              <a:ext cx="1059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D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(a, </a:t>
              </a:r>
              <a:r>
                <a:rPr lang="en-US" altLang="zh-TW" b="1" dirty="0" smtClean="0">
                  <a:solidFill>
                    <a:srgbClr val="0000CC"/>
                  </a:solidFill>
                </a:rPr>
                <a:t>D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)</a:t>
              </a:r>
              <a:endParaRPr lang="en-US" altLang="zh-TW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25" name="群組 103"/>
          <p:cNvGrpSpPr/>
          <p:nvPr/>
        </p:nvGrpSpPr>
        <p:grpSpPr>
          <a:xfrm>
            <a:off x="5404758" y="1387403"/>
            <a:ext cx="2590578" cy="859986"/>
            <a:chOff x="5179670" y="1471811"/>
            <a:chExt cx="2590578" cy="859986"/>
          </a:xfrm>
        </p:grpSpPr>
        <p:sp>
          <p:nvSpPr>
            <p:cNvPr id="96" name="文字方塊 95"/>
            <p:cNvSpPr txBox="1"/>
            <p:nvPr/>
          </p:nvSpPr>
          <p:spPr>
            <a:xfrm>
              <a:off x="5179670" y="1902258"/>
              <a:ext cx="8665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A'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97" name="矩形 96"/>
            <p:cNvSpPr/>
            <p:nvPr/>
          </p:nvSpPr>
          <p:spPr>
            <a:xfrm>
              <a:off x="6053430" y="187371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直線單箭頭接點 97"/>
            <p:cNvCxnSpPr/>
            <p:nvPr/>
          </p:nvCxnSpPr>
          <p:spPr>
            <a:xfrm>
              <a:off x="6253535" y="2087848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群組 98"/>
            <p:cNvGrpSpPr/>
            <p:nvPr/>
          </p:nvGrpSpPr>
          <p:grpSpPr>
            <a:xfrm>
              <a:off x="6820540" y="187459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00" name="矩形 9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6888275" y="1471811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A'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(())</a:t>
              </a:r>
              <a:endParaRPr lang="zh-TW" altLang="en-US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31" name="群組 107"/>
          <p:cNvGrpSpPr/>
          <p:nvPr/>
        </p:nvGrpSpPr>
        <p:grpSpPr>
          <a:xfrm>
            <a:off x="3463776" y="1401463"/>
            <a:ext cx="1367026" cy="845042"/>
            <a:chOff x="3238688" y="1485871"/>
            <a:chExt cx="1367026" cy="845042"/>
          </a:xfrm>
        </p:grpSpPr>
        <p:sp>
          <p:nvSpPr>
            <p:cNvPr id="12" name="文字方塊 11"/>
            <p:cNvSpPr txBox="1"/>
            <p:nvPr/>
          </p:nvSpPr>
          <p:spPr>
            <a:xfrm>
              <a:off x="3238688" y="190225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112448" y="187371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3919308" y="1485871"/>
              <a:ext cx="6864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b="1" dirty="0" smtClean="0">
                  <a:solidFill>
                    <a:srgbClr val="0000CC"/>
                  </a:solidFill>
                </a:rPr>
                <a:t>A</a:t>
              </a:r>
              <a:r>
                <a:rPr lang="en-US" altLang="zh-TW" dirty="0" smtClean="0">
                  <a:solidFill>
                    <a:srgbClr val="0000CC"/>
                  </a:solidFill>
                </a:rPr>
                <a:t> = ()</a:t>
              </a:r>
              <a:endParaRPr lang="en-US" altLang="zh-TW" dirty="0">
                <a:solidFill>
                  <a:srgbClr val="0000CC"/>
                </a:solidFill>
              </a:endParaRPr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253218" y="4194412"/>
            <a:ext cx="2982352" cy="246221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200" dirty="0" smtClean="0"/>
              <a:t>To facilitate specifying </a:t>
            </a:r>
            <a:r>
              <a:rPr lang="en-US" altLang="zh-TW" sz="2200" dirty="0" smtClean="0">
                <a:solidFill>
                  <a:srgbClr val="C00000"/>
                </a:solidFill>
              </a:rPr>
              <a:t>shared </a:t>
            </a:r>
            <a:r>
              <a:rPr lang="en-US" altLang="zh-TW" sz="2200" dirty="0" err="1" smtClean="0">
                <a:solidFill>
                  <a:srgbClr val="C00000"/>
                </a:solidFill>
              </a:rPr>
              <a:t>sublists</a:t>
            </a:r>
            <a:r>
              <a:rPr lang="en-US" altLang="zh-TW" sz="2200" dirty="0" smtClean="0"/>
              <a:t>, allow </a:t>
            </a:r>
            <a:r>
              <a:rPr lang="en-US" altLang="zh-TW" sz="2200" b="1" dirty="0" smtClean="0">
                <a:solidFill>
                  <a:srgbClr val="0000CC"/>
                </a:solidFill>
              </a:rPr>
              <a:t>naming</a:t>
            </a:r>
            <a:r>
              <a:rPr lang="en-US" altLang="zh-TW" sz="2200" dirty="0" smtClean="0"/>
              <a:t> of </a:t>
            </a:r>
            <a:r>
              <a:rPr lang="en-US" altLang="zh-TW" sz="2200" dirty="0" err="1" smtClean="0"/>
              <a:t>sublists</a:t>
            </a:r>
            <a:r>
              <a:rPr lang="en-US" altLang="zh-TW" sz="2200" dirty="0" smtClean="0"/>
              <a:t>.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200" dirty="0" smtClean="0"/>
              <a:t>Give </a:t>
            </a:r>
            <a:r>
              <a:rPr lang="en-US" altLang="zh-TW" sz="2200" dirty="0" err="1" smtClean="0"/>
              <a:t>sublist</a:t>
            </a:r>
            <a:r>
              <a:rPr lang="en-US" altLang="zh-TW" sz="2200" dirty="0" smtClean="0"/>
              <a:t> a name:</a:t>
            </a:r>
          </a:p>
          <a:p>
            <a:pPr marL="182563" indent="-182563"/>
            <a:r>
              <a:rPr lang="en-US" altLang="zh-TW" sz="2200" dirty="0" smtClean="0"/>
              <a:t>   B = (a,(</a:t>
            </a:r>
            <a:r>
              <a:rPr lang="en-US" altLang="zh-TW" sz="2200" dirty="0" err="1" smtClean="0"/>
              <a:t>b,c</a:t>
            </a:r>
            <a:r>
              <a:rPr lang="en-US" altLang="zh-TW" sz="2200" dirty="0" smtClean="0"/>
              <a:t>)) = (</a:t>
            </a:r>
            <a:r>
              <a:rPr lang="en-US" altLang="zh-TW" sz="2200" dirty="0" err="1" smtClean="0"/>
              <a:t>a,</a:t>
            </a:r>
            <a:r>
              <a:rPr lang="en-US" altLang="zh-TW" sz="2200" dirty="0" err="1" smtClean="0">
                <a:solidFill>
                  <a:srgbClr val="0000CC"/>
                </a:solidFill>
              </a:rPr>
              <a:t>Z</a:t>
            </a:r>
            <a:r>
              <a:rPr lang="en-US" altLang="zh-TW" sz="2200" dirty="0" smtClean="0">
                <a:solidFill>
                  <a:srgbClr val="0000CC"/>
                </a:solidFill>
              </a:rPr>
              <a:t>(</a:t>
            </a:r>
            <a:r>
              <a:rPr lang="en-US" altLang="zh-TW" sz="2200" dirty="0" err="1" smtClean="0">
                <a:solidFill>
                  <a:srgbClr val="0000CC"/>
                </a:solidFill>
              </a:rPr>
              <a:t>b,c</a:t>
            </a:r>
            <a:r>
              <a:rPr lang="en-US" altLang="zh-TW" sz="2200" dirty="0" smtClean="0">
                <a:solidFill>
                  <a:srgbClr val="0000CC"/>
                </a:solidFill>
              </a:rPr>
              <a:t>)</a:t>
            </a:r>
            <a:r>
              <a:rPr lang="en-US" altLang="zh-TW" sz="2200" dirty="0" smtClean="0"/>
              <a:t>)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200" dirty="0" smtClean="0"/>
              <a:t>Add one more node to denote </a:t>
            </a:r>
            <a:r>
              <a:rPr lang="en-US" altLang="zh-TW" sz="2200" dirty="0" err="1" smtClean="0"/>
              <a:t>sublist</a:t>
            </a:r>
            <a:r>
              <a:rPr lang="en-US" altLang="zh-TW" sz="2200" dirty="0" smtClean="0"/>
              <a:t> name</a:t>
            </a:r>
            <a:endParaRPr lang="zh-TW" alt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40330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Headers and Reference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r>
              <a:rPr lang="en-US" altLang="zh-TW" dirty="0"/>
              <a:t>Each list/</a:t>
            </a:r>
            <a:r>
              <a:rPr lang="en-US" altLang="zh-TW" dirty="0" err="1"/>
              <a:t>sublist</a:t>
            </a:r>
            <a:r>
              <a:rPr lang="en-US" altLang="zh-TW" dirty="0"/>
              <a:t> equips a header </a:t>
            </a:r>
          </a:p>
          <a:p>
            <a:pPr lvl="1"/>
            <a:r>
              <a:rPr lang="en-US" altLang="zh-TW" sz="2600" dirty="0"/>
              <a:t>Adding and deleting node at the front of the list does not affect other lists</a:t>
            </a:r>
          </a:p>
          <a:p>
            <a:r>
              <a:rPr lang="en-US" altLang="zh-TW" dirty="0"/>
              <a:t>Headers serve the reference point of a list</a:t>
            </a:r>
          </a:p>
          <a:p>
            <a:r>
              <a:rPr lang="en-US" altLang="zh-TW" dirty="0"/>
              <a:t>Header tracks the </a:t>
            </a:r>
            <a:r>
              <a:rPr lang="en-US" altLang="zh-TW" dirty="0">
                <a:solidFill>
                  <a:srgbClr val="C00000"/>
                </a:solidFill>
              </a:rPr>
              <a:t>reference count</a:t>
            </a:r>
            <a:r>
              <a:rPr lang="en-US" altLang="zh-TW" dirty="0"/>
              <a:t>, the number of pointers pointing to the lists</a:t>
            </a:r>
          </a:p>
          <a:p>
            <a:pPr lvl="1"/>
            <a:r>
              <a:rPr lang="en-US" altLang="zh-TW" sz="2600" dirty="0"/>
              <a:t>List nodes with no reference to them require being </a:t>
            </a:r>
            <a:r>
              <a:rPr lang="en-US" altLang="zh-TW" sz="2600" dirty="0" smtClean="0"/>
              <a:t>freed</a:t>
            </a:r>
          </a:p>
          <a:p>
            <a:r>
              <a:rPr lang="en-US" altLang="zh-TW" dirty="0" smtClean="0"/>
              <a:t>Header nodes prove useful in determining when the nodes of a particular structure may be </a:t>
            </a:r>
            <a:r>
              <a:rPr lang="en-US" altLang="zh-TW" b="1" dirty="0" smtClean="0">
                <a:solidFill>
                  <a:srgbClr val="0000CC"/>
                </a:solidFill>
              </a:rPr>
              <a:t>returned to the storage pool </a:t>
            </a:r>
            <a:r>
              <a:rPr lang="en-US" altLang="zh-TW" dirty="0" smtClean="0"/>
              <a:t>(available list)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345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Headers and Reference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185</a:t>
            </a:fld>
            <a:endParaRPr lang="zh-TW" altLang="en-US"/>
          </a:p>
        </p:txBody>
      </p:sp>
      <p:grpSp>
        <p:nvGrpSpPr>
          <p:cNvPr id="139" name="群組 138"/>
          <p:cNvGrpSpPr/>
          <p:nvPr/>
        </p:nvGrpSpPr>
        <p:grpSpPr>
          <a:xfrm>
            <a:off x="2753364" y="1729515"/>
            <a:ext cx="2561380" cy="457200"/>
            <a:chOff x="2570480" y="2095283"/>
            <a:chExt cx="2561380" cy="457200"/>
          </a:xfrm>
        </p:grpSpPr>
        <p:sp>
          <p:nvSpPr>
            <p:cNvPr id="12" name="文字方塊 11"/>
            <p:cNvSpPr txBox="1"/>
            <p:nvPr/>
          </p:nvSpPr>
          <p:spPr>
            <a:xfrm>
              <a:off x="2570480" y="212382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44240" y="209528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104" name="群組 103"/>
            <p:cNvGrpSpPr/>
            <p:nvPr/>
          </p:nvGrpSpPr>
          <p:grpSpPr>
            <a:xfrm>
              <a:off x="4192326" y="20952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05" name="矩形 10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09" name="直線單箭頭接點 108"/>
            <p:cNvCxnSpPr/>
            <p:nvPr/>
          </p:nvCxnSpPr>
          <p:spPr>
            <a:xfrm>
              <a:off x="3627120" y="2335059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群組 139"/>
          <p:cNvGrpSpPr/>
          <p:nvPr/>
        </p:nvGrpSpPr>
        <p:grpSpPr>
          <a:xfrm>
            <a:off x="2767431" y="2755683"/>
            <a:ext cx="6119757" cy="1282917"/>
            <a:chOff x="2570479" y="2755683"/>
            <a:chExt cx="6119757" cy="1282917"/>
          </a:xfrm>
        </p:grpSpPr>
        <p:sp>
          <p:nvSpPr>
            <p:cNvPr id="18" name="矩形 17"/>
            <p:cNvSpPr/>
            <p:nvPr/>
          </p:nvSpPr>
          <p:spPr>
            <a:xfrm>
              <a:off x="3444240" y="275568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570479" y="278422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B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grpSp>
          <p:nvGrpSpPr>
            <p:cNvPr id="20" name="群組 19"/>
            <p:cNvGrpSpPr/>
            <p:nvPr/>
          </p:nvGrpSpPr>
          <p:grpSpPr>
            <a:xfrm>
              <a:off x="4181106" y="27556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1" name="矩形 2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5380885" y="2761151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6" name="矩形 2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34" name="直線單箭頭接點 33"/>
            <p:cNvCxnSpPr/>
            <p:nvPr/>
          </p:nvCxnSpPr>
          <p:spPr>
            <a:xfrm>
              <a:off x="4979460" y="3001458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40"/>
            <p:cNvGrpSpPr/>
            <p:nvPr/>
          </p:nvGrpSpPr>
          <p:grpSpPr>
            <a:xfrm>
              <a:off x="5379534" y="358140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2" name="矩形 4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6569976" y="358140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52" name="直線單箭頭接點 51"/>
            <p:cNvCxnSpPr/>
            <p:nvPr/>
          </p:nvCxnSpPr>
          <p:spPr>
            <a:xfrm>
              <a:off x="6169129" y="380492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3627120" y="2992120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群組 109"/>
            <p:cNvGrpSpPr/>
            <p:nvPr/>
          </p:nvGrpSpPr>
          <p:grpSpPr>
            <a:xfrm>
              <a:off x="6596259" y="27556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11" name="矩形 11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7750702" y="357632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16" name="矩形 11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20" name="直線單箭頭接點 119"/>
            <p:cNvCxnSpPr/>
            <p:nvPr/>
          </p:nvCxnSpPr>
          <p:spPr>
            <a:xfrm>
              <a:off x="6194834" y="3011618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7366550" y="380492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手繪多邊形 7"/>
            <p:cNvSpPr/>
            <p:nvPr/>
          </p:nvSpPr>
          <p:spPr>
            <a:xfrm>
              <a:off x="5230368" y="2971800"/>
              <a:ext cx="1819656" cy="841248"/>
            </a:xfrm>
            <a:custGeom>
              <a:avLst/>
              <a:gdLst>
                <a:gd name="connsiteX0" fmla="*/ 1819656 w 1819656"/>
                <a:gd name="connsiteY0" fmla="*/ 0 h 841248"/>
                <a:gd name="connsiteX1" fmla="*/ 1819656 w 1819656"/>
                <a:gd name="connsiteY1" fmla="*/ 411480 h 841248"/>
                <a:gd name="connsiteX2" fmla="*/ 0 w 1819656"/>
                <a:gd name="connsiteY2" fmla="*/ 411480 h 841248"/>
                <a:gd name="connsiteX3" fmla="*/ 0 w 1819656"/>
                <a:gd name="connsiteY3" fmla="*/ 841248 h 841248"/>
                <a:gd name="connsiteX4" fmla="*/ 137160 w 1819656"/>
                <a:gd name="connsiteY4" fmla="*/ 841248 h 84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656" h="841248">
                  <a:moveTo>
                    <a:pt x="1819656" y="0"/>
                  </a:moveTo>
                  <a:lnTo>
                    <a:pt x="1819656" y="411480"/>
                  </a:lnTo>
                  <a:lnTo>
                    <a:pt x="0" y="411480"/>
                  </a:lnTo>
                  <a:lnTo>
                    <a:pt x="0" y="841248"/>
                  </a:lnTo>
                  <a:lnTo>
                    <a:pt x="137160" y="841248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1" name="群組 140"/>
          <p:cNvGrpSpPr/>
          <p:nvPr/>
        </p:nvGrpSpPr>
        <p:grpSpPr>
          <a:xfrm>
            <a:off x="2753363" y="5677732"/>
            <a:ext cx="4965314" cy="680120"/>
            <a:chOff x="2570479" y="5157216"/>
            <a:chExt cx="4965314" cy="680120"/>
          </a:xfrm>
        </p:grpSpPr>
        <p:sp>
          <p:nvSpPr>
            <p:cNvPr id="81" name="矩形 80"/>
            <p:cNvSpPr/>
            <p:nvPr/>
          </p:nvSpPr>
          <p:spPr>
            <a:xfrm>
              <a:off x="3444240" y="5345431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570479" y="5373976"/>
              <a:ext cx="813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D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3627120" y="5581868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群組 83"/>
            <p:cNvGrpSpPr/>
            <p:nvPr/>
          </p:nvGrpSpPr>
          <p:grpSpPr>
            <a:xfrm>
              <a:off x="4194125" y="536861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85" name="矩形 8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89" name="群組 88"/>
            <p:cNvGrpSpPr/>
            <p:nvPr/>
          </p:nvGrpSpPr>
          <p:grpSpPr>
            <a:xfrm>
              <a:off x="5393904" y="537408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90" name="矩形 8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94" name="直線單箭頭接點 93"/>
            <p:cNvCxnSpPr/>
            <p:nvPr/>
          </p:nvCxnSpPr>
          <p:spPr>
            <a:xfrm>
              <a:off x="4992479" y="5614392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群組 127"/>
            <p:cNvGrpSpPr/>
            <p:nvPr/>
          </p:nvGrpSpPr>
          <p:grpSpPr>
            <a:xfrm>
              <a:off x="6596259" y="5380136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29" name="矩形 128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33" name="直線單箭頭接點 132"/>
            <p:cNvCxnSpPr/>
            <p:nvPr/>
          </p:nvCxnSpPr>
          <p:spPr>
            <a:xfrm>
              <a:off x="6194834" y="5620443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手繪多邊形 13"/>
            <p:cNvSpPr/>
            <p:nvPr/>
          </p:nvSpPr>
          <p:spPr>
            <a:xfrm>
              <a:off x="3995928" y="5157216"/>
              <a:ext cx="3063240" cy="448056"/>
            </a:xfrm>
            <a:custGeom>
              <a:avLst/>
              <a:gdLst>
                <a:gd name="connsiteX0" fmla="*/ 3063240 w 3063240"/>
                <a:gd name="connsiteY0" fmla="*/ 448056 h 448056"/>
                <a:gd name="connsiteX1" fmla="*/ 3063240 w 3063240"/>
                <a:gd name="connsiteY1" fmla="*/ 0 h 448056"/>
                <a:gd name="connsiteX2" fmla="*/ 0 w 3063240"/>
                <a:gd name="connsiteY2" fmla="*/ 0 h 448056"/>
                <a:gd name="connsiteX3" fmla="*/ 0 w 3063240"/>
                <a:gd name="connsiteY3" fmla="*/ 329184 h 448056"/>
                <a:gd name="connsiteX4" fmla="*/ 192024 w 3063240"/>
                <a:gd name="connsiteY4" fmla="*/ 329184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240" h="448056">
                  <a:moveTo>
                    <a:pt x="3063240" y="448056"/>
                  </a:moveTo>
                  <a:lnTo>
                    <a:pt x="3063240" y="0"/>
                  </a:lnTo>
                  <a:lnTo>
                    <a:pt x="0" y="0"/>
                  </a:lnTo>
                  <a:lnTo>
                    <a:pt x="0" y="329184"/>
                  </a:lnTo>
                  <a:lnTo>
                    <a:pt x="192024" y="329184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438394" y="1525398"/>
            <a:ext cx="18072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A</a:t>
            </a:r>
            <a:r>
              <a:rPr lang="en-US" altLang="zh-TW" sz="2200" dirty="0"/>
              <a:t> = 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B</a:t>
            </a:r>
            <a:r>
              <a:rPr lang="en-US" altLang="zh-TW" sz="2200" dirty="0"/>
              <a:t> = (a, (b, c))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C</a:t>
            </a:r>
            <a:r>
              <a:rPr lang="en-US" altLang="zh-TW" sz="2200" dirty="0"/>
              <a:t> = (</a:t>
            </a:r>
            <a:r>
              <a:rPr lang="en-US" altLang="zh-TW" sz="2200" b="1" dirty="0"/>
              <a:t>B</a:t>
            </a:r>
            <a:r>
              <a:rPr lang="en-US" altLang="zh-TW" sz="2200" dirty="0"/>
              <a:t>, </a:t>
            </a:r>
            <a:r>
              <a:rPr lang="en-US" altLang="zh-TW" sz="2200" b="1" dirty="0"/>
              <a:t>B</a:t>
            </a:r>
            <a:r>
              <a:rPr lang="en-US" altLang="zh-TW" sz="2200" dirty="0"/>
              <a:t>, ())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D</a:t>
            </a:r>
            <a:r>
              <a:rPr lang="en-US" altLang="zh-TW" sz="2200" dirty="0"/>
              <a:t> = (a, </a:t>
            </a:r>
            <a:r>
              <a:rPr lang="en-US" altLang="zh-TW" sz="2200" b="1" dirty="0"/>
              <a:t>D</a:t>
            </a:r>
            <a:r>
              <a:rPr lang="en-US" altLang="zh-TW" sz="2200" dirty="0" smtClean="0"/>
              <a:t>)</a:t>
            </a:r>
            <a:endParaRPr lang="zh-TW" altLang="en-US" sz="2200" dirty="0"/>
          </a:p>
        </p:txBody>
      </p:sp>
      <p:grpSp>
        <p:nvGrpSpPr>
          <p:cNvPr id="142" name="群組 141"/>
          <p:cNvGrpSpPr/>
          <p:nvPr/>
        </p:nvGrpSpPr>
        <p:grpSpPr>
          <a:xfrm>
            <a:off x="2753363" y="3072384"/>
            <a:ext cx="6126073" cy="2771901"/>
            <a:chOff x="2570479" y="3072384"/>
            <a:chExt cx="6126073" cy="2771901"/>
          </a:xfrm>
        </p:grpSpPr>
        <p:sp>
          <p:nvSpPr>
            <p:cNvPr id="58" name="矩形 57"/>
            <p:cNvSpPr/>
            <p:nvPr/>
          </p:nvSpPr>
          <p:spPr>
            <a:xfrm>
              <a:off x="3444240" y="4528930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570479" y="4557475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C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3627120" y="4765367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4192326" y="4526806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2" name="矩形 6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66" name="群組 65"/>
            <p:cNvGrpSpPr/>
            <p:nvPr/>
          </p:nvGrpSpPr>
          <p:grpSpPr>
            <a:xfrm>
              <a:off x="5392105" y="453227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7" name="矩形 6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4990680" y="4772581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群組 71"/>
            <p:cNvGrpSpPr/>
            <p:nvPr/>
          </p:nvGrpSpPr>
          <p:grpSpPr>
            <a:xfrm>
              <a:off x="6570554" y="454237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73" name="矩形 7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7" name="直線單箭頭接點 76"/>
            <p:cNvCxnSpPr/>
            <p:nvPr/>
          </p:nvCxnSpPr>
          <p:spPr>
            <a:xfrm>
              <a:off x="6169129" y="478268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群組 121"/>
            <p:cNvGrpSpPr/>
            <p:nvPr/>
          </p:nvGrpSpPr>
          <p:grpSpPr>
            <a:xfrm>
              <a:off x="7757018" y="452717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23" name="矩形 12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T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27" name="直線單箭頭接點 126"/>
            <p:cNvCxnSpPr/>
            <p:nvPr/>
          </p:nvCxnSpPr>
          <p:spPr>
            <a:xfrm>
              <a:off x="7355593" y="4767481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 10"/>
            <p:cNvSpPr/>
            <p:nvPr/>
          </p:nvSpPr>
          <p:spPr>
            <a:xfrm>
              <a:off x="4050792" y="3172968"/>
              <a:ext cx="3008376" cy="1581912"/>
            </a:xfrm>
            <a:custGeom>
              <a:avLst/>
              <a:gdLst>
                <a:gd name="connsiteX0" fmla="*/ 3008376 w 3008376"/>
                <a:gd name="connsiteY0" fmla="*/ 1581912 h 1581912"/>
                <a:gd name="connsiteX1" fmla="*/ 3008376 w 3008376"/>
                <a:gd name="connsiteY1" fmla="*/ 1024128 h 1581912"/>
                <a:gd name="connsiteX2" fmla="*/ 0 w 3008376"/>
                <a:gd name="connsiteY2" fmla="*/ 1024128 h 1581912"/>
                <a:gd name="connsiteX3" fmla="*/ 0 w 3008376"/>
                <a:gd name="connsiteY3" fmla="*/ 0 h 1581912"/>
                <a:gd name="connsiteX4" fmla="*/ 118872 w 3008376"/>
                <a:gd name="connsiteY4" fmla="*/ 0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376" h="1581912">
                  <a:moveTo>
                    <a:pt x="3008376" y="1581912"/>
                  </a:moveTo>
                  <a:lnTo>
                    <a:pt x="3008376" y="1024128"/>
                  </a:lnTo>
                  <a:lnTo>
                    <a:pt x="0" y="1024128"/>
                  </a:lnTo>
                  <a:lnTo>
                    <a:pt x="0" y="0"/>
                  </a:lnTo>
                  <a:lnTo>
                    <a:pt x="118872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3931920" y="3072384"/>
              <a:ext cx="1911096" cy="1682496"/>
            </a:xfrm>
            <a:custGeom>
              <a:avLst/>
              <a:gdLst>
                <a:gd name="connsiteX0" fmla="*/ 1911096 w 1911096"/>
                <a:gd name="connsiteY0" fmla="*/ 1682496 h 1682496"/>
                <a:gd name="connsiteX1" fmla="*/ 1911096 w 1911096"/>
                <a:gd name="connsiteY1" fmla="*/ 1298448 h 1682496"/>
                <a:gd name="connsiteX2" fmla="*/ 0 w 1911096"/>
                <a:gd name="connsiteY2" fmla="*/ 1298448 h 1682496"/>
                <a:gd name="connsiteX3" fmla="*/ 0 w 1911096"/>
                <a:gd name="connsiteY3" fmla="*/ 0 h 1682496"/>
                <a:gd name="connsiteX4" fmla="*/ 228600 w 1911096"/>
                <a:gd name="connsiteY4" fmla="*/ 0 h 1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096" h="1682496">
                  <a:moveTo>
                    <a:pt x="1911096" y="1682496"/>
                  </a:moveTo>
                  <a:lnTo>
                    <a:pt x="1911096" y="1298448"/>
                  </a:lnTo>
                  <a:lnTo>
                    <a:pt x="0" y="1298448"/>
                  </a:lnTo>
                  <a:lnTo>
                    <a:pt x="0" y="0"/>
                  </a:lnTo>
                  <a:lnTo>
                    <a:pt x="22860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134" name="群組 133"/>
            <p:cNvGrpSpPr/>
            <p:nvPr/>
          </p:nvGrpSpPr>
          <p:grpSpPr>
            <a:xfrm>
              <a:off x="7757018" y="538708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35" name="矩形 13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F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30" name="手繪多邊形 29"/>
            <p:cNvSpPr/>
            <p:nvPr/>
          </p:nvSpPr>
          <p:spPr>
            <a:xfrm>
              <a:off x="7616952" y="4736592"/>
              <a:ext cx="612648" cy="868680"/>
            </a:xfrm>
            <a:custGeom>
              <a:avLst/>
              <a:gdLst>
                <a:gd name="connsiteX0" fmla="*/ 612648 w 612648"/>
                <a:gd name="connsiteY0" fmla="*/ 0 h 868680"/>
                <a:gd name="connsiteX1" fmla="*/ 612648 w 612648"/>
                <a:gd name="connsiteY1" fmla="*/ 438912 h 868680"/>
                <a:gd name="connsiteX2" fmla="*/ 0 w 612648"/>
                <a:gd name="connsiteY2" fmla="*/ 438912 h 868680"/>
                <a:gd name="connsiteX3" fmla="*/ 0 w 612648"/>
                <a:gd name="connsiteY3" fmla="*/ 868680 h 868680"/>
                <a:gd name="connsiteX4" fmla="*/ 137160 w 612648"/>
                <a:gd name="connsiteY4" fmla="*/ 86868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8" h="868680">
                  <a:moveTo>
                    <a:pt x="612648" y="0"/>
                  </a:moveTo>
                  <a:lnTo>
                    <a:pt x="612648" y="438912"/>
                  </a:lnTo>
                  <a:lnTo>
                    <a:pt x="0" y="438912"/>
                  </a:lnTo>
                  <a:lnTo>
                    <a:pt x="0" y="868680"/>
                  </a:lnTo>
                  <a:lnTo>
                    <a:pt x="137160" y="86868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4" name="文字方塊 143"/>
          <p:cNvSpPr txBox="1"/>
          <p:nvPr/>
        </p:nvSpPr>
        <p:spPr>
          <a:xfrm>
            <a:off x="126609" y="3002008"/>
            <a:ext cx="2658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err="1" smtClean="0"/>
              <a:t>A.first→ref</a:t>
            </a:r>
            <a:r>
              <a:rPr lang="en-US" altLang="zh-TW" sz="2000" dirty="0" smtClean="0"/>
              <a:t>=1, accessible only via </a:t>
            </a:r>
            <a:r>
              <a:rPr lang="en-US" altLang="zh-TW" sz="2000" dirty="0" err="1" smtClean="0"/>
              <a:t>A.first</a:t>
            </a:r>
            <a:endParaRPr lang="en-US" altLang="zh-TW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err="1" smtClean="0"/>
              <a:t>B.first→ref</a:t>
            </a:r>
            <a:r>
              <a:rPr lang="en-US" altLang="zh-TW" sz="2000" dirty="0" smtClean="0"/>
              <a:t>=3, </a:t>
            </a:r>
            <a:r>
              <a:rPr lang="en-US" altLang="zh-TW" sz="2000" dirty="0" err="1" smtClean="0"/>
              <a:t>B.first</a:t>
            </a:r>
            <a:r>
              <a:rPr lang="en-US" altLang="zh-TW" sz="2000" dirty="0" smtClean="0"/>
              <a:t> + 2 </a:t>
            </a:r>
            <a:r>
              <a:rPr lang="en-US" altLang="zh-TW" sz="2000" dirty="0" err="1" smtClean="0"/>
              <a:t>ptr</a:t>
            </a:r>
            <a:r>
              <a:rPr lang="en-US" altLang="zh-TW" sz="2000" dirty="0" smtClean="0"/>
              <a:t> from C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err="1" smtClean="0"/>
              <a:t>C.first→ref</a:t>
            </a:r>
            <a:r>
              <a:rPr lang="en-US" altLang="zh-TW" sz="2000" dirty="0" smtClean="0"/>
              <a:t>=1, accessible only via </a:t>
            </a:r>
            <a:r>
              <a:rPr lang="en-US" altLang="zh-TW" sz="2000" dirty="0" err="1" smtClean="0"/>
              <a:t>C.first</a:t>
            </a:r>
            <a:endParaRPr lang="en-US" altLang="zh-TW" sz="2000" dirty="0" smtClean="0"/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err="1" smtClean="0"/>
              <a:t>D.first→ref</a:t>
            </a:r>
            <a:r>
              <a:rPr lang="en-US" altLang="zh-TW" sz="2000" dirty="0" smtClean="0"/>
              <a:t>=2, accessible via </a:t>
            </a:r>
            <a:r>
              <a:rPr lang="en-US" altLang="zh-TW" sz="2000" dirty="0" err="1" smtClean="0"/>
              <a:t>D.first</a:t>
            </a:r>
            <a:r>
              <a:rPr lang="en-US" altLang="zh-TW" sz="2000" dirty="0" smtClean="0"/>
              <a:t> and one </a:t>
            </a:r>
            <a:r>
              <a:rPr lang="en-US" altLang="zh-TW" sz="2000" dirty="0" err="1" smtClean="0"/>
              <a:t>ptr</a:t>
            </a:r>
            <a:r>
              <a:rPr lang="en-US" altLang="zh-TW" sz="2000" dirty="0" smtClean="0"/>
              <a:t> from itself</a:t>
            </a:r>
          </a:p>
        </p:txBody>
      </p:sp>
    </p:spTree>
    <p:extLst>
      <p:ext uri="{BB962C8B-B14F-4D97-AF65-F5344CB8AC3E}">
        <p14:creationId xmlns="" xmlns:p14="http://schemas.microsoft.com/office/powerpoint/2010/main" val="37131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</a:t>
            </a:r>
            <a:r>
              <a:rPr lang="en-US" altLang="zh-TW" dirty="0" smtClean="0"/>
              <a:t>List Definition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5312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 </a:t>
            </a: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forward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friend class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&lt;T&gt;;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tag;  </a:t>
            </a:r>
            <a:r>
              <a:rPr lang="en-US" altLang="zh-TW" sz="20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 for data, 1 for down, 2 for ref</a:t>
            </a:r>
            <a:endParaRPr lang="en-US" altLang="zh-TW" sz="2000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T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&lt;T&gt;* down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ref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reference count</a:t>
            </a:r>
            <a:endParaRPr lang="en-US" altLang="zh-TW" sz="20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&lt;T&gt;* next;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200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Headers and Reference Counts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187</a:t>
            </a:fld>
            <a:endParaRPr lang="zh-TW" altLang="en-US"/>
          </a:p>
        </p:txBody>
      </p:sp>
      <p:grpSp>
        <p:nvGrpSpPr>
          <p:cNvPr id="5" name="群組 138"/>
          <p:cNvGrpSpPr/>
          <p:nvPr/>
        </p:nvGrpSpPr>
        <p:grpSpPr>
          <a:xfrm>
            <a:off x="2753364" y="1729515"/>
            <a:ext cx="2561380" cy="457200"/>
            <a:chOff x="2570480" y="2095283"/>
            <a:chExt cx="2561380" cy="457200"/>
          </a:xfrm>
        </p:grpSpPr>
        <p:sp>
          <p:nvSpPr>
            <p:cNvPr id="12" name="文字方塊 11"/>
            <p:cNvSpPr txBox="1"/>
            <p:nvPr/>
          </p:nvSpPr>
          <p:spPr>
            <a:xfrm>
              <a:off x="2570480" y="212382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A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444240" y="209528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群組 103"/>
            <p:cNvGrpSpPr/>
            <p:nvPr/>
          </p:nvGrpSpPr>
          <p:grpSpPr>
            <a:xfrm>
              <a:off x="4192326" y="20952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05" name="矩形 10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09" name="直線單箭頭接點 108"/>
            <p:cNvCxnSpPr/>
            <p:nvPr/>
          </p:nvCxnSpPr>
          <p:spPr>
            <a:xfrm>
              <a:off x="3627120" y="2335059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139"/>
          <p:cNvGrpSpPr/>
          <p:nvPr/>
        </p:nvGrpSpPr>
        <p:grpSpPr>
          <a:xfrm>
            <a:off x="2767431" y="2755683"/>
            <a:ext cx="6119757" cy="1282917"/>
            <a:chOff x="2570479" y="2755683"/>
            <a:chExt cx="6119757" cy="1282917"/>
          </a:xfrm>
        </p:grpSpPr>
        <p:sp>
          <p:nvSpPr>
            <p:cNvPr id="18" name="矩形 17"/>
            <p:cNvSpPr/>
            <p:nvPr/>
          </p:nvSpPr>
          <p:spPr>
            <a:xfrm>
              <a:off x="3444240" y="2755683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2570479" y="2784228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B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grpSp>
          <p:nvGrpSpPr>
            <p:cNvPr id="9" name="群組 19"/>
            <p:cNvGrpSpPr/>
            <p:nvPr/>
          </p:nvGrpSpPr>
          <p:grpSpPr>
            <a:xfrm>
              <a:off x="4181106" y="27556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1" name="矩形 2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3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10" name="群組 24"/>
            <p:cNvGrpSpPr/>
            <p:nvPr/>
          </p:nvGrpSpPr>
          <p:grpSpPr>
            <a:xfrm>
              <a:off x="5380885" y="2761151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26" name="矩形 2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34" name="直線單箭頭接點 33"/>
            <p:cNvCxnSpPr/>
            <p:nvPr/>
          </p:nvCxnSpPr>
          <p:spPr>
            <a:xfrm>
              <a:off x="4979460" y="3001458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群組 40"/>
            <p:cNvGrpSpPr/>
            <p:nvPr/>
          </p:nvGrpSpPr>
          <p:grpSpPr>
            <a:xfrm>
              <a:off x="5379534" y="358140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2" name="矩形 4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20" name="群組 45"/>
            <p:cNvGrpSpPr/>
            <p:nvPr/>
          </p:nvGrpSpPr>
          <p:grpSpPr>
            <a:xfrm>
              <a:off x="6569976" y="358140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47" name="矩形 4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b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52" name="直線單箭頭接點 51"/>
            <p:cNvCxnSpPr/>
            <p:nvPr/>
          </p:nvCxnSpPr>
          <p:spPr>
            <a:xfrm>
              <a:off x="6169129" y="380492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3627120" y="2992120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109"/>
            <p:cNvGrpSpPr/>
            <p:nvPr/>
          </p:nvGrpSpPr>
          <p:grpSpPr>
            <a:xfrm>
              <a:off x="6596259" y="275568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11" name="矩形 110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31" name="群組 114"/>
            <p:cNvGrpSpPr/>
            <p:nvPr/>
          </p:nvGrpSpPr>
          <p:grpSpPr>
            <a:xfrm>
              <a:off x="7750702" y="3576320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16" name="矩形 115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c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20" name="直線單箭頭接點 119"/>
            <p:cNvCxnSpPr/>
            <p:nvPr/>
          </p:nvCxnSpPr>
          <p:spPr>
            <a:xfrm>
              <a:off x="6194834" y="3011618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>
              <a:off x="7366550" y="380492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手繪多邊形 7"/>
            <p:cNvSpPr/>
            <p:nvPr/>
          </p:nvSpPr>
          <p:spPr>
            <a:xfrm>
              <a:off x="5230368" y="2971800"/>
              <a:ext cx="1819656" cy="841248"/>
            </a:xfrm>
            <a:custGeom>
              <a:avLst/>
              <a:gdLst>
                <a:gd name="connsiteX0" fmla="*/ 1819656 w 1819656"/>
                <a:gd name="connsiteY0" fmla="*/ 0 h 841248"/>
                <a:gd name="connsiteX1" fmla="*/ 1819656 w 1819656"/>
                <a:gd name="connsiteY1" fmla="*/ 411480 h 841248"/>
                <a:gd name="connsiteX2" fmla="*/ 0 w 1819656"/>
                <a:gd name="connsiteY2" fmla="*/ 411480 h 841248"/>
                <a:gd name="connsiteX3" fmla="*/ 0 w 1819656"/>
                <a:gd name="connsiteY3" fmla="*/ 841248 h 841248"/>
                <a:gd name="connsiteX4" fmla="*/ 137160 w 1819656"/>
                <a:gd name="connsiteY4" fmla="*/ 841248 h 84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656" h="841248">
                  <a:moveTo>
                    <a:pt x="1819656" y="0"/>
                  </a:moveTo>
                  <a:lnTo>
                    <a:pt x="1819656" y="411480"/>
                  </a:lnTo>
                  <a:lnTo>
                    <a:pt x="0" y="411480"/>
                  </a:lnTo>
                  <a:lnTo>
                    <a:pt x="0" y="841248"/>
                  </a:lnTo>
                  <a:lnTo>
                    <a:pt x="137160" y="841248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140"/>
          <p:cNvGrpSpPr/>
          <p:nvPr/>
        </p:nvGrpSpPr>
        <p:grpSpPr>
          <a:xfrm>
            <a:off x="2753363" y="5677732"/>
            <a:ext cx="4965314" cy="680120"/>
            <a:chOff x="2570479" y="5157216"/>
            <a:chExt cx="4965314" cy="680120"/>
          </a:xfrm>
        </p:grpSpPr>
        <p:sp>
          <p:nvSpPr>
            <p:cNvPr id="81" name="矩形 80"/>
            <p:cNvSpPr/>
            <p:nvPr/>
          </p:nvSpPr>
          <p:spPr>
            <a:xfrm>
              <a:off x="3444240" y="5345431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570479" y="5373976"/>
              <a:ext cx="8136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D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83" name="直線單箭頭接點 82"/>
            <p:cNvCxnSpPr/>
            <p:nvPr/>
          </p:nvCxnSpPr>
          <p:spPr>
            <a:xfrm>
              <a:off x="3627120" y="5581868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群組 83"/>
            <p:cNvGrpSpPr/>
            <p:nvPr/>
          </p:nvGrpSpPr>
          <p:grpSpPr>
            <a:xfrm>
              <a:off x="4194125" y="5368617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85" name="矩形 8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35" name="群組 88"/>
            <p:cNvGrpSpPr/>
            <p:nvPr/>
          </p:nvGrpSpPr>
          <p:grpSpPr>
            <a:xfrm>
              <a:off x="5393904" y="537408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90" name="矩形 89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a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94" name="直線單箭頭接點 93"/>
            <p:cNvCxnSpPr/>
            <p:nvPr/>
          </p:nvCxnSpPr>
          <p:spPr>
            <a:xfrm>
              <a:off x="4992479" y="5614392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群組 127"/>
            <p:cNvGrpSpPr/>
            <p:nvPr/>
          </p:nvGrpSpPr>
          <p:grpSpPr>
            <a:xfrm>
              <a:off x="6596259" y="5380136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29" name="矩形 128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33" name="直線單箭頭接點 132"/>
            <p:cNvCxnSpPr/>
            <p:nvPr/>
          </p:nvCxnSpPr>
          <p:spPr>
            <a:xfrm>
              <a:off x="6194834" y="5620443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手繪多邊形 13"/>
            <p:cNvSpPr/>
            <p:nvPr/>
          </p:nvSpPr>
          <p:spPr>
            <a:xfrm>
              <a:off x="3995928" y="5157216"/>
              <a:ext cx="3063240" cy="448056"/>
            </a:xfrm>
            <a:custGeom>
              <a:avLst/>
              <a:gdLst>
                <a:gd name="connsiteX0" fmla="*/ 3063240 w 3063240"/>
                <a:gd name="connsiteY0" fmla="*/ 448056 h 448056"/>
                <a:gd name="connsiteX1" fmla="*/ 3063240 w 3063240"/>
                <a:gd name="connsiteY1" fmla="*/ 0 h 448056"/>
                <a:gd name="connsiteX2" fmla="*/ 0 w 3063240"/>
                <a:gd name="connsiteY2" fmla="*/ 0 h 448056"/>
                <a:gd name="connsiteX3" fmla="*/ 0 w 3063240"/>
                <a:gd name="connsiteY3" fmla="*/ 329184 h 448056"/>
                <a:gd name="connsiteX4" fmla="*/ 192024 w 3063240"/>
                <a:gd name="connsiteY4" fmla="*/ 329184 h 44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240" h="448056">
                  <a:moveTo>
                    <a:pt x="3063240" y="448056"/>
                  </a:moveTo>
                  <a:lnTo>
                    <a:pt x="3063240" y="0"/>
                  </a:lnTo>
                  <a:lnTo>
                    <a:pt x="0" y="0"/>
                  </a:lnTo>
                  <a:lnTo>
                    <a:pt x="0" y="329184"/>
                  </a:lnTo>
                  <a:lnTo>
                    <a:pt x="192024" y="329184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438394" y="1525398"/>
            <a:ext cx="18072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A</a:t>
            </a:r>
            <a:r>
              <a:rPr lang="en-US" altLang="zh-TW" sz="2200" dirty="0"/>
              <a:t> = ()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B</a:t>
            </a:r>
            <a:r>
              <a:rPr lang="en-US" altLang="zh-TW" sz="2200" dirty="0"/>
              <a:t> = (a, (b, c))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C</a:t>
            </a:r>
            <a:r>
              <a:rPr lang="en-US" altLang="zh-TW" sz="2200" dirty="0"/>
              <a:t> = (</a:t>
            </a:r>
            <a:r>
              <a:rPr lang="en-US" altLang="zh-TW" sz="2200" b="1" dirty="0"/>
              <a:t>B</a:t>
            </a:r>
            <a:r>
              <a:rPr lang="en-US" altLang="zh-TW" sz="2200" dirty="0"/>
              <a:t>, </a:t>
            </a:r>
            <a:r>
              <a:rPr lang="en-US" altLang="zh-TW" sz="2200" b="1" dirty="0"/>
              <a:t>B</a:t>
            </a:r>
            <a:r>
              <a:rPr lang="en-US" altLang="zh-TW" sz="2200" dirty="0"/>
              <a:t>, ())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TW" sz="2200" b="1" dirty="0"/>
              <a:t>D</a:t>
            </a:r>
            <a:r>
              <a:rPr lang="en-US" altLang="zh-TW" sz="2200" dirty="0"/>
              <a:t> = (a, </a:t>
            </a:r>
            <a:r>
              <a:rPr lang="en-US" altLang="zh-TW" sz="2200" b="1" dirty="0"/>
              <a:t>D</a:t>
            </a:r>
            <a:r>
              <a:rPr lang="en-US" altLang="zh-TW" sz="2200" dirty="0" smtClean="0"/>
              <a:t>)</a:t>
            </a:r>
            <a:endParaRPr lang="zh-TW" altLang="en-US" sz="2200" dirty="0"/>
          </a:p>
        </p:txBody>
      </p:sp>
      <p:grpSp>
        <p:nvGrpSpPr>
          <p:cNvPr id="37" name="群組 141"/>
          <p:cNvGrpSpPr/>
          <p:nvPr/>
        </p:nvGrpSpPr>
        <p:grpSpPr>
          <a:xfrm>
            <a:off x="2753363" y="3072384"/>
            <a:ext cx="6126073" cy="2771901"/>
            <a:chOff x="2570479" y="3072384"/>
            <a:chExt cx="6126073" cy="2771901"/>
          </a:xfrm>
        </p:grpSpPr>
        <p:sp>
          <p:nvSpPr>
            <p:cNvPr id="58" name="矩形 57"/>
            <p:cNvSpPr/>
            <p:nvPr/>
          </p:nvSpPr>
          <p:spPr>
            <a:xfrm>
              <a:off x="3444240" y="4528930"/>
              <a:ext cx="36576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2570479" y="4557475"/>
              <a:ext cx="8022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err="1"/>
                <a:t>C</a:t>
              </a:r>
              <a:r>
                <a:rPr lang="en-US" altLang="zh-TW" sz="2000" dirty="0" err="1"/>
                <a:t>.first</a:t>
              </a:r>
              <a:endParaRPr lang="zh-TW" altLang="en-US" sz="2000" dirty="0"/>
            </a:p>
          </p:txBody>
        </p:sp>
        <p:cxnSp>
          <p:nvCxnSpPr>
            <p:cNvPr id="60" name="直線單箭頭接點 59"/>
            <p:cNvCxnSpPr/>
            <p:nvPr/>
          </p:nvCxnSpPr>
          <p:spPr>
            <a:xfrm>
              <a:off x="3627120" y="4765367"/>
              <a:ext cx="55398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60"/>
            <p:cNvGrpSpPr/>
            <p:nvPr/>
          </p:nvGrpSpPr>
          <p:grpSpPr>
            <a:xfrm>
              <a:off x="4192326" y="4526806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2" name="矩形 61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grpSp>
          <p:nvGrpSpPr>
            <p:cNvPr id="39" name="群組 65"/>
            <p:cNvGrpSpPr/>
            <p:nvPr/>
          </p:nvGrpSpPr>
          <p:grpSpPr>
            <a:xfrm>
              <a:off x="5392105" y="453227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67" name="矩形 66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1" name="直線單箭頭接點 70"/>
            <p:cNvCxnSpPr/>
            <p:nvPr/>
          </p:nvCxnSpPr>
          <p:spPr>
            <a:xfrm>
              <a:off x="4990680" y="4772581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71"/>
            <p:cNvGrpSpPr/>
            <p:nvPr/>
          </p:nvGrpSpPr>
          <p:grpSpPr>
            <a:xfrm>
              <a:off x="6570554" y="4542373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73" name="矩形 7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77" name="直線單箭頭接點 76"/>
            <p:cNvCxnSpPr/>
            <p:nvPr/>
          </p:nvCxnSpPr>
          <p:spPr>
            <a:xfrm>
              <a:off x="6169129" y="4782680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群組 121"/>
            <p:cNvGrpSpPr/>
            <p:nvPr/>
          </p:nvGrpSpPr>
          <p:grpSpPr>
            <a:xfrm>
              <a:off x="7757018" y="4527174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23" name="矩形 122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cxnSp>
          <p:nvCxnSpPr>
            <p:cNvPr id="127" name="直線單箭頭接點 126"/>
            <p:cNvCxnSpPr/>
            <p:nvPr/>
          </p:nvCxnSpPr>
          <p:spPr>
            <a:xfrm>
              <a:off x="7355593" y="4767481"/>
              <a:ext cx="4014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 10"/>
            <p:cNvSpPr/>
            <p:nvPr/>
          </p:nvSpPr>
          <p:spPr>
            <a:xfrm>
              <a:off x="4050792" y="3172968"/>
              <a:ext cx="3008376" cy="1581912"/>
            </a:xfrm>
            <a:custGeom>
              <a:avLst/>
              <a:gdLst>
                <a:gd name="connsiteX0" fmla="*/ 3008376 w 3008376"/>
                <a:gd name="connsiteY0" fmla="*/ 1581912 h 1581912"/>
                <a:gd name="connsiteX1" fmla="*/ 3008376 w 3008376"/>
                <a:gd name="connsiteY1" fmla="*/ 1024128 h 1581912"/>
                <a:gd name="connsiteX2" fmla="*/ 0 w 3008376"/>
                <a:gd name="connsiteY2" fmla="*/ 1024128 h 1581912"/>
                <a:gd name="connsiteX3" fmla="*/ 0 w 3008376"/>
                <a:gd name="connsiteY3" fmla="*/ 0 h 1581912"/>
                <a:gd name="connsiteX4" fmla="*/ 118872 w 3008376"/>
                <a:gd name="connsiteY4" fmla="*/ 0 h 158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8376" h="1581912">
                  <a:moveTo>
                    <a:pt x="3008376" y="1581912"/>
                  </a:moveTo>
                  <a:lnTo>
                    <a:pt x="3008376" y="1024128"/>
                  </a:lnTo>
                  <a:lnTo>
                    <a:pt x="0" y="1024128"/>
                  </a:lnTo>
                  <a:lnTo>
                    <a:pt x="0" y="0"/>
                  </a:lnTo>
                  <a:lnTo>
                    <a:pt x="118872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手繪多邊形 12"/>
            <p:cNvSpPr/>
            <p:nvPr/>
          </p:nvSpPr>
          <p:spPr>
            <a:xfrm>
              <a:off x="3931920" y="3072384"/>
              <a:ext cx="1911096" cy="1682496"/>
            </a:xfrm>
            <a:custGeom>
              <a:avLst/>
              <a:gdLst>
                <a:gd name="connsiteX0" fmla="*/ 1911096 w 1911096"/>
                <a:gd name="connsiteY0" fmla="*/ 1682496 h 1682496"/>
                <a:gd name="connsiteX1" fmla="*/ 1911096 w 1911096"/>
                <a:gd name="connsiteY1" fmla="*/ 1298448 h 1682496"/>
                <a:gd name="connsiteX2" fmla="*/ 0 w 1911096"/>
                <a:gd name="connsiteY2" fmla="*/ 1298448 h 1682496"/>
                <a:gd name="connsiteX3" fmla="*/ 0 w 1911096"/>
                <a:gd name="connsiteY3" fmla="*/ 0 h 1682496"/>
                <a:gd name="connsiteX4" fmla="*/ 228600 w 1911096"/>
                <a:gd name="connsiteY4" fmla="*/ 0 h 168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096" h="1682496">
                  <a:moveTo>
                    <a:pt x="1911096" y="1682496"/>
                  </a:moveTo>
                  <a:lnTo>
                    <a:pt x="1911096" y="1298448"/>
                  </a:lnTo>
                  <a:lnTo>
                    <a:pt x="0" y="1298448"/>
                  </a:lnTo>
                  <a:lnTo>
                    <a:pt x="0" y="0"/>
                  </a:lnTo>
                  <a:lnTo>
                    <a:pt x="228600" y="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grpSp>
          <p:nvGrpSpPr>
            <p:cNvPr id="46" name="群組 133"/>
            <p:cNvGrpSpPr/>
            <p:nvPr/>
          </p:nvGrpSpPr>
          <p:grpSpPr>
            <a:xfrm>
              <a:off x="7757018" y="5387085"/>
              <a:ext cx="939534" cy="457200"/>
              <a:chOff x="2042160" y="2865120"/>
              <a:chExt cx="2981188" cy="457200"/>
            </a:xfrm>
            <a:noFill/>
          </p:grpSpPr>
          <p:sp>
            <p:nvSpPr>
              <p:cNvPr id="135" name="矩形 134"/>
              <p:cNvSpPr/>
              <p:nvPr/>
            </p:nvSpPr>
            <p:spPr>
              <a:xfrm>
                <a:off x="2042160" y="2865120"/>
                <a:ext cx="1016000" cy="4572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smtClean="0">
                    <a:solidFill>
                      <a:schemeClr val="tx1"/>
                    </a:solidFill>
                  </a:rPr>
                  <a:t>2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058160" y="2865120"/>
                <a:ext cx="949189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1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007348" y="2865120"/>
                <a:ext cx="1016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>
                    <a:solidFill>
                      <a:schemeClr val="tx1"/>
                    </a:solidFill>
                  </a:rPr>
                  <a:t>0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2042160" y="2865120"/>
                <a:ext cx="2981188" cy="457200"/>
              </a:xfrm>
              <a:prstGeom prst="rect">
                <a:avLst/>
              </a:prstGeom>
              <a:grp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30" name="手繪多邊形 29"/>
            <p:cNvSpPr/>
            <p:nvPr/>
          </p:nvSpPr>
          <p:spPr>
            <a:xfrm>
              <a:off x="7616952" y="4736592"/>
              <a:ext cx="612648" cy="868680"/>
            </a:xfrm>
            <a:custGeom>
              <a:avLst/>
              <a:gdLst>
                <a:gd name="connsiteX0" fmla="*/ 612648 w 612648"/>
                <a:gd name="connsiteY0" fmla="*/ 0 h 868680"/>
                <a:gd name="connsiteX1" fmla="*/ 612648 w 612648"/>
                <a:gd name="connsiteY1" fmla="*/ 438912 h 868680"/>
                <a:gd name="connsiteX2" fmla="*/ 0 w 612648"/>
                <a:gd name="connsiteY2" fmla="*/ 438912 h 868680"/>
                <a:gd name="connsiteX3" fmla="*/ 0 w 612648"/>
                <a:gd name="connsiteY3" fmla="*/ 868680 h 868680"/>
                <a:gd name="connsiteX4" fmla="*/ 137160 w 612648"/>
                <a:gd name="connsiteY4" fmla="*/ 868680 h 868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8" h="868680">
                  <a:moveTo>
                    <a:pt x="612648" y="0"/>
                  </a:moveTo>
                  <a:lnTo>
                    <a:pt x="612648" y="438912"/>
                  </a:lnTo>
                  <a:lnTo>
                    <a:pt x="0" y="438912"/>
                  </a:lnTo>
                  <a:lnTo>
                    <a:pt x="0" y="868680"/>
                  </a:lnTo>
                  <a:lnTo>
                    <a:pt x="137160" y="868680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15" name="矩形 114"/>
          <p:cNvSpPr/>
          <p:nvPr/>
        </p:nvSpPr>
        <p:spPr>
          <a:xfrm>
            <a:off x="237795" y="3385010"/>
            <a:ext cx="258275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tag = 0 for data,</a:t>
            </a: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1 for down,</a:t>
            </a:r>
          </a:p>
          <a:p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2 for ref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1314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Deleting Generalized </a:t>
            </a:r>
            <a:r>
              <a:rPr lang="en-US" altLang="zh-TW" dirty="0" smtClean="0"/>
              <a:t>Lists Recursively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408748"/>
            <a:ext cx="7886700" cy="5200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Driver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&lt;T&gt;::~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Each header node has a reference count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(first){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Delete(first)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first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Workhorse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&lt;T&gt;::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</a:t>
            </a:r>
            <a:r>
              <a:rPr lang="en-US" altLang="zh-TW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&lt;T&gt;*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x-&gt;ref--;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decrement reference count of header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(!x-&gt;ref){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GenListNode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&lt;T&gt; *y = x; 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(y-&gt;next)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 traverses top level of x</a:t>
            </a:r>
            <a:endParaRPr lang="en-US" altLang="zh-TW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{ 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y = y-&gt;next; if (</a:t>
            </a:r>
            <a:r>
              <a:rPr lang="en-US" altLang="zh-TW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y-&gt;tag == 1) </a:t>
            </a:r>
            <a:r>
              <a:rPr lang="en-US" altLang="zh-TW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Delete(y-&gt;down)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y-&gt;next =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attach top-level nodes to </a:t>
            </a:r>
            <a:r>
              <a:rPr lang="en-US" altLang="zh-TW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list</a:t>
            </a:r>
            <a:endParaRPr lang="zh-TW" altLang="en-US" sz="16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av</a:t>
            </a: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6673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Indirect Recursion Case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4"/>
            <a:ext cx="7886700" cy="155742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For recursive list such as C = (a, C)</a:t>
            </a:r>
          </a:p>
          <a:p>
            <a:pPr lvl="1"/>
            <a:r>
              <a:rPr lang="en-US" altLang="zh-TW" dirty="0" smtClean="0"/>
              <a:t>The reference count will never be 1</a:t>
            </a:r>
          </a:p>
          <a:p>
            <a:pPr lvl="1"/>
            <a:r>
              <a:rPr lang="en-US" altLang="zh-TW" dirty="0" smtClean="0"/>
              <a:t>So, they cannot be recycled</a:t>
            </a:r>
          </a:p>
          <a:p>
            <a:r>
              <a:rPr lang="en-US" altLang="zh-TW" dirty="0" smtClean="0"/>
              <a:t>Indirect recursive lists cannot be recycled neither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189</a:t>
            </a:fld>
            <a:endParaRPr lang="zh-TW" altLang="en-US"/>
          </a:p>
        </p:txBody>
      </p:sp>
      <p:pic>
        <p:nvPicPr>
          <p:cNvPr id="204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3212" y="3070487"/>
            <a:ext cx="7455950" cy="255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26300" y="5725551"/>
            <a:ext cx="8348887" cy="872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recursive</a:t>
            </a:r>
            <a:r>
              <a:rPr kumimoji="0" lang="en-US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lists are being used, it is possible to </a:t>
            </a:r>
            <a:r>
              <a:rPr kumimoji="0" lang="en-US" altLang="zh-TW" sz="2600" b="0" i="0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out of available space</a:t>
            </a:r>
            <a:r>
              <a:rPr kumimoji="0" lang="en-US" altLang="zh-TW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even though not all nodes are in use.</a:t>
            </a:r>
            <a:endParaRPr kumimoji="0" lang="zh-TW" alt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Representing a Chain in C++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75437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Design Attempt 1: </a:t>
            </a:r>
            <a:r>
              <a:rPr lang="en-US" altLang="zh-TW" dirty="0" smtClean="0">
                <a:solidFill>
                  <a:srgbClr val="006600"/>
                </a:solidFill>
              </a:rPr>
              <a:t>(use class </a:t>
            </a:r>
            <a:r>
              <a:rPr lang="en-US" altLang="zh-TW" dirty="0" err="1" smtClean="0">
                <a:solidFill>
                  <a:srgbClr val="006600"/>
                </a:solidFill>
              </a:rPr>
              <a:t>ThreeLetterNode</a:t>
            </a:r>
            <a:r>
              <a:rPr lang="en-US" altLang="zh-TW" dirty="0" smtClean="0">
                <a:solidFill>
                  <a:srgbClr val="006600"/>
                </a:solidFill>
              </a:rPr>
              <a:t>)</a:t>
            </a:r>
          </a:p>
          <a:p>
            <a:pPr lvl="1"/>
            <a:r>
              <a:rPr lang="en-US" altLang="zh-TW" dirty="0" smtClean="0"/>
              <a:t>Use a global variable </a:t>
            </a:r>
            <a:r>
              <a:rPr lang="en-US" altLang="zh-TW" i="1" dirty="0" smtClean="0">
                <a:solidFill>
                  <a:srgbClr val="FF0000"/>
                </a:solidFill>
              </a:rPr>
              <a:t>first</a:t>
            </a:r>
            <a:r>
              <a:rPr lang="en-US" altLang="zh-TW" dirty="0" smtClean="0"/>
              <a:t> which is a </a:t>
            </a:r>
            <a:r>
              <a:rPr lang="en-US" altLang="zh-TW" dirty="0" smtClean="0">
                <a:solidFill>
                  <a:srgbClr val="0000CC"/>
                </a:solidFill>
              </a:rPr>
              <a:t>pointer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of </a:t>
            </a:r>
            <a:r>
              <a:rPr lang="en-US" altLang="zh-TW" dirty="0" err="1" smtClean="0"/>
              <a:t>ThreeLetterNode</a:t>
            </a:r>
            <a:r>
              <a:rPr lang="en-US" altLang="zh-TW" dirty="0" smtClean="0"/>
              <a:t>.  (</a:t>
            </a:r>
            <a:r>
              <a:rPr lang="en-US" altLang="zh-TW" dirty="0" err="1" smtClean="0">
                <a:solidFill>
                  <a:srgbClr val="0000CC"/>
                </a:solidFill>
              </a:rPr>
              <a:t>ThreeLetterNode</a:t>
            </a:r>
            <a:r>
              <a:rPr lang="en-US" altLang="zh-TW" dirty="0" smtClean="0">
                <a:solidFill>
                  <a:srgbClr val="0000CC"/>
                </a:solidFill>
              </a:rPr>
              <a:t>  *first;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Unable to access to </a:t>
            </a:r>
            <a:r>
              <a:rPr lang="en-US" altLang="zh-TW" dirty="0" smtClean="0">
                <a:solidFill>
                  <a:srgbClr val="C00000"/>
                </a:solidFill>
              </a:rPr>
              <a:t>private</a:t>
            </a:r>
            <a:r>
              <a:rPr lang="en-US" altLang="zh-TW" dirty="0" smtClean="0"/>
              <a:t> data members directly </a:t>
            </a:r>
            <a:endParaRPr lang="en-US" altLang="zh-TW" dirty="0" smtClean="0">
              <a:sym typeface="Wingdings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5535" y="4769757"/>
            <a:ext cx="65722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1195771" y="3123254"/>
            <a:ext cx="3362177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solidFill>
                  <a:srgbClr val="0000CC"/>
                </a:solidFill>
              </a:rPr>
              <a:t>class</a:t>
            </a:r>
            <a:r>
              <a:rPr lang="en-US" altLang="zh-TW" sz="2000" b="1" dirty="0" smtClean="0"/>
              <a:t> </a:t>
            </a:r>
            <a:r>
              <a:rPr lang="en-US" altLang="zh-TW" sz="2000" b="1" dirty="0" err="1" smtClean="0"/>
              <a:t>ThreeLetterNode</a:t>
            </a:r>
            <a:r>
              <a:rPr lang="en-US" altLang="zh-TW" sz="2000" b="1" dirty="0" smtClean="0"/>
              <a:t> {</a:t>
            </a:r>
          </a:p>
          <a:p>
            <a:r>
              <a:rPr lang="en-US" altLang="zh-TW" sz="2000" b="1" dirty="0" smtClean="0"/>
              <a:t>   </a:t>
            </a:r>
            <a:r>
              <a:rPr lang="en-US" altLang="zh-TW" sz="2000" b="1" dirty="0" smtClean="0">
                <a:solidFill>
                  <a:srgbClr val="0000CC"/>
                </a:solidFill>
              </a:rPr>
              <a:t>private</a:t>
            </a:r>
            <a:r>
              <a:rPr lang="en-US" altLang="zh-TW" sz="2000" b="1" dirty="0" smtClean="0"/>
              <a:t>:</a:t>
            </a:r>
          </a:p>
          <a:p>
            <a:r>
              <a:rPr lang="en-US" altLang="zh-TW" sz="2000" b="1" dirty="0" smtClean="0">
                <a:solidFill>
                  <a:srgbClr val="0000CC"/>
                </a:solidFill>
              </a:rPr>
              <a:t>      char </a:t>
            </a:r>
            <a:r>
              <a:rPr lang="en-US" altLang="zh-TW" sz="2000" b="1" dirty="0" smtClean="0"/>
              <a:t>data[3];</a:t>
            </a:r>
          </a:p>
          <a:p>
            <a:r>
              <a:rPr lang="en-US" altLang="zh-TW" sz="2000" b="1" dirty="0" smtClean="0"/>
              <a:t>      </a:t>
            </a:r>
            <a:r>
              <a:rPr lang="en-US" altLang="zh-TW" sz="2000" b="1" dirty="0" err="1" smtClean="0"/>
              <a:t>ThreeLetterNode</a:t>
            </a:r>
            <a:r>
              <a:rPr lang="en-US" altLang="zh-TW" sz="2000" b="1" dirty="0" smtClean="0"/>
              <a:t> *link;</a:t>
            </a:r>
          </a:p>
          <a:p>
            <a:r>
              <a:rPr lang="en-US" altLang="zh-TW" sz="2000" b="1" dirty="0" smtClean="0"/>
              <a:t>};</a:t>
            </a:r>
          </a:p>
        </p:txBody>
      </p:sp>
      <p:sp>
        <p:nvSpPr>
          <p:cNvPr id="7" name="矩形 6"/>
          <p:cNvSpPr/>
          <p:nvPr/>
        </p:nvSpPr>
        <p:spPr>
          <a:xfrm>
            <a:off x="4654076" y="3134977"/>
            <a:ext cx="3097235" cy="1631216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/>
              <a:t>main(){</a:t>
            </a:r>
          </a:p>
          <a:p>
            <a:r>
              <a:rPr lang="en-US" altLang="zh-TW" sz="2000" b="1" dirty="0" smtClean="0"/>
              <a:t>   …</a:t>
            </a:r>
          </a:p>
          <a:p>
            <a:r>
              <a:rPr lang="en-US" altLang="zh-TW" sz="2000" b="1" dirty="0" smtClean="0"/>
              <a:t>   </a:t>
            </a:r>
            <a:r>
              <a:rPr lang="en-US" altLang="zh-TW" sz="2000" b="1" dirty="0" err="1" smtClean="0"/>
              <a:t>ThreeLetterNode</a:t>
            </a:r>
            <a:r>
              <a:rPr lang="en-US" altLang="zh-TW" sz="2000" b="1" dirty="0" smtClean="0"/>
              <a:t> *first; </a:t>
            </a:r>
          </a:p>
          <a:p>
            <a:r>
              <a:rPr lang="en-US" altLang="zh-TW" sz="2000" b="1" dirty="0" smtClean="0"/>
              <a:t>  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first -&gt; link = xxx;</a:t>
            </a:r>
          </a:p>
          <a:p>
            <a:r>
              <a:rPr lang="en-US" altLang="zh-TW" sz="2000" b="1" dirty="0" smtClean="0"/>
              <a:t>}</a:t>
            </a:r>
            <a:endParaRPr lang="zh-TW" altLang="en-US" sz="2000" dirty="0"/>
          </a:p>
        </p:txBody>
      </p:sp>
      <p:cxnSp>
        <p:nvCxnSpPr>
          <p:cNvPr id="9" name="直線接點 8"/>
          <p:cNvCxnSpPr/>
          <p:nvPr/>
        </p:nvCxnSpPr>
        <p:spPr>
          <a:xfrm flipH="1">
            <a:off x="5894363" y="4135902"/>
            <a:ext cx="661182" cy="25321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H="1" flipV="1">
            <a:off x="5866228" y="4135902"/>
            <a:ext cx="672904" cy="250874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4.1 Singly Linked Lists &amp; Chains</a:t>
            </a:r>
          </a:p>
          <a:p>
            <a:r>
              <a:rPr lang="en-US" altLang="zh-TW" dirty="0" smtClean="0"/>
              <a:t>4.2 Representing Chains in C++</a:t>
            </a:r>
          </a:p>
          <a:p>
            <a:r>
              <a:rPr lang="en-US" altLang="zh-TW" dirty="0" smtClean="0"/>
              <a:t>4.3 The Template Class Chain</a:t>
            </a:r>
            <a:endParaRPr lang="en-US" altLang="zh-TW" dirty="0"/>
          </a:p>
          <a:p>
            <a:r>
              <a:rPr lang="en-US" altLang="zh-TW" dirty="0"/>
              <a:t>4.4-4.5 Circular </a:t>
            </a:r>
            <a:r>
              <a:rPr lang="en-US" altLang="zh-TW" dirty="0" smtClean="0"/>
              <a:t>Lists &amp; Available Space Lists</a:t>
            </a:r>
            <a:endParaRPr lang="en-US" altLang="zh-TW" dirty="0"/>
          </a:p>
          <a:p>
            <a:r>
              <a:rPr lang="en-US" altLang="zh-TW" dirty="0" smtClean="0"/>
              <a:t>4.6 </a:t>
            </a:r>
            <a:r>
              <a:rPr lang="en-US" altLang="zh-TW" dirty="0"/>
              <a:t>Linked </a:t>
            </a:r>
            <a:r>
              <a:rPr lang="en-US" altLang="zh-TW" dirty="0" smtClean="0"/>
              <a:t>Stacks &amp; Queues</a:t>
            </a:r>
          </a:p>
          <a:p>
            <a:r>
              <a:rPr lang="en-US" altLang="zh-TW" dirty="0" smtClean="0"/>
              <a:t>4.7 Polynomials</a:t>
            </a:r>
            <a:r>
              <a:rPr lang="en-US" altLang="zh-TW" dirty="0"/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Representing a Chain in C++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Design Attempt 1: </a:t>
            </a:r>
            <a:r>
              <a:rPr lang="en-US" altLang="zh-TW" dirty="0" smtClean="0">
                <a:solidFill>
                  <a:srgbClr val="006600"/>
                </a:solidFill>
              </a:rPr>
              <a:t>(cont.)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Remedy :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sz="2400" dirty="0" smtClean="0">
                <a:sym typeface="Wingdings" pitchFamily="2" charset="2"/>
              </a:rPr>
              <a:t>Change data members to </a:t>
            </a:r>
            <a:r>
              <a:rPr lang="en-US" altLang="zh-TW" sz="2400" dirty="0" smtClean="0">
                <a:solidFill>
                  <a:srgbClr val="0000CC"/>
                </a:solidFill>
                <a:sym typeface="Wingdings" pitchFamily="2" charset="2"/>
              </a:rPr>
              <a:t>public</a:t>
            </a:r>
            <a:r>
              <a:rPr lang="en-US" altLang="zh-TW" sz="2400" dirty="0" smtClean="0">
                <a:sym typeface="Wingdings" pitchFamily="2" charset="2"/>
              </a:rPr>
              <a:t> == give up data encapsulation, equivalent to C </a:t>
            </a:r>
            <a:r>
              <a:rPr lang="en-US" altLang="zh-TW" sz="2400" dirty="0" err="1" smtClean="0">
                <a:solidFill>
                  <a:srgbClr val="C00000"/>
                </a:solidFill>
                <a:sym typeface="Wingdings" pitchFamily="2" charset="2"/>
              </a:rPr>
              <a:t>struct</a:t>
            </a:r>
            <a:r>
              <a:rPr lang="en-US" altLang="zh-TW" sz="2400" dirty="0" smtClean="0">
                <a:solidFill>
                  <a:srgbClr val="C00000"/>
                </a:solidFill>
                <a:sym typeface="Wingdings" pitchFamily="2" charset="2"/>
              </a:rPr>
              <a:t> </a:t>
            </a:r>
          </a:p>
          <a:p>
            <a:pPr marL="1371600" lvl="2" indent="-457200">
              <a:buNone/>
            </a:pPr>
            <a:r>
              <a:rPr lang="en-US" altLang="zh-TW" sz="2400" dirty="0" smtClean="0">
                <a:solidFill>
                  <a:srgbClr val="C00000"/>
                </a:solidFill>
                <a:sym typeface="Wingdings" pitchFamily="2" charset="2"/>
              </a:rPr>
              <a:t>	</a:t>
            </a:r>
            <a:r>
              <a:rPr lang="en-US" altLang="zh-TW" sz="2400" u="sng" dirty="0" smtClean="0"/>
              <a:t>Using </a:t>
            </a:r>
            <a:r>
              <a:rPr lang="en-US" altLang="zh-TW" sz="2400" u="sng" dirty="0" err="1" smtClean="0">
                <a:solidFill>
                  <a:srgbClr val="C00000"/>
                </a:solidFill>
              </a:rPr>
              <a:t>struct</a:t>
            </a:r>
            <a:r>
              <a:rPr lang="en-US" altLang="zh-TW" sz="2400" u="sng" dirty="0" smtClean="0"/>
              <a:t>  is a popular approach in C</a:t>
            </a:r>
          </a:p>
          <a:p>
            <a:pPr marL="1371600" lvl="2" indent="-457200">
              <a:buFont typeface="+mj-lt"/>
              <a:buAutoNum type="arabicPeriod" startAt="2"/>
            </a:pPr>
            <a:r>
              <a:rPr lang="en-US" altLang="zh-TW" sz="2400" dirty="0" smtClean="0">
                <a:sym typeface="Wingdings" pitchFamily="2" charset="2"/>
              </a:rPr>
              <a:t>Provide public </a:t>
            </a:r>
            <a:r>
              <a:rPr lang="en-US" altLang="zh-TW" sz="2400" dirty="0" err="1" smtClean="0">
                <a:sym typeface="Wingdings" pitchFamily="2" charset="2"/>
              </a:rPr>
              <a:t>accessor</a:t>
            </a:r>
            <a:r>
              <a:rPr lang="en-US" altLang="zh-TW" sz="2400" dirty="0" smtClean="0">
                <a:sym typeface="Wingdings" pitchFamily="2" charset="2"/>
              </a:rPr>
              <a:t> and </a:t>
            </a:r>
            <a:r>
              <a:rPr lang="en-US" altLang="zh-TW" sz="2400" dirty="0" err="1" smtClean="0">
                <a:sym typeface="Wingdings" pitchFamily="2" charset="2"/>
              </a:rPr>
              <a:t>mutator</a:t>
            </a:r>
            <a:r>
              <a:rPr lang="en-US" altLang="zh-TW" sz="2400" dirty="0" smtClean="0">
                <a:sym typeface="Wingdings" pitchFamily="2" charset="2"/>
              </a:rPr>
              <a:t> member functions – tedious and not data encapsulation</a:t>
            </a:r>
          </a:p>
          <a:p>
            <a:pPr marL="1371600" lvl="2" indent="-457200">
              <a:buFont typeface="+mj-lt"/>
              <a:buAutoNum type="arabicPeriod" startAt="2"/>
            </a:pPr>
            <a:r>
              <a:rPr lang="en-US" altLang="zh-TW" sz="2400" dirty="0" smtClean="0">
                <a:solidFill>
                  <a:srgbClr val="0000CC"/>
                </a:solidFill>
                <a:sym typeface="Wingdings" pitchFamily="2" charset="2"/>
              </a:rPr>
              <a:t>Use composite classes or nested classes </a:t>
            </a:r>
            <a:r>
              <a:rPr lang="en-US" altLang="zh-TW" sz="2400" dirty="0" smtClean="0">
                <a:sym typeface="Wingdings" pitchFamily="2" charset="2"/>
              </a:rPr>
              <a:t>(allow only the linked list object to access private </a:t>
            </a:r>
            <a:r>
              <a:rPr lang="en-US" altLang="zh-TW" sz="2400" dirty="0" err="1" smtClean="0"/>
              <a:t>ThreeLetterNode</a:t>
            </a:r>
            <a:r>
              <a:rPr lang="en-US" altLang="zh-TW" sz="2400" dirty="0" smtClean="0"/>
              <a:t> data, not any other objects)</a:t>
            </a:r>
            <a:endParaRPr lang="en-US" altLang="zh-TW" sz="2400" dirty="0" smtClean="0">
              <a:sym typeface="Wingdings" pitchFamily="2" charset="2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Representing Chains in C++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Design Attempt 2:</a:t>
            </a:r>
          </a:p>
          <a:p>
            <a:pPr marL="633413" indent="-366713">
              <a:buFont typeface="+mj-lt"/>
              <a:buAutoNum type="arabicPeriod"/>
            </a:pPr>
            <a:r>
              <a:rPr lang="en-US" altLang="zh-TW" sz="2600" dirty="0" smtClean="0"/>
              <a:t>Make data members </a:t>
            </a:r>
            <a:r>
              <a:rPr lang="en-US" altLang="zh-TW" sz="2600" dirty="0" smtClean="0">
                <a:solidFill>
                  <a:srgbClr val="C00000"/>
                </a:solidFill>
              </a:rPr>
              <a:t>public</a:t>
            </a:r>
            <a:r>
              <a:rPr lang="en-US" altLang="zh-TW" sz="2600" dirty="0" smtClean="0"/>
              <a:t> </a:t>
            </a:r>
          </a:p>
          <a:p>
            <a:pPr lvl="1"/>
            <a:r>
              <a:rPr lang="en-US" altLang="zh-TW" dirty="0" smtClean="0"/>
              <a:t>Allow one to access the data through pointer first, but</a:t>
            </a:r>
          </a:p>
          <a:p>
            <a:pPr lvl="1"/>
            <a:r>
              <a:rPr lang="en-US" altLang="zh-TW" dirty="0" smtClean="0"/>
              <a:t>Defeat the purpose of data encapsulation: </a:t>
            </a:r>
          </a:p>
          <a:p>
            <a:pPr lvl="1">
              <a:buNone/>
            </a:pPr>
            <a:r>
              <a:rPr lang="en-US" altLang="zh-TW" dirty="0" smtClean="0"/>
              <a:t>     We should not know how the list is implemented</a:t>
            </a:r>
          </a:p>
          <a:p>
            <a:pPr marL="633413" indent="-366713">
              <a:buFont typeface="+mj-lt"/>
              <a:buAutoNum type="arabicPeriod"/>
            </a:pPr>
            <a:r>
              <a:rPr lang="en-US" altLang="zh-TW" sz="2600" dirty="0" smtClean="0"/>
              <a:t>Define public </a:t>
            </a:r>
            <a:r>
              <a:rPr lang="en-US" altLang="zh-TW" sz="2600" dirty="0" err="1" smtClean="0">
                <a:solidFill>
                  <a:srgbClr val="0000CC"/>
                </a:solidFill>
              </a:rPr>
              <a:t>accessor</a:t>
            </a:r>
            <a:r>
              <a:rPr lang="en-US" altLang="zh-TW" sz="2600" dirty="0" smtClean="0"/>
              <a:t>, </a:t>
            </a:r>
            <a:r>
              <a:rPr lang="en-US" altLang="zh-TW" sz="2600" dirty="0" err="1" smtClean="0">
                <a:solidFill>
                  <a:srgbClr val="0000CC"/>
                </a:solidFill>
              </a:rPr>
              <a:t>mutator</a:t>
            </a:r>
            <a:r>
              <a:rPr lang="en-US" altLang="zh-TW" sz="2600" dirty="0" smtClean="0"/>
              <a:t> member functions: </a:t>
            </a:r>
            <a:r>
              <a:rPr lang="en-US" altLang="zh-TW" sz="2600" dirty="0" err="1" smtClean="0"/>
              <a:t>GetLink</a:t>
            </a:r>
            <a:r>
              <a:rPr lang="en-US" altLang="zh-TW" sz="2600" dirty="0" smtClean="0"/>
              <a:t>(), </a:t>
            </a:r>
            <a:r>
              <a:rPr lang="en-US" altLang="zh-TW" sz="2600" dirty="0" err="1" smtClean="0"/>
              <a:t>SetLink</a:t>
            </a:r>
            <a:r>
              <a:rPr lang="en-US" altLang="zh-TW" sz="2600" dirty="0" smtClean="0"/>
              <a:t>() and </a:t>
            </a:r>
            <a:r>
              <a:rPr lang="en-US" altLang="zh-TW" sz="2600" dirty="0" err="1" smtClean="0"/>
              <a:t>GetData</a:t>
            </a:r>
            <a:r>
              <a:rPr lang="en-US" altLang="zh-TW" sz="2600" dirty="0" smtClean="0"/>
              <a:t>(), </a:t>
            </a:r>
            <a:r>
              <a:rPr lang="en-US" altLang="zh-TW" sz="2600" dirty="0" err="1" smtClean="0"/>
              <a:t>SetData</a:t>
            </a:r>
            <a:r>
              <a:rPr lang="en-US" altLang="zh-TW" sz="2600" dirty="0" smtClean="0"/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zh-TW" dirty="0" smtClean="0"/>
              <a:t>The access is less efficient</a:t>
            </a:r>
            <a:endParaRPr lang="en-US" altLang="zh-TW" sz="2200" dirty="0" smtClean="0"/>
          </a:p>
          <a:p>
            <a:r>
              <a:rPr lang="en-US" altLang="zh-TW" dirty="0" smtClean="0"/>
              <a:t>The ideal solution: </a:t>
            </a:r>
          </a:p>
          <a:p>
            <a:pPr lvl="1"/>
            <a:r>
              <a:rPr lang="en-US" altLang="zh-TW" dirty="0" smtClean="0"/>
              <a:t>Only</a:t>
            </a:r>
            <a:r>
              <a:rPr lang="en-US" altLang="zh-TW" dirty="0" smtClean="0">
                <a:solidFill>
                  <a:srgbClr val="C00000"/>
                </a:solidFill>
              </a:rPr>
              <a:t> grant those functions </a:t>
            </a:r>
            <a:r>
              <a:rPr lang="en-US" altLang="zh-TW" dirty="0" smtClean="0"/>
              <a:t>that</a:t>
            </a:r>
            <a:r>
              <a:rPr lang="en-US" altLang="zh-TW" dirty="0" smtClean="0">
                <a:solidFill>
                  <a:srgbClr val="C00000"/>
                </a:solidFill>
              </a:rPr>
              <a:t> perform list manipulation operations</a:t>
            </a:r>
            <a:r>
              <a:rPr lang="en-US" altLang="zh-TW" dirty="0" smtClean="0"/>
              <a:t> (i.e., inserting a node or deleting a node) </a:t>
            </a:r>
            <a:r>
              <a:rPr lang="en-US" altLang="zh-TW" dirty="0" smtClean="0">
                <a:solidFill>
                  <a:srgbClr val="C00000"/>
                </a:solidFill>
              </a:rPr>
              <a:t>access to the (private) data members</a:t>
            </a:r>
            <a:r>
              <a:rPr lang="en-US" altLang="zh-TW" dirty="0" smtClean="0"/>
              <a:t> of </a:t>
            </a:r>
            <a:r>
              <a:rPr lang="en-US" altLang="zh-TW" dirty="0" err="1" smtClean="0">
                <a:solidFill>
                  <a:srgbClr val="0000CC"/>
                </a:solidFill>
              </a:rPr>
              <a:t>ThreeLetterNode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Chain of Three-Letter Words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(C </a:t>
            </a:r>
            <a:r>
              <a:rPr lang="en-US" altLang="zh-TW" dirty="0" err="1" smtClean="0"/>
              <a:t>struct</a:t>
            </a:r>
            <a:r>
              <a:rPr lang="en-US" altLang="zh-TW" dirty="0" smtClean="0"/>
              <a:t> </a:t>
            </a:r>
            <a:r>
              <a:rPr lang="en-US" altLang="zh-TW" dirty="0"/>
              <a:t>Style)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28651" y="1509332"/>
            <a:ext cx="4870048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a.data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‘B’;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a.data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‘A’;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a.data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[0] = ‘T’;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a.link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//null pointer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*first = &amp;a;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*first;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 = new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first-&gt;data[0] = ‘B’;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first-&gt;data[0] = ‘A’;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first-&gt;data[0] = ‘T’;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first-&gt;link = 0;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628651" y="2813538"/>
            <a:ext cx="4870048" cy="3931918"/>
            <a:chOff x="628650" y="3002444"/>
            <a:chExt cx="5250689" cy="1518071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628650" y="4520515"/>
              <a:ext cx="525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28650" y="3002444"/>
              <a:ext cx="525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5845215" y="4693237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209818" y="4693236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74421" y="4693236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939024" y="4693235"/>
            <a:ext cx="1458413" cy="532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 rot="16200000">
            <a:off x="6273763" y="3902083"/>
            <a:ext cx="200144" cy="1057237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/>
          <p:cNvSpPr/>
          <p:nvPr/>
        </p:nvSpPr>
        <p:spPr>
          <a:xfrm rot="16200000">
            <a:off x="7581623" y="3714958"/>
            <a:ext cx="200144" cy="1431489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718453" y="3836519"/>
            <a:ext cx="126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079286" y="3836519"/>
            <a:ext cx="116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first-&gt;link</a:t>
            </a:r>
            <a:endParaRPr lang="zh-TW" altLang="en-US" sz="2000" dirty="0"/>
          </a:p>
        </p:txBody>
      </p:sp>
      <p:sp>
        <p:nvSpPr>
          <p:cNvPr id="29" name="右大括弧 28"/>
          <p:cNvSpPr/>
          <p:nvPr/>
        </p:nvSpPr>
        <p:spPr>
          <a:xfrm rot="16200000">
            <a:off x="7021256" y="2179387"/>
            <a:ext cx="200144" cy="2552223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65812" y="2924588"/>
            <a:ext cx="72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*first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527800" y="6092402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first-&gt;data[0]</a:t>
            </a:r>
            <a:endParaRPr lang="zh-TW" altLang="en-US" sz="2000" dirty="0"/>
          </a:p>
        </p:txBody>
      </p:sp>
      <p:sp>
        <p:nvSpPr>
          <p:cNvPr id="32" name="手繪多邊形 31"/>
          <p:cNvSpPr/>
          <p:nvPr/>
        </p:nvSpPr>
        <p:spPr>
          <a:xfrm>
            <a:off x="6014720" y="5105400"/>
            <a:ext cx="513080" cy="1178560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6365733" y="5101467"/>
            <a:ext cx="513080" cy="878806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939024" y="5747431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first-&gt;data[1]</a:t>
            </a:r>
            <a:endParaRPr lang="zh-TW" altLang="en-US" sz="2000" dirty="0"/>
          </a:p>
        </p:txBody>
      </p:sp>
      <p:sp>
        <p:nvSpPr>
          <p:cNvPr id="35" name="手繪多邊形 34"/>
          <p:cNvSpPr/>
          <p:nvPr/>
        </p:nvSpPr>
        <p:spPr>
          <a:xfrm>
            <a:off x="6725839" y="5101467"/>
            <a:ext cx="513080" cy="532434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238919" y="5402460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first-&gt;data[2]</a:t>
            </a:r>
            <a:endParaRPr lang="zh-TW" alt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80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Representing Chains in C++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/>
              <a:t>Design Attempt 3:</a:t>
            </a:r>
          </a:p>
          <a:p>
            <a:pPr marL="514350" indent="-331788">
              <a:buFont typeface="+mj-lt"/>
              <a:buAutoNum type="arabicPeriod"/>
            </a:pPr>
            <a:r>
              <a:rPr lang="en-US" altLang="zh-TW" sz="2600" dirty="0" smtClean="0"/>
              <a:t>Use </a:t>
            </a:r>
            <a:r>
              <a:rPr lang="en-US" altLang="zh-TW" sz="2600" b="1" dirty="0" smtClean="0">
                <a:solidFill>
                  <a:srgbClr val="0000CC"/>
                </a:solidFill>
              </a:rPr>
              <a:t>composite</a:t>
            </a:r>
            <a:r>
              <a:rPr lang="en-US" altLang="zh-TW" sz="2600" dirty="0" smtClean="0"/>
              <a:t> of two classes.</a:t>
            </a:r>
          </a:p>
          <a:p>
            <a:pPr marL="514350" indent="-331788">
              <a:buFont typeface="+mj-lt"/>
              <a:buAutoNum type="arabicPeriod"/>
            </a:pPr>
            <a:r>
              <a:rPr lang="en-US" altLang="zh-TW" sz="2600" dirty="0" smtClean="0"/>
              <a:t>Create a class (</a:t>
            </a:r>
            <a:r>
              <a:rPr lang="en-US" altLang="zh-TW" sz="2600" b="1" dirty="0" err="1" smtClean="0">
                <a:solidFill>
                  <a:srgbClr val="CC0099"/>
                </a:solidFill>
              </a:rPr>
              <a:t>ThreeLetterChain</a:t>
            </a:r>
            <a:r>
              <a:rPr lang="en-US" altLang="zh-TW" sz="2600" dirty="0" smtClean="0"/>
              <a:t>) that represents the linked list, which provides member functions for performing </a:t>
            </a:r>
            <a:r>
              <a:rPr lang="en-US" altLang="zh-TW" sz="2600" dirty="0" smtClean="0">
                <a:solidFill>
                  <a:srgbClr val="0000CC"/>
                </a:solidFill>
              </a:rPr>
              <a:t>list manipulations</a:t>
            </a:r>
            <a:r>
              <a:rPr lang="en-US" altLang="zh-TW" sz="2600" dirty="0" smtClean="0"/>
              <a:t>.</a:t>
            </a:r>
          </a:p>
          <a:p>
            <a:pPr marL="514350" indent="-331788">
              <a:buFont typeface="+mj-lt"/>
              <a:buAutoNum type="arabicPeriod"/>
            </a:pPr>
            <a:r>
              <a:rPr lang="en-US" altLang="zh-TW" sz="2600" dirty="0" smtClean="0"/>
              <a:t>The objects of this class (</a:t>
            </a:r>
            <a:r>
              <a:rPr lang="en-US" altLang="zh-TW" sz="2600" dirty="0" err="1" smtClean="0"/>
              <a:t>ThreeLetterChain</a:t>
            </a:r>
            <a:r>
              <a:rPr lang="en-US" altLang="zh-TW" sz="2600" dirty="0" smtClean="0"/>
              <a:t>) </a:t>
            </a:r>
            <a:r>
              <a:rPr lang="en-US" altLang="zh-TW" sz="2600" dirty="0" smtClean="0">
                <a:solidFill>
                  <a:srgbClr val="0000CC"/>
                </a:solidFill>
              </a:rPr>
              <a:t>consists of </a:t>
            </a:r>
            <a:r>
              <a:rPr lang="en-US" altLang="zh-TW" sz="2600" dirty="0" smtClean="0"/>
              <a:t>zero or more objects of the other class (</a:t>
            </a:r>
            <a:r>
              <a:rPr lang="en-US" altLang="zh-TW" sz="2600" dirty="0" err="1" smtClean="0"/>
              <a:t>ThreeLetterNode</a:t>
            </a:r>
            <a:r>
              <a:rPr lang="en-US" altLang="zh-TW" sz="2600" dirty="0" smtClean="0"/>
              <a:t>) – </a:t>
            </a:r>
            <a:r>
              <a:rPr lang="en-US" altLang="zh-TW" sz="2600" dirty="0" smtClean="0">
                <a:solidFill>
                  <a:srgbClr val="FF0000"/>
                </a:solidFill>
              </a:rPr>
              <a:t>HAS-A relationship</a:t>
            </a:r>
            <a:r>
              <a:rPr lang="en-US" altLang="zh-TW" sz="2600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HAS-A</a:t>
            </a:r>
            <a:r>
              <a:rPr lang="en-US" altLang="zh-TW" dirty="0" smtClean="0"/>
              <a:t> relationship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data object of Type A </a:t>
            </a:r>
            <a:r>
              <a:rPr lang="en-US" altLang="zh-TW" dirty="0" smtClean="0">
                <a:solidFill>
                  <a:srgbClr val="FF0000"/>
                </a:solidFill>
              </a:rPr>
              <a:t>HAS-A</a:t>
            </a:r>
            <a:r>
              <a:rPr lang="en-US" altLang="zh-TW" dirty="0" smtClean="0"/>
              <a:t> data object of Type B if </a:t>
            </a:r>
            <a:r>
              <a:rPr lang="en-US" altLang="zh-TW" dirty="0" smtClean="0">
                <a:solidFill>
                  <a:srgbClr val="0000CC"/>
                </a:solidFill>
              </a:rPr>
              <a:t>A conceptually contains B </a:t>
            </a:r>
            <a:r>
              <a:rPr lang="en-US" altLang="zh-TW" dirty="0" smtClean="0"/>
              <a:t>or </a:t>
            </a:r>
            <a:r>
              <a:rPr lang="en-US" altLang="zh-TW" dirty="0" smtClean="0">
                <a:solidFill>
                  <a:srgbClr val="C00000"/>
                </a:solidFill>
              </a:rPr>
              <a:t>B is a part of A, </a:t>
            </a:r>
            <a:r>
              <a:rPr lang="en-US" altLang="zh-TW" dirty="0" smtClean="0"/>
              <a:t>e.g.,</a:t>
            </a:r>
          </a:p>
          <a:p>
            <a:pPr lvl="1"/>
            <a:r>
              <a:rPr lang="en-US" altLang="zh-TW" dirty="0" smtClean="0"/>
              <a:t>Computer HAS-A Processor</a:t>
            </a:r>
          </a:p>
          <a:p>
            <a:pPr lvl="1"/>
            <a:r>
              <a:rPr lang="en-US" altLang="zh-TW" dirty="0" smtClean="0"/>
              <a:t>Book HAS-A page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HAS-A</a:t>
            </a:r>
            <a:r>
              <a:rPr lang="en-US" altLang="zh-TW" dirty="0" smtClean="0"/>
              <a:t> relationship between ADTs are usually expressed by making the </a:t>
            </a:r>
            <a:r>
              <a:rPr lang="en-US" altLang="zh-TW" dirty="0" smtClean="0">
                <a:solidFill>
                  <a:srgbClr val="0000CC"/>
                </a:solidFill>
              </a:rPr>
              <a:t>contained class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a member of the </a:t>
            </a:r>
            <a:r>
              <a:rPr lang="en-US" altLang="zh-TW" dirty="0" smtClean="0">
                <a:solidFill>
                  <a:srgbClr val="0000CC"/>
                </a:solidFill>
              </a:rPr>
              <a:t>containing class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Chain of Three-Letter Words (Composite Class Style)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28651" y="1509332"/>
            <a:ext cx="4870048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ThreeLetterChain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forward declaration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ThreeLetterChain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800" dirty="0" smtClean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ThreeLetterChain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chain manipulation operations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19"/>
          <p:cNvGrpSpPr/>
          <p:nvPr/>
        </p:nvGrpSpPr>
        <p:grpSpPr>
          <a:xfrm>
            <a:off x="628651" y="2214637"/>
            <a:ext cx="4870048" cy="2076010"/>
            <a:chOff x="628650" y="2214636"/>
            <a:chExt cx="5250689" cy="2305879"/>
          </a:xfrm>
        </p:grpSpPr>
        <p:cxnSp>
          <p:nvCxnSpPr>
            <p:cNvPr id="18" name="直線接點 17"/>
            <p:cNvCxnSpPr/>
            <p:nvPr/>
          </p:nvCxnSpPr>
          <p:spPr>
            <a:xfrm>
              <a:off x="628650" y="4520515"/>
              <a:ext cx="525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628650" y="2214636"/>
              <a:ext cx="52506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6004560" y="2504049"/>
            <a:ext cx="2309447" cy="2841674"/>
            <a:chOff x="6004560" y="2504049"/>
            <a:chExt cx="2309447" cy="2841674"/>
          </a:xfrm>
        </p:grpSpPr>
        <p:sp>
          <p:nvSpPr>
            <p:cNvPr id="37" name="橢圓 36"/>
            <p:cNvSpPr/>
            <p:nvPr/>
          </p:nvSpPr>
          <p:spPr>
            <a:xfrm>
              <a:off x="6766560" y="2504049"/>
              <a:ext cx="1322363" cy="85812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List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8" name="橢圓 37"/>
            <p:cNvSpPr/>
            <p:nvPr/>
          </p:nvSpPr>
          <p:spPr>
            <a:xfrm>
              <a:off x="6004560" y="4021016"/>
              <a:ext cx="2309447" cy="13247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err="1" smtClean="0">
                  <a:solidFill>
                    <a:schemeClr val="tx1"/>
                  </a:solidFill>
                </a:rPr>
                <a:t>ListNode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37" idx="4"/>
              <a:endCxn id="38" idx="0"/>
            </p:cNvCxnSpPr>
            <p:nvPr/>
          </p:nvCxnSpPr>
          <p:spPr>
            <a:xfrm flipH="1">
              <a:off x="7159284" y="3362178"/>
              <a:ext cx="268458" cy="658838"/>
            </a:xfrm>
            <a:prstGeom prst="straightConnector1">
              <a:avLst/>
            </a:prstGeom>
            <a:ln w="1905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0595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Representing Chains in C++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An alternative method to represent a chain in C++ is to use </a:t>
            </a:r>
            <a:r>
              <a:rPr lang="en-US" altLang="zh-TW" dirty="0" smtClean="0">
                <a:solidFill>
                  <a:srgbClr val="C00000"/>
                </a:solidFill>
              </a:rPr>
              <a:t>nested classes</a:t>
            </a:r>
            <a:r>
              <a:rPr lang="en-US" altLang="zh-TW" dirty="0" smtClean="0"/>
              <a:t>, where one class is </a:t>
            </a:r>
            <a:r>
              <a:rPr lang="en-US" altLang="zh-TW" dirty="0" smtClean="0">
                <a:solidFill>
                  <a:srgbClr val="0000CC"/>
                </a:solidFill>
              </a:rPr>
              <a:t>defined inside</a:t>
            </a:r>
            <a:r>
              <a:rPr lang="en-US" altLang="zh-TW" dirty="0" smtClean="0"/>
              <a:t> the definition of another class.</a:t>
            </a:r>
          </a:p>
          <a:p>
            <a:r>
              <a:rPr lang="en-US" altLang="zh-TW" dirty="0" smtClean="0"/>
              <a:t>Here class </a:t>
            </a:r>
            <a:r>
              <a:rPr lang="en-US" altLang="zh-TW" dirty="0" err="1" smtClean="0"/>
              <a:t>ThreeLetterNode</a:t>
            </a:r>
            <a:r>
              <a:rPr lang="en-US" altLang="zh-TW" dirty="0" smtClean="0"/>
              <a:t> is defined inside the private portion of the definition of class </a:t>
            </a:r>
            <a:r>
              <a:rPr lang="en-US" altLang="zh-TW" dirty="0" err="1" smtClean="0"/>
              <a:t>ThreeLetterChain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Chain (List) class:</a:t>
            </a:r>
          </a:p>
          <a:p>
            <a:pPr marL="717550" lvl="1" indent="-352425">
              <a:buFont typeface="+mj-lt"/>
              <a:buAutoNum type="arabicPeriod"/>
            </a:pPr>
            <a:r>
              <a:rPr lang="en-US" altLang="zh-TW" dirty="0" smtClean="0"/>
              <a:t>Composite style:</a:t>
            </a:r>
          </a:p>
          <a:p>
            <a:pPr lvl="1">
              <a:buNone/>
            </a:pPr>
            <a:r>
              <a:rPr lang="en-US" altLang="zh-TW" dirty="0" smtClean="0"/>
              <a:t>    Use </a:t>
            </a:r>
            <a:r>
              <a:rPr lang="en-US" altLang="zh-TW" dirty="0" smtClean="0">
                <a:solidFill>
                  <a:srgbClr val="C00000"/>
                </a:solidFill>
              </a:rPr>
              <a:t>friend</a:t>
            </a:r>
            <a:r>
              <a:rPr lang="en-US" altLang="zh-TW" dirty="0" smtClean="0"/>
              <a:t> to provide </a:t>
            </a:r>
            <a:r>
              <a:rPr lang="en-US" altLang="zh-TW" dirty="0" smtClean="0">
                <a:solidFill>
                  <a:srgbClr val="0000CC"/>
                </a:solidFill>
              </a:rPr>
              <a:t>direct access </a:t>
            </a:r>
            <a:r>
              <a:rPr lang="en-US" altLang="zh-TW" dirty="0" smtClean="0"/>
              <a:t>of Node </a:t>
            </a:r>
            <a:r>
              <a:rPr lang="en-US" altLang="zh-TW" dirty="0" smtClean="0">
                <a:solidFill>
                  <a:srgbClr val="0000CC"/>
                </a:solidFill>
              </a:rPr>
              <a:t>private data members</a:t>
            </a:r>
          </a:p>
          <a:p>
            <a:pPr marL="717550" lvl="1" indent="-352425">
              <a:buFont typeface="+mj-lt"/>
              <a:buAutoNum type="arabicPeriod" startAt="2"/>
            </a:pPr>
            <a:r>
              <a:rPr lang="en-US" altLang="zh-TW" dirty="0" smtClean="0"/>
              <a:t>Nested class style:  </a:t>
            </a:r>
          </a:p>
          <a:p>
            <a:pPr marL="717550" lvl="1" indent="-352425">
              <a:buNone/>
            </a:pPr>
            <a:r>
              <a:rPr lang="en-US" altLang="zh-TW" dirty="0" smtClean="0"/>
              <a:t>	Node data members declared </a:t>
            </a:r>
            <a:r>
              <a:rPr lang="en-US" altLang="zh-TW" dirty="0" smtClean="0">
                <a:solidFill>
                  <a:srgbClr val="C00000"/>
                </a:solidFill>
              </a:rPr>
              <a:t>public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Chain of Three-Letter Words</a:t>
            </a:r>
            <a:br>
              <a:rPr lang="en-US" altLang="zh-TW" dirty="0"/>
            </a:br>
            <a:r>
              <a:rPr lang="en-US" altLang="zh-TW" dirty="0"/>
              <a:t>(Nested Class Style)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16" name="內容版面配置區 2"/>
          <p:cNvSpPr txBox="1">
            <a:spLocks/>
          </p:cNvSpPr>
          <p:nvPr/>
        </p:nvSpPr>
        <p:spPr>
          <a:xfrm>
            <a:off x="628651" y="1509332"/>
            <a:ext cx="4870048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ThreeLetterChain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chain manipulation operations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{//nested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data[3]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altLang="zh-TW" sz="1800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5215" y="4693237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6209818" y="4693236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6574421" y="4693236"/>
            <a:ext cx="364603" cy="532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939024" y="4693235"/>
            <a:ext cx="1458413" cy="5324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右大括弧 24"/>
          <p:cNvSpPr/>
          <p:nvPr/>
        </p:nvSpPr>
        <p:spPr>
          <a:xfrm rot="16200000">
            <a:off x="6273763" y="3902083"/>
            <a:ext cx="200144" cy="1057237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右大括弧 25"/>
          <p:cNvSpPr/>
          <p:nvPr/>
        </p:nvSpPr>
        <p:spPr>
          <a:xfrm rot="16200000">
            <a:off x="7581623" y="3714958"/>
            <a:ext cx="200144" cy="1431489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5718453" y="3836519"/>
            <a:ext cx="1261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</a:t>
            </a:r>
            <a:endParaRPr lang="zh-TW" altLang="en-US" sz="2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079286" y="3836519"/>
            <a:ext cx="1169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first-&gt;link</a:t>
            </a:r>
            <a:endParaRPr lang="zh-TW" altLang="en-US" sz="2000" dirty="0"/>
          </a:p>
        </p:txBody>
      </p:sp>
      <p:sp>
        <p:nvSpPr>
          <p:cNvPr id="29" name="右大括弧 28"/>
          <p:cNvSpPr/>
          <p:nvPr/>
        </p:nvSpPr>
        <p:spPr>
          <a:xfrm rot="16200000">
            <a:off x="7021256" y="2179387"/>
            <a:ext cx="200144" cy="2552223"/>
          </a:xfrm>
          <a:prstGeom prst="rightBrace">
            <a:avLst>
              <a:gd name="adj1" fmla="val 7870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765812" y="2924588"/>
            <a:ext cx="72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*first</a:t>
            </a:r>
            <a:endParaRPr lang="zh-TW" altLang="en-US" sz="2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527800" y="6092402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first-&gt;data[0]</a:t>
            </a:r>
            <a:endParaRPr lang="zh-TW" altLang="en-US" sz="2000" dirty="0"/>
          </a:p>
        </p:txBody>
      </p:sp>
      <p:sp>
        <p:nvSpPr>
          <p:cNvPr id="32" name="手繪多邊形 31"/>
          <p:cNvSpPr/>
          <p:nvPr/>
        </p:nvSpPr>
        <p:spPr>
          <a:xfrm>
            <a:off x="6014720" y="5105400"/>
            <a:ext cx="513080" cy="1178560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6365733" y="5101467"/>
            <a:ext cx="513080" cy="878806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939024" y="5747431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first-&gt;data[1]</a:t>
            </a:r>
            <a:endParaRPr lang="zh-TW" altLang="en-US" sz="2000" dirty="0"/>
          </a:p>
        </p:txBody>
      </p:sp>
      <p:sp>
        <p:nvSpPr>
          <p:cNvPr id="35" name="手繪多邊形 34"/>
          <p:cNvSpPr/>
          <p:nvPr/>
        </p:nvSpPr>
        <p:spPr>
          <a:xfrm>
            <a:off x="6725839" y="5101467"/>
            <a:ext cx="513080" cy="532434"/>
          </a:xfrm>
          <a:custGeom>
            <a:avLst/>
            <a:gdLst>
              <a:gd name="connsiteX0" fmla="*/ 0 w 513080"/>
              <a:gd name="connsiteY0" fmla="*/ 0 h 642915"/>
              <a:gd name="connsiteX1" fmla="*/ 238760 w 513080"/>
              <a:gd name="connsiteY1" fmla="*/ 553720 h 642915"/>
              <a:gd name="connsiteX2" fmla="*/ 513080 w 513080"/>
              <a:gd name="connsiteY2" fmla="*/ 635000 h 64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080" h="642915">
                <a:moveTo>
                  <a:pt x="0" y="0"/>
                </a:moveTo>
                <a:cubicBezTo>
                  <a:pt x="76623" y="223943"/>
                  <a:pt x="153247" y="447887"/>
                  <a:pt x="238760" y="553720"/>
                </a:cubicBezTo>
                <a:cubicBezTo>
                  <a:pt x="324273" y="659553"/>
                  <a:pt x="418676" y="647276"/>
                  <a:pt x="513080" y="6350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238919" y="5402460"/>
            <a:ext cx="1548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first-&gt;data[2]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023086" y="3124643"/>
            <a:ext cx="4210095" cy="16386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10891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Relationship of List and 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123030" y="6006963"/>
            <a:ext cx="25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Actual relationship 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25303" y="4199490"/>
            <a:ext cx="235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ThreeLetterChain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980004" y="3512405"/>
            <a:ext cx="322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</a:rPr>
              <a:t>Conceptual relationship 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822955" y="1622698"/>
            <a:ext cx="2354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ThreeLetterChain</a:t>
            </a:r>
            <a:endParaRPr lang="zh-TW" altLang="en-US" sz="2400" dirty="0"/>
          </a:p>
        </p:txBody>
      </p: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176" y="2101655"/>
            <a:ext cx="6795940" cy="145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521" y="4639897"/>
            <a:ext cx="6741523" cy="1381076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Manipulation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1" y="1509332"/>
            <a:ext cx="3357195" cy="5212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ThreeLetterNode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y-&gt;data[0] = 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y-&gt;data[1] = 'A';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y-&gt;data[2] = 'T';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y-&gt;link =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*x = *y;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x = y-&gt;link;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4425464" y="1456672"/>
            <a:ext cx="2758832" cy="9554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699369" y="1573317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1307" y="1573317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043245" y="1573317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15183" y="1573316"/>
            <a:ext cx="640864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99369" y="2062300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71307" y="2062300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43245" y="2062300"/>
            <a:ext cx="171938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15183" y="2062299"/>
            <a:ext cx="640864" cy="247694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536075" y="1461114"/>
            <a:ext cx="295274" cy="31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531265" y="1965178"/>
            <a:ext cx="300082" cy="317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22" name="矩形 21"/>
          <p:cNvSpPr/>
          <p:nvPr/>
        </p:nvSpPr>
        <p:spPr>
          <a:xfrm>
            <a:off x="4769336" y="1573316"/>
            <a:ext cx="640864" cy="247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69336" y="2062299"/>
            <a:ext cx="640864" cy="2476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5308600" y="1678587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308600" y="2167784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39"/>
          <p:cNvSpPr/>
          <p:nvPr/>
        </p:nvSpPr>
        <p:spPr>
          <a:xfrm>
            <a:off x="4425463" y="2578592"/>
            <a:ext cx="2758832" cy="9585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5699369" y="2692105"/>
            <a:ext cx="171938" cy="25058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871307" y="2692105"/>
            <a:ext cx="171938" cy="25058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3245" y="2692105"/>
            <a:ext cx="171938" cy="25058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5183" y="2692104"/>
            <a:ext cx="640864" cy="250587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99369" y="3186799"/>
            <a:ext cx="171938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1307" y="3186799"/>
            <a:ext cx="171938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43245" y="3186799"/>
            <a:ext cx="171938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15183" y="3186798"/>
            <a:ext cx="640864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536075" y="2578592"/>
            <a:ext cx="295274" cy="32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4531265" y="3088542"/>
            <a:ext cx="300082" cy="32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4769336" y="2692104"/>
            <a:ext cx="640864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769336" y="3186798"/>
            <a:ext cx="640864" cy="25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手繪多邊形 37"/>
          <p:cNvSpPr/>
          <p:nvPr/>
        </p:nvSpPr>
        <p:spPr>
          <a:xfrm>
            <a:off x="5484253" y="2858368"/>
            <a:ext cx="1605055" cy="457322"/>
          </a:xfrm>
          <a:custGeom>
            <a:avLst/>
            <a:gdLst>
              <a:gd name="connsiteX0" fmla="*/ 1410359 w 1725376"/>
              <a:gd name="connsiteY0" fmla="*/ 570523 h 570523"/>
              <a:gd name="connsiteX1" fmla="*/ 1637006 w 1725376"/>
              <a:gd name="connsiteY1" fmla="*/ 336062 h 570523"/>
              <a:gd name="connsiteX2" fmla="*/ 113006 w 1725376"/>
              <a:gd name="connsiteY2" fmla="*/ 226647 h 570523"/>
              <a:gd name="connsiteX3" fmla="*/ 230236 w 1725376"/>
              <a:gd name="connsiteY3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376" h="570523">
                <a:moveTo>
                  <a:pt x="1410359" y="570523"/>
                </a:moveTo>
                <a:cubicBezTo>
                  <a:pt x="1631795" y="481949"/>
                  <a:pt x="1853232" y="393375"/>
                  <a:pt x="1637006" y="336062"/>
                </a:cubicBezTo>
                <a:cubicBezTo>
                  <a:pt x="1420781" y="278749"/>
                  <a:pt x="347468" y="282657"/>
                  <a:pt x="113006" y="226647"/>
                </a:cubicBezTo>
                <a:cubicBezTo>
                  <a:pt x="-121456" y="170637"/>
                  <a:pt x="54390" y="85318"/>
                  <a:pt x="230236" y="0"/>
                </a:cubicBezTo>
              </a:path>
            </a:pathLst>
          </a:cu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/>
          <p:cNvCxnSpPr/>
          <p:nvPr/>
        </p:nvCxnSpPr>
        <p:spPr>
          <a:xfrm>
            <a:off x="5308600" y="2798605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308600" y="3293514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/>
          <p:cNvSpPr/>
          <p:nvPr/>
        </p:nvSpPr>
        <p:spPr>
          <a:xfrm>
            <a:off x="4405922" y="3677401"/>
            <a:ext cx="2758832" cy="925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679828" y="3807119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51766" y="3807119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23704" y="3807119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95642" y="3807118"/>
            <a:ext cx="640864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79828" y="4272721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51766" y="4272721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23704" y="4272721"/>
            <a:ext cx="171938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5642" y="4272720"/>
            <a:ext cx="640864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4516534" y="3700282"/>
            <a:ext cx="295274" cy="301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511724" y="4180243"/>
            <a:ext cx="300082" cy="301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54" name="矩形 53"/>
          <p:cNvSpPr/>
          <p:nvPr/>
        </p:nvSpPr>
        <p:spPr>
          <a:xfrm>
            <a:off x="4749795" y="3807118"/>
            <a:ext cx="640864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749795" y="4272720"/>
            <a:ext cx="640864" cy="2358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單箭頭接點 50"/>
          <p:cNvCxnSpPr/>
          <p:nvPr/>
        </p:nvCxnSpPr>
        <p:spPr>
          <a:xfrm>
            <a:off x="5290414" y="4373161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5285151" y="3919145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手繪多邊形 91"/>
          <p:cNvSpPr/>
          <p:nvPr/>
        </p:nvSpPr>
        <p:spPr>
          <a:xfrm>
            <a:off x="5464711" y="3715170"/>
            <a:ext cx="1565265" cy="221924"/>
          </a:xfrm>
          <a:custGeom>
            <a:avLst/>
            <a:gdLst>
              <a:gd name="connsiteX0" fmla="*/ 1321750 w 1581653"/>
              <a:gd name="connsiteY0" fmla="*/ 294156 h 294156"/>
              <a:gd name="connsiteX1" fmla="*/ 1493688 w 1581653"/>
              <a:gd name="connsiteY1" fmla="*/ 44063 h 294156"/>
              <a:gd name="connsiteX2" fmla="*/ 102550 w 1581653"/>
              <a:gd name="connsiteY2" fmla="*/ 12802 h 294156"/>
              <a:gd name="connsiteX3" fmla="*/ 211965 w 1581653"/>
              <a:gd name="connsiteY3" fmla="*/ 184740 h 29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53" h="294156">
                <a:moveTo>
                  <a:pt x="1321750" y="294156"/>
                </a:moveTo>
                <a:cubicBezTo>
                  <a:pt x="1509319" y="192555"/>
                  <a:pt x="1696888" y="90955"/>
                  <a:pt x="1493688" y="44063"/>
                </a:cubicBezTo>
                <a:cubicBezTo>
                  <a:pt x="1290488" y="-2829"/>
                  <a:pt x="316171" y="-10644"/>
                  <a:pt x="102550" y="12802"/>
                </a:cubicBezTo>
                <a:cubicBezTo>
                  <a:pt x="-111071" y="36248"/>
                  <a:pt x="50447" y="110494"/>
                  <a:pt x="211965" y="184740"/>
                </a:cubicBezTo>
              </a:path>
            </a:pathLst>
          </a:cu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手繪多邊形 92"/>
          <p:cNvSpPr/>
          <p:nvPr/>
        </p:nvSpPr>
        <p:spPr>
          <a:xfrm>
            <a:off x="5448323" y="3998996"/>
            <a:ext cx="1605055" cy="430427"/>
          </a:xfrm>
          <a:custGeom>
            <a:avLst/>
            <a:gdLst>
              <a:gd name="connsiteX0" fmla="*/ 1410359 w 1725376"/>
              <a:gd name="connsiteY0" fmla="*/ 570523 h 570523"/>
              <a:gd name="connsiteX1" fmla="*/ 1637006 w 1725376"/>
              <a:gd name="connsiteY1" fmla="*/ 336062 h 570523"/>
              <a:gd name="connsiteX2" fmla="*/ 113006 w 1725376"/>
              <a:gd name="connsiteY2" fmla="*/ 226647 h 570523"/>
              <a:gd name="connsiteX3" fmla="*/ 230236 w 1725376"/>
              <a:gd name="connsiteY3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376" h="570523">
                <a:moveTo>
                  <a:pt x="1410359" y="570523"/>
                </a:moveTo>
                <a:cubicBezTo>
                  <a:pt x="1631795" y="481949"/>
                  <a:pt x="1853232" y="393375"/>
                  <a:pt x="1637006" y="336062"/>
                </a:cubicBezTo>
                <a:cubicBezTo>
                  <a:pt x="1420781" y="278749"/>
                  <a:pt x="347468" y="282657"/>
                  <a:pt x="113006" y="226647"/>
                </a:cubicBezTo>
                <a:cubicBezTo>
                  <a:pt x="-121456" y="170637"/>
                  <a:pt x="54390" y="85318"/>
                  <a:pt x="230236" y="0"/>
                </a:cubicBezTo>
              </a:path>
            </a:pathLst>
          </a:cu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圓角矩形 73"/>
          <p:cNvSpPr/>
          <p:nvPr/>
        </p:nvSpPr>
        <p:spPr>
          <a:xfrm>
            <a:off x="4405922" y="4779806"/>
            <a:ext cx="2758832" cy="909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5679828" y="4907377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851766" y="4907377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023704" y="4907377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195642" y="4907376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679828" y="5365271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851766" y="5365271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023704" y="5365271"/>
            <a:ext cx="171938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195642" y="5365270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4516534" y="4802308"/>
            <a:ext cx="295274" cy="29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511724" y="5274324"/>
            <a:ext cx="300082" cy="29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85" name="矩形 84"/>
          <p:cNvSpPr/>
          <p:nvPr/>
        </p:nvSpPr>
        <p:spPr>
          <a:xfrm>
            <a:off x="4749795" y="4907376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749795" y="5365270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5290414" y="5005954"/>
            <a:ext cx="384151" cy="4011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5290414" y="5464048"/>
            <a:ext cx="38941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手繪多邊形 93"/>
          <p:cNvSpPr/>
          <p:nvPr/>
        </p:nvSpPr>
        <p:spPr>
          <a:xfrm>
            <a:off x="5464711" y="5011996"/>
            <a:ext cx="1605055" cy="423302"/>
          </a:xfrm>
          <a:custGeom>
            <a:avLst/>
            <a:gdLst>
              <a:gd name="connsiteX0" fmla="*/ 1410359 w 1725376"/>
              <a:gd name="connsiteY0" fmla="*/ 570523 h 570523"/>
              <a:gd name="connsiteX1" fmla="*/ 1637006 w 1725376"/>
              <a:gd name="connsiteY1" fmla="*/ 336062 h 570523"/>
              <a:gd name="connsiteX2" fmla="*/ 113006 w 1725376"/>
              <a:gd name="connsiteY2" fmla="*/ 226647 h 570523"/>
              <a:gd name="connsiteX3" fmla="*/ 230236 w 1725376"/>
              <a:gd name="connsiteY3" fmla="*/ 0 h 57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5376" h="570523">
                <a:moveTo>
                  <a:pt x="1410359" y="570523"/>
                </a:moveTo>
                <a:cubicBezTo>
                  <a:pt x="1631795" y="481949"/>
                  <a:pt x="1853232" y="393375"/>
                  <a:pt x="1637006" y="336062"/>
                </a:cubicBezTo>
                <a:cubicBezTo>
                  <a:pt x="1420781" y="278749"/>
                  <a:pt x="347468" y="282657"/>
                  <a:pt x="113006" y="226647"/>
                </a:cubicBezTo>
                <a:cubicBezTo>
                  <a:pt x="-121456" y="170637"/>
                  <a:pt x="54390" y="85318"/>
                  <a:pt x="230236" y="0"/>
                </a:cubicBezTo>
              </a:path>
            </a:pathLst>
          </a:cu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手繪多邊形 97"/>
          <p:cNvSpPr/>
          <p:nvPr/>
        </p:nvSpPr>
        <p:spPr>
          <a:xfrm>
            <a:off x="3657140" y="1964038"/>
            <a:ext cx="854290" cy="834568"/>
          </a:xfrm>
          <a:custGeom>
            <a:avLst/>
            <a:gdLst>
              <a:gd name="connsiteX0" fmla="*/ 0 w 1477108"/>
              <a:gd name="connsiteY0" fmla="*/ 343877 h 343877"/>
              <a:gd name="connsiteX1" fmla="*/ 969108 w 1477108"/>
              <a:gd name="connsiteY1" fmla="*/ 343877 h 343877"/>
              <a:gd name="connsiteX2" fmla="*/ 969108 w 1477108"/>
              <a:gd name="connsiteY2" fmla="*/ 0 h 343877"/>
              <a:gd name="connsiteX3" fmla="*/ 1477108 w 1477108"/>
              <a:gd name="connsiteY3" fmla="*/ 0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343877">
                <a:moveTo>
                  <a:pt x="0" y="343877"/>
                </a:moveTo>
                <a:lnTo>
                  <a:pt x="969108" y="343877"/>
                </a:lnTo>
                <a:lnTo>
                  <a:pt x="969108" y="0"/>
                </a:lnTo>
                <a:lnTo>
                  <a:pt x="1477108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手繪多邊形 98"/>
          <p:cNvSpPr/>
          <p:nvPr/>
        </p:nvSpPr>
        <p:spPr>
          <a:xfrm>
            <a:off x="2163588" y="3104871"/>
            <a:ext cx="2352950" cy="1019928"/>
          </a:xfrm>
          <a:custGeom>
            <a:avLst/>
            <a:gdLst>
              <a:gd name="connsiteX0" fmla="*/ 0 w 1477108"/>
              <a:gd name="connsiteY0" fmla="*/ 343877 h 343877"/>
              <a:gd name="connsiteX1" fmla="*/ 969108 w 1477108"/>
              <a:gd name="connsiteY1" fmla="*/ 343877 h 343877"/>
              <a:gd name="connsiteX2" fmla="*/ 969108 w 1477108"/>
              <a:gd name="connsiteY2" fmla="*/ 0 h 343877"/>
              <a:gd name="connsiteX3" fmla="*/ 1477108 w 1477108"/>
              <a:gd name="connsiteY3" fmla="*/ 0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343877">
                <a:moveTo>
                  <a:pt x="0" y="343877"/>
                </a:moveTo>
                <a:lnTo>
                  <a:pt x="969108" y="343877"/>
                </a:lnTo>
                <a:lnTo>
                  <a:pt x="969108" y="0"/>
                </a:lnTo>
                <a:lnTo>
                  <a:pt x="1477108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手繪多邊形 100"/>
          <p:cNvSpPr/>
          <p:nvPr/>
        </p:nvSpPr>
        <p:spPr>
          <a:xfrm flipV="1">
            <a:off x="1379219" y="5191849"/>
            <a:ext cx="3130935" cy="82476"/>
          </a:xfrm>
          <a:custGeom>
            <a:avLst/>
            <a:gdLst>
              <a:gd name="connsiteX0" fmla="*/ 0 w 1477108"/>
              <a:gd name="connsiteY0" fmla="*/ 343877 h 343877"/>
              <a:gd name="connsiteX1" fmla="*/ 969108 w 1477108"/>
              <a:gd name="connsiteY1" fmla="*/ 343877 h 343877"/>
              <a:gd name="connsiteX2" fmla="*/ 969108 w 1477108"/>
              <a:gd name="connsiteY2" fmla="*/ 0 h 343877"/>
              <a:gd name="connsiteX3" fmla="*/ 1477108 w 1477108"/>
              <a:gd name="connsiteY3" fmla="*/ 0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343877">
                <a:moveTo>
                  <a:pt x="0" y="343877"/>
                </a:moveTo>
                <a:lnTo>
                  <a:pt x="969108" y="343877"/>
                </a:lnTo>
                <a:lnTo>
                  <a:pt x="969108" y="0"/>
                </a:lnTo>
                <a:lnTo>
                  <a:pt x="1477108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手繪多邊形 147"/>
          <p:cNvSpPr/>
          <p:nvPr/>
        </p:nvSpPr>
        <p:spPr>
          <a:xfrm>
            <a:off x="1665513" y="4151266"/>
            <a:ext cx="2849337" cy="546064"/>
          </a:xfrm>
          <a:custGeom>
            <a:avLst/>
            <a:gdLst>
              <a:gd name="connsiteX0" fmla="*/ 2767693 w 2767693"/>
              <a:gd name="connsiteY0" fmla="*/ 0 h 775607"/>
              <a:gd name="connsiteX1" fmla="*/ 2130879 w 2767693"/>
              <a:gd name="connsiteY1" fmla="*/ 0 h 775607"/>
              <a:gd name="connsiteX2" fmla="*/ 2130879 w 2767693"/>
              <a:gd name="connsiteY2" fmla="*/ 775607 h 775607"/>
              <a:gd name="connsiteX3" fmla="*/ 2000250 w 2767693"/>
              <a:gd name="connsiteY3" fmla="*/ 775607 h 775607"/>
              <a:gd name="connsiteX4" fmla="*/ 0 w 2767693"/>
              <a:gd name="connsiteY4" fmla="*/ 775607 h 775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67693" h="775607">
                <a:moveTo>
                  <a:pt x="2767693" y="0"/>
                </a:moveTo>
                <a:lnTo>
                  <a:pt x="2130879" y="0"/>
                </a:lnTo>
                <a:lnTo>
                  <a:pt x="2130879" y="775607"/>
                </a:lnTo>
                <a:lnTo>
                  <a:pt x="2000250" y="775607"/>
                </a:lnTo>
                <a:lnTo>
                  <a:pt x="0" y="775607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圓角矩形 149"/>
          <p:cNvSpPr/>
          <p:nvPr/>
        </p:nvSpPr>
        <p:spPr>
          <a:xfrm>
            <a:off x="4386381" y="5865178"/>
            <a:ext cx="2758832" cy="9097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9" name="文字方塊 158"/>
          <p:cNvSpPr txBox="1"/>
          <p:nvPr/>
        </p:nvSpPr>
        <p:spPr>
          <a:xfrm>
            <a:off x="4496993" y="5887680"/>
            <a:ext cx="295274" cy="29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x</a:t>
            </a:r>
            <a:endParaRPr lang="zh-TW" altLang="en-US" sz="2000" dirty="0"/>
          </a:p>
        </p:txBody>
      </p:sp>
      <p:sp>
        <p:nvSpPr>
          <p:cNvPr id="160" name="文字方塊 159"/>
          <p:cNvSpPr txBox="1"/>
          <p:nvPr/>
        </p:nvSpPr>
        <p:spPr>
          <a:xfrm>
            <a:off x="4492183" y="6359696"/>
            <a:ext cx="300082" cy="296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y</a:t>
            </a:r>
            <a:endParaRPr lang="zh-TW" altLang="en-US" sz="2000" dirty="0"/>
          </a:p>
        </p:txBody>
      </p:sp>
      <p:sp>
        <p:nvSpPr>
          <p:cNvPr id="161" name="矩形 160"/>
          <p:cNvSpPr/>
          <p:nvPr/>
        </p:nvSpPr>
        <p:spPr>
          <a:xfrm>
            <a:off x="4730254" y="5992748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4730254" y="6450642"/>
            <a:ext cx="640864" cy="2319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6" name="手繪多邊形 165"/>
          <p:cNvSpPr/>
          <p:nvPr/>
        </p:nvSpPr>
        <p:spPr>
          <a:xfrm flipV="1">
            <a:off x="1762759" y="6256234"/>
            <a:ext cx="2747395" cy="126622"/>
          </a:xfrm>
          <a:custGeom>
            <a:avLst/>
            <a:gdLst>
              <a:gd name="connsiteX0" fmla="*/ 0 w 1477108"/>
              <a:gd name="connsiteY0" fmla="*/ 343877 h 343877"/>
              <a:gd name="connsiteX1" fmla="*/ 969108 w 1477108"/>
              <a:gd name="connsiteY1" fmla="*/ 343877 h 343877"/>
              <a:gd name="connsiteX2" fmla="*/ 969108 w 1477108"/>
              <a:gd name="connsiteY2" fmla="*/ 0 h 343877"/>
              <a:gd name="connsiteX3" fmla="*/ 1477108 w 1477108"/>
              <a:gd name="connsiteY3" fmla="*/ 0 h 34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108" h="343877">
                <a:moveTo>
                  <a:pt x="0" y="343877"/>
                </a:moveTo>
                <a:lnTo>
                  <a:pt x="969108" y="343877"/>
                </a:lnTo>
                <a:lnTo>
                  <a:pt x="969108" y="0"/>
                </a:lnTo>
                <a:lnTo>
                  <a:pt x="1477108" y="0"/>
                </a:lnTo>
              </a:path>
            </a:pathLst>
          </a:custGeom>
          <a:noFill/>
          <a:ln w="38100">
            <a:solidFill>
              <a:schemeClr val="tx2">
                <a:lumMod val="40000"/>
                <a:lumOff val="60000"/>
              </a:schemeClr>
            </a:solidFill>
            <a:headEnd type="diamond" w="med" len="med"/>
            <a:tailEnd type="diamond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手繪多邊形 167"/>
          <p:cNvSpPr/>
          <p:nvPr/>
        </p:nvSpPr>
        <p:spPr>
          <a:xfrm>
            <a:off x="5464711" y="4810124"/>
            <a:ext cx="1565265" cy="221924"/>
          </a:xfrm>
          <a:custGeom>
            <a:avLst/>
            <a:gdLst>
              <a:gd name="connsiteX0" fmla="*/ 1321750 w 1581653"/>
              <a:gd name="connsiteY0" fmla="*/ 294156 h 294156"/>
              <a:gd name="connsiteX1" fmla="*/ 1493688 w 1581653"/>
              <a:gd name="connsiteY1" fmla="*/ 44063 h 294156"/>
              <a:gd name="connsiteX2" fmla="*/ 102550 w 1581653"/>
              <a:gd name="connsiteY2" fmla="*/ 12802 h 294156"/>
              <a:gd name="connsiteX3" fmla="*/ 211965 w 1581653"/>
              <a:gd name="connsiteY3" fmla="*/ 184740 h 29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1653" h="294156">
                <a:moveTo>
                  <a:pt x="1321750" y="294156"/>
                </a:moveTo>
                <a:cubicBezTo>
                  <a:pt x="1509319" y="192555"/>
                  <a:pt x="1696888" y="90955"/>
                  <a:pt x="1493688" y="44063"/>
                </a:cubicBezTo>
                <a:cubicBezTo>
                  <a:pt x="1290488" y="-2829"/>
                  <a:pt x="316171" y="-10644"/>
                  <a:pt x="102550" y="12802"/>
                </a:cubicBezTo>
                <a:cubicBezTo>
                  <a:pt x="-111071" y="36248"/>
                  <a:pt x="50447" y="110494"/>
                  <a:pt x="211965" y="184740"/>
                </a:cubicBezTo>
              </a:path>
            </a:pathLst>
          </a:cu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右大括弧 168"/>
          <p:cNvSpPr/>
          <p:nvPr/>
        </p:nvSpPr>
        <p:spPr>
          <a:xfrm>
            <a:off x="7258751" y="3681781"/>
            <a:ext cx="219770" cy="1989282"/>
          </a:xfrm>
          <a:prstGeom prst="rightBrace">
            <a:avLst>
              <a:gd name="adj1" fmla="val 654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文字方塊 169"/>
          <p:cNvSpPr txBox="1"/>
          <p:nvPr/>
        </p:nvSpPr>
        <p:spPr>
          <a:xfrm>
            <a:off x="7508627" y="4404979"/>
            <a:ext cx="1568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(For exampling purpose only)  </a:t>
            </a:r>
            <a:endParaRPr lang="zh-TW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704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</a:t>
            </a:r>
            <a:r>
              <a:rPr lang="en-US" altLang="zh-TW" dirty="0"/>
              <a:t>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73672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Linear (ordered) list:</a:t>
            </a:r>
          </a:p>
          <a:p>
            <a:pPr lvl="1"/>
            <a:r>
              <a:rPr lang="en-US" altLang="zh-TW" dirty="0" smtClean="0"/>
              <a:t>Mathematical model : L = (a</a:t>
            </a:r>
            <a:r>
              <a:rPr lang="en-US" altLang="zh-TW" baseline="-25000" dirty="0" smtClean="0"/>
              <a:t>0</a:t>
            </a:r>
            <a:r>
              <a:rPr lang="en-US" altLang="zh-TW" dirty="0" smtClean="0"/>
              <a:t>, 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…., a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Linear list ADT:</a:t>
            </a:r>
          </a:p>
          <a:p>
            <a:pPr lvl="1"/>
            <a:r>
              <a:rPr lang="en-US" altLang="zh-TW" dirty="0" smtClean="0"/>
              <a:t>Retrieve</a:t>
            </a:r>
          </a:p>
          <a:p>
            <a:pPr lvl="1"/>
            <a:r>
              <a:rPr lang="en-US" altLang="zh-TW" dirty="0" smtClean="0"/>
              <a:t>Store</a:t>
            </a:r>
          </a:p>
          <a:p>
            <a:pPr lvl="1"/>
            <a:r>
              <a:rPr lang="en-US" altLang="zh-TW" dirty="0" smtClean="0"/>
              <a:t>Insert</a:t>
            </a:r>
          </a:p>
          <a:p>
            <a:pPr lvl="1"/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smtClean="0"/>
              <a:t>….</a:t>
            </a:r>
          </a:p>
          <a:p>
            <a:r>
              <a:rPr lang="en-US" altLang="zh-TW" dirty="0" smtClean="0"/>
              <a:t>Implementation of ordered list</a:t>
            </a:r>
          </a:p>
          <a:p>
            <a:pPr lvl="1"/>
            <a:r>
              <a:rPr lang="en-US" altLang="zh-TW" dirty="0" smtClean="0"/>
              <a:t>Array + </a:t>
            </a:r>
            <a:r>
              <a:rPr lang="en-US" altLang="zh-TW" dirty="0" smtClean="0">
                <a:solidFill>
                  <a:srgbClr val="CC0099"/>
                </a:solidFill>
              </a:rPr>
              <a:t>sequential mapping</a:t>
            </a:r>
            <a:r>
              <a:rPr lang="en-US" altLang="zh-TW" dirty="0" smtClean="0"/>
              <a:t> – sequential list</a:t>
            </a:r>
          </a:p>
          <a:p>
            <a:pPr lvl="1"/>
            <a:r>
              <a:rPr lang="en-US" altLang="zh-TW" dirty="0" smtClean="0"/>
              <a:t>Linked list – </a:t>
            </a:r>
            <a:r>
              <a:rPr lang="en-US" altLang="zh-TW" dirty="0" err="1" smtClean="0">
                <a:solidFill>
                  <a:srgbClr val="0000CC"/>
                </a:solidFill>
              </a:rPr>
              <a:t>nonsequential</a:t>
            </a:r>
            <a:r>
              <a:rPr lang="en-US" altLang="zh-TW" dirty="0" smtClean="0">
                <a:solidFill>
                  <a:srgbClr val="0000CC"/>
                </a:solidFill>
              </a:rPr>
              <a:t> representation</a:t>
            </a:r>
            <a:endParaRPr lang="en-US" altLang="zh-TW" dirty="0">
              <a:solidFill>
                <a:srgbClr val="0000CC"/>
              </a:solidFill>
            </a:endParaRP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940148" y="4209270"/>
            <a:ext cx="5974274" cy="461204"/>
            <a:chOff x="816" y="1676"/>
            <a:chExt cx="4312" cy="33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816" y="1680"/>
              <a:ext cx="4312" cy="3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100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388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676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964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52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540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828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116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404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692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980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268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56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844" y="1676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847" y="17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38" y="17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1423" y="17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701" y="17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989" y="170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1543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Example: Chain</a:t>
            </a:r>
            <a:r>
              <a:rPr lang="zh-TW" altLang="en-US" dirty="0" smtClean="0"/>
              <a:t> </a:t>
            </a:r>
            <a:r>
              <a:rPr lang="en-US" altLang="zh-TW" dirty="0"/>
              <a:t>of Integers in C++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509332"/>
            <a:ext cx="7886700" cy="52121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Chain;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forward declaration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class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element = 0,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next = 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:data(element),link(next)  { }//default constructor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*link;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Chain(){first = 0;}//default 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chain manipulation operations</a:t>
            </a:r>
            <a:endParaRPr lang="zh-TW" altLang="en-US" sz="1800" dirty="0" smtClean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*first;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90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圓角矩形 23"/>
          <p:cNvSpPr/>
          <p:nvPr/>
        </p:nvSpPr>
        <p:spPr>
          <a:xfrm>
            <a:off x="715453" y="4613414"/>
            <a:ext cx="5325839" cy="1893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Manipulation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46076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Example 4.2: </a:t>
            </a:r>
            <a:r>
              <a:rPr lang="en-US" altLang="zh-TW" dirty="0" smtClean="0">
                <a:solidFill>
                  <a:srgbClr val="FF0000"/>
                </a:solidFill>
              </a:rPr>
              <a:t>Create </a:t>
            </a:r>
            <a:r>
              <a:rPr lang="en-US" altLang="zh-TW" dirty="0">
                <a:solidFill>
                  <a:srgbClr val="FF0000"/>
                </a:solidFill>
              </a:rPr>
              <a:t>a chain with two nodes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0" y="1974696"/>
            <a:ext cx="7886700" cy="2556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::Create2()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and set fields of second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second =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(20,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create and set fields of first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first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(10, second);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2502820" y="5574915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81291" y="5574915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86887" y="5574915"/>
            <a:ext cx="51521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65358" y="5574915"/>
            <a:ext cx="51521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7409" y="5574915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582341" y="5801592"/>
            <a:ext cx="920479" cy="3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3440080" y="5803515"/>
            <a:ext cx="734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193097" y="5574915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02820" y="5574915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69380" y="5111017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2867122" y="4946226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588846" y="4486794"/>
            <a:ext cx="1071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second</a:t>
            </a:r>
            <a:endParaRPr lang="zh-TW" altLang="en-US" sz="2400" dirty="0"/>
          </a:p>
        </p:txBody>
      </p:sp>
      <p:sp>
        <p:nvSpPr>
          <p:cNvPr id="16" name="手繪多邊形 15"/>
          <p:cNvSpPr/>
          <p:nvPr/>
        </p:nvSpPr>
        <p:spPr>
          <a:xfrm flipV="1">
            <a:off x="3274485" y="5157632"/>
            <a:ext cx="900091" cy="563645"/>
          </a:xfrm>
          <a:custGeom>
            <a:avLst/>
            <a:gdLst>
              <a:gd name="connsiteX0" fmla="*/ 660 w 883798"/>
              <a:gd name="connsiteY0" fmla="*/ 903772 h 919736"/>
              <a:gd name="connsiteX1" fmla="*/ 63183 w 883798"/>
              <a:gd name="connsiteY1" fmla="*/ 895957 h 919736"/>
              <a:gd name="connsiteX2" fmla="*/ 399245 w 883798"/>
              <a:gd name="connsiteY2" fmla="*/ 677126 h 919736"/>
              <a:gd name="connsiteX3" fmla="*/ 672783 w 883798"/>
              <a:gd name="connsiteY3" fmla="*/ 98788 h 919736"/>
              <a:gd name="connsiteX4" fmla="*/ 883798 w 883798"/>
              <a:gd name="connsiteY4" fmla="*/ 5003 h 91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798" h="919736">
                <a:moveTo>
                  <a:pt x="660" y="903772"/>
                </a:moveTo>
                <a:cubicBezTo>
                  <a:pt x="-1294" y="918751"/>
                  <a:pt x="-3248" y="933731"/>
                  <a:pt x="63183" y="895957"/>
                </a:cubicBezTo>
                <a:cubicBezTo>
                  <a:pt x="129614" y="858183"/>
                  <a:pt x="297645" y="809988"/>
                  <a:pt x="399245" y="677126"/>
                </a:cubicBezTo>
                <a:cubicBezTo>
                  <a:pt x="500845" y="544264"/>
                  <a:pt x="592024" y="210808"/>
                  <a:pt x="672783" y="98788"/>
                </a:cubicBezTo>
                <a:cubicBezTo>
                  <a:pt x="753542" y="-13233"/>
                  <a:pt x="818670" y="-4115"/>
                  <a:pt x="883798" y="5003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6677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Manipulation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486" y="1493005"/>
            <a:ext cx="8136754" cy="532743"/>
          </a:xfrm>
        </p:spPr>
        <p:txBody>
          <a:bodyPr/>
          <a:lstStyle/>
          <a:p>
            <a:r>
              <a:rPr lang="en-US" altLang="zh-TW" dirty="0" smtClean="0"/>
              <a:t>Example 4.3: </a:t>
            </a:r>
            <a:r>
              <a:rPr lang="en-US" altLang="zh-TW" dirty="0" smtClean="0">
                <a:solidFill>
                  <a:srgbClr val="FF0000"/>
                </a:solidFill>
              </a:rPr>
              <a:t>Insert </a:t>
            </a:r>
            <a:r>
              <a:rPr lang="en-US" altLang="zh-TW" dirty="0">
                <a:solidFill>
                  <a:srgbClr val="FF0000"/>
                </a:solidFill>
              </a:rPr>
              <a:t>a node</a:t>
            </a:r>
            <a:r>
              <a:rPr lang="en-US" altLang="zh-TW" dirty="0"/>
              <a:t> with value </a:t>
            </a:r>
            <a:r>
              <a:rPr lang="en-US" altLang="zh-TW" dirty="0" smtClean="0"/>
              <a:t>50 </a:t>
            </a:r>
            <a:r>
              <a:rPr lang="en-US" altLang="zh-TW" dirty="0" smtClean="0">
                <a:solidFill>
                  <a:srgbClr val="FF0000"/>
                </a:solidFill>
              </a:rPr>
              <a:t>after node x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1" y="2011028"/>
            <a:ext cx="7886699" cy="2325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::Insert50(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x)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(first == 0)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insert into an empty chain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first =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x is the inserting point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x-&gt;link =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(50, x-&gt;link);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9" name="群組 58"/>
          <p:cNvGrpSpPr/>
          <p:nvPr/>
        </p:nvGrpSpPr>
        <p:grpSpPr>
          <a:xfrm>
            <a:off x="715454" y="4604308"/>
            <a:ext cx="2936858" cy="1902627"/>
            <a:chOff x="5524224" y="4604308"/>
            <a:chExt cx="2936858" cy="1902627"/>
          </a:xfrm>
        </p:grpSpPr>
        <p:sp>
          <p:nvSpPr>
            <p:cNvPr id="51" name="圓角矩形 50"/>
            <p:cNvSpPr/>
            <p:nvPr/>
          </p:nvSpPr>
          <p:spPr>
            <a:xfrm>
              <a:off x="5524224" y="4613414"/>
              <a:ext cx="2936858" cy="189352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985775" y="5068206"/>
              <a:ext cx="681625" cy="4572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50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669842" y="5068206"/>
              <a:ext cx="515216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0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30364" y="5068206"/>
              <a:ext cx="515216" cy="4572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線單箭頭接點 46"/>
            <p:cNvCxnSpPr/>
            <p:nvPr/>
          </p:nvCxnSpPr>
          <p:spPr>
            <a:xfrm>
              <a:off x="6065296" y="5294883"/>
              <a:ext cx="920479" cy="38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/>
            <p:cNvSpPr/>
            <p:nvPr/>
          </p:nvSpPr>
          <p:spPr>
            <a:xfrm>
              <a:off x="6985775" y="5068206"/>
              <a:ext cx="1189331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752335" y="4604308"/>
              <a:ext cx="6712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first</a:t>
              </a:r>
              <a:endParaRPr lang="zh-TW" altLang="en-US" sz="2400" dirty="0"/>
            </a:p>
          </p:txBody>
        </p:sp>
      </p:grpSp>
      <p:sp>
        <p:nvSpPr>
          <p:cNvPr id="50" name="圓角矩形 49"/>
          <p:cNvSpPr/>
          <p:nvPr/>
        </p:nvSpPr>
        <p:spPr>
          <a:xfrm>
            <a:off x="4101359" y="4613414"/>
            <a:ext cx="4438486" cy="1893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490504" y="5065973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68975" y="5065973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174571" y="5065973"/>
            <a:ext cx="51521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53042" y="5065973"/>
            <a:ext cx="515216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335093" y="5065973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570025" y="5292650"/>
            <a:ext cx="920479" cy="3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427764" y="5294573"/>
            <a:ext cx="7344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80781" y="5065973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90504" y="5065973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257064" y="460207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815613" y="5905941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471261" y="585831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x</a:t>
            </a:r>
            <a:endParaRPr lang="zh-TW" altLang="en-US" sz="2400" dirty="0"/>
          </a:p>
        </p:txBody>
      </p:sp>
      <p:sp>
        <p:nvSpPr>
          <p:cNvPr id="37" name="手繪多邊形 36"/>
          <p:cNvSpPr/>
          <p:nvPr/>
        </p:nvSpPr>
        <p:spPr>
          <a:xfrm flipV="1">
            <a:off x="5226057" y="5389531"/>
            <a:ext cx="271172" cy="743085"/>
          </a:xfrm>
          <a:custGeom>
            <a:avLst/>
            <a:gdLst>
              <a:gd name="connsiteX0" fmla="*/ 0 w 271172"/>
              <a:gd name="connsiteY0" fmla="*/ 0 h 498021"/>
              <a:gd name="connsiteX1" fmla="*/ 269421 w 271172"/>
              <a:gd name="connsiteY1" fmla="*/ 65314 h 498021"/>
              <a:gd name="connsiteX2" fmla="*/ 122464 w 271172"/>
              <a:gd name="connsiteY2" fmla="*/ 391886 h 498021"/>
              <a:gd name="connsiteX3" fmla="*/ 253093 w 271172"/>
              <a:gd name="connsiteY3" fmla="*/ 498021 h 4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72" h="498021">
                <a:moveTo>
                  <a:pt x="0" y="0"/>
                </a:moveTo>
                <a:cubicBezTo>
                  <a:pt x="124505" y="0"/>
                  <a:pt x="249010" y="0"/>
                  <a:pt x="269421" y="65314"/>
                </a:cubicBezTo>
                <a:cubicBezTo>
                  <a:pt x="289832" y="130628"/>
                  <a:pt x="125185" y="319768"/>
                  <a:pt x="122464" y="391886"/>
                </a:cubicBezTo>
                <a:cubicBezTo>
                  <a:pt x="119743" y="464004"/>
                  <a:pt x="186418" y="481012"/>
                  <a:pt x="253093" y="498021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304156" y="5882392"/>
            <a:ext cx="6816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988223" y="5882392"/>
            <a:ext cx="515216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304156" y="5882392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手繪多邊形 41"/>
          <p:cNvSpPr/>
          <p:nvPr/>
        </p:nvSpPr>
        <p:spPr>
          <a:xfrm>
            <a:off x="6124478" y="5380264"/>
            <a:ext cx="629969" cy="734786"/>
          </a:xfrm>
          <a:custGeom>
            <a:avLst/>
            <a:gdLst>
              <a:gd name="connsiteX0" fmla="*/ 349801 w 629969"/>
              <a:gd name="connsiteY0" fmla="*/ 0 h 734786"/>
              <a:gd name="connsiteX1" fmla="*/ 619223 w 629969"/>
              <a:gd name="connsiteY1" fmla="*/ 130629 h 734786"/>
              <a:gd name="connsiteX2" fmla="*/ 23230 w 629969"/>
              <a:gd name="connsiteY2" fmla="*/ 538843 h 734786"/>
              <a:gd name="connsiteX3" fmla="*/ 178351 w 629969"/>
              <a:gd name="connsiteY3" fmla="*/ 734786 h 73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969" h="734786">
                <a:moveTo>
                  <a:pt x="349801" y="0"/>
                </a:moveTo>
                <a:cubicBezTo>
                  <a:pt x="511726" y="20411"/>
                  <a:pt x="673651" y="40822"/>
                  <a:pt x="619223" y="130629"/>
                </a:cubicBezTo>
                <a:cubicBezTo>
                  <a:pt x="564795" y="220436"/>
                  <a:pt x="96709" y="438150"/>
                  <a:pt x="23230" y="538843"/>
                </a:cubicBezTo>
                <a:cubicBezTo>
                  <a:pt x="-50249" y="639536"/>
                  <a:pt x="64051" y="687161"/>
                  <a:pt x="178351" y="734786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6965935" y="5388429"/>
            <a:ext cx="640184" cy="742950"/>
          </a:xfrm>
          <a:custGeom>
            <a:avLst/>
            <a:gdLst>
              <a:gd name="connsiteX0" fmla="*/ 381922 w 640184"/>
              <a:gd name="connsiteY0" fmla="*/ 742950 h 742950"/>
              <a:gd name="connsiteX1" fmla="*/ 626851 w 640184"/>
              <a:gd name="connsiteY1" fmla="*/ 489857 h 742950"/>
              <a:gd name="connsiteX2" fmla="*/ 22694 w 640184"/>
              <a:gd name="connsiteY2" fmla="*/ 106135 h 742950"/>
              <a:gd name="connsiteX3" fmla="*/ 185979 w 640184"/>
              <a:gd name="connsiteY3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184" h="742950">
                <a:moveTo>
                  <a:pt x="381922" y="742950"/>
                </a:moveTo>
                <a:cubicBezTo>
                  <a:pt x="534322" y="669471"/>
                  <a:pt x="686722" y="595993"/>
                  <a:pt x="626851" y="489857"/>
                </a:cubicBezTo>
                <a:cubicBezTo>
                  <a:pt x="566980" y="383721"/>
                  <a:pt x="96173" y="187778"/>
                  <a:pt x="22694" y="106135"/>
                </a:cubicBezTo>
                <a:cubicBezTo>
                  <a:pt x="-50785" y="24492"/>
                  <a:pt x="67597" y="12246"/>
                  <a:pt x="185979" y="0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/>
          <p:cNvCxnSpPr/>
          <p:nvPr/>
        </p:nvCxnSpPr>
        <p:spPr>
          <a:xfrm flipH="1">
            <a:off x="6769931" y="5215651"/>
            <a:ext cx="138793" cy="1539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520750" y="6435607"/>
            <a:ext cx="125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empty case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651655" y="6435607"/>
            <a:ext cx="168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non-empty case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292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Chain Manipulation 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486" y="1493005"/>
            <a:ext cx="7886700" cy="504607"/>
          </a:xfrm>
        </p:spPr>
        <p:txBody>
          <a:bodyPr/>
          <a:lstStyle/>
          <a:p>
            <a:r>
              <a:rPr lang="en-US" altLang="zh-TW" dirty="0" smtClean="0"/>
              <a:t>Exp 4.4: </a:t>
            </a:r>
            <a:r>
              <a:rPr lang="en-US" altLang="zh-TW" dirty="0" smtClean="0">
                <a:solidFill>
                  <a:srgbClr val="FF0000"/>
                </a:solidFill>
              </a:rPr>
              <a:t>Delete</a:t>
            </a:r>
            <a:r>
              <a:rPr lang="en-US" altLang="zh-TW" dirty="0" smtClean="0"/>
              <a:t>/remove </a:t>
            </a:r>
            <a:r>
              <a:rPr lang="en-US" altLang="zh-TW" dirty="0">
                <a:solidFill>
                  <a:srgbClr val="FF0000"/>
                </a:solidFill>
              </a:rPr>
              <a:t>a </a:t>
            </a:r>
            <a:r>
              <a:rPr lang="en-US" altLang="zh-TW" dirty="0" smtClean="0">
                <a:solidFill>
                  <a:srgbClr val="FF0000"/>
                </a:solidFill>
              </a:rPr>
              <a:t>node </a:t>
            </a:r>
            <a:r>
              <a:rPr lang="en-US" altLang="zh-TW" dirty="0" err="1" smtClean="0">
                <a:solidFill>
                  <a:srgbClr val="FF0000"/>
                </a:solidFill>
              </a:rPr>
              <a:t>toDel</a:t>
            </a:r>
            <a:r>
              <a:rPr lang="en-US" altLang="zh-TW" dirty="0" smtClean="0">
                <a:solidFill>
                  <a:srgbClr val="FF0000"/>
                </a:solidFill>
              </a:rPr>
              <a:t> w. its </a:t>
            </a:r>
            <a:r>
              <a:rPr lang="en-US" altLang="zh-TW" dirty="0" err="1" smtClean="0">
                <a:solidFill>
                  <a:srgbClr val="FF0000"/>
                </a:solidFill>
              </a:rPr>
              <a:t>pevious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1" y="2011028"/>
            <a:ext cx="7886699" cy="23254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Chain::Delete(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toDel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altLang="zh-TW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toDel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== first) 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first = first-&gt;link;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toDel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toDel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1" name="圓角矩形 50"/>
          <p:cNvSpPr/>
          <p:nvPr/>
        </p:nvSpPr>
        <p:spPr>
          <a:xfrm>
            <a:off x="369188" y="4613414"/>
            <a:ext cx="3308688" cy="1893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1343885" y="5068206"/>
            <a:ext cx="6816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027952" y="5068206"/>
            <a:ext cx="515216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3274" y="5068206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>
            <a:off x="728206" y="5294883"/>
            <a:ext cx="612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343885" y="5068206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15245" y="4604308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50" name="圓角矩形 49"/>
          <p:cNvSpPr/>
          <p:nvPr/>
        </p:nvSpPr>
        <p:spPr>
          <a:xfrm>
            <a:off x="4081039" y="4613414"/>
            <a:ext cx="4782542" cy="18935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094264" y="5065973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20335" y="5065973"/>
            <a:ext cx="681625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78331" y="5065973"/>
            <a:ext cx="515216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304402" y="5065973"/>
            <a:ext cx="515216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32141" y="5065973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94264" y="5065973"/>
            <a:ext cx="1189331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19373" y="5905941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3730861" y="5891178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37" name="手繪多邊形 36"/>
          <p:cNvSpPr/>
          <p:nvPr/>
        </p:nvSpPr>
        <p:spPr>
          <a:xfrm flipV="1">
            <a:off x="4829817" y="5389531"/>
            <a:ext cx="271172" cy="743085"/>
          </a:xfrm>
          <a:custGeom>
            <a:avLst/>
            <a:gdLst>
              <a:gd name="connsiteX0" fmla="*/ 0 w 271172"/>
              <a:gd name="connsiteY0" fmla="*/ 0 h 498021"/>
              <a:gd name="connsiteX1" fmla="*/ 269421 w 271172"/>
              <a:gd name="connsiteY1" fmla="*/ 65314 h 498021"/>
              <a:gd name="connsiteX2" fmla="*/ 122464 w 271172"/>
              <a:gd name="connsiteY2" fmla="*/ 391886 h 498021"/>
              <a:gd name="connsiteX3" fmla="*/ 253093 w 271172"/>
              <a:gd name="connsiteY3" fmla="*/ 498021 h 4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72" h="498021">
                <a:moveTo>
                  <a:pt x="0" y="0"/>
                </a:moveTo>
                <a:cubicBezTo>
                  <a:pt x="124505" y="0"/>
                  <a:pt x="249010" y="0"/>
                  <a:pt x="269421" y="65314"/>
                </a:cubicBezTo>
                <a:cubicBezTo>
                  <a:pt x="289832" y="130628"/>
                  <a:pt x="125185" y="319768"/>
                  <a:pt x="122464" y="391886"/>
                </a:cubicBezTo>
                <a:cubicBezTo>
                  <a:pt x="119743" y="464004"/>
                  <a:pt x="186418" y="481012"/>
                  <a:pt x="253093" y="498021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313166" y="5314493"/>
            <a:ext cx="61291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741680" y="5344160"/>
            <a:ext cx="2164080" cy="464830"/>
          </a:xfrm>
          <a:custGeom>
            <a:avLst/>
            <a:gdLst>
              <a:gd name="connsiteX0" fmla="*/ 0 w 2164080"/>
              <a:gd name="connsiteY0" fmla="*/ 0 h 464830"/>
              <a:gd name="connsiteX1" fmla="*/ 345440 w 2164080"/>
              <a:gd name="connsiteY1" fmla="*/ 111760 h 464830"/>
              <a:gd name="connsiteX2" fmla="*/ 721360 w 2164080"/>
              <a:gd name="connsiteY2" fmla="*/ 426720 h 464830"/>
              <a:gd name="connsiteX3" fmla="*/ 1778000 w 2164080"/>
              <a:gd name="connsiteY3" fmla="*/ 426720 h 464830"/>
              <a:gd name="connsiteX4" fmla="*/ 2042160 w 2164080"/>
              <a:gd name="connsiteY4" fmla="*/ 132080 h 464830"/>
              <a:gd name="connsiteX5" fmla="*/ 2164080 w 2164080"/>
              <a:gd name="connsiteY5" fmla="*/ 50800 h 4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080" h="464830">
                <a:moveTo>
                  <a:pt x="0" y="0"/>
                </a:moveTo>
                <a:cubicBezTo>
                  <a:pt x="112606" y="20320"/>
                  <a:pt x="225213" y="40640"/>
                  <a:pt x="345440" y="111760"/>
                </a:cubicBezTo>
                <a:cubicBezTo>
                  <a:pt x="465667" y="182880"/>
                  <a:pt x="482600" y="374227"/>
                  <a:pt x="721360" y="426720"/>
                </a:cubicBezTo>
                <a:cubicBezTo>
                  <a:pt x="960120" y="479213"/>
                  <a:pt x="1557867" y="475827"/>
                  <a:pt x="1778000" y="426720"/>
                </a:cubicBezTo>
                <a:cubicBezTo>
                  <a:pt x="1998133" y="377613"/>
                  <a:pt x="1977813" y="194733"/>
                  <a:pt x="2042160" y="132080"/>
                </a:cubicBezTo>
                <a:cubicBezTo>
                  <a:pt x="2106507" y="69427"/>
                  <a:pt x="2135293" y="60113"/>
                  <a:pt x="2164080" y="50800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4" name="直線接點 53"/>
          <p:cNvCxnSpPr/>
          <p:nvPr/>
        </p:nvCxnSpPr>
        <p:spPr>
          <a:xfrm flipH="1">
            <a:off x="1090712" y="5215651"/>
            <a:ext cx="138793" cy="1539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9"/>
          <p:cNvGrpSpPr/>
          <p:nvPr/>
        </p:nvGrpSpPr>
        <p:grpSpPr>
          <a:xfrm>
            <a:off x="2942120" y="4856480"/>
            <a:ext cx="715480" cy="883920"/>
            <a:chOff x="3338360" y="4856480"/>
            <a:chExt cx="715480" cy="883920"/>
          </a:xfrm>
        </p:grpSpPr>
        <p:sp>
          <p:nvSpPr>
            <p:cNvPr id="60" name="矩形 59"/>
            <p:cNvSpPr/>
            <p:nvPr/>
          </p:nvSpPr>
          <p:spPr>
            <a:xfrm>
              <a:off x="3338360" y="5065973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3338360" y="5065973"/>
              <a:ext cx="681625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手繪多邊形 7"/>
            <p:cNvSpPr/>
            <p:nvPr/>
          </p:nvSpPr>
          <p:spPr>
            <a:xfrm>
              <a:off x="3799472" y="4937760"/>
              <a:ext cx="123437" cy="802640"/>
            </a:xfrm>
            <a:custGeom>
              <a:avLst/>
              <a:gdLst>
                <a:gd name="connsiteX0" fmla="*/ 91808 w 123437"/>
                <a:gd name="connsiteY0" fmla="*/ 0 h 802640"/>
                <a:gd name="connsiteX1" fmla="*/ 368 w 123437"/>
                <a:gd name="connsiteY1" fmla="*/ 304800 h 802640"/>
                <a:gd name="connsiteX2" fmla="*/ 122288 w 123437"/>
                <a:gd name="connsiteY2" fmla="*/ 518160 h 802640"/>
                <a:gd name="connsiteX3" fmla="*/ 51168 w 123437"/>
                <a:gd name="connsiteY3" fmla="*/ 802640 h 8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37" h="802640">
                  <a:moveTo>
                    <a:pt x="91808" y="0"/>
                  </a:moveTo>
                  <a:cubicBezTo>
                    <a:pt x="43548" y="109220"/>
                    <a:pt x="-4712" y="218440"/>
                    <a:pt x="368" y="304800"/>
                  </a:cubicBezTo>
                  <a:cubicBezTo>
                    <a:pt x="5448" y="391160"/>
                    <a:pt x="113821" y="435187"/>
                    <a:pt x="122288" y="518160"/>
                  </a:cubicBezTo>
                  <a:cubicBezTo>
                    <a:pt x="130755" y="601133"/>
                    <a:pt x="90961" y="701886"/>
                    <a:pt x="51168" y="802640"/>
                  </a:cubicBezTo>
                </a:path>
              </a:pathLst>
            </a:cu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>
            <a:xfrm>
              <a:off x="3810000" y="4856480"/>
              <a:ext cx="243840" cy="812800"/>
            </a:xfrm>
            <a:custGeom>
              <a:avLst/>
              <a:gdLst>
                <a:gd name="connsiteX0" fmla="*/ 111760 w 243840"/>
                <a:gd name="connsiteY0" fmla="*/ 0 h 812800"/>
                <a:gd name="connsiteX1" fmla="*/ 0 w 243840"/>
                <a:gd name="connsiteY1" fmla="*/ 304800 h 812800"/>
                <a:gd name="connsiteX2" fmla="*/ 152400 w 243840"/>
                <a:gd name="connsiteY2" fmla="*/ 812800 h 812800"/>
                <a:gd name="connsiteX3" fmla="*/ 243840 w 243840"/>
                <a:gd name="connsiteY3" fmla="*/ 802640 h 812800"/>
                <a:gd name="connsiteX4" fmla="*/ 243840 w 243840"/>
                <a:gd name="connsiteY4" fmla="*/ 11176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812800">
                  <a:moveTo>
                    <a:pt x="111760" y="0"/>
                  </a:moveTo>
                  <a:lnTo>
                    <a:pt x="0" y="304800"/>
                  </a:lnTo>
                  <a:lnTo>
                    <a:pt x="152400" y="812800"/>
                  </a:lnTo>
                  <a:lnTo>
                    <a:pt x="243840" y="802640"/>
                  </a:lnTo>
                  <a:lnTo>
                    <a:pt x="243840" y="11176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矩形 63"/>
          <p:cNvSpPr/>
          <p:nvPr/>
        </p:nvSpPr>
        <p:spPr>
          <a:xfrm rot="10800000" flipV="1">
            <a:off x="4092928" y="5055430"/>
            <a:ext cx="6816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 rot="10800000" flipV="1">
            <a:off x="4092928" y="5055430"/>
            <a:ext cx="681625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6" name="手繪多邊形 65"/>
          <p:cNvSpPr/>
          <p:nvPr/>
        </p:nvSpPr>
        <p:spPr>
          <a:xfrm rot="10800000" flipH="1" flipV="1">
            <a:off x="4190004" y="4927217"/>
            <a:ext cx="123437" cy="802640"/>
          </a:xfrm>
          <a:custGeom>
            <a:avLst/>
            <a:gdLst>
              <a:gd name="connsiteX0" fmla="*/ 91808 w 123437"/>
              <a:gd name="connsiteY0" fmla="*/ 0 h 802640"/>
              <a:gd name="connsiteX1" fmla="*/ 368 w 123437"/>
              <a:gd name="connsiteY1" fmla="*/ 304800 h 802640"/>
              <a:gd name="connsiteX2" fmla="*/ 122288 w 123437"/>
              <a:gd name="connsiteY2" fmla="*/ 518160 h 802640"/>
              <a:gd name="connsiteX3" fmla="*/ 51168 w 123437"/>
              <a:gd name="connsiteY3" fmla="*/ 802640 h 80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437" h="802640">
                <a:moveTo>
                  <a:pt x="91808" y="0"/>
                </a:moveTo>
                <a:cubicBezTo>
                  <a:pt x="43548" y="109220"/>
                  <a:pt x="-4712" y="218440"/>
                  <a:pt x="368" y="304800"/>
                </a:cubicBezTo>
                <a:cubicBezTo>
                  <a:pt x="5448" y="391160"/>
                  <a:pt x="113821" y="435187"/>
                  <a:pt x="122288" y="518160"/>
                </a:cubicBezTo>
                <a:cubicBezTo>
                  <a:pt x="130755" y="601133"/>
                  <a:pt x="90961" y="701886"/>
                  <a:pt x="51168" y="802640"/>
                </a:cubicBezTo>
              </a:path>
            </a:pathLst>
          </a:cu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 rot="10800000">
            <a:off x="4079393" y="4856097"/>
            <a:ext cx="243840" cy="812800"/>
          </a:xfrm>
          <a:custGeom>
            <a:avLst/>
            <a:gdLst>
              <a:gd name="connsiteX0" fmla="*/ 111760 w 243840"/>
              <a:gd name="connsiteY0" fmla="*/ 0 h 812800"/>
              <a:gd name="connsiteX1" fmla="*/ 0 w 243840"/>
              <a:gd name="connsiteY1" fmla="*/ 304800 h 812800"/>
              <a:gd name="connsiteX2" fmla="*/ 152400 w 243840"/>
              <a:gd name="connsiteY2" fmla="*/ 812800 h 812800"/>
              <a:gd name="connsiteX3" fmla="*/ 243840 w 243840"/>
              <a:gd name="connsiteY3" fmla="*/ 802640 h 812800"/>
              <a:gd name="connsiteX4" fmla="*/ 243840 w 243840"/>
              <a:gd name="connsiteY4" fmla="*/ 11176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" h="812800">
                <a:moveTo>
                  <a:pt x="111760" y="0"/>
                </a:moveTo>
                <a:lnTo>
                  <a:pt x="0" y="304800"/>
                </a:lnTo>
                <a:lnTo>
                  <a:pt x="152400" y="812800"/>
                </a:lnTo>
                <a:lnTo>
                  <a:pt x="243840" y="802640"/>
                </a:lnTo>
                <a:lnTo>
                  <a:pt x="243840" y="11176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519225" y="5292650"/>
            <a:ext cx="5670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5953277" y="5885267"/>
            <a:ext cx="515216" cy="457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43190" y="5887744"/>
            <a:ext cx="85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toDel</a:t>
            </a:r>
            <a:endParaRPr lang="zh-TW" altLang="en-US" sz="2400" dirty="0"/>
          </a:p>
        </p:txBody>
      </p:sp>
      <p:sp>
        <p:nvSpPr>
          <p:cNvPr id="70" name="手繪多邊形 69"/>
          <p:cNvSpPr/>
          <p:nvPr/>
        </p:nvSpPr>
        <p:spPr>
          <a:xfrm flipV="1">
            <a:off x="6363721" y="5368857"/>
            <a:ext cx="271172" cy="743085"/>
          </a:xfrm>
          <a:custGeom>
            <a:avLst/>
            <a:gdLst>
              <a:gd name="connsiteX0" fmla="*/ 0 w 271172"/>
              <a:gd name="connsiteY0" fmla="*/ 0 h 498021"/>
              <a:gd name="connsiteX1" fmla="*/ 269421 w 271172"/>
              <a:gd name="connsiteY1" fmla="*/ 65314 h 498021"/>
              <a:gd name="connsiteX2" fmla="*/ 122464 w 271172"/>
              <a:gd name="connsiteY2" fmla="*/ 391886 h 498021"/>
              <a:gd name="connsiteX3" fmla="*/ 253093 w 271172"/>
              <a:gd name="connsiteY3" fmla="*/ 498021 h 498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172" h="498021">
                <a:moveTo>
                  <a:pt x="0" y="0"/>
                </a:moveTo>
                <a:cubicBezTo>
                  <a:pt x="124505" y="0"/>
                  <a:pt x="249010" y="0"/>
                  <a:pt x="269421" y="65314"/>
                </a:cubicBezTo>
                <a:cubicBezTo>
                  <a:pt x="289832" y="130628"/>
                  <a:pt x="125185" y="319768"/>
                  <a:pt x="122464" y="391886"/>
                </a:cubicBezTo>
                <a:cubicBezTo>
                  <a:pt x="119743" y="464004"/>
                  <a:pt x="186418" y="481012"/>
                  <a:pt x="253093" y="498021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1" name="直線單箭頭接點 70"/>
          <p:cNvCxnSpPr/>
          <p:nvPr/>
        </p:nvCxnSpPr>
        <p:spPr>
          <a:xfrm>
            <a:off x="6053842" y="5313783"/>
            <a:ext cx="5670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7536092" y="5313783"/>
            <a:ext cx="5670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8122554" y="4835140"/>
            <a:ext cx="715480" cy="883920"/>
            <a:chOff x="3338360" y="4856480"/>
            <a:chExt cx="715480" cy="883920"/>
          </a:xfrm>
        </p:grpSpPr>
        <p:sp>
          <p:nvSpPr>
            <p:cNvPr id="74" name="矩形 73"/>
            <p:cNvSpPr/>
            <p:nvPr/>
          </p:nvSpPr>
          <p:spPr>
            <a:xfrm>
              <a:off x="3338360" y="5065973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38360" y="5065973"/>
              <a:ext cx="681625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手繪多邊形 75"/>
            <p:cNvSpPr/>
            <p:nvPr/>
          </p:nvSpPr>
          <p:spPr>
            <a:xfrm>
              <a:off x="3799472" y="4937760"/>
              <a:ext cx="123437" cy="802640"/>
            </a:xfrm>
            <a:custGeom>
              <a:avLst/>
              <a:gdLst>
                <a:gd name="connsiteX0" fmla="*/ 91808 w 123437"/>
                <a:gd name="connsiteY0" fmla="*/ 0 h 802640"/>
                <a:gd name="connsiteX1" fmla="*/ 368 w 123437"/>
                <a:gd name="connsiteY1" fmla="*/ 304800 h 802640"/>
                <a:gd name="connsiteX2" fmla="*/ 122288 w 123437"/>
                <a:gd name="connsiteY2" fmla="*/ 518160 h 802640"/>
                <a:gd name="connsiteX3" fmla="*/ 51168 w 123437"/>
                <a:gd name="connsiteY3" fmla="*/ 802640 h 80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37" h="802640">
                  <a:moveTo>
                    <a:pt x="91808" y="0"/>
                  </a:moveTo>
                  <a:cubicBezTo>
                    <a:pt x="43548" y="109220"/>
                    <a:pt x="-4712" y="218440"/>
                    <a:pt x="368" y="304800"/>
                  </a:cubicBezTo>
                  <a:cubicBezTo>
                    <a:pt x="5448" y="391160"/>
                    <a:pt x="113821" y="435187"/>
                    <a:pt x="122288" y="518160"/>
                  </a:cubicBezTo>
                  <a:cubicBezTo>
                    <a:pt x="130755" y="601133"/>
                    <a:pt x="90961" y="701886"/>
                    <a:pt x="51168" y="802640"/>
                  </a:cubicBezTo>
                </a:path>
              </a:pathLst>
            </a:custGeom>
            <a:noFill/>
            <a:ln w="762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手繪多邊形 76"/>
            <p:cNvSpPr/>
            <p:nvPr/>
          </p:nvSpPr>
          <p:spPr>
            <a:xfrm>
              <a:off x="3810000" y="4856480"/>
              <a:ext cx="243840" cy="812800"/>
            </a:xfrm>
            <a:custGeom>
              <a:avLst/>
              <a:gdLst>
                <a:gd name="connsiteX0" fmla="*/ 111760 w 243840"/>
                <a:gd name="connsiteY0" fmla="*/ 0 h 812800"/>
                <a:gd name="connsiteX1" fmla="*/ 0 w 243840"/>
                <a:gd name="connsiteY1" fmla="*/ 304800 h 812800"/>
                <a:gd name="connsiteX2" fmla="*/ 152400 w 243840"/>
                <a:gd name="connsiteY2" fmla="*/ 812800 h 812800"/>
                <a:gd name="connsiteX3" fmla="*/ 243840 w 243840"/>
                <a:gd name="connsiteY3" fmla="*/ 802640 h 812800"/>
                <a:gd name="connsiteX4" fmla="*/ 243840 w 243840"/>
                <a:gd name="connsiteY4" fmla="*/ 11176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812800">
                  <a:moveTo>
                    <a:pt x="111760" y="0"/>
                  </a:moveTo>
                  <a:lnTo>
                    <a:pt x="0" y="304800"/>
                  </a:lnTo>
                  <a:lnTo>
                    <a:pt x="152400" y="812800"/>
                  </a:lnTo>
                  <a:lnTo>
                    <a:pt x="243840" y="802640"/>
                  </a:lnTo>
                  <a:lnTo>
                    <a:pt x="243840" y="111760"/>
                  </a:ln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8" name="手繪多邊形 77"/>
          <p:cNvSpPr/>
          <p:nvPr/>
        </p:nvSpPr>
        <p:spPr>
          <a:xfrm flipV="1">
            <a:off x="6048186" y="4806347"/>
            <a:ext cx="2059727" cy="464830"/>
          </a:xfrm>
          <a:custGeom>
            <a:avLst/>
            <a:gdLst>
              <a:gd name="connsiteX0" fmla="*/ 0 w 2164080"/>
              <a:gd name="connsiteY0" fmla="*/ 0 h 464830"/>
              <a:gd name="connsiteX1" fmla="*/ 345440 w 2164080"/>
              <a:gd name="connsiteY1" fmla="*/ 111760 h 464830"/>
              <a:gd name="connsiteX2" fmla="*/ 721360 w 2164080"/>
              <a:gd name="connsiteY2" fmla="*/ 426720 h 464830"/>
              <a:gd name="connsiteX3" fmla="*/ 1778000 w 2164080"/>
              <a:gd name="connsiteY3" fmla="*/ 426720 h 464830"/>
              <a:gd name="connsiteX4" fmla="*/ 2042160 w 2164080"/>
              <a:gd name="connsiteY4" fmla="*/ 132080 h 464830"/>
              <a:gd name="connsiteX5" fmla="*/ 2164080 w 2164080"/>
              <a:gd name="connsiteY5" fmla="*/ 50800 h 46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4080" h="464830">
                <a:moveTo>
                  <a:pt x="0" y="0"/>
                </a:moveTo>
                <a:cubicBezTo>
                  <a:pt x="112606" y="20320"/>
                  <a:pt x="225213" y="40640"/>
                  <a:pt x="345440" y="111760"/>
                </a:cubicBezTo>
                <a:cubicBezTo>
                  <a:pt x="465667" y="182880"/>
                  <a:pt x="482600" y="374227"/>
                  <a:pt x="721360" y="426720"/>
                </a:cubicBezTo>
                <a:cubicBezTo>
                  <a:pt x="960120" y="479213"/>
                  <a:pt x="1557867" y="475827"/>
                  <a:pt x="1778000" y="426720"/>
                </a:cubicBezTo>
                <a:cubicBezTo>
                  <a:pt x="1998133" y="377613"/>
                  <a:pt x="1977813" y="194733"/>
                  <a:pt x="2042160" y="132080"/>
                </a:cubicBezTo>
                <a:cubicBezTo>
                  <a:pt x="2106507" y="69427"/>
                  <a:pt x="2135293" y="60113"/>
                  <a:pt x="2164080" y="50800"/>
                </a:cubicBezTo>
              </a:path>
            </a:pathLst>
          </a:cu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9" name="直線接點 78"/>
          <p:cNvCxnSpPr/>
          <p:nvPr/>
        </p:nvCxnSpPr>
        <p:spPr>
          <a:xfrm flipH="1">
            <a:off x="6363758" y="5225745"/>
            <a:ext cx="138793" cy="15399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370117" y="6435607"/>
            <a:ext cx="1830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deleting first case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458966" y="6435607"/>
            <a:ext cx="20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deleting others case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6024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4.3 The Template Class Chain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4.4-4.5 Circular </a:t>
            </a:r>
            <a:r>
              <a:rPr lang="en-US" altLang="zh-TW" dirty="0" smtClean="0"/>
              <a:t>Lists &amp; Available Space Lists</a:t>
            </a:r>
            <a:endParaRPr lang="en-US" altLang="zh-TW" dirty="0"/>
          </a:p>
          <a:p>
            <a:r>
              <a:rPr lang="en-US" altLang="zh-TW" dirty="0" smtClean="0"/>
              <a:t>4.6 </a:t>
            </a:r>
            <a:r>
              <a:rPr lang="en-US" altLang="zh-TW" dirty="0"/>
              <a:t>Linked </a:t>
            </a:r>
            <a:r>
              <a:rPr lang="en-US" altLang="zh-TW" dirty="0" smtClean="0"/>
              <a:t>Stacks &amp; Queues</a:t>
            </a:r>
          </a:p>
          <a:p>
            <a:r>
              <a:rPr lang="en-US" altLang="zh-TW" dirty="0" smtClean="0"/>
              <a:t>4.7 Polynomials</a:t>
            </a:r>
            <a:r>
              <a:rPr lang="en-US" altLang="zh-TW" dirty="0"/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Template </a:t>
            </a:r>
            <a:r>
              <a:rPr lang="en-US" altLang="zh-TW" dirty="0"/>
              <a:t>Class 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a waste of time for programmers to develop </a:t>
            </a:r>
            <a:r>
              <a:rPr lang="en-US" altLang="zh-TW" dirty="0">
                <a:solidFill>
                  <a:srgbClr val="0000CC"/>
                </a:solidFill>
              </a:rPr>
              <a:t>different types of chains</a:t>
            </a:r>
            <a:r>
              <a:rPr lang="en-US" altLang="zh-TW" dirty="0"/>
              <a:t> and their associated algorithms over and over</a:t>
            </a:r>
          </a:p>
          <a:p>
            <a:pPr lvl="1"/>
            <a:r>
              <a:rPr lang="en-US" altLang="zh-TW" sz="2600" dirty="0"/>
              <a:t>Three-letter word chain </a:t>
            </a:r>
          </a:p>
          <a:p>
            <a:pPr lvl="1"/>
            <a:r>
              <a:rPr lang="en-US" altLang="zh-TW" sz="2600" dirty="0"/>
              <a:t>Integer chain</a:t>
            </a:r>
          </a:p>
          <a:p>
            <a:pPr lvl="1"/>
            <a:r>
              <a:rPr lang="en-US" altLang="zh-TW" sz="2600" dirty="0"/>
              <a:t>…</a:t>
            </a:r>
          </a:p>
          <a:p>
            <a:pPr lvl="2"/>
            <a:endParaRPr lang="en-US" altLang="zh-TW" dirty="0"/>
          </a:p>
          <a:p>
            <a:r>
              <a:rPr lang="en-US" altLang="zh-TW" dirty="0"/>
              <a:t>It is desirable for programmers to have a </a:t>
            </a:r>
            <a:r>
              <a:rPr lang="en-US" altLang="zh-TW" b="1" dirty="0">
                <a:solidFill>
                  <a:srgbClr val="C00000"/>
                </a:solidFill>
              </a:rPr>
              <a:t>reusable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b="1" dirty="0">
                <a:solidFill>
                  <a:srgbClr val="C00000"/>
                </a:solidFill>
              </a:rPr>
              <a:t>chain class</a:t>
            </a:r>
          </a:p>
          <a:p>
            <a:pPr lvl="1"/>
            <a:r>
              <a:rPr lang="en-US" altLang="zh-TW" sz="2600" b="1" dirty="0">
                <a:solidFill>
                  <a:srgbClr val="0000CC"/>
                </a:solidFill>
              </a:rPr>
              <a:t>Template</a:t>
            </a:r>
            <a:r>
              <a:rPr lang="en-US" altLang="zh-TW" sz="2600" dirty="0"/>
              <a:t> and </a:t>
            </a:r>
            <a:r>
              <a:rPr lang="en-US" altLang="zh-TW" sz="2600" b="1" dirty="0">
                <a:solidFill>
                  <a:srgbClr val="0000CC"/>
                </a:solidFill>
              </a:rPr>
              <a:t>iterators</a:t>
            </a:r>
            <a:r>
              <a:rPr lang="en-US" altLang="zh-TW" sz="2600" dirty="0"/>
              <a:t> can help</a:t>
            </a:r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2511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Template Node Representation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98209" y="1981594"/>
            <a:ext cx="5915465" cy="341632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b="1" dirty="0" smtClean="0">
                <a:solidFill>
                  <a:srgbClr val="0000CC"/>
                </a:solidFill>
                <a:latin typeface="Courier New" pitchFamily="49" charset="0"/>
                <a:ea typeface="MS Mincho" pitchFamily="49" charset="-128"/>
              </a:rPr>
              <a:t>template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&lt;</a:t>
            </a:r>
            <a:r>
              <a:rPr lang="en-US" altLang="zh-TW" sz="2400" b="1" dirty="0" smtClean="0">
                <a:solidFill>
                  <a:srgbClr val="0000CC"/>
                </a:solidFill>
                <a:latin typeface="Courier New" pitchFamily="49" charset="0"/>
                <a:ea typeface="MS Mincho" pitchFamily="49" charset="-128"/>
              </a:rPr>
              <a:t>class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&gt;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solidFill>
                  <a:srgbClr val="0000CC"/>
                </a:solidFill>
                <a:latin typeface="Courier New" pitchFamily="49" charset="0"/>
                <a:ea typeface="MS Mincho" pitchFamily="49" charset="-128"/>
              </a:rPr>
              <a:t>class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altLang="zh-TW" sz="2400" b="1" dirty="0" err="1" smtClean="0">
                <a:latin typeface="Courier New" pitchFamily="49" charset="0"/>
                <a:ea typeface="MS Mincho" pitchFamily="49" charset="-128"/>
              </a:rPr>
              <a:t>ChainNode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{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altLang="zh-TW" sz="2400" b="1" dirty="0" smtClean="0">
                <a:solidFill>
                  <a:srgbClr val="0000CC"/>
                </a:solidFill>
                <a:latin typeface="Courier New" pitchFamily="49" charset="0"/>
                <a:ea typeface="MS Mincho" pitchFamily="49" charset="-128"/>
              </a:rPr>
              <a:t>public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: </a:t>
            </a: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  // constructors come here</a:t>
            </a: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altLang="zh-TW" sz="2400" b="1" dirty="0" smtClean="0">
                <a:solidFill>
                  <a:srgbClr val="0000CC"/>
                </a:solidFill>
                <a:latin typeface="Courier New" pitchFamily="49" charset="0"/>
                <a:ea typeface="MS Mincho" pitchFamily="49" charset="-128"/>
              </a:rPr>
              <a:t>private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: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data;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   </a:t>
            </a:r>
            <a:r>
              <a:rPr lang="en-US" altLang="zh-TW" sz="2400" b="1" dirty="0" err="1" smtClean="0">
                <a:latin typeface="Courier New" pitchFamily="49" charset="0"/>
                <a:ea typeface="MS Mincho" pitchFamily="49" charset="-128"/>
              </a:rPr>
              <a:t>ChainNode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&lt;</a:t>
            </a:r>
            <a:r>
              <a:rPr lang="en-US" altLang="zh-TW" sz="2400" b="1" dirty="0" smtClean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T</a:t>
            </a:r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&gt; *link;</a:t>
            </a:r>
            <a:endParaRPr lang="en-US" altLang="zh-TW" sz="2400" b="1" dirty="0" smtClean="0">
              <a:latin typeface="Courier New" pitchFamily="49" charset="0"/>
              <a:ea typeface="新細明體" charset="-120"/>
              <a:cs typeface="Courier New" pitchFamily="49" charset="0"/>
            </a:endParaRPr>
          </a:p>
          <a:p>
            <a:pPr marL="342900" indent="-342900"/>
            <a:r>
              <a:rPr lang="en-US" altLang="zh-TW" sz="2400" b="1" dirty="0" smtClean="0">
                <a:latin typeface="Courier New" pitchFamily="49" charset="0"/>
                <a:ea typeface="MS Mincho" pitchFamily="49" charset="-128"/>
              </a:rPr>
              <a:t>};</a:t>
            </a:r>
            <a:endParaRPr lang="zh-TW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Constructors of </a:t>
            </a:r>
            <a:r>
              <a:rPr lang="en-US" altLang="zh-TW" dirty="0" err="1" smtClean="0">
                <a:ea typeface="新細明體" charset="-120"/>
              </a:rPr>
              <a:t>ChainNode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75249" y="1856935"/>
            <a:ext cx="2590800" cy="5334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182563" marR="0" lvl="0" indent="-1825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ChainNode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() {  }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4267200" y="1600200"/>
            <a:ext cx="990600" cy="914400"/>
            <a:chOff x="2688" y="1008"/>
            <a:chExt cx="624" cy="576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2688" y="1008"/>
              <a:ext cx="624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ea typeface="新細明體" charset="-120"/>
                </a:rPr>
                <a:t>?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688" y="1200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ea typeface="新細明體" charset="-120"/>
                </a:rPr>
                <a:t>?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5486400" y="3276600"/>
            <a:ext cx="990600" cy="914400"/>
            <a:chOff x="4272" y="1728"/>
            <a:chExt cx="624" cy="576"/>
          </a:xfrm>
        </p:grpSpPr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272" y="1728"/>
              <a:ext cx="624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ea typeface="新細明體" charset="-120"/>
                </a:rPr>
                <a:t>?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272" y="1920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ea typeface="新細明體" charset="-120"/>
                </a:rPr>
                <a:t>data</a:t>
              </a: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7336301" y="5181600"/>
            <a:ext cx="990600" cy="914400"/>
            <a:chOff x="4512" y="2880"/>
            <a:chExt cx="624" cy="576"/>
          </a:xfrm>
        </p:grpSpPr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512" y="2880"/>
              <a:ext cx="624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 dirty="0">
                  <a:ea typeface="新細明體" charset="-120"/>
                </a:rPr>
                <a:t>link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4512" y="3072"/>
              <a:ext cx="624" cy="3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TW" sz="2000">
                  <a:ea typeface="新細明體" charset="-120"/>
                </a:rPr>
                <a:t>data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18978" y="3310597"/>
            <a:ext cx="4909625" cy="904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82563" indent="-182563">
              <a:spcBef>
                <a:spcPct val="20000"/>
              </a:spcBef>
            </a:pPr>
            <a:r>
              <a:rPr lang="en-US" altLang="zh-TW" sz="2400" dirty="0" err="1">
                <a:solidFill>
                  <a:schemeClr val="tx1"/>
                </a:solidFill>
                <a:ea typeface="MS Mincho" pitchFamily="49" charset="-128"/>
              </a:rPr>
              <a:t>ChainNode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( </a:t>
            </a:r>
            <a:r>
              <a:rPr lang="en-US" altLang="zh-TW" sz="2400" dirty="0" smtClean="0">
                <a:solidFill>
                  <a:srgbClr val="0000CC"/>
                </a:solidFill>
                <a:ea typeface="MS Mincho" pitchFamily="49" charset="-128"/>
              </a:rPr>
              <a:t>const  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T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&amp; data)</a:t>
            </a:r>
            <a:endParaRPr lang="en-US" altLang="zh-TW" sz="2400" dirty="0">
              <a:solidFill>
                <a:schemeClr val="tx1"/>
              </a:solidFill>
              <a:ea typeface="新細明體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     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{</a:t>
            </a:r>
            <a:r>
              <a:rPr lang="en-US" altLang="zh-TW" sz="2400" dirty="0">
                <a:solidFill>
                  <a:srgbClr val="0000CC"/>
                </a:solidFill>
                <a:ea typeface="MS Mincho" pitchFamily="49" charset="-128"/>
              </a:rPr>
              <a:t>this</a:t>
            </a:r>
            <a:r>
              <a:rPr lang="en-US" altLang="zh-TW" sz="2400" dirty="0">
                <a:solidFill>
                  <a:srgbClr val="FF0000"/>
                </a:solidFill>
                <a:ea typeface="MS Mincho" pitchFamily="49" charset="-128"/>
              </a:rPr>
              <a:t>-&gt;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data = data;}</a:t>
            </a: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 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18980" y="4790047"/>
            <a:ext cx="7391400" cy="17912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82563" indent="-182563">
              <a:spcBef>
                <a:spcPct val="20000"/>
              </a:spcBef>
            </a:pPr>
            <a:r>
              <a:rPr lang="en-US" altLang="zh-TW" sz="2400" dirty="0" err="1">
                <a:solidFill>
                  <a:schemeClr val="tx1"/>
                </a:solidFill>
                <a:ea typeface="MS Mincho" pitchFamily="49" charset="-128"/>
              </a:rPr>
              <a:t>ChainNode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(</a:t>
            </a:r>
            <a:r>
              <a:rPr lang="en-US" altLang="zh-TW" sz="2400" dirty="0">
                <a:solidFill>
                  <a:srgbClr val="0000CC"/>
                </a:solidFill>
                <a:ea typeface="MS Mincho" pitchFamily="49" charset="-128"/>
              </a:rPr>
              <a:t>const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 T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&amp; 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 data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, </a:t>
            </a:r>
            <a:r>
              <a:rPr lang="en-US" altLang="zh-TW" sz="2400" dirty="0" err="1">
                <a:solidFill>
                  <a:schemeClr val="tx1"/>
                </a:solidFill>
                <a:ea typeface="MS Mincho" pitchFamily="49" charset="-128"/>
              </a:rPr>
              <a:t>chainNode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&lt;T&gt;* link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) {</a:t>
            </a:r>
            <a:endParaRPr lang="en-US" altLang="zh-TW" sz="2400" dirty="0">
              <a:solidFill>
                <a:schemeClr val="tx1"/>
              </a:solidFill>
              <a:ea typeface="新細明體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      </a:t>
            </a:r>
            <a:r>
              <a:rPr lang="en-US" altLang="zh-TW" sz="2400" dirty="0" smtClean="0">
                <a:solidFill>
                  <a:srgbClr val="0000CC"/>
                </a:solidFill>
                <a:ea typeface="MS Mincho" pitchFamily="49" charset="-128"/>
              </a:rPr>
              <a:t>this</a:t>
            </a:r>
            <a:r>
              <a:rPr lang="en-US" altLang="zh-TW" sz="2400" dirty="0" smtClean="0">
                <a:solidFill>
                  <a:srgbClr val="FF0000"/>
                </a:solidFill>
                <a:ea typeface="MS Mincho" pitchFamily="49" charset="-128"/>
              </a:rPr>
              <a:t>-</a:t>
            </a:r>
            <a:r>
              <a:rPr lang="en-US" altLang="zh-TW" sz="2400" dirty="0">
                <a:solidFill>
                  <a:srgbClr val="FF0000"/>
                </a:solidFill>
                <a:ea typeface="MS Mincho" pitchFamily="49" charset="-128"/>
              </a:rPr>
              <a:t>&gt;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data = data;</a:t>
            </a:r>
            <a:endParaRPr lang="en-US" altLang="zh-TW" sz="2400" dirty="0">
              <a:solidFill>
                <a:schemeClr val="tx1"/>
              </a:solidFill>
              <a:ea typeface="新細明體" charset="-120"/>
              <a:cs typeface="Courier New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zh-TW" sz="2400" dirty="0">
                <a:ea typeface="MS Mincho" pitchFamily="49" charset="-128"/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      </a:t>
            </a:r>
            <a:r>
              <a:rPr lang="en-US" altLang="zh-TW" sz="2400" dirty="0">
                <a:solidFill>
                  <a:srgbClr val="0000CC"/>
                </a:solidFill>
                <a:ea typeface="MS Mincho" pitchFamily="49" charset="-128"/>
              </a:rPr>
              <a:t>this</a:t>
            </a:r>
            <a:r>
              <a:rPr lang="en-US" altLang="zh-TW" sz="2400" dirty="0">
                <a:solidFill>
                  <a:srgbClr val="FF0000"/>
                </a:solidFill>
                <a:ea typeface="MS Mincho" pitchFamily="49" charset="-128"/>
              </a:rPr>
              <a:t>-&gt;</a:t>
            </a:r>
            <a:r>
              <a:rPr lang="en-US" altLang="zh-TW" sz="2400" dirty="0">
                <a:solidFill>
                  <a:schemeClr val="tx1"/>
                </a:solidFill>
                <a:ea typeface="MS Mincho" pitchFamily="49" charset="-128"/>
              </a:rPr>
              <a:t>link = link</a:t>
            </a: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chemeClr val="tx1"/>
                </a:solidFill>
                <a:ea typeface="MS Mincho" pitchFamily="49" charset="-128"/>
              </a:rPr>
              <a:t>}</a:t>
            </a:r>
            <a:endParaRPr lang="en-US" altLang="zh-TW" dirty="0">
              <a:solidFill>
                <a:schemeClr val="tx1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17" grpId="0" autoUpdateAnimBg="0"/>
      <p:bldP spid="1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Template Class 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28651" y="1509333"/>
            <a:ext cx="7886699" cy="51000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Chain; 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forward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Chain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&gt;* link;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zh-TW" alt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Chain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Chain( ) {first = 0;}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constructor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~Chain( ); </a:t>
            </a: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destructor </a:t>
            </a: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{return first==0;}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</a:t>
            </a:r>
            <a:r>
              <a:rPr lang="en-US" altLang="zh-TW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 manipulation operations</a:t>
            </a:r>
            <a:endParaRPr lang="zh-TW" alt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&gt;* 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628650" y="1838960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628650" y="3786536"/>
            <a:ext cx="78867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/>
          <p:cNvSpPr txBox="1">
            <a:spLocks/>
          </p:cNvSpPr>
          <p:nvPr/>
        </p:nvSpPr>
        <p:spPr>
          <a:xfrm>
            <a:off x="5425440" y="4136576"/>
            <a:ext cx="3291840" cy="2528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Usage: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c_list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i_list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f_list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r_list</a:t>
            </a: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03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Destructor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8302" y="1828800"/>
            <a:ext cx="8074855" cy="461420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template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T&gt;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chain&lt;T&gt;::~chain()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{// Chain destructor. Delete all nodes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// in chain.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while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(first !=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{// delete first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altLang="zh-TW" sz="20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&lt;T&gt;* next = first-&gt;link;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delete</a:t>
            </a: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first;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first = next;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}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altLang="zh-TW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Sequential </a:t>
            </a:r>
            <a:r>
              <a:rPr lang="en-US" altLang="zh-TW" dirty="0" smtClean="0"/>
              <a:t>Representation of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27607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Retrieve, Store -- O(1), but Insert, Delete – O(n)</a:t>
            </a:r>
          </a:p>
          <a:p>
            <a:r>
              <a:rPr lang="en-US" altLang="zh-TW" dirty="0" smtClean="0"/>
              <a:t>Insertion </a:t>
            </a:r>
            <a:r>
              <a:rPr lang="en-US" altLang="zh-TW" dirty="0"/>
              <a:t>and deletion of arbitrary elements cause </a:t>
            </a:r>
            <a:r>
              <a:rPr lang="en-US" altLang="zh-TW" dirty="0">
                <a:solidFill>
                  <a:srgbClr val="000099"/>
                </a:solidFill>
              </a:rPr>
              <a:t>excessive data movement</a:t>
            </a: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</a:t>
            </a:fld>
            <a:endParaRPr lang="zh-TW" altLang="en-US"/>
          </a:p>
        </p:txBody>
      </p:sp>
      <p:grpSp>
        <p:nvGrpSpPr>
          <p:cNvPr id="6" name="群組 58"/>
          <p:cNvGrpSpPr/>
          <p:nvPr/>
        </p:nvGrpSpPr>
        <p:grpSpPr>
          <a:xfrm rot="16200000">
            <a:off x="2202537" y="4572971"/>
            <a:ext cx="1810511" cy="1423711"/>
            <a:chOff x="4537619" y="4844299"/>
            <a:chExt cx="1810511" cy="408235"/>
          </a:xfrm>
        </p:grpSpPr>
        <p:cxnSp>
          <p:nvCxnSpPr>
            <p:cNvPr id="44" name="直線單箭頭接點 43"/>
            <p:cNvCxnSpPr/>
            <p:nvPr/>
          </p:nvCxnSpPr>
          <p:spPr>
            <a:xfrm flipH="1">
              <a:off x="4537619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4986600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>
              <a:off x="5435581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H="1">
              <a:off x="5884561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2785419" y="3774704"/>
            <a:ext cx="778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Move</a:t>
            </a:r>
            <a:br>
              <a:rPr lang="en-US" altLang="zh-TW" sz="2000" dirty="0">
                <a:solidFill>
                  <a:srgbClr val="C00000"/>
                </a:solidFill>
              </a:rPr>
            </a:br>
            <a:r>
              <a:rPr lang="en-US" altLang="zh-TW" sz="2000" dirty="0">
                <a:solidFill>
                  <a:srgbClr val="C00000"/>
                </a:solidFill>
              </a:rPr>
              <a:t>data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grpSp>
        <p:nvGrpSpPr>
          <p:cNvPr id="7" name="群組 95"/>
          <p:cNvGrpSpPr/>
          <p:nvPr/>
        </p:nvGrpSpPr>
        <p:grpSpPr>
          <a:xfrm>
            <a:off x="1305444" y="3238855"/>
            <a:ext cx="1090493" cy="3202380"/>
            <a:chOff x="1305444" y="3140379"/>
            <a:chExt cx="1090493" cy="3202380"/>
          </a:xfrm>
        </p:grpSpPr>
        <p:sp>
          <p:nvSpPr>
            <p:cNvPr id="8" name="矩形 7"/>
            <p:cNvSpPr/>
            <p:nvPr/>
          </p:nvSpPr>
          <p:spPr>
            <a:xfrm>
              <a:off x="1714312" y="31426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05444" y="36007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05444" y="40611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05444" y="498183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305444" y="544220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05444" y="31403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5444" y="45214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14312" y="35998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714312" y="405249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14312" y="450513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714312" y="496233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714312" y="54149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14312" y="58721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05444" y="588555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" name="群組 55"/>
          <p:cNvGrpSpPr/>
          <p:nvPr/>
        </p:nvGrpSpPr>
        <p:grpSpPr>
          <a:xfrm>
            <a:off x="3749381" y="3238855"/>
            <a:ext cx="1090493" cy="3202380"/>
            <a:chOff x="3749381" y="3140379"/>
            <a:chExt cx="1090493" cy="3202380"/>
          </a:xfrm>
        </p:grpSpPr>
        <p:sp>
          <p:nvSpPr>
            <p:cNvPr id="67" name="矩形 66"/>
            <p:cNvSpPr/>
            <p:nvPr/>
          </p:nvSpPr>
          <p:spPr>
            <a:xfrm>
              <a:off x="4158249" y="31426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749381" y="36007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749381" y="40611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749381" y="498183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49381" y="544220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749381" y="31403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749381" y="45214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158249" y="35998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158249" y="405249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58249" y="4505130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58249" y="4962330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58249" y="5414964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58249" y="5872164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49381" y="588555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0" name="群組 54"/>
          <p:cNvGrpSpPr/>
          <p:nvPr/>
        </p:nvGrpSpPr>
        <p:grpSpPr>
          <a:xfrm>
            <a:off x="5675661" y="3236572"/>
            <a:ext cx="1090493" cy="3202380"/>
            <a:chOff x="5675661" y="3138096"/>
            <a:chExt cx="1090493" cy="3202380"/>
          </a:xfrm>
        </p:grpSpPr>
        <p:sp>
          <p:nvSpPr>
            <p:cNvPr id="81" name="矩形 80"/>
            <p:cNvSpPr/>
            <p:nvPr/>
          </p:nvSpPr>
          <p:spPr>
            <a:xfrm>
              <a:off x="6084529" y="3140379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75661" y="359846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675661" y="4058824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675661" y="4979552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75661" y="543991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75661" y="313809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675661" y="4519188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084529" y="3597579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84529" y="4050213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DAT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084529" y="450284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84529" y="496004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84529" y="5412681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84529" y="5869881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75661" y="588327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文字方塊 94"/>
          <p:cNvSpPr txBox="1"/>
          <p:nvPr/>
        </p:nvSpPr>
        <p:spPr>
          <a:xfrm>
            <a:off x="6911129" y="4159583"/>
            <a:ext cx="145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Insert "DAT"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11007" y="2846183"/>
            <a:ext cx="3798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list of three-letter words ending in AT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54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Get(0)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1" y="1561513"/>
            <a:ext cx="8205861" cy="70338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Get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first node</a:t>
            </a:r>
            <a:r>
              <a:rPr lang="en-US" altLang="zh-TW" dirty="0" smtClean="0"/>
              <a:t> (list </a:t>
            </a:r>
            <a:r>
              <a:rPr lang="en-US" altLang="zh-TW" dirty="0" smtClean="0">
                <a:solidFill>
                  <a:srgbClr val="FF0000"/>
                </a:solidFill>
              </a:rPr>
              <a:t>element</a:t>
            </a:r>
            <a:r>
              <a:rPr lang="en-US" altLang="zh-TW" dirty="0" smtClean="0"/>
              <a:t> at </a:t>
            </a:r>
            <a:r>
              <a:rPr lang="en-US" altLang="zh-TW" dirty="0" smtClean="0">
                <a:solidFill>
                  <a:srgbClr val="0000CC"/>
                </a:solidFill>
              </a:rPr>
              <a:t>index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75250" y="4990908"/>
            <a:ext cx="7807568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first; </a:t>
            </a:r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//gets you to first node</a:t>
            </a:r>
          </a:p>
          <a:p>
            <a:pPr marL="342900" indent="-342900"/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return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-&gt;data;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Get(1)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61513"/>
            <a:ext cx="7886700" cy="703385"/>
          </a:xfrm>
        </p:spPr>
        <p:txBody>
          <a:bodyPr/>
          <a:lstStyle/>
          <a:p>
            <a:r>
              <a:rPr lang="en-US" altLang="zh-TW" dirty="0" smtClean="0"/>
              <a:t>Get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second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1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453" y="4976840"/>
            <a:ext cx="7807568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first-&gt;link; </a:t>
            </a:r>
          </a:p>
          <a:p>
            <a:pPr marL="342900" indent="-342900"/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//gets you to the second node</a:t>
            </a:r>
          </a:p>
          <a:p>
            <a:pPr marL="342900" indent="-342900"/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return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-&gt;data;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Get(2)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61513"/>
            <a:ext cx="7886700" cy="703385"/>
          </a:xfrm>
        </p:spPr>
        <p:txBody>
          <a:bodyPr/>
          <a:lstStyle/>
          <a:p>
            <a:r>
              <a:rPr lang="en-US" altLang="zh-TW" dirty="0" smtClean="0"/>
              <a:t>Get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third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17453" y="4976840"/>
            <a:ext cx="7807568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first-&gt;link-&gt;link; </a:t>
            </a:r>
          </a:p>
          <a:p>
            <a:pPr marL="342900" indent="-342900"/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//gets you to the third node</a:t>
            </a:r>
          </a:p>
          <a:p>
            <a:pPr marL="342900" indent="-342900"/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return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-&gt;data;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Get(5)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61513"/>
            <a:ext cx="7886700" cy="703385"/>
          </a:xfrm>
        </p:spPr>
        <p:txBody>
          <a:bodyPr/>
          <a:lstStyle/>
          <a:p>
            <a:r>
              <a:rPr lang="en-US" altLang="zh-TW" dirty="0" smtClean="0"/>
              <a:t>Get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sixth node</a:t>
            </a:r>
            <a:r>
              <a:rPr lang="en-US" altLang="zh-TW" dirty="0" smtClean="0"/>
              <a:t> 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5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57" y="4976840"/>
            <a:ext cx="8651631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first-&gt;link-&gt;link-&gt;link-&gt;link-&gt;link; </a:t>
            </a:r>
          </a:p>
          <a:p>
            <a:pPr marL="342900" indent="-342900"/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//gets you to the sixth node: 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NULL</a:t>
            </a:r>
          </a:p>
          <a:p>
            <a:pPr marL="342900" indent="-342900"/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return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desiredNode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-&gt;data; //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NULL.data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Method </a:t>
            </a:r>
            <a:r>
              <a:rPr lang="en-US" altLang="zh-TW" dirty="0" err="1" smtClean="0">
                <a:ea typeface="新細明體" charset="-120"/>
              </a:rPr>
              <a:t>IndexOf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92368" y="1322360"/>
            <a:ext cx="8482820" cy="5507504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template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T&gt;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Chain&lt;T&gt;::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IndexOf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const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T&amp;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) 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const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{  // search the chain for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&lt;T&gt;*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= first;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index = 0;  // index of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while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(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!=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&amp;&amp;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-&gt;data !=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{  // move to next node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= </a:t>
            </a:r>
            <a:r>
              <a:rPr kumimoji="0" lang="en-US" altLang="zh-TW" sz="19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-&gt;next;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index++;</a:t>
            </a:r>
            <a:endParaRPr kumimoji="0" lang="en-US" altLang="zh-TW" sz="19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1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}</a:t>
            </a: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// make sure we found matching element</a:t>
            </a:r>
            <a:endParaRPr lang="en-US" altLang="zh-TW" sz="19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lang="en-US" altLang="zh-TW" sz="19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lang="en-US" altLang="zh-TW" sz="19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currentNode</a:t>
            </a:r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== </a:t>
            </a:r>
            <a:r>
              <a:rPr lang="en-US" altLang="zh-TW" sz="19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NULL</a:t>
            </a:r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lang="en-US" altLang="zh-TW" sz="19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19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-1;</a:t>
            </a:r>
            <a:endParaRPr lang="en-US" altLang="zh-TW" sz="19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lang="en-US" altLang="zh-TW" sz="19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else</a:t>
            </a:r>
            <a:endParaRPr lang="en-US" altLang="zh-TW" sz="1900" b="1" dirty="0" smtClean="0">
              <a:solidFill>
                <a:srgbClr val="0000CC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19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return</a:t>
            </a:r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index;</a:t>
            </a:r>
            <a:endParaRPr lang="en-US" altLang="zh-TW" sz="19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19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altLang="zh-TW" sz="1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 An Element (≡ Del a Node)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Delete(0)</a:t>
            </a:r>
          </a:p>
          <a:p>
            <a:r>
              <a:rPr lang="en-US" altLang="zh-TW" dirty="0" smtClean="0"/>
              <a:t>Delete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first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23557" y="4976840"/>
            <a:ext cx="8651631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deletedNode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deletedNode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first; </a:t>
            </a:r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//gets you to first node</a:t>
            </a:r>
            <a:endParaRPr lang="en-US" altLang="zh-TW" sz="2400" dirty="0" smtClean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first = first-&gt;link; </a:t>
            </a:r>
          </a:p>
          <a:p>
            <a:pPr marL="342900" indent="-342900"/>
            <a:r>
              <a:rPr lang="en-US" altLang="zh-TW" sz="2400" dirty="0" smtClean="0">
                <a:solidFill>
                  <a:srgbClr val="0000CC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delete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deleteNode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 </a:t>
            </a:r>
            <a:r>
              <a:rPr lang="en-US" altLang="zh-TW" sz="2400" dirty="0" smtClean="0">
                <a:solidFill>
                  <a:schemeClr val="hlink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//delete the first node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021058" y="2715064"/>
            <a:ext cx="1447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1822938" y="2881532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Delete(2) (1/3)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third node</a:t>
            </a:r>
            <a:r>
              <a:rPr lang="en-US" altLang="zh-TW" dirty="0" smtClean="0"/>
              <a:t> 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39548"/>
            <a:ext cx="8215533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*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</a:t>
            </a:r>
          </a:p>
          <a:p>
            <a:pPr marL="342900" indent="-342900"/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= first-&gt;link;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41606" y="4934635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smtClean="0">
                <a:ea typeface="新細明體" charset="-120"/>
              </a:rPr>
              <a:t>1. first get to node 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just before </a:t>
            </a:r>
            <a:r>
              <a:rPr lang="en-US" altLang="zh-TW" sz="2400" dirty="0" smtClean="0">
                <a:ea typeface="新細明體" charset="-120"/>
              </a:rPr>
              <a:t>node to be removed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83056" y="4625944"/>
            <a:ext cx="1828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FF0000"/>
                </a:solidFill>
                <a:ea typeface="新細明體" charset="-120"/>
              </a:rPr>
              <a:t>beforeNode</a:t>
            </a:r>
            <a:endParaRPr lang="en-US" altLang="zh-TW" sz="2000" b="1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3471204" y="4329352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Delete(2) (2/3)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element of the </a:t>
            </a:r>
            <a:r>
              <a:rPr lang="en-US" altLang="zh-TW" dirty="0" smtClean="0">
                <a:solidFill>
                  <a:srgbClr val="C00000"/>
                </a:solidFill>
              </a:rPr>
              <a:t>third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39548"/>
            <a:ext cx="8159261" cy="4616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deleteNode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=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0000"/>
                </a:solidFill>
                <a:latin typeface="Symbol" pitchFamily="18" charset="2"/>
                <a:ea typeface="新細明體" charset="-120"/>
              </a:rPr>
              <a:t>-&gt;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link;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975296" y="3402037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41606" y="4934635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smtClean="0">
                <a:ea typeface="新細明體" charset="-120"/>
              </a:rPr>
              <a:t>2. save pointer to node that will be deleted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83056" y="4625944"/>
            <a:ext cx="1828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FF0000"/>
                </a:solidFill>
                <a:ea typeface="新細明體" charset="-120"/>
              </a:rPr>
              <a:t>beforeNode</a:t>
            </a:r>
            <a:endParaRPr lang="en-US" altLang="zh-TW" sz="2000" b="1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3471204" y="4329352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 sz="2000">
              <a:solidFill>
                <a:srgbClr val="FF0000"/>
              </a:solidFill>
            </a:endParaRPr>
          </a:p>
        </p:txBody>
      </p:sp>
      <p:grpSp>
        <p:nvGrpSpPr>
          <p:cNvPr id="35" name="Group 31"/>
          <p:cNvGrpSpPr>
            <a:grpSpLocks/>
          </p:cNvGrpSpPr>
          <p:nvPr/>
        </p:nvGrpSpPr>
        <p:grpSpPr bwMode="auto">
          <a:xfrm>
            <a:off x="3465341" y="3062068"/>
            <a:ext cx="2667000" cy="533400"/>
            <a:chOff x="2112" y="1104"/>
            <a:chExt cx="1680" cy="336"/>
          </a:xfrm>
        </p:grpSpPr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V="1">
              <a:off x="2112" y="1104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2112" y="1104"/>
              <a:ext cx="1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3792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567301" y="4595463"/>
            <a:ext cx="1828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 smtClean="0">
                <a:solidFill>
                  <a:srgbClr val="0000CC"/>
                </a:solidFill>
                <a:ea typeface="新細明體" charset="-120"/>
              </a:rPr>
              <a:t>deleteNode</a:t>
            </a:r>
            <a:endParaRPr lang="en-US" altLang="zh-TW" sz="2000" b="1" dirty="0">
              <a:solidFill>
                <a:srgbClr val="0000CC"/>
              </a:solidFill>
              <a:ea typeface="新細明體" charset="-120"/>
            </a:endParaRPr>
          </a:p>
        </p:txBody>
      </p:sp>
      <p:cxnSp>
        <p:nvCxnSpPr>
          <p:cNvPr id="44" name="直線單箭頭接點 43"/>
          <p:cNvCxnSpPr>
            <a:endCxn id="14" idx="2"/>
          </p:cNvCxnSpPr>
          <p:nvPr/>
        </p:nvCxnSpPr>
        <p:spPr>
          <a:xfrm flipH="1" flipV="1">
            <a:off x="4844613" y="4340023"/>
            <a:ext cx="360433" cy="34451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Delete(2) (3/3)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element of </a:t>
            </a:r>
            <a:r>
              <a:rPr lang="en-US" altLang="zh-TW" dirty="0" smtClean="0">
                <a:solidFill>
                  <a:srgbClr val="C00000"/>
                </a:solidFill>
              </a:rPr>
              <a:t>the third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2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39548"/>
            <a:ext cx="8159261" cy="90486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-&gt;link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-&gt;link-&gt;link;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delete </a:t>
            </a:r>
            <a:r>
              <a:rPr lang="en-US" altLang="zh-TW" sz="24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deleteNode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 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//return </a:t>
            </a:r>
            <a:r>
              <a:rPr lang="en-US" altLang="zh-TW" sz="2400" dirty="0" err="1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mem</a:t>
            </a:r>
            <a:r>
              <a:rPr lang="en-US" altLang="zh-TW" sz="2400" dirty="0" smtClean="0">
                <a:solidFill>
                  <a:srgbClr val="0070C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. to free store</a:t>
            </a:r>
            <a:r>
              <a:rPr lang="en-US" altLang="zh-TW" sz="24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    </a:t>
            </a:r>
            <a:endParaRPr lang="en-US" altLang="zh-TW" sz="2400" dirty="0"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441373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975296" y="3402037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41606" y="4934635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zh-TW" sz="2400" dirty="0" smtClean="0">
                <a:ea typeface="新細明體" charset="-120"/>
              </a:rPr>
              <a:t>3. now change pointer in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400" dirty="0" err="1" smtClean="0">
                <a:solidFill>
                  <a:srgbClr val="0000CC"/>
                </a:solidFill>
                <a:ea typeface="新細明體" charset="-120"/>
              </a:rPr>
              <a:t>beforeNode</a:t>
            </a:r>
            <a:endParaRPr lang="en-US" altLang="zh-TW" sz="2400" dirty="0">
              <a:solidFill>
                <a:srgbClr val="0000CC"/>
              </a:solidFill>
              <a:ea typeface="新細明體" charset="-12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783056" y="4625944"/>
            <a:ext cx="1828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>
                <a:solidFill>
                  <a:srgbClr val="FF0000"/>
                </a:solidFill>
                <a:ea typeface="新細明體" charset="-120"/>
              </a:rPr>
              <a:t>beforeNode</a:t>
            </a:r>
            <a:endParaRPr lang="en-US" altLang="zh-TW" sz="2000" b="1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3471204" y="4329352"/>
            <a:ext cx="0" cy="4572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 sz="2000">
              <a:solidFill>
                <a:srgbClr val="FF0000"/>
              </a:solidFill>
            </a:endParaRPr>
          </a:p>
        </p:txBody>
      </p:sp>
      <p:grpSp>
        <p:nvGrpSpPr>
          <p:cNvPr id="29" name="Group 31"/>
          <p:cNvGrpSpPr>
            <a:grpSpLocks/>
          </p:cNvGrpSpPr>
          <p:nvPr/>
        </p:nvGrpSpPr>
        <p:grpSpPr bwMode="auto">
          <a:xfrm>
            <a:off x="3465341" y="3062068"/>
            <a:ext cx="2667000" cy="533400"/>
            <a:chOff x="2112" y="1104"/>
            <a:chExt cx="1680" cy="336"/>
          </a:xfrm>
        </p:grpSpPr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V="1">
              <a:off x="2112" y="1104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2112" y="1104"/>
              <a:ext cx="16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3792" y="1104"/>
              <a:ext cx="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4567301" y="4595463"/>
            <a:ext cx="182880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err="1" smtClean="0">
                <a:solidFill>
                  <a:srgbClr val="0000CC"/>
                </a:solidFill>
                <a:ea typeface="新細明體" charset="-120"/>
              </a:rPr>
              <a:t>deleteNode</a:t>
            </a:r>
            <a:endParaRPr lang="en-US" altLang="zh-TW" sz="2000" b="1" dirty="0">
              <a:solidFill>
                <a:srgbClr val="0000CC"/>
              </a:solidFill>
              <a:ea typeface="新細明體" charset="-120"/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H="1" flipV="1">
            <a:off x="4844613" y="4340023"/>
            <a:ext cx="360433" cy="344519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 An Element (1/2)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75582"/>
            <a:ext cx="7909560" cy="46776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nsolas" pitchFamily="49" charset="0"/>
              <a:ea typeface="MS Mincho" pitchFamily="49" charset="-128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template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T&gt;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Chain&lt;T&gt;::Delete(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(first == 0)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throw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“Cannot delete from empty chain”;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&lt;T&gt;* 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deleteNode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== 0)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{// remove first node from chain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kumimoji="0" lang="en-US" altLang="zh-TW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deleteNode</a:t>
            </a: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= first;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first = first-&gt;link;</a:t>
            </a:r>
            <a:endParaRPr kumimoji="0" lang="en-US" altLang="zh-TW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}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MS Mincho" pitchFamily="49" charset="-128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Sequential </a:t>
            </a:r>
            <a:r>
              <a:rPr lang="en-US" altLang="zh-TW" dirty="0" smtClean="0"/>
              <a:t>Representation of a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698064"/>
          </a:xfrm>
        </p:spPr>
        <p:txBody>
          <a:bodyPr>
            <a:normAutofit/>
          </a:bodyPr>
          <a:lstStyle/>
          <a:p>
            <a:r>
              <a:rPr lang="en-US" altLang="zh-TW" dirty="0"/>
              <a:t>Insertion and deletion of arbitrary elements cause </a:t>
            </a:r>
            <a:r>
              <a:rPr lang="en-US" altLang="zh-TW" dirty="0">
                <a:solidFill>
                  <a:srgbClr val="000099"/>
                </a:solidFill>
              </a:rPr>
              <a:t>excessive data movement</a:t>
            </a: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6" name="群組 58"/>
          <p:cNvGrpSpPr/>
          <p:nvPr/>
        </p:nvGrpSpPr>
        <p:grpSpPr>
          <a:xfrm rot="5400000" flipH="1">
            <a:off x="4790990" y="4488563"/>
            <a:ext cx="1810511" cy="1423711"/>
            <a:chOff x="4537619" y="4844299"/>
            <a:chExt cx="1810511" cy="408235"/>
          </a:xfrm>
        </p:grpSpPr>
        <p:cxnSp>
          <p:nvCxnSpPr>
            <p:cNvPr id="44" name="直線單箭頭接點 43"/>
            <p:cNvCxnSpPr/>
            <p:nvPr/>
          </p:nvCxnSpPr>
          <p:spPr>
            <a:xfrm flipH="1">
              <a:off x="4537619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 flipH="1">
              <a:off x="4986600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>
              <a:off x="5435581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 flipH="1">
              <a:off x="5884561" y="4844299"/>
              <a:ext cx="463569" cy="408235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字方塊 59"/>
          <p:cNvSpPr txBox="1"/>
          <p:nvPr/>
        </p:nvSpPr>
        <p:spPr>
          <a:xfrm>
            <a:off x="5387943" y="3690295"/>
            <a:ext cx="7789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Move</a:t>
            </a:r>
            <a:r>
              <a:rPr lang="en-US" altLang="zh-TW" sz="2000" dirty="0">
                <a:solidFill>
                  <a:srgbClr val="C00000"/>
                </a:solidFill>
              </a:rPr>
              <a:t/>
            </a:r>
            <a:br>
              <a:rPr lang="en-US" altLang="zh-TW" sz="2000" dirty="0">
                <a:solidFill>
                  <a:srgbClr val="C00000"/>
                </a:solidFill>
              </a:rPr>
            </a:br>
            <a:r>
              <a:rPr lang="en-US" altLang="zh-TW" sz="2000" dirty="0">
                <a:solidFill>
                  <a:srgbClr val="C00000"/>
                </a:solidFill>
              </a:rPr>
              <a:t>data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grpSp>
        <p:nvGrpSpPr>
          <p:cNvPr id="55" name="群組 54"/>
          <p:cNvGrpSpPr/>
          <p:nvPr/>
        </p:nvGrpSpPr>
        <p:grpSpPr>
          <a:xfrm>
            <a:off x="6341671" y="3098176"/>
            <a:ext cx="1090493" cy="3202380"/>
            <a:chOff x="1305444" y="3140379"/>
            <a:chExt cx="1090493" cy="3202380"/>
          </a:xfrm>
        </p:grpSpPr>
        <p:sp>
          <p:nvSpPr>
            <p:cNvPr id="8" name="矩形 7"/>
            <p:cNvSpPr/>
            <p:nvPr/>
          </p:nvSpPr>
          <p:spPr>
            <a:xfrm>
              <a:off x="1714312" y="31426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05444" y="36007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05444" y="40611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05444" y="498183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305444" y="544220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305444" y="31403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305444" y="45214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1714312" y="35998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714312" y="405249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714312" y="450513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1714312" y="4962330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714312" y="54149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714312" y="5872164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305444" y="588555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3749381" y="3140379"/>
            <a:ext cx="1090493" cy="3202380"/>
            <a:chOff x="3749381" y="3140379"/>
            <a:chExt cx="1090493" cy="3202380"/>
          </a:xfrm>
        </p:grpSpPr>
        <p:sp>
          <p:nvSpPr>
            <p:cNvPr id="67" name="矩形 66"/>
            <p:cNvSpPr/>
            <p:nvPr/>
          </p:nvSpPr>
          <p:spPr>
            <a:xfrm>
              <a:off x="4158249" y="31426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749381" y="3600743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749381" y="406110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749381" y="4981835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49381" y="544220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749381" y="314037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749381" y="4521471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158249" y="3599862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158249" y="4052496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4158249" y="4505130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4158249" y="4962330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158249" y="5414964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4158249" y="5872164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3749381" y="5885559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1159931" y="3109961"/>
            <a:ext cx="1090493" cy="3202380"/>
            <a:chOff x="5675661" y="3138096"/>
            <a:chExt cx="1090493" cy="3202380"/>
          </a:xfrm>
        </p:grpSpPr>
        <p:sp>
          <p:nvSpPr>
            <p:cNvPr id="81" name="矩形 80"/>
            <p:cNvSpPr/>
            <p:nvPr/>
          </p:nvSpPr>
          <p:spPr>
            <a:xfrm>
              <a:off x="6084529" y="3140379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BAT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675661" y="3598460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675661" y="4058824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5675661" y="4979552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675661" y="5439917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675661" y="313809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0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5675661" y="4519188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6084529" y="3597579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6084529" y="4050213"/>
              <a:ext cx="681625" cy="4572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DAT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6084529" y="450284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EAT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084529" y="4960047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FAT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6084529" y="5412681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HAT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6084529" y="5869881"/>
              <a:ext cx="68162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JAT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5675661" y="5883276"/>
              <a:ext cx="451412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TW" alt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5" name="文字方塊 94"/>
          <p:cNvSpPr txBox="1"/>
          <p:nvPr/>
        </p:nvSpPr>
        <p:spPr>
          <a:xfrm>
            <a:off x="2321169" y="4075173"/>
            <a:ext cx="1538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C00000"/>
                </a:solidFill>
              </a:rPr>
              <a:t>Delete </a:t>
            </a:r>
            <a:r>
              <a:rPr lang="en-US" altLang="zh-TW" sz="2000" dirty="0">
                <a:solidFill>
                  <a:srgbClr val="C00000"/>
                </a:solidFill>
              </a:rPr>
              <a:t>"DAT"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05337" y="2607023"/>
            <a:ext cx="4211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list of three-letter words ending in AT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5154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Delete An Element 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547446"/>
            <a:ext cx="7909560" cy="47057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else </a:t>
            </a:r>
            <a:endParaRPr lang="en-US" altLang="zh-TW" sz="2200" b="1" dirty="0" smtClean="0">
              <a:solidFill>
                <a:srgbClr val="0000CC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{  // use p to get to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beforeNode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&lt;T&gt;* p = first;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lang="en-US" altLang="zh-TW" sz="2200" b="1" dirty="0" err="1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= 0;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&lt;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- 1;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++)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{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(p == 0) 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throw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“Delete element does not exist”;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p = p-&gt;next;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}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deleteNode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= p-&gt;link;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p-&gt;link = p-&gt;link-&gt;link; 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}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delete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deleteNode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lang="en-US" altLang="zh-TW" sz="2200" b="1" dirty="0">
              <a:latin typeface="Consolas" pitchFamily="49" charset="0"/>
              <a:ea typeface="MS Mincho" pitchFamily="49" charset="-128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Insert(0,’f’)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 element of </a:t>
            </a:r>
            <a:r>
              <a:rPr lang="en-US" altLang="zh-TW" dirty="0" smtClean="0">
                <a:solidFill>
                  <a:srgbClr val="C00000"/>
                </a:solidFill>
              </a:rPr>
              <a:t>the first node</a:t>
            </a:r>
            <a:r>
              <a:rPr lang="en-US" altLang="zh-TW" dirty="0" smtClean="0"/>
              <a:t> 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11412"/>
            <a:ext cx="8426548" cy="4616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= new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&lt;char&gt;(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, first);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187013" y="2272557"/>
            <a:ext cx="6477000" cy="1898650"/>
            <a:chOff x="730" y="1210"/>
            <a:chExt cx="4080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41606" y="4976839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Step 1:</a:t>
            </a:r>
            <a:r>
              <a:rPr lang="en-US" altLang="zh-TW" sz="2400" dirty="0" smtClean="0">
                <a:ea typeface="新細明體" charset="-120"/>
              </a:rPr>
              <a:t> get a node, set its data and link fields</a:t>
            </a:r>
            <a:endParaRPr lang="en-US" altLang="zh-TW" sz="2400" dirty="0">
              <a:ea typeface="新細明體" charset="-120"/>
            </a:endParaRPr>
          </a:p>
        </p:txBody>
      </p:sp>
      <p:grpSp>
        <p:nvGrpSpPr>
          <p:cNvPr id="40" name="Group 37"/>
          <p:cNvGrpSpPr>
            <a:grpSpLocks/>
          </p:cNvGrpSpPr>
          <p:nvPr/>
        </p:nvGrpSpPr>
        <p:grpSpPr bwMode="auto">
          <a:xfrm>
            <a:off x="394409" y="3289981"/>
            <a:ext cx="1828800" cy="1689101"/>
            <a:chOff x="213" y="1204"/>
            <a:chExt cx="1152" cy="1064"/>
          </a:xfrm>
        </p:grpSpPr>
        <p:grpSp>
          <p:nvGrpSpPr>
            <p:cNvPr id="43" name="Group 33"/>
            <p:cNvGrpSpPr>
              <a:grpSpLocks/>
            </p:cNvGrpSpPr>
            <p:nvPr/>
          </p:nvGrpSpPr>
          <p:grpSpPr bwMode="auto">
            <a:xfrm>
              <a:off x="340" y="1204"/>
              <a:ext cx="376" cy="568"/>
              <a:chOff x="340" y="1588"/>
              <a:chExt cx="376" cy="568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340" y="1780"/>
                <a:ext cx="376" cy="376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340" y="1588"/>
                <a:ext cx="376" cy="18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422" y="181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f</a:t>
                </a:r>
              </a:p>
            </p:txBody>
          </p:sp>
        </p:grp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528" y="129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45" name="Group 34"/>
            <p:cNvGrpSpPr>
              <a:grpSpLocks/>
            </p:cNvGrpSpPr>
            <p:nvPr/>
          </p:nvGrpSpPr>
          <p:grpSpPr bwMode="auto">
            <a:xfrm>
              <a:off x="213" y="1767"/>
              <a:ext cx="1152" cy="501"/>
              <a:chOff x="213" y="2151"/>
              <a:chExt cx="1152" cy="501"/>
            </a:xfrm>
          </p:grpSpPr>
          <p:sp>
            <p:nvSpPr>
              <p:cNvPr id="46" name="Rectangle 30"/>
              <p:cNvSpPr>
                <a:spLocks noChangeArrowheads="1"/>
              </p:cNvSpPr>
              <p:nvPr/>
            </p:nvSpPr>
            <p:spPr bwMode="auto">
              <a:xfrm>
                <a:off x="213" y="2361"/>
                <a:ext cx="11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 err="1">
                    <a:solidFill>
                      <a:srgbClr val="0000CC"/>
                    </a:solidFill>
                    <a:ea typeface="新細明體" charset="-120"/>
                  </a:rPr>
                  <a:t>newNode</a:t>
                </a:r>
                <a:endParaRPr lang="en-US" altLang="zh-TW" sz="2400" dirty="0">
                  <a:solidFill>
                    <a:srgbClr val="0000CC"/>
                  </a:solidFill>
                  <a:ea typeface="新細明體" charset="-120"/>
                </a:endParaRPr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532" y="2151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Insert(0,’f’)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 element of </a:t>
            </a:r>
            <a:r>
              <a:rPr lang="en-US" altLang="zh-TW" dirty="0" smtClean="0">
                <a:solidFill>
                  <a:srgbClr val="C00000"/>
                </a:solidFill>
              </a:rPr>
              <a:t>the first node </a:t>
            </a:r>
            <a:r>
              <a:rPr lang="en-US" altLang="zh-TW" dirty="0" smtClean="0"/>
              <a:t>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0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11412"/>
            <a:ext cx="8271803" cy="4616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first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42" name="群組 41"/>
          <p:cNvGrpSpPr/>
          <p:nvPr/>
        </p:nvGrpSpPr>
        <p:grpSpPr>
          <a:xfrm>
            <a:off x="1033026" y="2272558"/>
            <a:ext cx="6630988" cy="1898651"/>
            <a:chOff x="1033026" y="2272558"/>
            <a:chExt cx="6630988" cy="189865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879164" y="3574309"/>
              <a:ext cx="5969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879164" y="3269509"/>
              <a:ext cx="596900" cy="292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2009339" y="3628284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4564" y="3574309"/>
              <a:ext cx="5969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74564" y="3269509"/>
              <a:ext cx="596900" cy="292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304739" y="3628284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253814" y="3415559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546164" y="3574309"/>
              <a:ext cx="5969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546164" y="3269509"/>
              <a:ext cx="596900" cy="292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676339" y="3628284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841564" y="3574309"/>
              <a:ext cx="5969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841564" y="3269509"/>
              <a:ext cx="596900" cy="292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5971739" y="3628284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920814" y="3415559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473014" y="3415559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7060764" y="3574309"/>
              <a:ext cx="596900" cy="596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7060764" y="3269509"/>
              <a:ext cx="596900" cy="2921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7190939" y="3628284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6140014" y="3415559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7054414" y="3263159"/>
              <a:ext cx="609600" cy="277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033026" y="2272558"/>
              <a:ext cx="16764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</p:grp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953651" y="2686896"/>
            <a:ext cx="327025" cy="631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541606" y="4976839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chemeClr val="tx2"/>
                </a:solidFill>
                <a:ea typeface="新細明體" charset="-120"/>
              </a:rPr>
              <a:t>Step 2:</a:t>
            </a:r>
            <a:r>
              <a:rPr lang="en-US" altLang="zh-TW" sz="2400" dirty="0" smtClean="0">
                <a:ea typeface="新細明體" charset="-120"/>
              </a:rPr>
              <a:t> update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first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394409" y="3289981"/>
            <a:ext cx="1828800" cy="1689101"/>
            <a:chOff x="213" y="1204"/>
            <a:chExt cx="1152" cy="1064"/>
          </a:xfrm>
        </p:grpSpPr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340" y="1204"/>
              <a:ext cx="376" cy="568"/>
              <a:chOff x="340" y="1588"/>
              <a:chExt cx="376" cy="568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340" y="1780"/>
                <a:ext cx="376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340" y="1588"/>
                <a:ext cx="376" cy="1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422" y="181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f</a:t>
                </a:r>
              </a:p>
            </p:txBody>
          </p:sp>
        </p:grp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528" y="129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213" y="1776"/>
              <a:ext cx="1152" cy="492"/>
              <a:chOff x="213" y="2160"/>
              <a:chExt cx="1152" cy="492"/>
            </a:xfrm>
          </p:grpSpPr>
          <p:sp>
            <p:nvSpPr>
              <p:cNvPr id="46" name="Rectangle 30"/>
              <p:cNvSpPr>
                <a:spLocks noChangeArrowheads="1"/>
              </p:cNvSpPr>
              <p:nvPr/>
            </p:nvSpPr>
            <p:spPr bwMode="auto">
              <a:xfrm>
                <a:off x="213" y="2361"/>
                <a:ext cx="11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 err="1">
                    <a:solidFill>
                      <a:srgbClr val="0000CC"/>
                    </a:solidFill>
                    <a:ea typeface="新細明體" charset="-120"/>
                  </a:rPr>
                  <a:t>newNode</a:t>
                </a:r>
                <a:endParaRPr lang="en-US" altLang="zh-TW" sz="2400" dirty="0">
                  <a:solidFill>
                    <a:srgbClr val="0000CC"/>
                  </a:solidFill>
                  <a:ea typeface="新細明體" charset="-120"/>
                </a:endParaRPr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532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1505243" y="2686929"/>
            <a:ext cx="585620" cy="573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cxnSp>
        <p:nvCxnSpPr>
          <p:cNvPr id="41" name="直線接點 40"/>
          <p:cNvCxnSpPr>
            <a:stCxn id="27" idx="2"/>
          </p:cNvCxnSpPr>
          <p:nvPr/>
        </p:nvCxnSpPr>
        <p:spPr>
          <a:xfrm flipH="1">
            <a:off x="1645920" y="2734520"/>
            <a:ext cx="224549" cy="290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One-Step Insert(0,’f’)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Insert element of the first node (at list index 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5511412"/>
            <a:ext cx="8271803" cy="4616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first = new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&lt;char&gt;(‘f’, first);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953651" y="2272558"/>
            <a:ext cx="6710363" cy="1898651"/>
            <a:chOff x="583" y="1210"/>
            <a:chExt cx="4227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33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583" y="1471"/>
              <a:ext cx="206" cy="39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" name="Group 37"/>
          <p:cNvGrpSpPr>
            <a:grpSpLocks/>
          </p:cNvGrpSpPr>
          <p:nvPr/>
        </p:nvGrpSpPr>
        <p:grpSpPr bwMode="auto">
          <a:xfrm>
            <a:off x="394409" y="3289981"/>
            <a:ext cx="1828800" cy="1689101"/>
            <a:chOff x="213" y="1204"/>
            <a:chExt cx="1152" cy="1064"/>
          </a:xfrm>
        </p:grpSpPr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340" y="1204"/>
              <a:ext cx="376" cy="568"/>
              <a:chOff x="340" y="1588"/>
              <a:chExt cx="376" cy="568"/>
            </a:xfrm>
          </p:grpSpPr>
          <p:sp>
            <p:nvSpPr>
              <p:cNvPr id="48" name="Rectangle 26"/>
              <p:cNvSpPr>
                <a:spLocks noChangeArrowheads="1"/>
              </p:cNvSpPr>
              <p:nvPr/>
            </p:nvSpPr>
            <p:spPr bwMode="auto">
              <a:xfrm>
                <a:off x="340" y="1780"/>
                <a:ext cx="376" cy="37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9" name="Rectangle 27"/>
              <p:cNvSpPr>
                <a:spLocks noChangeArrowheads="1"/>
              </p:cNvSpPr>
              <p:nvPr/>
            </p:nvSpPr>
            <p:spPr bwMode="auto">
              <a:xfrm>
                <a:off x="340" y="1588"/>
                <a:ext cx="376" cy="1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50" name="Rectangle 28"/>
              <p:cNvSpPr>
                <a:spLocks noChangeArrowheads="1"/>
              </p:cNvSpPr>
              <p:nvPr/>
            </p:nvSpPr>
            <p:spPr bwMode="auto">
              <a:xfrm>
                <a:off x="422" y="1814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altLang="zh-TW" sz="2400">
                    <a:solidFill>
                      <a:schemeClr val="tx1"/>
                    </a:solidFill>
                    <a:ea typeface="新細明體" charset="-120"/>
                  </a:rPr>
                  <a:t>f</a:t>
                </a:r>
              </a:p>
            </p:txBody>
          </p:sp>
        </p:grpSp>
        <p:sp>
          <p:nvSpPr>
            <p:cNvPr id="44" name="Line 29"/>
            <p:cNvSpPr>
              <a:spLocks noChangeShapeType="1"/>
            </p:cNvSpPr>
            <p:nvPr/>
          </p:nvSpPr>
          <p:spPr bwMode="auto">
            <a:xfrm>
              <a:off x="528" y="129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213" y="1776"/>
              <a:ext cx="1152" cy="492"/>
              <a:chOff x="213" y="2160"/>
              <a:chExt cx="1152" cy="492"/>
            </a:xfrm>
          </p:grpSpPr>
          <p:sp>
            <p:nvSpPr>
              <p:cNvPr id="46" name="Rectangle 30"/>
              <p:cNvSpPr>
                <a:spLocks noChangeArrowheads="1"/>
              </p:cNvSpPr>
              <p:nvPr/>
            </p:nvSpPr>
            <p:spPr bwMode="auto">
              <a:xfrm>
                <a:off x="213" y="2361"/>
                <a:ext cx="115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TW" sz="2400" dirty="0" err="1">
                    <a:solidFill>
                      <a:srgbClr val="0000CC"/>
                    </a:solidFill>
                    <a:ea typeface="新細明體" charset="-120"/>
                  </a:rPr>
                  <a:t>newNode</a:t>
                </a:r>
                <a:endParaRPr lang="en-US" altLang="zh-TW" sz="2400" dirty="0">
                  <a:solidFill>
                    <a:srgbClr val="0000CC"/>
                  </a:solidFill>
                  <a:ea typeface="新細明體" charset="-120"/>
                </a:endParaRPr>
              </a:p>
            </p:txBody>
          </p:sp>
          <p:sp>
            <p:nvSpPr>
              <p:cNvPr id="47" name="Line 31"/>
              <p:cNvSpPr>
                <a:spLocks noChangeShapeType="1"/>
              </p:cNvSpPr>
              <p:nvPr/>
            </p:nvSpPr>
            <p:spPr bwMode="auto">
              <a:xfrm flipV="1">
                <a:off x="576" y="2160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1505243" y="2686929"/>
            <a:ext cx="585620" cy="573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cxnSp>
        <p:nvCxnSpPr>
          <p:cNvPr id="41" name="直線接點 40"/>
          <p:cNvCxnSpPr>
            <a:stCxn id="27" idx="2"/>
          </p:cNvCxnSpPr>
          <p:nvPr/>
        </p:nvCxnSpPr>
        <p:spPr>
          <a:xfrm flipH="1">
            <a:off x="1645920" y="2734520"/>
            <a:ext cx="224549" cy="2900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Insert(3,’f’)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4582" y="1547445"/>
            <a:ext cx="7886700" cy="88626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 element at </a:t>
            </a:r>
            <a:r>
              <a:rPr lang="en-US" altLang="zh-TW" dirty="0" smtClean="0">
                <a:solidFill>
                  <a:srgbClr val="C00000"/>
                </a:solidFill>
              </a:rPr>
              <a:t>the fourth node</a:t>
            </a:r>
            <a:r>
              <a:rPr lang="en-US" altLang="zh-TW" dirty="0" smtClean="0"/>
              <a:t> (at list </a:t>
            </a:r>
            <a:r>
              <a:rPr lang="en-US" altLang="zh-TW" dirty="0" smtClean="0">
                <a:solidFill>
                  <a:srgbClr val="FF0000"/>
                </a:solidFill>
              </a:rPr>
              <a:t>index 3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14400" y="5159712"/>
            <a:ext cx="7849772" cy="830997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&lt;char&gt;*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newNode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= new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&lt;char&gt;( ‘f’,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-&gt;link);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033026" y="2272558"/>
            <a:ext cx="6630988" cy="1898651"/>
            <a:chOff x="633" y="1210"/>
            <a:chExt cx="4177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33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</p:grpSp>
      <p:sp>
        <p:nvSpPr>
          <p:cNvPr id="38" name="矩形 37"/>
          <p:cNvSpPr/>
          <p:nvPr/>
        </p:nvSpPr>
        <p:spPr>
          <a:xfrm>
            <a:off x="541606" y="4357858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Clr>
                <a:schemeClr val="tx2"/>
              </a:buClr>
              <a:buFontTx/>
              <a:buChar char="•"/>
            </a:pPr>
            <a:r>
              <a:rPr lang="en-US" altLang="zh-TW" sz="2400" dirty="0" smtClean="0">
                <a:ea typeface="新細明體" charset="-120"/>
              </a:rPr>
              <a:t>first find node whose index is </a:t>
            </a:r>
            <a:r>
              <a:rPr lang="en-US" altLang="zh-TW" sz="2400" dirty="0" smtClean="0">
                <a:solidFill>
                  <a:srgbClr val="0000CC"/>
                </a:solidFill>
                <a:ea typeface="新細明體" charset="-120"/>
              </a:rPr>
              <a:t>2</a:t>
            </a:r>
            <a:endParaRPr lang="en-US" altLang="zh-TW" sz="2400" dirty="0">
              <a:solidFill>
                <a:srgbClr val="0000CC"/>
              </a:solidFill>
              <a:ea typeface="新細明體" charset="-120"/>
            </a:endParaRPr>
          </a:p>
        </p:txBody>
      </p: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1505243" y="2686929"/>
            <a:ext cx="585620" cy="573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42" name="Group 1075"/>
          <p:cNvGrpSpPr>
            <a:grpSpLocks/>
          </p:cNvGrpSpPr>
          <p:nvPr/>
        </p:nvGrpSpPr>
        <p:grpSpPr bwMode="auto">
          <a:xfrm>
            <a:off x="3505200" y="2182868"/>
            <a:ext cx="2667000" cy="1066800"/>
            <a:chOff x="3360" y="480"/>
            <a:chExt cx="1680" cy="672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4468" y="676"/>
              <a:ext cx="37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468" y="484"/>
              <a:ext cx="376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Rectangle 1054"/>
            <p:cNvSpPr>
              <a:spLocks noChangeArrowheads="1"/>
            </p:cNvSpPr>
            <p:nvPr/>
          </p:nvSpPr>
          <p:spPr bwMode="auto">
            <a:xfrm>
              <a:off x="4550" y="71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f</a:t>
              </a:r>
            </a:p>
          </p:txBody>
        </p:sp>
        <p:sp>
          <p:nvSpPr>
            <p:cNvPr id="52" name="Line 1055"/>
            <p:cNvSpPr>
              <a:spLocks noChangeShapeType="1"/>
            </p:cNvSpPr>
            <p:nvPr/>
          </p:nvSpPr>
          <p:spPr bwMode="auto">
            <a:xfrm>
              <a:off x="4656" y="576"/>
              <a:ext cx="384" cy="0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1056"/>
            <p:cNvSpPr>
              <a:spLocks noChangeShapeType="1"/>
            </p:cNvSpPr>
            <p:nvPr/>
          </p:nvSpPr>
          <p:spPr bwMode="auto">
            <a:xfrm>
              <a:off x="5040" y="576"/>
              <a:ext cx="0" cy="576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Rectangle 1057"/>
            <p:cNvSpPr>
              <a:spLocks noChangeArrowheads="1"/>
            </p:cNvSpPr>
            <p:nvPr/>
          </p:nvSpPr>
          <p:spPr bwMode="auto">
            <a:xfrm>
              <a:off x="3360" y="480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err="1">
                  <a:solidFill>
                    <a:srgbClr val="0000CC"/>
                  </a:solidFill>
                  <a:ea typeface="新細明體" charset="-120"/>
                </a:rPr>
                <a:t>newNode</a:t>
              </a:r>
              <a:endParaRPr lang="en-US" altLang="zh-TW" sz="2400" dirty="0">
                <a:solidFill>
                  <a:srgbClr val="0000CC"/>
                </a:solidFill>
                <a:ea typeface="新細明體" charset="-120"/>
              </a:endParaRPr>
            </a:p>
          </p:txBody>
        </p:sp>
        <p:sp>
          <p:nvSpPr>
            <p:cNvPr id="55" name="Line 1058"/>
            <p:cNvSpPr>
              <a:spLocks noChangeShapeType="1"/>
            </p:cNvSpPr>
            <p:nvPr/>
          </p:nvSpPr>
          <p:spPr bwMode="auto">
            <a:xfrm>
              <a:off x="4224" y="624"/>
              <a:ext cx="240" cy="0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56" name="Group 1074"/>
          <p:cNvGrpSpPr>
            <a:grpSpLocks/>
          </p:cNvGrpSpPr>
          <p:nvPr/>
        </p:nvGrpSpPr>
        <p:grpSpPr bwMode="auto">
          <a:xfrm>
            <a:off x="4882662" y="2507566"/>
            <a:ext cx="320675" cy="914400"/>
            <a:chOff x="5136" y="1776"/>
            <a:chExt cx="202" cy="576"/>
          </a:xfrm>
        </p:grpSpPr>
        <p:sp>
          <p:nvSpPr>
            <p:cNvPr id="57" name="Line 1059"/>
            <p:cNvSpPr>
              <a:spLocks noChangeShapeType="1"/>
            </p:cNvSpPr>
            <p:nvPr/>
          </p:nvSpPr>
          <p:spPr bwMode="auto">
            <a:xfrm flipV="1">
              <a:off x="5136" y="1776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1060"/>
            <p:cNvSpPr>
              <a:spLocks noChangeShapeType="1"/>
            </p:cNvSpPr>
            <p:nvPr/>
          </p:nvSpPr>
          <p:spPr bwMode="auto">
            <a:xfrm>
              <a:off x="5146" y="178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" name="Line 1061"/>
          <p:cNvSpPr>
            <a:spLocks noChangeShapeType="1"/>
          </p:cNvSpPr>
          <p:nvPr/>
        </p:nvSpPr>
        <p:spPr bwMode="auto">
          <a:xfrm flipH="1">
            <a:off x="5319933" y="3201572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553326" y="4735346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400" dirty="0" smtClean="0">
                <a:ea typeface="新細明體" charset="-120"/>
              </a:rPr>
              <a:t>next create a node and set its data and link fields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67397" y="5931095"/>
            <a:ext cx="760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altLang="zh-TW" sz="2400" dirty="0" smtClean="0">
                <a:ea typeface="新細明體" charset="-120"/>
              </a:rPr>
              <a:t>finally link </a:t>
            </a:r>
            <a:r>
              <a:rPr lang="en-US" altLang="zh-TW" sz="2400" dirty="0" err="1" smtClean="0">
                <a:solidFill>
                  <a:srgbClr val="0000CC"/>
                </a:solidFill>
                <a:ea typeface="新細明體" charset="-120"/>
              </a:rPr>
              <a:t>beforeNode</a:t>
            </a:r>
            <a:r>
              <a:rPr lang="en-US" altLang="zh-TW" sz="2400" dirty="0" smtClean="0">
                <a:ea typeface="新細明體" charset="-120"/>
              </a:rPr>
              <a:t> to </a:t>
            </a:r>
            <a:r>
              <a:rPr lang="en-US" altLang="zh-TW" sz="2400" dirty="0" err="1" smtClean="0">
                <a:ea typeface="新細明體" charset="-120"/>
              </a:rPr>
              <a:t>newNode</a:t>
            </a:r>
            <a:endParaRPr lang="en-US" altLang="zh-TW" sz="2400" dirty="0">
              <a:ea typeface="新細明體" charset="-12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28468" y="6282804"/>
            <a:ext cx="7861492" cy="46166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 -&gt; link =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4" name="Group 1070"/>
          <p:cNvGrpSpPr>
            <a:grpSpLocks/>
          </p:cNvGrpSpPr>
          <p:nvPr/>
        </p:nvGrpSpPr>
        <p:grpSpPr bwMode="auto">
          <a:xfrm>
            <a:off x="4751363" y="3362179"/>
            <a:ext cx="1828800" cy="1366078"/>
            <a:chOff x="4896" y="2482"/>
            <a:chExt cx="1152" cy="892"/>
          </a:xfrm>
        </p:grpSpPr>
        <p:sp>
          <p:nvSpPr>
            <p:cNvPr id="65" name="Rectangle 1050"/>
            <p:cNvSpPr>
              <a:spLocks noChangeArrowheads="1"/>
            </p:cNvSpPr>
            <p:nvPr/>
          </p:nvSpPr>
          <p:spPr bwMode="auto">
            <a:xfrm>
              <a:off x="4896" y="3072"/>
              <a:ext cx="115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err="1">
                  <a:solidFill>
                    <a:srgbClr val="0000CC"/>
                  </a:solidFill>
                  <a:ea typeface="新細明體" charset="-120"/>
                </a:rPr>
                <a:t>beforeNode</a:t>
              </a:r>
              <a:endParaRPr lang="en-US" altLang="zh-TW" sz="2400" dirty="0">
                <a:solidFill>
                  <a:srgbClr val="0000CC"/>
                </a:solidFill>
                <a:ea typeface="新細明體" charset="-120"/>
              </a:endParaRPr>
            </a:p>
          </p:txBody>
        </p:sp>
        <p:sp>
          <p:nvSpPr>
            <p:cNvPr id="66" name="Line 1051"/>
            <p:cNvSpPr>
              <a:spLocks noChangeShapeType="1"/>
            </p:cNvSpPr>
            <p:nvPr/>
          </p:nvSpPr>
          <p:spPr bwMode="auto">
            <a:xfrm flipH="1" flipV="1">
              <a:off x="5164" y="3036"/>
              <a:ext cx="68" cy="84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Rectangle 1067"/>
            <p:cNvSpPr>
              <a:spLocks noChangeArrowheads="1"/>
            </p:cNvSpPr>
            <p:nvPr/>
          </p:nvSpPr>
          <p:spPr bwMode="auto">
            <a:xfrm>
              <a:off x="5122" y="248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Two-Step Insert(3,’f’)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92369" y="4639207"/>
            <a:ext cx="8201464" cy="134806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= first-&gt;link-&gt;link;</a:t>
            </a: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-&gt;link = new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ChainNode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&lt;char&gt;</a:t>
            </a:r>
          </a:p>
          <a:p>
            <a:pPr>
              <a:spcBef>
                <a:spcPct val="20000"/>
              </a:spcBef>
              <a:buClr>
                <a:schemeClr val="tx2"/>
              </a:buClr>
            </a:pP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                       (‘f’, </a:t>
            </a:r>
            <a:r>
              <a:rPr lang="en-US" altLang="zh-TW" sz="2400" dirty="0" err="1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beforeNode</a:t>
            </a:r>
            <a:r>
              <a:rPr lang="en-US" altLang="zh-TW" sz="2400" dirty="0" smtClean="0">
                <a:solidFill>
                  <a:srgbClr val="FF0000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-&gt;link);</a:t>
            </a:r>
            <a:endParaRPr lang="en-US" altLang="zh-TW" sz="2400" dirty="0">
              <a:solidFill>
                <a:srgbClr val="FF0000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033026" y="1808314"/>
            <a:ext cx="6630988" cy="1898651"/>
            <a:chOff x="633" y="1210"/>
            <a:chExt cx="4177" cy="119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200" b="1" dirty="0">
                  <a:solidFill>
                    <a:srgbClr val="FF0000"/>
                  </a:solidFill>
                  <a:ea typeface="新細明體" charset="-120"/>
                </a:rPr>
                <a:t>NULL</a:t>
              </a: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33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</p:grpSp>
      <p:sp>
        <p:nvSpPr>
          <p:cNvPr id="39" name="Line 25"/>
          <p:cNvSpPr>
            <a:spLocks noChangeShapeType="1"/>
          </p:cNvSpPr>
          <p:nvPr/>
        </p:nvSpPr>
        <p:spPr bwMode="auto">
          <a:xfrm>
            <a:off x="1505243" y="2222685"/>
            <a:ext cx="585620" cy="57388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28" name="Group 1075"/>
          <p:cNvGrpSpPr>
            <a:grpSpLocks/>
          </p:cNvGrpSpPr>
          <p:nvPr/>
        </p:nvGrpSpPr>
        <p:grpSpPr bwMode="auto">
          <a:xfrm>
            <a:off x="3505200" y="1718624"/>
            <a:ext cx="2667000" cy="1066800"/>
            <a:chOff x="3360" y="480"/>
            <a:chExt cx="1680" cy="672"/>
          </a:xfrm>
        </p:grpSpPr>
        <p:sp>
          <p:nvSpPr>
            <p:cNvPr id="43" name="Rectangle 1052"/>
            <p:cNvSpPr>
              <a:spLocks noChangeArrowheads="1"/>
            </p:cNvSpPr>
            <p:nvPr/>
          </p:nvSpPr>
          <p:spPr bwMode="auto">
            <a:xfrm>
              <a:off x="4468" y="676"/>
              <a:ext cx="376" cy="376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Rectangle 1053"/>
            <p:cNvSpPr>
              <a:spLocks noChangeArrowheads="1"/>
            </p:cNvSpPr>
            <p:nvPr/>
          </p:nvSpPr>
          <p:spPr bwMode="auto">
            <a:xfrm>
              <a:off x="4468" y="484"/>
              <a:ext cx="376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1" name="Rectangle 1054"/>
            <p:cNvSpPr>
              <a:spLocks noChangeArrowheads="1"/>
            </p:cNvSpPr>
            <p:nvPr/>
          </p:nvSpPr>
          <p:spPr bwMode="auto">
            <a:xfrm>
              <a:off x="4550" y="71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f</a:t>
              </a:r>
            </a:p>
          </p:txBody>
        </p:sp>
        <p:sp>
          <p:nvSpPr>
            <p:cNvPr id="52" name="Line 1055"/>
            <p:cNvSpPr>
              <a:spLocks noChangeShapeType="1"/>
            </p:cNvSpPr>
            <p:nvPr/>
          </p:nvSpPr>
          <p:spPr bwMode="auto">
            <a:xfrm>
              <a:off x="4656" y="576"/>
              <a:ext cx="384" cy="0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3" name="Line 1056"/>
            <p:cNvSpPr>
              <a:spLocks noChangeShapeType="1"/>
            </p:cNvSpPr>
            <p:nvPr/>
          </p:nvSpPr>
          <p:spPr bwMode="auto">
            <a:xfrm>
              <a:off x="5040" y="576"/>
              <a:ext cx="0" cy="576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4" name="Rectangle 1057"/>
            <p:cNvSpPr>
              <a:spLocks noChangeArrowheads="1"/>
            </p:cNvSpPr>
            <p:nvPr/>
          </p:nvSpPr>
          <p:spPr bwMode="auto">
            <a:xfrm>
              <a:off x="3360" y="480"/>
              <a:ext cx="9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err="1">
                  <a:solidFill>
                    <a:srgbClr val="0000CC"/>
                  </a:solidFill>
                  <a:ea typeface="新細明體" charset="-120"/>
                </a:rPr>
                <a:t>newNode</a:t>
              </a:r>
              <a:endParaRPr lang="en-US" altLang="zh-TW" sz="2400" dirty="0">
                <a:solidFill>
                  <a:srgbClr val="0000CC"/>
                </a:solidFill>
                <a:ea typeface="新細明體" charset="-120"/>
              </a:endParaRPr>
            </a:p>
          </p:txBody>
        </p:sp>
        <p:sp>
          <p:nvSpPr>
            <p:cNvPr id="55" name="Line 1058"/>
            <p:cNvSpPr>
              <a:spLocks noChangeShapeType="1"/>
            </p:cNvSpPr>
            <p:nvPr/>
          </p:nvSpPr>
          <p:spPr bwMode="auto">
            <a:xfrm>
              <a:off x="4224" y="624"/>
              <a:ext cx="240" cy="0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9" name="Group 1074"/>
          <p:cNvGrpSpPr>
            <a:grpSpLocks/>
          </p:cNvGrpSpPr>
          <p:nvPr/>
        </p:nvGrpSpPr>
        <p:grpSpPr bwMode="auto">
          <a:xfrm>
            <a:off x="4882662" y="2043322"/>
            <a:ext cx="320675" cy="914400"/>
            <a:chOff x="5136" y="1776"/>
            <a:chExt cx="202" cy="576"/>
          </a:xfrm>
        </p:grpSpPr>
        <p:sp>
          <p:nvSpPr>
            <p:cNvPr id="57" name="Line 1059"/>
            <p:cNvSpPr>
              <a:spLocks noChangeShapeType="1"/>
            </p:cNvSpPr>
            <p:nvPr/>
          </p:nvSpPr>
          <p:spPr bwMode="auto">
            <a:xfrm flipV="1">
              <a:off x="5136" y="1776"/>
              <a:ext cx="0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58" name="Line 1060"/>
            <p:cNvSpPr>
              <a:spLocks noChangeShapeType="1"/>
            </p:cNvSpPr>
            <p:nvPr/>
          </p:nvSpPr>
          <p:spPr bwMode="auto">
            <a:xfrm>
              <a:off x="5146" y="1786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59" name="Line 1061"/>
          <p:cNvSpPr>
            <a:spLocks noChangeShapeType="1"/>
          </p:cNvSpPr>
          <p:nvPr/>
        </p:nvSpPr>
        <p:spPr bwMode="auto">
          <a:xfrm flipH="1">
            <a:off x="5319933" y="2737328"/>
            <a:ext cx="228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30" name="Group 1070"/>
          <p:cNvGrpSpPr>
            <a:grpSpLocks/>
          </p:cNvGrpSpPr>
          <p:nvPr/>
        </p:nvGrpSpPr>
        <p:grpSpPr bwMode="auto">
          <a:xfrm>
            <a:off x="4751363" y="2897935"/>
            <a:ext cx="1828800" cy="1366078"/>
            <a:chOff x="4896" y="2482"/>
            <a:chExt cx="1152" cy="892"/>
          </a:xfrm>
        </p:grpSpPr>
        <p:sp>
          <p:nvSpPr>
            <p:cNvPr id="65" name="Rectangle 1050"/>
            <p:cNvSpPr>
              <a:spLocks noChangeArrowheads="1"/>
            </p:cNvSpPr>
            <p:nvPr/>
          </p:nvSpPr>
          <p:spPr bwMode="auto">
            <a:xfrm>
              <a:off x="4896" y="3072"/>
              <a:ext cx="1152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 err="1">
                  <a:solidFill>
                    <a:srgbClr val="0000CC"/>
                  </a:solidFill>
                  <a:ea typeface="新細明體" charset="-120"/>
                </a:rPr>
                <a:t>beforeNode</a:t>
              </a:r>
              <a:endParaRPr lang="en-US" altLang="zh-TW" sz="2400" dirty="0">
                <a:solidFill>
                  <a:srgbClr val="0000CC"/>
                </a:solidFill>
                <a:ea typeface="新細明體" charset="-120"/>
              </a:endParaRPr>
            </a:p>
          </p:txBody>
        </p:sp>
        <p:sp>
          <p:nvSpPr>
            <p:cNvPr id="66" name="Line 1051"/>
            <p:cNvSpPr>
              <a:spLocks noChangeShapeType="1"/>
            </p:cNvSpPr>
            <p:nvPr/>
          </p:nvSpPr>
          <p:spPr bwMode="auto">
            <a:xfrm flipH="1" flipV="1">
              <a:off x="5164" y="3036"/>
              <a:ext cx="68" cy="84"/>
            </a:xfrm>
            <a:prstGeom prst="line">
              <a:avLst/>
            </a:prstGeom>
            <a:noFill/>
            <a:ln w="12700">
              <a:solidFill>
                <a:srgbClr val="33660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Rectangle 1067"/>
            <p:cNvSpPr>
              <a:spLocks noChangeArrowheads="1"/>
            </p:cNvSpPr>
            <p:nvPr/>
          </p:nvSpPr>
          <p:spPr bwMode="auto">
            <a:xfrm>
              <a:off x="5122" y="248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Insert An Element (1/2)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91174"/>
            <a:ext cx="8580120" cy="47620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template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class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T&gt;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void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Chain&lt;T&gt;::Insert(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theIndex,const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T&amp; 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)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{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&lt; 0)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throw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“Bad insert index”;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 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== 0)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// insert at front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     first = 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&lt;T&gt; (</a:t>
            </a:r>
            <a:r>
              <a:rPr kumimoji="0" lang="en-US" altLang="zh-TW" sz="2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, first);</a:t>
            </a:r>
            <a:endParaRPr kumimoji="0" lang="en-US" altLang="zh-TW" sz="2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TW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Insert An Element (2/2)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57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81000" y="1491174"/>
            <a:ext cx="8453511" cy="47620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else</a:t>
            </a:r>
            <a:endParaRPr lang="en-US" altLang="zh-TW" sz="2200" b="1" dirty="0" smtClean="0">
              <a:solidFill>
                <a:srgbClr val="0000CC"/>
              </a:solidFill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{  // find predecessor of new element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&lt;T&gt;* p = first;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for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(</a:t>
            </a:r>
            <a:r>
              <a:rPr lang="en-US" altLang="zh-TW" sz="2200" b="1" dirty="0" err="1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int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= 0;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&lt;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theIndex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- 1;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i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++)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{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if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(p == 0) 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throw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“Bad insert index”;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   p = p-&gt;next;</a:t>
            </a: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} 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// insert after p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   p-&gt;link =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itchFamily="49" charset="0"/>
                <a:ea typeface="MS Mincho" pitchFamily="49" charset="-128"/>
                <a:cs typeface="Consolas" pitchFamily="49" charset="0"/>
              </a:rPr>
              <a:t>new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ChainNode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&lt;T&gt;(</a:t>
            </a:r>
            <a:r>
              <a:rPr lang="en-US" altLang="zh-TW" sz="2200" b="1" dirty="0" err="1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theElement</a:t>
            </a:r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, p-&gt;link);</a:t>
            </a:r>
            <a:endParaRPr lang="en-US" altLang="zh-TW" sz="2200" b="1" dirty="0" smtClean="0">
              <a:latin typeface="Consolas" pitchFamily="49" charset="0"/>
              <a:ea typeface="新細明體" charset="-120"/>
              <a:cs typeface="Consolas" pitchFamily="49" charset="0"/>
            </a:endParaRPr>
          </a:p>
          <a:p>
            <a:pPr marL="342900" indent="-342900"/>
            <a:r>
              <a:rPr lang="en-US" altLang="zh-TW" sz="2200" b="1" dirty="0" smtClean="0">
                <a:latin typeface="Consolas" pitchFamily="49" charset="0"/>
                <a:ea typeface="MS Mincho" pitchFamily="49" charset="-128"/>
                <a:cs typeface="Consolas" pitchFamily="49" charset="0"/>
              </a:rPr>
              <a:t>   }</a:t>
            </a:r>
          </a:p>
          <a:p>
            <a:pPr marL="342900" indent="-342900"/>
            <a:r>
              <a:rPr kumimoji="0" lang="en-US" altLang="zh-TW" sz="2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nsolas" pitchFamily="49" charset="0"/>
                <a:ea typeface="MS Mincho" pitchFamily="49" charset="-128"/>
                <a:cs typeface="Consolas" pitchFamily="49" charset="0"/>
              </a:rPr>
              <a:t>}</a:t>
            </a:r>
            <a:endParaRPr kumimoji="0" lang="en-US" altLang="zh-TW" sz="2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itchFamily="49" charset="0"/>
              <a:ea typeface="新細明體" charset="-12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Motivation of Chain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(1/5)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Consider the following tasks for a container </a:t>
            </a:r>
            <a:r>
              <a:rPr lang="en-US" altLang="zh-TW" dirty="0" smtClean="0"/>
              <a:t>C containing </a:t>
            </a:r>
            <a:r>
              <a:rPr lang="en-US" altLang="zh-TW" dirty="0"/>
              <a:t>integers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>
                <a:solidFill>
                  <a:srgbClr val="000099"/>
                </a:solidFill>
              </a:rPr>
              <a:t>Print out </a:t>
            </a:r>
            <a:r>
              <a:rPr lang="en-US" altLang="zh-TW" dirty="0"/>
              <a:t>all integers </a:t>
            </a:r>
            <a:r>
              <a:rPr lang="en-US" altLang="zh-TW" dirty="0" smtClean="0"/>
              <a:t>in C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the </a:t>
            </a:r>
            <a:r>
              <a:rPr lang="en-US" altLang="zh-TW" dirty="0">
                <a:solidFill>
                  <a:srgbClr val="000099"/>
                </a:solidFill>
              </a:rPr>
              <a:t>max, min, median</a:t>
            </a:r>
            <a:r>
              <a:rPr lang="en-US" altLang="zh-TW" dirty="0"/>
              <a:t>, or</a:t>
            </a:r>
            <a:r>
              <a:rPr lang="en-US" altLang="zh-TW" dirty="0">
                <a:solidFill>
                  <a:srgbClr val="000066"/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mean </a:t>
            </a:r>
            <a:r>
              <a:rPr lang="en-US" altLang="zh-TW" dirty="0"/>
              <a:t>of all </a:t>
            </a:r>
            <a:r>
              <a:rPr lang="en-US" altLang="zh-TW" dirty="0" smtClean="0"/>
              <a:t>integers in C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Find the </a:t>
            </a:r>
            <a:r>
              <a:rPr lang="en-US" altLang="zh-TW" dirty="0">
                <a:solidFill>
                  <a:srgbClr val="000099"/>
                </a:solidFill>
              </a:rPr>
              <a:t>sum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dirty="0">
                <a:solidFill>
                  <a:srgbClr val="000099"/>
                </a:solidFill>
              </a:rPr>
              <a:t>product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zh-TW" dirty="0"/>
              <a:t>or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>
                <a:solidFill>
                  <a:srgbClr val="000099"/>
                </a:solidFill>
              </a:rPr>
              <a:t>sum of squares </a:t>
            </a:r>
            <a:r>
              <a:rPr lang="en-US" altLang="zh-TW" dirty="0"/>
              <a:t>of all </a:t>
            </a:r>
            <a:r>
              <a:rPr lang="en-US" altLang="zh-TW" dirty="0" smtClean="0"/>
              <a:t>integers in C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Obtain all integers in C that satisfy some </a:t>
            </a:r>
            <a:r>
              <a:rPr lang="en-US" altLang="zh-TW" dirty="0" smtClean="0">
                <a:solidFill>
                  <a:srgbClr val="C00000"/>
                </a:solidFill>
              </a:rPr>
              <a:t>property P</a:t>
            </a:r>
            <a:r>
              <a:rPr lang="en-US" altLang="zh-TW" dirty="0" smtClean="0"/>
              <a:t> (e.g., P could be </a:t>
            </a:r>
            <a:r>
              <a:rPr lang="en-US" altLang="zh-TW" i="1" dirty="0" smtClean="0">
                <a:solidFill>
                  <a:srgbClr val="0000CC"/>
                </a:solidFill>
              </a:rPr>
              <a:t>is </a:t>
            </a:r>
            <a:r>
              <a:rPr lang="en-US" altLang="zh-TW" i="1" dirty="0" smtClean="0"/>
              <a:t>a </a:t>
            </a:r>
            <a:r>
              <a:rPr lang="en-US" altLang="zh-TW" i="1" dirty="0" smtClean="0">
                <a:solidFill>
                  <a:srgbClr val="0000CC"/>
                </a:solidFill>
              </a:rPr>
              <a:t>positive</a:t>
            </a:r>
            <a:r>
              <a:rPr lang="en-US" altLang="zh-TW" i="1" dirty="0" smtClean="0"/>
              <a:t> integer</a:t>
            </a:r>
            <a:r>
              <a:rPr lang="en-US" altLang="zh-TW" dirty="0" smtClean="0"/>
              <a:t>, </a:t>
            </a:r>
            <a:r>
              <a:rPr lang="en-US" altLang="zh-TW" i="1" dirty="0" smtClean="0">
                <a:solidFill>
                  <a:srgbClr val="0000CC"/>
                </a:solidFill>
              </a:rPr>
              <a:t>is </a:t>
            </a:r>
            <a:r>
              <a:rPr lang="en-US" altLang="zh-TW" i="1" dirty="0" smtClean="0"/>
              <a:t>a </a:t>
            </a:r>
            <a:r>
              <a:rPr lang="en-US" altLang="zh-TW" i="1" dirty="0" smtClean="0">
                <a:solidFill>
                  <a:srgbClr val="0000CC"/>
                </a:solidFill>
              </a:rPr>
              <a:t>square</a:t>
            </a:r>
            <a:r>
              <a:rPr lang="en-US" altLang="zh-TW" i="1" dirty="0" smtClean="0"/>
              <a:t> of an integer</a:t>
            </a:r>
            <a:r>
              <a:rPr lang="en-US" altLang="zh-TW" dirty="0" smtClean="0"/>
              <a:t>, etc.)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Find </a:t>
            </a:r>
            <a:r>
              <a:rPr lang="en-US" altLang="zh-TW" dirty="0"/>
              <a:t>an </a:t>
            </a:r>
            <a:r>
              <a:rPr lang="en-US" altLang="zh-TW" dirty="0" smtClean="0"/>
              <a:t>integer x in C </a:t>
            </a:r>
            <a:r>
              <a:rPr lang="en-US" altLang="zh-TW" dirty="0"/>
              <a:t>that </a:t>
            </a:r>
            <a:r>
              <a:rPr lang="en-US" altLang="zh-TW" dirty="0">
                <a:solidFill>
                  <a:srgbClr val="000099"/>
                </a:solidFill>
              </a:rPr>
              <a:t>maximizes </a:t>
            </a:r>
            <a:r>
              <a:rPr lang="en-US" altLang="zh-TW" dirty="0" smtClean="0">
                <a:solidFill>
                  <a:srgbClr val="000099"/>
                </a:solidFill>
              </a:rPr>
              <a:t>some function f(x)</a:t>
            </a:r>
            <a:endParaRPr lang="en-US" altLang="zh-TW" dirty="0">
              <a:solidFill>
                <a:srgbClr val="000099"/>
              </a:solidFill>
            </a:endParaRPr>
          </a:p>
          <a:p>
            <a:pPr lvl="2"/>
            <a:endParaRPr lang="en-US" altLang="zh-TW" dirty="0"/>
          </a:p>
          <a:p>
            <a:r>
              <a:rPr lang="en-US" altLang="zh-TW" dirty="0"/>
              <a:t>All these require us to </a:t>
            </a:r>
            <a:r>
              <a:rPr lang="en-US" altLang="zh-TW" dirty="0">
                <a:solidFill>
                  <a:srgbClr val="C00000"/>
                </a:solidFill>
              </a:rPr>
              <a:t>examine all elements </a:t>
            </a:r>
            <a:r>
              <a:rPr lang="en-US" altLang="zh-TW" dirty="0"/>
              <a:t>of the </a:t>
            </a:r>
            <a:r>
              <a:rPr lang="en-US" altLang="zh-TW" dirty="0" smtClean="0"/>
              <a:t>container – </a:t>
            </a:r>
            <a:r>
              <a:rPr lang="en-US" altLang="zh-TW" dirty="0" smtClean="0">
                <a:solidFill>
                  <a:srgbClr val="FF0000"/>
                </a:solidFill>
              </a:rPr>
              <a:t>traversal</a:t>
            </a:r>
            <a:r>
              <a:rPr lang="en-US" altLang="zh-TW" dirty="0" smtClean="0"/>
              <a:t> of the container, e.g.,</a:t>
            </a:r>
          </a:p>
          <a:p>
            <a:pPr>
              <a:buNone/>
            </a:pPr>
            <a:r>
              <a:rPr lang="en-US" altLang="zh-TW" sz="2400" dirty="0" smtClean="0">
                <a:solidFill>
                  <a:srgbClr val="0000CC"/>
                </a:solidFill>
              </a:rPr>
              <a:t>               for each item in C;   // C is a container</a:t>
            </a:r>
            <a:endParaRPr lang="en-US" altLang="zh-TW" sz="24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18654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of Chain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(2/5)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8972"/>
            <a:ext cx="7886700" cy="5160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Pseudo code for those tasks: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E.g., to find the maximum of all elements in C: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303801" y="1948722"/>
            <a:ext cx="6391227" cy="20465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Initialization step;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 item in C  </a:t>
            </a:r>
            <a:r>
              <a:rPr lang="en-US" altLang="zh-TW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 is a container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current item of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do something with k;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Postprocessing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step;</a:t>
            </a:r>
            <a:endParaRPr lang="en-US" altLang="zh-TW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313977" y="4536568"/>
            <a:ext cx="6385660" cy="222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altLang="zh-TW" sz="1800" dirty="0"/>
              <a:t>1</a:t>
            </a:r>
            <a:r>
              <a:rPr lang="en-US" altLang="zh-TW" sz="1800" b="1" dirty="0"/>
              <a:t> </a:t>
            </a: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 x = std::</a:t>
            </a:r>
            <a:r>
              <a:rPr lang="en-US" altLang="zh-TW" sz="1800" b="1" dirty="0" err="1" smtClean="0"/>
              <a:t>numeric_limits</a:t>
            </a:r>
            <a:r>
              <a:rPr lang="en-US" altLang="zh-TW" sz="1800" b="1" dirty="0" smtClean="0"/>
              <a:t>&lt;</a:t>
            </a:r>
            <a:r>
              <a:rPr lang="en-US" altLang="zh-TW" sz="1800" b="1" dirty="0" err="1" smtClean="0"/>
              <a:t>int</a:t>
            </a:r>
            <a:r>
              <a:rPr lang="en-US" altLang="zh-TW" sz="1800" b="1" dirty="0" smtClean="0"/>
              <a:t>&gt;::min(); //#include &lt;limit&gt; </a:t>
            </a:r>
          </a:p>
          <a:p>
            <a:pPr marL="0" lvl="2" indent="0">
              <a:buNone/>
            </a:pPr>
            <a:r>
              <a:rPr lang="en-US" altLang="zh-TW" sz="1800" dirty="0" smtClean="0"/>
              <a:t>2</a:t>
            </a:r>
            <a:r>
              <a:rPr lang="en-US" altLang="zh-TW" sz="1800" b="1" dirty="0" smtClean="0"/>
              <a:t> for each item in C</a:t>
            </a:r>
          </a:p>
          <a:p>
            <a:pPr marL="0" lvl="2" indent="0">
              <a:buNone/>
            </a:pPr>
            <a:r>
              <a:rPr lang="en-US" altLang="zh-TW" sz="1800" dirty="0" smtClean="0"/>
              <a:t>3</a:t>
            </a:r>
            <a:r>
              <a:rPr lang="en-US" altLang="zh-TW" sz="1800" b="1" dirty="0" smtClean="0"/>
              <a:t> {</a:t>
            </a:r>
          </a:p>
          <a:p>
            <a:pPr marL="0" lvl="2" indent="0">
              <a:buNone/>
            </a:pPr>
            <a:r>
              <a:rPr lang="en-US" altLang="zh-TW" sz="1800" dirty="0" smtClean="0"/>
              <a:t>4</a:t>
            </a:r>
            <a:r>
              <a:rPr lang="en-US" altLang="zh-TW" sz="1800" b="1" dirty="0" smtClean="0"/>
              <a:t>      k = current item in C;</a:t>
            </a:r>
            <a:endParaRPr lang="en-US" altLang="zh-TW" sz="1800" b="1" dirty="0"/>
          </a:p>
          <a:p>
            <a:pPr marL="0" lvl="2" indent="0">
              <a:buNone/>
            </a:pPr>
            <a:r>
              <a:rPr lang="en-US" altLang="zh-TW" sz="1800" dirty="0" smtClean="0"/>
              <a:t>5</a:t>
            </a:r>
            <a:r>
              <a:rPr lang="en-US" altLang="zh-TW" sz="1800" b="1" dirty="0" smtClean="0"/>
              <a:t>      x </a:t>
            </a:r>
            <a:r>
              <a:rPr lang="en-US" altLang="zh-TW" sz="1800" b="1" dirty="0"/>
              <a:t>= </a:t>
            </a:r>
            <a:r>
              <a:rPr lang="en-US" altLang="zh-TW" sz="1800" b="1" dirty="0" smtClean="0"/>
              <a:t>max(</a:t>
            </a:r>
            <a:r>
              <a:rPr lang="en-US" altLang="zh-TW" sz="1800" b="1" dirty="0" err="1" smtClean="0"/>
              <a:t>k,x</a:t>
            </a:r>
            <a:r>
              <a:rPr lang="en-US" altLang="zh-TW" sz="1800" b="1" dirty="0" smtClean="0"/>
              <a:t>);</a:t>
            </a:r>
          </a:p>
          <a:p>
            <a:pPr marL="0" lvl="2" indent="0">
              <a:buNone/>
            </a:pPr>
            <a:r>
              <a:rPr lang="en-US" altLang="zh-TW" sz="1800" dirty="0" smtClean="0"/>
              <a:t>6</a:t>
            </a:r>
            <a:r>
              <a:rPr lang="en-US" altLang="zh-TW" sz="1800" b="1" dirty="0" smtClean="0"/>
              <a:t> }</a:t>
            </a:r>
          </a:p>
          <a:p>
            <a:pPr marL="0" lvl="2" indent="0">
              <a:buNone/>
            </a:pPr>
            <a:r>
              <a:rPr lang="en-US" altLang="zh-TW" sz="1800" dirty="0" smtClean="0"/>
              <a:t>7</a:t>
            </a:r>
            <a:r>
              <a:rPr lang="en-US" altLang="zh-TW" sz="1800" b="1" dirty="0" smtClean="0"/>
              <a:t> return x;</a:t>
            </a:r>
            <a:endParaRPr lang="en-US" altLang="zh-TW" sz="1800" b="1" dirty="0"/>
          </a:p>
        </p:txBody>
      </p:sp>
    </p:spTree>
    <p:extLst>
      <p:ext uri="{BB962C8B-B14F-4D97-AF65-F5344CB8AC3E}">
        <p14:creationId xmlns="" xmlns:p14="http://schemas.microsoft.com/office/powerpoint/2010/main" val="2986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Nonsequential</a:t>
            </a:r>
            <a:r>
              <a:rPr lang="en-US" altLang="zh-TW" dirty="0" smtClean="0"/>
              <a:t> List Representation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10859"/>
            <a:ext cx="7886700" cy="89624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 solution to excessive </a:t>
            </a:r>
            <a:r>
              <a:rPr lang="en-US" altLang="zh-TW" dirty="0"/>
              <a:t>data </a:t>
            </a:r>
            <a:r>
              <a:rPr lang="en-US" altLang="zh-TW" dirty="0" smtClean="0"/>
              <a:t>movement problem – using </a:t>
            </a:r>
            <a:r>
              <a:rPr lang="en-US" altLang="zh-TW" dirty="0" smtClean="0">
                <a:solidFill>
                  <a:srgbClr val="000099"/>
                </a:solidFill>
              </a:rPr>
              <a:t>linked (</a:t>
            </a:r>
            <a:r>
              <a:rPr lang="en-US" altLang="zh-TW" dirty="0" err="1" smtClean="0">
                <a:solidFill>
                  <a:srgbClr val="000099"/>
                </a:solidFill>
              </a:rPr>
              <a:t>nonsequential</a:t>
            </a:r>
            <a:r>
              <a:rPr lang="en-US" altLang="zh-TW" dirty="0" smtClean="0">
                <a:solidFill>
                  <a:srgbClr val="000099"/>
                </a:solidFill>
              </a:rPr>
              <a:t>) list representation </a:t>
            </a:r>
            <a:endParaRPr lang="en-US" altLang="zh-TW" dirty="0">
              <a:solidFill>
                <a:srgbClr val="000099"/>
              </a:solidFill>
            </a:endParaRPr>
          </a:p>
          <a:p>
            <a:pPr lvl="3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</a:t>
            </a:fld>
            <a:endParaRPr lang="zh-TW" altLang="en-US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2368061" y="2536500"/>
          <a:ext cx="106445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42"/>
                <a:gridCol w="800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WAT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BAT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FAT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5024511" y="2534156"/>
          <a:ext cx="1064455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642"/>
                <a:gridCol w="800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0" name="文字方塊 99"/>
          <p:cNvSpPr txBox="1"/>
          <p:nvPr/>
        </p:nvSpPr>
        <p:spPr>
          <a:xfrm>
            <a:off x="2658794" y="2166446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data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5371515" y="2150036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link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532185" y="3376246"/>
            <a:ext cx="3685735" cy="56270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手繪多邊形 9"/>
          <p:cNvSpPr/>
          <p:nvPr/>
        </p:nvSpPr>
        <p:spPr>
          <a:xfrm>
            <a:off x="6242595" y="3364535"/>
            <a:ext cx="677119" cy="289367"/>
          </a:xfrm>
          <a:custGeom>
            <a:avLst/>
            <a:gdLst>
              <a:gd name="connsiteX0" fmla="*/ 0 w 677119"/>
              <a:gd name="connsiteY0" fmla="*/ 289367 h 289367"/>
              <a:gd name="connsiteX1" fmla="*/ 277792 w 677119"/>
              <a:gd name="connsiteY1" fmla="*/ 46298 h 289367"/>
              <a:gd name="connsiteX2" fmla="*/ 410901 w 677119"/>
              <a:gd name="connsiteY2" fmla="*/ 219919 h 289367"/>
              <a:gd name="connsiteX3" fmla="*/ 677119 w 677119"/>
              <a:gd name="connsiteY3" fmla="*/ 0 h 28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119" h="289367">
                <a:moveTo>
                  <a:pt x="0" y="289367"/>
                </a:moveTo>
                <a:cubicBezTo>
                  <a:pt x="104654" y="173620"/>
                  <a:pt x="209309" y="57873"/>
                  <a:pt x="277792" y="46298"/>
                </a:cubicBezTo>
                <a:cubicBezTo>
                  <a:pt x="346276" y="34723"/>
                  <a:pt x="344347" y="227635"/>
                  <a:pt x="410901" y="219919"/>
                </a:cubicBezTo>
                <a:cubicBezTo>
                  <a:pt x="477456" y="212203"/>
                  <a:pt x="577287" y="106101"/>
                  <a:pt x="6771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843238" y="307219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1543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of Chain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(3/5)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48972"/>
            <a:ext cx="7886700" cy="5160375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First </a:t>
            </a:r>
            <a:r>
              <a:rPr lang="en-US" altLang="zh-TW" dirty="0">
                <a:solidFill>
                  <a:srgbClr val="C00000"/>
                </a:solidFill>
              </a:rPr>
              <a:t>drawback of the naïve approach</a:t>
            </a:r>
            <a:r>
              <a:rPr lang="en-US" altLang="zh-TW" dirty="0"/>
              <a:t>: </a:t>
            </a:r>
            <a:r>
              <a:rPr lang="en-US" altLang="zh-TW" dirty="0" smtClean="0"/>
              <a:t>implementation of the task </a:t>
            </a:r>
            <a:r>
              <a:rPr lang="en-US" altLang="zh-TW" dirty="0"/>
              <a:t>is </a:t>
            </a:r>
            <a:r>
              <a:rPr lang="en-US" altLang="zh-TW" dirty="0">
                <a:solidFill>
                  <a:srgbClr val="0000CC"/>
                </a:solidFill>
              </a:rPr>
              <a:t>container-dependent</a:t>
            </a:r>
          </a:p>
          <a:p>
            <a:pPr lvl="1"/>
            <a:r>
              <a:rPr lang="en-US" altLang="zh-TW" dirty="0"/>
              <a:t>For an </a:t>
            </a:r>
            <a:r>
              <a:rPr lang="en-US" altLang="zh-TW" dirty="0" smtClean="0">
                <a:solidFill>
                  <a:srgbClr val="0000CC"/>
                </a:solidFill>
              </a:rPr>
              <a:t>array list a[n]</a:t>
            </a:r>
            <a:endParaRPr lang="en-US" altLang="zh-TW" dirty="0">
              <a:solidFill>
                <a:srgbClr val="0000CC"/>
              </a:solidFill>
            </a:endParaRP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For </a:t>
            </a:r>
            <a:r>
              <a:rPr lang="en-US" altLang="zh-TW" dirty="0" smtClean="0"/>
              <a:t>a nonempty chain of integers (</a:t>
            </a:r>
            <a:r>
              <a:rPr lang="en-US" altLang="zh-TW" dirty="0" smtClean="0">
                <a:solidFill>
                  <a:srgbClr val="0000CC"/>
                </a:solidFill>
              </a:rPr>
              <a:t>linked list)</a:t>
            </a:r>
            <a:endParaRPr lang="en-US" altLang="zh-TW" dirty="0">
              <a:solidFill>
                <a:srgbClr val="0000CC"/>
              </a:solidFill>
            </a:endParaRP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60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482790" y="2897641"/>
            <a:ext cx="6385660" cy="731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altLang="zh-TW" dirty="0" smtClean="0"/>
              <a:t>2  </a:t>
            </a:r>
            <a:r>
              <a:rPr lang="en-US" altLang="zh-TW" b="1" dirty="0"/>
              <a:t>for</a:t>
            </a:r>
            <a:r>
              <a:rPr lang="en-US" altLang="zh-TW" dirty="0"/>
              <a:t>(</a:t>
            </a:r>
            <a:r>
              <a:rPr lang="en-US" altLang="zh-TW" b="1" dirty="0" err="1"/>
              <a:t>int</a:t>
            </a:r>
            <a:r>
              <a:rPr lang="en-US" altLang="zh-TW" dirty="0"/>
              <a:t> </a:t>
            </a:r>
            <a:r>
              <a:rPr lang="en-US" altLang="zh-TW" dirty="0" err="1"/>
              <a:t>i</a:t>
            </a:r>
            <a:r>
              <a:rPr lang="en-US" altLang="zh-TW" dirty="0"/>
              <a:t> = 0; </a:t>
            </a:r>
            <a:r>
              <a:rPr lang="en-US" altLang="zh-TW" dirty="0" err="1"/>
              <a:t>i</a:t>
            </a:r>
            <a:r>
              <a:rPr lang="en-US" altLang="zh-TW" dirty="0"/>
              <a:t> &lt; n; </a:t>
            </a:r>
            <a:r>
              <a:rPr lang="en-US" altLang="zh-TW" dirty="0" err="1"/>
              <a:t>i</a:t>
            </a:r>
            <a:r>
              <a:rPr lang="en-US" altLang="zh-TW" dirty="0"/>
              <a:t>++)</a:t>
            </a:r>
          </a:p>
          <a:p>
            <a:pPr marL="0" lvl="2" indent="0">
              <a:buNone/>
            </a:pPr>
            <a:r>
              <a:rPr lang="en-US" altLang="zh-TW" dirty="0" smtClean="0"/>
              <a:t>4      </a:t>
            </a:r>
            <a:r>
              <a:rPr lang="en-US" altLang="zh-TW" dirty="0"/>
              <a:t>k = a[</a:t>
            </a:r>
            <a:r>
              <a:rPr lang="en-US" altLang="zh-TW" dirty="0" err="1"/>
              <a:t>i</a:t>
            </a:r>
            <a:r>
              <a:rPr lang="en-US" altLang="zh-TW" dirty="0"/>
              <a:t>];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482790" y="4520358"/>
            <a:ext cx="6385660" cy="726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None/>
            </a:pPr>
            <a:r>
              <a:rPr lang="en-US" altLang="zh-TW" dirty="0" smtClean="0"/>
              <a:t>2  </a:t>
            </a:r>
            <a:r>
              <a:rPr lang="en-US" altLang="zh-TW" b="1" dirty="0"/>
              <a:t>for</a:t>
            </a:r>
            <a:r>
              <a:rPr lang="en-US" altLang="zh-TW" dirty="0"/>
              <a:t>(</a:t>
            </a:r>
            <a:r>
              <a:rPr lang="en-US" altLang="zh-TW" dirty="0" err="1"/>
              <a:t>ChainNode</a:t>
            </a:r>
            <a:r>
              <a:rPr lang="en-US" altLang="zh-TW" dirty="0"/>
              <a:t>&lt;</a:t>
            </a:r>
            <a:r>
              <a:rPr lang="en-US" altLang="zh-TW" b="1" dirty="0" err="1"/>
              <a:t>int</a:t>
            </a:r>
            <a:r>
              <a:rPr lang="en-US" altLang="zh-TW" dirty="0"/>
              <a:t>&gt;* </a:t>
            </a:r>
            <a:r>
              <a:rPr lang="en-US" altLang="zh-TW" dirty="0" err="1"/>
              <a:t>ptr</a:t>
            </a:r>
            <a:r>
              <a:rPr lang="en-US" altLang="zh-TW" dirty="0"/>
              <a:t> = first; </a:t>
            </a:r>
            <a:r>
              <a:rPr lang="en-US" altLang="zh-TW" dirty="0" err="1"/>
              <a:t>ptr</a:t>
            </a:r>
            <a:r>
              <a:rPr lang="en-US" altLang="zh-TW" dirty="0"/>
              <a:t> != 0; </a:t>
            </a:r>
            <a:r>
              <a:rPr lang="en-US" altLang="zh-TW" dirty="0" err="1"/>
              <a:t>ptr</a:t>
            </a:r>
            <a:r>
              <a:rPr lang="en-US" altLang="zh-TW" dirty="0"/>
              <a:t> = </a:t>
            </a:r>
            <a:r>
              <a:rPr lang="en-US" altLang="zh-TW" dirty="0" err="1"/>
              <a:t>ptr</a:t>
            </a:r>
            <a:r>
              <a:rPr lang="en-US" altLang="zh-TW" dirty="0"/>
              <a:t>-&gt;link)</a:t>
            </a:r>
          </a:p>
          <a:p>
            <a:pPr marL="0" lvl="2" indent="0">
              <a:buNone/>
            </a:pPr>
            <a:r>
              <a:rPr lang="en-US" altLang="zh-TW" dirty="0" smtClean="0"/>
              <a:t>4      </a:t>
            </a:r>
            <a:r>
              <a:rPr lang="en-US" altLang="zh-TW" dirty="0"/>
              <a:t>k = </a:t>
            </a:r>
            <a:r>
              <a:rPr lang="en-US" altLang="zh-TW" dirty="0" err="1"/>
              <a:t>ptr</a:t>
            </a:r>
            <a:r>
              <a:rPr lang="en-US" altLang="zh-TW" dirty="0"/>
              <a:t>-&gt;data;</a:t>
            </a:r>
          </a:p>
        </p:txBody>
      </p:sp>
    </p:spTree>
    <p:extLst>
      <p:ext uri="{BB962C8B-B14F-4D97-AF65-F5344CB8AC3E}">
        <p14:creationId xmlns="" xmlns:p14="http://schemas.microsoft.com/office/powerpoint/2010/main" val="298652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of Chain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(4/5)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C00000"/>
                </a:solidFill>
              </a:rPr>
              <a:t>Second drawback of the naïve approach </a:t>
            </a:r>
            <a:r>
              <a:rPr lang="en-US" altLang="zh-TW" dirty="0"/>
              <a:t>: operations need to be </a:t>
            </a:r>
            <a:r>
              <a:rPr lang="en-US" altLang="zh-TW" dirty="0">
                <a:solidFill>
                  <a:srgbClr val="000099"/>
                </a:solidFill>
              </a:rPr>
              <a:t>member functions </a:t>
            </a:r>
            <a:r>
              <a:rPr lang="en-US" altLang="zh-TW" dirty="0" smtClean="0"/>
              <a:t>of the particular container class as </a:t>
            </a:r>
            <a:r>
              <a:rPr lang="en-US" altLang="zh-TW" dirty="0"/>
              <a:t>they access private </a:t>
            </a:r>
            <a:r>
              <a:rPr lang="en-US" altLang="zh-TW" dirty="0" smtClean="0"/>
              <a:t>data. However,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Not </a:t>
            </a:r>
            <a:r>
              <a:rPr lang="en-US" altLang="zh-TW" dirty="0"/>
              <a:t>all operations are meaningful for all classes</a:t>
            </a:r>
          </a:p>
          <a:p>
            <a:pPr lvl="2"/>
            <a:r>
              <a:rPr lang="en-US" altLang="zh-TW" dirty="0"/>
              <a:t>e.g., sum is meaningful for Chain&lt;</a:t>
            </a:r>
            <a:r>
              <a:rPr lang="en-US" altLang="zh-TW" dirty="0" err="1"/>
              <a:t>int</a:t>
            </a:r>
            <a:r>
              <a:rPr lang="en-US" altLang="zh-TW" dirty="0"/>
              <a:t>&gt; but not for Chain&lt;Rectangle&gt;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Number of member functions can become </a:t>
            </a:r>
            <a:r>
              <a:rPr lang="en-US" altLang="zh-TW" dirty="0" smtClean="0"/>
              <a:t>large. Infeasible </a:t>
            </a:r>
            <a:r>
              <a:rPr lang="en-US" altLang="zh-TW" dirty="0"/>
              <a:t>for the class designer to predict all the operations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Even if acceptable for the user to add member function, class </a:t>
            </a:r>
            <a:r>
              <a:rPr lang="en-US" altLang="zh-TW" dirty="0"/>
              <a:t>users </a:t>
            </a:r>
            <a:r>
              <a:rPr lang="en-US" altLang="zh-TW" dirty="0" smtClean="0"/>
              <a:t>would have </a:t>
            </a:r>
            <a:r>
              <a:rPr lang="en-US" altLang="zh-TW" dirty="0"/>
              <a:t>to learn </a:t>
            </a:r>
            <a:r>
              <a:rPr lang="en-US" altLang="zh-TW" dirty="0">
                <a:solidFill>
                  <a:srgbClr val="000099"/>
                </a:solidFill>
              </a:rPr>
              <a:t>how the container class is implemented </a:t>
            </a:r>
            <a:r>
              <a:rPr lang="en-US" altLang="zh-TW" dirty="0"/>
              <a:t>when they want to add member </a:t>
            </a:r>
            <a:r>
              <a:rPr lang="en-US" altLang="zh-TW" dirty="0" smtClean="0"/>
              <a:t>function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29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of Chain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(5/5)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These arguments suggest that </a:t>
            </a:r>
            <a:r>
              <a:rPr lang="en-US" altLang="zh-TW" dirty="0" smtClean="0">
                <a:solidFill>
                  <a:srgbClr val="0000CC"/>
                </a:solidFill>
              </a:rPr>
              <a:t>container classes be equipped with</a:t>
            </a:r>
            <a:r>
              <a:rPr lang="en-US" altLang="zh-TW" dirty="0" smtClean="0"/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iterators</a:t>
            </a:r>
            <a:r>
              <a:rPr lang="en-US" altLang="zh-TW" dirty="0" smtClean="0"/>
              <a:t> that provide </a:t>
            </a:r>
            <a:r>
              <a:rPr lang="en-US" altLang="zh-TW" dirty="0" smtClean="0">
                <a:solidFill>
                  <a:srgbClr val="0000CC"/>
                </a:solidFill>
              </a:rPr>
              <a:t>systematic access to the elements of the object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ea typeface="新細明體" charset="-120"/>
              </a:rPr>
              <a:t>An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r>
              <a:rPr lang="en-US" altLang="zh-TW" dirty="0" smtClean="0">
                <a:ea typeface="新細明體" charset="-120"/>
              </a:rPr>
              <a:t> permits you to examine the elements of a data structure one at a time.</a:t>
            </a:r>
            <a:endParaRPr lang="en-US" altLang="zh-TW" dirty="0" smtClean="0"/>
          </a:p>
          <a:p>
            <a:r>
              <a:rPr lang="en-US" altLang="zh-TW" dirty="0" smtClean="0"/>
              <a:t>Users can employ these </a:t>
            </a:r>
            <a:r>
              <a:rPr lang="en-US" altLang="zh-TW" dirty="0" err="1" smtClean="0">
                <a:solidFill>
                  <a:srgbClr val="FF0000"/>
                </a:solidFill>
              </a:rPr>
              <a:t>iterators</a:t>
            </a:r>
            <a:r>
              <a:rPr lang="en-US" altLang="zh-TW" dirty="0" smtClean="0"/>
              <a:t> to implement their own functions depending upon the particular application.</a:t>
            </a:r>
          </a:p>
          <a:p>
            <a:r>
              <a:rPr lang="en-US" altLang="zh-TW" dirty="0" smtClean="0"/>
              <a:t>Typically, an </a:t>
            </a:r>
            <a:r>
              <a:rPr lang="en-US" altLang="zh-TW" dirty="0" err="1" smtClean="0">
                <a:solidFill>
                  <a:srgbClr val="0000CC"/>
                </a:solidFill>
              </a:rPr>
              <a:t>iterator</a:t>
            </a:r>
            <a:r>
              <a:rPr lang="en-US" altLang="zh-TW" dirty="0" smtClean="0">
                <a:solidFill>
                  <a:srgbClr val="0000CC"/>
                </a:solidFill>
              </a:rPr>
              <a:t> is implemented </a:t>
            </a:r>
            <a:r>
              <a:rPr lang="en-US" altLang="zh-TW" dirty="0" smtClean="0"/>
              <a:t>as a </a:t>
            </a:r>
            <a:r>
              <a:rPr lang="en-US" altLang="zh-TW" dirty="0" smtClean="0">
                <a:solidFill>
                  <a:srgbClr val="FF0000"/>
                </a:solidFill>
              </a:rPr>
              <a:t>nested class</a:t>
            </a:r>
            <a:r>
              <a:rPr lang="en-US" altLang="zh-TW" dirty="0" smtClean="0"/>
              <a:t> of the container class. (or a </a:t>
            </a:r>
            <a:r>
              <a:rPr lang="en-US" altLang="zh-TW" dirty="0" smtClean="0">
                <a:solidFill>
                  <a:srgbClr val="FF0000"/>
                </a:solidFill>
              </a:rPr>
              <a:t>friend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class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829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329953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 smtClean="0"/>
              <a:t>Iterator</a:t>
            </a:r>
            <a:r>
              <a:rPr lang="en-US" altLang="zh-TW" dirty="0" smtClean="0"/>
              <a:t> is an object </a:t>
            </a:r>
            <a:r>
              <a:rPr lang="en-US" altLang="zh-TW" dirty="0"/>
              <a:t>type that mimics </a:t>
            </a:r>
            <a:r>
              <a:rPr lang="en-US" altLang="zh-TW" b="1" dirty="0" smtClean="0">
                <a:solidFill>
                  <a:srgbClr val="000099"/>
                </a:solidFill>
              </a:rPr>
              <a:t>pointers </a:t>
            </a:r>
            <a:r>
              <a:rPr lang="en-US" altLang="zh-TW" dirty="0" smtClean="0"/>
              <a:t>(a pointer to an element of an (container) object, e.g., a pointer to an element of an </a:t>
            </a:r>
            <a:r>
              <a:rPr lang="en-US" altLang="zh-TW" dirty="0" smtClean="0">
                <a:solidFill>
                  <a:srgbClr val="800080"/>
                </a:solidFill>
              </a:rPr>
              <a:t>array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800080"/>
                </a:solidFill>
              </a:rPr>
              <a:t>chain</a:t>
            </a:r>
            <a:r>
              <a:rPr lang="en-US" altLang="zh-TW" dirty="0" smtClean="0"/>
              <a:t>)</a:t>
            </a:r>
            <a:endParaRPr lang="en-US" altLang="zh-TW" b="1" dirty="0">
              <a:solidFill>
                <a:srgbClr val="000099"/>
              </a:solidFill>
            </a:endParaRPr>
          </a:p>
          <a:p>
            <a:r>
              <a:rPr lang="en-US" altLang="zh-TW" dirty="0"/>
              <a:t>Typically, a </a:t>
            </a:r>
            <a:r>
              <a:rPr lang="en-US" altLang="zh-TW" b="1" dirty="0">
                <a:solidFill>
                  <a:srgbClr val="C00000"/>
                </a:solidFill>
              </a:rPr>
              <a:t>nested class </a:t>
            </a:r>
            <a:r>
              <a:rPr lang="en-US" altLang="zh-TW" dirty="0"/>
              <a:t>of a container class </a:t>
            </a:r>
          </a:p>
          <a:p>
            <a:r>
              <a:rPr lang="en-US" altLang="zh-TW" dirty="0"/>
              <a:t>Designed to </a:t>
            </a:r>
            <a:r>
              <a:rPr lang="en-US" altLang="zh-TW" dirty="0">
                <a:solidFill>
                  <a:srgbClr val="000099"/>
                </a:solidFill>
              </a:rPr>
              <a:t>systematically access the elements </a:t>
            </a:r>
            <a:r>
              <a:rPr lang="en-US" altLang="zh-TW" dirty="0"/>
              <a:t>of a container class </a:t>
            </a:r>
            <a:r>
              <a:rPr lang="en-US" altLang="zh-TW" dirty="0">
                <a:solidFill>
                  <a:srgbClr val="000099"/>
                </a:solidFill>
              </a:rPr>
              <a:t>one by one</a:t>
            </a:r>
          </a:p>
          <a:p>
            <a:r>
              <a:rPr lang="en-US" altLang="zh-TW" dirty="0"/>
              <a:t>User can employ iterators to implement their own </a:t>
            </a:r>
            <a:r>
              <a:rPr lang="en-US" altLang="zh-TW" dirty="0" smtClean="0"/>
              <a:t>functions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63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558215" y="4776333"/>
            <a:ext cx="3859040" cy="17651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x[3] = {0,1,2};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y=x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y!=x+3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y++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 “;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TW" sz="18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543865" y="4802125"/>
            <a:ext cx="4375052" cy="726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!=3;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x[</a:t>
            </a:r>
            <a:r>
              <a:rPr lang="en-US" altLang="zh-TW" sz="1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 “;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557931" y="5798605"/>
            <a:ext cx="4375053" cy="726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18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18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altLang="zh-TW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18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18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 “;</a:t>
            </a:r>
            <a:endParaRPr lang="en-US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230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</a:t>
            </a:r>
            <a:r>
              <a:rPr lang="en-US" altLang="zh-TW" dirty="0" err="1" smtClean="0"/>
              <a:t>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2672861"/>
            <a:ext cx="7886700" cy="3936485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err="1" smtClean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altLang="zh-TW" dirty="0" smtClean="0"/>
              <a:t> is the data type of the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, </a:t>
            </a:r>
            <a:r>
              <a:rPr lang="en-US" altLang="zh-TW" b="1" dirty="0" smtClean="0">
                <a:solidFill>
                  <a:srgbClr val="C00000"/>
                </a:solidFill>
              </a:rPr>
              <a:t>start</a:t>
            </a:r>
            <a:r>
              <a:rPr lang="en-US" altLang="zh-TW" dirty="0" smtClean="0"/>
              <a:t> is the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value for the </a:t>
            </a:r>
            <a:r>
              <a:rPr lang="en-US" altLang="zh-TW" dirty="0" smtClean="0">
                <a:solidFill>
                  <a:srgbClr val="0000CC"/>
                </a:solidFill>
              </a:rPr>
              <a:t>first element </a:t>
            </a:r>
            <a:r>
              <a:rPr lang="en-US" altLang="zh-TW" dirty="0" smtClean="0"/>
              <a:t>in the </a:t>
            </a:r>
            <a:r>
              <a:rPr lang="en-US" altLang="zh-TW" dirty="0" smtClean="0">
                <a:solidFill>
                  <a:srgbClr val="C00000"/>
                </a:solidFill>
              </a:rPr>
              <a:t>range [</a:t>
            </a:r>
            <a:r>
              <a:rPr lang="en-US" altLang="zh-TW" dirty="0" err="1" smtClean="0">
                <a:solidFill>
                  <a:srgbClr val="C00000"/>
                </a:solidFill>
              </a:rPr>
              <a:t>start,end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C00000"/>
                </a:solidFill>
              </a:rPr>
              <a:t>end</a:t>
            </a:r>
            <a:r>
              <a:rPr lang="en-US" altLang="zh-TW" dirty="0" smtClean="0"/>
              <a:t> is the value the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has when incremented </a:t>
            </a:r>
            <a:r>
              <a:rPr lang="en-US" altLang="zh-TW" dirty="0" smtClean="0">
                <a:solidFill>
                  <a:srgbClr val="0000CC"/>
                </a:solidFill>
              </a:rPr>
              <a:t>one past the last element </a:t>
            </a:r>
          </a:p>
          <a:p>
            <a:r>
              <a:rPr lang="en-US" altLang="zh-TW" dirty="0" smtClean="0"/>
              <a:t>The concept of an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is fundamental to writing </a:t>
            </a:r>
            <a:r>
              <a:rPr lang="en-US" altLang="zh-TW" dirty="0" smtClean="0">
                <a:solidFill>
                  <a:srgbClr val="0000CC"/>
                </a:solidFill>
              </a:rPr>
              <a:t>generic code in C++</a:t>
            </a:r>
          </a:p>
          <a:p>
            <a:r>
              <a:rPr lang="en-US" altLang="zh-TW" dirty="0" smtClean="0"/>
              <a:t>Design </a:t>
            </a:r>
            <a:r>
              <a:rPr lang="en-US" altLang="zh-TW" dirty="0"/>
              <a:t>philosophy</a:t>
            </a:r>
          </a:p>
          <a:p>
            <a:pPr lvl="1"/>
            <a:r>
              <a:rPr lang="en-US" altLang="zh-TW" dirty="0"/>
              <a:t>Implementing iterators is tedious for </a:t>
            </a:r>
            <a:r>
              <a:rPr lang="en-US" altLang="zh-TW" dirty="0" smtClean="0"/>
              <a:t>designers –- </a:t>
            </a:r>
            <a:r>
              <a:rPr lang="en-US" altLang="zh-TW" b="1" dirty="0" smtClean="0">
                <a:solidFill>
                  <a:srgbClr val="FF0000"/>
                </a:solidFill>
              </a:rPr>
              <a:t>C++ STL</a:t>
            </a:r>
            <a:r>
              <a:rPr lang="en-US" altLang="zh-TW" dirty="0" smtClean="0"/>
              <a:t> provide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for </a:t>
            </a:r>
            <a:r>
              <a:rPr lang="en-US" altLang="zh-TW" dirty="0" smtClean="0">
                <a:solidFill>
                  <a:srgbClr val="0000CC"/>
                </a:solidFill>
              </a:rPr>
              <a:t>STL containers</a:t>
            </a:r>
            <a:endParaRPr lang="en-US" altLang="zh-TW" dirty="0">
              <a:solidFill>
                <a:srgbClr val="0000CC"/>
              </a:solidFill>
            </a:endParaRPr>
          </a:p>
          <a:p>
            <a:pPr lvl="1"/>
            <a:r>
              <a:rPr lang="en-US" altLang="zh-TW" dirty="0"/>
              <a:t>Users' jobs are simplified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64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659984" y="1592362"/>
            <a:ext cx="5697415" cy="7264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b="1" dirty="0" err="1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2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  <a:endParaRPr lang="en-US" altLang="zh-TW" sz="2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TW" sz="2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&lt;&lt; “ “;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8" name="群組 27"/>
          <p:cNvGrpSpPr/>
          <p:nvPr/>
        </p:nvGrpSpPr>
        <p:grpSpPr>
          <a:xfrm>
            <a:off x="4853354" y="347003"/>
            <a:ext cx="3674764" cy="869030"/>
            <a:chOff x="4853354" y="347003"/>
            <a:chExt cx="3674764" cy="869030"/>
          </a:xfrm>
        </p:grpSpPr>
        <p:sp>
          <p:nvSpPr>
            <p:cNvPr id="14" name="文字方塊 13"/>
            <p:cNvSpPr txBox="1"/>
            <p:nvPr/>
          </p:nvSpPr>
          <p:spPr>
            <a:xfrm>
              <a:off x="4853354" y="815923"/>
              <a:ext cx="665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start</a:t>
              </a:r>
              <a:endParaRPr lang="zh-TW" altLang="en-US" sz="20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5022167" y="351693"/>
              <a:ext cx="323556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695071" y="349348"/>
              <a:ext cx="323556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6325779" y="347003"/>
              <a:ext cx="323556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625888" y="351692"/>
              <a:ext cx="516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……</a:t>
              </a:r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535600" y="361071"/>
              <a:ext cx="323556" cy="3376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945907" y="813581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end</a:t>
              </a:r>
              <a:endParaRPr lang="zh-TW" altLang="en-US" sz="2000" dirty="0"/>
            </a:p>
          </p:txBody>
        </p:sp>
        <p:cxnSp>
          <p:nvCxnSpPr>
            <p:cNvPr id="20" name="直線單箭頭接點 19"/>
            <p:cNvCxnSpPr/>
            <p:nvPr/>
          </p:nvCxnSpPr>
          <p:spPr>
            <a:xfrm flipH="1" flipV="1">
              <a:off x="8234300" y="658837"/>
              <a:ext cx="2385" cy="2391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H="1" flipV="1">
              <a:off x="5207392" y="698695"/>
              <a:ext cx="2385" cy="23915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>
              <a:stCxn id="6" idx="3"/>
              <a:endCxn id="8" idx="1"/>
            </p:cNvCxnSpPr>
            <p:nvPr/>
          </p:nvCxnSpPr>
          <p:spPr>
            <a:xfrm flipV="1">
              <a:off x="5345723" y="518160"/>
              <a:ext cx="349348" cy="2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V="1">
              <a:off x="6004560" y="543950"/>
              <a:ext cx="349348" cy="2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V="1">
              <a:off x="7186246" y="529883"/>
              <a:ext cx="349348" cy="23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/>
          <p:cNvCxnSpPr/>
          <p:nvPr/>
        </p:nvCxnSpPr>
        <p:spPr>
          <a:xfrm flipV="1">
            <a:off x="7831015" y="541606"/>
            <a:ext cx="349348" cy="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309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051116" cy="101942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Possible Code for STL copy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754877"/>
            <a:ext cx="7886700" cy="1784129"/>
          </a:xfrm>
        </p:spPr>
        <p:txBody>
          <a:bodyPr/>
          <a:lstStyle/>
          <a:p>
            <a:r>
              <a:rPr lang="en-US" altLang="zh-TW" dirty="0" smtClean="0"/>
              <a:t>This code maybe used to copy  elements of any object that has an </a:t>
            </a:r>
            <a:r>
              <a:rPr lang="en-US" altLang="zh-TW" dirty="0" err="1" smtClean="0"/>
              <a:t>iterator</a:t>
            </a:r>
            <a:r>
              <a:rPr lang="en-US" altLang="zh-TW" dirty="0" smtClean="0"/>
              <a:t> for which the </a:t>
            </a:r>
            <a:r>
              <a:rPr lang="en-US" altLang="zh-TW" dirty="0" smtClean="0">
                <a:solidFill>
                  <a:srgbClr val="0000CC"/>
                </a:solidFill>
              </a:rPr>
              <a:t>operators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!=</a:t>
            </a:r>
            <a:r>
              <a:rPr lang="en-US" altLang="zh-TW" dirty="0" smtClean="0"/>
              <a:t> and </a:t>
            </a:r>
            <a:r>
              <a:rPr lang="en-US" altLang="zh-TW" b="1" dirty="0" smtClean="0">
                <a:solidFill>
                  <a:srgbClr val="FF0000"/>
                </a:solidFill>
              </a:rPr>
              <a:t>++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postincrement</a:t>
            </a:r>
            <a:r>
              <a:rPr lang="en-US" altLang="zh-TW" dirty="0" smtClean="0"/>
              <a:t>) as well as the </a:t>
            </a:r>
            <a:r>
              <a:rPr lang="en-US" altLang="zh-TW" dirty="0" smtClean="0">
                <a:solidFill>
                  <a:srgbClr val="0000CC"/>
                </a:solidFill>
              </a:rPr>
              <a:t>dereferencing operator</a:t>
            </a:r>
            <a:r>
              <a:rPr lang="en-US" altLang="zh-TW" dirty="0" smtClean="0"/>
              <a:t> (</a:t>
            </a:r>
            <a:r>
              <a:rPr lang="en-US" altLang="zh-TW" b="1" dirty="0" smtClean="0">
                <a:solidFill>
                  <a:srgbClr val="FF0000"/>
                </a:solidFill>
              </a:rPr>
              <a:t>*</a:t>
            </a:r>
            <a:r>
              <a:rPr lang="en-US" altLang="zh-TW" dirty="0" smtClean="0"/>
              <a:t>) have been defined.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07963" y="1507954"/>
            <a:ext cx="8398413" cy="31062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copy(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start,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end, </a:t>
            </a:r>
            <a:r>
              <a:rPr lang="en-US" altLang="zh-TW" sz="22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to)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 // copy from [</a:t>
            </a:r>
            <a:r>
              <a:rPr lang="en-US" altLang="zh-TW" sz="22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start,end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to [to, to + end - start)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2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2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 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to = 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start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 to</a:t>
            </a:r>
            <a:r>
              <a:rPr lang="en-US" altLang="zh-TW" sz="2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 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6630279" cy="5100014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Support </a:t>
            </a:r>
            <a:r>
              <a:rPr lang="en-US" altLang="zh-TW" dirty="0">
                <a:solidFill>
                  <a:srgbClr val="C00000"/>
                </a:solidFill>
              </a:rPr>
              <a:t>pointer-like operations</a:t>
            </a:r>
          </a:p>
          <a:p>
            <a:pPr lvl="1"/>
            <a:r>
              <a:rPr lang="en-US" altLang="zh-TW" dirty="0"/>
              <a:t>Using operator overloading	</a:t>
            </a:r>
          </a:p>
          <a:p>
            <a:r>
              <a:rPr lang="en-US" altLang="zh-TW" dirty="0" smtClean="0"/>
              <a:t>C++ provides </a:t>
            </a:r>
            <a:r>
              <a:rPr lang="en-US" altLang="zh-TW" dirty="0" err="1" smtClean="0"/>
              <a:t>iterators</a:t>
            </a:r>
            <a:r>
              <a:rPr lang="en-US" altLang="zh-TW" dirty="0" smtClean="0"/>
              <a:t> which are </a:t>
            </a:r>
            <a:r>
              <a:rPr lang="en-US" altLang="zh-TW" dirty="0"/>
              <a:t>classified into five categories according to the supported operations</a:t>
            </a:r>
          </a:p>
          <a:p>
            <a:pPr lvl="1"/>
            <a:r>
              <a:rPr lang="en-US" altLang="zh-TW" b="1" dirty="0" smtClean="0">
                <a:solidFill>
                  <a:srgbClr val="000099"/>
                </a:solidFill>
              </a:rPr>
              <a:t>Input </a:t>
            </a:r>
            <a:r>
              <a:rPr lang="en-US" altLang="zh-TW" b="1" dirty="0">
                <a:solidFill>
                  <a:srgbClr val="000099"/>
                </a:solidFill>
              </a:rPr>
              <a:t>iterators</a:t>
            </a:r>
            <a:r>
              <a:rPr lang="en-US" altLang="zh-TW" dirty="0"/>
              <a:t>: support </a:t>
            </a:r>
            <a:r>
              <a:rPr lang="en-US" altLang="zh-TW" dirty="0">
                <a:solidFill>
                  <a:srgbClr val="C00000"/>
                </a:solidFill>
              </a:rPr>
              <a:t>read</a:t>
            </a:r>
            <a:r>
              <a:rPr lang="en-US" altLang="zh-TW" dirty="0"/>
              <a:t> access to the elements pointed at and </a:t>
            </a:r>
            <a:r>
              <a:rPr lang="en-US" altLang="zh-TW" dirty="0">
                <a:solidFill>
                  <a:srgbClr val="C00000"/>
                </a:solidFill>
              </a:rPr>
              <a:t>++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b="1" dirty="0">
                <a:solidFill>
                  <a:srgbClr val="000099"/>
                </a:solidFill>
              </a:rPr>
              <a:t>Output iterators</a:t>
            </a:r>
            <a:r>
              <a:rPr lang="en-US" altLang="zh-TW" dirty="0"/>
              <a:t>: support </a:t>
            </a:r>
            <a:r>
              <a:rPr lang="en-US" altLang="zh-TW" dirty="0">
                <a:solidFill>
                  <a:srgbClr val="C00000"/>
                </a:solidFill>
              </a:rPr>
              <a:t>write</a:t>
            </a:r>
            <a:r>
              <a:rPr lang="en-US" altLang="zh-TW" dirty="0"/>
              <a:t> access to the elements pointed at and </a:t>
            </a:r>
            <a:r>
              <a:rPr lang="en-US" altLang="zh-TW" dirty="0">
                <a:solidFill>
                  <a:srgbClr val="C00000"/>
                </a:solidFill>
              </a:rPr>
              <a:t>++</a:t>
            </a:r>
          </a:p>
          <a:p>
            <a:pPr lvl="1"/>
            <a:r>
              <a:rPr lang="en-US" altLang="zh-TW" b="1" dirty="0">
                <a:solidFill>
                  <a:srgbClr val="000099"/>
                </a:solidFill>
              </a:rPr>
              <a:t>Forward iterators</a:t>
            </a:r>
            <a:r>
              <a:rPr lang="en-US" altLang="zh-TW" dirty="0"/>
              <a:t>: support </a:t>
            </a:r>
            <a:r>
              <a:rPr lang="en-US" altLang="zh-TW" dirty="0">
                <a:solidFill>
                  <a:srgbClr val="C00000"/>
                </a:solidFill>
              </a:rPr>
              <a:t>both input and output</a:t>
            </a:r>
          </a:p>
          <a:p>
            <a:pPr lvl="1"/>
            <a:r>
              <a:rPr lang="en-US" altLang="zh-TW" b="1" dirty="0">
                <a:solidFill>
                  <a:srgbClr val="000099"/>
                </a:solidFill>
              </a:rPr>
              <a:t>Bidirectional iterators</a:t>
            </a:r>
            <a:r>
              <a:rPr lang="en-US" altLang="zh-TW" dirty="0"/>
              <a:t>: additionally support </a:t>
            </a:r>
            <a:r>
              <a:rPr lang="en-US" altLang="zh-TW" dirty="0">
                <a:solidFill>
                  <a:srgbClr val="C00000"/>
                </a:solidFill>
              </a:rPr>
              <a:t>--</a:t>
            </a:r>
          </a:p>
          <a:p>
            <a:pPr lvl="1"/>
            <a:r>
              <a:rPr lang="en-US" altLang="zh-TW" b="1" dirty="0">
                <a:solidFill>
                  <a:srgbClr val="000099"/>
                </a:solidFill>
              </a:rPr>
              <a:t>Random access iterators</a:t>
            </a:r>
            <a:r>
              <a:rPr lang="en-US" altLang="zh-TW" dirty="0"/>
              <a:t>: additionally support jumps by </a:t>
            </a:r>
            <a:r>
              <a:rPr lang="en-US" altLang="zh-TW" dirty="0">
                <a:solidFill>
                  <a:srgbClr val="C00000"/>
                </a:solidFill>
              </a:rPr>
              <a:t>arbitrary</a:t>
            </a:r>
            <a:r>
              <a:rPr lang="en-US" altLang="zh-TW" dirty="0"/>
              <a:t> </a:t>
            </a:r>
            <a:r>
              <a:rPr lang="en-US" altLang="zh-TW" dirty="0" smtClean="0"/>
              <a:t>amounts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66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7318372" y="3641969"/>
            <a:ext cx="1643400" cy="2261089"/>
            <a:chOff x="7318372" y="3641969"/>
            <a:chExt cx="1643400" cy="2261089"/>
          </a:xfrm>
        </p:grpSpPr>
        <p:grpSp>
          <p:nvGrpSpPr>
            <p:cNvPr id="10" name="群組 9"/>
            <p:cNvGrpSpPr/>
            <p:nvPr/>
          </p:nvGrpSpPr>
          <p:grpSpPr>
            <a:xfrm>
              <a:off x="7334665" y="3641969"/>
              <a:ext cx="1611614" cy="369332"/>
              <a:chOff x="7278327" y="3641969"/>
              <a:chExt cx="1611614" cy="369332"/>
            </a:xfrm>
          </p:grpSpPr>
          <p:sp>
            <p:nvSpPr>
              <p:cNvPr id="5" name="文字方塊 4"/>
              <p:cNvSpPr txBox="1"/>
              <p:nvPr/>
            </p:nvSpPr>
            <p:spPr>
              <a:xfrm>
                <a:off x="7278327" y="3641969"/>
                <a:ext cx="691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input</a:t>
                </a:r>
                <a:endParaRPr lang="zh-TW" altLang="en-US" b="1" dirty="0"/>
              </a:p>
            </p:txBody>
          </p:sp>
          <p:sp>
            <p:nvSpPr>
              <p:cNvPr id="6" name="文字方塊 5"/>
              <p:cNvSpPr txBox="1"/>
              <p:nvPr/>
            </p:nvSpPr>
            <p:spPr>
              <a:xfrm>
                <a:off x="8051249" y="3641969"/>
                <a:ext cx="838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b="1" dirty="0"/>
                  <a:t>output</a:t>
                </a:r>
                <a:endParaRPr lang="zh-TW" altLang="en-US" b="1" dirty="0"/>
              </a:p>
            </p:txBody>
          </p:sp>
        </p:grpSp>
        <p:sp>
          <p:nvSpPr>
            <p:cNvPr id="7" name="文字方塊 6"/>
            <p:cNvSpPr txBox="1"/>
            <p:nvPr/>
          </p:nvSpPr>
          <p:spPr>
            <a:xfrm>
              <a:off x="7666737" y="4306276"/>
              <a:ext cx="94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forward</a:t>
              </a:r>
              <a:endParaRPr lang="zh-TW" altLang="en-US" b="1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415032" y="4896555"/>
              <a:ext cx="1387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bidirectional</a:t>
              </a:r>
              <a:endParaRPr lang="zh-TW" altLang="en-US" b="1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318372" y="5533726"/>
              <a:ext cx="1643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b="1" dirty="0"/>
                <a:t>Random access</a:t>
              </a:r>
              <a:endParaRPr lang="zh-TW" altLang="en-US" b="1" dirty="0"/>
            </a:p>
          </p:txBody>
        </p:sp>
        <p:sp>
          <p:nvSpPr>
            <p:cNvPr id="11" name="手繪多邊形 10"/>
            <p:cNvSpPr/>
            <p:nvPr/>
          </p:nvSpPr>
          <p:spPr>
            <a:xfrm>
              <a:off x="7659077" y="4001477"/>
              <a:ext cx="859692" cy="320431"/>
            </a:xfrm>
            <a:custGeom>
              <a:avLst/>
              <a:gdLst>
                <a:gd name="connsiteX0" fmla="*/ 0 w 859692"/>
                <a:gd name="connsiteY0" fmla="*/ 7815 h 320431"/>
                <a:gd name="connsiteX1" fmla="*/ 0 w 859692"/>
                <a:gd name="connsiteY1" fmla="*/ 7815 h 320431"/>
                <a:gd name="connsiteX2" fmla="*/ 445477 w 859692"/>
                <a:gd name="connsiteY2" fmla="*/ 320431 h 320431"/>
                <a:gd name="connsiteX3" fmla="*/ 859692 w 859692"/>
                <a:gd name="connsiteY3" fmla="*/ 0 h 32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9692" h="320431">
                  <a:moveTo>
                    <a:pt x="0" y="7815"/>
                  </a:moveTo>
                  <a:lnTo>
                    <a:pt x="0" y="7815"/>
                  </a:lnTo>
                  <a:lnTo>
                    <a:pt x="445477" y="320431"/>
                  </a:lnTo>
                  <a:lnTo>
                    <a:pt x="85969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8113999" y="4603261"/>
              <a:ext cx="0" cy="367323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8113999" y="5250257"/>
              <a:ext cx="0" cy="367323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7418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Forward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Allows only forward movement through the elements of a data structure</a:t>
            </a:r>
          </a:p>
          <a:p>
            <a:r>
              <a:rPr lang="en-US" altLang="zh-TW" dirty="0" smtClean="0"/>
              <a:t>Support </a:t>
            </a:r>
            <a:r>
              <a:rPr lang="en-US" altLang="zh-TW" dirty="0" smtClean="0">
                <a:solidFill>
                  <a:srgbClr val="C00000"/>
                </a:solidFill>
              </a:rPr>
              <a:t>both input and output</a:t>
            </a:r>
          </a:p>
          <a:p>
            <a:r>
              <a:rPr lang="en-US" altLang="zh-TW" dirty="0" smtClean="0">
                <a:ea typeface="新細明體" charset="-120"/>
              </a:rPr>
              <a:t>Forward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r>
              <a:rPr lang="en-US" altLang="zh-TW" dirty="0" smtClean="0">
                <a:ea typeface="新細明體" charset="-120"/>
              </a:rPr>
              <a:t> Methods:</a:t>
            </a:r>
          </a:p>
          <a:p>
            <a:pPr lvl="1"/>
            <a:r>
              <a:rPr lang="en-US" altLang="zh-TW" sz="2600" dirty="0" err="1" smtClean="0">
                <a:solidFill>
                  <a:srgbClr val="0000CC"/>
                </a:solidFill>
                <a:ea typeface="新細明體" charset="-120"/>
              </a:rPr>
              <a:t>iterator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(T* </a:t>
            </a:r>
            <a:r>
              <a:rPr lang="en-US" altLang="zh-TW" sz="2600" dirty="0" err="1" smtClean="0">
                <a:solidFill>
                  <a:srgbClr val="0000CC"/>
                </a:solidFill>
                <a:ea typeface="新細明體" charset="-120"/>
              </a:rPr>
              <a:t>thePosition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)</a:t>
            </a:r>
          </a:p>
          <a:p>
            <a:pPr marL="742950" lvl="1" indent="-285750">
              <a:buNone/>
            </a:pPr>
            <a:r>
              <a:rPr lang="en-US" altLang="zh-TW" sz="2600" dirty="0" smtClean="0">
                <a:ea typeface="新細明體" charset="-120"/>
              </a:rPr>
              <a:t>	Constructs an </a:t>
            </a:r>
            <a:r>
              <a:rPr lang="en-US" altLang="zh-TW" sz="2600" dirty="0" err="1" smtClean="0">
                <a:ea typeface="新細明體" charset="-120"/>
              </a:rPr>
              <a:t>iterator</a:t>
            </a:r>
            <a:r>
              <a:rPr lang="en-US" altLang="zh-TW" sz="2600" dirty="0" smtClean="0">
                <a:ea typeface="新細明體" charset="-120"/>
              </a:rPr>
              <a:t> positioned at specified element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Dereferencing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*</a:t>
            </a:r>
            <a:r>
              <a:rPr lang="en-US" altLang="zh-TW" sz="2600" dirty="0" smtClean="0">
                <a:ea typeface="新細明體" charset="-120"/>
              </a:rPr>
              <a:t> and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-&gt;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Post and pre increment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++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Equality testing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== </a:t>
            </a:r>
            <a:r>
              <a:rPr lang="en-US" altLang="zh-TW" sz="2600" dirty="0" smtClean="0">
                <a:ea typeface="新細明體" charset="-120"/>
              </a:rPr>
              <a:t>and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!=</a:t>
            </a:r>
          </a:p>
          <a:p>
            <a:pPr lvl="1"/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Bidirectional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Allows both forward and backward movement through the elements of a data structure</a:t>
            </a:r>
          </a:p>
          <a:p>
            <a:r>
              <a:rPr lang="en-US" altLang="zh-TW" dirty="0" smtClean="0"/>
              <a:t>Support </a:t>
            </a:r>
            <a:r>
              <a:rPr lang="en-US" altLang="zh-TW" dirty="0" smtClean="0">
                <a:solidFill>
                  <a:srgbClr val="C00000"/>
                </a:solidFill>
              </a:rPr>
              <a:t>both input and output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Bidirectional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r>
              <a:rPr lang="en-US" altLang="zh-TW" dirty="0" smtClean="0">
                <a:ea typeface="新細明體" charset="-120"/>
              </a:rPr>
              <a:t> Methods:</a:t>
            </a:r>
          </a:p>
          <a:p>
            <a:pPr lvl="1"/>
            <a:r>
              <a:rPr lang="en-US" altLang="zh-TW" sz="2600" dirty="0" err="1" smtClean="0">
                <a:solidFill>
                  <a:srgbClr val="0000CC"/>
                </a:solidFill>
                <a:ea typeface="新細明體" charset="-120"/>
              </a:rPr>
              <a:t>iterator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(T* </a:t>
            </a:r>
            <a:r>
              <a:rPr lang="en-US" altLang="zh-TW" sz="2600" dirty="0" err="1" smtClean="0">
                <a:solidFill>
                  <a:srgbClr val="0000CC"/>
                </a:solidFill>
                <a:ea typeface="新細明體" charset="-120"/>
              </a:rPr>
              <a:t>thePosition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)</a:t>
            </a:r>
          </a:p>
          <a:p>
            <a:pPr marL="742950" lvl="1" indent="-285750">
              <a:buNone/>
            </a:pPr>
            <a:r>
              <a:rPr lang="en-US" altLang="zh-TW" sz="2600" dirty="0" smtClean="0">
                <a:ea typeface="新細明體" charset="-120"/>
              </a:rPr>
              <a:t>	Constructs an </a:t>
            </a:r>
            <a:r>
              <a:rPr lang="en-US" altLang="zh-TW" sz="2600" dirty="0" err="1" smtClean="0">
                <a:ea typeface="新細明體" charset="-120"/>
              </a:rPr>
              <a:t>iterator</a:t>
            </a:r>
            <a:r>
              <a:rPr lang="en-US" altLang="zh-TW" sz="2600" dirty="0" smtClean="0">
                <a:ea typeface="新細明體" charset="-120"/>
              </a:rPr>
              <a:t> positioned at specified element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Dereferencing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* </a:t>
            </a:r>
            <a:r>
              <a:rPr lang="en-US" altLang="zh-TW" sz="2600" dirty="0" smtClean="0">
                <a:ea typeface="新細明體" charset="-120"/>
              </a:rPr>
              <a:t>and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-&gt;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Post and pre increment and decrement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++</a:t>
            </a:r>
            <a:r>
              <a:rPr lang="en-US" altLang="zh-TW" sz="2600" dirty="0" smtClean="0">
                <a:ea typeface="新細明體" charset="-120"/>
              </a:rPr>
              <a:t> and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--</a:t>
            </a:r>
          </a:p>
          <a:p>
            <a:pPr marL="742950" lvl="1" indent="-285750"/>
            <a:r>
              <a:rPr lang="en-US" altLang="zh-TW" sz="2600" dirty="0" smtClean="0">
                <a:ea typeface="新細明體" charset="-120"/>
              </a:rPr>
              <a:t>Equality testing operators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==</a:t>
            </a:r>
            <a:r>
              <a:rPr lang="en-US" altLang="zh-TW" sz="2600" dirty="0" smtClean="0">
                <a:ea typeface="新細明體" charset="-120"/>
              </a:rPr>
              <a:t> and </a:t>
            </a:r>
            <a:r>
              <a:rPr lang="en-US" altLang="zh-TW" sz="2600" dirty="0" smtClean="0">
                <a:solidFill>
                  <a:srgbClr val="FF0000"/>
                </a:solidFill>
                <a:ea typeface="新細明體" charset="-120"/>
              </a:rPr>
              <a:t>!=</a:t>
            </a:r>
          </a:p>
          <a:p>
            <a:pPr lvl="1"/>
            <a:endParaRPr lang="zh-TW" altLang="en-US" sz="2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ea typeface="新細明體" charset="-120"/>
              </a:rPr>
              <a:t>Iterator</a:t>
            </a:r>
            <a:r>
              <a:rPr lang="en-US" altLang="zh-TW" dirty="0" smtClean="0">
                <a:ea typeface="新細明體" charset="-120"/>
              </a:rPr>
              <a:t>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Assume that a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forward 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iterator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class </a:t>
            </a:r>
            <a:r>
              <a:rPr lang="en-US" altLang="zh-TW" dirty="0" err="1" smtClean="0">
                <a:solidFill>
                  <a:srgbClr val="C00000"/>
                </a:solidFill>
                <a:ea typeface="新細明體" charset="-120"/>
              </a:rPr>
              <a:t>ChainIterator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is defined within the class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 Chain</a:t>
            </a:r>
          </a:p>
          <a:p>
            <a:r>
              <a:rPr lang="en-US" altLang="zh-TW" dirty="0" smtClean="0">
                <a:ea typeface="新細明體" charset="-120"/>
              </a:rPr>
              <a:t>Assume that methods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begin()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and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end() </a:t>
            </a:r>
            <a:r>
              <a:rPr lang="en-US" altLang="zh-TW" dirty="0" smtClean="0">
                <a:ea typeface="新細明體" charset="-120"/>
              </a:rPr>
              <a:t>are defined for</a:t>
            </a:r>
            <a:r>
              <a:rPr lang="en-US" altLang="zh-TW" dirty="0" smtClean="0">
                <a:solidFill>
                  <a:schemeClr val="bg1"/>
                </a:solidFill>
                <a:ea typeface="新細明體" charset="-120"/>
              </a:rPr>
              <a:t>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Chain</a:t>
            </a:r>
          </a:p>
          <a:p>
            <a:pPr marL="742950" lvl="1" indent="-285750">
              <a:buFontTx/>
              <a:buChar char="•"/>
            </a:pPr>
            <a:r>
              <a:rPr lang="en-US" altLang="zh-TW" sz="2600" dirty="0" smtClean="0">
                <a:solidFill>
                  <a:srgbClr val="C00000"/>
                </a:solidFill>
                <a:ea typeface="新細明體" charset="-120"/>
              </a:rPr>
              <a:t>begin() </a:t>
            </a:r>
            <a:r>
              <a:rPr lang="en-US" altLang="zh-TW" sz="2600" dirty="0" smtClean="0">
                <a:ea typeface="新細明體" charset="-120"/>
              </a:rPr>
              <a:t>returns an </a:t>
            </a:r>
            <a:r>
              <a:rPr lang="en-US" altLang="zh-TW" sz="2600" dirty="0" err="1" smtClean="0">
                <a:ea typeface="新細明體" charset="-120"/>
              </a:rPr>
              <a:t>iterator</a:t>
            </a:r>
            <a:r>
              <a:rPr lang="en-US" altLang="zh-TW" sz="2600" dirty="0" smtClean="0">
                <a:ea typeface="新細明體" charset="-120"/>
              </a:rPr>
              <a:t> positioned at 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element 0</a:t>
            </a:r>
            <a:r>
              <a:rPr lang="en-US" altLang="zh-TW" sz="2600" dirty="0" smtClean="0">
                <a:ea typeface="新細明體" charset="-120"/>
              </a:rPr>
              <a:t> (i.e., leftmost node) of list.</a:t>
            </a:r>
          </a:p>
          <a:p>
            <a:pPr marL="742950" lvl="1" indent="-285750">
              <a:buFontTx/>
              <a:buChar char="•"/>
            </a:pPr>
            <a:r>
              <a:rPr lang="en-US" altLang="zh-TW" sz="2600" dirty="0" smtClean="0">
                <a:solidFill>
                  <a:srgbClr val="C00000"/>
                </a:solidFill>
                <a:ea typeface="新細明體" charset="-120"/>
              </a:rPr>
              <a:t>end() </a:t>
            </a:r>
            <a:r>
              <a:rPr lang="en-US" altLang="zh-TW" sz="2600" dirty="0" smtClean="0">
                <a:ea typeface="新細明體" charset="-120"/>
              </a:rPr>
              <a:t>returns an </a:t>
            </a:r>
            <a:r>
              <a:rPr lang="en-US" altLang="zh-TW" sz="2600" dirty="0" err="1" smtClean="0">
                <a:ea typeface="新細明體" charset="-120"/>
              </a:rPr>
              <a:t>iterator</a:t>
            </a:r>
            <a:r>
              <a:rPr lang="en-US" altLang="zh-TW" sz="2600" dirty="0" smtClean="0">
                <a:ea typeface="新細明體" charset="-120"/>
              </a:rPr>
              <a:t> positioned </a:t>
            </a:r>
            <a:r>
              <a:rPr lang="en-US" altLang="zh-TW" sz="2600" dirty="0" smtClean="0">
                <a:solidFill>
                  <a:srgbClr val="0000CC"/>
                </a:solidFill>
                <a:ea typeface="新細明體" charset="-120"/>
              </a:rPr>
              <a:t>one past last element of list</a:t>
            </a:r>
            <a:r>
              <a:rPr lang="en-US" altLang="zh-TW" sz="2600" dirty="0" smtClean="0">
                <a:ea typeface="新細明體" charset="-120"/>
              </a:rPr>
              <a:t> (i.e., NULL or 0).</a:t>
            </a:r>
          </a:p>
          <a:p>
            <a:endParaRPr lang="zh-TW" altLang="en-US" sz="26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List elements are stored, in memory, in an arbitrary order (</a:t>
            </a:r>
            <a:r>
              <a:rPr lang="en-US" altLang="zh-TW" dirty="0" err="1" smtClean="0">
                <a:ea typeface="新細明體" charset="-120"/>
              </a:rPr>
              <a:t>nonsequential</a:t>
            </a:r>
            <a:r>
              <a:rPr lang="en-US" altLang="zh-TW" dirty="0" smtClean="0">
                <a:ea typeface="新細明體" charset="-120"/>
              </a:rPr>
              <a:t> order)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Explicit information (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called a link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)  </a:t>
            </a:r>
            <a:r>
              <a:rPr lang="en-US" altLang="zh-TW" dirty="0" smtClean="0">
                <a:ea typeface="新細明體" charset="-120"/>
              </a:rPr>
              <a:t>is used to go from one element to the next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1030458" y="2562177"/>
            <a:ext cx="6845300" cy="533400"/>
            <a:chOff x="720" y="3404"/>
            <a:chExt cx="4312" cy="33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720" y="3408"/>
              <a:ext cx="4312" cy="328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Line 26"/>
            <p:cNvSpPr>
              <a:spLocks noChangeShapeType="1"/>
            </p:cNvSpPr>
            <p:nvPr/>
          </p:nvSpPr>
          <p:spPr bwMode="auto">
            <a:xfrm>
              <a:off x="1004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27"/>
            <p:cNvSpPr>
              <a:spLocks noChangeShapeType="1"/>
            </p:cNvSpPr>
            <p:nvPr/>
          </p:nvSpPr>
          <p:spPr bwMode="auto">
            <a:xfrm>
              <a:off x="1292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28"/>
            <p:cNvSpPr>
              <a:spLocks noChangeShapeType="1"/>
            </p:cNvSpPr>
            <p:nvPr/>
          </p:nvSpPr>
          <p:spPr bwMode="auto">
            <a:xfrm>
              <a:off x="1580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Line 29"/>
            <p:cNvSpPr>
              <a:spLocks noChangeShapeType="1"/>
            </p:cNvSpPr>
            <p:nvPr/>
          </p:nvSpPr>
          <p:spPr bwMode="auto">
            <a:xfrm>
              <a:off x="1868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Line 30"/>
            <p:cNvSpPr>
              <a:spLocks noChangeShapeType="1"/>
            </p:cNvSpPr>
            <p:nvPr/>
          </p:nvSpPr>
          <p:spPr bwMode="auto">
            <a:xfrm>
              <a:off x="2156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Line 31"/>
            <p:cNvSpPr>
              <a:spLocks noChangeShapeType="1"/>
            </p:cNvSpPr>
            <p:nvPr/>
          </p:nvSpPr>
          <p:spPr bwMode="auto">
            <a:xfrm>
              <a:off x="2444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Line 32"/>
            <p:cNvSpPr>
              <a:spLocks noChangeShapeType="1"/>
            </p:cNvSpPr>
            <p:nvPr/>
          </p:nvSpPr>
          <p:spPr bwMode="auto">
            <a:xfrm>
              <a:off x="2732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Line 33"/>
            <p:cNvSpPr>
              <a:spLocks noChangeShapeType="1"/>
            </p:cNvSpPr>
            <p:nvPr/>
          </p:nvSpPr>
          <p:spPr bwMode="auto">
            <a:xfrm>
              <a:off x="3020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>
              <a:off x="3308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Line 35"/>
            <p:cNvSpPr>
              <a:spLocks noChangeShapeType="1"/>
            </p:cNvSpPr>
            <p:nvPr/>
          </p:nvSpPr>
          <p:spPr bwMode="auto">
            <a:xfrm>
              <a:off x="3596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Line 36"/>
            <p:cNvSpPr>
              <a:spLocks noChangeShapeType="1"/>
            </p:cNvSpPr>
            <p:nvPr/>
          </p:nvSpPr>
          <p:spPr bwMode="auto">
            <a:xfrm>
              <a:off x="3884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Line 37"/>
            <p:cNvSpPr>
              <a:spLocks noChangeShapeType="1"/>
            </p:cNvSpPr>
            <p:nvPr/>
          </p:nvSpPr>
          <p:spPr bwMode="auto">
            <a:xfrm>
              <a:off x="4172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Line 38"/>
            <p:cNvSpPr>
              <a:spLocks noChangeShapeType="1"/>
            </p:cNvSpPr>
            <p:nvPr/>
          </p:nvSpPr>
          <p:spPr bwMode="auto">
            <a:xfrm>
              <a:off x="4460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Line 39"/>
            <p:cNvSpPr>
              <a:spLocks noChangeShapeType="1"/>
            </p:cNvSpPr>
            <p:nvPr/>
          </p:nvSpPr>
          <p:spPr bwMode="auto">
            <a:xfrm>
              <a:off x="4748" y="3404"/>
              <a:ext cx="0" cy="336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802" y="3442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1954" y="3442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24" name="Rectangle 43"/>
            <p:cNvSpPr>
              <a:spLocks noChangeArrowheads="1"/>
            </p:cNvSpPr>
            <p:nvPr/>
          </p:nvSpPr>
          <p:spPr bwMode="auto">
            <a:xfrm>
              <a:off x="3106" y="3442"/>
              <a:ext cx="201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5" name="Rectangle 44"/>
            <p:cNvSpPr>
              <a:spLocks noChangeArrowheads="1"/>
            </p:cNvSpPr>
            <p:nvPr/>
          </p:nvSpPr>
          <p:spPr bwMode="auto">
            <a:xfrm>
              <a:off x="3926" y="3442"/>
              <a:ext cx="21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6" name="Rectangle 45"/>
            <p:cNvSpPr>
              <a:spLocks noChangeArrowheads="1"/>
            </p:cNvSpPr>
            <p:nvPr/>
          </p:nvSpPr>
          <p:spPr bwMode="auto">
            <a:xfrm>
              <a:off x="4807" y="3442"/>
              <a:ext cx="212" cy="2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984738" y="4441873"/>
            <a:ext cx="6995356" cy="1447800"/>
            <a:chOff x="1069144" y="1600200"/>
            <a:chExt cx="6995356" cy="14478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069144" y="2209800"/>
              <a:ext cx="6995356" cy="52070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Line 5"/>
            <p:cNvSpPr>
              <a:spLocks noChangeShapeType="1"/>
            </p:cNvSpPr>
            <p:nvPr/>
          </p:nvSpPr>
          <p:spPr bwMode="auto">
            <a:xfrm>
              <a:off x="15240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Line 6"/>
            <p:cNvSpPr>
              <a:spLocks noChangeShapeType="1"/>
            </p:cNvSpPr>
            <p:nvPr/>
          </p:nvSpPr>
          <p:spPr bwMode="auto">
            <a:xfrm>
              <a:off x="19812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Line 7"/>
            <p:cNvSpPr>
              <a:spLocks noChangeShapeType="1"/>
            </p:cNvSpPr>
            <p:nvPr/>
          </p:nvSpPr>
          <p:spPr bwMode="auto">
            <a:xfrm>
              <a:off x="24384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8956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3528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8100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42672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47244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51816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Line 14"/>
            <p:cNvSpPr>
              <a:spLocks noChangeShapeType="1"/>
            </p:cNvSpPr>
            <p:nvPr/>
          </p:nvSpPr>
          <p:spPr bwMode="auto">
            <a:xfrm>
              <a:off x="56388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60960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9" name="Line 16"/>
            <p:cNvSpPr>
              <a:spLocks noChangeShapeType="1"/>
            </p:cNvSpPr>
            <p:nvPr/>
          </p:nvSpPr>
          <p:spPr bwMode="auto">
            <a:xfrm>
              <a:off x="65532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0" name="Line 17"/>
            <p:cNvSpPr>
              <a:spLocks noChangeShapeType="1"/>
            </p:cNvSpPr>
            <p:nvPr/>
          </p:nvSpPr>
          <p:spPr bwMode="auto">
            <a:xfrm>
              <a:off x="70104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7467600" y="2209800"/>
              <a:ext cx="0" cy="5334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3" name="Rectangle 20"/>
            <p:cNvSpPr>
              <a:spLocks noChangeArrowheads="1"/>
            </p:cNvSpPr>
            <p:nvPr/>
          </p:nvSpPr>
          <p:spPr bwMode="auto">
            <a:xfrm>
              <a:off x="1161121" y="2256057"/>
              <a:ext cx="319088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3032125" y="2270125"/>
              <a:ext cx="319088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45" name="Rectangle 22"/>
            <p:cNvSpPr>
              <a:spLocks noChangeArrowheads="1"/>
            </p:cNvSpPr>
            <p:nvPr/>
          </p:nvSpPr>
          <p:spPr bwMode="auto">
            <a:xfrm>
              <a:off x="4860925" y="2270125"/>
              <a:ext cx="319088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6162185" y="2256057"/>
              <a:ext cx="33655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47" name="Rectangle 24"/>
            <p:cNvSpPr>
              <a:spLocks noChangeArrowheads="1"/>
            </p:cNvSpPr>
            <p:nvPr/>
          </p:nvSpPr>
          <p:spPr bwMode="auto">
            <a:xfrm>
              <a:off x="7604125" y="2270125"/>
              <a:ext cx="336550" cy="4572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 dirty="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grpSp>
          <p:nvGrpSpPr>
            <p:cNvPr id="48" name="Group 37"/>
            <p:cNvGrpSpPr>
              <a:grpSpLocks/>
            </p:cNvGrpSpPr>
            <p:nvPr/>
          </p:nvGrpSpPr>
          <p:grpSpPr bwMode="auto">
            <a:xfrm>
              <a:off x="3124200" y="1828800"/>
              <a:ext cx="4648200" cy="381000"/>
              <a:chOff x="1968" y="1152"/>
              <a:chExt cx="2928" cy="240"/>
            </a:xfrm>
            <a:grpFill/>
          </p:grpSpPr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 flipV="1">
                <a:off x="1968" y="1152"/>
                <a:ext cx="0" cy="24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>
                <a:off x="4896" y="1152"/>
                <a:ext cx="0" cy="24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968" y="1152"/>
                <a:ext cx="2928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2" name="Group 38"/>
            <p:cNvGrpSpPr>
              <a:grpSpLocks/>
            </p:cNvGrpSpPr>
            <p:nvPr/>
          </p:nvGrpSpPr>
          <p:grpSpPr bwMode="auto">
            <a:xfrm>
              <a:off x="1371600" y="2743200"/>
              <a:ext cx="6400800" cy="304800"/>
              <a:chOff x="864" y="1728"/>
              <a:chExt cx="4032" cy="192"/>
            </a:xfrm>
            <a:grpFill/>
          </p:grpSpPr>
          <p:sp>
            <p:nvSpPr>
              <p:cNvPr id="53" name="Line 28"/>
              <p:cNvSpPr>
                <a:spLocks noChangeShapeType="1"/>
              </p:cNvSpPr>
              <p:nvPr/>
            </p:nvSpPr>
            <p:spPr bwMode="auto">
              <a:xfrm>
                <a:off x="4896" y="1728"/>
                <a:ext cx="0" cy="19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 flipH="1">
                <a:off x="864" y="1920"/>
                <a:ext cx="403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5" name="Line 30"/>
              <p:cNvSpPr>
                <a:spLocks noChangeShapeType="1"/>
              </p:cNvSpPr>
              <p:nvPr/>
            </p:nvSpPr>
            <p:spPr bwMode="auto">
              <a:xfrm flipV="1">
                <a:off x="864" y="1728"/>
                <a:ext cx="0" cy="192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56" name="Group 40"/>
            <p:cNvGrpSpPr>
              <a:grpSpLocks/>
            </p:cNvGrpSpPr>
            <p:nvPr/>
          </p:nvGrpSpPr>
          <p:grpSpPr bwMode="auto">
            <a:xfrm>
              <a:off x="1371600" y="1600200"/>
              <a:ext cx="4953000" cy="609600"/>
              <a:chOff x="864" y="1008"/>
              <a:chExt cx="3120" cy="384"/>
            </a:xfrm>
            <a:grpFill/>
          </p:grpSpPr>
          <p:sp>
            <p:nvSpPr>
              <p:cNvPr id="57" name="Line 31"/>
              <p:cNvSpPr>
                <a:spLocks noChangeShapeType="1"/>
              </p:cNvSpPr>
              <p:nvPr/>
            </p:nvSpPr>
            <p:spPr bwMode="auto">
              <a:xfrm flipV="1">
                <a:off x="864" y="1008"/>
                <a:ext cx="0" cy="38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>
                <a:off x="864" y="1008"/>
                <a:ext cx="3120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59" name="Line 33"/>
              <p:cNvSpPr>
                <a:spLocks noChangeShapeType="1"/>
              </p:cNvSpPr>
              <p:nvPr/>
            </p:nvSpPr>
            <p:spPr bwMode="auto">
              <a:xfrm>
                <a:off x="3984" y="1008"/>
                <a:ext cx="0" cy="384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60" name="Group 39"/>
            <p:cNvGrpSpPr>
              <a:grpSpLocks/>
            </p:cNvGrpSpPr>
            <p:nvPr/>
          </p:nvGrpSpPr>
          <p:grpSpPr bwMode="auto">
            <a:xfrm>
              <a:off x="4876800" y="2743200"/>
              <a:ext cx="1447800" cy="152400"/>
              <a:chOff x="4032" y="3072"/>
              <a:chExt cx="912" cy="96"/>
            </a:xfrm>
            <a:grpFill/>
          </p:grpSpPr>
          <p:sp>
            <p:nvSpPr>
              <p:cNvPr id="61" name="Line 34"/>
              <p:cNvSpPr>
                <a:spLocks noChangeShapeType="1"/>
              </p:cNvSpPr>
              <p:nvPr/>
            </p:nvSpPr>
            <p:spPr bwMode="auto">
              <a:xfrm>
                <a:off x="4944" y="3072"/>
                <a:ext cx="0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 flipH="1">
                <a:off x="4032" y="3168"/>
                <a:ext cx="91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 flipV="1">
                <a:off x="4032" y="3072"/>
                <a:ext cx="0" cy="96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65" name="Group 49"/>
          <p:cNvGrpSpPr>
            <a:grpSpLocks/>
          </p:cNvGrpSpPr>
          <p:nvPr/>
        </p:nvGrpSpPr>
        <p:grpSpPr bwMode="auto">
          <a:xfrm>
            <a:off x="1972776" y="5596598"/>
            <a:ext cx="1081088" cy="1012826"/>
            <a:chOff x="1287" y="1728"/>
            <a:chExt cx="681" cy="638"/>
          </a:xfrm>
        </p:grpSpPr>
        <p:sp>
          <p:nvSpPr>
            <p:cNvPr id="66" name="Line 47"/>
            <p:cNvSpPr>
              <a:spLocks noChangeShapeType="1"/>
            </p:cNvSpPr>
            <p:nvPr/>
          </p:nvSpPr>
          <p:spPr bwMode="auto">
            <a:xfrm flipH="1">
              <a:off x="1536" y="1728"/>
              <a:ext cx="43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1287" y="2075"/>
              <a:ext cx="46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</p:grpSp>
      <p:sp>
        <p:nvSpPr>
          <p:cNvPr id="68" name="文字方塊 67"/>
          <p:cNvSpPr txBox="1"/>
          <p:nvPr/>
        </p:nvSpPr>
        <p:spPr>
          <a:xfrm>
            <a:off x="3108955" y="5976872"/>
            <a:ext cx="5219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pointer (or link) in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</a:t>
            </a:r>
            <a:r>
              <a:rPr lang="en-US" altLang="zh-TW" sz="2000" dirty="0" smtClean="0">
                <a:ea typeface="新細明體" charset="-120"/>
              </a:rPr>
              <a:t> is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NULL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use a variable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first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to get to the first element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Using an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48972" y="1941346"/>
            <a:ext cx="6248827" cy="1785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Chain&lt;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&gt;::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iterator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xHere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x.begin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();</a:t>
            </a:r>
          </a:p>
          <a:p>
            <a:pPr marL="342900" indent="-342900"/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Chain&lt;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&gt;::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iterator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xEnd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x.end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();</a:t>
            </a:r>
          </a:p>
          <a:p>
            <a:pPr marL="342900" indent="-342900"/>
            <a:r>
              <a:rPr lang="en-US" altLang="zh-TW" sz="2200" dirty="0" smtClean="0">
                <a:solidFill>
                  <a:srgbClr val="0000CC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for</a:t>
            </a:r>
            <a:r>
              <a:rPr lang="en-US" altLang="zh-TW" sz="2200" dirty="0" smtClean="0">
                <a:solidFill>
                  <a:schemeClr val="tx2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(;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xHere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!=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xEnd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;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xHere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++)</a:t>
            </a:r>
          </a:p>
          <a:p>
            <a:pPr marL="342900" indent="-342900"/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     examine( *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xHere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);</a:t>
            </a:r>
          </a:p>
          <a:p>
            <a:endParaRPr lang="zh-TW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505243" y="4586069"/>
            <a:ext cx="6203852" cy="8371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lvl="4">
              <a:spcBef>
                <a:spcPct val="20000"/>
              </a:spcBef>
            </a:pPr>
            <a:r>
              <a:rPr lang="en-US" altLang="zh-TW" sz="2200" dirty="0" smtClean="0">
                <a:solidFill>
                  <a:srgbClr val="0000CC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for</a:t>
            </a:r>
            <a:r>
              <a:rPr lang="en-US" altLang="zh-TW" sz="2200" dirty="0" smtClean="0">
                <a:solidFill>
                  <a:schemeClr val="tx2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solidFill>
                  <a:srgbClr val="0000CC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int</a:t>
            </a:r>
            <a:r>
              <a:rPr lang="en-US" altLang="zh-TW" sz="2200" dirty="0" smtClean="0">
                <a:solidFill>
                  <a:schemeClr val="tx2"/>
                </a:solidFill>
                <a:latin typeface="Consolas" pitchFamily="49" charset="0"/>
                <a:ea typeface="新細明體" charset="-120"/>
                <a:cs typeface="Consolas" pitchFamily="49" charset="0"/>
              </a:rPr>
              <a:t>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= 0;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&lt;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x.Size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(); 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++)</a:t>
            </a:r>
          </a:p>
          <a:p>
            <a:pPr marL="0" lvl="4">
              <a:spcBef>
                <a:spcPct val="20000"/>
              </a:spcBef>
            </a:pP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     examine(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x.Get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(</a:t>
            </a:r>
            <a:r>
              <a:rPr lang="en-US" altLang="zh-TW" sz="2200" dirty="0" err="1" smtClean="0">
                <a:latin typeface="Consolas" pitchFamily="49" charset="0"/>
                <a:ea typeface="新細明體" charset="-120"/>
                <a:cs typeface="Consolas" pitchFamily="49" charset="0"/>
              </a:rPr>
              <a:t>i</a:t>
            </a:r>
            <a:r>
              <a:rPr lang="en-US" altLang="zh-TW" sz="2200" dirty="0" smtClean="0">
                <a:latin typeface="Consolas" pitchFamily="49" charset="0"/>
                <a:ea typeface="新細明體" charset="-120"/>
                <a:cs typeface="Consolas" pitchFamily="49" charset="0"/>
              </a:rPr>
              <a:t>));</a:t>
            </a:r>
            <a:endParaRPr lang="zh-TW" altLang="en-US" sz="2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389120" y="3826409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</a:rPr>
              <a:t>vs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Merits of an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TW" dirty="0" smtClean="0">
                <a:ea typeface="新細明體" charset="-120"/>
              </a:rPr>
              <a:t>It is often possible to implement the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++</a:t>
            </a:r>
            <a:r>
              <a:rPr lang="en-US" altLang="zh-TW" dirty="0" smtClean="0">
                <a:ea typeface="新細明體" charset="-120"/>
              </a:rPr>
              <a:t> and 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--  </a:t>
            </a:r>
            <a:r>
              <a:rPr lang="en-US" altLang="zh-TW" dirty="0" smtClean="0">
                <a:ea typeface="新細明體" charset="-120"/>
              </a:rPr>
              <a:t>operators so that their complexity is less than that of 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Get(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.</a:t>
            </a: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TW" dirty="0" smtClean="0">
                <a:ea typeface="新細明體" charset="-120"/>
              </a:rPr>
              <a:t>This is true for a chain</a:t>
            </a: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TW" dirty="0" smtClean="0">
                <a:ea typeface="新細明體" charset="-120"/>
              </a:rPr>
              <a:t>Many data structures do not have a get by index method</a:t>
            </a:r>
            <a:endParaRPr lang="en-US" altLang="zh-TW" dirty="0" smtClean="0">
              <a:solidFill>
                <a:schemeClr val="tx2"/>
              </a:solidFill>
              <a:ea typeface="新細明體" charset="-120"/>
            </a:endParaRPr>
          </a:p>
          <a:p>
            <a:pPr marL="342900" indent="-342900">
              <a:buClr>
                <a:schemeClr val="tx2"/>
              </a:buClr>
              <a:buFontTx/>
              <a:buChar char="•"/>
            </a:pPr>
            <a:r>
              <a:rPr lang="en-US" altLang="zh-TW" dirty="0" err="1" smtClean="0">
                <a:ea typeface="新細明體" charset="-120"/>
              </a:rPr>
              <a:t>Iterators</a:t>
            </a:r>
            <a:r>
              <a:rPr lang="en-US" altLang="zh-TW" dirty="0" smtClean="0">
                <a:ea typeface="新細明體" charset="-120"/>
              </a:rPr>
              <a:t> provide a uniform way to sequence through the elements of a data structure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A Forward </a:t>
            </a:r>
            <a:r>
              <a:rPr lang="en-US" altLang="zh-TW" dirty="0" err="1" smtClean="0">
                <a:ea typeface="新細明體" charset="-120"/>
              </a:rPr>
              <a:t>Iterator</a:t>
            </a:r>
            <a:r>
              <a:rPr lang="en-US" altLang="zh-TW" dirty="0" smtClean="0">
                <a:ea typeface="新細明體" charset="-120"/>
              </a:rPr>
              <a:t> for 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Template </a:t>
            </a:r>
            <a:r>
              <a:rPr lang="en-US" altLang="zh-TW" dirty="0" smtClean="0">
                <a:ea typeface="新細明體" charset="-120"/>
              </a:rPr>
              <a:t>&lt;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class </a:t>
            </a:r>
            <a:r>
              <a:rPr lang="en-US" altLang="zh-TW" dirty="0" smtClean="0">
                <a:ea typeface="新細明體" charset="-120"/>
              </a:rPr>
              <a:t>T&gt;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class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ChainIterator</a:t>
            </a:r>
            <a:r>
              <a:rPr lang="en-US" altLang="zh-TW" dirty="0" smtClean="0">
                <a:ea typeface="新細明體" charset="-120"/>
              </a:rPr>
              <a:t> {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public: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some </a:t>
            </a:r>
            <a:r>
              <a:rPr lang="en-US" altLang="zh-TW" dirty="0" err="1" smtClean="0">
                <a:ea typeface="新細明體" charset="-120"/>
              </a:rPr>
              <a:t>typedefs</a:t>
            </a:r>
            <a:r>
              <a:rPr lang="en-US" altLang="zh-TW" dirty="0" smtClean="0">
                <a:ea typeface="新細明體" charset="-120"/>
              </a:rPr>
              <a:t> omitted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constructor</a:t>
            </a:r>
            <a:r>
              <a:rPr lang="en-US" altLang="zh-TW" dirty="0" smtClean="0">
                <a:ea typeface="新細明體" charset="-120"/>
              </a:rPr>
              <a:t> comes here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dereferencing operators * &amp; -&gt;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pre and post increment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equality, inequality testing operators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 // and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more functions</a:t>
            </a:r>
            <a:r>
              <a:rPr lang="en-US" altLang="zh-TW" dirty="0" smtClean="0">
                <a:ea typeface="新細明體" charset="-120"/>
              </a:rPr>
              <a:t>…</a:t>
            </a:r>
          </a:p>
          <a:p>
            <a:pPr>
              <a:buNone/>
            </a:pP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private: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    </a:t>
            </a:r>
            <a:r>
              <a:rPr lang="en-US" altLang="zh-TW" dirty="0" err="1" smtClean="0">
                <a:ea typeface="新細明體" charset="-120"/>
              </a:rPr>
              <a:t>ChainNode</a:t>
            </a:r>
            <a:r>
              <a:rPr lang="en-US" altLang="zh-TW" dirty="0" smtClean="0">
                <a:ea typeface="新細明體" charset="-120"/>
              </a:rPr>
              <a:t>&lt;T&gt; *current;</a:t>
            </a:r>
          </a:p>
          <a:p>
            <a:pPr>
              <a:buNone/>
            </a:pPr>
            <a:r>
              <a:rPr lang="en-US" altLang="zh-TW" dirty="0" smtClean="0">
                <a:ea typeface="新細明體" charset="-120"/>
              </a:rPr>
              <a:t>};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73</a:t>
            </a:fld>
            <a:endParaRPr lang="zh-TW" altLang="en-US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07963" y="182880"/>
            <a:ext cx="8398413" cy="647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typedefs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required by C++ for a forward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//Constructor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&lt;T&gt;*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startNode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{current =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startNode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//Dereferencing operators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T&amp;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operator *() const {return current -&gt; data;}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T*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operator -&gt;() const {return &amp;current -&gt; data;}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//Increment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operator ++() //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preincrement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{current = current -&gt;link; return *this;}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&amp; operator ++(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postincrement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old = *this;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current = current -&gt;link; return old;}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//Equality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operator!=(const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{return current !=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r.current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operator==(const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{return current ==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r.current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private: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err="1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b="1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zh-TW" sz="2000" b="1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* current;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74</a:t>
            </a:fld>
            <a:endParaRPr lang="zh-TW" altLang="en-US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07963" y="182881"/>
            <a:ext cx="8398413" cy="5570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//More functions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begin()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{return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(first);}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end()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{return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Chain{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friend </a:t>
            </a: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&lt;T&gt;;</a:t>
            </a:r>
            <a:endParaRPr lang="en-US" altLang="zh-TW" sz="2000" b="1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//Chain constructor,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desctructor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…..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&lt;T&gt;* 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369" y="5889060"/>
            <a:ext cx="83140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y;  Chain&lt;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y.begin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= accumulate(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y.begin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y.end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(),0);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75</a:t>
            </a:fld>
            <a:endParaRPr lang="zh-TW" altLang="en-US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407963" y="182881"/>
            <a:ext cx="8398413" cy="55708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Template &lt;class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Chain{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//Chain constructor,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desctructor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…..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//More functions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begin()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{return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(first);}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end()</a:t>
            </a:r>
            <a:endParaRPr lang="en-US" altLang="zh-TW" sz="20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{return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(0);}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&lt;T&gt;* first;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2369" y="5889060"/>
            <a:ext cx="8314005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 y;  Chain&lt;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ChainIterator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yi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y.begin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sum = accumulate(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y.begin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altLang="zh-TW" sz="2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y.end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(),0);</a:t>
            </a:r>
            <a:endParaRPr lang="zh-TW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of Iterators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Print-out function for a chain of </a:t>
            </a:r>
            <a:r>
              <a:rPr lang="en-US" altLang="zh-TW" dirty="0" smtClean="0"/>
              <a:t>integers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Traverse </a:t>
            </a:r>
            <a:r>
              <a:rPr lang="en-US" altLang="zh-TW" dirty="0"/>
              <a:t>chain nodes by </a:t>
            </a:r>
            <a:r>
              <a:rPr lang="en-US" altLang="zh-TW" dirty="0">
                <a:solidFill>
                  <a:srgbClr val="C00000"/>
                </a:solidFill>
              </a:rPr>
              <a:t>incrementing an iterator</a:t>
            </a:r>
          </a:p>
          <a:p>
            <a:pPr lvl="1"/>
            <a:r>
              <a:rPr lang="en-US" altLang="zh-TW" dirty="0"/>
              <a:t>Access chain nodes through </a:t>
            </a:r>
            <a:r>
              <a:rPr lang="en-US" altLang="zh-TW" dirty="0">
                <a:solidFill>
                  <a:srgbClr val="C00000"/>
                </a:solidFill>
              </a:rPr>
              <a:t>dereferencing</a:t>
            </a:r>
          </a:p>
          <a:p>
            <a:pPr lvl="1"/>
            <a:r>
              <a:rPr lang="en-US" altLang="zh-TW" dirty="0"/>
              <a:t>Users do not need to directly handle chain operations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76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52101" y="2079807"/>
            <a:ext cx="7755801" cy="26328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Chain&lt;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TW" sz="2000" b="1" dirty="0" smtClean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(Chain&lt;</a:t>
            </a:r>
            <a:r>
              <a:rPr lang="en-US" altLang="zh-TW" sz="20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&gt;::</a:t>
            </a:r>
            <a:r>
              <a:rPr lang="en-US" altLang="zh-TW" sz="20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Iterator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TW" sz="2000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C.begin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C.end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 = *</a:t>
            </a:r>
            <a:r>
              <a:rPr lang="en-US" altLang="zh-TW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4270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Combine Iterators with Template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Generic print-out function for any container with iterators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Similar to </a:t>
            </a:r>
            <a:r>
              <a:rPr lang="en-US" altLang="zh-TW" dirty="0">
                <a:solidFill>
                  <a:srgbClr val="0000CC"/>
                </a:solidFill>
              </a:rPr>
              <a:t>STL sort()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find()</a:t>
            </a:r>
            <a:r>
              <a:rPr lang="en-US" altLang="zh-TW" dirty="0"/>
              <a:t>, which are also </a:t>
            </a:r>
            <a:r>
              <a:rPr lang="en-US" altLang="zh-TW" b="1" dirty="0"/>
              <a:t>generic functions</a:t>
            </a:r>
          </a:p>
          <a:p>
            <a:pPr lvl="1"/>
            <a:r>
              <a:rPr lang="en-US" altLang="zh-TW" dirty="0"/>
              <a:t>Iterators enable us to </a:t>
            </a:r>
            <a:r>
              <a:rPr lang="en-US" altLang="zh-TW" b="1" dirty="0">
                <a:solidFill>
                  <a:srgbClr val="C00000"/>
                </a:solidFill>
              </a:rPr>
              <a:t>decouple</a:t>
            </a:r>
            <a:r>
              <a:rPr lang="en-US" altLang="zh-TW" dirty="0">
                <a:solidFill>
                  <a:srgbClr val="C00000"/>
                </a:solidFill>
              </a:rPr>
              <a:t> the </a:t>
            </a:r>
            <a:r>
              <a:rPr lang="en-US" altLang="zh-TW" b="1" dirty="0">
                <a:solidFill>
                  <a:srgbClr val="C00000"/>
                </a:solidFill>
              </a:rPr>
              <a:t>algorithms</a:t>
            </a:r>
            <a:r>
              <a:rPr lang="en-US" altLang="zh-TW" dirty="0">
                <a:solidFill>
                  <a:srgbClr val="C00000"/>
                </a:solidFill>
              </a:rPr>
              <a:t> from </a:t>
            </a:r>
            <a:r>
              <a:rPr lang="en-US" altLang="zh-TW" b="1" dirty="0" smtClean="0">
                <a:solidFill>
                  <a:srgbClr val="C00000"/>
                </a:solidFill>
              </a:rPr>
              <a:t>containers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77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952101" y="2405267"/>
            <a:ext cx="7563249" cy="2279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 is an iterator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print(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begin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TW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 end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(begin != end)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&lt;&lt; *begin;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begin++;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48694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Chain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</a:t>
            </a:r>
            <a:r>
              <a:rPr lang="en-US" altLang="zh-TW" dirty="0">
                <a:solidFill>
                  <a:srgbClr val="C00000"/>
                </a:solidFill>
              </a:rPr>
              <a:t>philosophy</a:t>
            </a:r>
            <a:r>
              <a:rPr lang="en-US" altLang="zh-TW" dirty="0"/>
              <a:t> for choosing which operations to include in an object</a:t>
            </a:r>
          </a:p>
          <a:p>
            <a:pPr lvl="1"/>
            <a:r>
              <a:rPr lang="en-US" altLang="zh-TW" dirty="0"/>
              <a:t>Provide enough operations so that the class can be used in many applications</a:t>
            </a:r>
          </a:p>
          <a:p>
            <a:pPr lvl="1"/>
            <a:r>
              <a:rPr lang="en-US" altLang="zh-TW" dirty="0"/>
              <a:t>Not to include too many operations </a:t>
            </a:r>
            <a:r>
              <a:rPr lang="en-US" altLang="zh-TW" dirty="0" smtClean="0"/>
              <a:t> such that class Chain becomes </a:t>
            </a:r>
            <a:r>
              <a:rPr lang="en-US" altLang="zh-TW" dirty="0"/>
              <a:t>bulky and hard to understand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800080"/>
                </a:solidFill>
              </a:rPr>
              <a:t>Tradeoff</a:t>
            </a:r>
            <a:endParaRPr lang="en-US" altLang="zh-TW" dirty="0">
              <a:solidFill>
                <a:srgbClr val="800080"/>
              </a:solidFill>
            </a:endParaRPr>
          </a:p>
          <a:p>
            <a:pPr lvl="2"/>
            <a:endParaRPr lang="en-US" altLang="zh-TW" dirty="0"/>
          </a:p>
          <a:p>
            <a:r>
              <a:rPr lang="en-US" altLang="zh-TW" dirty="0"/>
              <a:t>Example </a:t>
            </a:r>
            <a:r>
              <a:rPr lang="en-US" altLang="zh-TW" dirty="0" smtClean="0"/>
              <a:t>operations for </a:t>
            </a:r>
            <a:r>
              <a:rPr lang="en-US" altLang="zh-TW" dirty="0"/>
              <a:t>a chain </a:t>
            </a:r>
            <a:r>
              <a:rPr lang="en-US" altLang="zh-TW" dirty="0" smtClean="0"/>
              <a:t>(linked list) object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Inserting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CC"/>
                </a:solidFill>
              </a:rPr>
              <a:t>at the back </a:t>
            </a:r>
            <a:r>
              <a:rPr lang="en-US" altLang="zh-TW" dirty="0"/>
              <a:t>of a </a:t>
            </a:r>
            <a:r>
              <a:rPr lang="en-US" altLang="zh-TW" dirty="0" smtClean="0"/>
              <a:t>list </a:t>
            </a:r>
            <a:endParaRPr lang="en-US" altLang="zh-TW" dirty="0"/>
          </a:p>
          <a:p>
            <a:pPr lvl="1"/>
            <a:r>
              <a:rPr lang="en-US" altLang="zh-TW" dirty="0">
                <a:solidFill>
                  <a:srgbClr val="000099"/>
                </a:solidFill>
              </a:rPr>
              <a:t>Concatenating</a:t>
            </a:r>
            <a:r>
              <a:rPr lang="en-US" altLang="zh-TW" dirty="0"/>
              <a:t> two chains</a:t>
            </a:r>
          </a:p>
          <a:p>
            <a:pPr lvl="1"/>
            <a:r>
              <a:rPr lang="en-US" altLang="zh-TW" dirty="0">
                <a:solidFill>
                  <a:srgbClr val="000099"/>
                </a:solidFill>
              </a:rPr>
              <a:t>Reversing</a:t>
            </a:r>
            <a:r>
              <a:rPr lang="en-US" altLang="zh-TW" dirty="0"/>
              <a:t> a chain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48102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Inserting at the Back of a List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79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797353" y="1515864"/>
            <a:ext cx="7563249" cy="32249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Chain&lt;T&gt;::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InsertBack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TW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T&amp; 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(first) {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nonempty chain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20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zh-TW" sz="20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points to the last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last-&gt;link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&lt;T&gt;(e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last = last-&gt;link;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=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&lt;T&gt;(e);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54743" y="5064369"/>
            <a:ext cx="1187950" cy="709599"/>
            <a:chOff x="295422" y="5486400"/>
            <a:chExt cx="1187950" cy="709599"/>
          </a:xfrm>
        </p:grpSpPr>
        <p:sp>
          <p:nvSpPr>
            <p:cNvPr id="6" name="矩形 5"/>
            <p:cNvSpPr/>
            <p:nvPr/>
          </p:nvSpPr>
          <p:spPr>
            <a:xfrm>
              <a:off x="506437" y="5542671"/>
              <a:ext cx="225083" cy="239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stCxn id="6" idx="3"/>
            </p:cNvCxnSpPr>
            <p:nvPr/>
          </p:nvCxnSpPr>
          <p:spPr>
            <a:xfrm>
              <a:off x="731520" y="5662247"/>
              <a:ext cx="492369" cy="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/>
            <p:cNvSpPr txBox="1"/>
            <p:nvPr/>
          </p:nvSpPr>
          <p:spPr>
            <a:xfrm>
              <a:off x="295422" y="5795889"/>
              <a:ext cx="5925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first</a:t>
              </a:r>
              <a:endParaRPr lang="zh-TW" altLang="en-US" sz="2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181686" y="5486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152398" y="5835747"/>
            <a:ext cx="1230154" cy="737734"/>
            <a:chOff x="1502898" y="5441853"/>
            <a:chExt cx="1230154" cy="737734"/>
          </a:xfrm>
        </p:grpSpPr>
        <p:sp>
          <p:nvSpPr>
            <p:cNvPr id="11" name="矩形 10"/>
            <p:cNvSpPr/>
            <p:nvPr/>
          </p:nvSpPr>
          <p:spPr>
            <a:xfrm>
              <a:off x="1713913" y="5526259"/>
              <a:ext cx="225083" cy="2391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/>
            <p:cNvCxnSpPr>
              <a:stCxn id="11" idx="3"/>
            </p:cNvCxnSpPr>
            <p:nvPr/>
          </p:nvCxnSpPr>
          <p:spPr>
            <a:xfrm>
              <a:off x="1938996" y="5645835"/>
              <a:ext cx="492369" cy="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1502898" y="5779477"/>
              <a:ext cx="5616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b="1" dirty="0" smtClean="0">
                  <a:solidFill>
                    <a:srgbClr val="FF0000"/>
                  </a:solidFill>
                </a:rPr>
                <a:t>last</a:t>
              </a:r>
              <a:endParaRPr lang="zh-TW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431366" y="54418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sp>
        <p:nvSpPr>
          <p:cNvPr id="18" name="向右箭號 17"/>
          <p:cNvSpPr/>
          <p:nvPr/>
        </p:nvSpPr>
        <p:spPr>
          <a:xfrm>
            <a:off x="1322359" y="5556738"/>
            <a:ext cx="464234" cy="225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1713966" y="5146430"/>
            <a:ext cx="1823284" cy="1551315"/>
            <a:chOff x="1953122" y="5146430"/>
            <a:chExt cx="1823284" cy="1551315"/>
          </a:xfrm>
        </p:grpSpPr>
        <p:grpSp>
          <p:nvGrpSpPr>
            <p:cNvPr id="21" name="群組 20"/>
            <p:cNvGrpSpPr/>
            <p:nvPr/>
          </p:nvGrpSpPr>
          <p:grpSpPr>
            <a:xfrm>
              <a:off x="2475914" y="5146430"/>
              <a:ext cx="759656" cy="494714"/>
              <a:chOff x="2954215" y="5540326"/>
              <a:chExt cx="759656" cy="49471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954215" y="5542671"/>
                <a:ext cx="450167" cy="4923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402036" y="5540326"/>
                <a:ext cx="311835" cy="492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dirty="0"/>
              </a:p>
            </p:txBody>
          </p:sp>
        </p:grpSp>
        <p:cxnSp>
          <p:nvCxnSpPr>
            <p:cNvPr id="23" name="直線單箭頭接點 22"/>
            <p:cNvCxnSpPr/>
            <p:nvPr/>
          </p:nvCxnSpPr>
          <p:spPr>
            <a:xfrm>
              <a:off x="3066757" y="5401994"/>
              <a:ext cx="4079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474720" y="526131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1953122" y="5669280"/>
              <a:ext cx="621266" cy="988608"/>
              <a:chOff x="295422" y="5207391"/>
              <a:chExt cx="621266" cy="988608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06437" y="5542671"/>
                <a:ext cx="225083" cy="2391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單箭頭接點 26"/>
              <p:cNvCxnSpPr>
                <a:stCxn id="26" idx="3"/>
              </p:cNvCxnSpPr>
              <p:nvPr/>
            </p:nvCxnSpPr>
            <p:spPr>
              <a:xfrm flipV="1">
                <a:off x="731520" y="5207391"/>
                <a:ext cx="185168" cy="4548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字方塊 27"/>
              <p:cNvSpPr txBox="1"/>
              <p:nvPr/>
            </p:nvSpPr>
            <p:spPr>
              <a:xfrm>
                <a:off x="295422" y="5795889"/>
                <a:ext cx="5925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first</a:t>
                </a:r>
                <a:endParaRPr lang="zh-TW" altLang="en-US" sz="2000" dirty="0"/>
              </a:p>
            </p:txBody>
          </p:sp>
        </p:grpSp>
        <p:grpSp>
          <p:nvGrpSpPr>
            <p:cNvPr id="30" name="群組 29"/>
            <p:cNvGrpSpPr/>
            <p:nvPr/>
          </p:nvGrpSpPr>
          <p:grpSpPr>
            <a:xfrm>
              <a:off x="2813538" y="5683347"/>
              <a:ext cx="688118" cy="1014398"/>
              <a:chOff x="1366854" y="5165189"/>
              <a:chExt cx="688118" cy="101439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713913" y="5526259"/>
                <a:ext cx="225083" cy="2391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單箭頭接點 31"/>
              <p:cNvCxnSpPr>
                <a:stCxn id="31" idx="0"/>
              </p:cNvCxnSpPr>
              <p:nvPr/>
            </p:nvCxnSpPr>
            <p:spPr>
              <a:xfrm flipH="1" flipV="1">
                <a:off x="1366854" y="5165189"/>
                <a:ext cx="459601" cy="3610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字方塊 32"/>
              <p:cNvSpPr txBox="1"/>
              <p:nvPr/>
            </p:nvSpPr>
            <p:spPr>
              <a:xfrm>
                <a:off x="1502898" y="5779477"/>
                <a:ext cx="552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last</a:t>
                </a:r>
                <a:endParaRPr lang="zh-TW" altLang="en-US" sz="2000" dirty="0"/>
              </a:p>
            </p:txBody>
          </p:sp>
        </p:grpSp>
      </p:grpSp>
      <p:sp>
        <p:nvSpPr>
          <p:cNvPr id="71" name="向右箭號 70"/>
          <p:cNvSpPr/>
          <p:nvPr/>
        </p:nvSpPr>
        <p:spPr>
          <a:xfrm>
            <a:off x="6063177" y="5669280"/>
            <a:ext cx="534572" cy="23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4" name="群組 83"/>
          <p:cNvGrpSpPr/>
          <p:nvPr/>
        </p:nvGrpSpPr>
        <p:grpSpPr>
          <a:xfrm>
            <a:off x="6696220" y="5172218"/>
            <a:ext cx="2093862" cy="1420021"/>
            <a:chOff x="6780628" y="5144082"/>
            <a:chExt cx="2093862" cy="1420021"/>
          </a:xfrm>
        </p:grpSpPr>
        <p:grpSp>
          <p:nvGrpSpPr>
            <p:cNvPr id="39" name="群組 38"/>
            <p:cNvGrpSpPr/>
            <p:nvPr/>
          </p:nvGrpSpPr>
          <p:grpSpPr>
            <a:xfrm>
              <a:off x="8114834" y="5144082"/>
              <a:ext cx="759656" cy="494714"/>
              <a:chOff x="2954215" y="5540326"/>
              <a:chExt cx="759656" cy="49471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2954215" y="5542671"/>
                <a:ext cx="450167" cy="4923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e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3402036" y="5540326"/>
                <a:ext cx="311835" cy="492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dirty="0"/>
              </a:p>
            </p:txBody>
          </p:sp>
        </p:grpSp>
        <p:cxnSp>
          <p:nvCxnSpPr>
            <p:cNvPr id="42" name="直線單箭頭接點 41"/>
            <p:cNvCxnSpPr/>
            <p:nvPr/>
          </p:nvCxnSpPr>
          <p:spPr>
            <a:xfrm>
              <a:off x="8705677" y="5399646"/>
              <a:ext cx="2225" cy="53692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群組 42"/>
            <p:cNvGrpSpPr/>
            <p:nvPr/>
          </p:nvGrpSpPr>
          <p:grpSpPr>
            <a:xfrm>
              <a:off x="7043318" y="5158147"/>
              <a:ext cx="759656" cy="504092"/>
              <a:chOff x="2954215" y="5542671"/>
              <a:chExt cx="759656" cy="50409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2954215" y="5542671"/>
                <a:ext cx="450167" cy="4923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x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402036" y="5554394"/>
                <a:ext cx="311835" cy="492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dirty="0"/>
              </a:p>
            </p:txBody>
          </p:sp>
        </p:grpSp>
        <p:cxnSp>
          <p:nvCxnSpPr>
            <p:cNvPr id="46" name="直線單箭頭接點 45"/>
            <p:cNvCxnSpPr>
              <a:endCxn id="40" idx="1"/>
            </p:cNvCxnSpPr>
            <p:nvPr/>
          </p:nvCxnSpPr>
          <p:spPr>
            <a:xfrm flipV="1">
              <a:off x="7634161" y="5392612"/>
              <a:ext cx="480673" cy="18754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群組 47"/>
            <p:cNvGrpSpPr/>
            <p:nvPr/>
          </p:nvGrpSpPr>
          <p:grpSpPr>
            <a:xfrm>
              <a:off x="7718472" y="5650516"/>
              <a:ext cx="731616" cy="913587"/>
              <a:chOff x="1502898" y="5266000"/>
              <a:chExt cx="731616" cy="913587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13913" y="5526259"/>
                <a:ext cx="225083" cy="2391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0" name="直線單箭頭接點 49"/>
              <p:cNvCxnSpPr>
                <a:stCxn id="49" idx="3"/>
                <a:endCxn id="44" idx="2"/>
              </p:cNvCxnSpPr>
              <p:nvPr/>
            </p:nvCxnSpPr>
            <p:spPr>
              <a:xfrm flipV="1">
                <a:off x="1938996" y="5266000"/>
                <a:ext cx="295518" cy="3798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字方塊 50"/>
              <p:cNvSpPr txBox="1"/>
              <p:nvPr/>
            </p:nvSpPr>
            <p:spPr>
              <a:xfrm>
                <a:off x="1502898" y="5779477"/>
                <a:ext cx="552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last</a:t>
                </a:r>
                <a:endParaRPr lang="zh-TW" altLang="en-US" sz="2000" dirty="0"/>
              </a:p>
            </p:txBody>
          </p:sp>
        </p:grpSp>
        <p:sp>
          <p:nvSpPr>
            <p:cNvPr id="55" name="文字方塊 54"/>
            <p:cNvSpPr txBox="1"/>
            <p:nvPr/>
          </p:nvSpPr>
          <p:spPr>
            <a:xfrm>
              <a:off x="7512148" y="590843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cxnSp>
          <p:nvCxnSpPr>
            <p:cNvPr id="57" name="直線單箭頭接點 56"/>
            <p:cNvCxnSpPr/>
            <p:nvPr/>
          </p:nvCxnSpPr>
          <p:spPr>
            <a:xfrm>
              <a:off x="6780628" y="5416062"/>
              <a:ext cx="276758" cy="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/>
            <p:cNvSpPr txBox="1"/>
            <p:nvPr/>
          </p:nvSpPr>
          <p:spPr>
            <a:xfrm>
              <a:off x="8562535" y="58756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</p:grpSp>
      <p:grpSp>
        <p:nvGrpSpPr>
          <p:cNvPr id="83" name="群組 82"/>
          <p:cNvGrpSpPr/>
          <p:nvPr/>
        </p:nvGrpSpPr>
        <p:grpSpPr>
          <a:xfrm>
            <a:off x="4396154" y="5167525"/>
            <a:ext cx="1277048" cy="1408301"/>
            <a:chOff x="4283610" y="5195661"/>
            <a:chExt cx="1277048" cy="1408301"/>
          </a:xfrm>
        </p:grpSpPr>
        <p:grpSp>
          <p:nvGrpSpPr>
            <p:cNvPr id="60" name="群組 59"/>
            <p:cNvGrpSpPr/>
            <p:nvPr/>
          </p:nvGrpSpPr>
          <p:grpSpPr>
            <a:xfrm>
              <a:off x="4790142" y="5195661"/>
              <a:ext cx="759656" cy="494714"/>
              <a:chOff x="2954215" y="5540326"/>
              <a:chExt cx="759656" cy="494714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2954215" y="5542671"/>
                <a:ext cx="450167" cy="49236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smtClean="0">
                    <a:solidFill>
                      <a:schemeClr val="tx1"/>
                    </a:solidFill>
                  </a:rPr>
                  <a:t>x</a:t>
                </a:r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402036" y="5540326"/>
                <a:ext cx="311835" cy="4923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 dirty="0"/>
              </a:p>
            </p:txBody>
          </p:sp>
        </p:grpSp>
        <p:cxnSp>
          <p:nvCxnSpPr>
            <p:cNvPr id="63" name="直線單箭頭接點 62"/>
            <p:cNvCxnSpPr/>
            <p:nvPr/>
          </p:nvCxnSpPr>
          <p:spPr>
            <a:xfrm>
              <a:off x="5380985" y="5451225"/>
              <a:ext cx="4596" cy="51113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4283610" y="5711483"/>
              <a:ext cx="597879" cy="892479"/>
              <a:chOff x="1502898" y="5287108"/>
              <a:chExt cx="597879" cy="892479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713913" y="5526259"/>
                <a:ext cx="225083" cy="23915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6" name="直線單箭頭接點 65"/>
              <p:cNvCxnSpPr>
                <a:stCxn id="65" idx="3"/>
              </p:cNvCxnSpPr>
              <p:nvPr/>
            </p:nvCxnSpPr>
            <p:spPr>
              <a:xfrm flipV="1">
                <a:off x="1938996" y="5287108"/>
                <a:ext cx="161781" cy="3587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文字方塊 66"/>
              <p:cNvSpPr txBox="1"/>
              <p:nvPr/>
            </p:nvSpPr>
            <p:spPr>
              <a:xfrm>
                <a:off x="1502898" y="5779477"/>
                <a:ext cx="5520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dirty="0" smtClean="0"/>
                  <a:t>last</a:t>
                </a:r>
                <a:endParaRPr lang="zh-TW" altLang="en-US" sz="2000" dirty="0"/>
              </a:p>
            </p:txBody>
          </p:sp>
        </p:grpSp>
        <p:sp>
          <p:nvSpPr>
            <p:cNvPr id="68" name="文字方塊 67"/>
            <p:cNvSpPr txBox="1"/>
            <p:nvPr/>
          </p:nvSpPr>
          <p:spPr>
            <a:xfrm>
              <a:off x="5258972" y="594829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cxnSp>
          <p:nvCxnSpPr>
            <p:cNvPr id="82" name="直線單箭頭接點 81"/>
            <p:cNvCxnSpPr/>
            <p:nvPr/>
          </p:nvCxnSpPr>
          <p:spPr>
            <a:xfrm>
              <a:off x="4499317" y="5469988"/>
              <a:ext cx="276758" cy="233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7708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Usual Way to Draw a Linked List (1)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25" name="群組 24"/>
          <p:cNvGrpSpPr/>
          <p:nvPr/>
        </p:nvGrpSpPr>
        <p:grpSpPr>
          <a:xfrm>
            <a:off x="1026939" y="2729120"/>
            <a:ext cx="3299069" cy="487455"/>
            <a:chOff x="1336431" y="3348110"/>
            <a:chExt cx="3299069" cy="487455"/>
          </a:xfrm>
        </p:grpSpPr>
        <p:grpSp>
          <p:nvGrpSpPr>
            <p:cNvPr id="9" name="群組 8"/>
            <p:cNvGrpSpPr/>
            <p:nvPr/>
          </p:nvGrpSpPr>
          <p:grpSpPr>
            <a:xfrm>
              <a:off x="1336431" y="3348110"/>
              <a:ext cx="1167619" cy="475734"/>
              <a:chOff x="1491175" y="3362178"/>
              <a:chExt cx="1167619" cy="475734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1491175" y="3362178"/>
                <a:ext cx="858130" cy="436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文字方塊 6"/>
              <p:cNvSpPr txBox="1"/>
              <p:nvPr/>
            </p:nvSpPr>
            <p:spPr>
              <a:xfrm>
                <a:off x="1589649" y="3376247"/>
                <a:ext cx="652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BAT</a:t>
                </a:r>
                <a:endParaRPr lang="zh-TW" altLang="en-US" sz="2400" dirty="0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349305" y="3362178"/>
                <a:ext cx="309489" cy="4360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3008142" y="3359831"/>
              <a:ext cx="1167619" cy="475734"/>
              <a:chOff x="1491175" y="3362178"/>
              <a:chExt cx="1167619" cy="47573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491175" y="3362178"/>
                <a:ext cx="858130" cy="436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/>
              <p:cNvSpPr txBox="1"/>
              <p:nvPr/>
            </p:nvSpPr>
            <p:spPr>
              <a:xfrm>
                <a:off x="1589649" y="3376247"/>
                <a:ext cx="6529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CAT</a:t>
                </a:r>
                <a:endParaRPr lang="zh-TW" altLang="en-US" sz="24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349305" y="3362178"/>
                <a:ext cx="309489" cy="4360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23" name="直線單箭頭接點 22"/>
            <p:cNvCxnSpPr/>
            <p:nvPr/>
          </p:nvCxnSpPr>
          <p:spPr>
            <a:xfrm>
              <a:off x="2381250" y="356870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/>
            <p:cNvCxnSpPr/>
            <p:nvPr/>
          </p:nvCxnSpPr>
          <p:spPr>
            <a:xfrm>
              <a:off x="4025900" y="3587750"/>
              <a:ext cx="609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8"/>
          <p:cNvGrpSpPr/>
          <p:nvPr/>
        </p:nvGrpSpPr>
        <p:grpSpPr>
          <a:xfrm>
            <a:off x="4360689" y="2729120"/>
            <a:ext cx="1167619" cy="475734"/>
            <a:chOff x="1491175" y="3362178"/>
            <a:chExt cx="1167619" cy="475734"/>
          </a:xfrm>
        </p:grpSpPr>
        <p:sp>
          <p:nvSpPr>
            <p:cNvPr id="34" name="矩形 33"/>
            <p:cNvSpPr/>
            <p:nvPr/>
          </p:nvSpPr>
          <p:spPr>
            <a:xfrm>
              <a:off x="1491175" y="3362178"/>
              <a:ext cx="858130" cy="43609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1589649" y="3376247"/>
              <a:ext cx="6529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EAT</a:t>
              </a:r>
              <a:endParaRPr lang="zh-TW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2349305" y="3362178"/>
              <a:ext cx="309489" cy="4360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9" name="直線單箭頭接點 28"/>
          <p:cNvCxnSpPr/>
          <p:nvPr/>
        </p:nvCxnSpPr>
        <p:spPr>
          <a:xfrm>
            <a:off x="5405508" y="2949710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群組 38"/>
          <p:cNvGrpSpPr/>
          <p:nvPr/>
        </p:nvGrpSpPr>
        <p:grpSpPr>
          <a:xfrm>
            <a:off x="7101568" y="2740841"/>
            <a:ext cx="1198370" cy="475734"/>
            <a:chOff x="7045292" y="3359831"/>
            <a:chExt cx="1198370" cy="475734"/>
          </a:xfrm>
        </p:grpSpPr>
        <p:grpSp>
          <p:nvGrpSpPr>
            <p:cNvPr id="28" name="群組 9"/>
            <p:cNvGrpSpPr/>
            <p:nvPr/>
          </p:nvGrpSpPr>
          <p:grpSpPr>
            <a:xfrm>
              <a:off x="7045292" y="3359831"/>
              <a:ext cx="1167619" cy="475734"/>
              <a:chOff x="1491175" y="3362178"/>
              <a:chExt cx="1167619" cy="475734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1491175" y="3362178"/>
                <a:ext cx="858130" cy="43609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文字方塊 31"/>
              <p:cNvSpPr txBox="1"/>
              <p:nvPr/>
            </p:nvSpPr>
            <p:spPr>
              <a:xfrm>
                <a:off x="1589649" y="3376247"/>
                <a:ext cx="7493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WAT</a:t>
                </a:r>
                <a:endParaRPr lang="zh-TW" altLang="en-US" sz="24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49305" y="3362178"/>
                <a:ext cx="309489" cy="4360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8" name="文字方塊 37"/>
            <p:cNvSpPr txBox="1"/>
            <p:nvPr/>
          </p:nvSpPr>
          <p:spPr>
            <a:xfrm>
              <a:off x="7891972" y="3362172"/>
              <a:ext cx="3516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</p:grpSp>
      <p:cxnSp>
        <p:nvCxnSpPr>
          <p:cNvPr id="40" name="直線單箭頭接點 39"/>
          <p:cNvCxnSpPr/>
          <p:nvPr/>
        </p:nvCxnSpPr>
        <p:spPr>
          <a:xfrm>
            <a:off x="6472328" y="2947362"/>
            <a:ext cx="609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035045" y="265878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478301" y="185692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first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5" name="直線單箭頭接點 44"/>
          <p:cNvCxnSpPr>
            <a:stCxn id="43" idx="2"/>
            <a:endCxn id="7" idx="0"/>
          </p:cNvCxnSpPr>
          <p:nvPr/>
        </p:nvCxnSpPr>
        <p:spPr>
          <a:xfrm>
            <a:off x="813938" y="2318590"/>
            <a:ext cx="637943" cy="424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手繪多邊形 45"/>
          <p:cNvSpPr/>
          <p:nvPr/>
        </p:nvSpPr>
        <p:spPr>
          <a:xfrm>
            <a:off x="5320155" y="3161771"/>
            <a:ext cx="671520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890993" y="4072011"/>
            <a:ext cx="1089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Pointer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手繪多邊形 47"/>
          <p:cNvSpPr/>
          <p:nvPr/>
        </p:nvSpPr>
        <p:spPr>
          <a:xfrm>
            <a:off x="4640824" y="3195278"/>
            <a:ext cx="441871" cy="908613"/>
          </a:xfrm>
          <a:custGeom>
            <a:avLst/>
            <a:gdLst>
              <a:gd name="connsiteX0" fmla="*/ 0 w 804440"/>
              <a:gd name="connsiteY0" fmla="*/ 0 h 908613"/>
              <a:gd name="connsiteX1" fmla="*/ 486137 w 804440"/>
              <a:gd name="connsiteY1" fmla="*/ 283580 h 908613"/>
              <a:gd name="connsiteX2" fmla="*/ 300942 w 804440"/>
              <a:gd name="connsiteY2" fmla="*/ 630821 h 908613"/>
              <a:gd name="connsiteX3" fmla="*/ 804440 w 804440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440" h="908613">
                <a:moveTo>
                  <a:pt x="0" y="0"/>
                </a:moveTo>
                <a:cubicBezTo>
                  <a:pt x="217990" y="89221"/>
                  <a:pt x="435980" y="178443"/>
                  <a:pt x="486137" y="283580"/>
                </a:cubicBezTo>
                <a:cubicBezTo>
                  <a:pt x="536294" y="388717"/>
                  <a:pt x="247892" y="526649"/>
                  <a:pt x="300942" y="630821"/>
                </a:cubicBezTo>
                <a:cubicBezTo>
                  <a:pt x="353993" y="734993"/>
                  <a:pt x="579216" y="821803"/>
                  <a:pt x="804440" y="9086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4700346" y="4069983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手繪多邊形 49"/>
          <p:cNvSpPr/>
          <p:nvPr/>
        </p:nvSpPr>
        <p:spPr>
          <a:xfrm>
            <a:off x="5159359" y="2379775"/>
            <a:ext cx="677119" cy="289367"/>
          </a:xfrm>
          <a:custGeom>
            <a:avLst/>
            <a:gdLst>
              <a:gd name="connsiteX0" fmla="*/ 0 w 677119"/>
              <a:gd name="connsiteY0" fmla="*/ 289367 h 289367"/>
              <a:gd name="connsiteX1" fmla="*/ 277792 w 677119"/>
              <a:gd name="connsiteY1" fmla="*/ 46298 h 289367"/>
              <a:gd name="connsiteX2" fmla="*/ 410901 w 677119"/>
              <a:gd name="connsiteY2" fmla="*/ 219919 h 289367"/>
              <a:gd name="connsiteX3" fmla="*/ 677119 w 677119"/>
              <a:gd name="connsiteY3" fmla="*/ 0 h 289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7119" h="289367">
                <a:moveTo>
                  <a:pt x="0" y="289367"/>
                </a:moveTo>
                <a:cubicBezTo>
                  <a:pt x="104654" y="173620"/>
                  <a:pt x="209309" y="57873"/>
                  <a:pt x="277792" y="46298"/>
                </a:cubicBezTo>
                <a:cubicBezTo>
                  <a:pt x="346276" y="34723"/>
                  <a:pt x="344347" y="227635"/>
                  <a:pt x="410901" y="219919"/>
                </a:cubicBezTo>
                <a:cubicBezTo>
                  <a:pt x="477456" y="212203"/>
                  <a:pt x="577287" y="106101"/>
                  <a:pt x="67711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/>
          <p:cNvSpPr txBox="1"/>
          <p:nvPr/>
        </p:nvSpPr>
        <p:spPr>
          <a:xfrm>
            <a:off x="5760002" y="2087433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Node</a:t>
            </a:r>
            <a:endParaRPr lang="zh-TW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18987" y="4515728"/>
            <a:ext cx="1952779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struct</a:t>
            </a:r>
            <a:r>
              <a:rPr lang="en-US" altLang="zh-TW" sz="2400" dirty="0" smtClean="0"/>
              <a:t>  Node</a:t>
            </a:r>
          </a:p>
          <a:p>
            <a:r>
              <a:rPr lang="en-US" altLang="zh-TW" sz="2400" dirty="0" smtClean="0"/>
              <a:t>{    </a:t>
            </a:r>
          </a:p>
          <a:p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 data;</a:t>
            </a:r>
          </a:p>
          <a:p>
            <a:r>
              <a:rPr lang="en-US" altLang="zh-TW" sz="2400" dirty="0" smtClean="0"/>
              <a:t>     Node* link;</a:t>
            </a:r>
          </a:p>
          <a:p>
            <a:r>
              <a:rPr lang="en-US" altLang="zh-TW" sz="2400" dirty="0" smtClean="0"/>
              <a:t>};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867472" y="4541518"/>
            <a:ext cx="1952779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class  Node</a:t>
            </a:r>
          </a:p>
          <a:p>
            <a:r>
              <a:rPr lang="en-US" altLang="zh-TW" sz="2400" dirty="0" smtClean="0"/>
              <a:t>{ private:</a:t>
            </a:r>
          </a:p>
          <a:p>
            <a:r>
              <a:rPr lang="en-US" altLang="zh-TW" sz="2400" dirty="0" smtClean="0"/>
              <a:t>    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 data;</a:t>
            </a:r>
          </a:p>
          <a:p>
            <a:r>
              <a:rPr lang="en-US" altLang="zh-TW" sz="2400" dirty="0" smtClean="0"/>
              <a:t>     Node* link;</a:t>
            </a:r>
          </a:p>
          <a:p>
            <a:r>
              <a:rPr lang="en-US" altLang="zh-TW" sz="2400" dirty="0" smtClean="0"/>
              <a:t>};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144091" y="4567308"/>
            <a:ext cx="3292312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Node </a:t>
            </a:r>
            <a:r>
              <a:rPr lang="en-US" altLang="zh-TW" sz="2400" dirty="0" smtClean="0">
                <a:solidFill>
                  <a:srgbClr val="C00000"/>
                </a:solidFill>
              </a:rPr>
              <a:t>a, </a:t>
            </a:r>
            <a:r>
              <a:rPr lang="en-US" altLang="zh-TW" sz="2400" dirty="0" smtClean="0"/>
              <a:t>* first;</a:t>
            </a:r>
          </a:p>
          <a:p>
            <a:r>
              <a:rPr lang="en-US" altLang="zh-TW" sz="2400" dirty="0" err="1" smtClean="0">
                <a:solidFill>
                  <a:srgbClr val="800080"/>
                </a:solidFill>
              </a:rPr>
              <a:t>a.data</a:t>
            </a:r>
            <a:r>
              <a:rPr lang="en-US" altLang="zh-TW" sz="2400" dirty="0" smtClean="0">
                <a:solidFill>
                  <a:srgbClr val="800080"/>
                </a:solidFill>
              </a:rPr>
              <a:t> = “BAT”;</a:t>
            </a:r>
          </a:p>
          <a:p>
            <a:r>
              <a:rPr lang="en-US" altLang="zh-TW" sz="2400" dirty="0" err="1" smtClean="0">
                <a:solidFill>
                  <a:srgbClr val="800080"/>
                </a:solidFill>
              </a:rPr>
              <a:t>a.link</a:t>
            </a:r>
            <a:r>
              <a:rPr lang="en-US" altLang="zh-TW" sz="2400" dirty="0" smtClean="0">
                <a:solidFill>
                  <a:srgbClr val="800080"/>
                </a:solidFill>
              </a:rPr>
              <a:t> = …;</a:t>
            </a:r>
          </a:p>
          <a:p>
            <a:r>
              <a:rPr lang="en-US" altLang="zh-TW" sz="2400" dirty="0" smtClean="0"/>
              <a:t>first = &amp;a;</a:t>
            </a:r>
          </a:p>
          <a:p>
            <a:r>
              <a:rPr lang="en-US" altLang="zh-TW" sz="2400" dirty="0" smtClean="0">
                <a:solidFill>
                  <a:srgbClr val="0000CC"/>
                </a:solidFill>
              </a:rPr>
              <a:t>Node * first = new Node;</a:t>
            </a:r>
          </a:p>
        </p:txBody>
      </p:sp>
      <p:sp>
        <p:nvSpPr>
          <p:cNvPr id="52" name="右大括弧 51"/>
          <p:cNvSpPr/>
          <p:nvPr/>
        </p:nvSpPr>
        <p:spPr>
          <a:xfrm rot="5400000">
            <a:off x="1526345" y="2750233"/>
            <a:ext cx="119576" cy="10761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/>
          <p:cNvSpPr txBox="1"/>
          <p:nvPr/>
        </p:nvSpPr>
        <p:spPr>
          <a:xfrm>
            <a:off x="1420837" y="324963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a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Concatenating Two Chains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80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25489" y="1572137"/>
            <a:ext cx="7563249" cy="31827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Chain &lt;T&gt;::Concatenate(Chain&lt;T&gt;&amp;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 is concatenated to the end of *this</a:t>
            </a:r>
            <a:endParaRPr lang="zh-TW" altLang="en-US" sz="20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(first)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*this is nonempty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altLang="zh-TW" sz="2000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</a:t>
            </a:r>
            <a:r>
              <a:rPr lang="en-US" altLang="zh-TW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point to the last node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{last-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b.first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b.last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{first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b.first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last 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b.last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;}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b.first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b.last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0; //b empty list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096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9046" y="5186875"/>
            <a:ext cx="660082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1657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Reversing a Chain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4815" y="1600281"/>
            <a:ext cx="7563249" cy="4491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template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Chain&lt;T&gt;::Reverse()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 chain (a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,..,a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becomes (a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,..,a</a:t>
            </a:r>
            <a:r>
              <a:rPr lang="en-US" altLang="zh-TW" sz="2000" baseline="-25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zh-TW" sz="2000" dirty="0" smtClean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zh-TW" sz="20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first,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*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0; 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ChainNode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&lt;T&gt; *r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r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trails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   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trails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-&gt;link;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moves to the next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r;    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link </a:t>
            </a:r>
            <a:r>
              <a:rPr lang="en-US" altLang="zh-TW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r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 first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7498869" y="2785960"/>
            <a:ext cx="1429157" cy="2876695"/>
            <a:chOff x="7104965" y="2842234"/>
            <a:chExt cx="1429157" cy="2876695"/>
          </a:xfrm>
        </p:grpSpPr>
        <p:sp>
          <p:nvSpPr>
            <p:cNvPr id="6" name="右大括弧 5"/>
            <p:cNvSpPr/>
            <p:nvPr/>
          </p:nvSpPr>
          <p:spPr>
            <a:xfrm>
              <a:off x="7104965" y="3970213"/>
              <a:ext cx="155526" cy="781539"/>
            </a:xfrm>
            <a:prstGeom prst="rightBrace">
              <a:avLst>
                <a:gd name="adj1" fmla="val 7930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7" name="右大括弧 6"/>
            <p:cNvSpPr/>
            <p:nvPr/>
          </p:nvSpPr>
          <p:spPr>
            <a:xfrm>
              <a:off x="7104965" y="4811592"/>
              <a:ext cx="155526" cy="197445"/>
            </a:xfrm>
            <a:prstGeom prst="rightBrace">
              <a:avLst>
                <a:gd name="adj1" fmla="val 7930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7286043" y="4176316"/>
              <a:ext cx="12356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advancing</a:t>
              </a:r>
              <a:endParaRPr lang="zh-TW" altLang="en-US" sz="2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7314179" y="4725648"/>
              <a:ext cx="11623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re-linking</a:t>
              </a:r>
              <a:endParaRPr lang="zh-TW" altLang="en-US" sz="2000" dirty="0"/>
            </a:p>
          </p:txBody>
        </p:sp>
        <p:sp>
          <p:nvSpPr>
            <p:cNvPr id="10" name="右大括弧 9"/>
            <p:cNvSpPr/>
            <p:nvPr/>
          </p:nvSpPr>
          <p:spPr>
            <a:xfrm>
              <a:off x="7104965" y="5404763"/>
              <a:ext cx="155526" cy="197445"/>
            </a:xfrm>
            <a:prstGeom prst="rightBrace">
              <a:avLst>
                <a:gd name="adj1" fmla="val 7930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7314179" y="5318819"/>
              <a:ext cx="1114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finalizing</a:t>
              </a:r>
              <a:endParaRPr lang="zh-TW" altLang="en-US" sz="2000" dirty="0"/>
            </a:p>
          </p:txBody>
        </p:sp>
        <p:sp>
          <p:nvSpPr>
            <p:cNvPr id="12" name="右大括弧 11"/>
            <p:cNvSpPr/>
            <p:nvPr/>
          </p:nvSpPr>
          <p:spPr>
            <a:xfrm>
              <a:off x="7116235" y="2842234"/>
              <a:ext cx="155526" cy="781539"/>
            </a:xfrm>
            <a:prstGeom prst="rightBrace">
              <a:avLst>
                <a:gd name="adj1" fmla="val 7930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7293077" y="3048337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initializing</a:t>
              </a:r>
              <a:endParaRPr lang="zh-TW" altLang="en-US" sz="2000" dirty="0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188634" y="335281"/>
            <a:ext cx="1406769" cy="1096497"/>
            <a:chOff x="5188634" y="335281"/>
            <a:chExt cx="1406769" cy="1096497"/>
          </a:xfrm>
        </p:grpSpPr>
        <p:grpSp>
          <p:nvGrpSpPr>
            <p:cNvPr id="17" name="群組 16"/>
            <p:cNvGrpSpPr/>
            <p:nvPr/>
          </p:nvGrpSpPr>
          <p:grpSpPr>
            <a:xfrm>
              <a:off x="5880296" y="337626"/>
              <a:ext cx="211016" cy="351691"/>
              <a:chOff x="5880294" y="337625"/>
              <a:chExt cx="365761" cy="337623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5880294" y="337625"/>
                <a:ext cx="365761" cy="126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5880295" y="464233"/>
                <a:ext cx="365760" cy="21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5371514" y="335282"/>
              <a:ext cx="211016" cy="351691"/>
              <a:chOff x="5880294" y="337625"/>
              <a:chExt cx="365761" cy="337623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880294" y="337625"/>
                <a:ext cx="365761" cy="126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880295" y="464233"/>
                <a:ext cx="365760" cy="21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22" name="群組 21"/>
            <p:cNvGrpSpPr/>
            <p:nvPr/>
          </p:nvGrpSpPr>
          <p:grpSpPr>
            <a:xfrm>
              <a:off x="6384387" y="335281"/>
              <a:ext cx="211016" cy="351691"/>
              <a:chOff x="5880294" y="337625"/>
              <a:chExt cx="365761" cy="337623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880294" y="337625"/>
                <a:ext cx="365761" cy="126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80295" y="464233"/>
                <a:ext cx="365760" cy="2110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文字方塊 24"/>
            <p:cNvSpPr txBox="1"/>
            <p:nvPr/>
          </p:nvSpPr>
          <p:spPr>
            <a:xfrm>
              <a:off x="5697416" y="78779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err="1" smtClean="0"/>
                <a:t>curr</a:t>
              </a:r>
              <a:endParaRPr lang="zh-TW" altLang="en-US" dirty="0"/>
            </a:p>
          </p:txBody>
        </p:sp>
        <p:cxnSp>
          <p:nvCxnSpPr>
            <p:cNvPr id="27" name="直線單箭頭接點 26"/>
            <p:cNvCxnSpPr>
              <a:stCxn id="20" idx="3"/>
              <a:endCxn id="15" idx="1"/>
            </p:cNvCxnSpPr>
            <p:nvPr/>
          </p:nvCxnSpPr>
          <p:spPr>
            <a:xfrm>
              <a:off x="5582530" y="401225"/>
              <a:ext cx="297766" cy="2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>
              <a:off x="6072555" y="427015"/>
              <a:ext cx="297766" cy="23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5188634" y="785447"/>
              <a:ext cx="602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dirty="0" err="1" smtClean="0"/>
                <a:t>prev</a:t>
              </a:r>
              <a:endParaRPr lang="en-US" altLang="zh-TW" dirty="0" smtClean="0"/>
            </a:p>
            <a:p>
              <a:pPr algn="ctr"/>
              <a:r>
                <a:rPr lang="en-US" altLang="zh-TW" dirty="0" smtClean="0"/>
                <a:t>r</a:t>
              </a:r>
              <a:endParaRPr lang="zh-TW" altLang="en-US" dirty="0"/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7350421" y="332933"/>
            <a:ext cx="1455533" cy="821842"/>
            <a:chOff x="7350421" y="332933"/>
            <a:chExt cx="1455533" cy="821842"/>
          </a:xfrm>
        </p:grpSpPr>
        <p:grpSp>
          <p:nvGrpSpPr>
            <p:cNvPr id="31" name="群組 30"/>
            <p:cNvGrpSpPr/>
            <p:nvPr/>
          </p:nvGrpSpPr>
          <p:grpSpPr>
            <a:xfrm>
              <a:off x="7352754" y="332933"/>
              <a:ext cx="1453200" cy="821842"/>
              <a:chOff x="5371514" y="335281"/>
              <a:chExt cx="1453200" cy="821842"/>
            </a:xfrm>
          </p:grpSpPr>
          <p:grpSp>
            <p:nvGrpSpPr>
              <p:cNvPr id="32" name="群組 16"/>
              <p:cNvGrpSpPr/>
              <p:nvPr/>
            </p:nvGrpSpPr>
            <p:grpSpPr>
              <a:xfrm>
                <a:off x="5880296" y="337626"/>
                <a:ext cx="211016" cy="351691"/>
                <a:chOff x="5880294" y="337625"/>
                <a:chExt cx="365761" cy="337623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5880294" y="337625"/>
                  <a:ext cx="365761" cy="126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5880295" y="464233"/>
                  <a:ext cx="365760" cy="2110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3" name="群組 18"/>
              <p:cNvGrpSpPr/>
              <p:nvPr/>
            </p:nvGrpSpPr>
            <p:grpSpPr>
              <a:xfrm>
                <a:off x="5371514" y="335282"/>
                <a:ext cx="211016" cy="351691"/>
                <a:chOff x="5880294" y="337625"/>
                <a:chExt cx="365761" cy="337623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5880294" y="337625"/>
                  <a:ext cx="365761" cy="126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5880295" y="464233"/>
                  <a:ext cx="365760" cy="2110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34" name="群組 21"/>
              <p:cNvGrpSpPr/>
              <p:nvPr/>
            </p:nvGrpSpPr>
            <p:grpSpPr>
              <a:xfrm>
                <a:off x="6384387" y="335281"/>
                <a:ext cx="211016" cy="351691"/>
                <a:chOff x="5880294" y="337625"/>
                <a:chExt cx="365761" cy="337623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5880294" y="337625"/>
                  <a:ext cx="365761" cy="1266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5880295" y="464233"/>
                  <a:ext cx="365760" cy="211015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35" name="文字方塊 34"/>
              <p:cNvSpPr txBox="1"/>
              <p:nvPr/>
            </p:nvSpPr>
            <p:spPr>
              <a:xfrm>
                <a:off x="6260136" y="787791"/>
                <a:ext cx="564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curr</a:t>
                </a:r>
                <a:endParaRPr lang="zh-TW" altLang="en-US" dirty="0"/>
              </a:p>
            </p:txBody>
          </p:sp>
          <p:cxnSp>
            <p:nvCxnSpPr>
              <p:cNvPr id="36" name="直線單箭頭接點 35"/>
              <p:cNvCxnSpPr>
                <a:stCxn id="41" idx="3"/>
                <a:endCxn id="43" idx="1"/>
              </p:cNvCxnSpPr>
              <p:nvPr/>
            </p:nvCxnSpPr>
            <p:spPr>
              <a:xfrm>
                <a:off x="5582530" y="401225"/>
                <a:ext cx="297766" cy="234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>
                <a:off x="6072555" y="427015"/>
                <a:ext cx="297766" cy="234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文字方塊 37"/>
              <p:cNvSpPr txBox="1"/>
              <p:nvPr/>
            </p:nvSpPr>
            <p:spPr>
              <a:xfrm>
                <a:off x="5709150" y="785447"/>
                <a:ext cx="602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err="1" smtClean="0"/>
                  <a:t>prev</a:t>
                </a:r>
                <a:endParaRPr lang="zh-TW" altLang="en-US" dirty="0"/>
              </a:p>
            </p:txBody>
          </p:sp>
        </p:grpSp>
        <p:sp>
          <p:nvSpPr>
            <p:cNvPr id="45" name="文字方塊 44"/>
            <p:cNvSpPr txBox="1"/>
            <p:nvPr/>
          </p:nvSpPr>
          <p:spPr>
            <a:xfrm>
              <a:off x="7350421" y="780754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r</a:t>
              </a:r>
              <a:endParaRPr lang="zh-TW" altLang="en-US" dirty="0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6865034" y="548640"/>
            <a:ext cx="309489" cy="16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9528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圓角矩形 38"/>
          <p:cNvSpPr/>
          <p:nvPr/>
        </p:nvSpPr>
        <p:spPr>
          <a:xfrm>
            <a:off x="812800" y="3586567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Illustrating Reversing a Chain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82</a:t>
            </a:fld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2581218" y="3997703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084512" y="3586567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170144" y="384222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39039" y="384222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658024" y="384222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6919" y="384222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47459" y="384222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70144" y="384222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9010" y="38408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826890" y="38408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47430" y="38408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3815466" y="400505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4924690" y="40038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438038" y="38408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25918" y="38408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446458" y="38408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023718" y="40038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24316" y="38408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012196" y="38408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32736" y="38408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7109995" y="40038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手繪多邊形 30"/>
          <p:cNvSpPr/>
          <p:nvPr/>
        </p:nvSpPr>
        <p:spPr>
          <a:xfrm>
            <a:off x="1825689" y="4082446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手繪多邊形 31"/>
          <p:cNvSpPr/>
          <p:nvPr/>
        </p:nvSpPr>
        <p:spPr>
          <a:xfrm>
            <a:off x="2903004" y="4112765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 32"/>
          <p:cNvSpPr/>
          <p:nvPr/>
        </p:nvSpPr>
        <p:spPr>
          <a:xfrm>
            <a:off x="3983561" y="4112765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1642053" y="439578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468331" y="4395788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612658" y="439578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sp>
        <p:nvSpPr>
          <p:cNvPr id="40" name="圓角矩形 39"/>
          <p:cNvSpPr/>
          <p:nvPr/>
        </p:nvSpPr>
        <p:spPr>
          <a:xfrm>
            <a:off x="812800" y="1960907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589030" y="2372043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084512" y="1960907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43" name="矩形 42"/>
          <p:cNvSpPr/>
          <p:nvPr/>
        </p:nvSpPr>
        <p:spPr>
          <a:xfrm>
            <a:off x="3170144" y="221656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39039" y="221656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658024" y="221656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726919" y="221656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47459" y="221656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170144" y="221656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339010" y="221518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826890" y="221518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347430" y="221518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3823278" y="237939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4924690" y="237822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38038" y="221518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25918" y="221518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446458" y="221518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023718" y="237822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7524316" y="221518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012196" y="221518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532736" y="221518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>
            <a:off x="7109995" y="237822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手繪多邊形 61"/>
          <p:cNvSpPr/>
          <p:nvPr/>
        </p:nvSpPr>
        <p:spPr>
          <a:xfrm>
            <a:off x="1309872" y="2456786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1847925" y="2487105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2928482" y="2487105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1126236" y="277012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13252" y="2770128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557579" y="277012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sp>
        <p:nvSpPr>
          <p:cNvPr id="68" name="圓角矩形 67"/>
          <p:cNvSpPr/>
          <p:nvPr/>
        </p:nvSpPr>
        <p:spPr>
          <a:xfrm>
            <a:off x="809698" y="5205008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2578116" y="5616144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/>
          <p:cNvSpPr txBox="1"/>
          <p:nvPr/>
        </p:nvSpPr>
        <p:spPr>
          <a:xfrm>
            <a:off x="2081410" y="5205008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71" name="矩形 70"/>
          <p:cNvSpPr/>
          <p:nvPr/>
        </p:nvSpPr>
        <p:spPr>
          <a:xfrm>
            <a:off x="3167042" y="546066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235937" y="546066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654922" y="5460661"/>
            <a:ext cx="367455" cy="3260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723817" y="546066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244357" y="546066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167042" y="546066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335908" y="545929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23788" y="545929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44328" y="545929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4921588" y="5622329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6434936" y="545929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922816" y="545929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443356" y="545929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>
            <a:off x="6020616" y="5622329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521214" y="545929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8009094" y="545929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529634" y="545929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9" name="直線單箭頭接點 88"/>
          <p:cNvCxnSpPr/>
          <p:nvPr/>
        </p:nvCxnSpPr>
        <p:spPr>
          <a:xfrm>
            <a:off x="7106893" y="5622329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手繪多邊形 89"/>
          <p:cNvSpPr/>
          <p:nvPr/>
        </p:nvSpPr>
        <p:spPr>
          <a:xfrm>
            <a:off x="1822587" y="5700887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手繪多邊形 90"/>
          <p:cNvSpPr/>
          <p:nvPr/>
        </p:nvSpPr>
        <p:spPr>
          <a:xfrm>
            <a:off x="2899902" y="5731206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手繪多邊形 91"/>
          <p:cNvSpPr/>
          <p:nvPr/>
        </p:nvSpPr>
        <p:spPr>
          <a:xfrm>
            <a:off x="3980459" y="5731206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1638951" y="6014228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465229" y="6014229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3609556" y="6014228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sp>
        <p:nvSpPr>
          <p:cNvPr id="96" name="向右箭號 95"/>
          <p:cNvSpPr/>
          <p:nvPr/>
        </p:nvSpPr>
        <p:spPr>
          <a:xfrm rot="5400000">
            <a:off x="5063209" y="3076101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右箭號 96"/>
          <p:cNvSpPr/>
          <p:nvPr/>
        </p:nvSpPr>
        <p:spPr>
          <a:xfrm rot="5400000">
            <a:off x="5063208" y="4723476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/>
          <p:cNvSpPr txBox="1"/>
          <p:nvPr/>
        </p:nvSpPr>
        <p:spPr>
          <a:xfrm>
            <a:off x="95693" y="2023319"/>
            <a:ext cx="140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Initializing</a:t>
            </a:r>
            <a:endParaRPr lang="zh-TW" altLang="en-US" sz="2000" b="1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95693" y="3651799"/>
            <a:ext cx="140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Advancing</a:t>
            </a:r>
            <a:endParaRPr lang="zh-TW" altLang="en-US" sz="2000" b="1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95693" y="5297728"/>
            <a:ext cx="140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Re-linking</a:t>
            </a:r>
            <a:endParaRPr lang="zh-TW" altLang="en-US" sz="2000" b="1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1463039" y="2222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2037471" y="2318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2037469" y="3880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04" name="文字方塊 103"/>
          <p:cNvSpPr txBox="1"/>
          <p:nvPr/>
        </p:nvSpPr>
        <p:spPr>
          <a:xfrm>
            <a:off x="2037470" y="5484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3613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Illustrating Reversing a Chain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83</a:t>
            </a:fld>
            <a:endParaRPr lang="zh-TW" altLang="en-US"/>
          </a:p>
        </p:txBody>
      </p:sp>
      <p:sp>
        <p:nvSpPr>
          <p:cNvPr id="96" name="向右箭號 95"/>
          <p:cNvSpPr/>
          <p:nvPr/>
        </p:nvSpPr>
        <p:spPr>
          <a:xfrm rot="5400000">
            <a:off x="5058785" y="3076101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右箭號 96"/>
          <p:cNvSpPr/>
          <p:nvPr/>
        </p:nvSpPr>
        <p:spPr>
          <a:xfrm rot="5400000">
            <a:off x="5058784" y="4723476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圓角矩形 99"/>
          <p:cNvSpPr/>
          <p:nvPr/>
        </p:nvSpPr>
        <p:spPr>
          <a:xfrm>
            <a:off x="809698" y="1965325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文字方塊 101"/>
          <p:cNvSpPr txBox="1"/>
          <p:nvPr/>
        </p:nvSpPr>
        <p:spPr>
          <a:xfrm>
            <a:off x="2076986" y="196532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103" name="矩形 102"/>
          <p:cNvSpPr/>
          <p:nvPr/>
        </p:nvSpPr>
        <p:spPr>
          <a:xfrm>
            <a:off x="3162618" y="222097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231513" y="222097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650498" y="222097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4719393" y="222097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239933" y="222097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162618" y="222097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331484" y="221960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819364" y="221960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339904" y="221960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2" name="直線單箭頭接點 111"/>
          <p:cNvCxnSpPr/>
          <p:nvPr/>
        </p:nvCxnSpPr>
        <p:spPr>
          <a:xfrm>
            <a:off x="4917164" y="2382646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/>
          <p:cNvSpPr/>
          <p:nvPr/>
        </p:nvSpPr>
        <p:spPr>
          <a:xfrm>
            <a:off x="6430512" y="221960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918392" y="221960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6438932" y="221960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>
            <a:off x="6016192" y="2382646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516790" y="221960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8004670" y="221960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525210" y="221960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20" name="直線單箭頭接點 119"/>
          <p:cNvCxnSpPr/>
          <p:nvPr/>
        </p:nvCxnSpPr>
        <p:spPr>
          <a:xfrm>
            <a:off x="7102469" y="2382646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手繪多邊形 120"/>
          <p:cNvSpPr/>
          <p:nvPr/>
        </p:nvSpPr>
        <p:spPr>
          <a:xfrm>
            <a:off x="2951389" y="2461204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手繪多邊形 121"/>
          <p:cNvSpPr/>
          <p:nvPr/>
        </p:nvSpPr>
        <p:spPr>
          <a:xfrm>
            <a:off x="4028704" y="2491523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5109261" y="2491523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/>
          <p:cNvSpPr txBox="1"/>
          <p:nvPr/>
        </p:nvSpPr>
        <p:spPr>
          <a:xfrm>
            <a:off x="2767753" y="277454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125" name="文字方塊 124"/>
          <p:cNvSpPr txBox="1"/>
          <p:nvPr/>
        </p:nvSpPr>
        <p:spPr>
          <a:xfrm>
            <a:off x="3594031" y="2774546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126" name="文字方塊 125"/>
          <p:cNvSpPr txBox="1"/>
          <p:nvPr/>
        </p:nvSpPr>
        <p:spPr>
          <a:xfrm>
            <a:off x="4738358" y="277454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cxnSp>
        <p:nvCxnSpPr>
          <p:cNvPr id="127" name="直線單箭頭接點 126"/>
          <p:cNvCxnSpPr/>
          <p:nvPr/>
        </p:nvCxnSpPr>
        <p:spPr>
          <a:xfrm>
            <a:off x="2577199" y="2380502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圓角矩形 127"/>
          <p:cNvSpPr/>
          <p:nvPr/>
        </p:nvSpPr>
        <p:spPr>
          <a:xfrm>
            <a:off x="809698" y="3582851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9" name="文字方塊 128"/>
          <p:cNvSpPr txBox="1"/>
          <p:nvPr/>
        </p:nvSpPr>
        <p:spPr>
          <a:xfrm>
            <a:off x="2076986" y="3582851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130" name="矩形 129"/>
          <p:cNvSpPr/>
          <p:nvPr/>
        </p:nvSpPr>
        <p:spPr>
          <a:xfrm>
            <a:off x="3162618" y="383850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4231513" y="383850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3650498" y="383850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719393" y="383850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239933" y="383850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162618" y="383850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331484" y="3837133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819364" y="3837133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339904" y="3837133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430512" y="3837133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918392" y="3837133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38932" y="3837133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3" name="直線單箭頭接點 142"/>
          <p:cNvCxnSpPr/>
          <p:nvPr/>
        </p:nvCxnSpPr>
        <p:spPr>
          <a:xfrm>
            <a:off x="6016192" y="4000172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7516790" y="3837133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8004670" y="3837133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525210" y="3837133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47" name="直線單箭頭接點 146"/>
          <p:cNvCxnSpPr/>
          <p:nvPr/>
        </p:nvCxnSpPr>
        <p:spPr>
          <a:xfrm>
            <a:off x="7102469" y="4000172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手繪多邊形 147"/>
          <p:cNvSpPr/>
          <p:nvPr/>
        </p:nvSpPr>
        <p:spPr>
          <a:xfrm>
            <a:off x="2951389" y="4078730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手繪多邊形 148"/>
          <p:cNvSpPr/>
          <p:nvPr/>
        </p:nvSpPr>
        <p:spPr>
          <a:xfrm>
            <a:off x="4028704" y="4109049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手繪多邊形 149"/>
          <p:cNvSpPr/>
          <p:nvPr/>
        </p:nvSpPr>
        <p:spPr>
          <a:xfrm>
            <a:off x="5109261" y="4109049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2767753" y="4392071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152" name="文字方塊 151"/>
          <p:cNvSpPr txBox="1"/>
          <p:nvPr/>
        </p:nvSpPr>
        <p:spPr>
          <a:xfrm>
            <a:off x="3594031" y="4392072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153" name="文字方塊 152"/>
          <p:cNvSpPr txBox="1"/>
          <p:nvPr/>
        </p:nvSpPr>
        <p:spPr>
          <a:xfrm>
            <a:off x="4738358" y="439207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cxnSp>
        <p:nvCxnSpPr>
          <p:cNvPr id="154" name="直線單箭頭接點 153"/>
          <p:cNvCxnSpPr/>
          <p:nvPr/>
        </p:nvCxnSpPr>
        <p:spPr>
          <a:xfrm>
            <a:off x="2577199" y="3998028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手繪多邊形 10"/>
          <p:cNvSpPr/>
          <p:nvPr/>
        </p:nvSpPr>
        <p:spPr>
          <a:xfrm>
            <a:off x="2909826" y="3615941"/>
            <a:ext cx="2403748" cy="377722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5" name="圓角矩形 154"/>
          <p:cNvSpPr/>
          <p:nvPr/>
        </p:nvSpPr>
        <p:spPr>
          <a:xfrm>
            <a:off x="809698" y="5200377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6" name="文字方塊 155"/>
          <p:cNvSpPr txBox="1"/>
          <p:nvPr/>
        </p:nvSpPr>
        <p:spPr>
          <a:xfrm>
            <a:off x="2076986" y="5200377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157" name="矩形 156"/>
          <p:cNvSpPr/>
          <p:nvPr/>
        </p:nvSpPr>
        <p:spPr>
          <a:xfrm>
            <a:off x="3162618" y="545603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231513" y="545603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3650498" y="545603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4719393" y="545603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4239933" y="545603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3162618" y="545603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5331484" y="545465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819364" y="545465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339904" y="545465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6430512" y="545465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6918392" y="545465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438932" y="545465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7516790" y="545465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8004670" y="545465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525210" y="545465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73" name="直線單箭頭接點 172"/>
          <p:cNvCxnSpPr/>
          <p:nvPr/>
        </p:nvCxnSpPr>
        <p:spPr>
          <a:xfrm>
            <a:off x="7102469" y="561769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手繪多邊形 173"/>
          <p:cNvSpPr/>
          <p:nvPr/>
        </p:nvSpPr>
        <p:spPr>
          <a:xfrm>
            <a:off x="4014284" y="5696256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手繪多邊形 174"/>
          <p:cNvSpPr/>
          <p:nvPr/>
        </p:nvSpPr>
        <p:spPr>
          <a:xfrm>
            <a:off x="5122859" y="5726575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6" name="手繪多邊形 175"/>
          <p:cNvSpPr/>
          <p:nvPr/>
        </p:nvSpPr>
        <p:spPr>
          <a:xfrm>
            <a:off x="6203416" y="5726575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7" name="文字方塊 176"/>
          <p:cNvSpPr txBox="1"/>
          <p:nvPr/>
        </p:nvSpPr>
        <p:spPr>
          <a:xfrm>
            <a:off x="3830648" y="600959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178" name="文字方塊 177"/>
          <p:cNvSpPr txBox="1"/>
          <p:nvPr/>
        </p:nvSpPr>
        <p:spPr>
          <a:xfrm>
            <a:off x="4688186" y="6009598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179" name="文字方塊 178"/>
          <p:cNvSpPr txBox="1"/>
          <p:nvPr/>
        </p:nvSpPr>
        <p:spPr>
          <a:xfrm>
            <a:off x="5832513" y="600959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cxnSp>
        <p:nvCxnSpPr>
          <p:cNvPr id="180" name="直線單箭頭接點 179"/>
          <p:cNvCxnSpPr/>
          <p:nvPr/>
        </p:nvCxnSpPr>
        <p:spPr>
          <a:xfrm>
            <a:off x="2577199" y="5615554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手繪多邊形 180"/>
          <p:cNvSpPr/>
          <p:nvPr/>
        </p:nvSpPr>
        <p:spPr>
          <a:xfrm>
            <a:off x="2909826" y="5245301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2" name="手繪多邊形 181"/>
          <p:cNvSpPr/>
          <p:nvPr/>
        </p:nvSpPr>
        <p:spPr>
          <a:xfrm>
            <a:off x="4010855" y="5298466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6" name="文字方塊 185"/>
          <p:cNvSpPr txBox="1"/>
          <p:nvPr/>
        </p:nvSpPr>
        <p:spPr>
          <a:xfrm>
            <a:off x="95692" y="2023319"/>
            <a:ext cx="1455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Advancing</a:t>
            </a:r>
            <a:endParaRPr lang="zh-TW" altLang="en-US" sz="2000" b="1" dirty="0"/>
          </a:p>
        </p:txBody>
      </p:sp>
      <p:sp>
        <p:nvSpPr>
          <p:cNvPr id="187" name="文字方塊 186"/>
          <p:cNvSpPr txBox="1"/>
          <p:nvPr/>
        </p:nvSpPr>
        <p:spPr>
          <a:xfrm>
            <a:off x="95693" y="3651799"/>
            <a:ext cx="140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Re-linking</a:t>
            </a:r>
            <a:endParaRPr lang="zh-TW" altLang="en-US" sz="2000" b="1" dirty="0"/>
          </a:p>
        </p:txBody>
      </p:sp>
      <p:sp>
        <p:nvSpPr>
          <p:cNvPr id="188" name="文字方塊 187"/>
          <p:cNvSpPr txBox="1"/>
          <p:nvPr/>
        </p:nvSpPr>
        <p:spPr>
          <a:xfrm>
            <a:off x="95693" y="5297728"/>
            <a:ext cx="140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Advancing</a:t>
            </a:r>
          </a:p>
          <a:p>
            <a:r>
              <a:rPr lang="en-US" altLang="zh-TW" sz="2000" b="1" dirty="0"/>
              <a:t>+ re-linking</a:t>
            </a:r>
            <a:endParaRPr lang="zh-TW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74260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Illustrating Reversing a Chain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96" name="向右箭號 95"/>
          <p:cNvSpPr/>
          <p:nvPr/>
        </p:nvSpPr>
        <p:spPr>
          <a:xfrm rot="5400000">
            <a:off x="5058785" y="3076101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向右箭號 96"/>
          <p:cNvSpPr/>
          <p:nvPr/>
        </p:nvSpPr>
        <p:spPr>
          <a:xfrm rot="5400000">
            <a:off x="5058784" y="4723476"/>
            <a:ext cx="195875" cy="63424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圓角矩形 91"/>
          <p:cNvSpPr/>
          <p:nvPr/>
        </p:nvSpPr>
        <p:spPr>
          <a:xfrm>
            <a:off x="809698" y="1965115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/>
          <p:cNvSpPr txBox="1"/>
          <p:nvPr/>
        </p:nvSpPr>
        <p:spPr>
          <a:xfrm>
            <a:off x="2076986" y="196511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94" name="矩形 93"/>
          <p:cNvSpPr/>
          <p:nvPr/>
        </p:nvSpPr>
        <p:spPr>
          <a:xfrm>
            <a:off x="3162618" y="222076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231513" y="222076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650498" y="222076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719393" y="222076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39933" y="222076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162618" y="222076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5331484" y="221939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819364" y="221939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339904" y="221939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430512" y="221939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6918392" y="221939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6438932" y="221939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7516790" y="221939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8004670" y="221939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7525210" y="221939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5" name="手繪多邊形 194"/>
          <p:cNvSpPr/>
          <p:nvPr/>
        </p:nvSpPr>
        <p:spPr>
          <a:xfrm>
            <a:off x="5108436" y="2460994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手繪多邊形 195"/>
          <p:cNvSpPr/>
          <p:nvPr/>
        </p:nvSpPr>
        <p:spPr>
          <a:xfrm>
            <a:off x="6217011" y="2491313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7" name="手繪多邊形 196"/>
          <p:cNvSpPr/>
          <p:nvPr/>
        </p:nvSpPr>
        <p:spPr>
          <a:xfrm>
            <a:off x="7297568" y="2491313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8" name="文字方塊 197"/>
          <p:cNvSpPr txBox="1"/>
          <p:nvPr/>
        </p:nvSpPr>
        <p:spPr>
          <a:xfrm>
            <a:off x="4924800" y="2774335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199" name="文字方塊 198"/>
          <p:cNvSpPr txBox="1"/>
          <p:nvPr/>
        </p:nvSpPr>
        <p:spPr>
          <a:xfrm>
            <a:off x="5782338" y="2774336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200" name="文字方塊 199"/>
          <p:cNvSpPr txBox="1"/>
          <p:nvPr/>
        </p:nvSpPr>
        <p:spPr>
          <a:xfrm>
            <a:off x="6926665" y="2774335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cxnSp>
        <p:nvCxnSpPr>
          <p:cNvPr id="201" name="直線單箭頭接點 200"/>
          <p:cNvCxnSpPr/>
          <p:nvPr/>
        </p:nvCxnSpPr>
        <p:spPr>
          <a:xfrm>
            <a:off x="2577199" y="2380292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手繪多邊形 201"/>
          <p:cNvSpPr/>
          <p:nvPr/>
        </p:nvSpPr>
        <p:spPr>
          <a:xfrm>
            <a:off x="2909826" y="2010039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3" name="手繪多邊形 202"/>
          <p:cNvSpPr/>
          <p:nvPr/>
        </p:nvSpPr>
        <p:spPr>
          <a:xfrm>
            <a:off x="4010855" y="2063204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手繪多邊形 203"/>
          <p:cNvSpPr/>
          <p:nvPr/>
        </p:nvSpPr>
        <p:spPr>
          <a:xfrm>
            <a:off x="5112276" y="2017010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圓角矩形 204"/>
          <p:cNvSpPr/>
          <p:nvPr/>
        </p:nvSpPr>
        <p:spPr>
          <a:xfrm>
            <a:off x="809698" y="3582422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文字方塊 205"/>
          <p:cNvSpPr txBox="1"/>
          <p:nvPr/>
        </p:nvSpPr>
        <p:spPr>
          <a:xfrm>
            <a:off x="2076986" y="3582422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207" name="矩形 206"/>
          <p:cNvSpPr/>
          <p:nvPr/>
        </p:nvSpPr>
        <p:spPr>
          <a:xfrm>
            <a:off x="3162618" y="383807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4231513" y="383807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3650498" y="383807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4719393" y="383807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1" name="矩形 210"/>
          <p:cNvSpPr/>
          <p:nvPr/>
        </p:nvSpPr>
        <p:spPr>
          <a:xfrm>
            <a:off x="4239933" y="383807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3162618" y="383807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331484" y="383670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19364" y="383670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5339904" y="383670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6430512" y="383670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918392" y="383670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438932" y="383670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7516790" y="383670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8004670" y="383670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7525210" y="383670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22" name="手繪多邊形 221"/>
          <p:cNvSpPr/>
          <p:nvPr/>
        </p:nvSpPr>
        <p:spPr>
          <a:xfrm>
            <a:off x="6202591" y="4078301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3" name="手繪多邊形 222"/>
          <p:cNvSpPr/>
          <p:nvPr/>
        </p:nvSpPr>
        <p:spPr>
          <a:xfrm>
            <a:off x="7311166" y="4108620"/>
            <a:ext cx="217243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4" name="手繪多邊形 223"/>
          <p:cNvSpPr/>
          <p:nvPr/>
        </p:nvSpPr>
        <p:spPr>
          <a:xfrm>
            <a:off x="8391723" y="4108620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5" name="文字方塊 224"/>
          <p:cNvSpPr txBox="1"/>
          <p:nvPr/>
        </p:nvSpPr>
        <p:spPr>
          <a:xfrm>
            <a:off x="6018955" y="439164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226" name="文字方塊 225"/>
          <p:cNvSpPr txBox="1"/>
          <p:nvPr/>
        </p:nvSpPr>
        <p:spPr>
          <a:xfrm>
            <a:off x="6876493" y="4391643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227" name="文字方塊 226"/>
          <p:cNvSpPr txBox="1"/>
          <p:nvPr/>
        </p:nvSpPr>
        <p:spPr>
          <a:xfrm>
            <a:off x="8020820" y="4391642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cxnSp>
        <p:nvCxnSpPr>
          <p:cNvPr id="228" name="直線單箭頭接點 227"/>
          <p:cNvCxnSpPr/>
          <p:nvPr/>
        </p:nvCxnSpPr>
        <p:spPr>
          <a:xfrm>
            <a:off x="2577199" y="3997599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手繪多邊形 228"/>
          <p:cNvSpPr/>
          <p:nvPr/>
        </p:nvSpPr>
        <p:spPr>
          <a:xfrm>
            <a:off x="2909826" y="3627346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0" name="手繪多邊形 229"/>
          <p:cNvSpPr/>
          <p:nvPr/>
        </p:nvSpPr>
        <p:spPr>
          <a:xfrm>
            <a:off x="4010855" y="3680511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1" name="手繪多邊形 230"/>
          <p:cNvSpPr/>
          <p:nvPr/>
        </p:nvSpPr>
        <p:spPr>
          <a:xfrm>
            <a:off x="5112276" y="3634317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手繪多邊形 231"/>
          <p:cNvSpPr/>
          <p:nvPr/>
        </p:nvSpPr>
        <p:spPr>
          <a:xfrm>
            <a:off x="6201316" y="3696345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6" name="文字方塊 185"/>
          <p:cNvSpPr txBox="1"/>
          <p:nvPr/>
        </p:nvSpPr>
        <p:spPr>
          <a:xfrm>
            <a:off x="95692" y="2023319"/>
            <a:ext cx="1455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Advancing</a:t>
            </a:r>
          </a:p>
          <a:p>
            <a:r>
              <a:rPr lang="en-US" altLang="zh-TW" sz="2000" b="1" dirty="0"/>
              <a:t>+ re-linking</a:t>
            </a:r>
            <a:endParaRPr lang="zh-TW" altLang="en-US" sz="2000" b="1" dirty="0"/>
          </a:p>
        </p:txBody>
      </p:sp>
      <p:sp>
        <p:nvSpPr>
          <p:cNvPr id="187" name="文字方塊 186"/>
          <p:cNvSpPr txBox="1"/>
          <p:nvPr/>
        </p:nvSpPr>
        <p:spPr>
          <a:xfrm>
            <a:off x="95693" y="3651799"/>
            <a:ext cx="1400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Advancing</a:t>
            </a:r>
          </a:p>
          <a:p>
            <a:r>
              <a:rPr lang="en-US" altLang="zh-TW" sz="2000" b="1" dirty="0"/>
              <a:t>+ re-linking</a:t>
            </a:r>
            <a:endParaRPr lang="zh-TW" altLang="en-US" sz="2000" b="1" dirty="0"/>
          </a:p>
        </p:txBody>
      </p:sp>
      <p:sp>
        <p:nvSpPr>
          <p:cNvPr id="233" name="圓角矩形 232"/>
          <p:cNvSpPr/>
          <p:nvPr/>
        </p:nvSpPr>
        <p:spPr>
          <a:xfrm>
            <a:off x="806596" y="5200047"/>
            <a:ext cx="7702550" cy="12746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5" name="矩形 234"/>
          <p:cNvSpPr/>
          <p:nvPr/>
        </p:nvSpPr>
        <p:spPr>
          <a:xfrm>
            <a:off x="3159516" y="54557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4228411" y="545570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3647396" y="54557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4716291" y="545570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4236831" y="545570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3159516" y="545570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5328382" y="545432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2" name="矩形 241"/>
          <p:cNvSpPr/>
          <p:nvPr/>
        </p:nvSpPr>
        <p:spPr>
          <a:xfrm>
            <a:off x="5816262" y="545432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5336802" y="545432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4" name="矩形 243"/>
          <p:cNvSpPr/>
          <p:nvPr/>
        </p:nvSpPr>
        <p:spPr>
          <a:xfrm>
            <a:off x="6427410" y="545432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4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5" name="矩形 244"/>
          <p:cNvSpPr/>
          <p:nvPr/>
        </p:nvSpPr>
        <p:spPr>
          <a:xfrm>
            <a:off x="6915290" y="545432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435830" y="545432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7" name="矩形 246"/>
          <p:cNvSpPr/>
          <p:nvPr/>
        </p:nvSpPr>
        <p:spPr>
          <a:xfrm>
            <a:off x="7513688" y="545432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5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8" name="矩形 247"/>
          <p:cNvSpPr/>
          <p:nvPr/>
        </p:nvSpPr>
        <p:spPr>
          <a:xfrm>
            <a:off x="8001568" y="545432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7522108" y="545432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0" name="手繪多邊形 249"/>
          <p:cNvSpPr/>
          <p:nvPr/>
        </p:nvSpPr>
        <p:spPr>
          <a:xfrm>
            <a:off x="6199489" y="5695926"/>
            <a:ext cx="221918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1" name="手繪多邊形 250"/>
          <p:cNvSpPr/>
          <p:nvPr/>
        </p:nvSpPr>
        <p:spPr>
          <a:xfrm>
            <a:off x="7374887" y="5731752"/>
            <a:ext cx="152396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2" name="手繪多邊形 251"/>
          <p:cNvSpPr/>
          <p:nvPr/>
        </p:nvSpPr>
        <p:spPr>
          <a:xfrm>
            <a:off x="8388621" y="5726245"/>
            <a:ext cx="234964" cy="422031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3" name="文字方塊 252"/>
          <p:cNvSpPr txBox="1"/>
          <p:nvPr/>
        </p:nvSpPr>
        <p:spPr>
          <a:xfrm>
            <a:off x="6015853" y="6009267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r</a:t>
            </a:r>
            <a:endParaRPr lang="zh-TW" altLang="en-US" sz="2400" dirty="0"/>
          </a:p>
        </p:txBody>
      </p:sp>
      <p:sp>
        <p:nvSpPr>
          <p:cNvPr id="254" name="文字方塊 253"/>
          <p:cNvSpPr txBox="1"/>
          <p:nvPr/>
        </p:nvSpPr>
        <p:spPr>
          <a:xfrm>
            <a:off x="7110603" y="6071888"/>
            <a:ext cx="74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prev</a:t>
            </a:r>
            <a:endParaRPr lang="zh-TW" altLang="en-US" sz="2400" dirty="0"/>
          </a:p>
        </p:txBody>
      </p:sp>
      <p:sp>
        <p:nvSpPr>
          <p:cNvPr id="255" name="文字方塊 254"/>
          <p:cNvSpPr txBox="1"/>
          <p:nvPr/>
        </p:nvSpPr>
        <p:spPr>
          <a:xfrm>
            <a:off x="8017718" y="6009267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curr</a:t>
            </a:r>
            <a:endParaRPr lang="zh-TW" altLang="en-US" sz="2400" dirty="0"/>
          </a:p>
        </p:txBody>
      </p:sp>
      <p:sp>
        <p:nvSpPr>
          <p:cNvPr id="257" name="手繪多邊形 256"/>
          <p:cNvSpPr/>
          <p:nvPr/>
        </p:nvSpPr>
        <p:spPr>
          <a:xfrm>
            <a:off x="2906724" y="5244971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8" name="手繪多邊形 257"/>
          <p:cNvSpPr/>
          <p:nvPr/>
        </p:nvSpPr>
        <p:spPr>
          <a:xfrm>
            <a:off x="4007753" y="5298136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9" name="手繪多邊形 258"/>
          <p:cNvSpPr/>
          <p:nvPr/>
        </p:nvSpPr>
        <p:spPr>
          <a:xfrm>
            <a:off x="5109174" y="5251942"/>
            <a:ext cx="2403748" cy="36588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0" name="手繪多邊形 259"/>
          <p:cNvSpPr/>
          <p:nvPr/>
        </p:nvSpPr>
        <p:spPr>
          <a:xfrm>
            <a:off x="6198214" y="5313970"/>
            <a:ext cx="2403748" cy="319567"/>
          </a:xfrm>
          <a:custGeom>
            <a:avLst/>
            <a:gdLst>
              <a:gd name="connsiteX0" fmla="*/ 2001616 w 2403748"/>
              <a:gd name="connsiteY0" fmla="*/ 232559 h 232559"/>
              <a:gd name="connsiteX1" fmla="*/ 2275155 w 2403748"/>
              <a:gd name="connsiteY1" fmla="*/ 13728 h 232559"/>
              <a:gd name="connsiteX2" fmla="*/ 188447 w 2403748"/>
              <a:gd name="connsiteY2" fmla="*/ 37174 h 232559"/>
              <a:gd name="connsiteX3" fmla="*/ 227524 w 2403748"/>
              <a:gd name="connsiteY3" fmla="*/ 154405 h 2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3748" h="232559">
                <a:moveTo>
                  <a:pt x="2001616" y="232559"/>
                </a:moveTo>
                <a:cubicBezTo>
                  <a:pt x="2289483" y="139425"/>
                  <a:pt x="2577350" y="46292"/>
                  <a:pt x="2275155" y="13728"/>
                </a:cubicBezTo>
                <a:cubicBezTo>
                  <a:pt x="1972960" y="-18836"/>
                  <a:pt x="529719" y="13728"/>
                  <a:pt x="188447" y="37174"/>
                </a:cubicBezTo>
                <a:cubicBezTo>
                  <a:pt x="-152825" y="60620"/>
                  <a:pt x="37349" y="107512"/>
                  <a:pt x="227524" y="154405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1" name="文字方塊 260"/>
          <p:cNvSpPr txBox="1"/>
          <p:nvPr/>
        </p:nvSpPr>
        <p:spPr>
          <a:xfrm>
            <a:off x="6493219" y="6090484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262" name="手繪多邊形 261"/>
          <p:cNvSpPr/>
          <p:nvPr/>
        </p:nvSpPr>
        <p:spPr>
          <a:xfrm>
            <a:off x="7023253" y="5624208"/>
            <a:ext cx="480579" cy="499224"/>
          </a:xfrm>
          <a:custGeom>
            <a:avLst/>
            <a:gdLst>
              <a:gd name="connsiteX0" fmla="*/ 0 w 367323"/>
              <a:gd name="connsiteY0" fmla="*/ 422031 h 422031"/>
              <a:gd name="connsiteX1" fmla="*/ 117231 w 367323"/>
              <a:gd name="connsiteY1" fmla="*/ 101600 h 422031"/>
              <a:gd name="connsiteX2" fmla="*/ 367323 w 367323"/>
              <a:gd name="connsiteY2" fmla="*/ 0 h 422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323" h="422031">
                <a:moveTo>
                  <a:pt x="0" y="422031"/>
                </a:moveTo>
                <a:cubicBezTo>
                  <a:pt x="28005" y="296984"/>
                  <a:pt x="56011" y="171938"/>
                  <a:pt x="117231" y="101600"/>
                </a:cubicBezTo>
                <a:cubicBezTo>
                  <a:pt x="178451" y="31262"/>
                  <a:pt x="272887" y="15631"/>
                  <a:pt x="367323" y="0"/>
                </a:cubicBez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8" name="文字方塊 187"/>
          <p:cNvSpPr txBox="1"/>
          <p:nvPr/>
        </p:nvSpPr>
        <p:spPr>
          <a:xfrm>
            <a:off x="95693" y="5297728"/>
            <a:ext cx="1400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Finalizing</a:t>
            </a:r>
            <a:endParaRPr lang="zh-TW" alt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3413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Create chain – constructor,  </a:t>
            </a:r>
            <a:r>
              <a:rPr lang="en-US" altLang="zh-TW" dirty="0" smtClean="0">
                <a:solidFill>
                  <a:srgbClr val="FF0000"/>
                </a:solidFill>
              </a:rPr>
              <a:t>first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last</a:t>
            </a:r>
          </a:p>
          <a:p>
            <a:r>
              <a:rPr lang="en-US" altLang="zh-TW" dirty="0" smtClean="0"/>
              <a:t>Insert</a:t>
            </a:r>
          </a:p>
          <a:p>
            <a:pPr lvl="1"/>
            <a:r>
              <a:rPr lang="en-US" altLang="zh-TW" dirty="0" err="1" smtClean="0"/>
              <a:t>InsertFirst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InsertLast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Insert(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, e)</a:t>
            </a:r>
          </a:p>
          <a:p>
            <a:pPr lvl="1"/>
            <a:r>
              <a:rPr lang="en-US" altLang="zh-TW" dirty="0" smtClean="0"/>
              <a:t>Insert(p, e)</a:t>
            </a:r>
          </a:p>
          <a:p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err="1" smtClean="0"/>
              <a:t>DeleteFirst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DeleteLast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Delete(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Delete(p)</a:t>
            </a:r>
          </a:p>
          <a:p>
            <a:r>
              <a:rPr lang="en-US" altLang="zh-TW" dirty="0" err="1" smtClean="0"/>
              <a:t>Iterator</a:t>
            </a:r>
            <a:r>
              <a:rPr lang="en-US" altLang="zh-TW" dirty="0" smtClean="0"/>
              <a:t> – begin(), end()</a:t>
            </a:r>
          </a:p>
          <a:p>
            <a:r>
              <a:rPr lang="en-US" altLang="zh-TW" dirty="0" smtClean="0"/>
              <a:t>Retrieve/Store(Update)</a:t>
            </a:r>
          </a:p>
          <a:p>
            <a:pPr lvl="1"/>
            <a:r>
              <a:rPr lang="en-US" altLang="zh-TW" dirty="0" smtClean="0"/>
              <a:t>Get(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)/Set(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Concatenate</a:t>
            </a:r>
          </a:p>
          <a:p>
            <a:r>
              <a:rPr lang="en-US" altLang="zh-TW" dirty="0" smtClean="0"/>
              <a:t>Reverse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85</a:t>
            </a:fld>
            <a:endParaRPr lang="zh-TW" altLang="en-US"/>
          </a:p>
        </p:txBody>
      </p:sp>
      <p:grpSp>
        <p:nvGrpSpPr>
          <p:cNvPr id="42" name="群組 41"/>
          <p:cNvGrpSpPr/>
          <p:nvPr/>
        </p:nvGrpSpPr>
        <p:grpSpPr>
          <a:xfrm>
            <a:off x="2836519" y="2023402"/>
            <a:ext cx="6126851" cy="1208169"/>
            <a:chOff x="2836519" y="2023402"/>
            <a:chExt cx="6126851" cy="1208169"/>
          </a:xfrm>
        </p:grpSpPr>
        <p:grpSp>
          <p:nvGrpSpPr>
            <p:cNvPr id="36" name="群組 35"/>
            <p:cNvGrpSpPr/>
            <p:nvPr/>
          </p:nvGrpSpPr>
          <p:grpSpPr>
            <a:xfrm>
              <a:off x="2836519" y="2429736"/>
              <a:ext cx="6126851" cy="801835"/>
              <a:chOff x="2695839" y="2429736"/>
              <a:chExt cx="6126851" cy="801835"/>
            </a:xfrm>
          </p:grpSpPr>
          <p:cxnSp>
            <p:nvCxnSpPr>
              <p:cNvPr id="5" name="直線單箭頭接點 4"/>
              <p:cNvCxnSpPr/>
              <p:nvPr/>
            </p:nvCxnSpPr>
            <p:spPr>
              <a:xfrm>
                <a:off x="3030747" y="2633084"/>
                <a:ext cx="58892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字方塊 5"/>
              <p:cNvSpPr txBox="1"/>
              <p:nvPr/>
            </p:nvSpPr>
            <p:spPr>
              <a:xfrm>
                <a:off x="2695839" y="2769906"/>
                <a:ext cx="6712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first</a:t>
                </a:r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611861" y="2431107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680756" y="2431107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099741" y="2431107"/>
                <a:ext cx="367455" cy="3260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168636" y="2431107"/>
                <a:ext cx="367455" cy="3260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4689176" y="2431107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611861" y="2431107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780727" y="242973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6268607" y="2429736"/>
                <a:ext cx="367455" cy="3260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789147" y="242973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線單箭頭接點 15"/>
              <p:cNvCxnSpPr/>
              <p:nvPr/>
            </p:nvCxnSpPr>
            <p:spPr>
              <a:xfrm>
                <a:off x="4264995" y="2593940"/>
                <a:ext cx="4200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>
                <a:off x="5366407" y="2592775"/>
                <a:ext cx="4200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矩形 17"/>
              <p:cNvSpPr/>
              <p:nvPr/>
            </p:nvSpPr>
            <p:spPr>
              <a:xfrm>
                <a:off x="6879755" y="242973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367635" y="2429736"/>
                <a:ext cx="367455" cy="3260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888175" y="242973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>
                <a:off x="6465435" y="2592775"/>
                <a:ext cx="4200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7966033" y="2429736"/>
                <a:ext cx="486139" cy="3260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453913" y="2429736"/>
                <a:ext cx="367455" cy="32607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7974453" y="2429736"/>
                <a:ext cx="848237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>
                <a:off x="7551712" y="2592775"/>
                <a:ext cx="4200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 26"/>
              <p:cNvSpPr/>
              <p:nvPr/>
            </p:nvSpPr>
            <p:spPr>
              <a:xfrm>
                <a:off x="2833408" y="2429736"/>
                <a:ext cx="391143" cy="3260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直線單箭頭接點 28"/>
              <p:cNvCxnSpPr/>
              <p:nvPr/>
            </p:nvCxnSpPr>
            <p:spPr>
              <a:xfrm>
                <a:off x="8637563" y="2588455"/>
                <a:ext cx="0" cy="3798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>
              <a:xfrm>
                <a:off x="8525022" y="2968283"/>
                <a:ext cx="2532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>
              <a:xfrm flipV="1">
                <a:off x="8567227" y="3024553"/>
                <a:ext cx="182880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字方塊 36"/>
            <p:cNvSpPr txBox="1"/>
            <p:nvPr/>
          </p:nvSpPr>
          <p:spPr>
            <a:xfrm>
              <a:off x="4065563" y="20538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0</a:t>
              </a:r>
              <a:endParaRPr lang="zh-TW" altLang="en-US" dirty="0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5132363" y="20234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6215575" y="2051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312855" y="2065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8438270" y="20515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Reusing a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Having designed &amp; developed a reusable class of chain (linked list), we should try to reuse it ---polynomials.</a:t>
            </a:r>
          </a:p>
          <a:p>
            <a:r>
              <a:rPr lang="en-US" altLang="zh-TW" dirty="0" smtClean="0"/>
              <a:t>Scenarios not to reuse a class but design a new one:</a:t>
            </a:r>
          </a:p>
          <a:p>
            <a:pPr lvl="1"/>
            <a:r>
              <a:rPr lang="en-US" altLang="zh-TW" dirty="0" smtClean="0"/>
              <a:t>Sometimes reusing a class C1 is </a:t>
            </a:r>
            <a:r>
              <a:rPr lang="en-US" altLang="zh-TW" dirty="0" smtClean="0">
                <a:solidFill>
                  <a:srgbClr val="FF0000"/>
                </a:solidFill>
              </a:rPr>
              <a:t>less efficient </a:t>
            </a:r>
            <a:r>
              <a:rPr lang="en-US" altLang="zh-TW" dirty="0" smtClean="0"/>
              <a:t>than directly implementing a new class C2. So if efficiency is important, better not to reuse C1.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FF0000"/>
                </a:solidFill>
              </a:rPr>
              <a:t>operations</a:t>
            </a:r>
            <a:r>
              <a:rPr lang="en-US" altLang="zh-TW" dirty="0" smtClean="0"/>
              <a:t> required by the application are </a:t>
            </a:r>
            <a:r>
              <a:rPr lang="en-US" altLang="zh-TW" dirty="0" smtClean="0">
                <a:solidFill>
                  <a:srgbClr val="FF0000"/>
                </a:solidFill>
              </a:rPr>
              <a:t>complex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specialized</a:t>
            </a:r>
            <a:r>
              <a:rPr lang="en-US" altLang="zh-TW" dirty="0" smtClean="0"/>
              <a:t>, and therefore </a:t>
            </a:r>
            <a:r>
              <a:rPr lang="en-US" altLang="zh-TW" dirty="0" smtClean="0">
                <a:solidFill>
                  <a:srgbClr val="FF0000"/>
                </a:solidFill>
              </a:rPr>
              <a:t>not offered by the class C1</a:t>
            </a:r>
            <a:r>
              <a:rPr lang="en-US" altLang="zh-TW" dirty="0" smtClean="0"/>
              <a:t>, it’s preferable to develop the application directly rather than forcing it to reuse C1.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4.1 Singly Linked Lists &amp; Chains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4.2 Representing Chains in C++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4.3 The Template Class Chain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rgbClr val="C00000"/>
                </a:solidFill>
              </a:rPr>
              <a:t>4.4-4.5 Circular </a:t>
            </a:r>
            <a:r>
              <a:rPr lang="en-US" altLang="zh-TW" dirty="0" smtClean="0">
                <a:solidFill>
                  <a:srgbClr val="C00000"/>
                </a:solidFill>
              </a:rPr>
              <a:t>Lists &amp; Available Space Lists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 smtClean="0"/>
              <a:t>4.6 </a:t>
            </a:r>
            <a:r>
              <a:rPr lang="en-US" altLang="zh-TW" dirty="0"/>
              <a:t>Linked </a:t>
            </a:r>
            <a:r>
              <a:rPr lang="en-US" altLang="zh-TW" dirty="0" smtClean="0"/>
              <a:t>Stacks &amp; Queues</a:t>
            </a:r>
          </a:p>
          <a:p>
            <a:r>
              <a:rPr lang="en-US" altLang="zh-TW" dirty="0" smtClean="0"/>
              <a:t>4.7 Polynomials</a:t>
            </a:r>
            <a:r>
              <a:rPr lang="en-US" altLang="zh-TW" dirty="0"/>
              <a:t>, </a:t>
            </a:r>
          </a:p>
          <a:p>
            <a:r>
              <a:rPr lang="en-US" altLang="zh-TW" dirty="0" smtClean="0"/>
              <a:t>4.8 Equivalent Classes</a:t>
            </a:r>
          </a:p>
          <a:p>
            <a:r>
              <a:rPr lang="en-US" altLang="zh-TW" dirty="0" smtClean="0"/>
              <a:t>4.9 Sparse Matrices</a:t>
            </a:r>
            <a:endParaRPr lang="en-US" altLang="zh-TW" dirty="0"/>
          </a:p>
          <a:p>
            <a:r>
              <a:rPr lang="en-US" altLang="zh-TW" dirty="0"/>
              <a:t>4.10 Doubly </a:t>
            </a:r>
            <a:r>
              <a:rPr lang="en-US" altLang="zh-TW" dirty="0" smtClean="0"/>
              <a:t>Linked </a:t>
            </a:r>
            <a:r>
              <a:rPr lang="en-US" altLang="zh-TW" dirty="0"/>
              <a:t>L</a:t>
            </a:r>
            <a:r>
              <a:rPr lang="en-US" altLang="zh-TW" dirty="0" smtClean="0"/>
              <a:t>ists</a:t>
            </a:r>
            <a:endParaRPr lang="en-US" altLang="zh-TW" dirty="0"/>
          </a:p>
          <a:p>
            <a:r>
              <a:rPr lang="en-US" altLang="zh-TW" dirty="0"/>
              <a:t>4.11 Generalized </a:t>
            </a:r>
            <a:r>
              <a:rPr lang="en-US" altLang="zh-TW" dirty="0" smtClean="0"/>
              <a:t>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34371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Several Variants of Linked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0080"/>
                </a:solidFill>
              </a:rPr>
              <a:t>Circular</a:t>
            </a:r>
            <a:r>
              <a:rPr lang="en-US" altLang="zh-TW" dirty="0"/>
              <a:t> list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last -&gt;link = first</a:t>
            </a:r>
            <a:r>
              <a:rPr lang="en-US" altLang="zh-TW" dirty="0" smtClean="0"/>
              <a:t>,  i.e., the </a:t>
            </a:r>
            <a:r>
              <a:rPr lang="en-US" altLang="zh-TW" dirty="0" smtClean="0">
                <a:solidFill>
                  <a:srgbClr val="C00000"/>
                </a:solidFill>
              </a:rPr>
              <a:t>previous</a:t>
            </a:r>
            <a:r>
              <a:rPr lang="en-US" altLang="zh-TW" dirty="0" smtClean="0"/>
              <a:t> of first is last</a:t>
            </a:r>
          </a:p>
          <a:p>
            <a:pPr lvl="1"/>
            <a:r>
              <a:rPr lang="en-US" altLang="zh-TW" dirty="0" smtClean="0"/>
              <a:t>Access </a:t>
            </a:r>
            <a:r>
              <a:rPr lang="en-US" altLang="zh-TW" dirty="0"/>
              <a:t>pointer pointing to the </a:t>
            </a:r>
            <a:r>
              <a:rPr lang="en-US" altLang="zh-TW" dirty="0">
                <a:solidFill>
                  <a:srgbClr val="FF0000"/>
                </a:solidFill>
              </a:rPr>
              <a:t>first</a:t>
            </a:r>
            <a:r>
              <a:rPr lang="en-US" altLang="zh-TW" dirty="0"/>
              <a:t> node</a:t>
            </a:r>
          </a:p>
          <a:p>
            <a:pPr lvl="1"/>
            <a:r>
              <a:rPr lang="en-US" altLang="zh-TW" dirty="0"/>
              <a:t>Access pointer pointing to the </a:t>
            </a:r>
            <a:r>
              <a:rPr lang="en-US" altLang="zh-TW" dirty="0">
                <a:solidFill>
                  <a:srgbClr val="000099"/>
                </a:solidFill>
              </a:rPr>
              <a:t>last</a:t>
            </a:r>
            <a:r>
              <a:rPr lang="en-US" altLang="zh-TW" dirty="0"/>
              <a:t> node</a:t>
            </a:r>
          </a:p>
          <a:p>
            <a:r>
              <a:rPr lang="en-US" altLang="zh-TW" dirty="0"/>
              <a:t>Circular list with a </a:t>
            </a:r>
            <a:r>
              <a:rPr lang="en-US" altLang="zh-TW" dirty="0">
                <a:solidFill>
                  <a:srgbClr val="800080"/>
                </a:solidFill>
              </a:rPr>
              <a:t>header</a:t>
            </a:r>
            <a:r>
              <a:rPr lang="en-US" altLang="zh-TW" dirty="0"/>
              <a:t> nodes</a:t>
            </a:r>
          </a:p>
          <a:p>
            <a:r>
              <a:rPr lang="en-US" altLang="zh-TW" dirty="0"/>
              <a:t>Circular list with an </a:t>
            </a:r>
            <a:r>
              <a:rPr lang="en-US" altLang="zh-TW" dirty="0">
                <a:solidFill>
                  <a:srgbClr val="800080"/>
                </a:solidFill>
              </a:rPr>
              <a:t>available</a:t>
            </a:r>
            <a:r>
              <a:rPr lang="en-US" altLang="zh-TW" dirty="0"/>
              <a:t> pool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21129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Circular Lists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Link the last node with the first node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Advantages</a:t>
            </a:r>
          </a:p>
          <a:p>
            <a:pPr lvl="1"/>
            <a:r>
              <a:rPr lang="en-US" altLang="zh-TW" dirty="0"/>
              <a:t>Capability of </a:t>
            </a:r>
            <a:r>
              <a:rPr lang="en-US" altLang="zh-TW" dirty="0">
                <a:solidFill>
                  <a:srgbClr val="0000CC"/>
                </a:solidFill>
              </a:rPr>
              <a:t>traversing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CC"/>
                </a:solidFill>
              </a:rPr>
              <a:t>a list with only a pointer </a:t>
            </a:r>
            <a:r>
              <a:rPr lang="en-US" altLang="zh-TW" dirty="0"/>
              <a:t>pointing to a node in the list</a:t>
            </a:r>
          </a:p>
          <a:p>
            <a:pPr lvl="1"/>
            <a:r>
              <a:rPr lang="en-US" altLang="zh-TW" dirty="0"/>
              <a:t>Easy to </a:t>
            </a:r>
            <a:r>
              <a:rPr lang="en-US" altLang="zh-TW" dirty="0">
                <a:solidFill>
                  <a:srgbClr val="C00000"/>
                </a:solidFill>
              </a:rPr>
              <a:t>rotate</a:t>
            </a:r>
            <a:r>
              <a:rPr lang="en-US" altLang="zh-TW" dirty="0"/>
              <a:t> a list</a:t>
            </a:r>
          </a:p>
          <a:p>
            <a:r>
              <a:rPr lang="en-US" altLang="zh-TW" dirty="0" smtClean="0"/>
              <a:t>Potential </a:t>
            </a:r>
            <a:r>
              <a:rPr lang="en-US" altLang="zh-TW" dirty="0"/>
              <a:t>disadvantages (can be solved)</a:t>
            </a:r>
          </a:p>
          <a:p>
            <a:pPr lvl="1"/>
            <a:r>
              <a:rPr lang="en-US" altLang="zh-TW" dirty="0"/>
              <a:t>Inserting a node becomes less </a:t>
            </a:r>
            <a:r>
              <a:rPr lang="en-US" altLang="zh-TW" dirty="0" smtClean="0"/>
              <a:t>efficient </a:t>
            </a:r>
          </a:p>
          <a:p>
            <a:pPr lvl="2"/>
            <a:r>
              <a:rPr lang="en-US" altLang="zh-TW" dirty="0" smtClean="0"/>
              <a:t>Using only </a:t>
            </a:r>
            <a:r>
              <a:rPr lang="en-US" altLang="zh-TW" dirty="0" smtClean="0">
                <a:solidFill>
                  <a:srgbClr val="FF0000"/>
                </a:solidFill>
              </a:rPr>
              <a:t>first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insertLast</a:t>
            </a:r>
            <a:r>
              <a:rPr lang="en-US" altLang="zh-TW" dirty="0" smtClean="0"/>
              <a:t> easy, </a:t>
            </a:r>
            <a:r>
              <a:rPr lang="en-US" altLang="zh-TW" dirty="0" err="1" smtClean="0"/>
              <a:t>insertFirst</a:t>
            </a:r>
            <a:r>
              <a:rPr lang="en-US" altLang="zh-TW" dirty="0" smtClean="0"/>
              <a:t> more tedious</a:t>
            </a:r>
          </a:p>
          <a:p>
            <a:pPr lvl="2"/>
            <a:r>
              <a:rPr lang="en-US" altLang="zh-TW" dirty="0" smtClean="0"/>
              <a:t>Using only </a:t>
            </a:r>
            <a:r>
              <a:rPr lang="en-US" altLang="zh-TW" dirty="0" smtClean="0">
                <a:solidFill>
                  <a:srgbClr val="FF0000"/>
                </a:solidFill>
              </a:rPr>
              <a:t>last</a:t>
            </a:r>
            <a:r>
              <a:rPr lang="en-US" altLang="zh-TW" dirty="0" smtClean="0"/>
              <a:t>: both </a:t>
            </a:r>
            <a:r>
              <a:rPr lang="en-US" altLang="zh-TW" dirty="0" err="1" smtClean="0"/>
              <a:t>insertLast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insertFirst</a:t>
            </a:r>
            <a:r>
              <a:rPr lang="en-US" altLang="zh-TW" dirty="0" smtClean="0"/>
              <a:t> O(1)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89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2116327" y="2633084"/>
            <a:ext cx="588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289050" y="2361942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97441" y="243110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66336" y="2431107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85321" y="243110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54216" y="2431107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74756" y="243110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97441" y="243110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66307" y="242973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54187" y="242973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4727" y="242973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350575" y="2593940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451987" y="2592775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965335" y="242973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53215" y="242973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73755" y="242973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551015" y="2592775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51613" y="242973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39493" y="242973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60033" y="242973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637292" y="2592775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 26"/>
          <p:cNvSpPr/>
          <p:nvPr/>
        </p:nvSpPr>
        <p:spPr>
          <a:xfrm>
            <a:off x="2433229" y="2182829"/>
            <a:ext cx="5672380" cy="402959"/>
          </a:xfrm>
          <a:custGeom>
            <a:avLst/>
            <a:gdLst>
              <a:gd name="connsiteX0" fmla="*/ 5323667 w 5711125"/>
              <a:gd name="connsiteY0" fmla="*/ 480447 h 480447"/>
              <a:gd name="connsiteX1" fmla="*/ 5711125 w 5711125"/>
              <a:gd name="connsiteY1" fmla="*/ 480447 h 480447"/>
              <a:gd name="connsiteX2" fmla="*/ 5711125 w 5711125"/>
              <a:gd name="connsiteY2" fmla="*/ 0 h 480447"/>
              <a:gd name="connsiteX3" fmla="*/ 0 w 5711125"/>
              <a:gd name="connsiteY3" fmla="*/ 0 h 480447"/>
              <a:gd name="connsiteX4" fmla="*/ 0 w 5711125"/>
              <a:gd name="connsiteY4" fmla="*/ 410705 h 480447"/>
              <a:gd name="connsiteX5" fmla="*/ 271220 w 5711125"/>
              <a:gd name="connsiteY5" fmla="*/ 410705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125" h="480447">
                <a:moveTo>
                  <a:pt x="5323667" y="480447"/>
                </a:moveTo>
                <a:lnTo>
                  <a:pt x="5711125" y="480447"/>
                </a:lnTo>
                <a:lnTo>
                  <a:pt x="5711125" y="0"/>
                </a:lnTo>
                <a:lnTo>
                  <a:pt x="0" y="0"/>
                </a:lnTo>
                <a:lnTo>
                  <a:pt x="0" y="410705"/>
                </a:lnTo>
                <a:lnTo>
                  <a:pt x="271220" y="410705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918988" y="2429736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3986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charset="-120"/>
              </a:rPr>
              <a:t>Usual Way to Draw A Linked List (2)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3875" y="4664075"/>
            <a:ext cx="4054377" cy="424732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link or pointer field of node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1927225" y="4746625"/>
            <a:ext cx="596900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1927225" y="5280025"/>
            <a:ext cx="596900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3083803" y="5426075"/>
            <a:ext cx="320445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182563" indent="-182563">
              <a:spcBef>
                <a:spcPct val="50000"/>
              </a:spcBef>
              <a:buFont typeface="Arial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ea typeface="新細明體" charset="-120"/>
              </a:rPr>
              <a:t>data field of node</a:t>
            </a:r>
          </a:p>
        </p:txBody>
      </p: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1158875" y="1920875"/>
            <a:ext cx="6477000" cy="1898650"/>
            <a:chOff x="730" y="1210"/>
            <a:chExt cx="4080" cy="119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16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16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24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a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98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8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06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b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40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846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846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928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c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662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3662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3744" y="206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d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082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2170" y="193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430" y="2030"/>
              <a:ext cx="376" cy="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430" y="1838"/>
              <a:ext cx="376" cy="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b="1" dirty="0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4512" y="2064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TW" sz="2400">
                  <a:solidFill>
                    <a:schemeClr val="tx1"/>
                  </a:solidFill>
                  <a:ea typeface="新細明體" charset="-120"/>
                </a:rPr>
                <a:t>e</a:t>
              </a: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850" y="1930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4426" y="1834"/>
              <a:ext cx="384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b="1" dirty="0">
                  <a:ea typeface="新細明體" charset="-120"/>
                </a:rPr>
                <a:t>NULL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730" y="1210"/>
              <a:ext cx="105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FF0000"/>
                  </a:solidFill>
                  <a:ea typeface="新細明體" charset="-120"/>
                </a:rPr>
                <a:t>first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162" y="1450"/>
              <a:ext cx="192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6" grpId="0" animBg="1"/>
      <p:bldP spid="7" grpId="0" animBg="1"/>
      <p:bldP spid="8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Insert at the Front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41819" y="248835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27" name="矩形 26"/>
          <p:cNvSpPr/>
          <p:nvPr/>
        </p:nvSpPr>
        <p:spPr>
          <a:xfrm>
            <a:off x="1771757" y="2556149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26321" y="3964470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1756259" y="4032264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13835" y="458053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1715" y="458053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13835" y="458053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37448" y="5143257"/>
            <a:ext cx="3647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向下箭號 67"/>
          <p:cNvSpPr/>
          <p:nvPr/>
        </p:nvSpPr>
        <p:spPr>
          <a:xfrm>
            <a:off x="1745402" y="3165355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952558" y="4821493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手繪多邊形 70"/>
          <p:cNvSpPr/>
          <p:nvPr/>
        </p:nvSpPr>
        <p:spPr>
          <a:xfrm>
            <a:off x="2474259" y="4268685"/>
            <a:ext cx="1313562" cy="464949"/>
          </a:xfrm>
          <a:custGeom>
            <a:avLst/>
            <a:gdLst>
              <a:gd name="connsiteX0" fmla="*/ 922149 w 1340603"/>
              <a:gd name="connsiteY0" fmla="*/ 464949 h 464949"/>
              <a:gd name="connsiteX1" fmla="*/ 1340603 w 1340603"/>
              <a:gd name="connsiteY1" fmla="*/ 464949 h 464949"/>
              <a:gd name="connsiteX2" fmla="*/ 1340603 w 1340603"/>
              <a:gd name="connsiteY2" fmla="*/ 0 h 464949"/>
              <a:gd name="connsiteX3" fmla="*/ 0 w 1340603"/>
              <a:gd name="connsiteY3" fmla="*/ 0 h 464949"/>
              <a:gd name="connsiteX4" fmla="*/ 0 w 1340603"/>
              <a:gd name="connsiteY4" fmla="*/ 395207 h 464949"/>
              <a:gd name="connsiteX5" fmla="*/ 240223 w 1340603"/>
              <a:gd name="connsiteY5" fmla="*/ 395207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03" h="464949">
                <a:moveTo>
                  <a:pt x="922149" y="464949"/>
                </a:moveTo>
                <a:lnTo>
                  <a:pt x="1340603" y="464949"/>
                </a:lnTo>
                <a:lnTo>
                  <a:pt x="1340603" y="0"/>
                </a:lnTo>
                <a:lnTo>
                  <a:pt x="0" y="0"/>
                </a:lnTo>
                <a:lnTo>
                  <a:pt x="0" y="395207"/>
                </a:lnTo>
                <a:lnTo>
                  <a:pt x="240223" y="39520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內容版面配置區 2"/>
          <p:cNvSpPr txBox="1">
            <a:spLocks/>
          </p:cNvSpPr>
          <p:nvPr/>
        </p:nvSpPr>
        <p:spPr>
          <a:xfrm>
            <a:off x="781050" y="1661733"/>
            <a:ext cx="7886700" cy="51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(first == 0) 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empty list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97255" y="1464129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dirty="0">
                <a:solidFill>
                  <a:schemeClr val="tx1"/>
                </a:solidFill>
              </a:rPr>
              <a:t>Θ</a:t>
            </a:r>
            <a:r>
              <a:rPr lang="en-US" altLang="zh-TW" sz="2400" dirty="0">
                <a:solidFill>
                  <a:schemeClr val="tx1"/>
                </a:solidFill>
              </a:rPr>
              <a:t>(1) 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22859" y="458053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tmp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752797" y="4648324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1972235" y="4177553"/>
            <a:ext cx="735106" cy="554598"/>
          </a:xfrm>
          <a:custGeom>
            <a:avLst/>
            <a:gdLst>
              <a:gd name="connsiteX0" fmla="*/ 0 w 735106"/>
              <a:gd name="connsiteY0" fmla="*/ 0 h 546847"/>
              <a:gd name="connsiteX1" fmla="*/ 340659 w 735106"/>
              <a:gd name="connsiteY1" fmla="*/ 0 h 546847"/>
              <a:gd name="connsiteX2" fmla="*/ 340659 w 735106"/>
              <a:gd name="connsiteY2" fmla="*/ 546847 h 546847"/>
              <a:gd name="connsiteX3" fmla="*/ 735106 w 735106"/>
              <a:gd name="connsiteY3" fmla="*/ 546847 h 54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106" h="546847">
                <a:moveTo>
                  <a:pt x="0" y="0"/>
                </a:moveTo>
                <a:lnTo>
                  <a:pt x="340659" y="0"/>
                </a:lnTo>
                <a:lnTo>
                  <a:pt x="340659" y="546847"/>
                </a:lnTo>
                <a:lnTo>
                  <a:pt x="735106" y="54684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2215015" y="4811362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3770624" y="4552625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5" name="橢圓 24"/>
          <p:cNvSpPr/>
          <p:nvPr/>
        </p:nvSpPr>
        <p:spPr>
          <a:xfrm>
            <a:off x="2203894" y="3962198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314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Insert at the Front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91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951830" y="2759497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141819" y="2488355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689692" y="255752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8587" y="255752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77572" y="255752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46467" y="255752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67007" y="255752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89692" y="255752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58558" y="25561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46438" y="25561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66978" y="25561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342826" y="272035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444238" y="27191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5957586" y="25561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45466" y="25561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66006" y="25561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543266" y="27191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043864" y="2556149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31744" y="2556149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052284" y="2556149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6629543" y="271918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手繪多邊形 25"/>
          <p:cNvSpPr/>
          <p:nvPr/>
        </p:nvSpPr>
        <p:spPr>
          <a:xfrm>
            <a:off x="2425480" y="2309242"/>
            <a:ext cx="5672380" cy="402959"/>
          </a:xfrm>
          <a:custGeom>
            <a:avLst/>
            <a:gdLst>
              <a:gd name="connsiteX0" fmla="*/ 5323667 w 5711125"/>
              <a:gd name="connsiteY0" fmla="*/ 480447 h 480447"/>
              <a:gd name="connsiteX1" fmla="*/ 5711125 w 5711125"/>
              <a:gd name="connsiteY1" fmla="*/ 480447 h 480447"/>
              <a:gd name="connsiteX2" fmla="*/ 5711125 w 5711125"/>
              <a:gd name="connsiteY2" fmla="*/ 0 h 480447"/>
              <a:gd name="connsiteX3" fmla="*/ 0 w 5711125"/>
              <a:gd name="connsiteY3" fmla="*/ 0 h 480447"/>
              <a:gd name="connsiteX4" fmla="*/ 0 w 5711125"/>
              <a:gd name="connsiteY4" fmla="*/ 410705 h 480447"/>
              <a:gd name="connsiteX5" fmla="*/ 271220 w 5711125"/>
              <a:gd name="connsiteY5" fmla="*/ 410705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125" h="480447">
                <a:moveTo>
                  <a:pt x="5323667" y="480447"/>
                </a:moveTo>
                <a:lnTo>
                  <a:pt x="5711125" y="480447"/>
                </a:lnTo>
                <a:lnTo>
                  <a:pt x="5711125" y="0"/>
                </a:lnTo>
                <a:lnTo>
                  <a:pt x="0" y="0"/>
                </a:lnTo>
                <a:lnTo>
                  <a:pt x="0" y="410705"/>
                </a:lnTo>
                <a:lnTo>
                  <a:pt x="271220" y="410705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1771757" y="2556149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8" name="直線單箭頭接點 27"/>
          <p:cNvCxnSpPr>
            <a:endCxn id="30" idx="1"/>
          </p:cNvCxnSpPr>
          <p:nvPr/>
        </p:nvCxnSpPr>
        <p:spPr>
          <a:xfrm>
            <a:off x="1983783" y="4195302"/>
            <a:ext cx="921061" cy="13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1126321" y="3964470"/>
            <a:ext cx="671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first</a:t>
            </a:r>
            <a:endParaRPr lang="zh-TW" altLang="en-US" sz="2400" dirty="0"/>
          </a:p>
        </p:txBody>
      </p:sp>
      <p:sp>
        <p:nvSpPr>
          <p:cNvPr id="30" name="矩形 29"/>
          <p:cNvSpPr/>
          <p:nvPr/>
        </p:nvSpPr>
        <p:spPr>
          <a:xfrm>
            <a:off x="2904844" y="403363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73739" y="403363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392724" y="403363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61619" y="403363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82159" y="403363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904844" y="403363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073710" y="403226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561590" y="403226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082130" y="403226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557978" y="419646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659390" y="419530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6172738" y="403226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60618" y="403226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181158" y="403226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>
            <a:off x="5758418" y="419530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7259016" y="403226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746896" y="403226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67436" y="403226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>
            <a:off x="6844695" y="419530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1756259" y="4032264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20947" y="475144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408827" y="475144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920947" y="475144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81051" y="5255049"/>
            <a:ext cx="4005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tmp1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58775" indent="-358775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traverse the whole list 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l-GR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Θ</a:t>
            </a:r>
            <a:r>
              <a:rPr lang="en-US" altLang="zh-TW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(n))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to let tmp2 point to the last node. </a:t>
            </a:r>
          </a:p>
        </p:txBody>
      </p:sp>
      <p:sp>
        <p:nvSpPr>
          <p:cNvPr id="61" name="手繪多邊形 60"/>
          <p:cNvSpPr/>
          <p:nvPr/>
        </p:nvSpPr>
        <p:spPr>
          <a:xfrm>
            <a:off x="2656378" y="3741303"/>
            <a:ext cx="5625642" cy="402959"/>
          </a:xfrm>
          <a:custGeom>
            <a:avLst/>
            <a:gdLst>
              <a:gd name="connsiteX0" fmla="*/ 5323667 w 5711125"/>
              <a:gd name="connsiteY0" fmla="*/ 480447 h 480447"/>
              <a:gd name="connsiteX1" fmla="*/ 5711125 w 5711125"/>
              <a:gd name="connsiteY1" fmla="*/ 480447 h 480447"/>
              <a:gd name="connsiteX2" fmla="*/ 5711125 w 5711125"/>
              <a:gd name="connsiteY2" fmla="*/ 0 h 480447"/>
              <a:gd name="connsiteX3" fmla="*/ 0 w 5711125"/>
              <a:gd name="connsiteY3" fmla="*/ 0 h 480447"/>
              <a:gd name="connsiteX4" fmla="*/ 0 w 5711125"/>
              <a:gd name="connsiteY4" fmla="*/ 410705 h 480447"/>
              <a:gd name="connsiteX5" fmla="*/ 271220 w 5711125"/>
              <a:gd name="connsiteY5" fmla="*/ 410705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125" h="480447">
                <a:moveTo>
                  <a:pt x="5323667" y="480447"/>
                </a:moveTo>
                <a:lnTo>
                  <a:pt x="5711125" y="480447"/>
                </a:lnTo>
                <a:lnTo>
                  <a:pt x="5711125" y="0"/>
                </a:lnTo>
                <a:lnTo>
                  <a:pt x="0" y="0"/>
                </a:lnTo>
                <a:lnTo>
                  <a:pt x="0" y="410705"/>
                </a:lnTo>
                <a:lnTo>
                  <a:pt x="271220" y="410705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向下箭號 67"/>
          <p:cNvSpPr/>
          <p:nvPr/>
        </p:nvSpPr>
        <p:spPr>
          <a:xfrm>
            <a:off x="4505945" y="3076553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內容版面配置區 2"/>
          <p:cNvSpPr txBox="1">
            <a:spLocks/>
          </p:cNvSpPr>
          <p:nvPr/>
        </p:nvSpPr>
        <p:spPr>
          <a:xfrm>
            <a:off x="781050" y="1661733"/>
            <a:ext cx="7886700" cy="51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(first != 0) 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non-empty list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097255" y="1464129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b="1" dirty="0">
                <a:solidFill>
                  <a:srgbClr val="C00000"/>
                </a:solidFill>
              </a:rPr>
              <a:t>Θ</a:t>
            </a:r>
            <a:r>
              <a:rPr lang="en-US" altLang="zh-TW" sz="2400" b="1" dirty="0">
                <a:solidFill>
                  <a:srgbClr val="C00000"/>
                </a:solidFill>
              </a:rPr>
              <a:t>(n) </a:t>
            </a:r>
            <a:r>
              <a:rPr lang="en-US" altLang="zh-TW" sz="2400" dirty="0">
                <a:solidFill>
                  <a:schemeClr val="tx1"/>
                </a:solidFill>
              </a:rPr>
              <a:t>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942163" y="467546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tmp1</a:t>
            </a:r>
            <a:endParaRPr lang="zh-TW" altLang="en-US" sz="2400" dirty="0"/>
          </a:p>
        </p:txBody>
      </p:sp>
      <p:sp>
        <p:nvSpPr>
          <p:cNvPr id="72" name="矩形 71"/>
          <p:cNvSpPr/>
          <p:nvPr/>
        </p:nvSpPr>
        <p:spPr>
          <a:xfrm>
            <a:off x="1760418" y="4751448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5835701" y="46493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tmp2</a:t>
            </a:r>
            <a:endParaRPr lang="zh-TW" altLang="en-US" sz="2400" dirty="0"/>
          </a:p>
        </p:txBody>
      </p:sp>
      <p:sp>
        <p:nvSpPr>
          <p:cNvPr id="75" name="矩形 74"/>
          <p:cNvSpPr/>
          <p:nvPr/>
        </p:nvSpPr>
        <p:spPr>
          <a:xfrm>
            <a:off x="6644934" y="4717097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手繪多邊形 55"/>
          <p:cNvSpPr/>
          <p:nvPr/>
        </p:nvSpPr>
        <p:spPr>
          <a:xfrm>
            <a:off x="6831105" y="4285129"/>
            <a:ext cx="439271" cy="591671"/>
          </a:xfrm>
          <a:custGeom>
            <a:avLst/>
            <a:gdLst>
              <a:gd name="connsiteX0" fmla="*/ 0 w 439271"/>
              <a:gd name="connsiteY0" fmla="*/ 591671 h 591671"/>
              <a:gd name="connsiteX1" fmla="*/ 331694 w 439271"/>
              <a:gd name="connsiteY1" fmla="*/ 591671 h 591671"/>
              <a:gd name="connsiteX2" fmla="*/ 331694 w 439271"/>
              <a:gd name="connsiteY2" fmla="*/ 0 h 591671"/>
              <a:gd name="connsiteX3" fmla="*/ 439271 w 439271"/>
              <a:gd name="connsiteY3" fmla="*/ 0 h 59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71" h="591671">
                <a:moveTo>
                  <a:pt x="0" y="591671"/>
                </a:moveTo>
                <a:lnTo>
                  <a:pt x="331694" y="591671"/>
                </a:lnTo>
                <a:lnTo>
                  <a:pt x="331694" y="0"/>
                </a:lnTo>
                <a:lnTo>
                  <a:pt x="439271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手繪多邊形 61"/>
          <p:cNvSpPr/>
          <p:nvPr/>
        </p:nvSpPr>
        <p:spPr>
          <a:xfrm>
            <a:off x="2662517" y="4285129"/>
            <a:ext cx="1219200" cy="618565"/>
          </a:xfrm>
          <a:custGeom>
            <a:avLst/>
            <a:gdLst>
              <a:gd name="connsiteX0" fmla="*/ 914400 w 1219200"/>
              <a:gd name="connsiteY0" fmla="*/ 645459 h 645459"/>
              <a:gd name="connsiteX1" fmla="*/ 1219200 w 1219200"/>
              <a:gd name="connsiteY1" fmla="*/ 645459 h 645459"/>
              <a:gd name="connsiteX2" fmla="*/ 1219200 w 1219200"/>
              <a:gd name="connsiteY2" fmla="*/ 322730 h 645459"/>
              <a:gd name="connsiteX3" fmla="*/ 0 w 1219200"/>
              <a:gd name="connsiteY3" fmla="*/ 322730 h 645459"/>
              <a:gd name="connsiteX4" fmla="*/ 0 w 1219200"/>
              <a:gd name="connsiteY4" fmla="*/ 0 h 645459"/>
              <a:gd name="connsiteX5" fmla="*/ 233082 w 1219200"/>
              <a:gd name="connsiteY5" fmla="*/ 0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" h="645459">
                <a:moveTo>
                  <a:pt x="914400" y="645459"/>
                </a:moveTo>
                <a:lnTo>
                  <a:pt x="1219200" y="645459"/>
                </a:lnTo>
                <a:lnTo>
                  <a:pt x="1219200" y="322730"/>
                </a:lnTo>
                <a:lnTo>
                  <a:pt x="0" y="322730"/>
                </a:lnTo>
                <a:lnTo>
                  <a:pt x="0" y="0"/>
                </a:lnTo>
                <a:lnTo>
                  <a:pt x="233082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手繪多邊形 76"/>
          <p:cNvSpPr/>
          <p:nvPr/>
        </p:nvSpPr>
        <p:spPr>
          <a:xfrm>
            <a:off x="2402541" y="3514165"/>
            <a:ext cx="6042212" cy="1317811"/>
          </a:xfrm>
          <a:custGeom>
            <a:avLst/>
            <a:gdLst>
              <a:gd name="connsiteX0" fmla="*/ 5495365 w 6042212"/>
              <a:gd name="connsiteY0" fmla="*/ 717176 h 1317811"/>
              <a:gd name="connsiteX1" fmla="*/ 6042212 w 6042212"/>
              <a:gd name="connsiteY1" fmla="*/ 717176 h 1317811"/>
              <a:gd name="connsiteX2" fmla="*/ 6042212 w 6042212"/>
              <a:gd name="connsiteY2" fmla="*/ 0 h 1317811"/>
              <a:gd name="connsiteX3" fmla="*/ 0 w 6042212"/>
              <a:gd name="connsiteY3" fmla="*/ 0 h 1317811"/>
              <a:gd name="connsiteX4" fmla="*/ 0 w 6042212"/>
              <a:gd name="connsiteY4" fmla="*/ 1317811 h 1317811"/>
              <a:gd name="connsiteX5" fmla="*/ 510988 w 6042212"/>
              <a:gd name="connsiteY5" fmla="*/ 1317811 h 1317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42212" h="1317811">
                <a:moveTo>
                  <a:pt x="5495365" y="717176"/>
                </a:moveTo>
                <a:lnTo>
                  <a:pt x="6042212" y="717176"/>
                </a:lnTo>
                <a:lnTo>
                  <a:pt x="6042212" y="0"/>
                </a:lnTo>
                <a:lnTo>
                  <a:pt x="0" y="0"/>
                </a:lnTo>
                <a:lnTo>
                  <a:pt x="0" y="1317811"/>
                </a:lnTo>
                <a:lnTo>
                  <a:pt x="510988" y="1317811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8" name="直線單箭頭接點 77"/>
          <p:cNvCxnSpPr/>
          <p:nvPr/>
        </p:nvCxnSpPr>
        <p:spPr>
          <a:xfrm>
            <a:off x="1991978" y="4974085"/>
            <a:ext cx="921061" cy="1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手繪多邊形 78"/>
          <p:cNvSpPr/>
          <p:nvPr/>
        </p:nvSpPr>
        <p:spPr>
          <a:xfrm>
            <a:off x="1981200" y="4249271"/>
            <a:ext cx="932330" cy="654423"/>
          </a:xfrm>
          <a:custGeom>
            <a:avLst/>
            <a:gdLst>
              <a:gd name="connsiteX0" fmla="*/ 0 w 932330"/>
              <a:gd name="connsiteY0" fmla="*/ 0 h 654423"/>
              <a:gd name="connsiteX1" fmla="*/ 322730 w 932330"/>
              <a:gd name="connsiteY1" fmla="*/ 0 h 654423"/>
              <a:gd name="connsiteX2" fmla="*/ 322730 w 932330"/>
              <a:gd name="connsiteY2" fmla="*/ 654423 h 654423"/>
              <a:gd name="connsiteX3" fmla="*/ 932330 w 932330"/>
              <a:gd name="connsiteY3" fmla="*/ 654423 h 65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330" h="654423">
                <a:moveTo>
                  <a:pt x="0" y="0"/>
                </a:moveTo>
                <a:lnTo>
                  <a:pt x="322730" y="0"/>
                </a:lnTo>
                <a:lnTo>
                  <a:pt x="322730" y="654423"/>
                </a:lnTo>
                <a:lnTo>
                  <a:pt x="932330" y="654423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7152577" y="4790000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2" name="橢圓 81"/>
          <p:cNvSpPr/>
          <p:nvPr/>
        </p:nvSpPr>
        <p:spPr>
          <a:xfrm>
            <a:off x="2419114" y="4970786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3" name="橢圓 82"/>
          <p:cNvSpPr/>
          <p:nvPr/>
        </p:nvSpPr>
        <p:spPr>
          <a:xfrm>
            <a:off x="3880947" y="4756914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4" name="橢圓 83"/>
          <p:cNvSpPr/>
          <p:nvPr/>
        </p:nvSpPr>
        <p:spPr>
          <a:xfrm>
            <a:off x="2086621" y="4461592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5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橢圓 84"/>
          <p:cNvSpPr/>
          <p:nvPr/>
        </p:nvSpPr>
        <p:spPr>
          <a:xfrm>
            <a:off x="8433745" y="4022486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270839" y="5397277"/>
            <a:ext cx="3549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tmp1-&gt;link = first</a:t>
            </a:r>
          </a:p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tmp2-&gt;link = tmp1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AutoNum type="circleNumWdWhitePlain" startAt="3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first = tmp1</a:t>
            </a:r>
          </a:p>
        </p:txBody>
      </p:sp>
    </p:spTree>
    <p:extLst>
      <p:ext uri="{BB962C8B-B14F-4D97-AF65-F5344CB8AC3E}">
        <p14:creationId xmlns="" xmlns:p14="http://schemas.microsoft.com/office/powerpoint/2010/main" val="419028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Drawback of circular lists with only an access pointer pointing to the </a:t>
            </a:r>
            <a:r>
              <a:rPr lang="en-US" altLang="zh-TW" dirty="0">
                <a:solidFill>
                  <a:srgbClr val="C00000"/>
                </a:solidFill>
              </a:rPr>
              <a:t>first</a:t>
            </a:r>
            <a:r>
              <a:rPr lang="en-US" altLang="zh-TW" dirty="0"/>
              <a:t> node</a:t>
            </a:r>
          </a:p>
          <a:p>
            <a:pPr lvl="1"/>
            <a:r>
              <a:rPr lang="en-US" altLang="zh-TW" sz="2600" dirty="0"/>
              <a:t>Inserting at the front becomes inefficient</a:t>
            </a:r>
            <a:endParaRPr lang="en-US" altLang="zh-TW" sz="2600" dirty="0">
              <a:solidFill>
                <a:srgbClr val="C00000"/>
              </a:solidFill>
            </a:endParaRPr>
          </a:p>
          <a:p>
            <a:pPr lvl="2"/>
            <a:r>
              <a:rPr lang="en-US" altLang="zh-TW" sz="2200" dirty="0"/>
              <a:t>Last node is involved</a:t>
            </a:r>
          </a:p>
          <a:p>
            <a:pPr lvl="2"/>
            <a:r>
              <a:rPr lang="en-US" altLang="zh-TW" sz="2200" dirty="0"/>
              <a:t>Time complexity is O(n)</a:t>
            </a:r>
          </a:p>
          <a:p>
            <a:pPr lvl="2"/>
            <a:r>
              <a:rPr lang="en-US" altLang="zh-TW" sz="2200" dirty="0"/>
              <a:t>Worse than the original non-circular lists</a:t>
            </a:r>
          </a:p>
          <a:p>
            <a:pPr lvl="3"/>
            <a:endParaRPr lang="en-US" altLang="zh-TW" dirty="0"/>
          </a:p>
          <a:p>
            <a:r>
              <a:rPr lang="en-US" altLang="zh-TW" dirty="0"/>
              <a:t>Solution</a:t>
            </a:r>
          </a:p>
          <a:p>
            <a:pPr lvl="1"/>
            <a:r>
              <a:rPr lang="en-US" altLang="zh-TW" sz="2600" dirty="0"/>
              <a:t>Let access pointer point to the </a:t>
            </a:r>
            <a:r>
              <a:rPr lang="en-US" altLang="zh-TW" sz="2600" dirty="0">
                <a:solidFill>
                  <a:srgbClr val="C00000"/>
                </a:solidFill>
              </a:rPr>
              <a:t>last node</a:t>
            </a:r>
          </a:p>
          <a:p>
            <a:pPr lvl="1"/>
            <a:r>
              <a:rPr lang="en-US" altLang="zh-TW" sz="2600" dirty="0"/>
              <a:t>By doing so, inserting at the front consumes constant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92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71076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Insert at the </a:t>
            </a:r>
            <a:r>
              <a:rPr lang="en-US" altLang="zh-TW" dirty="0" smtClean="0"/>
              <a:t>Front – Empty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93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141819" y="2488355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last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771757" y="2556149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126321" y="3964470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last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56259" y="4032264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13835" y="458053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201715" y="458053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713835" y="458053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537448" y="5280417"/>
            <a:ext cx="3647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zh-TW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last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" name="向下箭號 67"/>
          <p:cNvSpPr/>
          <p:nvPr/>
        </p:nvSpPr>
        <p:spPr>
          <a:xfrm>
            <a:off x="1745402" y="3165355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952558" y="4821493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手繪多邊形 70"/>
          <p:cNvSpPr/>
          <p:nvPr/>
        </p:nvSpPr>
        <p:spPr>
          <a:xfrm>
            <a:off x="2474259" y="4268685"/>
            <a:ext cx="1313562" cy="464949"/>
          </a:xfrm>
          <a:custGeom>
            <a:avLst/>
            <a:gdLst>
              <a:gd name="connsiteX0" fmla="*/ 922149 w 1340603"/>
              <a:gd name="connsiteY0" fmla="*/ 464949 h 464949"/>
              <a:gd name="connsiteX1" fmla="*/ 1340603 w 1340603"/>
              <a:gd name="connsiteY1" fmla="*/ 464949 h 464949"/>
              <a:gd name="connsiteX2" fmla="*/ 1340603 w 1340603"/>
              <a:gd name="connsiteY2" fmla="*/ 0 h 464949"/>
              <a:gd name="connsiteX3" fmla="*/ 0 w 1340603"/>
              <a:gd name="connsiteY3" fmla="*/ 0 h 464949"/>
              <a:gd name="connsiteX4" fmla="*/ 0 w 1340603"/>
              <a:gd name="connsiteY4" fmla="*/ 395207 h 464949"/>
              <a:gd name="connsiteX5" fmla="*/ 240223 w 1340603"/>
              <a:gd name="connsiteY5" fmla="*/ 395207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03" h="464949">
                <a:moveTo>
                  <a:pt x="922149" y="464949"/>
                </a:moveTo>
                <a:lnTo>
                  <a:pt x="1340603" y="464949"/>
                </a:lnTo>
                <a:lnTo>
                  <a:pt x="1340603" y="0"/>
                </a:lnTo>
                <a:lnTo>
                  <a:pt x="0" y="0"/>
                </a:lnTo>
                <a:lnTo>
                  <a:pt x="0" y="395207"/>
                </a:lnTo>
                <a:lnTo>
                  <a:pt x="240223" y="39520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內容版面配置區 2"/>
          <p:cNvSpPr txBox="1">
            <a:spLocks/>
          </p:cNvSpPr>
          <p:nvPr/>
        </p:nvSpPr>
        <p:spPr>
          <a:xfrm>
            <a:off x="781050" y="1661733"/>
            <a:ext cx="7886700" cy="51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If (last == 0) 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// empty list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097255" y="1464129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dirty="0">
                <a:solidFill>
                  <a:schemeClr val="tx1"/>
                </a:solidFill>
              </a:rPr>
              <a:t>Θ</a:t>
            </a:r>
            <a:r>
              <a:rPr lang="en-US" altLang="zh-TW" sz="2400" dirty="0">
                <a:solidFill>
                  <a:schemeClr val="tx1"/>
                </a:solidFill>
              </a:rPr>
              <a:t>(1) 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1122859" y="458053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tmp</a:t>
            </a:r>
            <a:endParaRPr lang="zh-TW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752797" y="4648324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手繪多邊形 6"/>
          <p:cNvSpPr/>
          <p:nvPr/>
        </p:nvSpPr>
        <p:spPr>
          <a:xfrm>
            <a:off x="1972235" y="4177553"/>
            <a:ext cx="735106" cy="554598"/>
          </a:xfrm>
          <a:custGeom>
            <a:avLst/>
            <a:gdLst>
              <a:gd name="connsiteX0" fmla="*/ 0 w 735106"/>
              <a:gd name="connsiteY0" fmla="*/ 0 h 546847"/>
              <a:gd name="connsiteX1" fmla="*/ 340659 w 735106"/>
              <a:gd name="connsiteY1" fmla="*/ 0 h 546847"/>
              <a:gd name="connsiteX2" fmla="*/ 340659 w 735106"/>
              <a:gd name="connsiteY2" fmla="*/ 546847 h 546847"/>
              <a:gd name="connsiteX3" fmla="*/ 735106 w 735106"/>
              <a:gd name="connsiteY3" fmla="*/ 546847 h 54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106" h="546847">
                <a:moveTo>
                  <a:pt x="0" y="0"/>
                </a:moveTo>
                <a:lnTo>
                  <a:pt x="340659" y="0"/>
                </a:lnTo>
                <a:lnTo>
                  <a:pt x="340659" y="546847"/>
                </a:lnTo>
                <a:lnTo>
                  <a:pt x="735106" y="54684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2213499" y="4814424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3" name="橢圓 22"/>
          <p:cNvSpPr/>
          <p:nvPr/>
        </p:nvSpPr>
        <p:spPr>
          <a:xfrm>
            <a:off x="3773594" y="4563112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4" name="橢圓 23"/>
          <p:cNvSpPr/>
          <p:nvPr/>
        </p:nvSpPr>
        <p:spPr>
          <a:xfrm>
            <a:off x="2213499" y="3971815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72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at the </a:t>
            </a:r>
            <a:r>
              <a:rPr lang="en-US" altLang="zh-TW" dirty="0" smtClean="0"/>
              <a:t>Front – Nonempty List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If(last != 0)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6129798" y="3023551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last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66212" y="253062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35107" y="253062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4092" y="253062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2987" y="253062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43527" y="253062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66212" y="253062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35078" y="252925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22958" y="252925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43498" y="252925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719346" y="2693459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4820758" y="2692294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34106" y="252925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821986" y="252925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342526" y="252925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919786" y="2692294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20384" y="252925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908264" y="252925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28804" y="252925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7006063" y="2692294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手繪多邊形 25"/>
          <p:cNvSpPr/>
          <p:nvPr/>
        </p:nvSpPr>
        <p:spPr>
          <a:xfrm>
            <a:off x="2802000" y="2282348"/>
            <a:ext cx="5672380" cy="402959"/>
          </a:xfrm>
          <a:custGeom>
            <a:avLst/>
            <a:gdLst>
              <a:gd name="connsiteX0" fmla="*/ 5323667 w 5711125"/>
              <a:gd name="connsiteY0" fmla="*/ 480447 h 480447"/>
              <a:gd name="connsiteX1" fmla="*/ 5711125 w 5711125"/>
              <a:gd name="connsiteY1" fmla="*/ 480447 h 480447"/>
              <a:gd name="connsiteX2" fmla="*/ 5711125 w 5711125"/>
              <a:gd name="connsiteY2" fmla="*/ 0 h 480447"/>
              <a:gd name="connsiteX3" fmla="*/ 0 w 5711125"/>
              <a:gd name="connsiteY3" fmla="*/ 0 h 480447"/>
              <a:gd name="connsiteX4" fmla="*/ 0 w 5711125"/>
              <a:gd name="connsiteY4" fmla="*/ 410705 h 480447"/>
              <a:gd name="connsiteX5" fmla="*/ 271220 w 5711125"/>
              <a:gd name="connsiteY5" fmla="*/ 410705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125" h="480447">
                <a:moveTo>
                  <a:pt x="5323667" y="480447"/>
                </a:moveTo>
                <a:lnTo>
                  <a:pt x="5711125" y="480447"/>
                </a:lnTo>
                <a:lnTo>
                  <a:pt x="5711125" y="0"/>
                </a:lnTo>
                <a:lnTo>
                  <a:pt x="0" y="0"/>
                </a:lnTo>
                <a:lnTo>
                  <a:pt x="0" y="410705"/>
                </a:lnTo>
                <a:lnTo>
                  <a:pt x="271220" y="410705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6798298" y="311241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手繪多邊形 27"/>
          <p:cNvSpPr/>
          <p:nvPr/>
        </p:nvSpPr>
        <p:spPr>
          <a:xfrm>
            <a:off x="6992473" y="2788024"/>
            <a:ext cx="439271" cy="484094"/>
          </a:xfrm>
          <a:custGeom>
            <a:avLst/>
            <a:gdLst>
              <a:gd name="connsiteX0" fmla="*/ 0 w 439271"/>
              <a:gd name="connsiteY0" fmla="*/ 484094 h 484094"/>
              <a:gd name="connsiteX1" fmla="*/ 313765 w 439271"/>
              <a:gd name="connsiteY1" fmla="*/ 484094 h 484094"/>
              <a:gd name="connsiteX2" fmla="*/ 313765 w 439271"/>
              <a:gd name="connsiteY2" fmla="*/ 0 h 484094"/>
              <a:gd name="connsiteX3" fmla="*/ 439271 w 439271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71" h="484094">
                <a:moveTo>
                  <a:pt x="0" y="484094"/>
                </a:moveTo>
                <a:lnTo>
                  <a:pt x="313765" y="484094"/>
                </a:lnTo>
                <a:lnTo>
                  <a:pt x="313765" y="0"/>
                </a:lnTo>
                <a:lnTo>
                  <a:pt x="439271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下箭號 28"/>
          <p:cNvSpPr/>
          <p:nvPr/>
        </p:nvSpPr>
        <p:spPr>
          <a:xfrm>
            <a:off x="5501954" y="3438491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129798" y="5146210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</a:rPr>
              <a:t>last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66212" y="465328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35107" y="465328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54092" y="465328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22987" y="465328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143527" y="465328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66212" y="465328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35078" y="465191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22958" y="465191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43498" y="465191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719346" y="4816118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820758" y="481495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334106" y="465191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1986" y="465191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42526" y="465191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5919786" y="481495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7420384" y="465191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08264" y="465191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28804" y="465191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>
            <a:off x="7006063" y="4814953"/>
            <a:ext cx="4200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手繪多邊形 49"/>
          <p:cNvSpPr/>
          <p:nvPr/>
        </p:nvSpPr>
        <p:spPr>
          <a:xfrm>
            <a:off x="2802000" y="4405007"/>
            <a:ext cx="5672380" cy="402959"/>
          </a:xfrm>
          <a:custGeom>
            <a:avLst/>
            <a:gdLst>
              <a:gd name="connsiteX0" fmla="*/ 5323667 w 5711125"/>
              <a:gd name="connsiteY0" fmla="*/ 480447 h 480447"/>
              <a:gd name="connsiteX1" fmla="*/ 5711125 w 5711125"/>
              <a:gd name="connsiteY1" fmla="*/ 480447 h 480447"/>
              <a:gd name="connsiteX2" fmla="*/ 5711125 w 5711125"/>
              <a:gd name="connsiteY2" fmla="*/ 0 h 480447"/>
              <a:gd name="connsiteX3" fmla="*/ 0 w 5711125"/>
              <a:gd name="connsiteY3" fmla="*/ 0 h 480447"/>
              <a:gd name="connsiteX4" fmla="*/ 0 w 5711125"/>
              <a:gd name="connsiteY4" fmla="*/ 410705 h 480447"/>
              <a:gd name="connsiteX5" fmla="*/ 271220 w 5711125"/>
              <a:gd name="connsiteY5" fmla="*/ 410705 h 480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11125" h="480447">
                <a:moveTo>
                  <a:pt x="5323667" y="480447"/>
                </a:moveTo>
                <a:lnTo>
                  <a:pt x="5711125" y="480447"/>
                </a:lnTo>
                <a:lnTo>
                  <a:pt x="5711125" y="0"/>
                </a:lnTo>
                <a:lnTo>
                  <a:pt x="0" y="0"/>
                </a:lnTo>
                <a:lnTo>
                  <a:pt x="0" y="410705"/>
                </a:lnTo>
                <a:lnTo>
                  <a:pt x="271220" y="410705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6798298" y="5235072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手繪多邊形 51"/>
          <p:cNvSpPr/>
          <p:nvPr/>
        </p:nvSpPr>
        <p:spPr>
          <a:xfrm>
            <a:off x="6992473" y="4910683"/>
            <a:ext cx="439271" cy="484094"/>
          </a:xfrm>
          <a:custGeom>
            <a:avLst/>
            <a:gdLst>
              <a:gd name="connsiteX0" fmla="*/ 0 w 439271"/>
              <a:gd name="connsiteY0" fmla="*/ 484094 h 484094"/>
              <a:gd name="connsiteX1" fmla="*/ 313765 w 439271"/>
              <a:gd name="connsiteY1" fmla="*/ 484094 h 484094"/>
              <a:gd name="connsiteX2" fmla="*/ 313765 w 439271"/>
              <a:gd name="connsiteY2" fmla="*/ 0 h 484094"/>
              <a:gd name="connsiteX3" fmla="*/ 439271 w 439271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71" h="484094">
                <a:moveTo>
                  <a:pt x="0" y="484094"/>
                </a:moveTo>
                <a:lnTo>
                  <a:pt x="313765" y="484094"/>
                </a:lnTo>
                <a:lnTo>
                  <a:pt x="313765" y="0"/>
                </a:lnTo>
                <a:lnTo>
                  <a:pt x="439271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953763" y="487117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441643" y="487117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53763" y="487117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6" name="手繪多邊形 55"/>
          <p:cNvSpPr/>
          <p:nvPr/>
        </p:nvSpPr>
        <p:spPr>
          <a:xfrm>
            <a:off x="2626941" y="4847810"/>
            <a:ext cx="439271" cy="194762"/>
          </a:xfrm>
          <a:custGeom>
            <a:avLst/>
            <a:gdLst>
              <a:gd name="connsiteX0" fmla="*/ 0 w 439271"/>
              <a:gd name="connsiteY0" fmla="*/ 484094 h 484094"/>
              <a:gd name="connsiteX1" fmla="*/ 313765 w 439271"/>
              <a:gd name="connsiteY1" fmla="*/ 484094 h 484094"/>
              <a:gd name="connsiteX2" fmla="*/ 313765 w 439271"/>
              <a:gd name="connsiteY2" fmla="*/ 0 h 484094"/>
              <a:gd name="connsiteX3" fmla="*/ 439271 w 439271"/>
              <a:gd name="connsiteY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71" h="484094">
                <a:moveTo>
                  <a:pt x="0" y="484094"/>
                </a:moveTo>
                <a:lnTo>
                  <a:pt x="313765" y="484094"/>
                </a:lnTo>
                <a:lnTo>
                  <a:pt x="313765" y="0"/>
                </a:lnTo>
                <a:lnTo>
                  <a:pt x="439271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文字方塊 58"/>
          <p:cNvSpPr txBox="1"/>
          <p:nvPr/>
        </p:nvSpPr>
        <p:spPr>
          <a:xfrm>
            <a:off x="1969925" y="5431082"/>
            <a:ext cx="37307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last-&gt;link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last-&gt;link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手繪多邊形 59"/>
          <p:cNvSpPr/>
          <p:nvPr/>
        </p:nvSpPr>
        <p:spPr>
          <a:xfrm>
            <a:off x="1748121" y="3980329"/>
            <a:ext cx="6884894" cy="1048871"/>
          </a:xfrm>
          <a:custGeom>
            <a:avLst/>
            <a:gdLst>
              <a:gd name="connsiteX0" fmla="*/ 6338047 w 6884894"/>
              <a:gd name="connsiteY0" fmla="*/ 887506 h 1048871"/>
              <a:gd name="connsiteX1" fmla="*/ 6884894 w 6884894"/>
              <a:gd name="connsiteY1" fmla="*/ 887506 h 1048871"/>
              <a:gd name="connsiteX2" fmla="*/ 6884894 w 6884894"/>
              <a:gd name="connsiteY2" fmla="*/ 0 h 1048871"/>
              <a:gd name="connsiteX3" fmla="*/ 0 w 6884894"/>
              <a:gd name="connsiteY3" fmla="*/ 0 h 1048871"/>
              <a:gd name="connsiteX4" fmla="*/ 0 w 6884894"/>
              <a:gd name="connsiteY4" fmla="*/ 1048871 h 1048871"/>
              <a:gd name="connsiteX5" fmla="*/ 206188 w 6884894"/>
              <a:gd name="connsiteY5" fmla="*/ 1048871 h 104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4894" h="1048871">
                <a:moveTo>
                  <a:pt x="6338047" y="887506"/>
                </a:moveTo>
                <a:lnTo>
                  <a:pt x="6884894" y="887506"/>
                </a:lnTo>
                <a:lnTo>
                  <a:pt x="6884894" y="0"/>
                </a:lnTo>
                <a:lnTo>
                  <a:pt x="0" y="0"/>
                </a:lnTo>
                <a:lnTo>
                  <a:pt x="0" y="1048871"/>
                </a:lnTo>
                <a:lnTo>
                  <a:pt x="206188" y="1048871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097255" y="1464129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dirty="0">
                <a:solidFill>
                  <a:schemeClr val="tx1"/>
                </a:solidFill>
              </a:rPr>
              <a:t>Θ</a:t>
            </a:r>
            <a:r>
              <a:rPr lang="en-US" altLang="zh-TW" sz="2400" dirty="0">
                <a:solidFill>
                  <a:schemeClr val="tx1"/>
                </a:solidFill>
              </a:rPr>
              <a:t>(1) 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62" name="直線單箭頭接點 61"/>
          <p:cNvCxnSpPr/>
          <p:nvPr/>
        </p:nvCxnSpPr>
        <p:spPr>
          <a:xfrm>
            <a:off x="1198604" y="5112138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/>
          <p:cNvSpPr txBox="1"/>
          <p:nvPr/>
        </p:nvSpPr>
        <p:spPr>
          <a:xfrm>
            <a:off x="368905" y="487117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tmp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998843" y="4938969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5" name="橢圓 64"/>
          <p:cNvSpPr/>
          <p:nvPr/>
        </p:nvSpPr>
        <p:spPr>
          <a:xfrm>
            <a:off x="1531731" y="5102007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6" name="橢圓 65"/>
          <p:cNvSpPr/>
          <p:nvPr/>
        </p:nvSpPr>
        <p:spPr>
          <a:xfrm>
            <a:off x="2889201" y="5013769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7" name="橢圓 66"/>
          <p:cNvSpPr/>
          <p:nvPr/>
        </p:nvSpPr>
        <p:spPr>
          <a:xfrm>
            <a:off x="8456436" y="4860532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77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Lists with a </a:t>
            </a:r>
            <a:r>
              <a:rPr lang="en-US" altLang="zh-TW" dirty="0">
                <a:solidFill>
                  <a:srgbClr val="C00000"/>
                </a:solidFill>
              </a:rPr>
              <a:t>Header Node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090802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Improve data structure </a:t>
            </a:r>
            <a:r>
              <a:rPr lang="en-US" altLang="zh-TW" dirty="0" smtClean="0"/>
              <a:t>regularity (</a:t>
            </a:r>
            <a:r>
              <a:rPr lang="zh-TW" altLang="en-US" dirty="0" smtClean="0"/>
              <a:t>自動有</a:t>
            </a:r>
            <a:r>
              <a:rPr lang="en-US" altLang="zh-TW" dirty="0" smtClean="0"/>
              <a:t>last)</a:t>
            </a:r>
            <a:endParaRPr lang="en-US" altLang="zh-TW" dirty="0"/>
          </a:p>
          <a:p>
            <a:r>
              <a:rPr lang="en-US" altLang="zh-TW" dirty="0"/>
              <a:t>Avoid special case handling</a:t>
            </a:r>
          </a:p>
          <a:p>
            <a:pPr lvl="1"/>
            <a:r>
              <a:rPr lang="en-US" altLang="zh-TW" dirty="0"/>
              <a:t>No need to check whether the </a:t>
            </a:r>
            <a:r>
              <a:rPr lang="en-US" altLang="zh-TW" dirty="0">
                <a:solidFill>
                  <a:srgbClr val="0000CC"/>
                </a:solidFill>
              </a:rPr>
              <a:t>access pointer</a:t>
            </a:r>
            <a:r>
              <a:rPr lang="en-US" altLang="zh-TW" dirty="0"/>
              <a:t> is </a:t>
            </a:r>
            <a:r>
              <a:rPr lang="en-US" altLang="zh-TW" dirty="0">
                <a:solidFill>
                  <a:srgbClr val="0000CC"/>
                </a:solidFill>
              </a:rPr>
              <a:t>zero </a:t>
            </a:r>
            <a:r>
              <a:rPr lang="en-US" altLang="zh-TW" dirty="0" smtClean="0">
                <a:solidFill>
                  <a:srgbClr val="0000CC"/>
                </a:solidFill>
              </a:rPr>
              <a:t>    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FF0000"/>
                </a:solidFill>
              </a:rPr>
              <a:t>if (first==0) </a:t>
            </a:r>
            <a:r>
              <a:rPr lang="en-US" altLang="zh-TW" dirty="0" smtClean="0"/>
              <a:t>or</a:t>
            </a:r>
            <a:r>
              <a:rPr lang="en-US" altLang="zh-TW" dirty="0" smtClean="0">
                <a:solidFill>
                  <a:srgbClr val="FF0000"/>
                </a:solidFill>
              </a:rPr>
              <a:t> if(last==0)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Same insertion procedure for both empty and </a:t>
            </a:r>
            <a:r>
              <a:rPr lang="en-US" altLang="zh-TW" dirty="0" smtClean="0"/>
              <a:t>non-empty </a:t>
            </a:r>
            <a:r>
              <a:rPr lang="en-US" altLang="zh-TW" dirty="0"/>
              <a:t>lists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800" dirty="0"/>
              <a:t>Data field of the </a:t>
            </a:r>
            <a:r>
              <a:rPr lang="en-US" altLang="zh-TW" sz="2800" dirty="0">
                <a:solidFill>
                  <a:srgbClr val="0000CC"/>
                </a:solidFill>
              </a:rPr>
              <a:t>header node</a:t>
            </a:r>
            <a:r>
              <a:rPr lang="en-US" altLang="zh-TW" sz="2800" dirty="0"/>
              <a:t> can be left unused or store information about the list (if appropriate)</a:t>
            </a:r>
          </a:p>
          <a:p>
            <a:pPr lvl="1"/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95</a:t>
            </a:fld>
            <a:endParaRPr lang="zh-TW" altLang="en-US"/>
          </a:p>
        </p:txBody>
      </p:sp>
      <p:grpSp>
        <p:nvGrpSpPr>
          <p:cNvPr id="33" name="群組 32"/>
          <p:cNvGrpSpPr/>
          <p:nvPr/>
        </p:nvGrpSpPr>
        <p:grpSpPr>
          <a:xfrm>
            <a:off x="170327" y="4598758"/>
            <a:ext cx="3325907" cy="1779736"/>
            <a:chOff x="170327" y="4500282"/>
            <a:chExt cx="3325907" cy="1779736"/>
          </a:xfrm>
        </p:grpSpPr>
        <p:sp>
          <p:nvSpPr>
            <p:cNvPr id="44" name="圓角矩形 43"/>
            <p:cNvSpPr/>
            <p:nvPr/>
          </p:nvSpPr>
          <p:spPr>
            <a:xfrm>
              <a:off x="170327" y="4500282"/>
              <a:ext cx="3325906" cy="1779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/>
            <p:cNvSpPr txBox="1"/>
            <p:nvPr/>
          </p:nvSpPr>
          <p:spPr>
            <a:xfrm>
              <a:off x="328457" y="5362969"/>
              <a:ext cx="809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head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128724" y="5430763"/>
              <a:ext cx="391143" cy="326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056818" y="5429937"/>
              <a:ext cx="486139" cy="3260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-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544698" y="5429937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056818" y="5429937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>
              <a:off x="1309828" y="5637286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手繪多邊形 10"/>
            <p:cNvSpPr/>
            <p:nvPr/>
          </p:nvSpPr>
          <p:spPr>
            <a:xfrm>
              <a:off x="1790201" y="5118092"/>
              <a:ext cx="1340603" cy="464949"/>
            </a:xfrm>
            <a:custGeom>
              <a:avLst/>
              <a:gdLst>
                <a:gd name="connsiteX0" fmla="*/ 922149 w 1340603"/>
                <a:gd name="connsiteY0" fmla="*/ 464949 h 464949"/>
                <a:gd name="connsiteX1" fmla="*/ 1340603 w 1340603"/>
                <a:gd name="connsiteY1" fmla="*/ 464949 h 464949"/>
                <a:gd name="connsiteX2" fmla="*/ 1340603 w 1340603"/>
                <a:gd name="connsiteY2" fmla="*/ 0 h 464949"/>
                <a:gd name="connsiteX3" fmla="*/ 0 w 1340603"/>
                <a:gd name="connsiteY3" fmla="*/ 0 h 464949"/>
                <a:gd name="connsiteX4" fmla="*/ 0 w 1340603"/>
                <a:gd name="connsiteY4" fmla="*/ 395207 h 464949"/>
                <a:gd name="connsiteX5" fmla="*/ 240223 w 1340603"/>
                <a:gd name="connsiteY5" fmla="*/ 395207 h 46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603" h="464949">
                  <a:moveTo>
                    <a:pt x="922149" y="464949"/>
                  </a:moveTo>
                  <a:lnTo>
                    <a:pt x="1340603" y="464949"/>
                  </a:lnTo>
                  <a:lnTo>
                    <a:pt x="1340603" y="0"/>
                  </a:lnTo>
                  <a:lnTo>
                    <a:pt x="0" y="0"/>
                  </a:lnTo>
                  <a:lnTo>
                    <a:pt x="0" y="395207"/>
                  </a:lnTo>
                  <a:lnTo>
                    <a:pt x="240223" y="395207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70328" y="4516116"/>
              <a:ext cx="332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Empty list</a:t>
              </a:r>
              <a:endParaRPr lang="zh-TW" altLang="en-US" sz="2000" b="1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1964865" y="5752185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header</a:t>
              </a:r>
              <a:endParaRPr lang="zh-TW" altLang="en-US" sz="2400" dirty="0"/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3739190" y="4592630"/>
            <a:ext cx="5250355" cy="1779736"/>
            <a:chOff x="3739190" y="4494154"/>
            <a:chExt cx="5250355" cy="1779736"/>
          </a:xfrm>
        </p:grpSpPr>
        <p:sp>
          <p:nvSpPr>
            <p:cNvPr id="45" name="圓角矩形 44"/>
            <p:cNvSpPr/>
            <p:nvPr/>
          </p:nvSpPr>
          <p:spPr>
            <a:xfrm>
              <a:off x="3739190" y="4494154"/>
              <a:ext cx="5250355" cy="177973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500047" y="5442850"/>
              <a:ext cx="486139" cy="3260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-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68942" y="5442850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87927" y="5442850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056822" y="5442850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577362" y="5442850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00047" y="5442850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758560" y="5441479"/>
              <a:ext cx="486139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246440" y="5441479"/>
              <a:ext cx="367455" cy="3260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66980" y="5441479"/>
              <a:ext cx="848237" cy="32607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單箭頭接點 22"/>
            <p:cNvCxnSpPr/>
            <p:nvPr/>
          </p:nvCxnSpPr>
          <p:spPr>
            <a:xfrm>
              <a:off x="6153181" y="5605683"/>
              <a:ext cx="4200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字方塊 35"/>
            <p:cNvSpPr txBox="1"/>
            <p:nvPr/>
          </p:nvSpPr>
          <p:spPr>
            <a:xfrm>
              <a:off x="3773002" y="5362143"/>
              <a:ext cx="809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rgbClr val="FF0000"/>
                  </a:solidFill>
                </a:rPr>
                <a:t>head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573269" y="5429937"/>
              <a:ext cx="391143" cy="326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直線單箭頭接點 37"/>
            <p:cNvCxnSpPr/>
            <p:nvPr/>
          </p:nvCxnSpPr>
          <p:spPr>
            <a:xfrm>
              <a:off x="4754373" y="5636460"/>
              <a:ext cx="74567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手繪多邊形 39"/>
            <p:cNvSpPr/>
            <p:nvPr/>
          </p:nvSpPr>
          <p:spPr>
            <a:xfrm>
              <a:off x="5235385" y="5091959"/>
              <a:ext cx="3585883" cy="528917"/>
            </a:xfrm>
            <a:custGeom>
              <a:avLst/>
              <a:gdLst>
                <a:gd name="connsiteX0" fmla="*/ 3191436 w 3585883"/>
                <a:gd name="connsiteY0" fmla="*/ 528917 h 528917"/>
                <a:gd name="connsiteX1" fmla="*/ 3585883 w 3585883"/>
                <a:gd name="connsiteY1" fmla="*/ 528917 h 528917"/>
                <a:gd name="connsiteX2" fmla="*/ 3585883 w 3585883"/>
                <a:gd name="connsiteY2" fmla="*/ 0 h 528917"/>
                <a:gd name="connsiteX3" fmla="*/ 0 w 3585883"/>
                <a:gd name="connsiteY3" fmla="*/ 0 h 528917"/>
                <a:gd name="connsiteX4" fmla="*/ 0 w 3585883"/>
                <a:gd name="connsiteY4" fmla="*/ 466164 h 528917"/>
                <a:gd name="connsiteX5" fmla="*/ 268941 w 3585883"/>
                <a:gd name="connsiteY5" fmla="*/ 466164 h 52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5883" h="528917">
                  <a:moveTo>
                    <a:pt x="3191436" y="528917"/>
                  </a:moveTo>
                  <a:lnTo>
                    <a:pt x="3585883" y="528917"/>
                  </a:lnTo>
                  <a:lnTo>
                    <a:pt x="3585883" y="0"/>
                  </a:lnTo>
                  <a:lnTo>
                    <a:pt x="0" y="0"/>
                  </a:lnTo>
                  <a:lnTo>
                    <a:pt x="0" y="466164"/>
                  </a:lnTo>
                  <a:lnTo>
                    <a:pt x="268941" y="466164"/>
                  </a:lnTo>
                </a:path>
              </a:pathLst>
            </a:cu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7423291" y="535056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…</a:t>
              </a:r>
              <a:endParaRPr lang="zh-TW" altLang="en-US" b="1" dirty="0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739190" y="4510710"/>
              <a:ext cx="52503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/>
                <a:t>Non-empty list</a:t>
              </a:r>
              <a:endParaRPr lang="zh-TW" altLang="en-US" sz="2000" b="1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5422734" y="5752185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/>
                <a:t>header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4556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Insert at the </a:t>
            </a:r>
            <a:r>
              <a:rPr lang="en-US" altLang="zh-TW" dirty="0" smtClean="0"/>
              <a:t>Front – Empty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96</a:t>
            </a:fld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5992" y="209084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56259" y="2158640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355960" y="4922265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84353" y="2157814"/>
            <a:ext cx="486139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72233" y="2157814"/>
            <a:ext cx="367455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84353" y="215781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69577" y="5445190"/>
            <a:ext cx="795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head-&gt;link  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head-&gt;link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937363" y="2365163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手繪多邊形 70"/>
          <p:cNvSpPr/>
          <p:nvPr/>
        </p:nvSpPr>
        <p:spPr>
          <a:xfrm>
            <a:off x="2417736" y="1845969"/>
            <a:ext cx="1340603" cy="464949"/>
          </a:xfrm>
          <a:custGeom>
            <a:avLst/>
            <a:gdLst>
              <a:gd name="connsiteX0" fmla="*/ 922149 w 1340603"/>
              <a:gd name="connsiteY0" fmla="*/ 464949 h 464949"/>
              <a:gd name="connsiteX1" fmla="*/ 1340603 w 1340603"/>
              <a:gd name="connsiteY1" fmla="*/ 464949 h 464949"/>
              <a:gd name="connsiteX2" fmla="*/ 1340603 w 1340603"/>
              <a:gd name="connsiteY2" fmla="*/ 0 h 464949"/>
              <a:gd name="connsiteX3" fmla="*/ 0 w 1340603"/>
              <a:gd name="connsiteY3" fmla="*/ 0 h 464949"/>
              <a:gd name="connsiteX4" fmla="*/ 0 w 1340603"/>
              <a:gd name="connsiteY4" fmla="*/ 395207 h 464949"/>
              <a:gd name="connsiteX5" fmla="*/ 240223 w 1340603"/>
              <a:gd name="connsiteY5" fmla="*/ 395207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03" h="464949">
                <a:moveTo>
                  <a:pt x="922149" y="464949"/>
                </a:moveTo>
                <a:lnTo>
                  <a:pt x="1340603" y="464949"/>
                </a:lnTo>
                <a:lnTo>
                  <a:pt x="1340603" y="0"/>
                </a:lnTo>
                <a:lnTo>
                  <a:pt x="0" y="0"/>
                </a:lnTo>
                <a:lnTo>
                  <a:pt x="0" y="395207"/>
                </a:lnTo>
                <a:lnTo>
                  <a:pt x="240223" y="39520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內容版面配置區 2"/>
          <p:cNvSpPr txBox="1">
            <a:spLocks/>
          </p:cNvSpPr>
          <p:nvPr/>
        </p:nvSpPr>
        <p:spPr>
          <a:xfrm>
            <a:off x="781050" y="1661733"/>
            <a:ext cx="7886700" cy="51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4211033" y="2840562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955992" y="391811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6259" y="398591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84353" y="3985087"/>
            <a:ext cx="486139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72233" y="3985087"/>
            <a:ext cx="367455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684353" y="3985087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>
            <a:off x="1928398" y="4183471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手繪多邊形 27"/>
          <p:cNvSpPr/>
          <p:nvPr/>
        </p:nvSpPr>
        <p:spPr>
          <a:xfrm>
            <a:off x="2435666" y="3664277"/>
            <a:ext cx="1340603" cy="464949"/>
          </a:xfrm>
          <a:custGeom>
            <a:avLst/>
            <a:gdLst>
              <a:gd name="connsiteX0" fmla="*/ 922149 w 1340603"/>
              <a:gd name="connsiteY0" fmla="*/ 464949 h 464949"/>
              <a:gd name="connsiteX1" fmla="*/ 1340603 w 1340603"/>
              <a:gd name="connsiteY1" fmla="*/ 464949 h 464949"/>
              <a:gd name="connsiteX2" fmla="*/ 1340603 w 1340603"/>
              <a:gd name="connsiteY2" fmla="*/ 0 h 464949"/>
              <a:gd name="connsiteX3" fmla="*/ 0 w 1340603"/>
              <a:gd name="connsiteY3" fmla="*/ 0 h 464949"/>
              <a:gd name="connsiteX4" fmla="*/ 0 w 1340603"/>
              <a:gd name="connsiteY4" fmla="*/ 395207 h 464949"/>
              <a:gd name="connsiteX5" fmla="*/ 240223 w 1340603"/>
              <a:gd name="connsiteY5" fmla="*/ 395207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03" h="464949">
                <a:moveTo>
                  <a:pt x="922149" y="464949"/>
                </a:moveTo>
                <a:lnTo>
                  <a:pt x="1340603" y="464949"/>
                </a:lnTo>
                <a:lnTo>
                  <a:pt x="1340603" y="0"/>
                </a:lnTo>
                <a:lnTo>
                  <a:pt x="0" y="0"/>
                </a:lnTo>
                <a:lnTo>
                  <a:pt x="0" y="395207"/>
                </a:lnTo>
                <a:lnTo>
                  <a:pt x="240223" y="395207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779504" y="468754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67384" y="468754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79504" y="468754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手繪多邊形 13"/>
          <p:cNvSpPr/>
          <p:nvPr/>
        </p:nvSpPr>
        <p:spPr>
          <a:xfrm>
            <a:off x="3334871" y="4222377"/>
            <a:ext cx="466164" cy="598756"/>
          </a:xfrm>
          <a:custGeom>
            <a:avLst/>
            <a:gdLst>
              <a:gd name="connsiteX0" fmla="*/ 0 w 466164"/>
              <a:gd name="connsiteY0" fmla="*/ 0 h 645459"/>
              <a:gd name="connsiteX1" fmla="*/ 322729 w 466164"/>
              <a:gd name="connsiteY1" fmla="*/ 8965 h 645459"/>
              <a:gd name="connsiteX2" fmla="*/ 322729 w 466164"/>
              <a:gd name="connsiteY2" fmla="*/ 645459 h 645459"/>
              <a:gd name="connsiteX3" fmla="*/ 466164 w 466164"/>
              <a:gd name="connsiteY3" fmla="*/ 645459 h 64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164" h="645459">
                <a:moveTo>
                  <a:pt x="0" y="0"/>
                </a:moveTo>
                <a:lnTo>
                  <a:pt x="322729" y="8965"/>
                </a:lnTo>
                <a:lnTo>
                  <a:pt x="322729" y="645459"/>
                </a:lnTo>
                <a:lnTo>
                  <a:pt x="466164" y="645459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 14"/>
          <p:cNvSpPr/>
          <p:nvPr/>
        </p:nvSpPr>
        <p:spPr>
          <a:xfrm>
            <a:off x="2303931" y="3496235"/>
            <a:ext cx="2572870" cy="1324898"/>
          </a:xfrm>
          <a:custGeom>
            <a:avLst/>
            <a:gdLst>
              <a:gd name="connsiteX0" fmla="*/ 2187388 w 2572870"/>
              <a:gd name="connsiteY0" fmla="*/ 1362636 h 1362636"/>
              <a:gd name="connsiteX1" fmla="*/ 2572870 w 2572870"/>
              <a:gd name="connsiteY1" fmla="*/ 1362636 h 1362636"/>
              <a:gd name="connsiteX2" fmla="*/ 2572870 w 2572870"/>
              <a:gd name="connsiteY2" fmla="*/ 0 h 1362636"/>
              <a:gd name="connsiteX3" fmla="*/ 2402541 w 2572870"/>
              <a:gd name="connsiteY3" fmla="*/ 0 h 1362636"/>
              <a:gd name="connsiteX4" fmla="*/ 0 w 2572870"/>
              <a:gd name="connsiteY4" fmla="*/ 0 h 1362636"/>
              <a:gd name="connsiteX5" fmla="*/ 0 w 2572870"/>
              <a:gd name="connsiteY5" fmla="*/ 80683 h 1362636"/>
              <a:gd name="connsiteX6" fmla="*/ 0 w 2572870"/>
              <a:gd name="connsiteY6" fmla="*/ 654424 h 1362636"/>
              <a:gd name="connsiteX7" fmla="*/ 376517 w 2572870"/>
              <a:gd name="connsiteY7" fmla="*/ 654424 h 136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72870" h="1362636">
                <a:moveTo>
                  <a:pt x="2187388" y="1362636"/>
                </a:moveTo>
                <a:lnTo>
                  <a:pt x="2572870" y="1362636"/>
                </a:lnTo>
                <a:lnTo>
                  <a:pt x="2572870" y="0"/>
                </a:lnTo>
                <a:lnTo>
                  <a:pt x="2402541" y="0"/>
                </a:lnTo>
                <a:lnTo>
                  <a:pt x="0" y="0"/>
                </a:lnTo>
                <a:lnTo>
                  <a:pt x="0" y="80683"/>
                </a:lnTo>
                <a:lnTo>
                  <a:pt x="0" y="654424"/>
                </a:lnTo>
                <a:lnTo>
                  <a:pt x="376517" y="654424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單箭頭接點 41"/>
          <p:cNvCxnSpPr/>
          <p:nvPr/>
        </p:nvCxnSpPr>
        <p:spPr>
          <a:xfrm>
            <a:off x="3046647" y="4933261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16948" y="469229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tmp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2846886" y="4760092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5" name="橢圓 44"/>
          <p:cNvSpPr/>
          <p:nvPr/>
        </p:nvSpPr>
        <p:spPr>
          <a:xfrm>
            <a:off x="4866707" y="4204229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451522" y="4412450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402055" y="1397204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dirty="0">
                <a:solidFill>
                  <a:schemeClr val="tx1"/>
                </a:solidFill>
              </a:rPr>
              <a:t>Θ</a:t>
            </a:r>
            <a:r>
              <a:rPr lang="en-US" altLang="zh-TW" sz="2400" dirty="0">
                <a:solidFill>
                  <a:schemeClr val="tx1"/>
                </a:solidFill>
              </a:rPr>
              <a:t>(1) 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67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字方塊 84"/>
          <p:cNvSpPr txBox="1"/>
          <p:nvPr/>
        </p:nvSpPr>
        <p:spPr>
          <a:xfrm>
            <a:off x="939938" y="3911294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740205" y="3979088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2668299" y="3978262"/>
            <a:ext cx="486139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3156179" y="3978262"/>
            <a:ext cx="367455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668299" y="3978262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0" name="直線單箭頭接點 89"/>
          <p:cNvCxnSpPr/>
          <p:nvPr/>
        </p:nvCxnSpPr>
        <p:spPr>
          <a:xfrm>
            <a:off x="1921309" y="4185611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3959994" y="398805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447874" y="398805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968414" y="398805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直線單箭頭接點 93"/>
          <p:cNvCxnSpPr/>
          <p:nvPr/>
        </p:nvCxnSpPr>
        <p:spPr>
          <a:xfrm flipV="1">
            <a:off x="3339906" y="4115031"/>
            <a:ext cx="624352" cy="206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5255797" y="398805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743677" y="398805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264217" y="398805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9" name="直線單箭頭接點 98"/>
          <p:cNvCxnSpPr/>
          <p:nvPr/>
        </p:nvCxnSpPr>
        <p:spPr>
          <a:xfrm flipV="1">
            <a:off x="4635709" y="4150891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6514424" y="398805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002304" y="398805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522844" y="398805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3" name="直線單箭頭接點 102"/>
          <p:cNvCxnSpPr/>
          <p:nvPr/>
        </p:nvCxnSpPr>
        <p:spPr>
          <a:xfrm flipV="1">
            <a:off x="5894336" y="4150891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Insert at the </a:t>
            </a:r>
            <a:r>
              <a:rPr lang="en-US" altLang="zh-TW" dirty="0" smtClean="0"/>
              <a:t>Front – Nonempty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97</a:t>
            </a:fld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955992" y="209084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head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756259" y="2158640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3355960" y="4922265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84353" y="2157814"/>
            <a:ext cx="486139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72233" y="2157814"/>
            <a:ext cx="367455" cy="3260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84353" y="215781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869577" y="5445190"/>
            <a:ext cx="7950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TW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 node</a:t>
            </a: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-&gt;link = head-&gt;link   </a:t>
            </a:r>
            <a:endParaRPr lang="zh-TW" alt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AutoNum type="circleNumWdWhitePlain"/>
            </a:pP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</a:rPr>
              <a:t>head-&gt;link = </a:t>
            </a:r>
            <a:r>
              <a:rPr lang="en-US" altLang="zh-TW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zh-TW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直線單箭頭接點 68"/>
          <p:cNvCxnSpPr/>
          <p:nvPr/>
        </p:nvCxnSpPr>
        <p:spPr>
          <a:xfrm>
            <a:off x="1937363" y="2365163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內容版面配置區 2"/>
          <p:cNvSpPr txBox="1">
            <a:spLocks/>
          </p:cNvSpPr>
          <p:nvPr/>
        </p:nvSpPr>
        <p:spPr>
          <a:xfrm>
            <a:off x="781050" y="1661733"/>
            <a:ext cx="7886700" cy="510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02055" y="1397204"/>
            <a:ext cx="1418095" cy="395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TW" sz="2400" dirty="0">
                <a:solidFill>
                  <a:schemeClr val="tx1"/>
                </a:solidFill>
              </a:rPr>
              <a:t>Θ</a:t>
            </a:r>
            <a:r>
              <a:rPr lang="en-US" altLang="zh-TW" sz="2400" dirty="0">
                <a:solidFill>
                  <a:schemeClr val="tx1"/>
                </a:solidFill>
              </a:rPr>
              <a:t>(1) time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0" name="向下箭號 19"/>
          <p:cNvSpPr/>
          <p:nvPr/>
        </p:nvSpPr>
        <p:spPr>
          <a:xfrm>
            <a:off x="4211033" y="2840562"/>
            <a:ext cx="438525" cy="34096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3779504" y="468754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267384" y="468754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79504" y="468754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>
            <a:off x="3046647" y="4933261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2216948" y="469229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tmp</a:t>
            </a:r>
            <a:endParaRPr lang="zh-TW" altLang="en-US" sz="2400" dirty="0"/>
          </a:p>
        </p:txBody>
      </p:sp>
      <p:sp>
        <p:nvSpPr>
          <p:cNvPr id="44" name="矩形 43"/>
          <p:cNvSpPr/>
          <p:nvPr/>
        </p:nvSpPr>
        <p:spPr>
          <a:xfrm>
            <a:off x="2846886" y="4760092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>
            <a:off x="3361676" y="4421947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76048" y="216761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463928" y="216761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84468" y="216761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/>
          <p:cNvCxnSpPr/>
          <p:nvPr/>
        </p:nvCxnSpPr>
        <p:spPr>
          <a:xfrm flipV="1">
            <a:off x="3355960" y="233044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橢圓 44"/>
          <p:cNvSpPr/>
          <p:nvPr/>
        </p:nvSpPr>
        <p:spPr>
          <a:xfrm>
            <a:off x="4810467" y="4547299"/>
            <a:ext cx="213872" cy="2138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271851" y="216761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759731" y="216761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80271" y="216761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V="1">
            <a:off x="4651763" y="233044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530478" y="2167610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18358" y="2167610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538898" y="2167610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4" name="直線單箭頭接點 83"/>
          <p:cNvCxnSpPr/>
          <p:nvPr/>
        </p:nvCxnSpPr>
        <p:spPr>
          <a:xfrm flipV="1">
            <a:off x="5910390" y="233044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手繪多邊形 6"/>
          <p:cNvSpPr/>
          <p:nvPr/>
        </p:nvSpPr>
        <p:spPr>
          <a:xfrm>
            <a:off x="3352800" y="4195482"/>
            <a:ext cx="421341" cy="600636"/>
          </a:xfrm>
          <a:custGeom>
            <a:avLst/>
            <a:gdLst>
              <a:gd name="connsiteX0" fmla="*/ 0 w 421341"/>
              <a:gd name="connsiteY0" fmla="*/ 0 h 600636"/>
              <a:gd name="connsiteX1" fmla="*/ 233082 w 421341"/>
              <a:gd name="connsiteY1" fmla="*/ 0 h 600636"/>
              <a:gd name="connsiteX2" fmla="*/ 233082 w 421341"/>
              <a:gd name="connsiteY2" fmla="*/ 600636 h 600636"/>
              <a:gd name="connsiteX3" fmla="*/ 421341 w 421341"/>
              <a:gd name="connsiteY3" fmla="*/ 600636 h 60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341" h="600636">
                <a:moveTo>
                  <a:pt x="0" y="0"/>
                </a:moveTo>
                <a:lnTo>
                  <a:pt x="233082" y="0"/>
                </a:lnTo>
                <a:lnTo>
                  <a:pt x="233082" y="600636"/>
                </a:lnTo>
                <a:lnTo>
                  <a:pt x="421341" y="600636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5" name="手繪多邊形 94"/>
          <p:cNvSpPr/>
          <p:nvPr/>
        </p:nvSpPr>
        <p:spPr>
          <a:xfrm>
            <a:off x="2440275" y="3658213"/>
            <a:ext cx="5163672" cy="484094"/>
          </a:xfrm>
          <a:custGeom>
            <a:avLst/>
            <a:gdLst>
              <a:gd name="connsiteX0" fmla="*/ 4132729 w 4500282"/>
              <a:gd name="connsiteY0" fmla="*/ 484094 h 484094"/>
              <a:gd name="connsiteX1" fmla="*/ 4500282 w 4500282"/>
              <a:gd name="connsiteY1" fmla="*/ 484094 h 484094"/>
              <a:gd name="connsiteX2" fmla="*/ 4500282 w 4500282"/>
              <a:gd name="connsiteY2" fmla="*/ 0 h 484094"/>
              <a:gd name="connsiteX3" fmla="*/ 0 w 4500282"/>
              <a:gd name="connsiteY3" fmla="*/ 0 h 484094"/>
              <a:gd name="connsiteX4" fmla="*/ 0 w 4500282"/>
              <a:gd name="connsiteY4" fmla="*/ 403411 h 484094"/>
              <a:gd name="connsiteX5" fmla="*/ 188258 w 4500282"/>
              <a:gd name="connsiteY5" fmla="*/ 403411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0282" h="484094">
                <a:moveTo>
                  <a:pt x="4132729" y="484094"/>
                </a:moveTo>
                <a:lnTo>
                  <a:pt x="4500282" y="484094"/>
                </a:lnTo>
                <a:lnTo>
                  <a:pt x="4500282" y="0"/>
                </a:lnTo>
                <a:lnTo>
                  <a:pt x="0" y="0"/>
                </a:lnTo>
                <a:lnTo>
                  <a:pt x="0" y="403411"/>
                </a:lnTo>
                <a:lnTo>
                  <a:pt x="188258" y="403411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2456329" y="1837765"/>
            <a:ext cx="5163672" cy="484094"/>
          </a:xfrm>
          <a:custGeom>
            <a:avLst/>
            <a:gdLst>
              <a:gd name="connsiteX0" fmla="*/ 4132729 w 4500282"/>
              <a:gd name="connsiteY0" fmla="*/ 484094 h 484094"/>
              <a:gd name="connsiteX1" fmla="*/ 4500282 w 4500282"/>
              <a:gd name="connsiteY1" fmla="*/ 484094 h 484094"/>
              <a:gd name="connsiteX2" fmla="*/ 4500282 w 4500282"/>
              <a:gd name="connsiteY2" fmla="*/ 0 h 484094"/>
              <a:gd name="connsiteX3" fmla="*/ 0 w 4500282"/>
              <a:gd name="connsiteY3" fmla="*/ 0 h 484094"/>
              <a:gd name="connsiteX4" fmla="*/ 0 w 4500282"/>
              <a:gd name="connsiteY4" fmla="*/ 403411 h 484094"/>
              <a:gd name="connsiteX5" fmla="*/ 188258 w 4500282"/>
              <a:gd name="connsiteY5" fmla="*/ 403411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00282" h="484094">
                <a:moveTo>
                  <a:pt x="4132729" y="484094"/>
                </a:moveTo>
                <a:lnTo>
                  <a:pt x="4500282" y="484094"/>
                </a:lnTo>
                <a:lnTo>
                  <a:pt x="4500282" y="0"/>
                </a:lnTo>
                <a:lnTo>
                  <a:pt x="0" y="0"/>
                </a:lnTo>
                <a:lnTo>
                  <a:pt x="0" y="403411"/>
                </a:lnTo>
                <a:lnTo>
                  <a:pt x="188258" y="403411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>
            <a:off x="3801035" y="4186518"/>
            <a:ext cx="1013012" cy="654423"/>
          </a:xfrm>
          <a:custGeom>
            <a:avLst/>
            <a:gdLst>
              <a:gd name="connsiteX0" fmla="*/ 627530 w 1013012"/>
              <a:gd name="connsiteY0" fmla="*/ 654423 h 654423"/>
              <a:gd name="connsiteX1" fmla="*/ 1013012 w 1013012"/>
              <a:gd name="connsiteY1" fmla="*/ 654423 h 654423"/>
              <a:gd name="connsiteX2" fmla="*/ 1013012 w 1013012"/>
              <a:gd name="connsiteY2" fmla="*/ 322729 h 654423"/>
              <a:gd name="connsiteX3" fmla="*/ 0 w 1013012"/>
              <a:gd name="connsiteY3" fmla="*/ 322729 h 654423"/>
              <a:gd name="connsiteX4" fmla="*/ 0 w 1013012"/>
              <a:gd name="connsiteY4" fmla="*/ 0 h 654423"/>
              <a:gd name="connsiteX5" fmla="*/ 161365 w 1013012"/>
              <a:gd name="connsiteY5" fmla="*/ 0 h 654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3012" h="654423">
                <a:moveTo>
                  <a:pt x="627530" y="654423"/>
                </a:moveTo>
                <a:lnTo>
                  <a:pt x="1013012" y="654423"/>
                </a:lnTo>
                <a:lnTo>
                  <a:pt x="1013012" y="322729"/>
                </a:lnTo>
                <a:lnTo>
                  <a:pt x="0" y="322729"/>
                </a:lnTo>
                <a:lnTo>
                  <a:pt x="0" y="0"/>
                </a:lnTo>
                <a:lnTo>
                  <a:pt x="161365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303521" y="5570806"/>
            <a:ext cx="34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Same to insert at the back</a:t>
            </a:r>
            <a:endParaRPr lang="zh-TW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7442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Lists with an </a:t>
            </a:r>
            <a:r>
              <a:rPr lang="en-US" altLang="zh-TW" dirty="0">
                <a:solidFill>
                  <a:srgbClr val="C00000"/>
                </a:solidFill>
              </a:rPr>
              <a:t>Available Node Pool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a </a:t>
            </a:r>
            <a:r>
              <a:rPr lang="en-US" altLang="zh-TW" dirty="0">
                <a:solidFill>
                  <a:srgbClr val="FF0000"/>
                </a:solidFill>
              </a:rPr>
              <a:t>pointer</a:t>
            </a:r>
            <a:r>
              <a:rPr lang="en-US" altLang="zh-TW" dirty="0"/>
              <a:t> to hold </a:t>
            </a:r>
            <a:r>
              <a:rPr lang="en-US" altLang="zh-TW" dirty="0">
                <a:solidFill>
                  <a:srgbClr val="000099"/>
                </a:solidFill>
              </a:rPr>
              <a:t>pre-allocated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99"/>
                </a:solidFill>
              </a:rPr>
              <a:t>freed</a:t>
            </a:r>
            <a:r>
              <a:rPr lang="en-US" altLang="zh-TW" dirty="0"/>
              <a:t> </a:t>
            </a:r>
            <a:r>
              <a:rPr lang="en-US" altLang="zh-TW" dirty="0" smtClean="0"/>
              <a:t>nodes (like another linked list)</a:t>
            </a:r>
            <a:endParaRPr lang="en-US" altLang="zh-TW" dirty="0"/>
          </a:p>
          <a:p>
            <a:pPr lvl="1"/>
            <a:r>
              <a:rPr lang="en-US" altLang="zh-TW" dirty="0"/>
              <a:t>The pointer is </a:t>
            </a:r>
            <a:r>
              <a:rPr lang="en-US" altLang="zh-TW" dirty="0">
                <a:solidFill>
                  <a:srgbClr val="0000CC"/>
                </a:solidFill>
              </a:rPr>
              <a:t>shared</a:t>
            </a:r>
            <a:r>
              <a:rPr lang="en-US" altLang="zh-TW" dirty="0"/>
              <a:t> by all the objects of the same class (i.e., the pointer is a </a:t>
            </a:r>
            <a:r>
              <a:rPr lang="en-US" altLang="zh-TW" b="1" dirty="0">
                <a:solidFill>
                  <a:srgbClr val="C00000"/>
                </a:solidFill>
              </a:rPr>
              <a:t>static</a:t>
            </a:r>
            <a:r>
              <a:rPr lang="en-US" altLang="zh-TW" dirty="0">
                <a:solidFill>
                  <a:srgbClr val="C00000"/>
                </a:solidFill>
              </a:rPr>
              <a:t> class member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Expose </a:t>
            </a:r>
            <a:r>
              <a:rPr lang="en-US" altLang="zh-TW" dirty="0" err="1">
                <a:solidFill>
                  <a:srgbClr val="0000CC"/>
                </a:solidFill>
              </a:rPr>
              <a:t>GetNode</a:t>
            </a:r>
            <a:r>
              <a:rPr lang="en-US" altLang="zh-TW" dirty="0">
                <a:solidFill>
                  <a:srgbClr val="0000CC"/>
                </a:solidFill>
              </a:rPr>
              <a:t>() </a:t>
            </a:r>
            <a:r>
              <a:rPr lang="en-US" altLang="zh-TW" dirty="0"/>
              <a:t>and </a:t>
            </a:r>
            <a:r>
              <a:rPr lang="en-US" altLang="zh-TW" dirty="0" err="1">
                <a:solidFill>
                  <a:srgbClr val="0000CC"/>
                </a:solidFill>
              </a:rPr>
              <a:t>RetNode</a:t>
            </a:r>
            <a:r>
              <a:rPr lang="en-US" altLang="zh-TW" dirty="0">
                <a:solidFill>
                  <a:srgbClr val="0000CC"/>
                </a:solidFill>
              </a:rPr>
              <a:t>()</a:t>
            </a:r>
            <a:r>
              <a:rPr lang="en-US" altLang="zh-TW" dirty="0"/>
              <a:t> instead of </a:t>
            </a:r>
            <a:r>
              <a:rPr lang="en-US" altLang="zh-TW" b="1" dirty="0"/>
              <a:t>new</a:t>
            </a:r>
            <a:r>
              <a:rPr lang="en-US" altLang="zh-TW" dirty="0"/>
              <a:t> and </a:t>
            </a:r>
            <a:r>
              <a:rPr lang="en-US" altLang="zh-TW" b="1" dirty="0"/>
              <a:t>delete </a:t>
            </a:r>
            <a:r>
              <a:rPr lang="en-US" altLang="zh-TW" dirty="0"/>
              <a:t>(or one can </a:t>
            </a:r>
            <a:r>
              <a:rPr lang="en-US" altLang="zh-TW" dirty="0">
                <a:solidFill>
                  <a:srgbClr val="C00000"/>
                </a:solidFill>
              </a:rPr>
              <a:t>overload</a:t>
            </a:r>
            <a:r>
              <a:rPr lang="en-US" altLang="zh-TW" dirty="0"/>
              <a:t> </a:t>
            </a:r>
            <a:r>
              <a:rPr lang="en-US" altLang="zh-TW" b="1" dirty="0"/>
              <a:t>new</a:t>
            </a:r>
            <a:r>
              <a:rPr lang="en-US" altLang="zh-TW" dirty="0"/>
              <a:t> and </a:t>
            </a:r>
            <a:r>
              <a:rPr lang="en-US" altLang="zh-TW" b="1" dirty="0"/>
              <a:t>delete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Original </a:t>
            </a:r>
            <a:r>
              <a:rPr lang="en-US" altLang="zh-TW" b="1" dirty="0"/>
              <a:t>new</a:t>
            </a:r>
            <a:r>
              <a:rPr lang="en-US" altLang="zh-TW" dirty="0"/>
              <a:t> and </a:t>
            </a:r>
            <a:r>
              <a:rPr lang="en-US" altLang="zh-TW" b="1" dirty="0"/>
              <a:t>delete </a:t>
            </a:r>
            <a:r>
              <a:rPr lang="en-US" altLang="zh-TW" dirty="0"/>
              <a:t>are used only when necessary</a:t>
            </a:r>
          </a:p>
          <a:p>
            <a:pPr lvl="3"/>
            <a:endParaRPr lang="en-US" altLang="zh-TW" dirty="0"/>
          </a:p>
          <a:p>
            <a:r>
              <a:rPr lang="en-US" altLang="zh-TW" dirty="0"/>
              <a:t>Benefits</a:t>
            </a:r>
          </a:p>
          <a:p>
            <a:pPr lvl="1"/>
            <a:r>
              <a:rPr lang="en-US" altLang="zh-TW" dirty="0"/>
              <a:t>Reduces frequent </a:t>
            </a:r>
            <a:r>
              <a:rPr lang="en-US" altLang="zh-TW" b="1" dirty="0"/>
              <a:t>new</a:t>
            </a:r>
            <a:r>
              <a:rPr lang="en-US" altLang="zh-TW" dirty="0"/>
              <a:t> and </a:t>
            </a:r>
            <a:r>
              <a:rPr lang="en-US" altLang="zh-TW" b="1" dirty="0"/>
              <a:t>delete</a:t>
            </a:r>
            <a:r>
              <a:rPr lang="en-US" altLang="zh-TW" dirty="0"/>
              <a:t>, which are costly operations</a:t>
            </a:r>
            <a:endParaRPr lang="en-US" altLang="zh-TW" b="1" dirty="0"/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Chain can be deleted in O(1) time </a:t>
            </a:r>
          </a:p>
          <a:p>
            <a:pPr lvl="2"/>
            <a:r>
              <a:rPr lang="en-US" altLang="zh-TW" sz="2200" dirty="0"/>
              <a:t>Deleting an original chain is of O(n) time</a:t>
            </a:r>
            <a:endParaRPr lang="zh-TW" altLang="en-US" sz="2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98</a:t>
            </a:fld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62805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Available Space Lists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99</a:t>
            </a:fld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042953" y="485278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30833" y="485278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042953" y="485278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0" name="手繪多邊形 29"/>
          <p:cNvSpPr/>
          <p:nvPr/>
        </p:nvSpPr>
        <p:spPr>
          <a:xfrm>
            <a:off x="2776336" y="4540943"/>
            <a:ext cx="1340603" cy="464949"/>
          </a:xfrm>
          <a:custGeom>
            <a:avLst/>
            <a:gdLst>
              <a:gd name="connsiteX0" fmla="*/ 922149 w 1340603"/>
              <a:gd name="connsiteY0" fmla="*/ 464949 h 464949"/>
              <a:gd name="connsiteX1" fmla="*/ 1340603 w 1340603"/>
              <a:gd name="connsiteY1" fmla="*/ 464949 h 464949"/>
              <a:gd name="connsiteX2" fmla="*/ 1340603 w 1340603"/>
              <a:gd name="connsiteY2" fmla="*/ 0 h 464949"/>
              <a:gd name="connsiteX3" fmla="*/ 0 w 1340603"/>
              <a:gd name="connsiteY3" fmla="*/ 0 h 464949"/>
              <a:gd name="connsiteX4" fmla="*/ 0 w 1340603"/>
              <a:gd name="connsiteY4" fmla="*/ 395207 h 464949"/>
              <a:gd name="connsiteX5" fmla="*/ 240223 w 1340603"/>
              <a:gd name="connsiteY5" fmla="*/ 395207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0603" h="464949">
                <a:moveTo>
                  <a:pt x="922149" y="464949"/>
                </a:moveTo>
                <a:lnTo>
                  <a:pt x="1340603" y="464949"/>
                </a:lnTo>
                <a:lnTo>
                  <a:pt x="1340603" y="0"/>
                </a:lnTo>
                <a:lnTo>
                  <a:pt x="0" y="0"/>
                </a:lnTo>
                <a:lnTo>
                  <a:pt x="0" y="395207"/>
                </a:lnTo>
                <a:lnTo>
                  <a:pt x="240223" y="395207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42953" y="352246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30833" y="352246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51373" y="352246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1389888" y="1685371"/>
            <a:ext cx="6848688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1604067" y="3408787"/>
            <a:ext cx="46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C00000"/>
                </a:solidFill>
              </a:rPr>
              <a:t>av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14859" y="3522461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3698232" y="3685293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305699" y="3683774"/>
            <a:ext cx="7456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4314164" y="3520735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2044" y="3520735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322584" y="3520735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 flipV="1">
            <a:off x="4969443" y="3683567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576051" y="3520528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63931" y="3520528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584471" y="3520528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231330" y="3683360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837697" y="3520321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-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25577" y="3520321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0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46117" y="3520321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1389888" y="3261111"/>
            <a:ext cx="6848687" cy="2437454"/>
          </a:xfrm>
          <a:prstGeom prst="roundRect">
            <a:avLst>
              <a:gd name="adj" fmla="val 32135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文字方塊 60"/>
          <p:cNvSpPr txBox="1"/>
          <p:nvPr/>
        </p:nvSpPr>
        <p:spPr>
          <a:xfrm>
            <a:off x="375176" y="2517574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List1</a:t>
            </a:r>
            <a:endParaRPr lang="zh-TW" altLang="en-US" sz="2400" b="1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375176" y="4232952"/>
            <a:ext cx="772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List2</a:t>
            </a:r>
            <a:endParaRPr lang="zh-TW" altLang="en-US" sz="2400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375176" y="5817437"/>
            <a:ext cx="1824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List3, List4 …</a:t>
            </a:r>
            <a:endParaRPr lang="zh-TW" altLang="en-US" sz="2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217616" y="2618349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89867" y="2686143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042953" y="2237246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30833" y="2237246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042953" y="2237246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334648" y="2247042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822528" y="2247042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343068" y="2247042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3" name="直線單箭頭接點 72"/>
          <p:cNvCxnSpPr/>
          <p:nvPr/>
        </p:nvCxnSpPr>
        <p:spPr>
          <a:xfrm flipV="1">
            <a:off x="3714560" y="2409875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5637971" y="2238424"/>
            <a:ext cx="486139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125851" y="2238424"/>
            <a:ext cx="367455" cy="3260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646391" y="2238424"/>
            <a:ext cx="848237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V="1">
            <a:off x="5017883" y="2401257"/>
            <a:ext cx="624352" cy="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手繪多邊形 77"/>
          <p:cNvSpPr/>
          <p:nvPr/>
        </p:nvSpPr>
        <p:spPr>
          <a:xfrm>
            <a:off x="2841812" y="1970980"/>
            <a:ext cx="3863788" cy="430306"/>
          </a:xfrm>
          <a:custGeom>
            <a:avLst/>
            <a:gdLst>
              <a:gd name="connsiteX0" fmla="*/ 3469341 w 3863788"/>
              <a:gd name="connsiteY0" fmla="*/ 430306 h 430306"/>
              <a:gd name="connsiteX1" fmla="*/ 3863788 w 3863788"/>
              <a:gd name="connsiteY1" fmla="*/ 430306 h 430306"/>
              <a:gd name="connsiteX2" fmla="*/ 3863788 w 3863788"/>
              <a:gd name="connsiteY2" fmla="*/ 0 h 430306"/>
              <a:gd name="connsiteX3" fmla="*/ 0 w 3863788"/>
              <a:gd name="connsiteY3" fmla="*/ 0 h 430306"/>
              <a:gd name="connsiteX4" fmla="*/ 0 w 3863788"/>
              <a:gd name="connsiteY4" fmla="*/ 358588 h 430306"/>
              <a:gd name="connsiteX5" fmla="*/ 188259 w 3863788"/>
              <a:gd name="connsiteY5" fmla="*/ 358588 h 430306"/>
              <a:gd name="connsiteX6" fmla="*/ 188259 w 3863788"/>
              <a:gd name="connsiteY6" fmla="*/ 358588 h 43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3788" h="430306">
                <a:moveTo>
                  <a:pt x="3469341" y="430306"/>
                </a:moveTo>
                <a:lnTo>
                  <a:pt x="3863788" y="430306"/>
                </a:lnTo>
                <a:lnTo>
                  <a:pt x="3863788" y="0"/>
                </a:lnTo>
                <a:lnTo>
                  <a:pt x="0" y="0"/>
                </a:lnTo>
                <a:lnTo>
                  <a:pt x="0" y="358588"/>
                </a:lnTo>
                <a:lnTo>
                  <a:pt x="188259" y="358588"/>
                </a:lnTo>
                <a:lnTo>
                  <a:pt x="188259" y="358588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>
            <a:off x="5084064" y="2496312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>
            <a:off x="1588522" y="5182414"/>
            <a:ext cx="62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0000CC"/>
                </a:solidFill>
              </a:rPr>
              <a:t>last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260773" y="5250208"/>
            <a:ext cx="391143" cy="32607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5" name="手繪多邊形 84"/>
          <p:cNvSpPr/>
          <p:nvPr/>
        </p:nvSpPr>
        <p:spPr>
          <a:xfrm>
            <a:off x="2454970" y="5060377"/>
            <a:ext cx="557784" cy="347472"/>
          </a:xfrm>
          <a:custGeom>
            <a:avLst/>
            <a:gdLst>
              <a:gd name="connsiteX0" fmla="*/ 0 w 557784"/>
              <a:gd name="connsiteY0" fmla="*/ 347472 h 347472"/>
              <a:gd name="connsiteX1" fmla="*/ 329184 w 557784"/>
              <a:gd name="connsiteY1" fmla="*/ 347472 h 347472"/>
              <a:gd name="connsiteX2" fmla="*/ 329184 w 557784"/>
              <a:gd name="connsiteY2" fmla="*/ 0 h 347472"/>
              <a:gd name="connsiteX3" fmla="*/ 557784 w 557784"/>
              <a:gd name="connsiteY3" fmla="*/ 0 h 3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784" h="347472">
                <a:moveTo>
                  <a:pt x="0" y="347472"/>
                </a:moveTo>
                <a:lnTo>
                  <a:pt x="329184" y="347472"/>
                </a:lnTo>
                <a:lnTo>
                  <a:pt x="329184" y="0"/>
                </a:lnTo>
                <a:lnTo>
                  <a:pt x="557784" y="0"/>
                </a:lnTo>
              </a:path>
            </a:pathLst>
          </a:cu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="" xmlns:p14="http://schemas.microsoft.com/office/powerpoint/2010/main" val="5347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39119</TotalTime>
  <Words>13154</Words>
  <Application>Microsoft Office PowerPoint</Application>
  <PresentationFormat>如螢幕大小 (4:3)</PresentationFormat>
  <Paragraphs>3424</Paragraphs>
  <Slides>189</Slides>
  <Notes>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189</vt:i4>
      </vt:variant>
    </vt:vector>
  </HeadingPairs>
  <TitlesOfParts>
    <vt:vector size="193" baseType="lpstr">
      <vt:lpstr>Office 佈景主題</vt:lpstr>
      <vt:lpstr>Microsoft Office Visio 繪圖</vt:lpstr>
      <vt:lpstr>方程式</vt:lpstr>
      <vt:lpstr>Visio</vt:lpstr>
      <vt:lpstr>Data  Structures</vt:lpstr>
      <vt:lpstr>Outline</vt:lpstr>
      <vt:lpstr>Linear List</vt:lpstr>
      <vt:lpstr>Sequential Representation of a List</vt:lpstr>
      <vt:lpstr>Sequential Representation of a List</vt:lpstr>
      <vt:lpstr>Nonsequential List Representation</vt:lpstr>
      <vt:lpstr>Linked Lists</vt:lpstr>
      <vt:lpstr>Usual Way to Draw a Linked List (1)</vt:lpstr>
      <vt:lpstr>Usual Way to Draw A Linked List (2)</vt:lpstr>
      <vt:lpstr>Insert Steps</vt:lpstr>
      <vt:lpstr>Linked Representation of a List</vt:lpstr>
      <vt:lpstr>Singly Linked List (Chain)</vt:lpstr>
      <vt:lpstr>Linked Representation of a List</vt:lpstr>
      <vt:lpstr>Singly Linked List (Chain)</vt:lpstr>
      <vt:lpstr>Chain</vt:lpstr>
      <vt:lpstr>Pros and Cons of Linked List</vt:lpstr>
      <vt:lpstr>Outline</vt:lpstr>
      <vt:lpstr>Representing a List Node in C++</vt:lpstr>
      <vt:lpstr>Representing a Chain in C++ (1/5)</vt:lpstr>
      <vt:lpstr>Representing a Chain in C++ (2/5)</vt:lpstr>
      <vt:lpstr>Representing Chains in C++ (3/5)</vt:lpstr>
      <vt:lpstr>Chain of Three-Letter Words  (C struct Style)</vt:lpstr>
      <vt:lpstr>Representing Chains in C++ (4/5)</vt:lpstr>
      <vt:lpstr>HAS-A relationship</vt:lpstr>
      <vt:lpstr>Chain of Three-Letter Words (Composite Class Style)</vt:lpstr>
      <vt:lpstr>Representing Chains in C++ (5/5)</vt:lpstr>
      <vt:lpstr>Chain of Three-Letter Words (Nested Class Style)</vt:lpstr>
      <vt:lpstr>Relationship of List and Node</vt:lpstr>
      <vt:lpstr>Pointer Manipulation Example</vt:lpstr>
      <vt:lpstr>Example: Chain of Integers in C++</vt:lpstr>
      <vt:lpstr>Chain Manipulation Operations</vt:lpstr>
      <vt:lpstr>Chain Manipulation Operations</vt:lpstr>
      <vt:lpstr>Chain Manipulation Operations</vt:lpstr>
      <vt:lpstr>Outline</vt:lpstr>
      <vt:lpstr>Template Class Chain</vt:lpstr>
      <vt:lpstr>Template Node Representation</vt:lpstr>
      <vt:lpstr>Constructors of ChainNode</vt:lpstr>
      <vt:lpstr>Template Class Chain</vt:lpstr>
      <vt:lpstr>The Destructor</vt:lpstr>
      <vt:lpstr>Get(0)</vt:lpstr>
      <vt:lpstr>Get(1)</vt:lpstr>
      <vt:lpstr>Get(2)</vt:lpstr>
      <vt:lpstr>Get(5)</vt:lpstr>
      <vt:lpstr>The Method IndexOf</vt:lpstr>
      <vt:lpstr>Delete An Element (≡ Del a Node)</vt:lpstr>
      <vt:lpstr>Delete(2) (1/3)</vt:lpstr>
      <vt:lpstr>Delete(2) (2/3)</vt:lpstr>
      <vt:lpstr>Delete(2) (3/3)</vt:lpstr>
      <vt:lpstr>Delete An Element (1/2)</vt:lpstr>
      <vt:lpstr>Delete An Element (2/2)</vt:lpstr>
      <vt:lpstr>Insert(0,’f’) (1/2)</vt:lpstr>
      <vt:lpstr>Insert(0,’f’) (2/2)</vt:lpstr>
      <vt:lpstr>One-Step Insert(0,’f’) </vt:lpstr>
      <vt:lpstr>Insert(3,’f’)</vt:lpstr>
      <vt:lpstr>Two-Step Insert(3,’f’)</vt:lpstr>
      <vt:lpstr>Insert An Element (1/2)</vt:lpstr>
      <vt:lpstr>Insert An Element (2/2)</vt:lpstr>
      <vt:lpstr>Motivation of Chain Iterators (1/5)</vt:lpstr>
      <vt:lpstr>Motivation of Chain Iterators (2/5)</vt:lpstr>
      <vt:lpstr>Motivation of Chain Iterators (3/5)</vt:lpstr>
      <vt:lpstr>Motivation of Chain Iterators (4/5)</vt:lpstr>
      <vt:lpstr>Motivation of Chain Iterators (5/5)</vt:lpstr>
      <vt:lpstr>Iterators</vt:lpstr>
      <vt:lpstr>C++ Iterators</vt:lpstr>
      <vt:lpstr>Possible Code for STL copy Function</vt:lpstr>
      <vt:lpstr>C++ Iterators</vt:lpstr>
      <vt:lpstr>Forward Iterator</vt:lpstr>
      <vt:lpstr>Bidirectional Iterator</vt:lpstr>
      <vt:lpstr>Iterator Class</vt:lpstr>
      <vt:lpstr>Using an Iterator</vt:lpstr>
      <vt:lpstr>Merits of an Iterator</vt:lpstr>
      <vt:lpstr>A Forward Iterator for Chain</vt:lpstr>
      <vt:lpstr>投影片 73</vt:lpstr>
      <vt:lpstr>投影片 74</vt:lpstr>
      <vt:lpstr>投影片 75</vt:lpstr>
      <vt:lpstr>Use of Iterators</vt:lpstr>
      <vt:lpstr>Combine Iterators with Template</vt:lpstr>
      <vt:lpstr>More Chain Operations</vt:lpstr>
      <vt:lpstr>Inserting at the Back of a List</vt:lpstr>
      <vt:lpstr>Concatenating Two Chains</vt:lpstr>
      <vt:lpstr>Reversing a Chain</vt:lpstr>
      <vt:lpstr>Illustrating Reversing a Chain</vt:lpstr>
      <vt:lpstr>Illustrating Reversing a Chain</vt:lpstr>
      <vt:lpstr>Illustrating Reversing a Chain</vt:lpstr>
      <vt:lpstr>Summary</vt:lpstr>
      <vt:lpstr>Reusing a Class</vt:lpstr>
      <vt:lpstr>Outline</vt:lpstr>
      <vt:lpstr>Several Variants of Linked Lists</vt:lpstr>
      <vt:lpstr>Circular Lists</vt:lpstr>
      <vt:lpstr>Insert at the Front</vt:lpstr>
      <vt:lpstr>Insert at the Front</vt:lpstr>
      <vt:lpstr>Quick Summary</vt:lpstr>
      <vt:lpstr>Insert at the Front – Empty List</vt:lpstr>
      <vt:lpstr>Insert at the Front – Nonempty List </vt:lpstr>
      <vt:lpstr>Lists with a Header Node</vt:lpstr>
      <vt:lpstr>Insert at the Front – Empty List</vt:lpstr>
      <vt:lpstr>Insert at the Front – Nonempty List</vt:lpstr>
      <vt:lpstr>Lists with an Available Node Pool</vt:lpstr>
      <vt:lpstr>Available Space Lists</vt:lpstr>
      <vt:lpstr>Available Space Lists</vt:lpstr>
      <vt:lpstr>Available Space Lists</vt:lpstr>
      <vt:lpstr>Getting a Node</vt:lpstr>
      <vt:lpstr>Getting a Node (cont.)</vt:lpstr>
      <vt:lpstr>Returning a Node</vt:lpstr>
      <vt:lpstr>Returning a Node (cont.)</vt:lpstr>
      <vt:lpstr>Clearing a List</vt:lpstr>
      <vt:lpstr>Clearing a List (cont.)</vt:lpstr>
      <vt:lpstr>Quick Summary</vt:lpstr>
      <vt:lpstr>Outline</vt:lpstr>
      <vt:lpstr>Linked Stacks and Queues</vt:lpstr>
      <vt:lpstr>LinkedStack Class Definition</vt:lpstr>
      <vt:lpstr>Linked Stack Operations</vt:lpstr>
      <vt:lpstr>Linked Queue Operations</vt:lpstr>
      <vt:lpstr>Outline</vt:lpstr>
      <vt:lpstr>Linked Polynomials</vt:lpstr>
      <vt:lpstr>Polynomial Classes</vt:lpstr>
      <vt:lpstr>Adding Polynomials</vt:lpstr>
      <vt:lpstr>投影片 118</vt:lpstr>
      <vt:lpstr>Generating The First Three Terms</vt:lpstr>
      <vt:lpstr>Analysis of Operator+</vt:lpstr>
      <vt:lpstr>Example: Polynomial Computation</vt:lpstr>
      <vt:lpstr>Solution</vt:lpstr>
      <vt:lpstr>Outline</vt:lpstr>
      <vt:lpstr>Equivalence Relation</vt:lpstr>
      <vt:lpstr>Equivalence Class Problem</vt:lpstr>
      <vt:lpstr>Basic IC Fabrication Procedure</vt:lpstr>
      <vt:lpstr>Gallery</vt:lpstr>
      <vt:lpstr>Equivalence Class Problem</vt:lpstr>
      <vt:lpstr>Properties of Equivalence Relation</vt:lpstr>
      <vt:lpstr>Algorithm</vt:lpstr>
      <vt:lpstr>Relation Graph</vt:lpstr>
      <vt:lpstr>Data Structure Design Decision</vt:lpstr>
      <vt:lpstr>Example</vt:lpstr>
      <vt:lpstr>Algorithm in C++</vt:lpstr>
      <vt:lpstr>投影片 135</vt:lpstr>
      <vt:lpstr>Algorithm in C++ (cont'd)</vt:lpstr>
      <vt:lpstr>Outline</vt:lpstr>
      <vt:lpstr>Sparse Matrix As A Two-Dimensional Linked List</vt:lpstr>
      <vt:lpstr>Sparse Matrices</vt:lpstr>
      <vt:lpstr>Linked Sparse Matrix</vt:lpstr>
      <vt:lpstr>Figure Explanations</vt:lpstr>
      <vt:lpstr>Sparse Matrix Definition</vt:lpstr>
      <vt:lpstr>Sparse Matrix Definition</vt:lpstr>
      <vt:lpstr>Sparse Matrix Input</vt:lpstr>
      <vt:lpstr>istream object</vt:lpstr>
      <vt:lpstr>Sparse Matrix Input</vt:lpstr>
      <vt:lpstr>Sparse Matrix Input</vt:lpstr>
      <vt:lpstr>Sparse Matrix Input</vt:lpstr>
      <vt:lpstr>Sparse Matrix Deletion</vt:lpstr>
      <vt:lpstr>Outline</vt:lpstr>
      <vt:lpstr>Doubly Linking vs. Singly Linking </vt:lpstr>
      <vt:lpstr>Circular, Doubly Linked Lists with Header</vt:lpstr>
      <vt:lpstr>投影片 153</vt:lpstr>
      <vt:lpstr>Doubly Linked List Definition</vt:lpstr>
      <vt:lpstr>Insertion Operation</vt:lpstr>
      <vt:lpstr>Deletion Operation</vt:lpstr>
      <vt:lpstr>Using List Iterator in STL</vt:lpstr>
      <vt:lpstr>Outline</vt:lpstr>
      <vt:lpstr>Generalized Lists</vt:lpstr>
      <vt:lpstr>Exampling Generalized Lists</vt:lpstr>
      <vt:lpstr>Exampling Generalized Lists</vt:lpstr>
      <vt:lpstr>Generalized-List Polynomials</vt:lpstr>
      <vt:lpstr>Generalized-List Polynomials</vt:lpstr>
      <vt:lpstr>Node Definition</vt:lpstr>
      <vt:lpstr>Node Definition</vt:lpstr>
      <vt:lpstr>PolyNode Class</vt:lpstr>
      <vt:lpstr>Generalized-List Polynomials</vt:lpstr>
      <vt:lpstr>Generalized-List Polynomials</vt:lpstr>
      <vt:lpstr>Generalized-List Polynomials</vt:lpstr>
      <vt:lpstr>Generalized-List Polynomials</vt:lpstr>
      <vt:lpstr>Generalized Lists</vt:lpstr>
      <vt:lpstr>Generalized List Definition</vt:lpstr>
      <vt:lpstr>Generalized Lists Examples</vt:lpstr>
      <vt:lpstr>Recursive Algorithms</vt:lpstr>
      <vt:lpstr>Copying a Nonrecursive List</vt:lpstr>
      <vt:lpstr>Example: General List Copy</vt:lpstr>
      <vt:lpstr>List Equality</vt:lpstr>
      <vt:lpstr>Testing Equality for Two Lists</vt:lpstr>
      <vt:lpstr>Example: Depth of General List</vt:lpstr>
      <vt:lpstr>Computing the List Depth</vt:lpstr>
      <vt:lpstr>Computing the List Depth</vt:lpstr>
      <vt:lpstr>Adding a Node or Deleting a Lists</vt:lpstr>
      <vt:lpstr>Generalized Lists Examples</vt:lpstr>
      <vt:lpstr>Headers and Reference Counts</vt:lpstr>
      <vt:lpstr>Headers and Reference Counts</vt:lpstr>
      <vt:lpstr>Generalized List Definition</vt:lpstr>
      <vt:lpstr>Headers and Reference Counts</vt:lpstr>
      <vt:lpstr>Deleting Generalized Lists Recursively</vt:lpstr>
      <vt:lpstr>Indirect Recursion Case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</dc:creator>
  <cp:lastModifiedBy>x</cp:lastModifiedBy>
  <cp:revision>3197</cp:revision>
  <dcterms:created xsi:type="dcterms:W3CDTF">2015-02-24T08:12:54Z</dcterms:created>
  <dcterms:modified xsi:type="dcterms:W3CDTF">2021-04-05T15:03:27Z</dcterms:modified>
</cp:coreProperties>
</file>