
<file path=[Content_Types].xml><?xml version="1.0" encoding="utf-8"?>
<Types xmlns="http://schemas.openxmlformats.org/package/2006/content-types">
  <Default Extension="vsd" ContentType="application/vnd.visio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6" r:id="rId2"/>
    <p:sldId id="463" r:id="rId3"/>
    <p:sldId id="480" r:id="rId4"/>
    <p:sldId id="525" r:id="rId5"/>
    <p:sldId id="533" r:id="rId6"/>
    <p:sldId id="546" r:id="rId7"/>
    <p:sldId id="581" r:id="rId8"/>
    <p:sldId id="534" r:id="rId9"/>
    <p:sldId id="545" r:id="rId10"/>
    <p:sldId id="481" r:id="rId11"/>
    <p:sldId id="543" r:id="rId12"/>
    <p:sldId id="544" r:id="rId13"/>
    <p:sldId id="535" r:id="rId14"/>
    <p:sldId id="464" r:id="rId15"/>
    <p:sldId id="465" r:id="rId16"/>
    <p:sldId id="482" r:id="rId17"/>
    <p:sldId id="523" r:id="rId18"/>
    <p:sldId id="524" r:id="rId19"/>
    <p:sldId id="536" r:id="rId20"/>
    <p:sldId id="483" r:id="rId21"/>
    <p:sldId id="566" r:id="rId22"/>
    <p:sldId id="547" r:id="rId23"/>
    <p:sldId id="542" r:id="rId24"/>
    <p:sldId id="537" r:id="rId25"/>
    <p:sldId id="580" r:id="rId26"/>
    <p:sldId id="567" r:id="rId27"/>
    <p:sldId id="474" r:id="rId28"/>
    <p:sldId id="468" r:id="rId29"/>
    <p:sldId id="568" r:id="rId30"/>
    <p:sldId id="526" r:id="rId31"/>
    <p:sldId id="541" r:id="rId32"/>
    <p:sldId id="489" r:id="rId33"/>
    <p:sldId id="569" r:id="rId34"/>
    <p:sldId id="548" r:id="rId35"/>
    <p:sldId id="469" r:id="rId36"/>
    <p:sldId id="540" r:id="rId37"/>
    <p:sldId id="570" r:id="rId38"/>
    <p:sldId id="549" r:id="rId39"/>
    <p:sldId id="471" r:id="rId40"/>
    <p:sldId id="472" r:id="rId41"/>
    <p:sldId id="475" r:id="rId42"/>
    <p:sldId id="476" r:id="rId43"/>
    <p:sldId id="577" r:id="rId44"/>
    <p:sldId id="582" r:id="rId45"/>
    <p:sldId id="578" r:id="rId46"/>
    <p:sldId id="571" r:id="rId47"/>
    <p:sldId id="572" r:id="rId48"/>
    <p:sldId id="573" r:id="rId49"/>
    <p:sldId id="576" r:id="rId50"/>
    <p:sldId id="583" r:id="rId51"/>
    <p:sldId id="585" r:id="rId52"/>
    <p:sldId id="574" r:id="rId53"/>
    <p:sldId id="586" r:id="rId54"/>
    <p:sldId id="584" r:id="rId55"/>
    <p:sldId id="575" r:id="rId56"/>
    <p:sldId id="539" r:id="rId57"/>
    <p:sldId id="488" r:id="rId58"/>
    <p:sldId id="579" r:id="rId59"/>
    <p:sldId id="550" r:id="rId60"/>
    <p:sldId id="473" r:id="rId61"/>
    <p:sldId id="518" r:id="rId62"/>
    <p:sldId id="519" r:id="rId63"/>
    <p:sldId id="520" r:id="rId64"/>
    <p:sldId id="521" r:id="rId65"/>
    <p:sldId id="522" r:id="rId66"/>
    <p:sldId id="477" r:id="rId67"/>
    <p:sldId id="479" r:id="rId68"/>
    <p:sldId id="538" r:id="rId69"/>
    <p:sldId id="487" r:id="rId70"/>
    <p:sldId id="490" r:id="rId71"/>
    <p:sldId id="551" r:id="rId72"/>
    <p:sldId id="554" r:id="rId73"/>
    <p:sldId id="555" r:id="rId74"/>
    <p:sldId id="556" r:id="rId75"/>
    <p:sldId id="557" r:id="rId76"/>
    <p:sldId id="558" r:id="rId77"/>
    <p:sldId id="559" r:id="rId78"/>
    <p:sldId id="561" r:id="rId79"/>
    <p:sldId id="528" r:id="rId80"/>
    <p:sldId id="492" r:id="rId81"/>
    <p:sldId id="527" r:id="rId82"/>
    <p:sldId id="495" r:id="rId83"/>
    <p:sldId id="587" r:id="rId84"/>
    <p:sldId id="560" r:id="rId85"/>
    <p:sldId id="496" r:id="rId86"/>
    <p:sldId id="529" r:id="rId87"/>
    <p:sldId id="588" r:id="rId88"/>
    <p:sldId id="530" r:id="rId89"/>
    <p:sldId id="531" r:id="rId90"/>
    <p:sldId id="562" r:id="rId91"/>
    <p:sldId id="552" r:id="rId92"/>
    <p:sldId id="563" r:id="rId93"/>
    <p:sldId id="564" r:id="rId94"/>
    <p:sldId id="565" r:id="rId95"/>
    <p:sldId id="553" r:id="rId96"/>
    <p:sldId id="517" r:id="rId9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A67434EA-A851-42F4-9EB5-30B56F4ACFE5}">
          <p14:sldIdLst>
            <p14:sldId id="256"/>
            <p14:sldId id="463"/>
            <p14:sldId id="480"/>
            <p14:sldId id="525"/>
            <p14:sldId id="533"/>
            <p14:sldId id="546"/>
            <p14:sldId id="581"/>
            <p14:sldId id="534"/>
            <p14:sldId id="545"/>
            <p14:sldId id="481"/>
            <p14:sldId id="543"/>
            <p14:sldId id="544"/>
            <p14:sldId id="535"/>
            <p14:sldId id="464"/>
            <p14:sldId id="465"/>
            <p14:sldId id="482"/>
            <p14:sldId id="523"/>
            <p14:sldId id="524"/>
            <p14:sldId id="536"/>
            <p14:sldId id="483"/>
            <p14:sldId id="566"/>
            <p14:sldId id="547"/>
            <p14:sldId id="542"/>
            <p14:sldId id="537"/>
            <p14:sldId id="580"/>
            <p14:sldId id="567"/>
            <p14:sldId id="474"/>
            <p14:sldId id="468"/>
            <p14:sldId id="568"/>
            <p14:sldId id="526"/>
            <p14:sldId id="541"/>
            <p14:sldId id="489"/>
            <p14:sldId id="569"/>
            <p14:sldId id="548"/>
            <p14:sldId id="469"/>
            <p14:sldId id="540"/>
            <p14:sldId id="570"/>
            <p14:sldId id="549"/>
            <p14:sldId id="471"/>
            <p14:sldId id="472"/>
            <p14:sldId id="475"/>
            <p14:sldId id="476"/>
            <p14:sldId id="577"/>
            <p14:sldId id="582"/>
            <p14:sldId id="578"/>
            <p14:sldId id="571"/>
            <p14:sldId id="572"/>
            <p14:sldId id="573"/>
            <p14:sldId id="576"/>
            <p14:sldId id="583"/>
            <p14:sldId id="585"/>
            <p14:sldId id="574"/>
            <p14:sldId id="586"/>
            <p14:sldId id="584"/>
            <p14:sldId id="575"/>
            <p14:sldId id="539"/>
            <p14:sldId id="488"/>
            <p14:sldId id="579"/>
            <p14:sldId id="550"/>
            <p14:sldId id="473"/>
            <p14:sldId id="518"/>
            <p14:sldId id="519"/>
            <p14:sldId id="520"/>
            <p14:sldId id="521"/>
            <p14:sldId id="522"/>
            <p14:sldId id="477"/>
            <p14:sldId id="479"/>
            <p14:sldId id="538"/>
            <p14:sldId id="487"/>
            <p14:sldId id="490"/>
            <p14:sldId id="551"/>
            <p14:sldId id="554"/>
            <p14:sldId id="555"/>
            <p14:sldId id="556"/>
            <p14:sldId id="557"/>
            <p14:sldId id="558"/>
            <p14:sldId id="559"/>
            <p14:sldId id="561"/>
            <p14:sldId id="528"/>
            <p14:sldId id="492"/>
            <p14:sldId id="527"/>
            <p14:sldId id="495"/>
            <p14:sldId id="587"/>
            <p14:sldId id="560"/>
            <p14:sldId id="496"/>
            <p14:sldId id="529"/>
            <p14:sldId id="588"/>
            <p14:sldId id="530"/>
            <p14:sldId id="531"/>
            <p14:sldId id="562"/>
            <p14:sldId id="552"/>
            <p14:sldId id="563"/>
            <p14:sldId id="564"/>
            <p14:sldId id="565"/>
            <p14:sldId id="553"/>
            <p14:sldId id="5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  <a:srgbClr val="F3D2F4"/>
    <a:srgbClr val="FF9999"/>
    <a:srgbClr val="CC66FF"/>
    <a:srgbClr val="C00000"/>
    <a:srgbClr val="DEEBF7"/>
    <a:srgbClr val="A6A6A6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77851" autoAdjust="0"/>
  </p:normalViewPr>
  <p:slideViewPr>
    <p:cSldViewPr snapToGrid="0">
      <p:cViewPr varScale="1">
        <p:scale>
          <a:sx n="71" d="100"/>
          <a:sy n="71" d="100"/>
        </p:scale>
        <p:origin x="5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7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76" y="72"/>
      </p:cViewPr>
      <p:guideLst/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912-6339-47EF-B733-9A114BEF5F8E}" type="datetimeFigureOut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8320-428D-44F8-BC05-AB451E0821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2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4847-DEDB-4ED8-A241-3E26F295FA8C}" type="datetimeFigureOut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F22C-31DE-4B64-BADE-26261F70D1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6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4AD8-50C4-4572-B8AE-FD5B0BB64D8A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754-E793-403F-AF21-93AD6C943E50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B08-5DCE-4DDB-BA8A-F854858EE414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36EB-242E-4F6F-909D-12653E15CE77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01" y="612166"/>
            <a:ext cx="1099116" cy="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AAEA-49DA-4DA1-BF4C-13D5FCD93C2A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57F-6A00-43BC-B4B7-F146617DC39D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8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369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41B-78E6-4CE0-9A9A-E0F5A2FBCD0A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86C-C5A4-45C4-BEF1-05421A725B11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1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340-58AC-44AD-AB72-52A3B9D05F79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8FF4-8397-430C-AA34-3D6ADF2FEA59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BF2-AB14-4299-9244-0D0E3DDC918F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3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8A8-C2F2-4714-86E1-48177C028317}" type="datetime1">
              <a:rPr lang="zh-TW" altLang="en-US" smtClean="0"/>
              <a:pPr/>
              <a:t>2021/5/27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png"/><Relationship Id="rId4" Type="http://schemas.openxmlformats.org/officeDocument/2006/relationships/image" Target="../media/image10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1967" y="1446726"/>
            <a:ext cx="5626100" cy="1735137"/>
          </a:xfrm>
        </p:spPr>
        <p:txBody>
          <a:bodyPr>
            <a:noAutofit/>
          </a:bodyPr>
          <a:lstStyle/>
          <a:p>
            <a:pPr algn="l"/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Data </a:t>
            </a:r>
            <a:b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Structures</a:t>
            </a:r>
            <a:endParaRPr lang="zh-TW" altLang="en-US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52" name="副標題 2"/>
          <p:cNvSpPr txBox="1">
            <a:spLocks/>
          </p:cNvSpPr>
          <p:nvPr/>
        </p:nvSpPr>
        <p:spPr>
          <a:xfrm>
            <a:off x="886732" y="3125219"/>
            <a:ext cx="6858000" cy="8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600" spc="-150" dirty="0" smtClean="0">
                <a:solidFill>
                  <a:srgbClr val="C00000"/>
                </a:solidFill>
                <a:cs typeface="Vrinda" panose="020B0502040204020203" pitchFamily="34" charset="0"/>
              </a:rPr>
              <a:t>CH7 Sorting </a:t>
            </a:r>
            <a:endParaRPr lang="zh-TW" altLang="en-US" sz="3600" spc="-150" dirty="0">
              <a:solidFill>
                <a:srgbClr val="C00000"/>
              </a:solidFill>
              <a:cs typeface="Vrinda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419" y="1447042"/>
            <a:ext cx="3444240" cy="4191000"/>
          </a:xfrm>
          <a:prstGeom prst="rect">
            <a:avLst/>
          </a:prstGeom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911011" y="3982280"/>
            <a:ext cx="4050456" cy="2164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Tai-Lang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Jong</a:t>
            </a: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Office: Delta 928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Tel: 42577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tljong@mx.nthu.edu.tw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2021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14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169092" y="1509333"/>
            <a:ext cx="3751384" cy="2429353"/>
          </a:xfrm>
          <a:prstGeom prst="roundRect">
            <a:avLst>
              <a:gd name="adj" fmla="val 852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of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Complexity</a:t>
            </a:r>
          </a:p>
          <a:p>
            <a:pPr lvl="1"/>
            <a:r>
              <a:rPr lang="en-US" altLang="zh-TW" dirty="0" smtClean="0"/>
              <a:t>Time complexity</a:t>
            </a:r>
          </a:p>
          <a:p>
            <a:pPr lvl="1"/>
            <a:r>
              <a:rPr lang="en-US" altLang="zh-TW" dirty="0" smtClean="0"/>
              <a:t>Space complexity</a:t>
            </a:r>
          </a:p>
          <a:p>
            <a:r>
              <a:rPr lang="en-US" altLang="zh-TW" dirty="0" smtClean="0"/>
              <a:t>Stability</a:t>
            </a:r>
          </a:p>
          <a:p>
            <a:pPr lvl="1"/>
            <a:r>
              <a:rPr lang="en-US" altLang="zh-TW" dirty="0" smtClean="0"/>
              <a:t>A sort is called </a:t>
            </a:r>
            <a:r>
              <a:rPr lang="en-US" altLang="zh-TW" dirty="0" smtClean="0">
                <a:solidFill>
                  <a:srgbClr val="FF0000"/>
                </a:solidFill>
              </a:rPr>
              <a:t>stable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iff</a:t>
            </a:r>
            <a:r>
              <a:rPr lang="en-US" altLang="zh-TW" dirty="0" smtClean="0"/>
              <a:t> it </a:t>
            </a:r>
            <a:br>
              <a:rPr lang="en-US" altLang="zh-TW" dirty="0" smtClean="0"/>
            </a:br>
            <a:r>
              <a:rPr lang="en-US" altLang="zh-TW" dirty="0" smtClean="0"/>
              <a:t>maintains the </a:t>
            </a:r>
            <a:r>
              <a:rPr lang="en-US" altLang="zh-TW" dirty="0" smtClean="0">
                <a:solidFill>
                  <a:srgbClr val="0000CC"/>
                </a:solidFill>
              </a:rPr>
              <a:t>relative order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dirty="0" smtClean="0"/>
              <a:t>of records with </a:t>
            </a:r>
            <a:r>
              <a:rPr lang="en-US" altLang="zh-TW" dirty="0" smtClean="0">
                <a:solidFill>
                  <a:srgbClr val="0000CC"/>
                </a:solidFill>
              </a:rPr>
              <a:t>equal keys</a:t>
            </a:r>
          </a:p>
          <a:p>
            <a:r>
              <a:rPr lang="en-US" altLang="zh-TW" dirty="0" smtClean="0"/>
              <a:t>Internal vs. external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0000CC"/>
                </a:solidFill>
              </a:rPr>
              <a:t>internal sort </a:t>
            </a:r>
            <a:r>
              <a:rPr lang="en-US" altLang="zh-TW" dirty="0" smtClean="0"/>
              <a:t>requires its inputs to be small enough so that the entire sort can be carried out </a:t>
            </a:r>
            <a:r>
              <a:rPr lang="en-US" altLang="zh-TW" dirty="0" smtClean="0">
                <a:solidFill>
                  <a:srgbClr val="C00000"/>
                </a:solidFill>
              </a:rPr>
              <a:t>in main memory</a:t>
            </a:r>
          </a:p>
          <a:p>
            <a:pPr lvl="2"/>
            <a:r>
              <a:rPr lang="en-US" altLang="zh-TW" dirty="0" smtClean="0"/>
              <a:t>Examples: Selection Sort, Insertion Sort, Quick Sort, Heap Sort</a:t>
            </a:r>
          </a:p>
          <a:p>
            <a:pPr lvl="1"/>
            <a:r>
              <a:rPr lang="en-US" altLang="zh-TW" dirty="0" smtClean="0"/>
              <a:t>An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external sort</a:t>
            </a:r>
            <a:r>
              <a:rPr lang="en-US" altLang="zh-TW" dirty="0" smtClean="0"/>
              <a:t> has no abovementioned requirement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35262"/>
              </p:ext>
            </p:extLst>
          </p:nvPr>
        </p:nvGraphicFramePr>
        <p:xfrm>
          <a:off x="5262875" y="1678354"/>
          <a:ext cx="15865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Score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Alice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Bob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David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Emily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97969"/>
              </p:ext>
            </p:extLst>
          </p:nvPr>
        </p:nvGraphicFramePr>
        <p:xfrm>
          <a:off x="7247983" y="1670539"/>
          <a:ext cx="15865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3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Score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Alice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David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Emily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90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Bob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6833768" y="2618154"/>
            <a:ext cx="398585" cy="719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857214" y="2969847"/>
            <a:ext cx="375139" cy="367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897017" y="3569354"/>
            <a:ext cx="2493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non-stable sort example</a:t>
            </a:r>
            <a:endParaRPr lang="zh-TW" altLang="en-US" b="1" dirty="0"/>
          </a:p>
        </p:txBody>
      </p:sp>
      <p:sp>
        <p:nvSpPr>
          <p:cNvPr id="7" name="向右箭號 6"/>
          <p:cNvSpPr/>
          <p:nvPr/>
        </p:nvSpPr>
        <p:spPr>
          <a:xfrm>
            <a:off x="6990076" y="2506025"/>
            <a:ext cx="171938" cy="37242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3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Internal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Bubble sort – simple but slow</a:t>
            </a:r>
          </a:p>
          <a:p>
            <a:r>
              <a:rPr lang="en-US" altLang="zh-TW" dirty="0" smtClean="0">
                <a:ea typeface="新細明體" pitchFamily="18" charset="-120"/>
              </a:rPr>
              <a:t>Priority queue sort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Sequence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Insertion sort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Selection sort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Heap 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Heap sort</a:t>
            </a:r>
          </a:p>
          <a:p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Quick sort </a:t>
            </a:r>
            <a:r>
              <a:rPr lang="en-US" altLang="zh-TW" dirty="0" smtClean="0">
                <a:ea typeface="新細明體" pitchFamily="18" charset="-120"/>
              </a:rPr>
              <a:t>– divide-and-conquer</a:t>
            </a:r>
          </a:p>
          <a:p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Merge sort </a:t>
            </a:r>
            <a:r>
              <a:rPr lang="en-US" altLang="zh-TW" dirty="0" smtClean="0">
                <a:ea typeface="新細明體" pitchFamily="18" charset="-120"/>
              </a:rPr>
              <a:t>–divide-and-conquer, set ADT </a:t>
            </a:r>
          </a:p>
          <a:p>
            <a:r>
              <a:rPr lang="en-US" altLang="zh-TW" dirty="0" smtClean="0">
                <a:ea typeface="新細明體" pitchFamily="18" charset="-120"/>
              </a:rPr>
              <a:t>Bucket sort</a:t>
            </a:r>
          </a:p>
          <a:p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Radix sort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7.2 </a:t>
            </a:r>
            <a:r>
              <a:rPr lang="en-US" altLang="zh-TW" dirty="0">
                <a:solidFill>
                  <a:srgbClr val="C00000"/>
                </a:solidFill>
              </a:rPr>
              <a:t>Insertion Sort</a:t>
            </a:r>
          </a:p>
          <a:p>
            <a:r>
              <a:rPr lang="en-US" altLang="zh-TW" dirty="0" smtClean="0"/>
              <a:t>7.3 Quick Sort</a:t>
            </a:r>
          </a:p>
          <a:p>
            <a:r>
              <a:rPr lang="en-US" altLang="zh-TW" dirty="0" smtClean="0"/>
              <a:t>7.4 How fast we can sort</a:t>
            </a:r>
          </a:p>
          <a:p>
            <a:r>
              <a:rPr lang="en-US" altLang="zh-TW" dirty="0" smtClean="0"/>
              <a:t>7.5 Merge sort</a:t>
            </a:r>
          </a:p>
          <a:p>
            <a:r>
              <a:rPr lang="en-US" altLang="zh-TW" dirty="0" smtClean="0"/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810642"/>
          </a:xfrm>
        </p:spPr>
        <p:txBody>
          <a:bodyPr/>
          <a:lstStyle/>
          <a:p>
            <a:r>
              <a:rPr lang="en-US" altLang="zh-TW" dirty="0" smtClean="0"/>
              <a:t>The basic step in insertion sort is to </a:t>
            </a:r>
            <a:r>
              <a:rPr lang="en-US" altLang="zh-TW" dirty="0" smtClean="0">
                <a:solidFill>
                  <a:srgbClr val="C00000"/>
                </a:solidFill>
              </a:rPr>
              <a:t>insert a new record </a:t>
            </a:r>
            <a:r>
              <a:rPr lang="en-US" altLang="zh-TW" dirty="0" smtClean="0"/>
              <a:t>into a </a:t>
            </a:r>
            <a:r>
              <a:rPr lang="en-US" altLang="zh-TW" dirty="0" smtClean="0">
                <a:solidFill>
                  <a:srgbClr val="0000CC"/>
                </a:solidFill>
              </a:rPr>
              <a:t>sorted sequence of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 records</a:t>
            </a:r>
            <a:r>
              <a:rPr lang="en-US" altLang="zh-TW" dirty="0" smtClean="0"/>
              <a:t> in such a way that </a:t>
            </a:r>
            <a:r>
              <a:rPr lang="en-US" altLang="zh-TW" dirty="0" smtClean="0">
                <a:solidFill>
                  <a:srgbClr val="0000CC"/>
                </a:solidFill>
              </a:rPr>
              <a:t>the resulting sequence of size (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 + 1) is also ordered</a:t>
            </a:r>
            <a:r>
              <a:rPr lang="en-US" altLang="zh-TW" dirty="0" smtClean="0"/>
              <a:t> (sorted)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2839329" y="3960672"/>
            <a:ext cx="2698664" cy="805706"/>
            <a:chOff x="2079673" y="3974740"/>
            <a:chExt cx="2698664" cy="805706"/>
          </a:xfrm>
        </p:grpSpPr>
        <p:sp>
          <p:nvSpPr>
            <p:cNvPr id="5" name="矩形 4"/>
            <p:cNvSpPr/>
            <p:nvPr/>
          </p:nvSpPr>
          <p:spPr>
            <a:xfrm>
              <a:off x="2419642" y="3981157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2079673" y="3978812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3092532" y="3978812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8" name="矩形 7"/>
            <p:cNvSpPr/>
            <p:nvPr/>
          </p:nvSpPr>
          <p:spPr>
            <a:xfrm>
              <a:off x="2752563" y="3976467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9" name="矩形 8"/>
            <p:cNvSpPr/>
            <p:nvPr/>
          </p:nvSpPr>
          <p:spPr>
            <a:xfrm>
              <a:off x="3767822" y="3978809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27853" y="3976464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40712" y="3976464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00743" y="3974740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110153" y="431878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471181" y="4302368"/>
              <a:ext cx="255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/>
                <a:t>i</a:t>
              </a:r>
              <a:endParaRPr lang="zh-TW" altLang="en-US" sz="24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3453630" y="3312939"/>
            <a:ext cx="337625" cy="323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弧形 17"/>
          <p:cNvSpPr/>
          <p:nvPr/>
        </p:nvSpPr>
        <p:spPr>
          <a:xfrm>
            <a:off x="3559126" y="3530991"/>
            <a:ext cx="576776" cy="647114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pSp>
        <p:nvGrpSpPr>
          <p:cNvPr id="31" name="群組 30"/>
          <p:cNvGrpSpPr/>
          <p:nvPr/>
        </p:nvGrpSpPr>
        <p:grpSpPr>
          <a:xfrm>
            <a:off x="2836972" y="5280692"/>
            <a:ext cx="3293711" cy="805706"/>
            <a:chOff x="2077316" y="5210352"/>
            <a:chExt cx="3293711" cy="805706"/>
          </a:xfrm>
        </p:grpSpPr>
        <p:sp>
          <p:nvSpPr>
            <p:cNvPr id="20" name="矩形 19"/>
            <p:cNvSpPr/>
            <p:nvPr/>
          </p:nvSpPr>
          <p:spPr>
            <a:xfrm>
              <a:off x="2417285" y="5216769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77316" y="5214424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90175" y="5214424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64274" y="5212079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4" name="矩形 23"/>
            <p:cNvSpPr/>
            <p:nvPr/>
          </p:nvSpPr>
          <p:spPr>
            <a:xfrm>
              <a:off x="3765465" y="5214421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3425496" y="5212697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452423" y="5212697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12454" y="5210352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107796" y="555439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1</a:t>
              </a:r>
              <a:endParaRPr lang="zh-TW" altLang="en-US" sz="24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806449" y="5537980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i+1</a:t>
              </a:r>
              <a:endParaRPr lang="zh-TW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787702" y="5210352"/>
              <a:ext cx="337625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sp>
        <p:nvSpPr>
          <p:cNvPr id="32" name="向下箭號 31"/>
          <p:cNvSpPr/>
          <p:nvPr/>
        </p:nvSpPr>
        <p:spPr>
          <a:xfrm>
            <a:off x="4121834" y="4628271"/>
            <a:ext cx="253218" cy="464234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3" name="文字方塊 32"/>
          <p:cNvSpPr txBox="1"/>
          <p:nvPr/>
        </p:nvSpPr>
        <p:spPr>
          <a:xfrm>
            <a:off x="5641145" y="3953022"/>
            <a:ext cx="989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sorted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18628" y="5287109"/>
            <a:ext cx="989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sorted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264898" y="3938954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a[ ]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276621" y="5258973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a[ ]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428935" y="334811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Priority Queue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074312" cy="51000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array[0]</a:t>
            </a:r>
            <a:r>
              <a:rPr lang="en-US" altLang="zh-TW" dirty="0" smtClean="0"/>
              <a:t> is used as </a:t>
            </a:r>
            <a:r>
              <a:rPr lang="en-US" altLang="zh-TW" dirty="0" smtClean="0">
                <a:solidFill>
                  <a:srgbClr val="C00000"/>
                </a:solidFill>
              </a:rPr>
              <a:t>temporary space</a:t>
            </a:r>
          </a:p>
          <a:p>
            <a:r>
              <a:rPr lang="en-US" altLang="zh-TW" dirty="0" smtClean="0"/>
              <a:t>array[1] is the </a:t>
            </a:r>
            <a:r>
              <a:rPr lang="en-US" altLang="zh-TW" dirty="0" smtClean="0">
                <a:solidFill>
                  <a:srgbClr val="0000CC"/>
                </a:solidFill>
              </a:rPr>
              <a:t>initial sorted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smtClean="0"/>
              <a:t>Insertion pass</a:t>
            </a:r>
          </a:p>
          <a:p>
            <a:pPr lvl="1"/>
            <a:r>
              <a:rPr lang="en-US" altLang="zh-TW" dirty="0" smtClean="0"/>
              <a:t>Place the element next to the </a:t>
            </a:r>
            <a:r>
              <a:rPr lang="en-US" altLang="zh-TW" dirty="0" err="1" smtClean="0"/>
              <a:t>sublist</a:t>
            </a:r>
            <a:r>
              <a:rPr lang="en-US" altLang="zh-TW" dirty="0" smtClean="0"/>
              <a:t> to the temporary space 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Insert the element to the </a:t>
            </a:r>
            <a:r>
              <a:rPr lang="en-US" altLang="zh-TW" dirty="0" err="1" smtClean="0">
                <a:solidFill>
                  <a:srgbClr val="C00000"/>
                </a:solidFill>
              </a:rPr>
              <a:t>sublist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Insertion passes are continued until the </a:t>
            </a:r>
            <a:r>
              <a:rPr lang="en-US" altLang="zh-TW" dirty="0" err="1" smtClean="0"/>
              <a:t>sublist</a:t>
            </a:r>
            <a:r>
              <a:rPr lang="en-US" altLang="zh-TW" dirty="0" smtClean="0"/>
              <a:t> contains all records</a:t>
            </a:r>
          </a:p>
          <a:p>
            <a:r>
              <a:rPr lang="en-US" altLang="zh-TW" dirty="0" smtClean="0"/>
              <a:t>Insertion Sort is a </a:t>
            </a:r>
            <a:r>
              <a:rPr lang="en-US" altLang="zh-TW" dirty="0" smtClean="0">
                <a:solidFill>
                  <a:srgbClr val="0000CC"/>
                </a:solidFill>
              </a:rPr>
              <a:t>stable sort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61703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" name="矩形 11"/>
          <p:cNvSpPr/>
          <p:nvPr/>
        </p:nvSpPr>
        <p:spPr>
          <a:xfrm>
            <a:off x="6792652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7223601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4" name="矩形 13"/>
          <p:cNvSpPr/>
          <p:nvPr/>
        </p:nvSpPr>
        <p:spPr>
          <a:xfrm>
            <a:off x="7654551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" name="矩形 14"/>
          <p:cNvSpPr/>
          <p:nvPr/>
        </p:nvSpPr>
        <p:spPr>
          <a:xfrm>
            <a:off x="8085500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" name="矩形 15"/>
          <p:cNvSpPr/>
          <p:nvPr/>
        </p:nvSpPr>
        <p:spPr>
          <a:xfrm>
            <a:off x="5931853" y="106705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" name="文字方塊 16"/>
          <p:cNvSpPr txBox="1"/>
          <p:nvPr/>
        </p:nvSpPr>
        <p:spPr>
          <a:xfrm>
            <a:off x="5987080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15649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44218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72786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01355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29925" y="7320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61703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6792652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0" name="矩形 29"/>
          <p:cNvSpPr/>
          <p:nvPr/>
        </p:nvSpPr>
        <p:spPr>
          <a:xfrm>
            <a:off x="7223601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7654551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8085500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3" name="矩形 32"/>
          <p:cNvSpPr/>
          <p:nvPr/>
        </p:nvSpPr>
        <p:spPr>
          <a:xfrm>
            <a:off x="5931853" y="170169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" name="矩形 44"/>
          <p:cNvSpPr/>
          <p:nvPr/>
        </p:nvSpPr>
        <p:spPr>
          <a:xfrm>
            <a:off x="6361703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" name="矩形 45"/>
          <p:cNvSpPr/>
          <p:nvPr/>
        </p:nvSpPr>
        <p:spPr>
          <a:xfrm>
            <a:off x="6792652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" name="矩形 46"/>
          <p:cNvSpPr/>
          <p:nvPr/>
        </p:nvSpPr>
        <p:spPr>
          <a:xfrm>
            <a:off x="7223601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8" name="矩形 47"/>
          <p:cNvSpPr/>
          <p:nvPr/>
        </p:nvSpPr>
        <p:spPr>
          <a:xfrm>
            <a:off x="7654551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8085500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0" name="矩形 49"/>
          <p:cNvSpPr/>
          <p:nvPr/>
        </p:nvSpPr>
        <p:spPr>
          <a:xfrm>
            <a:off x="5931853" y="231790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2" name="矩形 61"/>
          <p:cNvSpPr/>
          <p:nvPr/>
        </p:nvSpPr>
        <p:spPr>
          <a:xfrm>
            <a:off x="6361703" y="2934114"/>
            <a:ext cx="430949" cy="430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3" name="矩形 62"/>
          <p:cNvSpPr/>
          <p:nvPr/>
        </p:nvSpPr>
        <p:spPr>
          <a:xfrm>
            <a:off x="6792652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4" name="矩形 63"/>
          <p:cNvSpPr/>
          <p:nvPr/>
        </p:nvSpPr>
        <p:spPr>
          <a:xfrm>
            <a:off x="7223601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5" name="矩形 64"/>
          <p:cNvSpPr/>
          <p:nvPr/>
        </p:nvSpPr>
        <p:spPr>
          <a:xfrm>
            <a:off x="7654551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6" name="矩形 65"/>
          <p:cNvSpPr/>
          <p:nvPr/>
        </p:nvSpPr>
        <p:spPr>
          <a:xfrm>
            <a:off x="8085500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7" name="矩形 66"/>
          <p:cNvSpPr/>
          <p:nvPr/>
        </p:nvSpPr>
        <p:spPr>
          <a:xfrm>
            <a:off x="5931853" y="293411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6361703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4" name="矩形 73"/>
          <p:cNvSpPr/>
          <p:nvPr/>
        </p:nvSpPr>
        <p:spPr>
          <a:xfrm>
            <a:off x="6792652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5" name="矩形 74"/>
          <p:cNvSpPr/>
          <p:nvPr/>
        </p:nvSpPr>
        <p:spPr>
          <a:xfrm>
            <a:off x="7223601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6" name="矩形 75"/>
          <p:cNvSpPr/>
          <p:nvPr/>
        </p:nvSpPr>
        <p:spPr>
          <a:xfrm>
            <a:off x="7654551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7" name="矩形 76"/>
          <p:cNvSpPr/>
          <p:nvPr/>
        </p:nvSpPr>
        <p:spPr>
          <a:xfrm>
            <a:off x="8085500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8" name="矩形 77"/>
          <p:cNvSpPr/>
          <p:nvPr/>
        </p:nvSpPr>
        <p:spPr>
          <a:xfrm>
            <a:off x="5931853" y="35484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5" name="矩形 84"/>
          <p:cNvSpPr/>
          <p:nvPr/>
        </p:nvSpPr>
        <p:spPr>
          <a:xfrm>
            <a:off x="6361703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6" name="矩形 85"/>
          <p:cNvSpPr/>
          <p:nvPr/>
        </p:nvSpPr>
        <p:spPr>
          <a:xfrm>
            <a:off x="6792652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7" name="矩形 86"/>
          <p:cNvSpPr/>
          <p:nvPr/>
        </p:nvSpPr>
        <p:spPr>
          <a:xfrm>
            <a:off x="7223601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8" name="矩形 87"/>
          <p:cNvSpPr/>
          <p:nvPr/>
        </p:nvSpPr>
        <p:spPr>
          <a:xfrm>
            <a:off x="7654551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9" name="矩形 88"/>
          <p:cNvSpPr/>
          <p:nvPr/>
        </p:nvSpPr>
        <p:spPr>
          <a:xfrm>
            <a:off x="8085500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0" name="矩形 89"/>
          <p:cNvSpPr/>
          <p:nvPr/>
        </p:nvSpPr>
        <p:spPr>
          <a:xfrm>
            <a:off x="5931853" y="416276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6" name="矩形 95"/>
          <p:cNvSpPr/>
          <p:nvPr/>
        </p:nvSpPr>
        <p:spPr>
          <a:xfrm>
            <a:off x="6361703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7" name="矩形 96"/>
          <p:cNvSpPr/>
          <p:nvPr/>
        </p:nvSpPr>
        <p:spPr>
          <a:xfrm>
            <a:off x="6792652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8" name="矩形 97"/>
          <p:cNvSpPr/>
          <p:nvPr/>
        </p:nvSpPr>
        <p:spPr>
          <a:xfrm>
            <a:off x="7223601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9" name="矩形 98"/>
          <p:cNvSpPr/>
          <p:nvPr/>
        </p:nvSpPr>
        <p:spPr>
          <a:xfrm>
            <a:off x="7654551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0" name="矩形 99"/>
          <p:cNvSpPr/>
          <p:nvPr/>
        </p:nvSpPr>
        <p:spPr>
          <a:xfrm>
            <a:off x="8085500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1" name="矩形 100"/>
          <p:cNvSpPr/>
          <p:nvPr/>
        </p:nvSpPr>
        <p:spPr>
          <a:xfrm>
            <a:off x="5931853" y="478195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7" name="矩形 106"/>
          <p:cNvSpPr/>
          <p:nvPr/>
        </p:nvSpPr>
        <p:spPr>
          <a:xfrm>
            <a:off x="6360604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8" name="矩形 107"/>
          <p:cNvSpPr/>
          <p:nvPr/>
        </p:nvSpPr>
        <p:spPr>
          <a:xfrm>
            <a:off x="6791553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9" name="矩形 108"/>
          <p:cNvSpPr/>
          <p:nvPr/>
        </p:nvSpPr>
        <p:spPr>
          <a:xfrm>
            <a:off x="7222502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0" name="矩形 109"/>
          <p:cNvSpPr/>
          <p:nvPr/>
        </p:nvSpPr>
        <p:spPr>
          <a:xfrm>
            <a:off x="7653452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1" name="矩形 110"/>
          <p:cNvSpPr/>
          <p:nvPr/>
        </p:nvSpPr>
        <p:spPr>
          <a:xfrm>
            <a:off x="8084401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2" name="矩形 111"/>
          <p:cNvSpPr/>
          <p:nvPr/>
        </p:nvSpPr>
        <p:spPr>
          <a:xfrm>
            <a:off x="5930754" y="539077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8" name="矩形 117"/>
          <p:cNvSpPr/>
          <p:nvPr/>
        </p:nvSpPr>
        <p:spPr>
          <a:xfrm>
            <a:off x="6360604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9" name="矩形 118"/>
          <p:cNvSpPr/>
          <p:nvPr/>
        </p:nvSpPr>
        <p:spPr>
          <a:xfrm>
            <a:off x="6791553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0" name="矩形 119"/>
          <p:cNvSpPr/>
          <p:nvPr/>
        </p:nvSpPr>
        <p:spPr>
          <a:xfrm>
            <a:off x="7222502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1" name="矩形 120"/>
          <p:cNvSpPr/>
          <p:nvPr/>
        </p:nvSpPr>
        <p:spPr>
          <a:xfrm>
            <a:off x="7653452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2" name="矩形 121"/>
          <p:cNvSpPr/>
          <p:nvPr/>
        </p:nvSpPr>
        <p:spPr>
          <a:xfrm>
            <a:off x="8084401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3" name="矩形 122"/>
          <p:cNvSpPr/>
          <p:nvPr/>
        </p:nvSpPr>
        <p:spPr>
          <a:xfrm>
            <a:off x="5930754" y="601437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橢圓 5"/>
          <p:cNvSpPr/>
          <p:nvPr/>
        </p:nvSpPr>
        <p:spPr>
          <a:xfrm>
            <a:off x="6424078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855027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285976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7716925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152304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424078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992417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285976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716925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8152304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849781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418120" y="2374610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285976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716925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8152304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849781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418120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5992416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716925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8152304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7274635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418120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849356" y="3605144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7716925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8152304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7274635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418120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6849356" y="421947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5987185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8152304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7716595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6860080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7291316" y="483866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6429145" y="4838663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8152304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7715496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858981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7290217" y="544747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428046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5987125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8134596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4" name="橢圓 113"/>
          <p:cNvSpPr/>
          <p:nvPr/>
        </p:nvSpPr>
        <p:spPr>
          <a:xfrm>
            <a:off x="7278081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5" name="橢圓 114"/>
          <p:cNvSpPr/>
          <p:nvPr/>
        </p:nvSpPr>
        <p:spPr>
          <a:xfrm>
            <a:off x="7709317" y="607108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6" name="橢圓 115"/>
          <p:cNvSpPr/>
          <p:nvPr/>
        </p:nvSpPr>
        <p:spPr>
          <a:xfrm>
            <a:off x="6428046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7" name="橢圓 116"/>
          <p:cNvSpPr/>
          <p:nvPr/>
        </p:nvSpPr>
        <p:spPr>
          <a:xfrm>
            <a:off x="6840565" y="607108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5" name="直線單箭頭接點 124"/>
          <p:cNvCxnSpPr>
            <a:stCxn id="7" idx="3"/>
            <a:endCxn id="24" idx="7"/>
          </p:cNvCxnSpPr>
          <p:nvPr/>
        </p:nvCxnSpPr>
        <p:spPr>
          <a:xfrm flipH="1">
            <a:off x="6263455" y="1394797"/>
            <a:ext cx="638075" cy="41010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24" idx="5"/>
            <a:endCxn id="41" idx="1"/>
          </p:cNvCxnSpPr>
          <p:nvPr/>
        </p:nvCxnSpPr>
        <p:spPr>
          <a:xfrm>
            <a:off x="6263455" y="2029438"/>
            <a:ext cx="201168" cy="3916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42" idx="3"/>
            <a:endCxn id="59" idx="7"/>
          </p:cNvCxnSpPr>
          <p:nvPr/>
        </p:nvCxnSpPr>
        <p:spPr>
          <a:xfrm flipH="1">
            <a:off x="6263454" y="2645648"/>
            <a:ext cx="1069025" cy="39167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9" idx="5"/>
            <a:endCxn id="70" idx="1"/>
          </p:cNvCxnSpPr>
          <p:nvPr/>
        </p:nvCxnSpPr>
        <p:spPr>
          <a:xfrm>
            <a:off x="6263454" y="3261857"/>
            <a:ext cx="632405" cy="38979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71" idx="3"/>
            <a:endCxn id="83" idx="7"/>
          </p:cNvCxnSpPr>
          <p:nvPr/>
        </p:nvCxnSpPr>
        <p:spPr>
          <a:xfrm flipH="1">
            <a:off x="6258223" y="3876184"/>
            <a:ext cx="1505205" cy="38979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stCxn id="83" idx="5"/>
            <a:endCxn id="94" idx="1"/>
          </p:cNvCxnSpPr>
          <p:nvPr/>
        </p:nvCxnSpPr>
        <p:spPr>
          <a:xfrm>
            <a:off x="6258223" y="4490510"/>
            <a:ext cx="217425" cy="3946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95" idx="3"/>
            <a:endCxn id="106" idx="7"/>
          </p:cNvCxnSpPr>
          <p:nvPr/>
        </p:nvCxnSpPr>
        <p:spPr>
          <a:xfrm flipH="1">
            <a:off x="6258163" y="5109701"/>
            <a:ext cx="1940644" cy="38427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106" idx="5"/>
            <a:endCxn id="117" idx="1"/>
          </p:cNvCxnSpPr>
          <p:nvPr/>
        </p:nvCxnSpPr>
        <p:spPr>
          <a:xfrm>
            <a:off x="6258163" y="5718514"/>
            <a:ext cx="628905" cy="3990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353161" y="1067052"/>
            <a:ext cx="430949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6353161" y="1696690"/>
            <a:ext cx="430949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6353161" y="2320110"/>
            <a:ext cx="866011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6353161" y="2934111"/>
            <a:ext cx="866011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6353161" y="3547260"/>
            <a:ext cx="1288672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6360058" y="4162765"/>
            <a:ext cx="1288672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360057" y="4788834"/>
            <a:ext cx="172434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6360057" y="6017849"/>
            <a:ext cx="215529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6360057" y="5397509"/>
            <a:ext cx="172434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458265"/>
            <a:ext cx="7886700" cy="1151082"/>
          </a:xfrm>
        </p:spPr>
        <p:txBody>
          <a:bodyPr/>
          <a:lstStyle/>
          <a:p>
            <a:r>
              <a:rPr lang="en-US" altLang="zh-TW" dirty="0" smtClean="0"/>
              <a:t>Need </a:t>
            </a:r>
            <a:r>
              <a:rPr lang="en-US" altLang="zh-TW" dirty="0" smtClean="0">
                <a:solidFill>
                  <a:srgbClr val="C00000"/>
                </a:solidFill>
              </a:rPr>
              <a:t>one extra space a[0]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7885566" cy="3906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(T *a,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a[1:n]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nondecreasing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 = 2; j &lt;= n ; j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a[0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j - 1;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&gt; a[0];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+ 1] = a 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+ 1]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242060" y="2621280"/>
            <a:ext cx="9965" cy="211953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524585" y="3267224"/>
            <a:ext cx="8793" cy="9390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767543" y="3062587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CC"/>
                </a:solidFill>
              </a:rPr>
              <a:t>Comparison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65077" y="3669323"/>
            <a:ext cx="1307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CC"/>
                </a:solidFill>
              </a:rPr>
              <a:t>Data move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877994" y="4285957"/>
            <a:ext cx="1307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CC"/>
                </a:solidFill>
              </a:rPr>
              <a:t>Data move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Fast is Insertion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216572" cy="5100014"/>
          </a:xfrm>
        </p:spPr>
        <p:txBody>
          <a:bodyPr/>
          <a:lstStyle/>
          <a:p>
            <a:r>
              <a:rPr lang="en-US" altLang="zh-TW" dirty="0" smtClean="0"/>
              <a:t>Worst-case time complexity</a:t>
            </a:r>
          </a:p>
          <a:p>
            <a:pPr lvl="1"/>
            <a:r>
              <a:rPr lang="en-US" altLang="zh-TW" dirty="0" smtClean="0"/>
              <a:t>When input is in a </a:t>
            </a:r>
            <a:r>
              <a:rPr lang="en-US" altLang="zh-TW" dirty="0" smtClean="0">
                <a:solidFill>
                  <a:srgbClr val="0000CC"/>
                </a:solidFill>
              </a:rPr>
              <a:t>reversed order</a:t>
            </a:r>
          </a:p>
          <a:p>
            <a:pPr lvl="1"/>
            <a:r>
              <a:rPr lang="en-US" altLang="zh-TW" dirty="0" smtClean="0"/>
              <a:t>Each insertion pass involves </a:t>
            </a:r>
            <a:r>
              <a:rPr lang="en-US" altLang="zh-TW" dirty="0" err="1" smtClean="0">
                <a:solidFill>
                  <a:srgbClr val="C00000"/>
                </a:solidFill>
              </a:rPr>
              <a:t>i</a:t>
            </a:r>
            <a:r>
              <a:rPr lang="en-US" altLang="zh-TW" dirty="0" smtClean="0">
                <a:solidFill>
                  <a:srgbClr val="C00000"/>
                </a:solidFill>
              </a:rPr>
              <a:t> comparisons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1..n</a:t>
            </a:r>
          </a:p>
          <a:p>
            <a:pPr lvl="1"/>
            <a:r>
              <a:rPr lang="en-US" altLang="zh-TW" dirty="0" smtClean="0"/>
              <a:t>1+2+…+n =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Average </a:t>
            </a:r>
            <a:r>
              <a:rPr lang="en-US" altLang="zh-TW" dirty="0"/>
              <a:t>time complexity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has been shown that Insertion Sort is </a:t>
            </a:r>
            <a:r>
              <a:rPr lang="en-US" altLang="zh-TW" dirty="0" smtClean="0">
                <a:solidFill>
                  <a:srgbClr val="FF0000"/>
                </a:solidFill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 </a:t>
            </a:r>
            <a:r>
              <a:rPr lang="en-US" altLang="zh-TW" dirty="0" smtClean="0"/>
              <a:t>on average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61703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6792652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7223601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7654551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8085500" y="106705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矩形 9"/>
          <p:cNvSpPr/>
          <p:nvPr/>
        </p:nvSpPr>
        <p:spPr>
          <a:xfrm>
            <a:off x="5931853" y="106705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" name="矩形 16"/>
          <p:cNvSpPr/>
          <p:nvPr/>
        </p:nvSpPr>
        <p:spPr>
          <a:xfrm>
            <a:off x="6361703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 17"/>
          <p:cNvSpPr/>
          <p:nvPr/>
        </p:nvSpPr>
        <p:spPr>
          <a:xfrm>
            <a:off x="6792652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 18"/>
          <p:cNvSpPr/>
          <p:nvPr/>
        </p:nvSpPr>
        <p:spPr>
          <a:xfrm>
            <a:off x="7223601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" name="矩形 19"/>
          <p:cNvSpPr/>
          <p:nvPr/>
        </p:nvSpPr>
        <p:spPr>
          <a:xfrm>
            <a:off x="7654551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8085500" y="170169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5931853" y="170169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矩形 22"/>
          <p:cNvSpPr/>
          <p:nvPr/>
        </p:nvSpPr>
        <p:spPr>
          <a:xfrm>
            <a:off x="6361703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" name="矩形 23"/>
          <p:cNvSpPr/>
          <p:nvPr/>
        </p:nvSpPr>
        <p:spPr>
          <a:xfrm>
            <a:off x="6792652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" name="矩形 24"/>
          <p:cNvSpPr/>
          <p:nvPr/>
        </p:nvSpPr>
        <p:spPr>
          <a:xfrm>
            <a:off x="7223601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" name="矩形 25"/>
          <p:cNvSpPr/>
          <p:nvPr/>
        </p:nvSpPr>
        <p:spPr>
          <a:xfrm>
            <a:off x="7654551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" name="矩形 26"/>
          <p:cNvSpPr/>
          <p:nvPr/>
        </p:nvSpPr>
        <p:spPr>
          <a:xfrm>
            <a:off x="8085500" y="231790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5931853" y="231790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9" name="矩形 28"/>
          <p:cNvSpPr/>
          <p:nvPr/>
        </p:nvSpPr>
        <p:spPr>
          <a:xfrm>
            <a:off x="6361703" y="2934114"/>
            <a:ext cx="430949" cy="4309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0" name="矩形 29"/>
          <p:cNvSpPr/>
          <p:nvPr/>
        </p:nvSpPr>
        <p:spPr>
          <a:xfrm>
            <a:off x="6792652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7223601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7654551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3" name="矩形 32"/>
          <p:cNvSpPr/>
          <p:nvPr/>
        </p:nvSpPr>
        <p:spPr>
          <a:xfrm>
            <a:off x="8085500" y="293411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4" name="矩形 33"/>
          <p:cNvSpPr/>
          <p:nvPr/>
        </p:nvSpPr>
        <p:spPr>
          <a:xfrm>
            <a:off x="5931853" y="293411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5" name="矩形 34"/>
          <p:cNvSpPr/>
          <p:nvPr/>
        </p:nvSpPr>
        <p:spPr>
          <a:xfrm>
            <a:off x="6361703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6" name="矩形 35"/>
          <p:cNvSpPr/>
          <p:nvPr/>
        </p:nvSpPr>
        <p:spPr>
          <a:xfrm>
            <a:off x="6792652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7" name="矩形 36"/>
          <p:cNvSpPr/>
          <p:nvPr/>
        </p:nvSpPr>
        <p:spPr>
          <a:xfrm>
            <a:off x="7223601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7654551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8085500" y="354844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5931853" y="35484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" name="矩形 40"/>
          <p:cNvSpPr/>
          <p:nvPr/>
        </p:nvSpPr>
        <p:spPr>
          <a:xfrm>
            <a:off x="6361703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" name="矩形 41"/>
          <p:cNvSpPr/>
          <p:nvPr/>
        </p:nvSpPr>
        <p:spPr>
          <a:xfrm>
            <a:off x="6792652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" name="矩形 42"/>
          <p:cNvSpPr/>
          <p:nvPr/>
        </p:nvSpPr>
        <p:spPr>
          <a:xfrm>
            <a:off x="7223601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" name="矩形 43"/>
          <p:cNvSpPr/>
          <p:nvPr/>
        </p:nvSpPr>
        <p:spPr>
          <a:xfrm>
            <a:off x="7654551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" name="矩形 44"/>
          <p:cNvSpPr/>
          <p:nvPr/>
        </p:nvSpPr>
        <p:spPr>
          <a:xfrm>
            <a:off x="8085500" y="416276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" name="矩形 45"/>
          <p:cNvSpPr/>
          <p:nvPr/>
        </p:nvSpPr>
        <p:spPr>
          <a:xfrm>
            <a:off x="5931853" y="416276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" name="矩形 46"/>
          <p:cNvSpPr/>
          <p:nvPr/>
        </p:nvSpPr>
        <p:spPr>
          <a:xfrm>
            <a:off x="6361703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8" name="矩形 47"/>
          <p:cNvSpPr/>
          <p:nvPr/>
        </p:nvSpPr>
        <p:spPr>
          <a:xfrm>
            <a:off x="6792652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9" name="矩形 48"/>
          <p:cNvSpPr/>
          <p:nvPr/>
        </p:nvSpPr>
        <p:spPr>
          <a:xfrm>
            <a:off x="7223601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0" name="矩形 49"/>
          <p:cNvSpPr/>
          <p:nvPr/>
        </p:nvSpPr>
        <p:spPr>
          <a:xfrm>
            <a:off x="7654551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1" name="矩形 50"/>
          <p:cNvSpPr/>
          <p:nvPr/>
        </p:nvSpPr>
        <p:spPr>
          <a:xfrm>
            <a:off x="8085500" y="478195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2" name="矩形 51"/>
          <p:cNvSpPr/>
          <p:nvPr/>
        </p:nvSpPr>
        <p:spPr>
          <a:xfrm>
            <a:off x="5931853" y="478195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3" name="矩形 52"/>
          <p:cNvSpPr/>
          <p:nvPr/>
        </p:nvSpPr>
        <p:spPr>
          <a:xfrm>
            <a:off x="6360604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4" name="矩形 53"/>
          <p:cNvSpPr/>
          <p:nvPr/>
        </p:nvSpPr>
        <p:spPr>
          <a:xfrm>
            <a:off x="6791553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5" name="矩形 54"/>
          <p:cNvSpPr/>
          <p:nvPr/>
        </p:nvSpPr>
        <p:spPr>
          <a:xfrm>
            <a:off x="7222502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6" name="矩形 55"/>
          <p:cNvSpPr/>
          <p:nvPr/>
        </p:nvSpPr>
        <p:spPr>
          <a:xfrm>
            <a:off x="7653452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8084401" y="539077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5930754" y="539077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6360604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0" name="矩形 59"/>
          <p:cNvSpPr/>
          <p:nvPr/>
        </p:nvSpPr>
        <p:spPr>
          <a:xfrm>
            <a:off x="6791553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1" name="矩形 60"/>
          <p:cNvSpPr/>
          <p:nvPr/>
        </p:nvSpPr>
        <p:spPr>
          <a:xfrm>
            <a:off x="7222502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2" name="矩形 61"/>
          <p:cNvSpPr/>
          <p:nvPr/>
        </p:nvSpPr>
        <p:spPr>
          <a:xfrm>
            <a:off x="7653452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3" name="矩形 62"/>
          <p:cNvSpPr/>
          <p:nvPr/>
        </p:nvSpPr>
        <p:spPr>
          <a:xfrm>
            <a:off x="8084401" y="601437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4" name="矩形 63"/>
          <p:cNvSpPr/>
          <p:nvPr/>
        </p:nvSpPr>
        <p:spPr>
          <a:xfrm>
            <a:off x="5930754" y="601437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5" name="橢圓 64"/>
          <p:cNvSpPr/>
          <p:nvPr/>
        </p:nvSpPr>
        <p:spPr>
          <a:xfrm>
            <a:off x="6424078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6855027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7285976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7716925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8152304" y="112375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424078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5992417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7285976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7716925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8152304" y="17584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6849781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6418120" y="2374610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285976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7716925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8152304" y="237461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849781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6418120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5992416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7716925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8152304" y="299081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7274635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6418120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6849356" y="3605144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7716925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8152304" y="360514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7274635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1" name="橢圓 90"/>
          <p:cNvSpPr/>
          <p:nvPr/>
        </p:nvSpPr>
        <p:spPr>
          <a:xfrm>
            <a:off x="6418120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6849356" y="421947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5987185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橢圓 93"/>
          <p:cNvSpPr/>
          <p:nvPr/>
        </p:nvSpPr>
        <p:spPr>
          <a:xfrm>
            <a:off x="8152304" y="421947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7716595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6860080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7291316" y="483866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6429145" y="4838663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8152304" y="483866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7715496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6858981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7290217" y="544747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428046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5987125" y="544747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8134596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7278081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7709317" y="607108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428046" y="607108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6840565" y="607108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0" name="直線單箭頭接點 109"/>
          <p:cNvCxnSpPr>
            <a:stCxn id="66" idx="3"/>
            <a:endCxn id="71" idx="7"/>
          </p:cNvCxnSpPr>
          <p:nvPr/>
        </p:nvCxnSpPr>
        <p:spPr>
          <a:xfrm flipH="1">
            <a:off x="6263455" y="1394797"/>
            <a:ext cx="638075" cy="410106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71" idx="5"/>
            <a:endCxn id="76" idx="1"/>
          </p:cNvCxnSpPr>
          <p:nvPr/>
        </p:nvCxnSpPr>
        <p:spPr>
          <a:xfrm>
            <a:off x="6263455" y="2029438"/>
            <a:ext cx="201168" cy="3916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77" idx="3"/>
            <a:endCxn id="82" idx="7"/>
          </p:cNvCxnSpPr>
          <p:nvPr/>
        </p:nvCxnSpPr>
        <p:spPr>
          <a:xfrm flipH="1">
            <a:off x="6263454" y="2645648"/>
            <a:ext cx="1069025" cy="391674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82" idx="5"/>
            <a:endCxn id="87" idx="1"/>
          </p:cNvCxnSpPr>
          <p:nvPr/>
        </p:nvCxnSpPr>
        <p:spPr>
          <a:xfrm>
            <a:off x="6263454" y="3261857"/>
            <a:ext cx="632405" cy="38979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88" idx="3"/>
            <a:endCxn id="93" idx="7"/>
          </p:cNvCxnSpPr>
          <p:nvPr/>
        </p:nvCxnSpPr>
        <p:spPr>
          <a:xfrm flipH="1">
            <a:off x="6258223" y="3876184"/>
            <a:ext cx="1505205" cy="389791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93" idx="5"/>
            <a:endCxn id="98" idx="1"/>
          </p:cNvCxnSpPr>
          <p:nvPr/>
        </p:nvCxnSpPr>
        <p:spPr>
          <a:xfrm>
            <a:off x="6258223" y="4490510"/>
            <a:ext cx="217425" cy="39465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99" idx="3"/>
            <a:endCxn id="104" idx="7"/>
          </p:cNvCxnSpPr>
          <p:nvPr/>
        </p:nvCxnSpPr>
        <p:spPr>
          <a:xfrm flipH="1">
            <a:off x="6258163" y="5109701"/>
            <a:ext cx="1940644" cy="384278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104" idx="5"/>
            <a:endCxn id="109" idx="1"/>
          </p:cNvCxnSpPr>
          <p:nvPr/>
        </p:nvCxnSpPr>
        <p:spPr>
          <a:xfrm>
            <a:off x="6258163" y="5718514"/>
            <a:ext cx="628905" cy="39907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6353161" y="1067052"/>
            <a:ext cx="430949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6353161" y="1696690"/>
            <a:ext cx="430949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6353161" y="2320110"/>
            <a:ext cx="866011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6353161" y="2934111"/>
            <a:ext cx="866011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6353161" y="3547260"/>
            <a:ext cx="1288672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6360058" y="4162765"/>
            <a:ext cx="1288672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/>
        </p:nvSpPr>
        <p:spPr>
          <a:xfrm>
            <a:off x="6360057" y="4788834"/>
            <a:ext cx="172434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/>
        </p:nvSpPr>
        <p:spPr>
          <a:xfrm>
            <a:off x="6360057" y="6017849"/>
            <a:ext cx="215529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6360057" y="5397509"/>
            <a:ext cx="1724343" cy="4309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0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Sort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106571"/>
            <a:ext cx="7886700" cy="1502775"/>
          </a:xfrm>
        </p:spPr>
        <p:txBody>
          <a:bodyPr/>
          <a:lstStyle/>
          <a:p>
            <a:r>
              <a:rPr lang="en-US" altLang="zh-TW" dirty="0" smtClean="0"/>
              <a:t>Insert makes i+1 comparisons so complexity is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392702"/>
            <a:ext cx="7885566" cy="3474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Insert(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T&amp; e, T* a,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e into ordered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a[1:i]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a[0] = 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while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 &lt;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+ 1]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+ 1]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Insertion 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501661"/>
            <a:ext cx="7886700" cy="2107685"/>
          </a:xfrm>
        </p:spPr>
        <p:txBody>
          <a:bodyPr/>
          <a:lstStyle/>
          <a:p>
            <a:r>
              <a:rPr lang="en-US" altLang="zh-TW" dirty="0" err="1" smtClean="0"/>
              <a:t>InsertionSort</a:t>
            </a:r>
            <a:r>
              <a:rPr lang="en-US" altLang="zh-TW" dirty="0" smtClean="0"/>
              <a:t> invokes Insert()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j-1 = 1,2,…,n-1, so the complexity of </a:t>
            </a:r>
            <a:r>
              <a:rPr lang="en-US" altLang="zh-TW" dirty="0" err="1" smtClean="0"/>
              <a:t>InsertionSort</a:t>
            </a:r>
            <a:r>
              <a:rPr lang="en-US" altLang="zh-TW" dirty="0" smtClean="0"/>
              <a:t> is </a:t>
            </a:r>
          </a:p>
          <a:p>
            <a:pPr>
              <a:buNone/>
            </a:pPr>
            <a:r>
              <a:rPr lang="en-US" altLang="zh-TW" dirty="0" smtClean="0"/>
              <a:t>        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7885566" cy="2851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(T* a,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a[1:n] into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nondecreasing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order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= 2; j&lt;=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n;j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 temp = a[j];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insert(temp, a, j-1);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974975" y="5424488"/>
          <a:ext cx="297656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文件" r:id="rId3" imgW="3001891" imgH="1141029" progId="Word.Document.12">
                  <p:embed/>
                </p:oleObj>
              </mc:Choice>
              <mc:Fallback>
                <p:oleObj name="文件" r:id="rId3" imgW="3001891" imgH="1141029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5424488"/>
                        <a:ext cx="2976563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Relative Disorder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Left out of order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LOO</a:t>
            </a:r>
            <a:r>
              <a:rPr lang="en-US" altLang="zh-TW" dirty="0" smtClean="0"/>
              <a:t>):</a:t>
            </a:r>
          </a:p>
          <a:p>
            <a:pPr>
              <a:buNone/>
            </a:pPr>
            <a:r>
              <a:rPr lang="en-US" altLang="zh-TW" dirty="0" smtClean="0"/>
              <a:t>	   Record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is LOO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 &lt; max</a:t>
            </a:r>
            <a:r>
              <a:rPr lang="en-US" altLang="zh-TW" baseline="-25000" dirty="0" smtClean="0"/>
              <a:t>1≤j&lt;</a:t>
            </a:r>
            <a:r>
              <a:rPr lang="en-US" altLang="zh-TW" baseline="-25000" dirty="0" err="1" smtClean="0"/>
              <a:t>i</a:t>
            </a:r>
            <a:r>
              <a:rPr lang="en-US" altLang="zh-TW" baseline="-25000" dirty="0" smtClean="0"/>
              <a:t> 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C00000"/>
                </a:solidFill>
              </a:rPr>
              <a:t>insertion step has to be carried out only for those records that are LOO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If </a:t>
            </a:r>
            <a:r>
              <a:rPr lang="en-US" altLang="zh-TW" dirty="0" smtClean="0">
                <a:solidFill>
                  <a:srgbClr val="0000CC"/>
                </a:solidFill>
              </a:rPr>
              <a:t>k</a:t>
            </a:r>
            <a:r>
              <a:rPr lang="en-US" altLang="zh-TW" dirty="0" smtClean="0"/>
              <a:t> is the number of LOO records, the computing time is </a:t>
            </a:r>
            <a:r>
              <a:rPr lang="en-US" altLang="zh-TW" dirty="0" smtClean="0">
                <a:solidFill>
                  <a:srgbClr val="FF0000"/>
                </a:solidFill>
              </a:rPr>
              <a:t>O((k+1)n)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=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kn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The computing time is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kn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 makes </a:t>
            </a:r>
            <a:r>
              <a:rPr lang="en-US" altLang="zh-TW" dirty="0" err="1" smtClean="0"/>
              <a:t>InsertionSort</a:t>
            </a:r>
            <a:r>
              <a:rPr lang="en-US" altLang="zh-TW" dirty="0" smtClean="0"/>
              <a:t> very desirable in sorting sequences in which only a </a:t>
            </a:r>
            <a:r>
              <a:rPr lang="en-US" altLang="zh-TW" dirty="0" smtClean="0">
                <a:solidFill>
                  <a:srgbClr val="0000CC"/>
                </a:solidFill>
              </a:rPr>
              <a:t>very few records are LOO </a:t>
            </a:r>
            <a:r>
              <a:rPr lang="en-US" altLang="zh-TW" dirty="0" smtClean="0"/>
              <a:t>(i.e., </a:t>
            </a:r>
            <a:r>
              <a:rPr lang="en-US" altLang="zh-TW" dirty="0" smtClean="0">
                <a:solidFill>
                  <a:srgbClr val="0000CC"/>
                </a:solidFill>
              </a:rPr>
              <a:t>k &lt; n</a:t>
            </a:r>
            <a:r>
              <a:rPr lang="en-US" altLang="zh-TW" dirty="0" smtClean="0"/>
              <a:t>). </a:t>
            </a:r>
          </a:p>
          <a:p>
            <a:r>
              <a:rPr lang="en-US" altLang="zh-TW" dirty="0" smtClean="0"/>
              <a:t>The simplicity of this scheme makes it about the </a:t>
            </a:r>
            <a:r>
              <a:rPr lang="en-US" altLang="zh-TW" dirty="0" smtClean="0">
                <a:solidFill>
                  <a:srgbClr val="C00000"/>
                </a:solidFill>
              </a:rPr>
              <a:t>fastest sorting method for small n (say n ≤ 30)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7.1 Introduction</a:t>
            </a:r>
          </a:p>
          <a:p>
            <a:r>
              <a:rPr lang="en-US" altLang="zh-TW" dirty="0" smtClean="0"/>
              <a:t>7.2 </a:t>
            </a:r>
            <a:r>
              <a:rPr lang="en-US" altLang="zh-TW" dirty="0"/>
              <a:t>Insertion Sort</a:t>
            </a:r>
          </a:p>
          <a:p>
            <a:r>
              <a:rPr lang="en-US" altLang="zh-TW" dirty="0" smtClean="0"/>
              <a:t>7.3 Quick Sort</a:t>
            </a:r>
          </a:p>
          <a:p>
            <a:r>
              <a:rPr lang="en-US" altLang="zh-TW" dirty="0" smtClean="0"/>
              <a:t>7.4 How fast we can sort</a:t>
            </a:r>
          </a:p>
          <a:p>
            <a:r>
              <a:rPr lang="en-US" altLang="zh-TW" dirty="0" smtClean="0"/>
              <a:t>7.5 Merge sort</a:t>
            </a:r>
          </a:p>
          <a:p>
            <a:r>
              <a:rPr lang="en-US" altLang="zh-TW" dirty="0" smtClean="0"/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Variations of Insertion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Binary</a:t>
            </a:r>
            <a:r>
              <a:rPr lang="en-US" altLang="zh-TW" dirty="0" smtClean="0"/>
              <a:t> Insertion Sort</a:t>
            </a:r>
          </a:p>
          <a:p>
            <a:pPr lvl="1"/>
            <a:r>
              <a:rPr lang="en-US" altLang="zh-TW" dirty="0" smtClean="0"/>
              <a:t>Use binary search rather than sequential search for insertion passes to reduce the </a:t>
            </a:r>
            <a:r>
              <a:rPr lang="en-US" altLang="zh-TW" dirty="0" smtClean="0">
                <a:solidFill>
                  <a:srgbClr val="C00000"/>
                </a:solidFill>
              </a:rPr>
              <a:t>number of comparisons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C00000"/>
                </a:solidFill>
              </a:rPr>
              <a:t>number of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record moves </a:t>
            </a:r>
            <a:r>
              <a:rPr lang="en-US" altLang="zh-TW" dirty="0" smtClean="0"/>
              <a:t>remains unchanged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>
                <a:solidFill>
                  <a:srgbClr val="0000CC"/>
                </a:solidFill>
              </a:rPr>
              <a:t>Linked</a:t>
            </a:r>
            <a:r>
              <a:rPr lang="en-US" altLang="zh-TW" dirty="0" smtClean="0"/>
              <a:t> Insertion Sort</a:t>
            </a:r>
          </a:p>
          <a:p>
            <a:pPr lvl="1"/>
            <a:r>
              <a:rPr lang="en-US" altLang="zh-TW" dirty="0" smtClean="0"/>
              <a:t>The records to be sorted are stored in a </a:t>
            </a:r>
            <a:r>
              <a:rPr lang="en-US" altLang="zh-TW" dirty="0" smtClean="0">
                <a:solidFill>
                  <a:srgbClr val="C00000"/>
                </a:solidFill>
              </a:rPr>
              <a:t>linked list </a:t>
            </a:r>
            <a:r>
              <a:rPr lang="en-US" altLang="zh-TW" dirty="0" smtClean="0"/>
              <a:t>rather than an array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C00000"/>
                </a:solidFill>
              </a:rPr>
              <a:t>number of record moves becomes zero </a:t>
            </a:r>
            <a:r>
              <a:rPr lang="en-US" altLang="zh-TW" dirty="0" smtClean="0"/>
              <a:t>because only the link fields require adjustment</a:t>
            </a:r>
          </a:p>
          <a:p>
            <a:pPr lvl="1"/>
            <a:r>
              <a:rPr lang="en-US" altLang="zh-TW" dirty="0"/>
              <a:t>Complexity does not change </a:t>
            </a:r>
            <a:r>
              <a:rPr lang="en-US" altLang="zh-TW" dirty="0" smtClean="0"/>
              <a:t>because </a:t>
            </a:r>
            <a:r>
              <a:rPr lang="en-US" altLang="zh-TW" dirty="0" smtClean="0">
                <a:solidFill>
                  <a:srgbClr val="0000CC"/>
                </a:solidFill>
              </a:rPr>
              <a:t>sequential search is required </a:t>
            </a:r>
            <a:r>
              <a:rPr lang="en-US" altLang="zh-TW" dirty="0" smtClean="0"/>
              <a:t>for insertion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404381"/>
            <a:ext cx="7886700" cy="3204965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n &lt;= 1 </a:t>
            </a:r>
            <a:r>
              <a:rPr lang="en-US" altLang="zh-TW" dirty="0" smtClean="0">
                <a:ea typeface="新細明體" charset="-120"/>
                <a:sym typeface="Wingdings" pitchFamily="2" charset="2"/>
              </a:rPr>
              <a:t> already sorted. So, assume n &gt; 1.</a:t>
            </a:r>
            <a:r>
              <a:rPr lang="en-US" altLang="zh-TW" dirty="0" smtClean="0">
                <a:ea typeface="新細明體" charset="-120"/>
              </a:rPr>
              <a:t> 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Select </a:t>
            </a:r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largest element </a:t>
            </a:r>
            <a:r>
              <a:rPr lang="en-US" altLang="zh-TW" dirty="0" smtClean="0">
                <a:ea typeface="新細明體" charset="-120"/>
              </a:rPr>
              <a:t>and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Move</a:t>
            </a:r>
            <a:r>
              <a:rPr lang="en-US" altLang="zh-TW" dirty="0" smtClean="0">
                <a:ea typeface="新細明體" charset="-120"/>
              </a:rPr>
              <a:t> it to the right end of the list (swap).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Recursively sort the remaining n-1 elements a[1:n-1].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Complexity is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O(n</a:t>
            </a:r>
            <a:r>
              <a:rPr lang="en-US" altLang="zh-TW" baseline="30000" dirty="0" smtClean="0">
                <a:solidFill>
                  <a:srgbClr val="FF0000"/>
                </a:solidFill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Usually implemented </a:t>
            </a:r>
            <a:r>
              <a:rPr lang="en-US" altLang="zh-TW" dirty="0" err="1" smtClean="0">
                <a:ea typeface="新細明體" charset="-120"/>
              </a:rPr>
              <a:t>nonrecursively</a:t>
            </a:r>
            <a:r>
              <a:rPr lang="en-US" altLang="zh-TW" dirty="0" smtClean="0">
                <a:ea typeface="新細明體" charset="-120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21</a:t>
            </a:fld>
            <a:endParaRPr lang="zh-TW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1524000"/>
            <a:ext cx="8323263" cy="1143000"/>
            <a:chOff x="384" y="480"/>
            <a:chExt cx="5243" cy="72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76" y="864"/>
              <a:ext cx="465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4" y="480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a[1]</a:t>
              </a:r>
              <a:endPara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003" y="532"/>
              <a:ext cx="624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a[n]</a:t>
              </a:r>
              <a:endParaRPr lang="en-US" altLang="zh-TW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9600" y="1600200"/>
            <a:ext cx="7162800" cy="1066800"/>
            <a:chOff x="576" y="1584"/>
            <a:chExt cx="4512" cy="67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76" y="1920"/>
              <a:ext cx="441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464" y="1584"/>
              <a:ext cx="62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新細明體" charset="-120"/>
                </a:rPr>
                <a:t>a[n-1]</a:t>
              </a:r>
              <a:endPara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0" y="2133600"/>
            <a:ext cx="38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7.3 Quick Sort</a:t>
            </a:r>
          </a:p>
          <a:p>
            <a:r>
              <a:rPr lang="en-US" altLang="zh-TW" dirty="0" smtClean="0"/>
              <a:t>7.4 How fast we can sort</a:t>
            </a:r>
          </a:p>
          <a:p>
            <a:r>
              <a:rPr lang="en-US" altLang="zh-TW" dirty="0" smtClean="0"/>
              <a:t>7.5 Merge sort</a:t>
            </a:r>
          </a:p>
          <a:p>
            <a:r>
              <a:rPr lang="en-US" altLang="zh-TW" dirty="0" smtClean="0"/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Divide-and-Conquer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Divide-and conquer</a:t>
            </a:r>
            <a:r>
              <a:rPr lang="en-US" altLang="zh-TW" dirty="0" smtClean="0">
                <a:ea typeface="新細明體" pitchFamily="18" charset="-120"/>
              </a:rPr>
              <a:t> is a general algorithm design paradigm:</a:t>
            </a:r>
          </a:p>
          <a:p>
            <a:pPr>
              <a:lnSpc>
                <a:spcPct val="80000"/>
              </a:lnSpc>
            </a:pP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Divide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if the input size is smaller than a certain threshold (one or two elements), solve the problem directly (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base case</a:t>
            </a:r>
            <a:r>
              <a:rPr lang="en-US" altLang="zh-TW" dirty="0" smtClean="0">
                <a:ea typeface="新細明體" pitchFamily="18" charset="-120"/>
              </a:rPr>
              <a:t>). Otherwise,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divide the input data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in two disjoint subsets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and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endParaRPr lang="en-US" altLang="zh-TW" dirty="0" smtClean="0">
              <a:solidFill>
                <a:srgbClr val="C00000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Recur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: </a:t>
            </a:r>
            <a:r>
              <a:rPr lang="en-US" altLang="zh-TW" dirty="0" smtClean="0">
                <a:ea typeface="新細明體" pitchFamily="18" charset="-120"/>
              </a:rPr>
              <a:t>recursively solve the </a:t>
            </a:r>
            <a:r>
              <a:rPr lang="en-US" altLang="zh-TW" dirty="0" err="1" smtClean="0">
                <a:ea typeface="新細明體" pitchFamily="18" charset="-120"/>
              </a:rPr>
              <a:t>subproblems</a:t>
            </a:r>
            <a:r>
              <a:rPr lang="en-US" altLang="zh-TW" dirty="0" smtClean="0">
                <a:ea typeface="新細明體" pitchFamily="18" charset="-120"/>
              </a:rPr>
              <a:t> associated with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b="1" dirty="0" smtClean="0">
                <a:solidFill>
                  <a:srgbClr val="0000CC"/>
                </a:solidFill>
                <a:ea typeface="新細明體" pitchFamily="18" charset="-120"/>
              </a:rPr>
              <a:t>Conquer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combine (“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merge</a:t>
            </a:r>
            <a:r>
              <a:rPr lang="en-US" altLang="zh-TW" dirty="0" smtClean="0">
                <a:ea typeface="新細明體" pitchFamily="18" charset="-120"/>
              </a:rPr>
              <a:t>”) the solutions for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 into a solution for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Developed by </a:t>
            </a:r>
            <a:r>
              <a:rPr lang="en-US" altLang="zh-TW" dirty="0" smtClean="0">
                <a:solidFill>
                  <a:srgbClr val="0000CC"/>
                </a:solidFill>
              </a:rPr>
              <a:t>C. A. R. Hoare</a:t>
            </a:r>
          </a:p>
          <a:p>
            <a:r>
              <a:rPr lang="en-US" altLang="zh-TW" dirty="0" smtClean="0"/>
              <a:t>Very good average behavior, actually </a:t>
            </a:r>
            <a:r>
              <a:rPr lang="en-US" altLang="zh-TW" dirty="0" smtClean="0">
                <a:solidFill>
                  <a:srgbClr val="FF0000"/>
                </a:solidFill>
              </a:rPr>
              <a:t>the best average behavior among the sorting methods</a:t>
            </a:r>
            <a:r>
              <a:rPr lang="en-US" altLang="zh-TW" dirty="0" smtClean="0"/>
              <a:t>: insertion sort, selection sort, heap sort, merge sort</a:t>
            </a:r>
          </a:p>
          <a:p>
            <a:r>
              <a:rPr lang="en-US" altLang="zh-TW" dirty="0" smtClean="0">
                <a:ea typeface="新細明體" pitchFamily="18" charset="-120"/>
              </a:rPr>
              <a:t>Is a randomized sorting algorithm based on the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divide-and-conquer</a:t>
            </a:r>
            <a:r>
              <a:rPr lang="en-US" altLang="zh-TW" dirty="0" smtClean="0">
                <a:ea typeface="新細明體" pitchFamily="18" charset="-120"/>
              </a:rPr>
              <a:t> paradigm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Divide</a:t>
            </a:r>
            <a:r>
              <a:rPr lang="en-US" altLang="zh-TW" dirty="0" smtClean="0">
                <a:ea typeface="新細明體" pitchFamily="18" charset="-120"/>
              </a:rPr>
              <a:t>: pick a random element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(called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pivot</a:t>
            </a:r>
            <a:r>
              <a:rPr lang="en-US" altLang="zh-TW" dirty="0" smtClean="0">
                <a:ea typeface="新細明體" pitchFamily="18" charset="-120"/>
              </a:rPr>
              <a:t>) and partition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 into</a:t>
            </a:r>
          </a:p>
          <a:p>
            <a:pPr lvl="2"/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L </a:t>
            </a:r>
            <a:r>
              <a:rPr lang="en-US" altLang="zh-TW" dirty="0" smtClean="0">
                <a:ea typeface="新細明體" pitchFamily="18" charset="-120"/>
              </a:rPr>
              <a:t>elements less than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lvl="2"/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E </a:t>
            </a:r>
            <a:r>
              <a:rPr lang="en-US" altLang="zh-TW" sz="2000" dirty="0" smtClean="0">
                <a:ea typeface="新細明體" pitchFamily="18" charset="-120"/>
              </a:rPr>
              <a:t>elements equal </a:t>
            </a:r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lvl="2"/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G </a:t>
            </a:r>
            <a:r>
              <a:rPr lang="en-US" altLang="zh-TW" sz="2000" dirty="0" smtClean="0">
                <a:ea typeface="新細明體" pitchFamily="18" charset="-120"/>
              </a:rPr>
              <a:t>elements greater than </a:t>
            </a:r>
            <a:r>
              <a:rPr lang="en-US" altLang="zh-TW" sz="2000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</a:p>
          <a:p>
            <a:pPr lvl="1"/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Recur</a:t>
            </a:r>
            <a:r>
              <a:rPr lang="en-US" altLang="zh-TW" sz="2400" dirty="0" smtClean="0">
                <a:ea typeface="新細明體" pitchFamily="18" charset="-120"/>
              </a:rPr>
              <a:t>: sort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L </a:t>
            </a:r>
            <a:r>
              <a:rPr lang="en-US" altLang="zh-TW" sz="2400" dirty="0" smtClean="0">
                <a:ea typeface="新細明體" pitchFamily="18" charset="-120"/>
              </a:rPr>
              <a:t>and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G</a:t>
            </a:r>
          </a:p>
          <a:p>
            <a:pPr lvl="1"/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Conquer</a:t>
            </a:r>
            <a:r>
              <a:rPr lang="en-US" altLang="zh-TW" sz="2400" dirty="0" smtClean="0">
                <a:ea typeface="新細明體" pitchFamily="18" charset="-120"/>
              </a:rPr>
              <a:t>: join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dirty="0" smtClean="0">
                <a:ea typeface="新細明體" pitchFamily="18" charset="-120"/>
              </a:rPr>
              <a:t>,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400" b="1" i="1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</a:rPr>
              <a:t>and </a:t>
            </a:r>
            <a:r>
              <a:rPr lang="en-US" altLang="zh-TW" sz="2400" b="1" i="1" dirty="0" smtClean="0">
                <a:latin typeface="Times New Roman" pitchFamily="18" charset="0"/>
                <a:ea typeface="新細明體" pitchFamily="18" charset="-120"/>
              </a:rPr>
              <a:t>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24</a:t>
            </a:fld>
            <a:endParaRPr lang="zh-TW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775538" y="4529798"/>
            <a:ext cx="4185578" cy="1630143"/>
            <a:chOff x="1176" y="2496"/>
            <a:chExt cx="3426" cy="144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528" y="2496"/>
              <a:ext cx="2688" cy="28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800">
                  <a:ea typeface="新細明體" pitchFamily="18" charset="-120"/>
                </a:rPr>
                <a:t>7  4  9  </a:t>
              </a:r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6</a:t>
              </a:r>
              <a:r>
                <a:rPr lang="en-US" altLang="zh-TW" sz="1800">
                  <a:ea typeface="新細明體" pitchFamily="18" charset="-120"/>
                </a:rPr>
                <a:t>  2 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  <a:sym typeface="Symbol" pitchFamily="18" charset="2"/>
                </a:rPr>
                <a:t></a:t>
              </a:r>
              <a:r>
                <a:rPr lang="en-US" altLang="zh-TW" sz="1800">
                  <a:ea typeface="新細明體" pitchFamily="18" charset="-120"/>
                </a:rPr>
                <a:t>  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2  4  </a:t>
              </a:r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6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  7  9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124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4</a:t>
              </a:r>
              <a:r>
                <a:rPr lang="en-US" altLang="zh-TW" sz="1800">
                  <a:ea typeface="新細明體" pitchFamily="18" charset="-120"/>
                </a:rPr>
                <a:t>  2 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  <a:sym typeface="Symbol" pitchFamily="18" charset="2"/>
                </a:rPr>
                <a:t></a:t>
              </a:r>
              <a:r>
                <a:rPr lang="en-US" altLang="zh-TW" sz="1800">
                  <a:ea typeface="新細明體" pitchFamily="18" charset="-120"/>
                </a:rPr>
                <a:t>  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2  </a:t>
              </a:r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168" y="3072"/>
              <a:ext cx="1344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7</a:t>
              </a:r>
              <a:r>
                <a:rPr lang="en-US" altLang="zh-TW" sz="1800">
                  <a:ea typeface="新細明體" pitchFamily="18" charset="-120"/>
                </a:rPr>
                <a:t>  9 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  <a:sym typeface="Symbol" pitchFamily="18" charset="2"/>
                </a:rPr>
                <a:t></a:t>
              </a:r>
              <a:r>
                <a:rPr lang="en-US" altLang="zh-TW" sz="1800">
                  <a:ea typeface="新細明體" pitchFamily="18" charset="-120"/>
                </a:rPr>
                <a:t>  </a:t>
              </a:r>
              <a:r>
                <a:rPr lang="en-US" altLang="zh-TW" sz="1800" u="sng">
                  <a:solidFill>
                    <a:srgbClr val="000000"/>
                  </a:solidFill>
                  <a:ea typeface="新細明體" pitchFamily="18" charset="-120"/>
                </a:rPr>
                <a:t>7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  9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176" y="3648"/>
              <a:ext cx="648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800">
                  <a:ea typeface="新細明體" pitchFamily="18" charset="-120"/>
                </a:rPr>
                <a:t>2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  <a:sym typeface="Symbol" pitchFamily="18" charset="2"/>
                </a:rPr>
                <a:t></a:t>
              </a:r>
              <a:r>
                <a:rPr lang="en-US" altLang="zh-TW" sz="1800">
                  <a:ea typeface="新細明體" pitchFamily="18" charset="-120"/>
                </a:rPr>
                <a:t> 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064" y="3648"/>
              <a:ext cx="624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 dirty="0">
                <a:solidFill>
                  <a:srgbClr val="0000CC"/>
                </a:solidFill>
                <a:ea typeface="新細明體" pitchFamily="18" charset="-12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090" y="3648"/>
              <a:ext cx="636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3984" y="3648"/>
              <a:ext cx="618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1800">
                  <a:ea typeface="新細明體" pitchFamily="18" charset="-120"/>
                </a:rPr>
                <a:t>9 </a:t>
              </a:r>
              <a:r>
                <a:rPr lang="en-US" altLang="zh-TW" sz="1800" b="1">
                  <a:solidFill>
                    <a:srgbClr val="000000"/>
                  </a:solidFill>
                  <a:ea typeface="新細明體" pitchFamily="18" charset="-120"/>
                  <a:sym typeface="Symbol" pitchFamily="18" charset="2"/>
                </a:rPr>
                <a:t></a:t>
              </a:r>
              <a:r>
                <a:rPr lang="en-US" altLang="zh-TW" sz="1800">
                  <a:ea typeface="新細明體" pitchFamily="18" charset="-120"/>
                </a:rPr>
                <a:t> </a:t>
              </a:r>
              <a:r>
                <a:rPr lang="en-US" altLang="zh-TW" sz="1800">
                  <a:solidFill>
                    <a:schemeClr val="tx2"/>
                  </a:solidFill>
                  <a:ea typeface="新細明體" pitchFamily="18" charset="-120"/>
                </a:rPr>
                <a:t>9</a:t>
              </a:r>
            </a:p>
          </p:txBody>
        </p:sp>
        <p:cxnSp>
          <p:nvCxnSpPr>
            <p:cNvPr id="13" name="AutoShape 11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flipV="1">
              <a:off x="1920" y="2790"/>
              <a:ext cx="95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2"/>
            <p:cNvCxnSpPr>
              <a:cxnSpLocks noChangeShapeType="1"/>
              <a:stCxn id="8" idx="0"/>
              <a:endCxn id="6" idx="2"/>
            </p:cNvCxnSpPr>
            <p:nvPr/>
          </p:nvCxnSpPr>
          <p:spPr bwMode="auto">
            <a:xfrm flipH="1" flipV="1">
              <a:off x="2872" y="2790"/>
              <a:ext cx="9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3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flipV="1">
              <a:off x="1500" y="3366"/>
              <a:ext cx="42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flipV="1">
              <a:off x="3408" y="336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5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1920" y="3366"/>
              <a:ext cx="456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6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3840" y="3366"/>
              <a:ext cx="453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矩形 261"/>
          <p:cNvSpPr/>
          <p:nvPr/>
        </p:nvSpPr>
        <p:spPr>
          <a:xfrm>
            <a:off x="5335895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3" name="矩形 262"/>
          <p:cNvSpPr/>
          <p:nvPr/>
        </p:nvSpPr>
        <p:spPr>
          <a:xfrm>
            <a:off x="5766844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4" name="矩形 263"/>
          <p:cNvSpPr/>
          <p:nvPr/>
        </p:nvSpPr>
        <p:spPr>
          <a:xfrm>
            <a:off x="6197793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5" name="矩形 264"/>
          <p:cNvSpPr/>
          <p:nvPr/>
        </p:nvSpPr>
        <p:spPr>
          <a:xfrm>
            <a:off x="6628743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6" name="矩形 265"/>
          <p:cNvSpPr/>
          <p:nvPr/>
        </p:nvSpPr>
        <p:spPr>
          <a:xfrm>
            <a:off x="7059692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7" name="橢圓 266"/>
          <p:cNvSpPr/>
          <p:nvPr/>
        </p:nvSpPr>
        <p:spPr>
          <a:xfrm>
            <a:off x="5398270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8" name="橢圓 267"/>
          <p:cNvSpPr/>
          <p:nvPr/>
        </p:nvSpPr>
        <p:spPr>
          <a:xfrm>
            <a:off x="5829219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9" name="橢圓 268"/>
          <p:cNvSpPr/>
          <p:nvPr/>
        </p:nvSpPr>
        <p:spPr>
          <a:xfrm>
            <a:off x="6260168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0" name="橢圓 269"/>
          <p:cNvSpPr/>
          <p:nvPr/>
        </p:nvSpPr>
        <p:spPr>
          <a:xfrm>
            <a:off x="6691117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1" name="橢圓 270"/>
          <p:cNvSpPr/>
          <p:nvPr/>
        </p:nvSpPr>
        <p:spPr>
          <a:xfrm>
            <a:off x="7126496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7495247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3" name="矩形 272"/>
          <p:cNvSpPr/>
          <p:nvPr/>
        </p:nvSpPr>
        <p:spPr>
          <a:xfrm>
            <a:off x="7926196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4" name="矩形 273"/>
          <p:cNvSpPr/>
          <p:nvPr/>
        </p:nvSpPr>
        <p:spPr>
          <a:xfrm>
            <a:off x="8357145" y="74429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5" name="橢圓 274"/>
          <p:cNvSpPr/>
          <p:nvPr/>
        </p:nvSpPr>
        <p:spPr>
          <a:xfrm>
            <a:off x="7557622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6" name="橢圓 275"/>
          <p:cNvSpPr/>
          <p:nvPr/>
        </p:nvSpPr>
        <p:spPr>
          <a:xfrm>
            <a:off x="7988571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7" name="橢圓 276"/>
          <p:cNvSpPr/>
          <p:nvPr/>
        </p:nvSpPr>
        <p:spPr>
          <a:xfrm>
            <a:off x="8419520" y="80100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 Concept</a:t>
            </a:r>
            <a:endParaRPr lang="zh-TW" altLang="en-US" dirty="0"/>
          </a:p>
        </p:txBody>
      </p:sp>
      <p:pic>
        <p:nvPicPr>
          <p:cNvPr id="1030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252" y="532092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" name="矩形 180"/>
          <p:cNvSpPr/>
          <p:nvPr/>
        </p:nvSpPr>
        <p:spPr>
          <a:xfrm>
            <a:off x="5340781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2" name="矩形 181"/>
          <p:cNvSpPr/>
          <p:nvPr/>
        </p:nvSpPr>
        <p:spPr>
          <a:xfrm>
            <a:off x="5771730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3" name="矩形 182"/>
          <p:cNvSpPr/>
          <p:nvPr/>
        </p:nvSpPr>
        <p:spPr>
          <a:xfrm>
            <a:off x="6202679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4" name="矩形 183"/>
          <p:cNvSpPr/>
          <p:nvPr/>
        </p:nvSpPr>
        <p:spPr>
          <a:xfrm>
            <a:off x="6633629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5" name="矩形 184"/>
          <p:cNvSpPr/>
          <p:nvPr/>
        </p:nvSpPr>
        <p:spPr>
          <a:xfrm>
            <a:off x="7064578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6" name="橢圓 185"/>
          <p:cNvSpPr/>
          <p:nvPr/>
        </p:nvSpPr>
        <p:spPr>
          <a:xfrm>
            <a:off x="5403156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5834105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6265054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9" name="橢圓 188"/>
          <p:cNvSpPr/>
          <p:nvPr/>
        </p:nvSpPr>
        <p:spPr>
          <a:xfrm>
            <a:off x="6696003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7131382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00133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2" name="矩形 191"/>
          <p:cNvSpPr/>
          <p:nvPr/>
        </p:nvSpPr>
        <p:spPr>
          <a:xfrm>
            <a:off x="7931082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3" name="矩形 192"/>
          <p:cNvSpPr/>
          <p:nvPr/>
        </p:nvSpPr>
        <p:spPr>
          <a:xfrm>
            <a:off x="8362031" y="131612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4" name="橢圓 193"/>
          <p:cNvSpPr/>
          <p:nvPr/>
        </p:nvSpPr>
        <p:spPr>
          <a:xfrm>
            <a:off x="7562508" y="1372824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5" name="橢圓 194"/>
          <p:cNvSpPr/>
          <p:nvPr/>
        </p:nvSpPr>
        <p:spPr>
          <a:xfrm>
            <a:off x="7993457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8424406" y="137282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717545" y="1860099"/>
                <a:ext cx="1347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dirty="0" err="1" smtClean="0"/>
                  <a:t>sublist</a:t>
                </a:r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45" y="1860099"/>
                <a:ext cx="1347485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4072" t="-8197" r="-31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540225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832613" y="339269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26297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69333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12369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55405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98441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414773" y="3392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38570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9" name="矩形 78"/>
          <p:cNvSpPr/>
          <p:nvPr/>
        </p:nvSpPr>
        <p:spPr>
          <a:xfrm>
            <a:off x="5769519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0" name="矩形 79"/>
          <p:cNvSpPr/>
          <p:nvPr/>
        </p:nvSpPr>
        <p:spPr>
          <a:xfrm>
            <a:off x="6200468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1" name="矩形 80"/>
          <p:cNvSpPr/>
          <p:nvPr/>
        </p:nvSpPr>
        <p:spPr>
          <a:xfrm>
            <a:off x="6631418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2" name="矩形 81"/>
          <p:cNvSpPr/>
          <p:nvPr/>
        </p:nvSpPr>
        <p:spPr>
          <a:xfrm>
            <a:off x="7062367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3" name="橢圓 82"/>
          <p:cNvSpPr/>
          <p:nvPr/>
        </p:nvSpPr>
        <p:spPr>
          <a:xfrm>
            <a:off x="5400945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5831894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6262843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6693792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7" name="橢圓 86"/>
          <p:cNvSpPr/>
          <p:nvPr/>
        </p:nvSpPr>
        <p:spPr>
          <a:xfrm>
            <a:off x="7129171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97922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9" name="矩形 88"/>
          <p:cNvSpPr/>
          <p:nvPr/>
        </p:nvSpPr>
        <p:spPr>
          <a:xfrm>
            <a:off x="7928871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0" name="矩形 89"/>
          <p:cNvSpPr/>
          <p:nvPr/>
        </p:nvSpPr>
        <p:spPr>
          <a:xfrm>
            <a:off x="8359820" y="247882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1" name="橢圓 90"/>
          <p:cNvSpPr/>
          <p:nvPr/>
        </p:nvSpPr>
        <p:spPr>
          <a:xfrm>
            <a:off x="7560297" y="253553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2" name="橢圓 91"/>
          <p:cNvSpPr/>
          <p:nvPr/>
        </p:nvSpPr>
        <p:spPr>
          <a:xfrm>
            <a:off x="7991246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8422195" y="253553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4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252" y="2322193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0523" y="2322193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 95"/>
          <p:cNvSpPr/>
          <p:nvPr/>
        </p:nvSpPr>
        <p:spPr>
          <a:xfrm>
            <a:off x="5338570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7" name="矩形 96"/>
          <p:cNvSpPr/>
          <p:nvPr/>
        </p:nvSpPr>
        <p:spPr>
          <a:xfrm>
            <a:off x="5769519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8" name="矩形 97"/>
          <p:cNvSpPr/>
          <p:nvPr/>
        </p:nvSpPr>
        <p:spPr>
          <a:xfrm>
            <a:off x="6200468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9" name="矩形 98"/>
          <p:cNvSpPr/>
          <p:nvPr/>
        </p:nvSpPr>
        <p:spPr>
          <a:xfrm>
            <a:off x="6631418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3" name="矩形 102"/>
          <p:cNvSpPr/>
          <p:nvPr/>
        </p:nvSpPr>
        <p:spPr>
          <a:xfrm>
            <a:off x="7062367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4" name="橢圓 103"/>
          <p:cNvSpPr/>
          <p:nvPr/>
        </p:nvSpPr>
        <p:spPr>
          <a:xfrm>
            <a:off x="5400945" y="311443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5831894" y="311443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6" name="橢圓 105"/>
          <p:cNvSpPr/>
          <p:nvPr/>
        </p:nvSpPr>
        <p:spPr>
          <a:xfrm>
            <a:off x="6262843" y="311443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6693792" y="3114435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7129171" y="311443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497922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0" name="矩形 109"/>
          <p:cNvSpPr/>
          <p:nvPr/>
        </p:nvSpPr>
        <p:spPr>
          <a:xfrm>
            <a:off x="7928871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1" name="矩形 110"/>
          <p:cNvSpPr/>
          <p:nvPr/>
        </p:nvSpPr>
        <p:spPr>
          <a:xfrm>
            <a:off x="8359820" y="305773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2" name="橢圓 111"/>
          <p:cNvSpPr/>
          <p:nvPr/>
        </p:nvSpPr>
        <p:spPr>
          <a:xfrm>
            <a:off x="7560297" y="3114435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7991246" y="311443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4" name="橢圓 113"/>
          <p:cNvSpPr/>
          <p:nvPr/>
        </p:nvSpPr>
        <p:spPr>
          <a:xfrm>
            <a:off x="8422195" y="3114435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338017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1" name="矩形 120"/>
          <p:cNvSpPr/>
          <p:nvPr/>
        </p:nvSpPr>
        <p:spPr>
          <a:xfrm>
            <a:off x="5768966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2" name="矩形 121"/>
          <p:cNvSpPr/>
          <p:nvPr/>
        </p:nvSpPr>
        <p:spPr>
          <a:xfrm>
            <a:off x="6199915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3" name="矩形 122"/>
          <p:cNvSpPr/>
          <p:nvPr/>
        </p:nvSpPr>
        <p:spPr>
          <a:xfrm>
            <a:off x="6630865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4" name="矩形 123"/>
          <p:cNvSpPr/>
          <p:nvPr/>
        </p:nvSpPr>
        <p:spPr>
          <a:xfrm>
            <a:off x="7061814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5" name="橢圓 124"/>
          <p:cNvSpPr/>
          <p:nvPr/>
        </p:nvSpPr>
        <p:spPr>
          <a:xfrm>
            <a:off x="5400392" y="555005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6" name="橢圓 125"/>
          <p:cNvSpPr/>
          <p:nvPr/>
        </p:nvSpPr>
        <p:spPr>
          <a:xfrm>
            <a:off x="5831341" y="555005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7" name="橢圓 126"/>
          <p:cNvSpPr/>
          <p:nvPr/>
        </p:nvSpPr>
        <p:spPr>
          <a:xfrm>
            <a:off x="6262290" y="555005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8" name="橢圓 127"/>
          <p:cNvSpPr/>
          <p:nvPr/>
        </p:nvSpPr>
        <p:spPr>
          <a:xfrm>
            <a:off x="6693239" y="555005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9" name="橢圓 128"/>
          <p:cNvSpPr/>
          <p:nvPr/>
        </p:nvSpPr>
        <p:spPr>
          <a:xfrm>
            <a:off x="7128618" y="555005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497369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矩形 130"/>
          <p:cNvSpPr/>
          <p:nvPr/>
        </p:nvSpPr>
        <p:spPr>
          <a:xfrm>
            <a:off x="7928318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2" name="矩形 131"/>
          <p:cNvSpPr/>
          <p:nvPr/>
        </p:nvSpPr>
        <p:spPr>
          <a:xfrm>
            <a:off x="8359267" y="549334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3" name="橢圓 132"/>
          <p:cNvSpPr/>
          <p:nvPr/>
        </p:nvSpPr>
        <p:spPr>
          <a:xfrm>
            <a:off x="7559744" y="555005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4" name="橢圓 133"/>
          <p:cNvSpPr/>
          <p:nvPr/>
        </p:nvSpPr>
        <p:spPr>
          <a:xfrm>
            <a:off x="7990693" y="555005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8421642" y="555005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36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3333" y="5321989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矩形 136"/>
          <p:cNvSpPr/>
          <p:nvPr/>
        </p:nvSpPr>
        <p:spPr>
          <a:xfrm>
            <a:off x="5338017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8" name="矩形 137"/>
          <p:cNvSpPr/>
          <p:nvPr/>
        </p:nvSpPr>
        <p:spPr>
          <a:xfrm>
            <a:off x="5768966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9" name="矩形 138"/>
          <p:cNvSpPr/>
          <p:nvPr/>
        </p:nvSpPr>
        <p:spPr>
          <a:xfrm>
            <a:off x="6199915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40" name="矩形 139"/>
          <p:cNvSpPr/>
          <p:nvPr/>
        </p:nvSpPr>
        <p:spPr>
          <a:xfrm>
            <a:off x="6630865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42" name="矩形 141"/>
          <p:cNvSpPr/>
          <p:nvPr/>
        </p:nvSpPr>
        <p:spPr>
          <a:xfrm>
            <a:off x="7061814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44" name="橢圓 143"/>
          <p:cNvSpPr/>
          <p:nvPr/>
        </p:nvSpPr>
        <p:spPr>
          <a:xfrm>
            <a:off x="5400392" y="6141379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5" name="橢圓 144"/>
          <p:cNvSpPr/>
          <p:nvPr/>
        </p:nvSpPr>
        <p:spPr>
          <a:xfrm>
            <a:off x="5831341" y="614137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6" name="橢圓 145"/>
          <p:cNvSpPr/>
          <p:nvPr/>
        </p:nvSpPr>
        <p:spPr>
          <a:xfrm>
            <a:off x="6262290" y="6141379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7" name="橢圓 146"/>
          <p:cNvSpPr/>
          <p:nvPr/>
        </p:nvSpPr>
        <p:spPr>
          <a:xfrm>
            <a:off x="6693239" y="6141379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8" name="橢圓 147"/>
          <p:cNvSpPr/>
          <p:nvPr/>
        </p:nvSpPr>
        <p:spPr>
          <a:xfrm>
            <a:off x="7128618" y="614137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497369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0" name="矩形 149"/>
          <p:cNvSpPr/>
          <p:nvPr/>
        </p:nvSpPr>
        <p:spPr>
          <a:xfrm>
            <a:off x="7928318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1" name="矩形 150"/>
          <p:cNvSpPr/>
          <p:nvPr/>
        </p:nvSpPr>
        <p:spPr>
          <a:xfrm>
            <a:off x="8359267" y="6084675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2" name="橢圓 151"/>
          <p:cNvSpPr/>
          <p:nvPr/>
        </p:nvSpPr>
        <p:spPr>
          <a:xfrm>
            <a:off x="7559744" y="6141379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3" name="橢圓 152"/>
          <p:cNvSpPr/>
          <p:nvPr/>
        </p:nvSpPr>
        <p:spPr>
          <a:xfrm>
            <a:off x="7990693" y="6141379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4" name="橢圓 153"/>
          <p:cNvSpPr/>
          <p:nvPr/>
        </p:nvSpPr>
        <p:spPr>
          <a:xfrm>
            <a:off x="8421642" y="6141379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7978104" y="1846002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 smtClean="0"/>
              <a:t>sublist</a:t>
            </a:r>
            <a:endParaRPr lang="zh-TW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5338570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1" name="矩形 200"/>
          <p:cNvSpPr/>
          <p:nvPr/>
        </p:nvSpPr>
        <p:spPr>
          <a:xfrm>
            <a:off x="5769519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2" name="矩形 201"/>
          <p:cNvSpPr/>
          <p:nvPr/>
        </p:nvSpPr>
        <p:spPr>
          <a:xfrm>
            <a:off x="6200468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3" name="矩形 202"/>
          <p:cNvSpPr/>
          <p:nvPr/>
        </p:nvSpPr>
        <p:spPr>
          <a:xfrm>
            <a:off x="6631418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4" name="矩形 203"/>
          <p:cNvSpPr/>
          <p:nvPr/>
        </p:nvSpPr>
        <p:spPr>
          <a:xfrm>
            <a:off x="7062367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05" name="橢圓 204"/>
          <p:cNvSpPr/>
          <p:nvPr/>
        </p:nvSpPr>
        <p:spPr>
          <a:xfrm>
            <a:off x="5400945" y="40196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6" name="橢圓 205"/>
          <p:cNvSpPr/>
          <p:nvPr/>
        </p:nvSpPr>
        <p:spPr>
          <a:xfrm>
            <a:off x="5831894" y="40196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7" name="橢圓 206"/>
          <p:cNvSpPr/>
          <p:nvPr/>
        </p:nvSpPr>
        <p:spPr>
          <a:xfrm>
            <a:off x="6262843" y="40196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8" name="橢圓 207"/>
          <p:cNvSpPr/>
          <p:nvPr/>
        </p:nvSpPr>
        <p:spPr>
          <a:xfrm>
            <a:off x="6693792" y="401960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9" name="橢圓 208"/>
          <p:cNvSpPr/>
          <p:nvPr/>
        </p:nvSpPr>
        <p:spPr>
          <a:xfrm>
            <a:off x="7129171" y="40196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7497922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1" name="矩形 210"/>
          <p:cNvSpPr/>
          <p:nvPr/>
        </p:nvSpPr>
        <p:spPr>
          <a:xfrm>
            <a:off x="7928871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2" name="矩形 211"/>
          <p:cNvSpPr/>
          <p:nvPr/>
        </p:nvSpPr>
        <p:spPr>
          <a:xfrm>
            <a:off x="8359820" y="39628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3" name="橢圓 212"/>
          <p:cNvSpPr/>
          <p:nvPr/>
        </p:nvSpPr>
        <p:spPr>
          <a:xfrm>
            <a:off x="7560297" y="401960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4" name="橢圓 213"/>
          <p:cNvSpPr/>
          <p:nvPr/>
        </p:nvSpPr>
        <p:spPr>
          <a:xfrm>
            <a:off x="7991246" y="40196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5" name="橢圓 214"/>
          <p:cNvSpPr/>
          <p:nvPr/>
        </p:nvSpPr>
        <p:spPr>
          <a:xfrm>
            <a:off x="8422195" y="4019602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16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6699" y="3819179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矩形 216"/>
          <p:cNvSpPr/>
          <p:nvPr/>
        </p:nvSpPr>
        <p:spPr>
          <a:xfrm>
            <a:off x="5338017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8" name="矩形 217"/>
          <p:cNvSpPr/>
          <p:nvPr/>
        </p:nvSpPr>
        <p:spPr>
          <a:xfrm>
            <a:off x="5768966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9" name="矩形 218"/>
          <p:cNvSpPr/>
          <p:nvPr/>
        </p:nvSpPr>
        <p:spPr>
          <a:xfrm>
            <a:off x="6199915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0" name="矩形 219"/>
          <p:cNvSpPr/>
          <p:nvPr/>
        </p:nvSpPr>
        <p:spPr>
          <a:xfrm>
            <a:off x="6630865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1" name="矩形 220"/>
          <p:cNvSpPr/>
          <p:nvPr/>
        </p:nvSpPr>
        <p:spPr>
          <a:xfrm>
            <a:off x="7061814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2" name="橢圓 221"/>
          <p:cNvSpPr/>
          <p:nvPr/>
        </p:nvSpPr>
        <p:spPr>
          <a:xfrm>
            <a:off x="5400392" y="4583667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3" name="橢圓 222"/>
          <p:cNvSpPr/>
          <p:nvPr/>
        </p:nvSpPr>
        <p:spPr>
          <a:xfrm>
            <a:off x="5831341" y="458366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4" name="橢圓 223"/>
          <p:cNvSpPr/>
          <p:nvPr/>
        </p:nvSpPr>
        <p:spPr>
          <a:xfrm>
            <a:off x="6262290" y="458366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5" name="橢圓 224"/>
          <p:cNvSpPr/>
          <p:nvPr/>
        </p:nvSpPr>
        <p:spPr>
          <a:xfrm>
            <a:off x="6693239" y="4583667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6" name="橢圓 225"/>
          <p:cNvSpPr/>
          <p:nvPr/>
        </p:nvSpPr>
        <p:spPr>
          <a:xfrm>
            <a:off x="7128618" y="458366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7497369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8" name="矩形 227"/>
          <p:cNvSpPr/>
          <p:nvPr/>
        </p:nvSpPr>
        <p:spPr>
          <a:xfrm>
            <a:off x="7928318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9" name="矩形 228"/>
          <p:cNvSpPr/>
          <p:nvPr/>
        </p:nvSpPr>
        <p:spPr>
          <a:xfrm>
            <a:off x="8359267" y="452696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0" name="橢圓 229"/>
          <p:cNvSpPr/>
          <p:nvPr/>
        </p:nvSpPr>
        <p:spPr>
          <a:xfrm>
            <a:off x="7559744" y="4583667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1" name="橢圓 230"/>
          <p:cNvSpPr/>
          <p:nvPr/>
        </p:nvSpPr>
        <p:spPr>
          <a:xfrm>
            <a:off x="7990693" y="458366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2" name="橢圓 231"/>
          <p:cNvSpPr/>
          <p:nvPr/>
        </p:nvSpPr>
        <p:spPr>
          <a:xfrm>
            <a:off x="8421642" y="4583667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左中括弧 21"/>
          <p:cNvSpPr/>
          <p:nvPr/>
        </p:nvSpPr>
        <p:spPr>
          <a:xfrm rot="16200000">
            <a:off x="6339190" y="782466"/>
            <a:ext cx="152400" cy="2154746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左中括弧 232"/>
          <p:cNvSpPr/>
          <p:nvPr/>
        </p:nvSpPr>
        <p:spPr>
          <a:xfrm rot="16200000">
            <a:off x="8287670" y="1433665"/>
            <a:ext cx="152400" cy="852693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左中括弧 233"/>
          <p:cNvSpPr/>
          <p:nvPr/>
        </p:nvSpPr>
        <p:spPr>
          <a:xfrm rot="16200000">
            <a:off x="5908240" y="2967266"/>
            <a:ext cx="152400" cy="1292848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左中括弧 234"/>
          <p:cNvSpPr/>
          <p:nvPr/>
        </p:nvSpPr>
        <p:spPr>
          <a:xfrm rot="16200000">
            <a:off x="8072197" y="3402990"/>
            <a:ext cx="152400" cy="421746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左中括弧 235"/>
          <p:cNvSpPr/>
          <p:nvPr/>
        </p:nvSpPr>
        <p:spPr>
          <a:xfrm rot="16200000">
            <a:off x="7202121" y="3393769"/>
            <a:ext cx="152400" cy="433014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左中括弧 236"/>
          <p:cNvSpPr/>
          <p:nvPr/>
        </p:nvSpPr>
        <p:spPr>
          <a:xfrm rot="16200000">
            <a:off x="6123715" y="4652196"/>
            <a:ext cx="152400" cy="861900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左中括弧 237"/>
          <p:cNvSpPr/>
          <p:nvPr/>
        </p:nvSpPr>
        <p:spPr>
          <a:xfrm rot="16200000">
            <a:off x="8072197" y="4872446"/>
            <a:ext cx="152400" cy="421745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左中括弧 238"/>
          <p:cNvSpPr/>
          <p:nvPr/>
        </p:nvSpPr>
        <p:spPr>
          <a:xfrm rot="16200000">
            <a:off x="7202122" y="4863225"/>
            <a:ext cx="152400" cy="433014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左中括弧 239"/>
          <p:cNvSpPr/>
          <p:nvPr/>
        </p:nvSpPr>
        <p:spPr>
          <a:xfrm rot="16200000">
            <a:off x="5908240" y="6413167"/>
            <a:ext cx="152400" cy="430949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左中括弧 240"/>
          <p:cNvSpPr/>
          <p:nvPr/>
        </p:nvSpPr>
        <p:spPr>
          <a:xfrm rot="16200000">
            <a:off x="8062991" y="6417942"/>
            <a:ext cx="152400" cy="421745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左中括弧 241"/>
          <p:cNvSpPr/>
          <p:nvPr/>
        </p:nvSpPr>
        <p:spPr>
          <a:xfrm rot="16200000">
            <a:off x="7192916" y="6408721"/>
            <a:ext cx="152400" cy="433014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文字方塊 242"/>
          <p:cNvSpPr txBox="1"/>
          <p:nvPr/>
        </p:nvSpPr>
        <p:spPr>
          <a:xfrm>
            <a:off x="7572697" y="1734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49" name="文字方塊 248"/>
          <p:cNvSpPr txBox="1"/>
          <p:nvPr/>
        </p:nvSpPr>
        <p:spPr>
          <a:xfrm>
            <a:off x="6718884" y="342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0" name="文字方塊 249"/>
          <p:cNvSpPr txBox="1"/>
          <p:nvPr/>
        </p:nvSpPr>
        <p:spPr>
          <a:xfrm>
            <a:off x="7561632" y="342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1" name="文字方塊 250"/>
          <p:cNvSpPr txBox="1"/>
          <p:nvPr/>
        </p:nvSpPr>
        <p:spPr>
          <a:xfrm>
            <a:off x="8435080" y="3423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2" name="文字方塊 251"/>
          <p:cNvSpPr txBox="1"/>
          <p:nvPr/>
        </p:nvSpPr>
        <p:spPr>
          <a:xfrm>
            <a:off x="6729949" y="4915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3" name="文字方塊 252"/>
          <p:cNvSpPr txBox="1"/>
          <p:nvPr/>
        </p:nvSpPr>
        <p:spPr>
          <a:xfrm>
            <a:off x="7572697" y="4915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4" name="文字方塊 253"/>
          <p:cNvSpPr txBox="1"/>
          <p:nvPr/>
        </p:nvSpPr>
        <p:spPr>
          <a:xfrm>
            <a:off x="8446145" y="4915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5413941" y="4915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6" name="文字方塊 255"/>
          <p:cNvSpPr txBox="1"/>
          <p:nvPr/>
        </p:nvSpPr>
        <p:spPr>
          <a:xfrm>
            <a:off x="6716400" y="649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7" name="文字方塊 256"/>
          <p:cNvSpPr txBox="1"/>
          <p:nvPr/>
        </p:nvSpPr>
        <p:spPr>
          <a:xfrm>
            <a:off x="7559148" y="649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8" name="文字方塊 257"/>
          <p:cNvSpPr txBox="1"/>
          <p:nvPr/>
        </p:nvSpPr>
        <p:spPr>
          <a:xfrm>
            <a:off x="8432596" y="649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59" name="文字方塊 258"/>
          <p:cNvSpPr txBox="1"/>
          <p:nvPr/>
        </p:nvSpPr>
        <p:spPr>
          <a:xfrm>
            <a:off x="5400392" y="649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60" name="文字方塊 259"/>
          <p:cNvSpPr txBox="1"/>
          <p:nvPr/>
        </p:nvSpPr>
        <p:spPr>
          <a:xfrm>
            <a:off x="6289517" y="6493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261" name="文字方塊 260"/>
          <p:cNvSpPr txBox="1"/>
          <p:nvPr/>
        </p:nvSpPr>
        <p:spPr>
          <a:xfrm>
            <a:off x="7331001" y="1831735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5400000">
            <a:off x="7012050" y="1111701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向右箭號 277"/>
          <p:cNvSpPr/>
          <p:nvPr/>
        </p:nvSpPr>
        <p:spPr>
          <a:xfrm rot="5400000">
            <a:off x="7005462" y="2260468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向右箭號 278"/>
          <p:cNvSpPr/>
          <p:nvPr/>
        </p:nvSpPr>
        <p:spPr>
          <a:xfrm rot="5400000">
            <a:off x="7005462" y="2855501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0" name="向右箭號 279"/>
          <p:cNvSpPr/>
          <p:nvPr/>
        </p:nvSpPr>
        <p:spPr>
          <a:xfrm rot="5400000">
            <a:off x="7012050" y="3758958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1" name="向右箭號 280"/>
          <p:cNvSpPr/>
          <p:nvPr/>
        </p:nvSpPr>
        <p:spPr>
          <a:xfrm rot="5400000">
            <a:off x="7012050" y="4336722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2" name="向右箭號 281"/>
          <p:cNvSpPr/>
          <p:nvPr/>
        </p:nvSpPr>
        <p:spPr>
          <a:xfrm rot="5400000">
            <a:off x="7012050" y="5276424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3" name="向右箭號 282"/>
          <p:cNvSpPr/>
          <p:nvPr/>
        </p:nvSpPr>
        <p:spPr>
          <a:xfrm rot="5400000">
            <a:off x="7012050" y="5881654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內容版面配置區 178"/>
          <p:cNvSpPr>
            <a:spLocks noGrp="1"/>
          </p:cNvSpPr>
          <p:nvPr>
            <p:ph idx="1"/>
          </p:nvPr>
        </p:nvSpPr>
        <p:spPr>
          <a:xfrm>
            <a:off x="628650" y="1509333"/>
            <a:ext cx="4548261" cy="51000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Divide-and-conquer</a:t>
            </a:r>
          </a:p>
          <a:p>
            <a:r>
              <a:rPr lang="en-US" altLang="zh-TW" dirty="0" smtClean="0"/>
              <a:t>Division pass</a:t>
            </a:r>
          </a:p>
          <a:p>
            <a:pPr lvl="1"/>
            <a:r>
              <a:rPr lang="en-US" altLang="zh-TW" dirty="0" smtClean="0"/>
              <a:t>Pick the </a:t>
            </a:r>
            <a:r>
              <a:rPr lang="en-US" altLang="zh-TW" dirty="0" smtClean="0">
                <a:solidFill>
                  <a:srgbClr val="FF0000"/>
                </a:solidFill>
              </a:rPr>
              <a:t>first element </a:t>
            </a:r>
            <a:r>
              <a:rPr lang="en-US" altLang="zh-TW" dirty="0" smtClean="0"/>
              <a:t>as the </a:t>
            </a:r>
            <a:r>
              <a:rPr lang="en-US" altLang="zh-TW" dirty="0" smtClean="0">
                <a:solidFill>
                  <a:srgbClr val="FF0000"/>
                </a:solidFill>
              </a:rPr>
              <a:t>pivot</a:t>
            </a:r>
          </a:p>
          <a:p>
            <a:pPr lvl="1"/>
            <a:r>
              <a:rPr lang="en-US" altLang="zh-TW" dirty="0" smtClean="0"/>
              <a:t>Make elements whose key ≤ pivot the </a:t>
            </a:r>
            <a:r>
              <a:rPr lang="en-US" altLang="zh-TW" dirty="0" smtClean="0">
                <a:solidFill>
                  <a:srgbClr val="0000CC"/>
                </a:solidFill>
              </a:rPr>
              <a:t>left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Make elements whose key &gt; pivot the </a:t>
            </a:r>
            <a:r>
              <a:rPr lang="en-US" altLang="zh-TW" dirty="0" smtClean="0">
                <a:solidFill>
                  <a:srgbClr val="0000CC"/>
                </a:solidFill>
              </a:rPr>
              <a:t>right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r>
              <a:rPr lang="en-US" altLang="zh-TW" dirty="0" smtClean="0"/>
              <a:t>Division passes are continued until all </a:t>
            </a:r>
            <a:r>
              <a:rPr lang="en-US" altLang="zh-TW" dirty="0" err="1" smtClean="0"/>
              <a:t>sublists</a:t>
            </a:r>
            <a:r>
              <a:rPr lang="en-US" altLang="zh-TW" dirty="0" smtClean="0"/>
              <a:t> are of size ≤ 1.</a:t>
            </a:r>
          </a:p>
          <a:p>
            <a:r>
              <a:rPr lang="en-US" altLang="zh-TW" dirty="0" err="1" smtClean="0"/>
              <a:t>Baically</a:t>
            </a:r>
            <a:r>
              <a:rPr lang="en-US" altLang="zh-TW" dirty="0" smtClean="0"/>
              <a:t>, quick sort is </a:t>
            </a:r>
            <a:r>
              <a:rPr lang="en-US" altLang="zh-TW" dirty="0" err="1" smtClean="0">
                <a:solidFill>
                  <a:srgbClr val="FF0000"/>
                </a:solidFill>
              </a:rPr>
              <a:t>nonstable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0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Choice of Pivot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Pivot is the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leftmost</a:t>
            </a:r>
            <a:r>
              <a:rPr lang="en-US" altLang="zh-TW" dirty="0" smtClean="0">
                <a:ea typeface="新細明體" charset="-120"/>
              </a:rPr>
              <a:t> element in list that is to be sorted.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ea typeface="新細明體" charset="-120"/>
              </a:rPr>
              <a:t>When sorting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a[6:20],</a:t>
            </a:r>
            <a:r>
              <a:rPr lang="en-US" altLang="zh-TW" dirty="0" smtClean="0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use</a:t>
            </a:r>
            <a:r>
              <a:rPr lang="en-US" altLang="zh-TW" dirty="0" smtClean="0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a[6] </a:t>
            </a:r>
            <a:r>
              <a:rPr lang="en-US" altLang="zh-TW" dirty="0" smtClean="0">
                <a:ea typeface="新細明體" charset="-120"/>
              </a:rPr>
              <a:t>as the pivot. 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ea typeface="新細明體" charset="-120"/>
              </a:rPr>
              <a:t>Textbook implementation does this.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Randomly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select one of the elements to be sorted as the pivot.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ea typeface="新細明體" charset="-120"/>
              </a:rPr>
              <a:t>When sorting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a[6:20], </a:t>
            </a:r>
            <a:r>
              <a:rPr lang="en-US" altLang="zh-TW" dirty="0" smtClean="0">
                <a:ea typeface="新細明體" charset="-120"/>
              </a:rPr>
              <a:t>generate a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random number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r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in the range</a:t>
            </a:r>
            <a:r>
              <a:rPr lang="en-US" altLang="zh-TW" dirty="0" smtClean="0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[6, 20]</a:t>
            </a:r>
            <a:r>
              <a:rPr lang="en-US" altLang="zh-TW" dirty="0" smtClean="0">
                <a:ea typeface="新細明體" charset="-120"/>
              </a:rPr>
              <a:t>. Use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a[r]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as the pivot.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Median-of-Three rule</a:t>
            </a:r>
            <a:r>
              <a:rPr lang="en-US" altLang="zh-TW" dirty="0" smtClean="0">
                <a:ea typeface="新細明體" charset="-120"/>
              </a:rPr>
              <a:t>. From the leftmost, middle, and rightmost elements of the list to be sorted, select the one with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median key </a:t>
            </a:r>
            <a:r>
              <a:rPr lang="en-US" altLang="zh-TW" dirty="0" smtClean="0">
                <a:ea typeface="新細明體" charset="-120"/>
              </a:rPr>
              <a:t>as the pivot.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向右箭號 263"/>
          <p:cNvSpPr/>
          <p:nvPr/>
        </p:nvSpPr>
        <p:spPr>
          <a:xfrm rot="5400000">
            <a:off x="7022801" y="2412733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向右箭號 264"/>
          <p:cNvSpPr/>
          <p:nvPr/>
        </p:nvSpPr>
        <p:spPr>
          <a:xfrm rot="5400000">
            <a:off x="7022801" y="3479929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向右箭號 265"/>
          <p:cNvSpPr/>
          <p:nvPr/>
        </p:nvSpPr>
        <p:spPr>
          <a:xfrm rot="5400000">
            <a:off x="7022801" y="5110103"/>
            <a:ext cx="95282" cy="27060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 </a:t>
            </a:r>
            <a:r>
              <a:rPr lang="en-US" altLang="zh-TW" dirty="0"/>
              <a:t>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500704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Steps for generating </a:t>
            </a:r>
            <a:r>
              <a:rPr lang="en-US" altLang="zh-TW" dirty="0" err="1" smtClean="0"/>
              <a:t>sublists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Place pivot at a[1] (swap with a[1] if random pivot a[r] or median-of-three pivot is used)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Linear searching from the both ends</a:t>
            </a:r>
          </a:p>
          <a:p>
            <a:pPr lvl="1"/>
            <a:r>
              <a:rPr lang="en-US" altLang="zh-TW" dirty="0" smtClean="0"/>
              <a:t>Find candidates to swap</a:t>
            </a:r>
          </a:p>
          <a:p>
            <a:pPr lvl="1"/>
            <a:r>
              <a:rPr lang="en-US" altLang="zh-TW" dirty="0" smtClean="0"/>
              <a:t>Perform swapping 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In-place </a:t>
            </a:r>
            <a:r>
              <a:rPr lang="en-US" altLang="zh-TW" dirty="0" smtClean="0">
                <a:solidFill>
                  <a:srgbClr val="0000CC"/>
                </a:solidFill>
              </a:rPr>
              <a:t>partition and sorting</a:t>
            </a:r>
          </a:p>
          <a:p>
            <a:pPr lvl="1"/>
            <a:r>
              <a:rPr lang="en-US" altLang="zh-TW" dirty="0" smtClean="0"/>
              <a:t>One can use an </a:t>
            </a:r>
            <a:r>
              <a:rPr lang="en-US" altLang="zh-TW" dirty="0" smtClean="0">
                <a:solidFill>
                  <a:srgbClr val="0000CC"/>
                </a:solidFill>
              </a:rPr>
              <a:t>additional array </a:t>
            </a:r>
            <a:r>
              <a:rPr lang="en-US" altLang="zh-TW" dirty="0" smtClean="0"/>
              <a:t>for partition 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40781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5771730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6202679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6633629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7064578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" name="橢圓 16"/>
          <p:cNvSpPr/>
          <p:nvPr/>
        </p:nvSpPr>
        <p:spPr>
          <a:xfrm>
            <a:off x="5403156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834105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6265054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696003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131382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00133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" name="矩形 42"/>
          <p:cNvSpPr/>
          <p:nvPr/>
        </p:nvSpPr>
        <p:spPr>
          <a:xfrm>
            <a:off x="7931082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" name="矩形 43"/>
          <p:cNvSpPr/>
          <p:nvPr/>
        </p:nvSpPr>
        <p:spPr>
          <a:xfrm>
            <a:off x="8362031" y="264326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" name="橢圓 46"/>
          <p:cNvSpPr/>
          <p:nvPr/>
        </p:nvSpPr>
        <p:spPr>
          <a:xfrm>
            <a:off x="7562508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7993457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8424406" y="269996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340781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4" name="矩形 163"/>
          <p:cNvSpPr/>
          <p:nvPr/>
        </p:nvSpPr>
        <p:spPr>
          <a:xfrm>
            <a:off x="5771730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5" name="矩形 164"/>
          <p:cNvSpPr/>
          <p:nvPr/>
        </p:nvSpPr>
        <p:spPr>
          <a:xfrm>
            <a:off x="6202679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6" name="矩形 165"/>
          <p:cNvSpPr/>
          <p:nvPr/>
        </p:nvSpPr>
        <p:spPr>
          <a:xfrm>
            <a:off x="6633629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7" name="矩形 166"/>
          <p:cNvSpPr/>
          <p:nvPr/>
        </p:nvSpPr>
        <p:spPr>
          <a:xfrm>
            <a:off x="7064578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8" name="橢圓 167"/>
          <p:cNvSpPr/>
          <p:nvPr/>
        </p:nvSpPr>
        <p:spPr>
          <a:xfrm>
            <a:off x="5403156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9" name="橢圓 168"/>
          <p:cNvSpPr/>
          <p:nvPr/>
        </p:nvSpPr>
        <p:spPr>
          <a:xfrm>
            <a:off x="5834105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0" name="橢圓 169"/>
          <p:cNvSpPr/>
          <p:nvPr/>
        </p:nvSpPr>
        <p:spPr>
          <a:xfrm>
            <a:off x="6265054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1" name="橢圓 170"/>
          <p:cNvSpPr/>
          <p:nvPr/>
        </p:nvSpPr>
        <p:spPr>
          <a:xfrm>
            <a:off x="6696003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2" name="橢圓 171"/>
          <p:cNvSpPr/>
          <p:nvPr/>
        </p:nvSpPr>
        <p:spPr>
          <a:xfrm>
            <a:off x="7131382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500133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4" name="矩形 173"/>
          <p:cNvSpPr/>
          <p:nvPr/>
        </p:nvSpPr>
        <p:spPr>
          <a:xfrm>
            <a:off x="7931082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5" name="矩形 174"/>
          <p:cNvSpPr/>
          <p:nvPr/>
        </p:nvSpPr>
        <p:spPr>
          <a:xfrm>
            <a:off x="8362031" y="3710456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6" name="橢圓 175"/>
          <p:cNvSpPr/>
          <p:nvPr/>
        </p:nvSpPr>
        <p:spPr>
          <a:xfrm>
            <a:off x="7562508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7993457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8424406" y="3767160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5340781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2" name="矩形 181"/>
          <p:cNvSpPr/>
          <p:nvPr/>
        </p:nvSpPr>
        <p:spPr>
          <a:xfrm>
            <a:off x="5771730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3" name="矩形 182"/>
          <p:cNvSpPr/>
          <p:nvPr/>
        </p:nvSpPr>
        <p:spPr>
          <a:xfrm>
            <a:off x="6202679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4" name="矩形 183"/>
          <p:cNvSpPr/>
          <p:nvPr/>
        </p:nvSpPr>
        <p:spPr>
          <a:xfrm>
            <a:off x="6633629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5" name="矩形 184"/>
          <p:cNvSpPr/>
          <p:nvPr/>
        </p:nvSpPr>
        <p:spPr>
          <a:xfrm>
            <a:off x="7064578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6" name="橢圓 185"/>
          <p:cNvSpPr/>
          <p:nvPr/>
        </p:nvSpPr>
        <p:spPr>
          <a:xfrm>
            <a:off x="5403156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5834105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8" name="橢圓 187"/>
          <p:cNvSpPr/>
          <p:nvPr/>
        </p:nvSpPr>
        <p:spPr>
          <a:xfrm>
            <a:off x="6265054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9" name="橢圓 188"/>
          <p:cNvSpPr/>
          <p:nvPr/>
        </p:nvSpPr>
        <p:spPr>
          <a:xfrm>
            <a:off x="6696003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7131382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00133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2" name="矩形 191"/>
          <p:cNvSpPr/>
          <p:nvPr/>
        </p:nvSpPr>
        <p:spPr>
          <a:xfrm>
            <a:off x="7931082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3" name="矩形 192"/>
          <p:cNvSpPr/>
          <p:nvPr/>
        </p:nvSpPr>
        <p:spPr>
          <a:xfrm>
            <a:off x="8362031" y="535412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4" name="橢圓 193"/>
          <p:cNvSpPr/>
          <p:nvPr/>
        </p:nvSpPr>
        <p:spPr>
          <a:xfrm>
            <a:off x="7562508" y="5410826"/>
            <a:ext cx="317541" cy="31754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5" name="橢圓 194"/>
          <p:cNvSpPr/>
          <p:nvPr/>
        </p:nvSpPr>
        <p:spPr>
          <a:xfrm>
            <a:off x="7993457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6" name="橢圓 195"/>
          <p:cNvSpPr/>
          <p:nvPr/>
        </p:nvSpPr>
        <p:spPr>
          <a:xfrm>
            <a:off x="8424406" y="541082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57" name="文字方塊 156"/>
          <p:cNvSpPr txBox="1"/>
          <p:nvPr/>
        </p:nvSpPr>
        <p:spPr>
          <a:xfrm>
            <a:off x="5939881" y="5916272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sublist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920718" y="5902175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sublist</a:t>
            </a:r>
            <a:endParaRPr lang="zh-TW" altLang="en-US" dirty="0"/>
          </a:p>
        </p:txBody>
      </p:sp>
      <p:sp>
        <p:nvSpPr>
          <p:cNvPr id="159" name="左中括弧 158"/>
          <p:cNvSpPr/>
          <p:nvPr/>
        </p:nvSpPr>
        <p:spPr>
          <a:xfrm rot="16200000">
            <a:off x="6339190" y="4838639"/>
            <a:ext cx="152400" cy="2154746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左中括弧 159"/>
          <p:cNvSpPr/>
          <p:nvPr/>
        </p:nvSpPr>
        <p:spPr>
          <a:xfrm rot="16200000">
            <a:off x="8287670" y="5489838"/>
            <a:ext cx="152400" cy="852693"/>
          </a:xfrm>
          <a:prstGeom prst="leftBracket">
            <a:avLst>
              <a:gd name="adj" fmla="val 43347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文字方塊 160"/>
          <p:cNvSpPr txBox="1"/>
          <p:nvPr/>
        </p:nvSpPr>
        <p:spPr>
          <a:xfrm>
            <a:off x="7572697" y="57910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^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/>
        </p:nvSpPr>
        <p:spPr>
          <a:xfrm>
            <a:off x="7331001" y="588790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pivot</a:t>
            </a:r>
            <a:endParaRPr lang="zh-TW" altLang="en-US" dirty="0"/>
          </a:p>
        </p:txBody>
      </p:sp>
      <p:sp>
        <p:nvSpPr>
          <p:cNvPr id="215" name="矩形 214"/>
          <p:cNvSpPr/>
          <p:nvPr/>
        </p:nvSpPr>
        <p:spPr>
          <a:xfrm>
            <a:off x="5338017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6" name="矩形 215"/>
          <p:cNvSpPr/>
          <p:nvPr/>
        </p:nvSpPr>
        <p:spPr>
          <a:xfrm>
            <a:off x="5768966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7" name="矩形 216"/>
          <p:cNvSpPr/>
          <p:nvPr/>
        </p:nvSpPr>
        <p:spPr>
          <a:xfrm>
            <a:off x="6199915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8" name="矩形 217"/>
          <p:cNvSpPr/>
          <p:nvPr/>
        </p:nvSpPr>
        <p:spPr>
          <a:xfrm>
            <a:off x="6630865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9" name="矩形 218"/>
          <p:cNvSpPr/>
          <p:nvPr/>
        </p:nvSpPr>
        <p:spPr>
          <a:xfrm>
            <a:off x="7061814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0" name="橢圓 219"/>
          <p:cNvSpPr/>
          <p:nvPr/>
        </p:nvSpPr>
        <p:spPr>
          <a:xfrm>
            <a:off x="5400392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1" name="橢圓 220"/>
          <p:cNvSpPr/>
          <p:nvPr/>
        </p:nvSpPr>
        <p:spPr>
          <a:xfrm>
            <a:off x="5831341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2" name="橢圓 221"/>
          <p:cNvSpPr/>
          <p:nvPr/>
        </p:nvSpPr>
        <p:spPr>
          <a:xfrm>
            <a:off x="6262290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3" name="橢圓 222"/>
          <p:cNvSpPr/>
          <p:nvPr/>
        </p:nvSpPr>
        <p:spPr>
          <a:xfrm>
            <a:off x="6693239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4" name="橢圓 223"/>
          <p:cNvSpPr/>
          <p:nvPr/>
        </p:nvSpPr>
        <p:spPr>
          <a:xfrm>
            <a:off x="7128618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497369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6" name="矩形 225"/>
          <p:cNvSpPr/>
          <p:nvPr/>
        </p:nvSpPr>
        <p:spPr>
          <a:xfrm>
            <a:off x="7928318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7" name="矩形 226"/>
          <p:cNvSpPr/>
          <p:nvPr/>
        </p:nvSpPr>
        <p:spPr>
          <a:xfrm>
            <a:off x="8359267" y="1284201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8" name="橢圓 227"/>
          <p:cNvSpPr/>
          <p:nvPr/>
        </p:nvSpPr>
        <p:spPr>
          <a:xfrm>
            <a:off x="7559744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9" name="橢圓 228"/>
          <p:cNvSpPr/>
          <p:nvPr/>
        </p:nvSpPr>
        <p:spPr>
          <a:xfrm>
            <a:off x="7990693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0" name="橢圓 229"/>
          <p:cNvSpPr/>
          <p:nvPr/>
        </p:nvSpPr>
        <p:spPr>
          <a:xfrm>
            <a:off x="8421642" y="1340905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30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252" y="1106525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540225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583261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26297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669333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12369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55405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98441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414773" y="9137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3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252" y="2485056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6" descr="http://st.depositphotos.com/2131499/4576/v/170/depositphotos_45764847-red-triangular-fl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7252" y="3541408"/>
            <a:ext cx="396793" cy="3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單箭頭接點 29"/>
          <p:cNvCxnSpPr/>
          <p:nvPr/>
        </p:nvCxnSpPr>
        <p:spPr>
          <a:xfrm>
            <a:off x="5768966" y="1817078"/>
            <a:ext cx="64642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/>
          <p:cNvCxnSpPr/>
          <p:nvPr/>
        </p:nvCxnSpPr>
        <p:spPr>
          <a:xfrm flipH="1">
            <a:off x="8556022" y="1817078"/>
            <a:ext cx="21652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/>
          <p:cNvCxnSpPr/>
          <p:nvPr/>
        </p:nvCxnSpPr>
        <p:spPr>
          <a:xfrm flipH="1">
            <a:off x="8149463" y="3176955"/>
            <a:ext cx="40873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/>
          <p:cNvCxnSpPr/>
          <p:nvPr/>
        </p:nvCxnSpPr>
        <p:spPr>
          <a:xfrm>
            <a:off x="6432387" y="3176955"/>
            <a:ext cx="845671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/>
          <p:cNvCxnSpPr/>
          <p:nvPr/>
        </p:nvCxnSpPr>
        <p:spPr>
          <a:xfrm>
            <a:off x="6846339" y="4270357"/>
            <a:ext cx="1303124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/>
          <p:cNvCxnSpPr/>
          <p:nvPr/>
        </p:nvCxnSpPr>
        <p:spPr>
          <a:xfrm flipH="1">
            <a:off x="7718514" y="4325816"/>
            <a:ext cx="40873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字方塊 243"/>
              <p:cNvSpPr txBox="1"/>
              <p:nvPr/>
            </p:nvSpPr>
            <p:spPr>
              <a:xfrm>
                <a:off x="5440504" y="1774162"/>
                <a:ext cx="1837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7030A0"/>
                    </a:solidFill>
                  </a:rPr>
                  <a:t>find a key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 smtClean="0">
                    <a:solidFill>
                      <a:srgbClr val="7030A0"/>
                    </a:solidFill>
                  </a:rPr>
                  <a:t>pivot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4" name="文字方塊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04" y="1774162"/>
                <a:ext cx="1837554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2649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字方塊 244"/>
              <p:cNvSpPr txBox="1"/>
              <p:nvPr/>
            </p:nvSpPr>
            <p:spPr>
              <a:xfrm>
                <a:off x="7447910" y="1772828"/>
                <a:ext cx="1837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B050"/>
                    </a:solidFill>
                  </a:rPr>
                  <a:t>find a key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 smtClean="0">
                    <a:solidFill>
                      <a:srgbClr val="00B050"/>
                    </a:solidFill>
                  </a:rPr>
                  <a:t>pivot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5" name="文字方塊 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10" y="1772828"/>
                <a:ext cx="1837554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990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文字方塊 246"/>
          <p:cNvSpPr txBox="1"/>
          <p:nvPr/>
        </p:nvSpPr>
        <p:spPr>
          <a:xfrm>
            <a:off x="6550094" y="314252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find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8162352" y="314252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find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49" name="文字方塊 248"/>
          <p:cNvSpPr txBox="1"/>
          <p:nvPr/>
        </p:nvSpPr>
        <p:spPr>
          <a:xfrm>
            <a:off x="7738473" y="429205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find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50" name="文字方塊 249"/>
          <p:cNvSpPr txBox="1"/>
          <p:nvPr/>
        </p:nvSpPr>
        <p:spPr>
          <a:xfrm>
            <a:off x="7084231" y="429254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find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52" name="文字方塊 251"/>
          <p:cNvSpPr txBox="1"/>
          <p:nvPr/>
        </p:nvSpPr>
        <p:spPr>
          <a:xfrm>
            <a:off x="5554045" y="125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6415389" y="2148151"/>
            <a:ext cx="2145973" cy="549096"/>
            <a:chOff x="6415389" y="2264329"/>
            <a:chExt cx="2145973" cy="432918"/>
          </a:xfrm>
        </p:grpSpPr>
        <p:sp>
          <p:nvSpPr>
            <p:cNvPr id="254" name="手繪多邊形 253"/>
            <p:cNvSpPr/>
            <p:nvPr/>
          </p:nvSpPr>
          <p:spPr>
            <a:xfrm>
              <a:off x="6415389" y="2269385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5" name="手繪多邊形 254"/>
            <p:cNvSpPr/>
            <p:nvPr/>
          </p:nvSpPr>
          <p:spPr>
            <a:xfrm flipH="1">
              <a:off x="6420729" y="2264329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6" name="文字方塊 245"/>
          <p:cNvSpPr txBox="1"/>
          <p:nvPr/>
        </p:nvSpPr>
        <p:spPr>
          <a:xfrm>
            <a:off x="7151575" y="2102125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swap</a:t>
            </a:r>
            <a:endParaRPr lang="zh-TW" altLang="en-US" dirty="0"/>
          </a:p>
        </p:txBody>
      </p:sp>
      <p:grpSp>
        <p:nvGrpSpPr>
          <p:cNvPr id="256" name="群組 255"/>
          <p:cNvGrpSpPr/>
          <p:nvPr/>
        </p:nvGrpSpPr>
        <p:grpSpPr>
          <a:xfrm>
            <a:off x="7268118" y="3325592"/>
            <a:ext cx="859127" cy="438454"/>
            <a:chOff x="6415389" y="2264329"/>
            <a:chExt cx="2145973" cy="432918"/>
          </a:xfrm>
        </p:grpSpPr>
        <p:sp>
          <p:nvSpPr>
            <p:cNvPr id="257" name="手繪多邊形 256"/>
            <p:cNvSpPr/>
            <p:nvPr/>
          </p:nvSpPr>
          <p:spPr>
            <a:xfrm>
              <a:off x="6415389" y="2269385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手繪多邊形 257"/>
            <p:cNvSpPr/>
            <p:nvPr/>
          </p:nvSpPr>
          <p:spPr>
            <a:xfrm flipH="1">
              <a:off x="6420729" y="2264329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9" name="群組 258"/>
          <p:cNvGrpSpPr/>
          <p:nvPr/>
        </p:nvGrpSpPr>
        <p:grpSpPr>
          <a:xfrm>
            <a:off x="5559116" y="4629020"/>
            <a:ext cx="2159398" cy="760556"/>
            <a:chOff x="6415389" y="2264329"/>
            <a:chExt cx="2145973" cy="432918"/>
          </a:xfrm>
        </p:grpSpPr>
        <p:sp>
          <p:nvSpPr>
            <p:cNvPr id="260" name="手繪多邊形 259"/>
            <p:cNvSpPr/>
            <p:nvPr/>
          </p:nvSpPr>
          <p:spPr>
            <a:xfrm>
              <a:off x="6415389" y="2269385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 260"/>
            <p:cNvSpPr/>
            <p:nvPr/>
          </p:nvSpPr>
          <p:spPr>
            <a:xfrm flipH="1">
              <a:off x="6420729" y="2264329"/>
              <a:ext cx="2140633" cy="427862"/>
            </a:xfrm>
            <a:custGeom>
              <a:avLst/>
              <a:gdLst>
                <a:gd name="connsiteX0" fmla="*/ 1078523 w 1078523"/>
                <a:gd name="connsiteY0" fmla="*/ 0 h 945662"/>
                <a:gd name="connsiteX1" fmla="*/ 844062 w 1078523"/>
                <a:gd name="connsiteY1" fmla="*/ 343877 h 945662"/>
                <a:gd name="connsiteX2" fmla="*/ 437662 w 1078523"/>
                <a:gd name="connsiteY2" fmla="*/ 445477 h 945662"/>
                <a:gd name="connsiteX3" fmla="*/ 93785 w 1078523"/>
                <a:gd name="connsiteY3" fmla="*/ 640862 h 945662"/>
                <a:gd name="connsiteX4" fmla="*/ 0 w 1078523"/>
                <a:gd name="connsiteY4" fmla="*/ 945662 h 94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523" h="945662">
                  <a:moveTo>
                    <a:pt x="1078523" y="0"/>
                  </a:moveTo>
                  <a:cubicBezTo>
                    <a:pt x="1014697" y="134815"/>
                    <a:pt x="950872" y="269631"/>
                    <a:pt x="844062" y="343877"/>
                  </a:cubicBezTo>
                  <a:cubicBezTo>
                    <a:pt x="737252" y="418123"/>
                    <a:pt x="562708" y="395980"/>
                    <a:pt x="437662" y="445477"/>
                  </a:cubicBezTo>
                  <a:cubicBezTo>
                    <a:pt x="312616" y="494975"/>
                    <a:pt x="166729" y="557498"/>
                    <a:pt x="93785" y="640862"/>
                  </a:cubicBezTo>
                  <a:cubicBezTo>
                    <a:pt x="20841" y="724226"/>
                    <a:pt x="10420" y="834944"/>
                    <a:pt x="0" y="945662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1" name="文字方塊 250"/>
          <p:cNvSpPr txBox="1"/>
          <p:nvPr/>
        </p:nvSpPr>
        <p:spPr>
          <a:xfrm>
            <a:off x="5674194" y="4645197"/>
            <a:ext cx="274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last swap place the pivot between the two </a:t>
            </a:r>
            <a:r>
              <a:rPr lang="en-US" altLang="zh-TW" dirty="0" err="1" smtClean="0"/>
              <a:t>sublists</a:t>
            </a:r>
            <a:endParaRPr lang="zh-TW" altLang="en-US" dirty="0"/>
          </a:p>
        </p:txBody>
      </p:sp>
      <p:sp>
        <p:nvSpPr>
          <p:cNvPr id="262" name="文字方塊 261"/>
          <p:cNvSpPr txBox="1"/>
          <p:nvPr/>
        </p:nvSpPr>
        <p:spPr>
          <a:xfrm>
            <a:off x="7174281" y="322889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776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7885566" cy="5100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(T *a,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left,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a[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left:right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into </a:t>
            </a:r>
            <a:r>
              <a:rPr lang="en-US" altLang="zh-TW" sz="18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nondecreasing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a[left] as pivot</a:t>
            </a:r>
            <a:endParaRPr lang="zh-TW" alt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(left &lt; right)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pivot = a[left];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left;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 right +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do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do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j--;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(a[j] &gt; pivot);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//find a key ≤pivot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&lt;= pivot);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//find a key &gt;pivot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j)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swap(a[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], a[j]);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swap(pivot,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a[j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//place the pivot between 2 lists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left, j - 1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recursion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j + 1, right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recursion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242646" y="2618154"/>
            <a:ext cx="0" cy="333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742830" y="3767015"/>
            <a:ext cx="0" cy="11019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In-Place Partitioning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29</a:t>
            </a:fld>
            <a:endParaRPr lang="zh-TW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34413" y="1790128"/>
            <a:ext cx="5703888" cy="519113"/>
            <a:chOff x="871" y="720"/>
            <a:chExt cx="3593" cy="327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71" y="720"/>
              <a:ext cx="3593" cy="327"/>
              <a:chOff x="871" y="720"/>
              <a:chExt cx="3593" cy="327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54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574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82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862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211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150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390" y="720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269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2678" y="720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298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014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326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3302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26" name="Rectangle 21"/>
              <p:cNvSpPr>
                <a:spLocks noChangeArrowheads="1"/>
              </p:cNvSpPr>
              <p:nvPr/>
            </p:nvSpPr>
            <p:spPr bwMode="auto">
              <a:xfrm>
                <a:off x="355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3590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384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3878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413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416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871" y="720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effectLst/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252" y="720"/>
              <a:ext cx="332" cy="327"/>
              <a:chOff x="1252" y="720"/>
              <a:chExt cx="332" cy="327"/>
            </a:xfrm>
          </p:grpSpPr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Rectangle 30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3253650" y="1790128"/>
            <a:ext cx="527050" cy="519113"/>
            <a:chOff x="1828" y="720"/>
            <a:chExt cx="332" cy="327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828" y="772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862" y="720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8</a:t>
              </a:r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6911250" y="1790128"/>
            <a:ext cx="527050" cy="519113"/>
            <a:chOff x="4132" y="720"/>
            <a:chExt cx="332" cy="327"/>
          </a:xfrm>
        </p:grpSpPr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132" y="7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166" y="720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3</a:t>
              </a:r>
            </a:p>
          </p:txBody>
        </p:sp>
      </p:grp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1734413" y="2704528"/>
            <a:ext cx="5703888" cy="519113"/>
            <a:chOff x="871" y="1296"/>
            <a:chExt cx="3593" cy="327"/>
          </a:xfrm>
        </p:grpSpPr>
        <p:grpSp>
          <p:nvGrpSpPr>
            <p:cNvPr id="40" name="Group 38"/>
            <p:cNvGrpSpPr>
              <a:grpSpLocks/>
            </p:cNvGrpSpPr>
            <p:nvPr/>
          </p:nvGrpSpPr>
          <p:grpSpPr bwMode="auto">
            <a:xfrm>
              <a:off x="871" y="1296"/>
              <a:ext cx="3593" cy="327"/>
              <a:chOff x="871" y="1296"/>
              <a:chExt cx="3593" cy="327"/>
            </a:xfrm>
          </p:grpSpPr>
          <p:sp>
            <p:nvSpPr>
              <p:cNvPr id="44" name="Rectangle 39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auto">
              <a:xfrm>
                <a:off x="154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Rectangle 42"/>
              <p:cNvSpPr>
                <a:spLocks noChangeArrowheads="1"/>
              </p:cNvSpPr>
              <p:nvPr/>
            </p:nvSpPr>
            <p:spPr bwMode="auto">
              <a:xfrm>
                <a:off x="1574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182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1862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211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Rectangle 46"/>
              <p:cNvSpPr>
                <a:spLocks noChangeArrowheads="1"/>
              </p:cNvSpPr>
              <p:nvPr/>
            </p:nvSpPr>
            <p:spPr bwMode="auto">
              <a:xfrm>
                <a:off x="2150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2" name="Rectangle 47"/>
              <p:cNvSpPr>
                <a:spLocks noChangeArrowheads="1"/>
              </p:cNvSpPr>
              <p:nvPr/>
            </p:nvSpPr>
            <p:spPr bwMode="auto">
              <a:xfrm>
                <a:off x="240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" name="Rectangle 48"/>
              <p:cNvSpPr>
                <a:spLocks noChangeArrowheads="1"/>
              </p:cNvSpPr>
              <p:nvPr/>
            </p:nvSpPr>
            <p:spPr bwMode="auto">
              <a:xfrm>
                <a:off x="2390" y="1296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4" name="Rectangle 49"/>
              <p:cNvSpPr>
                <a:spLocks noChangeArrowheads="1"/>
              </p:cNvSpPr>
              <p:nvPr/>
            </p:nvSpPr>
            <p:spPr bwMode="auto">
              <a:xfrm>
                <a:off x="269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" name="Rectangle 50"/>
              <p:cNvSpPr>
                <a:spLocks noChangeArrowheads="1"/>
              </p:cNvSpPr>
              <p:nvPr/>
            </p:nvSpPr>
            <p:spPr bwMode="auto">
              <a:xfrm>
                <a:off x="2678" y="1296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6" name="Rectangle 51"/>
              <p:cNvSpPr>
                <a:spLocks noChangeArrowheads="1"/>
              </p:cNvSpPr>
              <p:nvPr/>
            </p:nvSpPr>
            <p:spPr bwMode="auto">
              <a:xfrm>
                <a:off x="298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" name="Rectangle 52"/>
              <p:cNvSpPr>
                <a:spLocks noChangeArrowheads="1"/>
              </p:cNvSpPr>
              <p:nvPr/>
            </p:nvSpPr>
            <p:spPr bwMode="auto">
              <a:xfrm>
                <a:off x="3014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8" name="Rectangle 53"/>
              <p:cNvSpPr>
                <a:spLocks noChangeArrowheads="1"/>
              </p:cNvSpPr>
              <p:nvPr/>
            </p:nvSpPr>
            <p:spPr bwMode="auto">
              <a:xfrm>
                <a:off x="326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3302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60" name="Rectangle 55"/>
              <p:cNvSpPr>
                <a:spLocks noChangeArrowheads="1"/>
              </p:cNvSpPr>
              <p:nvPr/>
            </p:nvSpPr>
            <p:spPr bwMode="auto">
              <a:xfrm>
                <a:off x="355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" name="Rectangle 56"/>
              <p:cNvSpPr>
                <a:spLocks noChangeArrowheads="1"/>
              </p:cNvSpPr>
              <p:nvPr/>
            </p:nvSpPr>
            <p:spPr bwMode="auto">
              <a:xfrm>
                <a:off x="3590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62" name="Rectangle 57"/>
              <p:cNvSpPr>
                <a:spLocks noChangeArrowheads="1"/>
              </p:cNvSpPr>
              <p:nvPr/>
            </p:nvSpPr>
            <p:spPr bwMode="auto">
              <a:xfrm>
                <a:off x="384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3" name="Rectangle 58"/>
              <p:cNvSpPr>
                <a:spLocks noChangeArrowheads="1"/>
              </p:cNvSpPr>
              <p:nvPr/>
            </p:nvSpPr>
            <p:spPr bwMode="auto">
              <a:xfrm>
                <a:off x="3878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64" name="Rectangle 59"/>
              <p:cNvSpPr>
                <a:spLocks noChangeArrowheads="1"/>
              </p:cNvSpPr>
              <p:nvPr/>
            </p:nvSpPr>
            <p:spPr bwMode="auto">
              <a:xfrm>
                <a:off x="413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" name="Rectangle 60"/>
              <p:cNvSpPr>
                <a:spLocks noChangeArrowheads="1"/>
              </p:cNvSpPr>
              <p:nvPr/>
            </p:nvSpPr>
            <p:spPr bwMode="auto">
              <a:xfrm>
                <a:off x="416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66" name="Rectangle 61"/>
              <p:cNvSpPr>
                <a:spLocks noChangeArrowheads="1"/>
              </p:cNvSpPr>
              <p:nvPr/>
            </p:nvSpPr>
            <p:spPr bwMode="auto">
              <a:xfrm>
                <a:off x="871" y="1296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effectLst/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41" name="Group 62"/>
            <p:cNvGrpSpPr>
              <a:grpSpLocks/>
            </p:cNvGrpSpPr>
            <p:nvPr/>
          </p:nvGrpSpPr>
          <p:grpSpPr bwMode="auto">
            <a:xfrm>
              <a:off x="1252" y="1296"/>
              <a:ext cx="332" cy="327"/>
              <a:chOff x="1252" y="1296"/>
              <a:chExt cx="332" cy="327"/>
            </a:xfrm>
          </p:grpSpPr>
          <p:sp>
            <p:nvSpPr>
              <p:cNvPr id="42" name="Rectangle 63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" name="Rectangle 64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4145825" y="2704528"/>
            <a:ext cx="625475" cy="519113"/>
            <a:chOff x="2390" y="1296"/>
            <a:chExt cx="394" cy="327"/>
          </a:xfrm>
        </p:grpSpPr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404" y="1348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390" y="1296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11</a:t>
              </a:r>
            </a:p>
          </p:txBody>
        </p:sp>
      </p:grp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5539650" y="2704528"/>
            <a:ext cx="527050" cy="519113"/>
            <a:chOff x="3268" y="1296"/>
            <a:chExt cx="332" cy="327"/>
          </a:xfrm>
        </p:grpSpPr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268" y="1348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3302" y="1296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</a:t>
              </a:r>
            </a:p>
          </p:txBody>
        </p:sp>
      </p:grpSp>
      <p:grpSp>
        <p:nvGrpSpPr>
          <p:cNvPr id="73" name="Group 71"/>
          <p:cNvGrpSpPr>
            <a:grpSpLocks/>
          </p:cNvGrpSpPr>
          <p:nvPr/>
        </p:nvGrpSpPr>
        <p:grpSpPr bwMode="auto">
          <a:xfrm>
            <a:off x="1734413" y="3542728"/>
            <a:ext cx="5703888" cy="519113"/>
            <a:chOff x="871" y="1824"/>
            <a:chExt cx="3593" cy="327"/>
          </a:xfrm>
        </p:grpSpPr>
        <p:grpSp>
          <p:nvGrpSpPr>
            <p:cNvPr id="74" name="Group 72"/>
            <p:cNvGrpSpPr>
              <a:grpSpLocks/>
            </p:cNvGrpSpPr>
            <p:nvPr/>
          </p:nvGrpSpPr>
          <p:grpSpPr bwMode="auto">
            <a:xfrm>
              <a:off x="871" y="1824"/>
              <a:ext cx="3593" cy="327"/>
              <a:chOff x="871" y="1824"/>
              <a:chExt cx="3593" cy="327"/>
            </a:xfrm>
          </p:grpSpPr>
          <p:sp>
            <p:nvSpPr>
              <p:cNvPr id="78" name="Rectangle 73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9" name="Rectangle 74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80" name="Rectangle 75"/>
              <p:cNvSpPr>
                <a:spLocks noChangeArrowheads="1"/>
              </p:cNvSpPr>
              <p:nvPr/>
            </p:nvSpPr>
            <p:spPr bwMode="auto">
              <a:xfrm>
                <a:off x="154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" name="Rectangle 76"/>
              <p:cNvSpPr>
                <a:spLocks noChangeArrowheads="1"/>
              </p:cNvSpPr>
              <p:nvPr/>
            </p:nvSpPr>
            <p:spPr bwMode="auto">
              <a:xfrm>
                <a:off x="1574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82" name="Rectangle 77"/>
              <p:cNvSpPr>
                <a:spLocks noChangeArrowheads="1"/>
              </p:cNvSpPr>
              <p:nvPr/>
            </p:nvSpPr>
            <p:spPr bwMode="auto">
              <a:xfrm>
                <a:off x="182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3" name="Rectangle 78"/>
              <p:cNvSpPr>
                <a:spLocks noChangeArrowheads="1"/>
              </p:cNvSpPr>
              <p:nvPr/>
            </p:nvSpPr>
            <p:spPr bwMode="auto">
              <a:xfrm>
                <a:off x="1862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84" name="Rectangle 79"/>
              <p:cNvSpPr>
                <a:spLocks noChangeArrowheads="1"/>
              </p:cNvSpPr>
              <p:nvPr/>
            </p:nvSpPr>
            <p:spPr bwMode="auto">
              <a:xfrm>
                <a:off x="211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5" name="Rectangle 80"/>
              <p:cNvSpPr>
                <a:spLocks noChangeArrowheads="1"/>
              </p:cNvSpPr>
              <p:nvPr/>
            </p:nvSpPr>
            <p:spPr bwMode="auto">
              <a:xfrm>
                <a:off x="2150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86" name="Rectangle 81"/>
              <p:cNvSpPr>
                <a:spLocks noChangeArrowheads="1"/>
              </p:cNvSpPr>
              <p:nvPr/>
            </p:nvSpPr>
            <p:spPr bwMode="auto">
              <a:xfrm>
                <a:off x="240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82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88" name="Rectangle 83"/>
              <p:cNvSpPr>
                <a:spLocks noChangeArrowheads="1"/>
              </p:cNvSpPr>
              <p:nvPr/>
            </p:nvSpPr>
            <p:spPr bwMode="auto">
              <a:xfrm>
                <a:off x="269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84"/>
              <p:cNvSpPr>
                <a:spLocks noChangeArrowheads="1"/>
              </p:cNvSpPr>
              <p:nvPr/>
            </p:nvSpPr>
            <p:spPr bwMode="auto">
              <a:xfrm>
                <a:off x="2678" y="182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90" name="Rectangle 85"/>
              <p:cNvSpPr>
                <a:spLocks noChangeArrowheads="1"/>
              </p:cNvSpPr>
              <p:nvPr/>
            </p:nvSpPr>
            <p:spPr bwMode="auto">
              <a:xfrm>
                <a:off x="298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86"/>
              <p:cNvSpPr>
                <a:spLocks noChangeArrowheads="1"/>
              </p:cNvSpPr>
              <p:nvPr/>
            </p:nvSpPr>
            <p:spPr bwMode="auto">
              <a:xfrm>
                <a:off x="3014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92" name="Rectangle 87"/>
              <p:cNvSpPr>
                <a:spLocks noChangeArrowheads="1"/>
              </p:cNvSpPr>
              <p:nvPr/>
            </p:nvSpPr>
            <p:spPr bwMode="auto">
              <a:xfrm>
                <a:off x="326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Rectangle 88"/>
              <p:cNvSpPr>
                <a:spLocks noChangeArrowheads="1"/>
              </p:cNvSpPr>
              <p:nvPr/>
            </p:nvSpPr>
            <p:spPr bwMode="auto">
              <a:xfrm>
                <a:off x="3254" y="182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94" name="Rectangle 89"/>
              <p:cNvSpPr>
                <a:spLocks noChangeArrowheads="1"/>
              </p:cNvSpPr>
              <p:nvPr/>
            </p:nvSpPr>
            <p:spPr bwMode="auto">
              <a:xfrm>
                <a:off x="355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Rectangle 90"/>
              <p:cNvSpPr>
                <a:spLocks noChangeArrowheads="1"/>
              </p:cNvSpPr>
              <p:nvPr/>
            </p:nvSpPr>
            <p:spPr bwMode="auto">
              <a:xfrm>
                <a:off x="3590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96" name="Rectangle 91"/>
              <p:cNvSpPr>
                <a:spLocks noChangeArrowheads="1"/>
              </p:cNvSpPr>
              <p:nvPr/>
            </p:nvSpPr>
            <p:spPr bwMode="auto">
              <a:xfrm>
                <a:off x="384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Rectangle 92"/>
              <p:cNvSpPr>
                <a:spLocks noChangeArrowheads="1"/>
              </p:cNvSpPr>
              <p:nvPr/>
            </p:nvSpPr>
            <p:spPr bwMode="auto">
              <a:xfrm>
                <a:off x="3878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98" name="Rectangle 93"/>
              <p:cNvSpPr>
                <a:spLocks noChangeArrowheads="1"/>
              </p:cNvSpPr>
              <p:nvPr/>
            </p:nvSpPr>
            <p:spPr bwMode="auto">
              <a:xfrm>
                <a:off x="413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Rectangle 94"/>
              <p:cNvSpPr>
                <a:spLocks noChangeArrowheads="1"/>
              </p:cNvSpPr>
              <p:nvPr/>
            </p:nvSpPr>
            <p:spPr bwMode="auto">
              <a:xfrm>
                <a:off x="416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00" name="Rectangle 95"/>
              <p:cNvSpPr>
                <a:spLocks noChangeArrowheads="1"/>
              </p:cNvSpPr>
              <p:nvPr/>
            </p:nvSpPr>
            <p:spPr bwMode="auto">
              <a:xfrm>
                <a:off x="871" y="1824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effectLst/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75" name="Group 96"/>
            <p:cNvGrpSpPr>
              <a:grpSpLocks/>
            </p:cNvGrpSpPr>
            <p:nvPr/>
          </p:nvGrpSpPr>
          <p:grpSpPr bwMode="auto">
            <a:xfrm>
              <a:off x="1252" y="1824"/>
              <a:ext cx="332" cy="327"/>
              <a:chOff x="1252" y="1824"/>
              <a:chExt cx="332" cy="327"/>
            </a:xfrm>
          </p:grpSpPr>
          <p:sp>
            <p:nvSpPr>
              <p:cNvPr id="76" name="Rectangle 97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7" name="Rectangle 98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101" name="Group 99"/>
          <p:cNvGrpSpPr>
            <a:grpSpLocks/>
          </p:cNvGrpSpPr>
          <p:nvPr/>
        </p:nvGrpSpPr>
        <p:grpSpPr bwMode="auto">
          <a:xfrm>
            <a:off x="4603025" y="3542728"/>
            <a:ext cx="625475" cy="519113"/>
            <a:chOff x="2678" y="1824"/>
            <a:chExt cx="394" cy="327"/>
          </a:xfrm>
        </p:grpSpPr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2692" y="187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2678" y="1824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10</a:t>
              </a:r>
            </a:p>
          </p:txBody>
        </p:sp>
      </p:grpSp>
      <p:grpSp>
        <p:nvGrpSpPr>
          <p:cNvPr id="104" name="Group 102"/>
          <p:cNvGrpSpPr>
            <a:grpSpLocks/>
          </p:cNvGrpSpPr>
          <p:nvPr/>
        </p:nvGrpSpPr>
        <p:grpSpPr bwMode="auto">
          <a:xfrm>
            <a:off x="5082450" y="3542728"/>
            <a:ext cx="527050" cy="519113"/>
            <a:chOff x="2980" y="1824"/>
            <a:chExt cx="332" cy="327"/>
          </a:xfrm>
        </p:grpSpPr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2980" y="1876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3014" y="1824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4</a:t>
              </a:r>
            </a:p>
          </p:txBody>
        </p:sp>
      </p:grpSp>
      <p:grpSp>
        <p:nvGrpSpPr>
          <p:cNvPr id="107" name="Group 105"/>
          <p:cNvGrpSpPr>
            <a:grpSpLocks/>
          </p:cNvGrpSpPr>
          <p:nvPr/>
        </p:nvGrpSpPr>
        <p:grpSpPr bwMode="auto">
          <a:xfrm>
            <a:off x="1734413" y="4380928"/>
            <a:ext cx="5703888" cy="519113"/>
            <a:chOff x="871" y="2352"/>
            <a:chExt cx="3593" cy="327"/>
          </a:xfrm>
        </p:grpSpPr>
        <p:grpSp>
          <p:nvGrpSpPr>
            <p:cNvPr id="108" name="Group 106"/>
            <p:cNvGrpSpPr>
              <a:grpSpLocks/>
            </p:cNvGrpSpPr>
            <p:nvPr/>
          </p:nvGrpSpPr>
          <p:grpSpPr bwMode="auto">
            <a:xfrm>
              <a:off x="871" y="2352"/>
              <a:ext cx="3593" cy="327"/>
              <a:chOff x="871" y="2352"/>
              <a:chExt cx="3593" cy="327"/>
            </a:xfrm>
          </p:grpSpPr>
          <p:sp>
            <p:nvSpPr>
              <p:cNvPr id="112" name="Rectangle 107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Rectangle 108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114" name="Rectangle 109"/>
              <p:cNvSpPr>
                <a:spLocks noChangeArrowheads="1"/>
              </p:cNvSpPr>
              <p:nvPr/>
            </p:nvSpPr>
            <p:spPr bwMode="auto">
              <a:xfrm>
                <a:off x="154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Rectangle 110"/>
              <p:cNvSpPr>
                <a:spLocks noChangeArrowheads="1"/>
              </p:cNvSpPr>
              <p:nvPr/>
            </p:nvSpPr>
            <p:spPr bwMode="auto">
              <a:xfrm>
                <a:off x="1574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116" name="Rectangle 111"/>
              <p:cNvSpPr>
                <a:spLocks noChangeArrowheads="1"/>
              </p:cNvSpPr>
              <p:nvPr/>
            </p:nvSpPr>
            <p:spPr bwMode="auto">
              <a:xfrm>
                <a:off x="182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Rectangle 112"/>
              <p:cNvSpPr>
                <a:spLocks noChangeArrowheads="1"/>
              </p:cNvSpPr>
              <p:nvPr/>
            </p:nvSpPr>
            <p:spPr bwMode="auto">
              <a:xfrm>
                <a:off x="1862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118" name="Rectangle 113"/>
              <p:cNvSpPr>
                <a:spLocks noChangeArrowheads="1"/>
              </p:cNvSpPr>
              <p:nvPr/>
            </p:nvSpPr>
            <p:spPr bwMode="auto">
              <a:xfrm>
                <a:off x="211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9" name="Rectangle 114"/>
              <p:cNvSpPr>
                <a:spLocks noChangeArrowheads="1"/>
              </p:cNvSpPr>
              <p:nvPr/>
            </p:nvSpPr>
            <p:spPr bwMode="auto">
              <a:xfrm>
                <a:off x="2150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20" name="Rectangle 115"/>
              <p:cNvSpPr>
                <a:spLocks noChangeArrowheads="1"/>
              </p:cNvSpPr>
              <p:nvPr/>
            </p:nvSpPr>
            <p:spPr bwMode="auto">
              <a:xfrm>
                <a:off x="240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Rectangle 116"/>
              <p:cNvSpPr>
                <a:spLocks noChangeArrowheads="1"/>
              </p:cNvSpPr>
              <p:nvPr/>
            </p:nvSpPr>
            <p:spPr bwMode="auto">
              <a:xfrm>
                <a:off x="2438" y="2352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22" name="Rectangle 117"/>
              <p:cNvSpPr>
                <a:spLocks noChangeArrowheads="1"/>
              </p:cNvSpPr>
              <p:nvPr/>
            </p:nvSpPr>
            <p:spPr bwMode="auto">
              <a:xfrm>
                <a:off x="269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18"/>
              <p:cNvSpPr>
                <a:spLocks noChangeArrowheads="1"/>
              </p:cNvSpPr>
              <p:nvPr/>
            </p:nvSpPr>
            <p:spPr bwMode="auto">
              <a:xfrm>
                <a:off x="2726" y="2352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124" name="Rectangle 119"/>
              <p:cNvSpPr>
                <a:spLocks noChangeArrowheads="1"/>
              </p:cNvSpPr>
              <p:nvPr/>
            </p:nvSpPr>
            <p:spPr bwMode="auto">
              <a:xfrm>
                <a:off x="298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0"/>
              <p:cNvSpPr>
                <a:spLocks noChangeArrowheads="1"/>
              </p:cNvSpPr>
              <p:nvPr/>
            </p:nvSpPr>
            <p:spPr bwMode="auto">
              <a:xfrm>
                <a:off x="2918" y="2352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126" name="Rectangle 121"/>
              <p:cNvSpPr>
                <a:spLocks noChangeArrowheads="1"/>
              </p:cNvSpPr>
              <p:nvPr/>
            </p:nvSpPr>
            <p:spPr bwMode="auto">
              <a:xfrm>
                <a:off x="326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22"/>
              <p:cNvSpPr>
                <a:spLocks noChangeArrowheads="1"/>
              </p:cNvSpPr>
              <p:nvPr/>
            </p:nvSpPr>
            <p:spPr bwMode="auto">
              <a:xfrm>
                <a:off x="3254" y="2352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128" name="Rectangle 123"/>
              <p:cNvSpPr>
                <a:spLocks noChangeArrowheads="1"/>
              </p:cNvSpPr>
              <p:nvPr/>
            </p:nvSpPr>
            <p:spPr bwMode="auto">
              <a:xfrm>
                <a:off x="355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9" name="Rectangle 124"/>
              <p:cNvSpPr>
                <a:spLocks noChangeArrowheads="1"/>
              </p:cNvSpPr>
              <p:nvPr/>
            </p:nvSpPr>
            <p:spPr bwMode="auto">
              <a:xfrm>
                <a:off x="3590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130" name="Rectangle 125"/>
              <p:cNvSpPr>
                <a:spLocks noChangeArrowheads="1"/>
              </p:cNvSpPr>
              <p:nvPr/>
            </p:nvSpPr>
            <p:spPr bwMode="auto">
              <a:xfrm>
                <a:off x="384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3878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132" name="Rectangle 127"/>
              <p:cNvSpPr>
                <a:spLocks noChangeArrowheads="1"/>
              </p:cNvSpPr>
              <p:nvPr/>
            </p:nvSpPr>
            <p:spPr bwMode="auto">
              <a:xfrm>
                <a:off x="413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3" name="Rectangle 128"/>
              <p:cNvSpPr>
                <a:spLocks noChangeArrowheads="1"/>
              </p:cNvSpPr>
              <p:nvPr/>
            </p:nvSpPr>
            <p:spPr bwMode="auto">
              <a:xfrm>
                <a:off x="416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34" name="Rectangle 129"/>
              <p:cNvSpPr>
                <a:spLocks noChangeArrowheads="1"/>
              </p:cNvSpPr>
              <p:nvPr/>
            </p:nvSpPr>
            <p:spPr bwMode="auto">
              <a:xfrm>
                <a:off x="871" y="2352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effectLst/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109" name="Group 130"/>
            <p:cNvGrpSpPr>
              <a:grpSpLocks/>
            </p:cNvGrpSpPr>
            <p:nvPr/>
          </p:nvGrpSpPr>
          <p:grpSpPr bwMode="auto">
            <a:xfrm>
              <a:off x="1252" y="2352"/>
              <a:ext cx="332" cy="327"/>
              <a:chOff x="1252" y="2352"/>
              <a:chExt cx="332" cy="327"/>
            </a:xfrm>
          </p:grpSpPr>
          <p:sp>
            <p:nvSpPr>
              <p:cNvPr id="110" name="Rectangle 131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Rectangle 132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135" name="Group 133"/>
          <p:cNvGrpSpPr>
            <a:grpSpLocks/>
          </p:cNvGrpSpPr>
          <p:nvPr/>
        </p:nvGrpSpPr>
        <p:grpSpPr bwMode="auto">
          <a:xfrm>
            <a:off x="5060225" y="4380928"/>
            <a:ext cx="625475" cy="519113"/>
            <a:chOff x="2966" y="2352"/>
            <a:chExt cx="394" cy="327"/>
          </a:xfrm>
        </p:grpSpPr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2966" y="2352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10</a:t>
              </a:r>
            </a:p>
          </p:txBody>
        </p:sp>
      </p:grpSp>
      <p:grpSp>
        <p:nvGrpSpPr>
          <p:cNvPr id="138" name="Group 136"/>
          <p:cNvGrpSpPr>
            <a:grpSpLocks/>
          </p:cNvGrpSpPr>
          <p:nvPr/>
        </p:nvGrpSpPr>
        <p:grpSpPr bwMode="auto">
          <a:xfrm>
            <a:off x="4625250" y="4380928"/>
            <a:ext cx="527050" cy="519113"/>
            <a:chOff x="2692" y="2352"/>
            <a:chExt cx="332" cy="327"/>
          </a:xfrm>
        </p:grpSpPr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2726" y="2352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4</a:t>
              </a:r>
            </a:p>
          </p:txBody>
        </p:sp>
      </p:grp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1731626" y="5943601"/>
            <a:ext cx="5732463" cy="519113"/>
            <a:chOff x="949" y="3744"/>
            <a:chExt cx="3611" cy="327"/>
          </a:xfrm>
        </p:grpSpPr>
        <p:grpSp>
          <p:nvGrpSpPr>
            <p:cNvPr id="142" name="Group 141"/>
            <p:cNvGrpSpPr>
              <a:grpSpLocks/>
            </p:cNvGrpSpPr>
            <p:nvPr/>
          </p:nvGrpSpPr>
          <p:grpSpPr bwMode="auto">
            <a:xfrm>
              <a:off x="949" y="3744"/>
              <a:ext cx="3611" cy="327"/>
              <a:chOff x="949" y="3744"/>
              <a:chExt cx="3611" cy="327"/>
            </a:xfrm>
          </p:grpSpPr>
          <p:sp>
            <p:nvSpPr>
              <p:cNvPr id="146" name="Rectangle 142"/>
              <p:cNvSpPr>
                <a:spLocks noChangeArrowheads="1"/>
              </p:cNvSpPr>
              <p:nvPr/>
            </p:nvSpPr>
            <p:spPr bwMode="auto">
              <a:xfrm>
                <a:off x="3940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7" name="Rectangle 143"/>
              <p:cNvSpPr>
                <a:spLocks noChangeArrowheads="1"/>
              </p:cNvSpPr>
              <p:nvPr/>
            </p:nvSpPr>
            <p:spPr bwMode="auto">
              <a:xfrm>
                <a:off x="1348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" name="Rectangle 144"/>
              <p:cNvSpPr>
                <a:spLocks noChangeArrowheads="1"/>
              </p:cNvSpPr>
              <p:nvPr/>
            </p:nvSpPr>
            <p:spPr bwMode="auto">
              <a:xfrm>
                <a:off x="138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149" name="Rectangle 145"/>
              <p:cNvSpPr>
                <a:spLocks noChangeArrowheads="1"/>
              </p:cNvSpPr>
              <p:nvPr/>
            </p:nvSpPr>
            <p:spPr bwMode="auto">
              <a:xfrm>
                <a:off x="1636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0" name="Rectangle 146"/>
              <p:cNvSpPr>
                <a:spLocks noChangeArrowheads="1"/>
              </p:cNvSpPr>
              <p:nvPr/>
            </p:nvSpPr>
            <p:spPr bwMode="auto">
              <a:xfrm>
                <a:off x="1670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151" name="Rectangle 147"/>
              <p:cNvSpPr>
                <a:spLocks noChangeArrowheads="1"/>
              </p:cNvSpPr>
              <p:nvPr/>
            </p:nvSpPr>
            <p:spPr bwMode="auto">
              <a:xfrm>
                <a:off x="1924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2" name="Rectangle 148"/>
              <p:cNvSpPr>
                <a:spLocks noChangeArrowheads="1"/>
              </p:cNvSpPr>
              <p:nvPr/>
            </p:nvSpPr>
            <p:spPr bwMode="auto">
              <a:xfrm>
                <a:off x="1958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153" name="Rectangle 149"/>
              <p:cNvSpPr>
                <a:spLocks noChangeArrowheads="1"/>
              </p:cNvSpPr>
              <p:nvPr/>
            </p:nvSpPr>
            <p:spPr bwMode="auto">
              <a:xfrm>
                <a:off x="2212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" name="Rectangle 150"/>
              <p:cNvSpPr>
                <a:spLocks noChangeArrowheads="1"/>
              </p:cNvSpPr>
              <p:nvPr/>
            </p:nvSpPr>
            <p:spPr bwMode="auto">
              <a:xfrm>
                <a:off x="2246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155" name="Rectangle 151"/>
              <p:cNvSpPr>
                <a:spLocks noChangeArrowheads="1"/>
              </p:cNvSpPr>
              <p:nvPr/>
            </p:nvSpPr>
            <p:spPr bwMode="auto">
              <a:xfrm>
                <a:off x="2500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6" name="Rectangle 152"/>
              <p:cNvSpPr>
                <a:spLocks noChangeArrowheads="1"/>
              </p:cNvSpPr>
              <p:nvPr/>
            </p:nvSpPr>
            <p:spPr bwMode="auto">
              <a:xfrm>
                <a:off x="2534" y="374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57" name="Rectangle 15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8" name="Rectangle 15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159" name="Rectangle 155"/>
              <p:cNvSpPr>
                <a:spLocks noChangeArrowheads="1"/>
              </p:cNvSpPr>
              <p:nvPr/>
            </p:nvSpPr>
            <p:spPr bwMode="auto">
              <a:xfrm>
                <a:off x="3364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0" name="Rectangle 156"/>
              <p:cNvSpPr>
                <a:spLocks noChangeArrowheads="1"/>
              </p:cNvSpPr>
              <p:nvPr/>
            </p:nvSpPr>
            <p:spPr bwMode="auto">
              <a:xfrm>
                <a:off x="3350" y="374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161" name="Rectangle 157"/>
              <p:cNvSpPr>
                <a:spLocks noChangeArrowheads="1"/>
              </p:cNvSpPr>
              <p:nvPr/>
            </p:nvSpPr>
            <p:spPr bwMode="auto">
              <a:xfrm>
                <a:off x="3652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2" name="Rectangle 158"/>
              <p:cNvSpPr>
                <a:spLocks noChangeArrowheads="1"/>
              </p:cNvSpPr>
              <p:nvPr/>
            </p:nvSpPr>
            <p:spPr bwMode="auto">
              <a:xfrm>
                <a:off x="3686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163" name="Rectangle 159"/>
              <p:cNvSpPr>
                <a:spLocks noChangeArrowheads="1"/>
              </p:cNvSpPr>
              <p:nvPr/>
            </p:nvSpPr>
            <p:spPr bwMode="auto">
              <a:xfrm>
                <a:off x="3974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164" name="Rectangle 160"/>
              <p:cNvSpPr>
                <a:spLocks noChangeArrowheads="1"/>
              </p:cNvSpPr>
              <p:nvPr/>
            </p:nvSpPr>
            <p:spPr bwMode="auto">
              <a:xfrm>
                <a:off x="4228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5" name="Rectangle 161"/>
              <p:cNvSpPr>
                <a:spLocks noChangeArrowheads="1"/>
              </p:cNvSpPr>
              <p:nvPr/>
            </p:nvSpPr>
            <p:spPr bwMode="auto">
              <a:xfrm>
                <a:off x="426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166" name="Rectangle 162"/>
              <p:cNvSpPr>
                <a:spLocks noChangeArrowheads="1"/>
              </p:cNvSpPr>
              <p:nvPr/>
            </p:nvSpPr>
            <p:spPr bwMode="auto">
              <a:xfrm>
                <a:off x="949" y="3744"/>
                <a:ext cx="28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effectLst/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167" name="Rectangle 16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8" name="Rectangle 16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169" name="Rectangle 165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0" name="Rectangle 166"/>
              <p:cNvSpPr>
                <a:spLocks noChangeArrowheads="1"/>
              </p:cNvSpPr>
              <p:nvPr/>
            </p:nvSpPr>
            <p:spPr bwMode="auto">
              <a:xfrm>
                <a:off x="3014" y="374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</p:grpSp>
        <p:grpSp>
          <p:nvGrpSpPr>
            <p:cNvPr id="143" name="Group 167"/>
            <p:cNvGrpSpPr>
              <a:grpSpLocks/>
            </p:cNvGrpSpPr>
            <p:nvPr/>
          </p:nvGrpSpPr>
          <p:grpSpPr bwMode="auto">
            <a:xfrm>
              <a:off x="2788" y="3744"/>
              <a:ext cx="332" cy="327"/>
              <a:chOff x="2788" y="3744"/>
              <a:chExt cx="332" cy="327"/>
            </a:xfrm>
          </p:grpSpPr>
          <p:sp>
            <p:nvSpPr>
              <p:cNvPr id="144" name="Rectangle 168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3366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9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cxnSp>
        <p:nvCxnSpPr>
          <p:cNvPr id="172" name="直線單箭頭接點 171"/>
          <p:cNvCxnSpPr/>
          <p:nvPr/>
        </p:nvCxnSpPr>
        <p:spPr>
          <a:xfrm>
            <a:off x="2841674" y="2363372"/>
            <a:ext cx="618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/>
          <p:nvPr/>
        </p:nvCxnSpPr>
        <p:spPr>
          <a:xfrm flipH="1">
            <a:off x="6808763" y="2405575"/>
            <a:ext cx="393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Important Uses of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Searching a List of records – a common operation</a:t>
            </a:r>
          </a:p>
          <a:p>
            <a:pPr lvl="1"/>
            <a:r>
              <a:rPr lang="en-US" altLang="zh-TW" dirty="0" smtClean="0"/>
              <a:t>Each record has 1 or more </a:t>
            </a:r>
            <a:r>
              <a:rPr lang="en-US" altLang="zh-TW" dirty="0" smtClean="0">
                <a:solidFill>
                  <a:srgbClr val="0000CC"/>
                </a:solidFill>
              </a:rPr>
              <a:t>fields</a:t>
            </a:r>
          </a:p>
          <a:p>
            <a:pPr lvl="1"/>
            <a:r>
              <a:rPr lang="en-US" altLang="zh-TW" dirty="0" smtClean="0"/>
              <a:t>Record uses </a:t>
            </a:r>
            <a:r>
              <a:rPr lang="en-US" altLang="zh-TW" dirty="0" smtClean="0">
                <a:solidFill>
                  <a:srgbClr val="0000CC"/>
                </a:solidFill>
              </a:rPr>
              <a:t>key fields </a:t>
            </a:r>
            <a:r>
              <a:rPr lang="en-US" altLang="zh-TW" dirty="0" smtClean="0"/>
              <a:t>to distinguish among records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Search</a:t>
            </a:r>
            <a:r>
              <a:rPr lang="en-US" altLang="zh-TW" dirty="0" smtClean="0"/>
              <a:t> for a record with the specified key</a:t>
            </a:r>
          </a:p>
          <a:p>
            <a:pPr lvl="3"/>
            <a:endParaRPr lang="zh-TW" altLang="en-US" dirty="0" smtClean="0"/>
          </a:p>
          <a:p>
            <a:r>
              <a:rPr lang="en-US" altLang="zh-TW" dirty="0" smtClean="0"/>
              <a:t>Sorting aids searching in a list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O(n</a:t>
            </a:r>
            <a:r>
              <a:rPr lang="en-US" altLang="zh-TW" dirty="0">
                <a:solidFill>
                  <a:srgbClr val="0000CC"/>
                </a:solidFill>
              </a:rPr>
              <a:t>) </a:t>
            </a:r>
            <a:r>
              <a:rPr lang="en-US" altLang="zh-TW" dirty="0" smtClean="0">
                <a:solidFill>
                  <a:srgbClr val="0000CC"/>
                </a:solidFill>
              </a:rPr>
              <a:t>time </a:t>
            </a:r>
            <a:r>
              <a:rPr lang="en-US" altLang="zh-TW" dirty="0" smtClean="0"/>
              <a:t>for an unordered list (with </a:t>
            </a:r>
            <a:r>
              <a:rPr lang="en-US" altLang="zh-TW" dirty="0" smtClean="0">
                <a:solidFill>
                  <a:srgbClr val="C00000"/>
                </a:solidFill>
              </a:rPr>
              <a:t>sequential search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O(log(n</a:t>
            </a:r>
            <a:r>
              <a:rPr lang="en-US" altLang="zh-TW" dirty="0" smtClean="0">
                <a:solidFill>
                  <a:srgbClr val="0000CC"/>
                </a:solidFill>
              </a:rPr>
              <a:t>)) time </a:t>
            </a:r>
            <a:r>
              <a:rPr lang="en-US" altLang="zh-TW" dirty="0" smtClean="0"/>
              <a:t>for a sorted list (with </a:t>
            </a:r>
            <a:r>
              <a:rPr lang="en-US" altLang="zh-TW" dirty="0">
                <a:solidFill>
                  <a:srgbClr val="C00000"/>
                </a:solidFill>
              </a:rPr>
              <a:t>binary </a:t>
            </a:r>
            <a:r>
              <a:rPr lang="en-US" altLang="zh-TW" dirty="0" smtClean="0">
                <a:solidFill>
                  <a:srgbClr val="C00000"/>
                </a:solidFill>
              </a:rPr>
              <a:t>search</a:t>
            </a:r>
            <a:r>
              <a:rPr lang="en-US" altLang="zh-TW" dirty="0" smtClean="0"/>
              <a:t>) </a:t>
            </a:r>
          </a:p>
          <a:p>
            <a:pPr lvl="3"/>
            <a:endParaRPr lang="en-US" altLang="zh-TW" dirty="0"/>
          </a:p>
          <a:p>
            <a:r>
              <a:rPr lang="en-US" altLang="zh-TW" dirty="0" smtClean="0"/>
              <a:t>Sorting aids matching two lists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O(nm) </a:t>
            </a:r>
            <a:r>
              <a:rPr lang="en-US" altLang="zh-TW" dirty="0" smtClean="0">
                <a:solidFill>
                  <a:srgbClr val="0000CC"/>
                </a:solidFill>
              </a:rPr>
              <a:t>time </a:t>
            </a:r>
            <a:r>
              <a:rPr lang="en-US" altLang="zh-TW" dirty="0" smtClean="0"/>
              <a:t>for unordered lists (with </a:t>
            </a:r>
            <a:r>
              <a:rPr lang="en-US" altLang="zh-TW" dirty="0"/>
              <a:t>sequential </a:t>
            </a:r>
            <a:r>
              <a:rPr lang="en-US" altLang="zh-TW" dirty="0" smtClean="0"/>
              <a:t>search)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O(</a:t>
            </a:r>
            <a:r>
              <a:rPr lang="en-US" altLang="zh-TW" dirty="0" err="1" smtClean="0">
                <a:solidFill>
                  <a:srgbClr val="0000CC"/>
                </a:solidFill>
              </a:rPr>
              <a:t>n+m</a:t>
            </a:r>
            <a:r>
              <a:rPr lang="en-US" altLang="zh-TW" dirty="0" smtClean="0">
                <a:solidFill>
                  <a:srgbClr val="0000CC"/>
                </a:solidFill>
              </a:rPr>
              <a:t>) time </a:t>
            </a:r>
            <a:r>
              <a:rPr lang="en-US" altLang="zh-TW" dirty="0" smtClean="0"/>
              <a:t>for sorted 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 Sort Example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720088" y="1883728"/>
          <a:ext cx="7959672" cy="4356240"/>
        </p:xfrm>
        <a:graphic>
          <a:graphicData uri="http://schemas.openxmlformats.org/drawingml/2006/table">
            <a:tbl>
              <a:tblPr/>
              <a:tblGrid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  <a:gridCol w="663306"/>
              </a:tblGrid>
              <a:tr h="39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2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3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>
                          <a:latin typeface="Times New Roman"/>
                          <a:ea typeface="新細明體"/>
                        </a:rPr>
                        <a:t>4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6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7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8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9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 dirty="0" smtClean="0">
                          <a:latin typeface="Times New Roman"/>
                          <a:ea typeface="新細明體"/>
                        </a:rPr>
                        <a:t>R</a:t>
                      </a:r>
                      <a:r>
                        <a:rPr lang="en-US" sz="2000" kern="100" baseline="-25000" dirty="0" smtClean="0">
                          <a:latin typeface="Times New Roman"/>
                          <a:ea typeface="新細明體"/>
                        </a:rPr>
                        <a:t>10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</a:rPr>
                        <a:t>left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</a:rPr>
                        <a:t>right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37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59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19]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10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15]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[59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37]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5]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[19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新細明體"/>
                        </a:rPr>
                        <a:t>15]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[59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37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15]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[59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37]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新細明體"/>
                        </a:rPr>
                        <a:t>15</a:t>
                      </a: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59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37]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7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10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 dirty="0">
                        <a:solidFill>
                          <a:srgbClr val="FF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37]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[61]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7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8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15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37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59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[</a:t>
                      </a:r>
                      <a:r>
                        <a:rPr lang="en-US" sz="2000" kern="100" dirty="0">
                          <a:solidFill>
                            <a:srgbClr val="FF0000"/>
                          </a:solidFill>
                          <a:latin typeface="Times New Roman"/>
                          <a:ea typeface="新細明體"/>
                        </a:rPr>
                        <a:t>61</a:t>
                      </a:r>
                      <a:r>
                        <a:rPr lang="en-US" sz="2000" kern="100" dirty="0">
                          <a:solidFill>
                            <a:srgbClr val="0000CC"/>
                          </a:solidFill>
                          <a:latin typeface="Times New Roman"/>
                          <a:ea typeface="新細明體"/>
                        </a:rPr>
                        <a:t>]</a:t>
                      </a:r>
                      <a:endParaRPr lang="zh-TW" sz="2000" kern="100" dirty="0">
                        <a:solidFill>
                          <a:srgbClr val="0000CC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10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</a:rPr>
                        <a:t>10</a:t>
                      </a: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1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5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11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15</a:t>
                      </a:r>
                      <a:endParaRPr lang="zh-TW" sz="2000" kern="10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19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26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37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48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59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latin typeface="Times New Roman"/>
                          <a:ea typeface="新細明體"/>
                        </a:rPr>
                        <a:t>61</a:t>
                      </a:r>
                      <a:endParaRPr lang="zh-TW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2000" kern="100" dirty="0">
                        <a:solidFill>
                          <a:srgbClr val="C00000"/>
                        </a:solidFill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zh-TW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20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Fast is Quick Sort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Worst case time complexity</a:t>
            </a:r>
          </a:p>
          <a:p>
            <a:pPr lvl="1"/>
            <a:r>
              <a:rPr lang="en-US" altLang="zh-TW" dirty="0" smtClean="0"/>
              <a:t>Each division pass involves n comparisons and ends up with </a:t>
            </a:r>
            <a:r>
              <a:rPr lang="en-US" altLang="zh-TW" dirty="0" err="1" smtClean="0"/>
              <a:t>sublist</a:t>
            </a:r>
            <a:r>
              <a:rPr lang="en-US" altLang="zh-TW" dirty="0" smtClean="0"/>
              <a:t> with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n-1</a:t>
            </a:r>
            <a:r>
              <a:rPr lang="en-US" altLang="zh-TW" dirty="0" smtClean="0"/>
              <a:t> records (</a:t>
            </a:r>
            <a:r>
              <a:rPr lang="en-US" altLang="zh-TW" dirty="0" smtClean="0">
                <a:solidFill>
                  <a:srgbClr val="0000CC"/>
                </a:solidFill>
              </a:rPr>
              <a:t>input already sorted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T(n) = O(n) + T(n-1) =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Average case time complexity</a:t>
            </a:r>
          </a:p>
          <a:p>
            <a:pPr lvl="1"/>
            <a:r>
              <a:rPr lang="en-US" altLang="zh-TW" dirty="0" smtClean="0"/>
              <a:t>It has been shown that quick sort is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nlog</a:t>
            </a:r>
            <a:r>
              <a:rPr lang="en-US" altLang="zh-TW" dirty="0" smtClean="0">
                <a:solidFill>
                  <a:srgbClr val="FF0000"/>
                </a:solidFill>
              </a:rPr>
              <a:t>(n))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on average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31</a:t>
            </a:fld>
            <a:endParaRPr lang="zh-TW" altLang="en-US"/>
          </a:p>
        </p:txBody>
      </p:sp>
      <p:graphicFrame>
        <p:nvGraphicFramePr>
          <p:cNvPr id="142337" name="Object 1"/>
          <p:cNvGraphicFramePr>
            <a:graphicFrameLocks noChangeAspect="1"/>
          </p:cNvGraphicFramePr>
          <p:nvPr/>
        </p:nvGraphicFramePr>
        <p:xfrm>
          <a:off x="2602518" y="4031709"/>
          <a:ext cx="4816646" cy="2719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文件" r:id="rId3" imgW="5487063" imgH="3110715" progId="Word.Document.12">
                  <p:embed/>
                </p:oleObj>
              </mc:Choice>
              <mc:Fallback>
                <p:oleObj name="文件" r:id="rId3" imgW="5487063" imgH="3110715" progId="Word.Documen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518" y="4031709"/>
                        <a:ext cx="4816646" cy="2719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Variations of Quick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Median-of-three</a:t>
            </a:r>
            <a:r>
              <a:rPr lang="en-US" altLang="zh-TW" dirty="0" smtClean="0"/>
              <a:t> strategy</a:t>
            </a:r>
          </a:p>
          <a:p>
            <a:pPr lvl="1"/>
            <a:r>
              <a:rPr lang="en-US" altLang="zh-TW" dirty="0" smtClean="0"/>
              <a:t>Ordered lists are worst-case inputs for Quick Sort</a:t>
            </a:r>
          </a:p>
          <a:p>
            <a:pPr lvl="2"/>
            <a:r>
              <a:rPr lang="en-US" altLang="zh-TW" sz="2400" dirty="0" smtClean="0"/>
              <a:t>Pivot are always the smallest or largest key within a </a:t>
            </a:r>
            <a:r>
              <a:rPr lang="en-US" altLang="zh-TW" sz="2400" dirty="0" err="1" smtClean="0"/>
              <a:t>sublist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Ordered lists </a:t>
            </a:r>
            <a:r>
              <a:rPr lang="en-US" altLang="zh-TW" sz="2400" dirty="0" smtClean="0"/>
              <a:t>are not rare in real life</a:t>
            </a:r>
          </a:p>
          <a:p>
            <a:pPr lvl="1"/>
            <a:r>
              <a:rPr lang="en-US" altLang="zh-TW" dirty="0" smtClean="0"/>
              <a:t>Choosing the pivot using the median of the </a:t>
            </a:r>
            <a:r>
              <a:rPr lang="en-US" altLang="zh-TW" dirty="0" smtClean="0">
                <a:solidFill>
                  <a:srgbClr val="0000CC"/>
                </a:solidFill>
              </a:rPr>
              <a:t>first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middle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0000CC"/>
                </a:solidFill>
              </a:rPr>
              <a:t>last</a:t>
            </a:r>
            <a:r>
              <a:rPr lang="en-US" altLang="zh-TW" dirty="0" smtClean="0"/>
              <a:t> key can address this issue</a:t>
            </a:r>
          </a:p>
          <a:p>
            <a:pPr lvl="1">
              <a:buNone/>
            </a:pPr>
            <a:r>
              <a:rPr lang="en-US" altLang="zh-TW" dirty="0" smtClean="0"/>
              <a:t>	        pivot = median{ </a:t>
            </a:r>
            <a:r>
              <a:rPr lang="en-US" altLang="zh-TW" dirty="0" err="1" smtClean="0"/>
              <a:t>K</a:t>
            </a:r>
            <a:r>
              <a:rPr lang="en-US" altLang="zh-TW" baseline="-25000" dirty="0" err="1" smtClean="0"/>
              <a:t>l</a:t>
            </a:r>
            <a:r>
              <a:rPr lang="en-US" altLang="zh-TW" dirty="0" smtClean="0"/>
              <a:t>, K</a:t>
            </a:r>
            <a:r>
              <a:rPr lang="en-US" altLang="zh-TW" baseline="-25000" dirty="0" smtClean="0"/>
              <a:t>(</a:t>
            </a:r>
            <a:r>
              <a:rPr lang="en-US" altLang="zh-TW" baseline="-25000" dirty="0" err="1" smtClean="0"/>
              <a:t>l+r</a:t>
            </a:r>
            <a:r>
              <a:rPr lang="en-US" altLang="zh-TW" baseline="-25000" dirty="0" smtClean="0"/>
              <a:t>)/2</a:t>
            </a:r>
            <a:r>
              <a:rPr lang="en-US" altLang="zh-TW" dirty="0" smtClean="0"/>
              <a:t>, K</a:t>
            </a:r>
            <a:r>
              <a:rPr lang="en-US" altLang="zh-TW" baseline="-25000" dirty="0" smtClean="0"/>
              <a:t>r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Random pivot</a:t>
            </a:r>
            <a:r>
              <a:rPr lang="en-US" altLang="zh-TW" dirty="0" smtClean="0"/>
              <a:t> strategy</a:t>
            </a:r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0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Non-In-Place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1189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charset="-120"/>
              </a:rPr>
              <a:t>We partition an input sequence </a:t>
            </a:r>
            <a:r>
              <a:rPr lang="en-US" altLang="zh-TW" b="1" i="1" dirty="0" smtClean="0">
                <a:latin typeface="Times New Roman" pitchFamily="18" charset="0"/>
                <a:ea typeface="新細明體" charset="-120"/>
              </a:rPr>
              <a:t>S</a:t>
            </a:r>
            <a:r>
              <a:rPr lang="en-US" altLang="zh-TW" dirty="0" smtClean="0">
                <a:ea typeface="新細明體" charset="-120"/>
              </a:rPr>
              <a:t> as follows: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We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remove, in turn, each element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from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charset="-120"/>
              </a:rPr>
              <a:t>S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and 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We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insert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charset="-120"/>
              </a:rPr>
              <a:t>y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into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L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,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</a:t>
            </a:r>
            <a:r>
              <a:rPr lang="en-US" altLang="zh-TW" b="1" i="1" dirty="0" smtClean="0">
                <a:solidFill>
                  <a:srgbClr val="0000CC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or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G</a:t>
            </a:r>
            <a:r>
              <a:rPr lang="en-US" altLang="zh-TW" dirty="0" smtClean="0">
                <a:ea typeface="新細明體" charset="-120"/>
              </a:rPr>
              <a:t>,</a:t>
            </a:r>
            <a:r>
              <a:rPr lang="en-US" altLang="zh-TW" b="1" i="1" dirty="0" smtClean="0"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depending on the result of the comparison with the pivot </a:t>
            </a:r>
            <a:r>
              <a:rPr lang="en-US" altLang="zh-TW" b="1" i="1" dirty="0" smtClean="0">
                <a:latin typeface="Times New Roman" pitchFamily="18" charset="0"/>
                <a:ea typeface="新細明體" charset="-120"/>
              </a:rPr>
              <a:t>x</a:t>
            </a:r>
          </a:p>
          <a:p>
            <a:r>
              <a:rPr lang="en-US" altLang="zh-TW" dirty="0" smtClean="0">
                <a:ea typeface="新細明體" charset="-120"/>
              </a:rPr>
              <a:t>Each insertion and removal is at the beginning or at the end of a sequence, and hence takes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(1)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  <a:p>
            <a:r>
              <a:rPr lang="en-US" altLang="zh-TW" dirty="0" smtClean="0">
                <a:ea typeface="新細明體" charset="-120"/>
              </a:rPr>
              <a:t>Thus, the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partition step of quick-sort </a:t>
            </a:r>
            <a:r>
              <a:rPr lang="en-US" altLang="zh-TW" dirty="0" smtClean="0">
                <a:ea typeface="新細明體" charset="-120"/>
              </a:rPr>
              <a:t>takes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(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charset="-120"/>
              </a:rPr>
              <a:t>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33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75493" y="4814424"/>
            <a:ext cx="2256692" cy="1060450"/>
            <a:chOff x="5410200" y="1635125"/>
            <a:chExt cx="2667000" cy="106045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10200" y="1635125"/>
              <a:ext cx="228600" cy="10604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816600" y="2238375"/>
              <a:ext cx="228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6629400" y="2409825"/>
              <a:ext cx="228600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035800" y="2066925"/>
              <a:ext cx="228600" cy="6286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7442200" y="1724025"/>
              <a:ext cx="228600" cy="9715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7848600" y="2352675"/>
              <a:ext cx="228600" cy="3429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223000" y="1895475"/>
              <a:ext cx="228600" cy="8001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94892" y="4783749"/>
            <a:ext cx="2904978" cy="1352550"/>
            <a:chOff x="5029200" y="3095625"/>
            <a:chExt cx="3657600" cy="1352550"/>
          </a:xfrm>
        </p:grpSpPr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7543800" y="3095625"/>
              <a:ext cx="228600" cy="10604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382000" y="3184525"/>
              <a:ext cx="228600" cy="9715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7962900" y="3355975"/>
              <a:ext cx="228600" cy="8001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7" name="Group 31"/>
            <p:cNvGrpSpPr>
              <a:grpSpLocks/>
            </p:cNvGrpSpPr>
            <p:nvPr/>
          </p:nvGrpSpPr>
          <p:grpSpPr bwMode="auto">
            <a:xfrm>
              <a:off x="5111750" y="3705225"/>
              <a:ext cx="1054100" cy="457200"/>
              <a:chOff x="3320" y="2304"/>
              <a:chExt cx="664" cy="384"/>
            </a:xfrm>
          </p:grpSpPr>
          <p:sp>
            <p:nvSpPr>
              <p:cNvPr id="22" name="Rectangle 27"/>
              <p:cNvSpPr>
                <a:spLocks noChangeArrowheads="1"/>
              </p:cNvSpPr>
              <p:nvPr/>
            </p:nvSpPr>
            <p:spPr bwMode="auto">
              <a:xfrm>
                <a:off x="3320" y="2304"/>
                <a:ext cx="14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Rectangle 28"/>
              <p:cNvSpPr>
                <a:spLocks noChangeArrowheads="1"/>
              </p:cNvSpPr>
              <p:nvPr/>
            </p:nvSpPr>
            <p:spPr bwMode="auto">
              <a:xfrm>
                <a:off x="3580" y="2448"/>
                <a:ext cx="144" cy="24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6743700" y="3533775"/>
              <a:ext cx="228600" cy="6286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9" name="AutoShape 33"/>
            <p:cNvSpPr>
              <a:spLocks/>
            </p:cNvSpPr>
            <p:nvPr/>
          </p:nvSpPr>
          <p:spPr bwMode="auto">
            <a:xfrm rot="16200000">
              <a:off x="5486400" y="3686175"/>
              <a:ext cx="304800" cy="12192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L</a:t>
              </a:r>
            </a:p>
          </p:txBody>
        </p:sp>
        <p:sp>
          <p:nvSpPr>
            <p:cNvPr id="20" name="AutoShape 35"/>
            <p:cNvSpPr>
              <a:spLocks/>
            </p:cNvSpPr>
            <p:nvPr/>
          </p:nvSpPr>
          <p:spPr bwMode="auto">
            <a:xfrm rot="16200000">
              <a:off x="7924800" y="3686175"/>
              <a:ext cx="304800" cy="121920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G</a:t>
              </a:r>
            </a:p>
          </p:txBody>
        </p:sp>
        <p:sp>
          <p:nvSpPr>
            <p:cNvPr id="21" name="AutoShape 36"/>
            <p:cNvSpPr>
              <a:spLocks/>
            </p:cNvSpPr>
            <p:nvPr/>
          </p:nvSpPr>
          <p:spPr bwMode="auto">
            <a:xfrm rot="16200000">
              <a:off x="6705600" y="3990975"/>
              <a:ext cx="304800" cy="60960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wrap="none" tIns="0" rIns="548640" bIns="0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E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513341" y="4812324"/>
            <a:ext cx="2239107" cy="1060450"/>
            <a:chOff x="5410200" y="4953000"/>
            <a:chExt cx="2667000" cy="1060450"/>
          </a:xfrm>
        </p:grpSpPr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5816600" y="5670550"/>
              <a:ext cx="228600" cy="3429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7442200" y="5041900"/>
              <a:ext cx="228600" cy="9715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7848600" y="4953000"/>
              <a:ext cx="228600" cy="10604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6223000" y="5556250"/>
              <a:ext cx="228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6629400" y="5384800"/>
              <a:ext cx="228600" cy="62865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TW" sz="2000" b="1" i="1">
                  <a:latin typeface="Times New Roman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5410200" y="5727700"/>
              <a:ext cx="228600" cy="28575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7035800" y="5213350"/>
              <a:ext cx="228600" cy="8001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3" name="向右箭號 32"/>
          <p:cNvSpPr/>
          <p:nvPr/>
        </p:nvSpPr>
        <p:spPr>
          <a:xfrm>
            <a:off x="2672862" y="5190978"/>
            <a:ext cx="323556" cy="168813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6131169" y="5258972"/>
            <a:ext cx="323556" cy="168813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7.3 Quick Sort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7.4 How fast we can sort</a:t>
            </a:r>
          </a:p>
          <a:p>
            <a:r>
              <a:rPr lang="en-US" altLang="zh-TW" dirty="0" smtClean="0"/>
              <a:t>7.5 Merge sort</a:t>
            </a:r>
          </a:p>
          <a:p>
            <a:r>
              <a:rPr lang="en-US" altLang="zh-TW" dirty="0" smtClean="0"/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7.4 How Fast Can We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613809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A sorting algorithm can be represented as a </a:t>
            </a:r>
            <a:r>
              <a:rPr lang="en-US" altLang="zh-TW" dirty="0" smtClean="0">
                <a:solidFill>
                  <a:srgbClr val="0000CC"/>
                </a:solidFill>
              </a:rPr>
              <a:t>binary decision tree</a:t>
            </a:r>
          </a:p>
          <a:p>
            <a:pPr lvl="1"/>
            <a:r>
              <a:rPr lang="en-US" altLang="zh-TW" dirty="0" smtClean="0"/>
              <a:t>Non-leaf node represents a </a:t>
            </a:r>
            <a:r>
              <a:rPr lang="en-US" altLang="zh-TW" b="1" dirty="0" smtClean="0">
                <a:solidFill>
                  <a:srgbClr val="0000CC"/>
                </a:solidFill>
              </a:rPr>
              <a:t>comparison</a:t>
            </a:r>
            <a:r>
              <a:rPr lang="en-US" altLang="zh-TW" dirty="0" smtClean="0"/>
              <a:t> between two keys</a:t>
            </a:r>
          </a:p>
          <a:p>
            <a:pPr lvl="1"/>
            <a:r>
              <a:rPr lang="en-US" altLang="zh-TW" dirty="0" smtClean="0"/>
              <a:t>Leaf nodes are the sorting </a:t>
            </a:r>
            <a:r>
              <a:rPr lang="en-US" altLang="zh-TW" b="1" dirty="0" smtClean="0">
                <a:solidFill>
                  <a:srgbClr val="0000CC"/>
                </a:solidFill>
              </a:rPr>
              <a:t>results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35</a:t>
            </a:fld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1374995" y="3380867"/>
            <a:ext cx="6528894" cy="3031426"/>
            <a:chOff x="1403131" y="3380867"/>
            <a:chExt cx="6528894" cy="3031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/>
                <p:cNvSpPr/>
                <p:nvPr/>
              </p:nvSpPr>
              <p:spPr>
                <a:xfrm>
                  <a:off x="3894082" y="3804252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b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082" y="3804252"/>
                  <a:ext cx="969579" cy="504496"/>
                </a:xfrm>
                <a:prstGeom prst="ellipse">
                  <a:avLst/>
                </a:prstGeom>
                <a:blipFill rotWithShape="0">
                  <a:blip r:embed="rId2" cstate="print"/>
                  <a:stretch>
                    <a:fillRect l="-3106" t="-3529" r="-3106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/>
                <p:cNvSpPr/>
                <p:nvPr/>
              </p:nvSpPr>
              <p:spPr>
                <a:xfrm>
                  <a:off x="2238702" y="4403088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702" y="4403088"/>
                  <a:ext cx="969579" cy="504496"/>
                </a:xfrm>
                <a:prstGeom prst="ellipse">
                  <a:avLst/>
                </a:prstGeom>
                <a:blipFill rotWithShape="0">
                  <a:blip r:embed="rId3" cstate="print"/>
                  <a:stretch>
                    <a:fillRect l="-2484" t="-3529" r="-2484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/>
                <p:cNvSpPr/>
                <p:nvPr/>
              </p:nvSpPr>
              <p:spPr>
                <a:xfrm>
                  <a:off x="5475560" y="4403088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560" y="4403088"/>
                  <a:ext cx="969579" cy="504496"/>
                </a:xfrm>
                <a:prstGeom prst="ellipse">
                  <a:avLst/>
                </a:prstGeom>
                <a:blipFill rotWithShape="0">
                  <a:blip r:embed="rId4" cstate="print"/>
                  <a:stretch>
                    <a:fillRect l="-1863" t="-3529" r="-1242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1403131" y="512695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zh-TW" sz="2000" dirty="0" smtClean="0">
                  <a:solidFill>
                    <a:schemeClr val="tx1"/>
                  </a:solidFill>
                </a:rPr>
                <a:t>[a, b, c]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/>
                <p:cNvSpPr/>
                <p:nvPr/>
              </p:nvSpPr>
              <p:spPr>
                <a:xfrm>
                  <a:off x="3019096" y="5126957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096" y="5126957"/>
                  <a:ext cx="969579" cy="504496"/>
                </a:xfrm>
                <a:prstGeom prst="ellipse">
                  <a:avLst/>
                </a:prstGeom>
                <a:blipFill rotWithShape="0">
                  <a:blip r:embed="rId5" cstate="print"/>
                  <a:stretch>
                    <a:fillRect l="-1863" t="-3529" r="-1242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2254468" y="5907346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[a, c, b]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3697013" y="5907346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[c, a, b]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4635061" y="512695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[b, a, c]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/>
                <p:cNvSpPr/>
                <p:nvPr/>
              </p:nvSpPr>
              <p:spPr>
                <a:xfrm>
                  <a:off x="6251026" y="5126957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橢圓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26" y="5126957"/>
                  <a:ext cx="969579" cy="504496"/>
                </a:xfrm>
                <a:prstGeom prst="ellipse">
                  <a:avLst/>
                </a:prstGeom>
                <a:blipFill rotWithShape="0">
                  <a:blip r:embed="rId6" cstate="print"/>
                  <a:stretch>
                    <a:fillRect l="-2484" t="-3529" r="-2484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橢圓 14"/>
            <p:cNvSpPr/>
            <p:nvPr/>
          </p:nvSpPr>
          <p:spPr>
            <a:xfrm>
              <a:off x="5519901" y="590779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[b, c, a]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6962446" y="590779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[c, b, a]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5" idx="3"/>
              <a:endCxn id="6" idx="7"/>
            </p:cNvCxnSpPr>
            <p:nvPr/>
          </p:nvCxnSpPr>
          <p:spPr>
            <a:xfrm flipH="1">
              <a:off x="3066289" y="4234866"/>
              <a:ext cx="969785" cy="24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" idx="5"/>
              <a:endCxn id="7" idx="1"/>
            </p:cNvCxnSpPr>
            <p:nvPr/>
          </p:nvCxnSpPr>
          <p:spPr>
            <a:xfrm>
              <a:off x="4721669" y="4234866"/>
              <a:ext cx="895883" cy="24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" idx="5"/>
              <a:endCxn id="9" idx="0"/>
            </p:cNvCxnSpPr>
            <p:nvPr/>
          </p:nvCxnSpPr>
          <p:spPr>
            <a:xfrm>
              <a:off x="3066289" y="4833702"/>
              <a:ext cx="437597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6" idx="3"/>
              <a:endCxn id="8" idx="0"/>
            </p:cNvCxnSpPr>
            <p:nvPr/>
          </p:nvCxnSpPr>
          <p:spPr>
            <a:xfrm flipH="1">
              <a:off x="1887921" y="4833702"/>
              <a:ext cx="492773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5"/>
              <a:endCxn id="14" idx="0"/>
            </p:cNvCxnSpPr>
            <p:nvPr/>
          </p:nvCxnSpPr>
          <p:spPr>
            <a:xfrm>
              <a:off x="6303147" y="4833702"/>
              <a:ext cx="432669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7" idx="3"/>
              <a:endCxn id="13" idx="0"/>
            </p:cNvCxnSpPr>
            <p:nvPr/>
          </p:nvCxnSpPr>
          <p:spPr>
            <a:xfrm flipH="1">
              <a:off x="5119851" y="4833702"/>
              <a:ext cx="497701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14" idx="3"/>
              <a:endCxn id="15" idx="0"/>
            </p:cNvCxnSpPr>
            <p:nvPr/>
          </p:nvCxnSpPr>
          <p:spPr>
            <a:xfrm flipH="1">
              <a:off x="6004691" y="5557571"/>
              <a:ext cx="388327" cy="350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14" idx="5"/>
              <a:endCxn id="16" idx="0"/>
            </p:cNvCxnSpPr>
            <p:nvPr/>
          </p:nvCxnSpPr>
          <p:spPr>
            <a:xfrm>
              <a:off x="7078613" y="5557571"/>
              <a:ext cx="368623" cy="350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5"/>
              <a:endCxn id="11" idx="0"/>
            </p:cNvCxnSpPr>
            <p:nvPr/>
          </p:nvCxnSpPr>
          <p:spPr>
            <a:xfrm>
              <a:off x="3846683" y="5557571"/>
              <a:ext cx="335120" cy="349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9" idx="3"/>
              <a:endCxn id="10" idx="0"/>
            </p:cNvCxnSpPr>
            <p:nvPr/>
          </p:nvCxnSpPr>
          <p:spPr>
            <a:xfrm flipH="1">
              <a:off x="2739258" y="5557571"/>
              <a:ext cx="421830" cy="349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892718" y="3380867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[a, b, c]</a:t>
              </a:r>
              <a:endParaRPr lang="zh-TW" altLang="en-US" sz="20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402743" y="40502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958125" y="469634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761429" y="54501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175811" y="469634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968665" y="54501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072204" y="40502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462369" y="469634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208281" y="469634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933451" y="545019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226403" y="545019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0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Fast Can We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14826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Sorting </a:t>
            </a:r>
            <a:r>
              <a:rPr lang="en-US" altLang="zh-TW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/>
              <a:t> records: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Number of leaf nodes is at least </a:t>
            </a:r>
            <a:r>
              <a:rPr lang="en-US" altLang="zh-TW" dirty="0" smtClean="0">
                <a:solidFill>
                  <a:srgbClr val="0000CC"/>
                </a:solidFill>
              </a:rPr>
              <a:t>n!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Tree height</a:t>
            </a:r>
            <a:r>
              <a:rPr lang="en-US" altLang="zh-TW" dirty="0" smtClean="0"/>
              <a:t> is at least (</a:t>
            </a:r>
            <a:r>
              <a:rPr lang="en-US" altLang="zh-TW" dirty="0" smtClean="0">
                <a:solidFill>
                  <a:srgbClr val="0000CC"/>
                </a:solidFill>
              </a:rPr>
              <a:t>log(n!) + 1</a:t>
            </a:r>
            <a:r>
              <a:rPr lang="en-US" altLang="zh-TW" dirty="0" smtClean="0"/>
              <a:t>) = </a:t>
            </a:r>
            <a:r>
              <a:rPr lang="en-US" altLang="zh-TW" dirty="0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nlog</a:t>
            </a:r>
            <a:r>
              <a:rPr lang="en-US" altLang="zh-TW" dirty="0" smtClean="0">
                <a:solidFill>
                  <a:srgbClr val="FF0000"/>
                </a:solidFill>
              </a:rPr>
              <a:t>(n))</a:t>
            </a:r>
          </a:p>
          <a:p>
            <a:pPr lvl="1">
              <a:buNone/>
            </a:pPr>
            <a:r>
              <a:rPr lang="en-US" altLang="zh-TW" dirty="0" smtClean="0">
                <a:latin typeface="Calibri"/>
              </a:rPr>
              <a:t>	→ sorting with </a:t>
            </a:r>
            <a:r>
              <a:rPr lang="en-US" altLang="zh-TW" b="1" dirty="0" smtClean="0">
                <a:latin typeface="Calibri"/>
              </a:rPr>
              <a:t>worst time complexity &lt; </a:t>
            </a:r>
            <a:r>
              <a:rPr lang="en-US" altLang="zh-TW" b="1" dirty="0" err="1" smtClean="0">
                <a:solidFill>
                  <a:srgbClr val="0000CC"/>
                </a:solidFill>
                <a:latin typeface="Calibri"/>
              </a:rPr>
              <a:t>nlog</a:t>
            </a:r>
            <a:r>
              <a:rPr lang="en-US" altLang="zh-TW" b="1" dirty="0" smtClean="0">
                <a:solidFill>
                  <a:srgbClr val="0000CC"/>
                </a:solidFill>
                <a:latin typeface="Calibri"/>
              </a:rPr>
              <a:t>(n)</a:t>
            </a:r>
            <a:r>
              <a:rPr lang="en-US" altLang="zh-TW" b="1" dirty="0" smtClean="0">
                <a:latin typeface="Calibri"/>
              </a:rPr>
              <a:t> </a:t>
            </a:r>
            <a:r>
              <a:rPr lang="en-US" altLang="zh-TW" dirty="0" smtClean="0">
                <a:latin typeface="Calibri"/>
              </a:rPr>
              <a:t>is </a:t>
            </a:r>
            <a:r>
              <a:rPr lang="en-US" altLang="zh-TW" b="1" dirty="0" smtClean="0">
                <a:latin typeface="Calibri"/>
              </a:rPr>
              <a:t>impossible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Average root-to-leaf path length</a:t>
            </a:r>
            <a:r>
              <a:rPr lang="en-US" altLang="zh-TW" dirty="0" smtClean="0"/>
              <a:t> is </a:t>
            </a:r>
            <a:r>
              <a:rPr lang="en-US" altLang="zh-TW" dirty="0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nlog</a:t>
            </a:r>
            <a:r>
              <a:rPr lang="en-US" altLang="zh-TW" dirty="0" smtClean="0">
                <a:solidFill>
                  <a:srgbClr val="FF0000"/>
                </a:solidFill>
              </a:rPr>
              <a:t>(n))</a:t>
            </a:r>
          </a:p>
          <a:p>
            <a:pPr lvl="1">
              <a:buNone/>
            </a:pPr>
            <a:r>
              <a:rPr lang="en-US" altLang="zh-TW" dirty="0" smtClean="0"/>
              <a:t>	→ sorting with </a:t>
            </a:r>
            <a:r>
              <a:rPr lang="en-US" altLang="zh-TW" b="1" dirty="0" smtClean="0"/>
              <a:t>worst time complexity &lt; </a:t>
            </a:r>
            <a:r>
              <a:rPr lang="en-US" altLang="zh-TW" b="1" dirty="0" err="1" smtClean="0">
                <a:solidFill>
                  <a:srgbClr val="0000CC"/>
                </a:solidFill>
              </a:rPr>
              <a:t>nlog</a:t>
            </a:r>
            <a:r>
              <a:rPr lang="en-US" altLang="zh-TW" b="1" dirty="0" smtClean="0">
                <a:solidFill>
                  <a:srgbClr val="0000CC"/>
                </a:solidFill>
              </a:rPr>
              <a:t>(n)</a:t>
            </a:r>
            <a:r>
              <a:rPr lang="en-US" altLang="zh-TW" b="1" dirty="0" smtClean="0"/>
              <a:t> is impossible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36</a:t>
            </a:fld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1304655" y="3605955"/>
            <a:ext cx="6528894" cy="3031426"/>
            <a:chOff x="1403131" y="3380867"/>
            <a:chExt cx="6528894" cy="3031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橢圓 4"/>
                <p:cNvSpPr/>
                <p:nvPr/>
              </p:nvSpPr>
              <p:spPr>
                <a:xfrm>
                  <a:off x="3894082" y="3804252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b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橢圓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082" y="3804252"/>
                  <a:ext cx="969579" cy="504496"/>
                </a:xfrm>
                <a:prstGeom prst="ellipse">
                  <a:avLst/>
                </a:prstGeom>
                <a:blipFill rotWithShape="0">
                  <a:blip r:embed="rId2" cstate="print"/>
                  <a:stretch>
                    <a:fillRect l="-3106" t="-3529" r="-3106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/>
                <p:cNvSpPr/>
                <p:nvPr/>
              </p:nvSpPr>
              <p:spPr>
                <a:xfrm>
                  <a:off x="2238702" y="4403088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橢圓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702" y="4403088"/>
                  <a:ext cx="969579" cy="504496"/>
                </a:xfrm>
                <a:prstGeom prst="ellipse">
                  <a:avLst/>
                </a:prstGeom>
                <a:blipFill rotWithShape="0">
                  <a:blip r:embed="rId3" cstate="print"/>
                  <a:stretch>
                    <a:fillRect l="-2484" t="-3529" r="-2484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橢圓 6"/>
                <p:cNvSpPr/>
                <p:nvPr/>
              </p:nvSpPr>
              <p:spPr>
                <a:xfrm>
                  <a:off x="5475560" y="4403088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橢圓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560" y="4403088"/>
                  <a:ext cx="969579" cy="504496"/>
                </a:xfrm>
                <a:prstGeom prst="ellipse">
                  <a:avLst/>
                </a:prstGeom>
                <a:blipFill rotWithShape="0">
                  <a:blip r:embed="rId4" cstate="print"/>
                  <a:stretch>
                    <a:fillRect l="-1863" t="-3529" r="-1242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1403131" y="512695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zh-TW" sz="2000" dirty="0" smtClean="0">
                  <a:solidFill>
                    <a:schemeClr val="tx1"/>
                  </a:solidFill>
                </a:rPr>
                <a:t>[a, b, c]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/>
                <p:cNvSpPr/>
                <p:nvPr/>
              </p:nvSpPr>
              <p:spPr>
                <a:xfrm>
                  <a:off x="3019096" y="5126957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橢圓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096" y="5126957"/>
                  <a:ext cx="969579" cy="504496"/>
                </a:xfrm>
                <a:prstGeom prst="ellipse">
                  <a:avLst/>
                </a:prstGeom>
                <a:blipFill rotWithShape="0">
                  <a:blip r:embed="rId5" cstate="print"/>
                  <a:stretch>
                    <a:fillRect l="-1863" t="-3529" r="-1242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2254468" y="5907346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[a, c, b]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3697013" y="5907346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[c, a, b]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4635061" y="512695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[b, a, c]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橢圓 13"/>
                <p:cNvSpPr/>
                <p:nvPr/>
              </p:nvSpPr>
              <p:spPr>
                <a:xfrm>
                  <a:off x="6251026" y="5126957"/>
                  <a:ext cx="969579" cy="50449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zh-TW" sz="2400" dirty="0" smtClean="0">
                      <a:solidFill>
                        <a:schemeClr val="tx1"/>
                      </a:solidFill>
                    </a:rPr>
                    <a:t> c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橢圓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026" y="5126957"/>
                  <a:ext cx="969579" cy="504496"/>
                </a:xfrm>
                <a:prstGeom prst="ellipse">
                  <a:avLst/>
                </a:prstGeom>
                <a:blipFill rotWithShape="0">
                  <a:blip r:embed="rId6" cstate="print"/>
                  <a:stretch>
                    <a:fillRect l="-2484" t="-3529" r="-2484" b="-211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橢圓 14"/>
            <p:cNvSpPr/>
            <p:nvPr/>
          </p:nvSpPr>
          <p:spPr>
            <a:xfrm>
              <a:off x="5519901" y="590779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[b, c, a]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6962446" y="5907797"/>
              <a:ext cx="969579" cy="5044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[c, b, a]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5" idx="3"/>
              <a:endCxn id="6" idx="7"/>
            </p:cNvCxnSpPr>
            <p:nvPr/>
          </p:nvCxnSpPr>
          <p:spPr>
            <a:xfrm flipH="1">
              <a:off x="3066289" y="4234866"/>
              <a:ext cx="969785" cy="24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" idx="5"/>
              <a:endCxn id="7" idx="1"/>
            </p:cNvCxnSpPr>
            <p:nvPr/>
          </p:nvCxnSpPr>
          <p:spPr>
            <a:xfrm>
              <a:off x="4721669" y="4234866"/>
              <a:ext cx="895883" cy="2421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6" idx="5"/>
              <a:endCxn id="9" idx="0"/>
            </p:cNvCxnSpPr>
            <p:nvPr/>
          </p:nvCxnSpPr>
          <p:spPr>
            <a:xfrm>
              <a:off x="3066289" y="4833702"/>
              <a:ext cx="437597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6" idx="3"/>
              <a:endCxn id="8" idx="0"/>
            </p:cNvCxnSpPr>
            <p:nvPr/>
          </p:nvCxnSpPr>
          <p:spPr>
            <a:xfrm flipH="1">
              <a:off x="1887921" y="4833702"/>
              <a:ext cx="492773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5"/>
              <a:endCxn id="14" idx="0"/>
            </p:cNvCxnSpPr>
            <p:nvPr/>
          </p:nvCxnSpPr>
          <p:spPr>
            <a:xfrm>
              <a:off x="6303147" y="4833702"/>
              <a:ext cx="432669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7" idx="3"/>
              <a:endCxn id="13" idx="0"/>
            </p:cNvCxnSpPr>
            <p:nvPr/>
          </p:nvCxnSpPr>
          <p:spPr>
            <a:xfrm flipH="1">
              <a:off x="5119851" y="4833702"/>
              <a:ext cx="497701" cy="2932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14" idx="3"/>
              <a:endCxn id="15" idx="0"/>
            </p:cNvCxnSpPr>
            <p:nvPr/>
          </p:nvCxnSpPr>
          <p:spPr>
            <a:xfrm flipH="1">
              <a:off x="6004691" y="5557571"/>
              <a:ext cx="388327" cy="350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14" idx="5"/>
              <a:endCxn id="16" idx="0"/>
            </p:cNvCxnSpPr>
            <p:nvPr/>
          </p:nvCxnSpPr>
          <p:spPr>
            <a:xfrm>
              <a:off x="7078613" y="5557571"/>
              <a:ext cx="368623" cy="3502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9" idx="5"/>
              <a:endCxn id="11" idx="0"/>
            </p:cNvCxnSpPr>
            <p:nvPr/>
          </p:nvCxnSpPr>
          <p:spPr>
            <a:xfrm>
              <a:off x="3846683" y="5557571"/>
              <a:ext cx="335120" cy="349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9" idx="3"/>
              <a:endCxn id="10" idx="0"/>
            </p:cNvCxnSpPr>
            <p:nvPr/>
          </p:nvCxnSpPr>
          <p:spPr>
            <a:xfrm flipH="1">
              <a:off x="2739258" y="5557571"/>
              <a:ext cx="421830" cy="349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3892718" y="3380867"/>
              <a:ext cx="944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[a, b, c]</a:t>
              </a:r>
              <a:endParaRPr lang="zh-TW" altLang="en-US" sz="2000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3402743" y="405020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958125" y="469634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2761429" y="54501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175811" y="469634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5968665" y="54501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072204" y="40502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462369" y="469634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208281" y="469634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933451" y="545019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226403" y="5450191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0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C++ STL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sort</a:t>
            </a:r>
            <a:r>
              <a:rPr lang="en-US" altLang="zh-TW" dirty="0" smtClean="0">
                <a:ea typeface="新細明體" charset="-120"/>
              </a:rPr>
              <a:t>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Quick sort.</a:t>
            </a: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ea typeface="新細明體" charset="-120"/>
              </a:rPr>
              <a:t>Switch to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heap sort </a:t>
            </a:r>
            <a:r>
              <a:rPr lang="en-US" altLang="zh-TW" dirty="0" smtClean="0">
                <a:ea typeface="新細明體" charset="-120"/>
              </a:rPr>
              <a:t>when number of subdivisions exceeds some constant times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log</a:t>
            </a:r>
            <a:r>
              <a:rPr lang="en-US" altLang="zh-TW" baseline="-25000" dirty="0" smtClean="0">
                <a:solidFill>
                  <a:srgbClr val="0000CC"/>
                </a:solidFill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n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.</a:t>
            </a:r>
            <a:endParaRPr lang="en-US" altLang="zh-TW" dirty="0" smtClean="0">
              <a:solidFill>
                <a:schemeClr val="bg2"/>
              </a:solidFill>
              <a:ea typeface="新細明體" charset="-12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TW" dirty="0" smtClean="0">
                <a:ea typeface="新細明體" charset="-120"/>
              </a:rPr>
              <a:t>Switch to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insertion sort </a:t>
            </a:r>
            <a:r>
              <a:rPr lang="en-US" altLang="zh-TW" dirty="0" smtClean="0">
                <a:ea typeface="新細明體" charset="-120"/>
              </a:rPr>
              <a:t>when segment size becomes small.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Quick Sort Complexity: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To improve performance, stop recursion when segment size is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&lt;= 15 (say)</a:t>
            </a:r>
            <a:r>
              <a:rPr lang="en-US" altLang="zh-TW" dirty="0" smtClean="0">
                <a:ea typeface="新細明體" charset="-120"/>
              </a:rPr>
              <a:t> and sort these small segments using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insertion sort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7.3 Quick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7.4 How fast we can sort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7.5 Merge sort</a:t>
            </a:r>
          </a:p>
          <a:p>
            <a:r>
              <a:rPr lang="en-US" altLang="zh-TW" dirty="0" smtClean="0"/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7.5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396625" cy="5100014"/>
          </a:xfrm>
        </p:spPr>
        <p:txBody>
          <a:bodyPr/>
          <a:lstStyle/>
          <a:p>
            <a:r>
              <a:rPr lang="en-US" altLang="zh-TW" dirty="0" smtClean="0"/>
              <a:t>Interpret the unsorted list as </a:t>
            </a:r>
            <a:r>
              <a:rPr lang="en-US" altLang="zh-TW" dirty="0" smtClean="0">
                <a:solidFill>
                  <a:srgbClr val="0000CC"/>
                </a:solidFill>
              </a:rPr>
              <a:t>n sorted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sublists</a:t>
            </a:r>
            <a:r>
              <a:rPr lang="en-US" altLang="zh-TW" dirty="0" smtClean="0"/>
              <a:t>, each of size 1</a:t>
            </a:r>
          </a:p>
          <a:p>
            <a:r>
              <a:rPr lang="en-US" altLang="zh-TW" dirty="0" smtClean="0"/>
              <a:t>These lists are </a:t>
            </a:r>
            <a:r>
              <a:rPr lang="en-US" altLang="zh-TW" dirty="0" smtClean="0">
                <a:solidFill>
                  <a:srgbClr val="C00000"/>
                </a:solidFill>
              </a:rPr>
              <a:t>merged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by pairs</a:t>
            </a:r>
            <a:r>
              <a:rPr lang="en-US" altLang="zh-TW" dirty="0" smtClean="0"/>
              <a:t> in each pass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Merge passes </a:t>
            </a:r>
            <a:r>
              <a:rPr lang="en-US" altLang="zh-TW" dirty="0" smtClean="0"/>
              <a:t>are continued until there is only one </a:t>
            </a:r>
            <a:r>
              <a:rPr lang="en-US" altLang="zh-TW" dirty="0" err="1" smtClean="0"/>
              <a:t>sublist</a:t>
            </a:r>
            <a:r>
              <a:rPr lang="en-US" altLang="zh-TW" dirty="0" smtClean="0"/>
              <a:t> remained</a:t>
            </a:r>
          </a:p>
          <a:p>
            <a:r>
              <a:rPr lang="en-US" altLang="zh-TW" dirty="0" smtClean="0"/>
              <a:t>Merge Sort is </a:t>
            </a:r>
            <a:r>
              <a:rPr lang="en-US" altLang="zh-TW" dirty="0" smtClean="0">
                <a:solidFill>
                  <a:srgbClr val="0000CC"/>
                </a:solidFill>
              </a:rPr>
              <a:t>stable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40781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5849880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6358979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6868079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7377178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561561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4030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6499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9730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2961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403156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912255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421354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6930453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443982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90883" y="2402740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橢圓 22"/>
          <p:cNvSpPr/>
          <p:nvPr/>
        </p:nvSpPr>
        <p:spPr>
          <a:xfrm>
            <a:off x="7953258" y="2459444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754303" y="84296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9856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1" name="矩形 30"/>
          <p:cNvSpPr/>
          <p:nvPr/>
        </p:nvSpPr>
        <p:spPr>
          <a:xfrm>
            <a:off x="5810805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2" name="矩形 31"/>
          <p:cNvSpPr/>
          <p:nvPr/>
        </p:nvSpPr>
        <p:spPr>
          <a:xfrm>
            <a:off x="6398054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3" name="矩形 32"/>
          <p:cNvSpPr/>
          <p:nvPr/>
        </p:nvSpPr>
        <p:spPr>
          <a:xfrm>
            <a:off x="6829004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4" name="矩形 33"/>
          <p:cNvSpPr/>
          <p:nvPr/>
        </p:nvSpPr>
        <p:spPr>
          <a:xfrm>
            <a:off x="7416253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5" name="橢圓 34"/>
          <p:cNvSpPr/>
          <p:nvPr/>
        </p:nvSpPr>
        <p:spPr>
          <a:xfrm>
            <a:off x="5442231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5873180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6460429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891378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7483057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843993" y="3212698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" name="橢圓 40"/>
          <p:cNvSpPr/>
          <p:nvPr/>
        </p:nvSpPr>
        <p:spPr>
          <a:xfrm>
            <a:off x="7906368" y="3269402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61725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3" name="矩形 42"/>
          <p:cNvSpPr/>
          <p:nvPr/>
        </p:nvSpPr>
        <p:spPr>
          <a:xfrm>
            <a:off x="5892674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4" name="矩形 43"/>
          <p:cNvSpPr/>
          <p:nvPr/>
        </p:nvSpPr>
        <p:spPr>
          <a:xfrm>
            <a:off x="6323623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5" name="矩形 44"/>
          <p:cNvSpPr/>
          <p:nvPr/>
        </p:nvSpPr>
        <p:spPr>
          <a:xfrm>
            <a:off x="6754573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6" name="矩形 45"/>
          <p:cNvSpPr/>
          <p:nvPr/>
        </p:nvSpPr>
        <p:spPr>
          <a:xfrm>
            <a:off x="7419972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7" name="橢圓 46"/>
          <p:cNvSpPr/>
          <p:nvPr/>
        </p:nvSpPr>
        <p:spPr>
          <a:xfrm>
            <a:off x="5524100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5955049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385998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16947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486776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55527" y="4016982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3" name="橢圓 52"/>
          <p:cNvSpPr/>
          <p:nvPr/>
        </p:nvSpPr>
        <p:spPr>
          <a:xfrm>
            <a:off x="7917902" y="4073686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6025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5" name="矩形 54"/>
          <p:cNvSpPr/>
          <p:nvPr/>
        </p:nvSpPr>
        <p:spPr>
          <a:xfrm>
            <a:off x="6006974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6" name="矩形 55"/>
          <p:cNvSpPr/>
          <p:nvPr/>
        </p:nvSpPr>
        <p:spPr>
          <a:xfrm>
            <a:off x="6437923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6868873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7298052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橢圓 58"/>
          <p:cNvSpPr/>
          <p:nvPr/>
        </p:nvSpPr>
        <p:spPr>
          <a:xfrm>
            <a:off x="5638400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6069349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6500298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6931247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364856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33607" y="4844649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5" name="橢圓 64"/>
          <p:cNvSpPr/>
          <p:nvPr/>
        </p:nvSpPr>
        <p:spPr>
          <a:xfrm>
            <a:off x="7795982" y="4901353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556256" y="2831199"/>
            <a:ext cx="2549299" cy="381499"/>
            <a:chOff x="5556256" y="1945719"/>
            <a:chExt cx="2549299" cy="302809"/>
          </a:xfrm>
        </p:grpSpPr>
        <p:cxnSp>
          <p:nvCxnSpPr>
            <p:cNvPr id="66" name="直線單箭頭接點 65"/>
            <p:cNvCxnSpPr/>
            <p:nvPr/>
          </p:nvCxnSpPr>
          <p:spPr>
            <a:xfrm>
              <a:off x="5556256" y="1945719"/>
              <a:ext cx="254549" cy="3028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 flipH="1">
              <a:off x="5806485" y="1945719"/>
              <a:ext cx="258870" cy="297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576264" y="1945719"/>
              <a:ext cx="254549" cy="3028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>
              <a:off x="6826493" y="1945719"/>
              <a:ext cx="258870" cy="297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>
              <a:off x="7596456" y="1945719"/>
              <a:ext cx="254549" cy="3028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H="1">
              <a:off x="7846685" y="1945719"/>
              <a:ext cx="258870" cy="297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群組 86"/>
          <p:cNvGrpSpPr/>
          <p:nvPr/>
        </p:nvGrpSpPr>
        <p:grpSpPr>
          <a:xfrm>
            <a:off x="5803735" y="3620264"/>
            <a:ext cx="2039453" cy="400330"/>
            <a:chOff x="5803735" y="2734784"/>
            <a:chExt cx="2039453" cy="314844"/>
          </a:xfrm>
        </p:grpSpPr>
        <p:cxnSp>
          <p:nvCxnSpPr>
            <p:cNvPr id="76" name="直線單箭頭接點 75"/>
            <p:cNvCxnSpPr/>
            <p:nvPr/>
          </p:nvCxnSpPr>
          <p:spPr>
            <a:xfrm>
              <a:off x="5803735" y="2734784"/>
              <a:ext cx="523098" cy="3028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H="1">
              <a:off x="6322513" y="2734784"/>
              <a:ext cx="516494" cy="3148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7841690" y="2734784"/>
              <a:ext cx="1498" cy="29810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6324031" y="4430221"/>
            <a:ext cx="1536968" cy="414427"/>
            <a:chOff x="6324031" y="3544742"/>
            <a:chExt cx="1536968" cy="316906"/>
          </a:xfrm>
        </p:grpSpPr>
        <p:cxnSp>
          <p:nvCxnSpPr>
            <p:cNvPr id="83" name="直線單箭頭接點 82"/>
            <p:cNvCxnSpPr/>
            <p:nvPr/>
          </p:nvCxnSpPr>
          <p:spPr>
            <a:xfrm>
              <a:off x="6324031" y="3558839"/>
              <a:ext cx="523098" cy="3028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/>
            <p:nvPr/>
          </p:nvCxnSpPr>
          <p:spPr>
            <a:xfrm flipH="1">
              <a:off x="6868079" y="3544742"/>
              <a:ext cx="992920" cy="3148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554141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0" name="矩形 89"/>
          <p:cNvSpPr/>
          <p:nvPr/>
        </p:nvSpPr>
        <p:spPr>
          <a:xfrm>
            <a:off x="5979420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1" name="矩形 90"/>
          <p:cNvSpPr/>
          <p:nvPr/>
        </p:nvSpPr>
        <p:spPr>
          <a:xfrm>
            <a:off x="6404699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2" name="矩形 91"/>
          <p:cNvSpPr/>
          <p:nvPr/>
        </p:nvSpPr>
        <p:spPr>
          <a:xfrm>
            <a:off x="6837599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3" name="矩形 92"/>
          <p:cNvSpPr/>
          <p:nvPr/>
        </p:nvSpPr>
        <p:spPr>
          <a:xfrm>
            <a:off x="7270498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4" name="橢圓 93"/>
          <p:cNvSpPr/>
          <p:nvPr/>
        </p:nvSpPr>
        <p:spPr>
          <a:xfrm>
            <a:off x="5616516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5" name="橢圓 94"/>
          <p:cNvSpPr/>
          <p:nvPr/>
        </p:nvSpPr>
        <p:spPr>
          <a:xfrm>
            <a:off x="6041795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6467074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6899973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7337302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700383" y="12743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0" name="橢圓 99"/>
          <p:cNvSpPr/>
          <p:nvPr/>
        </p:nvSpPr>
        <p:spPr>
          <a:xfrm>
            <a:off x="7762758" y="1331088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 rot="5400000">
            <a:off x="6662788" y="176723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982930" y="1675852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interpreted as n </a:t>
            </a:r>
            <a:r>
              <a:rPr lang="en-US" altLang="zh-TW" dirty="0" err="1" smtClean="0">
                <a:solidFill>
                  <a:srgbClr val="C00000"/>
                </a:solidFill>
              </a:rPr>
              <a:t>sublists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8278745" y="2695208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merge </a:t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by pairs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262636" y="3505991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merge </a:t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by pairs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8254127" y="4391227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merge </a:t>
            </a:r>
            <a:br>
              <a:rPr lang="en-US" altLang="zh-TW" dirty="0" smtClean="0">
                <a:solidFill>
                  <a:srgbClr val="C00000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by pairs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Sequential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670473"/>
            <a:ext cx="7886700" cy="16318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If all keys are distinct and the key 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is being searched for, the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key comparisons are made</a:t>
            </a:r>
          </a:p>
          <a:p>
            <a:r>
              <a:rPr lang="en-US" altLang="zh-TW" dirty="0" smtClean="0"/>
              <a:t>The average number of comparisons for a successful search is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7885566" cy="29782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E,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K&gt;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SeqSearch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n,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K&amp; k)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a[1:n]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left to right. Return least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such that the key of a[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k, return 0 if not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&lt;= n &amp;&amp; a[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!= k;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n)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2241550" y="5849937"/>
          <a:ext cx="3687384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文件" r:id="rId3" imgW="3028466" imgH="759009" progId="Word.Document.12">
                  <p:embed/>
                </p:oleObj>
              </mc:Choice>
              <mc:Fallback>
                <p:oleObj name="文件" r:id="rId3" imgW="3028466" imgH="75900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5849937"/>
                        <a:ext cx="3687384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Merge Sort Algorithm (</a:t>
            </a:r>
            <a:r>
              <a:rPr lang="en-US" altLang="zh-TW" dirty="0" err="1" smtClean="0"/>
              <a:t>Nonrecursive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6189785"/>
            <a:ext cx="7886700" cy="419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(to be continued)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629784" y="1509332"/>
            <a:ext cx="7885566" cy="463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MergeSort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(T *a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sort a[1:n] into non-decreasing order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T[n+1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 is the length of the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currently merged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=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&lt;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*=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MergePass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n,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 *= 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MergePass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a, n,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s);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tempList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2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Sort </a:t>
            </a:r>
            <a:r>
              <a:rPr lang="en-US" altLang="zh-TW" dirty="0" smtClean="0"/>
              <a:t>Algorithm (</a:t>
            </a:r>
            <a:r>
              <a:rPr lang="en-US" altLang="zh-TW" dirty="0" err="1" smtClean="0"/>
              <a:t>Nonrecursive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947507"/>
            <a:ext cx="7886700" cy="66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(to be continued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8151145" cy="4438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MergePass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*b,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//adjacent pairs of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sublist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of size s are merged from a to b. n = # records in a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1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the first position in first of the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sublists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merged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n-(2*s)+1;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//enough elements for 2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sublists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of length s?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 = 2*s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Merge(a, b,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i+s-1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+(2*s)-1);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merge remaining lists of size &lt; 2*s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s-1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&lt;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//one full and one partial lists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Merge(a, b,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i+s-1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         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one partial lists remained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copy(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a+i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b+n+1,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b+i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1227015" y="2610338"/>
            <a:ext cx="0" cy="8909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Sort </a:t>
            </a:r>
            <a:r>
              <a:rPr lang="en-US" altLang="zh-TW" dirty="0" smtClean="0"/>
              <a:t>Algorithm (</a:t>
            </a:r>
            <a:r>
              <a:rPr lang="en-US" altLang="zh-TW" dirty="0" err="1" smtClean="0"/>
              <a:t>Nonrecursive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1"/>
            <a:ext cx="7885566" cy="5094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Merge(T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*b,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m,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a[k:m], a[m+1:n] are sorted, merged to b[k:n]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i1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i2 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m+1, i3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i1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&lt;= m &amp;&amp; i2 &lt;= n; 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i3++) 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(a[i1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 &lt;=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[i2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b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i3]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[i1];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i1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b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i3]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[i2];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i2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copy remaining records, if any, of 1</a:t>
            </a:r>
            <a:r>
              <a:rPr lang="en-US" altLang="zh-TW" sz="1600" baseline="30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if(i2&gt;n) copy (a+i1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a+m+1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b+i3);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remaining records, if any, of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1600" baseline="30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if(i1&gt;m)copy (a+i2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a+n+1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b+i3);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953477" y="2516553"/>
            <a:ext cx="28158" cy="22840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27446" y="2545715"/>
            <a:ext cx="711200" cy="312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38646" y="2545715"/>
            <a:ext cx="515815" cy="312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627445" y="3410547"/>
            <a:ext cx="1227015" cy="312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008817" y="2858332"/>
            <a:ext cx="618996" cy="544402"/>
            <a:chOff x="7008817" y="3095832"/>
            <a:chExt cx="618996" cy="310261"/>
          </a:xfrm>
        </p:grpSpPr>
        <p:cxnSp>
          <p:nvCxnSpPr>
            <p:cNvPr id="12" name="直線單箭頭接點 11"/>
            <p:cNvCxnSpPr/>
            <p:nvPr/>
          </p:nvCxnSpPr>
          <p:spPr>
            <a:xfrm>
              <a:off x="7008817" y="3095832"/>
              <a:ext cx="248627" cy="309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H="1">
              <a:off x="7272213" y="3096153"/>
              <a:ext cx="355600" cy="309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字方塊 14"/>
          <p:cNvSpPr txBox="1"/>
          <p:nvPr/>
        </p:nvSpPr>
        <p:spPr>
          <a:xfrm>
            <a:off x="7450013" y="293927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949926" y="246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49926" y="33268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6400613" y="2545715"/>
            <a:ext cx="1662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400613" y="2858330"/>
            <a:ext cx="1662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400613" y="3408447"/>
            <a:ext cx="1662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400613" y="3721062"/>
            <a:ext cx="1662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457950" y="218115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161354" y="21977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57950" y="30662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i3</a:t>
            </a:r>
            <a:endParaRPr lang="zh-TW" altLang="en-US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1703754" y="3274891"/>
            <a:ext cx="0" cy="4461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703754" y="4029074"/>
            <a:ext cx="0" cy="44617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ea typeface="新細明體" charset="-120"/>
              </a:rPr>
              <a:t>Nonrecursive</a:t>
            </a:r>
            <a:r>
              <a:rPr lang="en-US" altLang="zh-TW" dirty="0">
                <a:ea typeface="新細明體" charset="-120"/>
              </a:rPr>
              <a:t> Merge Sort</a:t>
            </a: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02737"/>
              </p:ext>
            </p:extLst>
          </p:nvPr>
        </p:nvGraphicFramePr>
        <p:xfrm>
          <a:off x="649885" y="2740119"/>
          <a:ext cx="7844230" cy="357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3" name="Visio" r:id="rId3" imgW="6154522" imgH="2806598" progId="Visio.Drawing.11">
                  <p:embed/>
                </p:oleObj>
              </mc:Choice>
              <mc:Fallback>
                <p:oleObj name="Visio" r:id="rId3" imgW="6154522" imgH="28065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85" y="2740119"/>
                        <a:ext cx="7844230" cy="3579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1048728" y="1507357"/>
            <a:ext cx="704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 list is (26, 5, 77, 1, 61, 11, 59, 15, 48, 19). 10 keys.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89017" y="2015087"/>
            <a:ext cx="161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Merge Tree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ea typeface="新細明體" charset="-120"/>
              </a:rPr>
              <a:t>Nonrecursive</a:t>
            </a:r>
            <a:r>
              <a:rPr lang="en-US" altLang="zh-TW" dirty="0">
                <a:ea typeface="新細明體" charset="-120"/>
              </a:rPr>
              <a:t> Merge Sort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7788" y="1931893"/>
            <a:ext cx="9064625" cy="461963"/>
            <a:chOff x="49" y="1056"/>
            <a:chExt cx="5710" cy="291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49" y="1056"/>
              <a:ext cx="4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[8]</a:t>
              </a:r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481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[3]</a:t>
              </a: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913" y="1056"/>
              <a:ext cx="5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[13]</a:t>
              </a: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441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[6]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873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[2]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2209" y="1056"/>
              <a:ext cx="6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[14]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2689" y="1056"/>
              <a:ext cx="4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[5]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073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[9]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505" y="1056"/>
              <a:ext cx="5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[10]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3985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[1]</a:t>
              </a:r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4369" y="1056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[7]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4801" y="1056"/>
              <a:ext cx="5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[12]</a:t>
              </a:r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5281" y="1056"/>
              <a:ext cx="4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[4]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600" y="2465293"/>
            <a:ext cx="1066800" cy="842963"/>
            <a:chOff x="144" y="1392"/>
            <a:chExt cx="672" cy="531"/>
          </a:xfrm>
        </p:grpSpPr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144" y="1632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[3, 8]</a:t>
              </a:r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24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 flipH="1">
              <a:off x="528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00200" y="2465293"/>
            <a:ext cx="1447800" cy="842963"/>
            <a:chOff x="1008" y="1392"/>
            <a:chExt cx="912" cy="531"/>
          </a:xfrm>
        </p:grpSpPr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008" y="1632"/>
              <a:ext cx="9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[6, 13]</a:t>
              </a: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120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H="1">
              <a:off x="1488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971800" y="2465293"/>
            <a:ext cx="1371600" cy="842963"/>
            <a:chOff x="1872" y="1392"/>
            <a:chExt cx="864" cy="531"/>
          </a:xfrm>
        </p:grpSpPr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1872" y="1632"/>
              <a:ext cx="8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[2, 14]</a:t>
              </a: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064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H="1">
              <a:off x="2352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443506" y="2474258"/>
            <a:ext cx="1066800" cy="830263"/>
            <a:chOff x="2816" y="1440"/>
            <a:chExt cx="672" cy="523"/>
          </a:xfrm>
        </p:grpSpPr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2816" y="1672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ffectLst/>
                  <a:ea typeface="新細明體" charset="-120"/>
                </a:rPr>
                <a:t>[5, 9]</a:t>
              </a:r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2880" y="1440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flipH="1">
              <a:off x="3120" y="1440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5688106" y="2465293"/>
            <a:ext cx="1295400" cy="842963"/>
            <a:chOff x="3600" y="1392"/>
            <a:chExt cx="816" cy="531"/>
          </a:xfrm>
        </p:grpSpPr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3600" y="1632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[1, 10]</a:t>
              </a:r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3744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92" name="Line 36"/>
            <p:cNvSpPr>
              <a:spLocks noChangeShapeType="1"/>
            </p:cNvSpPr>
            <p:nvPr/>
          </p:nvSpPr>
          <p:spPr bwMode="auto">
            <a:xfrm flipH="1">
              <a:off x="3984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7086600" y="2465293"/>
            <a:ext cx="1295400" cy="842963"/>
            <a:chOff x="4464" y="1392"/>
            <a:chExt cx="816" cy="531"/>
          </a:xfrm>
        </p:grpSpPr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4464" y="1632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[7, 12]</a:t>
              </a:r>
            </a:p>
          </p:txBody>
        </p:sp>
        <p:sp>
          <p:nvSpPr>
            <p:cNvPr id="19495" name="Line 39"/>
            <p:cNvSpPr>
              <a:spLocks noChangeShapeType="1"/>
            </p:cNvSpPr>
            <p:nvPr/>
          </p:nvSpPr>
          <p:spPr bwMode="auto">
            <a:xfrm>
              <a:off x="4560" y="1392"/>
              <a:ext cx="192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 flipH="1">
              <a:off x="4944" y="1392"/>
              <a:ext cx="144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8461375" y="2389093"/>
            <a:ext cx="758825" cy="919163"/>
            <a:chOff x="5330" y="1344"/>
            <a:chExt cx="478" cy="579"/>
          </a:xfrm>
        </p:grpSpPr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5330" y="1632"/>
              <a:ext cx="4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[4]</a:t>
              </a: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5472" y="1344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57200" y="3379693"/>
            <a:ext cx="2286000" cy="995363"/>
            <a:chOff x="288" y="1968"/>
            <a:chExt cx="1440" cy="627"/>
          </a:xfrm>
        </p:grpSpPr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288" y="2304"/>
              <a:ext cx="14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[3, 6, 8, 13]</a:t>
              </a:r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480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 flipH="1">
              <a:off x="1008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3048000" y="3379693"/>
            <a:ext cx="2286000" cy="995363"/>
            <a:chOff x="1920" y="1968"/>
            <a:chExt cx="1440" cy="627"/>
          </a:xfrm>
        </p:grpSpPr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1920" y="2304"/>
              <a:ext cx="14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[2, 5, 9, 14]</a:t>
              </a:r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>
              <a:off x="2112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507" name="Line 51"/>
            <p:cNvSpPr>
              <a:spLocks noChangeShapeType="1"/>
            </p:cNvSpPr>
            <p:nvPr/>
          </p:nvSpPr>
          <p:spPr bwMode="auto">
            <a:xfrm flipH="1">
              <a:off x="2640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5867400" y="3379693"/>
            <a:ext cx="2286000" cy="995363"/>
            <a:chOff x="3696" y="1968"/>
            <a:chExt cx="1440" cy="627"/>
          </a:xfrm>
        </p:grpSpPr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3696" y="2304"/>
              <a:ext cx="14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[1, 7, 10, 12]</a:t>
              </a:r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>
              <a:off x="3888" y="1968"/>
              <a:ext cx="384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511" name="Line 55"/>
            <p:cNvSpPr>
              <a:spLocks noChangeShapeType="1"/>
            </p:cNvSpPr>
            <p:nvPr/>
          </p:nvSpPr>
          <p:spPr bwMode="auto">
            <a:xfrm flipH="1">
              <a:off x="4416" y="1968"/>
              <a:ext cx="43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8462963" y="3379693"/>
            <a:ext cx="758825" cy="919163"/>
            <a:chOff x="5331" y="1968"/>
            <a:chExt cx="478" cy="579"/>
          </a:xfrm>
        </p:grpSpPr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5331" y="2256"/>
              <a:ext cx="4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[4]</a:t>
              </a:r>
            </a:p>
          </p:txBody>
        </p:sp>
        <p:sp>
          <p:nvSpPr>
            <p:cNvPr id="19514" name="Line 58"/>
            <p:cNvSpPr>
              <a:spLocks noChangeShapeType="1"/>
            </p:cNvSpPr>
            <p:nvPr/>
          </p:nvSpPr>
          <p:spPr bwMode="auto">
            <a:xfrm>
              <a:off x="5473" y="1968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1143000" y="4446493"/>
            <a:ext cx="4191000" cy="1223963"/>
            <a:chOff x="720" y="2640"/>
            <a:chExt cx="2640" cy="771"/>
          </a:xfrm>
        </p:grpSpPr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720" y="3120"/>
              <a:ext cx="26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[2, 3, 5, 6, 8, 9, 13, 14]</a:t>
              </a:r>
            </a:p>
          </p:txBody>
        </p:sp>
        <p:sp>
          <p:nvSpPr>
            <p:cNvPr id="19517" name="Line 61"/>
            <p:cNvSpPr>
              <a:spLocks noChangeShapeType="1"/>
            </p:cNvSpPr>
            <p:nvPr/>
          </p:nvSpPr>
          <p:spPr bwMode="auto">
            <a:xfrm>
              <a:off x="1050" y="2640"/>
              <a:ext cx="715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518" name="Line 62"/>
            <p:cNvSpPr>
              <a:spLocks noChangeShapeType="1"/>
            </p:cNvSpPr>
            <p:nvPr/>
          </p:nvSpPr>
          <p:spPr bwMode="auto">
            <a:xfrm flipH="1">
              <a:off x="2095" y="2688"/>
              <a:ext cx="497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6096000" y="4370293"/>
            <a:ext cx="2895600" cy="1223963"/>
            <a:chOff x="3840" y="2592"/>
            <a:chExt cx="1824" cy="771"/>
          </a:xfrm>
        </p:grpSpPr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3840" y="3072"/>
              <a:ext cx="18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effectLst/>
                  <a:ea typeface="新細明體" charset="-120"/>
                </a:rPr>
                <a:t>[1, 4, 7, 10, 12]</a:t>
              </a:r>
            </a:p>
          </p:txBody>
        </p:sp>
        <p:sp>
          <p:nvSpPr>
            <p:cNvPr id="19521" name="Line 65"/>
            <p:cNvSpPr>
              <a:spLocks noChangeShapeType="1"/>
            </p:cNvSpPr>
            <p:nvPr/>
          </p:nvSpPr>
          <p:spPr bwMode="auto">
            <a:xfrm>
              <a:off x="4068" y="2592"/>
              <a:ext cx="493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9522" name="Line 66"/>
            <p:cNvSpPr>
              <a:spLocks noChangeShapeType="1"/>
            </p:cNvSpPr>
            <p:nvPr/>
          </p:nvSpPr>
          <p:spPr bwMode="auto">
            <a:xfrm flipH="1">
              <a:off x="4790" y="2592"/>
              <a:ext cx="608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2360613" y="5589493"/>
            <a:ext cx="6781800" cy="995363"/>
            <a:chOff x="1487" y="3360"/>
            <a:chExt cx="4272" cy="627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487" y="3696"/>
              <a:ext cx="42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ffectLst/>
                  <a:ea typeface="新細明體" charset="-120"/>
                </a:rPr>
                <a:t>[1, 2, 3, 4, 5, 6, 7, 8, 9, 10, 12, 13, 14]</a:t>
              </a:r>
            </a:p>
          </p:txBody>
        </p:sp>
        <p:grpSp>
          <p:nvGrpSpPr>
            <p:cNvPr id="17" name="Group 71"/>
            <p:cNvGrpSpPr>
              <a:grpSpLocks/>
            </p:cNvGrpSpPr>
            <p:nvPr/>
          </p:nvGrpSpPr>
          <p:grpSpPr bwMode="auto">
            <a:xfrm>
              <a:off x="2208" y="3360"/>
              <a:ext cx="2640" cy="336"/>
              <a:chOff x="2208" y="3360"/>
              <a:chExt cx="2640" cy="336"/>
            </a:xfrm>
          </p:grpSpPr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2208" y="3408"/>
                <a:ext cx="1152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 flipH="1">
                <a:off x="3840" y="3360"/>
                <a:ext cx="1008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  <p:sp>
        <p:nvSpPr>
          <p:cNvPr id="72" name="文字方塊 71"/>
          <p:cNvSpPr txBox="1"/>
          <p:nvPr/>
        </p:nvSpPr>
        <p:spPr>
          <a:xfrm>
            <a:off x="2770066" y="1384555"/>
            <a:ext cx="284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 list has 13 keys.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6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Sorted segment size is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1, 2, 4, 8</a:t>
                </a:r>
                <a:r>
                  <a:rPr lang="en-US" altLang="zh-TW" dirty="0" smtClean="0">
                    <a:ea typeface="新細明體" charset="-120"/>
                  </a:rPr>
                  <a:t>, …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Number of merge passes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>
                    <a:ea typeface="新細明體" charset="-120"/>
                  </a:rPr>
                  <a:t>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Each merge pass takes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O(n)</a:t>
                </a:r>
                <a:r>
                  <a:rPr lang="en-US" altLang="zh-TW" dirty="0" smtClean="0">
                    <a:ea typeface="新細明體" charset="-120"/>
                  </a:rPr>
                  <a:t> time.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Total time is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O(</a:t>
                </a:r>
                <a:r>
                  <a:rPr lang="en-US" altLang="zh-TW" dirty="0" err="1" smtClean="0">
                    <a:solidFill>
                      <a:srgbClr val="C00000"/>
                    </a:solidFill>
                    <a:ea typeface="新細明體" charset="-120"/>
                  </a:rPr>
                  <a:t>nlog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 n)</a:t>
                </a:r>
                <a:r>
                  <a:rPr lang="en-US" altLang="zh-TW" dirty="0" smtClean="0">
                    <a:ea typeface="新細明體" charset="-120"/>
                  </a:rPr>
                  <a:t>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Need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O(n)</a:t>
                </a:r>
                <a:r>
                  <a:rPr lang="en-US" altLang="zh-TW" dirty="0" smtClean="0">
                    <a:ea typeface="新細明體" charset="-120"/>
                  </a:rPr>
                  <a:t> additional space for the merge.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Merge sort is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slower than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insertion sort</a:t>
                </a:r>
                <a:r>
                  <a:rPr lang="en-US" altLang="zh-TW" dirty="0" smtClean="0">
                    <a:ea typeface="新細明體" charset="-120"/>
                  </a:rPr>
                  <a:t> when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n &lt;= 15</a:t>
                </a:r>
                <a:r>
                  <a:rPr lang="en-US" altLang="zh-TW" dirty="0" smtClean="0">
                    <a:ea typeface="新細明體" charset="-120"/>
                  </a:rPr>
                  <a:t> (approximately). So define a small instance to be an instance with n &lt;= 15.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solidFill>
                      <a:srgbClr val="002060"/>
                    </a:solidFill>
                    <a:ea typeface="新細明體" charset="-120"/>
                  </a:rPr>
                  <a:t>Sort small instances using insertion sort.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solidFill>
                      <a:srgbClr val="002060"/>
                    </a:solidFill>
                    <a:ea typeface="新細明體" charset="-120"/>
                  </a:rPr>
                  <a:t>Start with segment size = 15.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033" r="-2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Merge Two Sorted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(2, 5, 6)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(1, 3, 8, 9, 10)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C = ()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Compare smallest elements of A and B and merge smaller into C.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(2, 5, 6)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(3, 8, 9, 10)</a:t>
            </a:r>
          </a:p>
          <a:p>
            <a:pPr>
              <a:buFontTx/>
              <a:buNone/>
            </a:pPr>
            <a:r>
              <a:rPr lang="en-US" altLang="zh-TW" dirty="0" smtClean="0"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C = (1)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Merge Two Sorted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(5, 6)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(3, 8, 9, 10)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C = (1, 2)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(5, 6)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(8, 9, 10)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C = (1, 2, 3)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(6)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(8, 9, 10)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C = (1, 2, 3, 5)</a:t>
            </a:r>
            <a:endParaRPr lang="en-US" altLang="zh-TW" dirty="0">
              <a:solidFill>
                <a:srgbClr val="C00000"/>
              </a:solidFill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Merge Two Sorted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(8, 9, 10)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C = (1, 2, 3, 5, 6)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When one of  A and B becomes empty,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append the other list to C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A = ()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  B = ()</a:t>
            </a:r>
          </a:p>
          <a:p>
            <a:pPr>
              <a:buFontTx/>
              <a:buNone/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  C = (1, 2, 3, 5, 6, 8, 9, 10)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O(1)</a:t>
            </a:r>
            <a:r>
              <a:rPr lang="en-US" altLang="zh-TW" dirty="0" smtClean="0">
                <a:ea typeface="新細明體" charset="-120"/>
              </a:rPr>
              <a:t> time needed to move an element into C.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Total time is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O(n + m)</a:t>
            </a:r>
            <a:r>
              <a:rPr lang="en-US" altLang="zh-TW" dirty="0" smtClean="0">
                <a:ea typeface="新細明體" charset="-120"/>
              </a:rPr>
              <a:t>, where n and m are, respectively, the number of elements initially in A and B. 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Merge Sort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Divide &amp; Conquer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>
                    <a:ea typeface="新細明體" charset="-120"/>
                  </a:rPr>
                  <a:t>Divide </a:t>
                </a:r>
                <a:r>
                  <a:rPr lang="en-US" altLang="zh-TW" dirty="0" smtClean="0">
                    <a:ea typeface="新細明體" charset="-120"/>
                  </a:rPr>
                  <a:t>: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Partition  the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n &gt; 1</a:t>
                </a:r>
                <a:r>
                  <a:rPr lang="en-US" altLang="zh-TW" dirty="0" smtClean="0">
                    <a:ea typeface="新細明體" charset="-120"/>
                  </a:rPr>
                  <a:t> elements into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two</a:t>
                </a:r>
                <a:r>
                  <a:rPr lang="en-US" altLang="zh-TW" dirty="0" smtClean="0">
                    <a:ea typeface="新細明體" charset="-120"/>
                  </a:rPr>
                  <a:t> smaller instances.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First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 elements</a:t>
                </a:r>
                <a:r>
                  <a:rPr lang="en-US" altLang="zh-TW" dirty="0" smtClean="0">
                    <a:ea typeface="新細明體" charset="-120"/>
                  </a:rPr>
                  <a:t> define one of the smaller instances;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remaining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 elements </a:t>
                </a:r>
                <a:r>
                  <a:rPr lang="en-US" altLang="zh-TW" dirty="0" smtClean="0">
                    <a:ea typeface="新細明體" charset="-120"/>
                  </a:rPr>
                  <a:t>define the second smaller instance.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Recur: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Each of the two smaller instances is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sorted recursively</a:t>
                </a:r>
                <a:r>
                  <a:rPr lang="en-US" altLang="zh-TW" dirty="0" smtClean="0">
                    <a:ea typeface="新細明體" charset="-120"/>
                  </a:rPr>
                  <a:t>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Conquer:</a:t>
                </a:r>
              </a:p>
              <a:p>
                <a:pPr lvl="1"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The sorted smaller instances are </a:t>
                </a:r>
                <a:r>
                  <a:rPr lang="en-US" altLang="zh-TW" dirty="0" smtClean="0">
                    <a:solidFill>
                      <a:srgbClr val="0000CC"/>
                    </a:solidFill>
                    <a:ea typeface="新細明體" charset="-120"/>
                  </a:rPr>
                  <a:t>combined</a:t>
                </a:r>
                <a:r>
                  <a:rPr lang="en-US" altLang="zh-TW" dirty="0" smtClean="0">
                    <a:ea typeface="新細明體" charset="-120"/>
                  </a:rPr>
                  <a:t> using a process called </a:t>
                </a:r>
                <a:r>
                  <a:rPr lang="en-US" altLang="zh-TW" dirty="0" smtClean="0">
                    <a:solidFill>
                      <a:srgbClr val="C00000"/>
                    </a:solidFill>
                    <a:ea typeface="新細明體" charset="-120"/>
                  </a:rPr>
                  <a:t>merge</a:t>
                </a:r>
                <a:r>
                  <a:rPr lang="en-US" altLang="zh-TW" dirty="0" smtClean="0">
                    <a:ea typeface="新細明體" charset="-120"/>
                  </a:rPr>
                  <a:t>.</a:t>
                </a:r>
              </a:p>
              <a:p>
                <a:pPr>
                  <a:buClr>
                    <a:schemeClr val="tx2"/>
                  </a:buClr>
                </a:pPr>
                <a:r>
                  <a:rPr lang="en-US" altLang="zh-TW" dirty="0" smtClean="0">
                    <a:ea typeface="新細明體" charset="-120"/>
                  </a:rPr>
                  <a:t>Complexity is </a:t>
                </a:r>
                <a:r>
                  <a:rPr lang="en-US" altLang="zh-TW" dirty="0" smtClean="0">
                    <a:solidFill>
                      <a:srgbClr val="FF0000"/>
                    </a:solidFill>
                    <a:ea typeface="新細明體" charset="-120"/>
                  </a:rPr>
                  <a:t>O(n</a:t>
                </a:r>
                <a:r>
                  <a:rPr lang="en-US" altLang="zh-TW" baseline="30000" dirty="0" smtClean="0">
                    <a:solidFill>
                      <a:srgbClr val="FF0000"/>
                    </a:solidFill>
                    <a:ea typeface="新細明體" charset="-12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ea typeface="新細明體" charset="-120"/>
                  </a:rPr>
                  <a:t>log n)</a:t>
                </a:r>
                <a:r>
                  <a:rPr lang="en-US" altLang="zh-TW" dirty="0" smtClean="0">
                    <a:ea typeface="新細明體" charset="-120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033" r="-1932" b="-3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Binary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500468"/>
            <a:ext cx="7886700" cy="1108878"/>
          </a:xfrm>
        </p:spPr>
        <p:txBody>
          <a:bodyPr/>
          <a:lstStyle/>
          <a:p>
            <a:r>
              <a:rPr lang="en-US" altLang="zh-TW" dirty="0" smtClean="0"/>
              <a:t>The number of comparisons for unsuccessful search 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509332"/>
            <a:ext cx="7885566" cy="3850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E, class K&gt;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BinarySearch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*a,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n,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K&amp; k)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search sorted a[1:n]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k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left = 1, right = 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(left &lt;= right){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middle = (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left+right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&lt; a[middle]) right = middle - 1;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else 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&gt; a[middle]) left = middle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else return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middle;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found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-1;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2212387" y="5835159"/>
          <a:ext cx="1602665" cy="607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2" name="文件" r:id="rId3" imgW="1375792" imgH="522897" progId="Word.Document.12">
                  <p:embed/>
                </p:oleObj>
              </mc:Choice>
              <mc:Fallback>
                <p:oleObj name="文件" r:id="rId3" imgW="1375792" imgH="52289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387" y="5835159"/>
                        <a:ext cx="1602665" cy="607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5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647" y="1509333"/>
            <a:ext cx="8431305" cy="510001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defTabSz="363538"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rMergeSort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要排序的是</a:t>
            </a:r>
            <a:r>
              <a:rPr lang="en-US" altLang="zh-TW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zh-TW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。對於所有</a:t>
            </a:r>
            <a:r>
              <a:rPr lang="en-US" altLang="zh-TW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TW" sz="20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初始化為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</a:p>
          <a:p>
            <a:pPr marL="0" indent="0" defTabSz="363538"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altLang="zh-TW" sz="20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rMerge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回傳排序好的鏈的第一個元素之索引值。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b="1" i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//base case</a:t>
            </a:r>
            <a:endParaRPr lang="zh-TW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mid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right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/2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ListMerge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rMergeSort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mid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  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排序左半邊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rMergeSort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mid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+ 1,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排序右半邊</a:t>
            </a:r>
          </a:p>
          <a:p>
            <a:pPr marL="0" indent="0" defTabSz="363538"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Merge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51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36241"/>
              </p:ext>
            </p:extLst>
          </p:nvPr>
        </p:nvGraphicFramePr>
        <p:xfrm>
          <a:off x="507730" y="2914929"/>
          <a:ext cx="8128539" cy="3266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7" name="Visio" r:id="rId3" imgW="6982663" imgH="2806598" progId="Visio.Drawing.11">
                  <p:embed/>
                </p:oleObj>
              </mc:Choice>
              <mc:Fallback>
                <p:oleObj name="Visio" r:id="rId3" imgW="6982663" imgH="28065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30" y="2914929"/>
                        <a:ext cx="8128539" cy="3266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48728" y="1507357"/>
            <a:ext cx="704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Input list is (26, 5, 77, 1, 61, 11, 59, 15, 48, 19). 10 keys.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3092" y="2091824"/>
            <a:ext cx="559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0000CC"/>
                </a:solidFill>
              </a:rPr>
              <a:t>Sublist</a:t>
            </a:r>
            <a:r>
              <a:rPr lang="en-US" altLang="zh-TW" sz="2400" dirty="0" smtClean="0">
                <a:solidFill>
                  <a:srgbClr val="0000CC"/>
                </a:solidFill>
              </a:rPr>
              <a:t> partitioning for recursive merge sort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7929" y="6190877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left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029597" y="616958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990328" y="6190877"/>
                <a:ext cx="206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)/2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28" y="6190877"/>
                <a:ext cx="206793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弧 11"/>
          <p:cNvSpPr/>
          <p:nvPr/>
        </p:nvSpPr>
        <p:spPr>
          <a:xfrm rot="16200000">
            <a:off x="2227450" y="4770086"/>
            <a:ext cx="329128" cy="3687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大括弧 12"/>
          <p:cNvSpPr/>
          <p:nvPr/>
        </p:nvSpPr>
        <p:spPr>
          <a:xfrm rot="16200000">
            <a:off x="6560649" y="4823762"/>
            <a:ext cx="329127" cy="3580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7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Recursive Merge </a:t>
            </a:r>
            <a:r>
              <a:rPr lang="en-US" altLang="zh-TW" dirty="0">
                <a:ea typeface="新細明體" charset="-120"/>
              </a:rPr>
              <a:t>Sort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40880" y="2133600"/>
            <a:ext cx="6400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[8, 3, 13, 6, 2, 14, 5, 9, 10, 1, 7, 12, 4]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5480" y="3048000"/>
            <a:ext cx="3657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[8, 3, 13, 6, 2, 14, 5]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1893280" y="2590800"/>
            <a:ext cx="25908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44493" y="3048000"/>
            <a:ext cx="33543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[9, 10, 1, 7, 12, 4]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788880" y="2590800"/>
            <a:ext cx="25908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45480" y="3962400"/>
            <a:ext cx="2133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[8, 3, 13, 6]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1436080" y="3505200"/>
            <a:ext cx="6858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655280" y="3962400"/>
            <a:ext cx="1828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[2, 14, 5]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426680" y="3505200"/>
            <a:ext cx="9144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93080" y="4800600"/>
            <a:ext cx="1066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[8, 3]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902680" y="4419600"/>
            <a:ext cx="457200" cy="4572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283680" y="4800600"/>
            <a:ext cx="1371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[13, 6]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664680" y="4419600"/>
            <a:ext cx="304800" cy="4572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40680" y="5562600"/>
            <a:ext cx="685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[8]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521680" y="5257800"/>
            <a:ext cx="3048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75028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[3]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902680" y="5334000"/>
            <a:ext cx="228600" cy="304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1283680" y="5562600"/>
            <a:ext cx="914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[13]</a:t>
            </a: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1664680" y="5257800"/>
            <a:ext cx="3810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04568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[6]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2121880" y="5334000"/>
            <a:ext cx="304800" cy="304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2579080" y="4800600"/>
            <a:ext cx="1295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[2, 14]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3112480" y="4419600"/>
            <a:ext cx="3810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798280" y="4800600"/>
            <a:ext cx="685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[5]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3722080" y="4419600"/>
            <a:ext cx="381000" cy="4572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65528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[2]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2960080" y="5257800"/>
            <a:ext cx="3048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264880" y="55626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[14]</a:t>
            </a: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3417280" y="5334000"/>
            <a:ext cx="304800" cy="304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711093" y="3962400"/>
            <a:ext cx="1677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[9, 10, 1]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5703280" y="3505200"/>
            <a:ext cx="9906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7147905" y="3962400"/>
            <a:ext cx="17557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[7, 12, 4]</a:t>
            </a:r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6922480" y="3505200"/>
            <a:ext cx="990600" cy="5334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558693" y="4800600"/>
            <a:ext cx="1296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[9, 10]</a:t>
            </a: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H="1">
            <a:off x="5093680" y="4419600"/>
            <a:ext cx="457200" cy="4572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854093" y="4800600"/>
            <a:ext cx="7635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[1]</a:t>
            </a:r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5779480" y="4495800"/>
            <a:ext cx="3048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4330093" y="5562600"/>
            <a:ext cx="7635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[9]</a:t>
            </a: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 flipH="1">
            <a:off x="4712680" y="5257800"/>
            <a:ext cx="4572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5015893" y="5562600"/>
            <a:ext cx="915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[10]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5322280" y="5334000"/>
            <a:ext cx="304800" cy="304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6766905" y="4800600"/>
            <a:ext cx="14509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[7, 12]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H="1">
            <a:off x="7455880" y="4419600"/>
            <a:ext cx="533400" cy="4572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8214705" y="4800600"/>
            <a:ext cx="841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[4]</a:t>
            </a: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8141680" y="4495800"/>
            <a:ext cx="4572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6538305" y="5562600"/>
            <a:ext cx="6889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[7]</a:t>
            </a:r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 flipH="1">
            <a:off x="6922480" y="5257800"/>
            <a:ext cx="381000" cy="3810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7376505" y="5562600"/>
            <a:ext cx="9175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[12]</a:t>
            </a:r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7379680" y="5334000"/>
            <a:ext cx="381000" cy="3048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53" name="文字方塊 52"/>
          <p:cNvSpPr txBox="1"/>
          <p:nvPr/>
        </p:nvSpPr>
        <p:spPr>
          <a:xfrm>
            <a:off x="492370" y="1519310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/>
              <a:t>Partition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7" grpId="0" build="p" autoUpdateAnimBg="0"/>
      <p:bldP spid="13318" grpId="0" animBg="1"/>
      <p:bldP spid="13319" grpId="0" build="p" autoUpdateAnimBg="0"/>
      <p:bldP spid="13320" grpId="0" animBg="1"/>
      <p:bldP spid="13321" grpId="0" build="p" autoUpdateAnimBg="0"/>
      <p:bldP spid="13322" grpId="0" animBg="1"/>
      <p:bldP spid="13323" grpId="0" build="p" autoUpdateAnimBg="0"/>
      <p:bldP spid="13324" grpId="0" animBg="1"/>
      <p:bldP spid="13325" grpId="0" build="p" autoUpdateAnimBg="0"/>
      <p:bldP spid="13326" grpId="0" animBg="1"/>
      <p:bldP spid="13327" grpId="0" build="p" autoUpdateAnimBg="0"/>
      <p:bldP spid="13328" grpId="0" animBg="1"/>
      <p:bldP spid="13329" grpId="0" build="p" autoUpdateAnimBg="0"/>
      <p:bldP spid="13330" grpId="0" animBg="1"/>
      <p:bldP spid="13331" grpId="0" build="p" autoUpdateAnimBg="0"/>
      <p:bldP spid="13332" grpId="0" animBg="1"/>
      <p:bldP spid="13333" grpId="0" build="p" autoUpdateAnimBg="0"/>
      <p:bldP spid="13334" grpId="0" animBg="1"/>
      <p:bldP spid="13335" grpId="0" build="p" autoUpdateAnimBg="0"/>
      <p:bldP spid="13336" grpId="0" animBg="1"/>
      <p:bldP spid="13337" grpId="0" build="p" autoUpdateAnimBg="0"/>
      <p:bldP spid="13338" grpId="0" animBg="1"/>
      <p:bldP spid="13339" grpId="0" build="p" autoUpdateAnimBg="0"/>
      <p:bldP spid="13340" grpId="0" animBg="1"/>
      <p:bldP spid="13341" grpId="0" build="p" autoUpdateAnimBg="0"/>
      <p:bldP spid="13342" grpId="0" animBg="1"/>
      <p:bldP spid="13343" grpId="0" build="p" autoUpdateAnimBg="0"/>
      <p:bldP spid="13344" grpId="0" animBg="1"/>
      <p:bldP spid="13345" grpId="0" build="p" autoUpdateAnimBg="0"/>
      <p:bldP spid="13346" grpId="0" animBg="1"/>
      <p:bldP spid="13347" grpId="0" build="p" autoUpdateAnimBg="0"/>
      <p:bldP spid="13348" grpId="0" animBg="1"/>
      <p:bldP spid="13349" grpId="0" build="p" autoUpdateAnimBg="0"/>
      <p:bldP spid="13350" grpId="0" animBg="1"/>
      <p:bldP spid="13351" grpId="0" build="p" autoUpdateAnimBg="0"/>
      <p:bldP spid="13352" grpId="0" animBg="1"/>
      <p:bldP spid="13353" grpId="0" build="p" autoUpdateAnimBg="0"/>
      <p:bldP spid="13354" grpId="0" animBg="1"/>
      <p:bldP spid="13355" grpId="0" build="p" autoUpdateAnimBg="0"/>
      <p:bldP spid="13356" grpId="0" animBg="1"/>
      <p:bldP spid="13357" grpId="0" build="p" autoUpdateAnimBg="0"/>
      <p:bldP spid="13358" grpId="0" animBg="1"/>
      <p:bldP spid="13359" grpId="0" build="p" autoUpdateAnimBg="0"/>
      <p:bldP spid="13360" grpId="0" animBg="1"/>
      <p:bldP spid="13361" grpId="0" build="p" autoUpdateAnimBg="0"/>
      <p:bldP spid="13362" grpId="0" animBg="1"/>
      <p:bldP spid="13363" grpId="0" build="p" autoUpdateAnimBg="0"/>
      <p:bldP spid="133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C00000"/>
                </a:solidFill>
              </a:rPr>
              <a:t>eliminate the record copying </a:t>
            </a:r>
            <a:r>
              <a:rPr lang="en-US" altLang="zh-TW" dirty="0" smtClean="0"/>
              <a:t>that takes pace when Merge() is used to merge sorted </a:t>
            </a:r>
            <a:r>
              <a:rPr lang="en-US" altLang="zh-TW" dirty="0" err="1" smtClean="0"/>
              <a:t>sublists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associate an integer pointer with each record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For this purpose, employ an </a:t>
            </a:r>
            <a:r>
              <a:rPr lang="en-US" altLang="zh-TW" dirty="0" smtClean="0">
                <a:solidFill>
                  <a:srgbClr val="C00000"/>
                </a:solidFill>
              </a:rPr>
              <a:t>integer array link[1:n]</a:t>
            </a:r>
            <a:r>
              <a:rPr lang="en-US" altLang="zh-TW" dirty="0" smtClean="0"/>
              <a:t> such that </a:t>
            </a:r>
            <a:r>
              <a:rPr lang="en-US" altLang="zh-TW" dirty="0" smtClean="0">
                <a:solidFill>
                  <a:srgbClr val="0000CC"/>
                </a:solidFill>
              </a:rPr>
              <a:t>link[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] gives the record that follows record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 in the sorted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In case link[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0, there is no next record.</a:t>
            </a:r>
          </a:p>
          <a:p>
            <a:r>
              <a:rPr lang="en-US" altLang="zh-TW" dirty="0" smtClean="0"/>
              <a:t>Record copying is replaced by </a:t>
            </a:r>
            <a:r>
              <a:rPr lang="en-US" altLang="zh-TW" dirty="0" smtClean="0">
                <a:solidFill>
                  <a:srgbClr val="C00000"/>
                </a:solidFill>
              </a:rPr>
              <a:t>link changes </a:t>
            </a:r>
            <a:r>
              <a:rPr lang="en-US" altLang="zh-TW" dirty="0" smtClean="0"/>
              <a:t>and the run time of our sort function becomes </a:t>
            </a:r>
            <a:r>
              <a:rPr lang="en-US" altLang="zh-TW" dirty="0" smtClean="0">
                <a:solidFill>
                  <a:srgbClr val="C00000"/>
                </a:solidFill>
              </a:rPr>
              <a:t>independent of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00CC"/>
                </a:solidFill>
              </a:rPr>
              <a:t>size </a:t>
            </a:r>
            <a:r>
              <a:rPr lang="en-US" altLang="zh-TW" dirty="0" smtClean="0">
                <a:solidFill>
                  <a:srgbClr val="C00000"/>
                </a:solidFill>
              </a:rPr>
              <a:t>s</a:t>
            </a:r>
            <a:r>
              <a:rPr lang="en-US" altLang="zh-TW" dirty="0" smtClean="0">
                <a:solidFill>
                  <a:srgbClr val="0000CC"/>
                </a:solidFill>
              </a:rPr>
              <a:t> of a record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Iterative merge sort: O(</a:t>
            </a:r>
            <a:r>
              <a:rPr lang="en-US" altLang="zh-TW" dirty="0" err="1" smtClean="0"/>
              <a:t>snlogn</a:t>
            </a:r>
            <a:r>
              <a:rPr lang="en-US" altLang="zh-TW" dirty="0" smtClean="0"/>
              <a:t>) time, O(</a:t>
            </a:r>
            <a:r>
              <a:rPr lang="en-US" altLang="zh-TW" dirty="0" err="1" smtClean="0"/>
              <a:t>sn</a:t>
            </a:r>
            <a:r>
              <a:rPr lang="en-US" altLang="zh-TW" dirty="0" smtClean="0"/>
              <a:t>) extra space</a:t>
            </a:r>
          </a:p>
          <a:p>
            <a:r>
              <a:rPr lang="en-US" altLang="zh-TW" dirty="0" smtClean="0"/>
              <a:t>Recursive merge sort: 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 time, O(n) extra 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7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Recursive Merge Sort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7882" y="1438343"/>
            <a:ext cx="8044703" cy="522479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 defTabSz="363538">
              <a:buNone/>
            </a:pP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ListMerge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start2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兩個排序好的鏈分別從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start1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及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start2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開始，將它們合併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將</a:t>
            </a:r>
            <a:r>
              <a:rPr lang="en-US" altLang="zh-TW" sz="2000" b="1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當作一個暫時的標頭。回傳合併好的鏈的開頭。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結果鏈的最後一筆記錄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 =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1,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 &amp;&amp;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1] &lt;=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2])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	else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20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	}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zh-TW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將其餘的記錄附接至結果鏈</a:t>
            </a: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 = = 0)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iResult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zh-TW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63538"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Recursive Merge </a:t>
            </a:r>
            <a:r>
              <a:rPr lang="en-US" altLang="zh-TW" dirty="0">
                <a:ea typeface="新細明體" charset="-120"/>
              </a:rPr>
              <a:t>Sort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963620" y="2590800"/>
            <a:ext cx="25908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859220" y="2590800"/>
            <a:ext cx="25908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1506420" y="3505200"/>
            <a:ext cx="6858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497020" y="3505200"/>
            <a:ext cx="9144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63420" y="4800600"/>
            <a:ext cx="1066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[3, 8]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>
            <a:off x="973020" y="4419600"/>
            <a:ext cx="457200" cy="457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354020" y="4800600"/>
            <a:ext cx="1371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[6, 13]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15820" y="3962400"/>
            <a:ext cx="2133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[3, 6, 8, 13]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1735020" y="4419600"/>
            <a:ext cx="304800" cy="457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11020" y="5562600"/>
            <a:ext cx="685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[8]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592020" y="5257800"/>
            <a:ext cx="3048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2062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[3]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973020" y="5334000"/>
            <a:ext cx="228600" cy="30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354020" y="5562600"/>
            <a:ext cx="914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[13]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1735020" y="5257800"/>
            <a:ext cx="3810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11602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[6]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2192220" y="5334000"/>
            <a:ext cx="304800" cy="30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649420" y="4800600"/>
            <a:ext cx="12954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[2, 14]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725620" y="3962400"/>
            <a:ext cx="1828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[2, 5, 14]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15820" y="3048000"/>
            <a:ext cx="3657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[2, 3, 5, 6, 8, 13, 14]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>
            <a:off x="3182820" y="4419600"/>
            <a:ext cx="3810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868620" y="4800600"/>
            <a:ext cx="685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[5]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3792420" y="4419600"/>
            <a:ext cx="381000" cy="457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725620" y="5562600"/>
            <a:ext cx="7620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[2]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>
            <a:off x="3030420" y="5257800"/>
            <a:ext cx="3048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3335220" y="5562600"/>
            <a:ext cx="9906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[14]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3487620" y="5334000"/>
            <a:ext cx="304800" cy="30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H="1">
            <a:off x="5773620" y="3505200"/>
            <a:ext cx="9906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6992820" y="3505200"/>
            <a:ext cx="990600" cy="5334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4629033" y="4800600"/>
            <a:ext cx="1296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[9, 10]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4781433" y="3962400"/>
            <a:ext cx="1677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[1, 9, 10]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H="1">
            <a:off x="5164020" y="4419600"/>
            <a:ext cx="457200" cy="457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924433" y="4800600"/>
            <a:ext cx="7635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[1]</a:t>
            </a: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5849820" y="4495800"/>
            <a:ext cx="3048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400433" y="5562600"/>
            <a:ext cx="7635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[9]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 flipH="1">
            <a:off x="4783020" y="5257800"/>
            <a:ext cx="4572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086233" y="5562600"/>
            <a:ext cx="9159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[10]</a:t>
            </a: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5392620" y="5334000"/>
            <a:ext cx="304800" cy="30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837245" y="4800600"/>
            <a:ext cx="14509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[7, 12]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7218245" y="3962400"/>
            <a:ext cx="17557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[4, 7, 12]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5314833" y="3048000"/>
            <a:ext cx="33543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[1, 4, 7, 9, 10,12]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1811220" y="2133600"/>
            <a:ext cx="640080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[1, 2, 3, 4, 5, 6, 7, 8, 9, 10, 12, 13,14]</a:t>
            </a:r>
          </a:p>
        </p:txBody>
      </p:sp>
      <p:sp>
        <p:nvSpPr>
          <p:cNvPr id="14382" name="Line 46"/>
          <p:cNvSpPr>
            <a:spLocks noChangeShapeType="1"/>
          </p:cNvSpPr>
          <p:nvPr/>
        </p:nvSpPr>
        <p:spPr bwMode="auto">
          <a:xfrm flipH="1">
            <a:off x="7526220" y="4419600"/>
            <a:ext cx="533400" cy="4572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8285045" y="4800600"/>
            <a:ext cx="8413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[4]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8212020" y="4495800"/>
            <a:ext cx="4572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08645" y="5562600"/>
            <a:ext cx="6889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[7]</a:t>
            </a: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>
            <a:off x="6992820" y="5257800"/>
            <a:ext cx="381000" cy="3810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446845" y="5562600"/>
            <a:ext cx="9175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effectLst/>
                <a:ea typeface="新細明體" charset="-120"/>
              </a:rPr>
              <a:t>[12]</a:t>
            </a:r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7450020" y="5334000"/>
            <a:ext cx="381000" cy="304800"/>
          </a:xfrm>
          <a:prstGeom prst="line">
            <a:avLst/>
          </a:prstGeom>
          <a:noFill/>
          <a:ln w="50800">
            <a:solidFill>
              <a:srgbClr val="0000CC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zh-TW" altLang="en-US" sz="2400"/>
          </a:p>
        </p:txBody>
      </p:sp>
      <p:sp>
        <p:nvSpPr>
          <p:cNvPr id="53" name="文字方塊 52"/>
          <p:cNvSpPr txBox="1"/>
          <p:nvPr/>
        </p:nvSpPr>
        <p:spPr>
          <a:xfrm>
            <a:off x="492370" y="1519310"/>
            <a:ext cx="118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/>
              <a:t>Merge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 autoUpdateAnimBg="0"/>
      <p:bldP spid="14346" grpId="0" build="p" autoUpdateAnimBg="0"/>
      <p:bldP spid="14347" grpId="0" build="p" autoUpdateAnimBg="0"/>
      <p:bldP spid="14357" grpId="0" build="p" autoUpdateAnimBg="0"/>
      <p:bldP spid="14358" grpId="0" build="p" autoUpdateAnimBg="0"/>
      <p:bldP spid="14359" grpId="0" build="p" autoUpdateAnimBg="0"/>
      <p:bldP spid="14369" grpId="0" build="p" autoUpdateAnimBg="0"/>
      <p:bldP spid="14370" grpId="0" build="p" autoUpdateAnimBg="0"/>
      <p:bldP spid="14378" grpId="0" build="p" autoUpdateAnimBg="0"/>
      <p:bldP spid="14379" grpId="0" build="p" autoUpdateAnimBg="0"/>
      <p:bldP spid="14380" grpId="0" build="p" autoUpdateAnimBg="0"/>
      <p:bldP spid="1438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Fast is Merge Sort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Both worst and average cases</a:t>
            </a:r>
          </a:p>
          <a:p>
            <a:pPr marL="538163"/>
            <a:r>
              <a:rPr lang="en-US" altLang="zh-TW" dirty="0" smtClean="0">
                <a:solidFill>
                  <a:srgbClr val="FF0000"/>
                </a:solidFill>
              </a:rPr>
              <a:t>log(n)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merge passes</a:t>
            </a:r>
            <a:r>
              <a:rPr lang="en-US" altLang="zh-TW" dirty="0" smtClean="0"/>
              <a:t> are performed</a:t>
            </a:r>
          </a:p>
          <a:p>
            <a:pPr marL="538163"/>
            <a:r>
              <a:rPr lang="en-US" altLang="zh-TW" dirty="0" smtClean="0"/>
              <a:t>Each merge pass is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</a:p>
          <a:p>
            <a:pPr marL="538163"/>
            <a:r>
              <a:rPr lang="en-US" altLang="zh-TW" dirty="0" smtClean="0"/>
              <a:t>Time complexity is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nlog</a:t>
            </a:r>
            <a:r>
              <a:rPr lang="en-US" altLang="zh-TW" dirty="0" smtClean="0">
                <a:solidFill>
                  <a:srgbClr val="FF0000"/>
                </a:solidFill>
              </a:rPr>
              <a:t>(n))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Variations of Merge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Natural Merge Sort</a:t>
            </a:r>
          </a:p>
          <a:p>
            <a:pPr lvl="1"/>
            <a:r>
              <a:rPr lang="en-US" altLang="zh-TW" dirty="0" smtClean="0"/>
              <a:t>Interpreting the initial list as multiple sorted </a:t>
            </a:r>
            <a:r>
              <a:rPr lang="en-US" altLang="zh-TW" dirty="0" err="1" smtClean="0"/>
              <a:t>sublists</a:t>
            </a:r>
            <a:r>
              <a:rPr lang="en-US" altLang="zh-TW" dirty="0" smtClean="0"/>
              <a:t>, each can contain more than one records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01706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5888955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6319904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6946229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7377178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561561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4030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6499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9730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32961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364081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951330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6382279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008603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7443982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69033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橢圓 20"/>
          <p:cNvSpPr/>
          <p:nvPr/>
        </p:nvSpPr>
        <p:spPr>
          <a:xfrm>
            <a:off x="8031408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754303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54141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4" name="矩形 23"/>
          <p:cNvSpPr/>
          <p:nvPr/>
        </p:nvSpPr>
        <p:spPr>
          <a:xfrm>
            <a:off x="5979420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5" name="矩形 24"/>
          <p:cNvSpPr/>
          <p:nvPr/>
        </p:nvSpPr>
        <p:spPr>
          <a:xfrm>
            <a:off x="6404699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" name="矩形 25"/>
          <p:cNvSpPr/>
          <p:nvPr/>
        </p:nvSpPr>
        <p:spPr>
          <a:xfrm>
            <a:off x="6837599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" name="矩形 26"/>
          <p:cNvSpPr/>
          <p:nvPr/>
        </p:nvSpPr>
        <p:spPr>
          <a:xfrm>
            <a:off x="7270498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" name="橢圓 27"/>
          <p:cNvSpPr/>
          <p:nvPr/>
        </p:nvSpPr>
        <p:spPr>
          <a:xfrm>
            <a:off x="5616516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041795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467074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899973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337302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00383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4" name="橢圓 33"/>
          <p:cNvSpPr/>
          <p:nvPr/>
        </p:nvSpPr>
        <p:spPr>
          <a:xfrm>
            <a:off x="7762758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662788" y="42369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35469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8" name="矩形 37"/>
          <p:cNvSpPr/>
          <p:nvPr/>
        </p:nvSpPr>
        <p:spPr>
          <a:xfrm>
            <a:off x="1660198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2184927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0" name="矩形 39"/>
          <p:cNvSpPr/>
          <p:nvPr/>
        </p:nvSpPr>
        <p:spPr>
          <a:xfrm>
            <a:off x="2709657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1" name="矩形 40"/>
          <p:cNvSpPr/>
          <p:nvPr/>
        </p:nvSpPr>
        <p:spPr>
          <a:xfrm>
            <a:off x="3234386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42" name="文字方塊 41"/>
          <p:cNvSpPr txBox="1"/>
          <p:nvPr/>
        </p:nvSpPr>
        <p:spPr>
          <a:xfrm>
            <a:off x="144937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87406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29875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73106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16337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1197844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1722573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247302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2772031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301190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63721" y="4872403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3" name="橢圓 52"/>
          <p:cNvSpPr/>
          <p:nvPr/>
        </p:nvSpPr>
        <p:spPr>
          <a:xfrm>
            <a:off x="3826096" y="4929107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588066" y="331263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387904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6" name="矩形 55"/>
          <p:cNvSpPr/>
          <p:nvPr/>
        </p:nvSpPr>
        <p:spPr>
          <a:xfrm>
            <a:off x="1813183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2238462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2671362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3104261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0" name="橢圓 59"/>
          <p:cNvSpPr/>
          <p:nvPr/>
        </p:nvSpPr>
        <p:spPr>
          <a:xfrm>
            <a:off x="1450279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1875558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2300837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733736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171065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34146" y="37440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6" name="橢圓 65"/>
          <p:cNvSpPr/>
          <p:nvPr/>
        </p:nvSpPr>
        <p:spPr>
          <a:xfrm>
            <a:off x="3596521" y="3800751"/>
            <a:ext cx="317541" cy="3175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 rot="5400000">
            <a:off x="2496551" y="423690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1436431" y="5631427"/>
            <a:ext cx="25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Original Implementation 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826817" y="5631427"/>
            <a:ext cx="201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Natural Merge Sort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7873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C++ STL 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stable_sort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Merge sort is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stable</a:t>
            </a:r>
            <a:r>
              <a:rPr lang="en-US" altLang="zh-TW" dirty="0" smtClean="0">
                <a:ea typeface="新細明體" charset="-120"/>
              </a:rPr>
              <a:t> (relative order of elements with equal keys is not changed).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Quick sort is not stable.</a:t>
            </a:r>
          </a:p>
          <a:p>
            <a:pPr>
              <a:buClr>
                <a:schemeClr val="tx2"/>
              </a:buClr>
            </a:pPr>
            <a:r>
              <a:rPr lang="en-US" altLang="zh-TW" dirty="0" smtClean="0">
                <a:ea typeface="新細明體" charset="-120"/>
              </a:rPr>
              <a:t>STL’s 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stable_sort</a:t>
            </a:r>
            <a:r>
              <a:rPr lang="en-US" altLang="zh-TW" dirty="0" smtClean="0">
                <a:ea typeface="新細明體" charset="-120"/>
              </a:rPr>
              <a:t> is a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merge sort </a:t>
            </a:r>
            <a:r>
              <a:rPr lang="en-US" altLang="zh-TW" dirty="0" smtClean="0">
                <a:ea typeface="新細明體" charset="-120"/>
              </a:rPr>
              <a:t>that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switches to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insertion sort</a:t>
            </a:r>
            <a:r>
              <a:rPr lang="en-US" altLang="zh-TW" dirty="0" smtClean="0">
                <a:ea typeface="新細明體" charset="-120"/>
              </a:rPr>
              <a:t> when segment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size is small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7.3 Quick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7.4 How fast we can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7.5 Merge sort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7.6 Heap sort</a:t>
            </a:r>
          </a:p>
          <a:p>
            <a:r>
              <a:rPr lang="en-US" altLang="zh-TW" dirty="0" smtClean="0"/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Verifying Two Lists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Comparing two lists of records </a:t>
            </a:r>
            <a:r>
              <a:rPr lang="en-US" altLang="zh-TW" dirty="0" smtClean="0"/>
              <a:t>containing data that are essentially the same but have been obtained from two different sources, e.g., employers filing their pays to employees (list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1) and employees filing their individual pays received (list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2).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Required verification:</a:t>
            </a:r>
          </a:p>
          <a:p>
            <a:pPr marL="514350" indent="-339725">
              <a:buFont typeface="+mj-lt"/>
              <a:buAutoNum type="arabicPeriod"/>
            </a:pPr>
            <a:r>
              <a:rPr lang="en-US" altLang="zh-TW" sz="2600" dirty="0" smtClean="0"/>
              <a:t>If there is no record in the employee list (</a:t>
            </a:r>
            <a:r>
              <a:rPr lang="en-US" altLang="zh-TW" sz="2600" i="1" dirty="0" smtClean="0"/>
              <a:t>l</a:t>
            </a:r>
            <a:r>
              <a:rPr lang="en-US" altLang="zh-TW" sz="2600" dirty="0" smtClean="0"/>
              <a:t>2) corresponding to a key in the employer list (</a:t>
            </a:r>
            <a:r>
              <a:rPr lang="en-US" altLang="zh-TW" sz="2600" i="1" dirty="0" smtClean="0"/>
              <a:t>l</a:t>
            </a:r>
            <a:r>
              <a:rPr lang="en-US" altLang="zh-TW" sz="2600" dirty="0" smtClean="0"/>
              <a:t>1), a message is to be sent to the employee.</a:t>
            </a:r>
          </a:p>
          <a:p>
            <a:pPr marL="514350" indent="-339725">
              <a:buFont typeface="+mj-lt"/>
              <a:buAutoNum type="arabicPeriod"/>
            </a:pPr>
            <a:r>
              <a:rPr lang="en-US" altLang="zh-TW" sz="2600" dirty="0" smtClean="0"/>
              <a:t>If the reverse is true, then a message is to be sent to the employer.</a:t>
            </a:r>
          </a:p>
          <a:p>
            <a:pPr marL="514350" indent="-339725">
              <a:buFont typeface="+mj-lt"/>
              <a:buAutoNum type="arabicPeriod"/>
            </a:pPr>
            <a:r>
              <a:rPr lang="en-US" altLang="zh-TW" sz="2600" dirty="0" smtClean="0"/>
              <a:t>If there is a discrepancy between two records with the same key, a message to this effect is to be output.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7.6 Heap Sort Concept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418197" cy="510001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Interpret the </a:t>
            </a:r>
            <a:r>
              <a:rPr lang="en-US" altLang="zh-TW" dirty="0" smtClean="0"/>
              <a:t>input list as a </a:t>
            </a:r>
            <a:r>
              <a:rPr lang="en-US" altLang="zh-TW" dirty="0" smtClean="0">
                <a:solidFill>
                  <a:srgbClr val="0000CC"/>
                </a:solidFill>
              </a:rPr>
              <a:t>tree</a:t>
            </a:r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Heapify</a:t>
            </a:r>
            <a:r>
              <a:rPr lang="en-US" altLang="zh-TW" dirty="0" smtClean="0"/>
              <a:t> the tree to form a </a:t>
            </a:r>
            <a:r>
              <a:rPr lang="en-US" altLang="zh-TW" dirty="0" smtClean="0">
                <a:solidFill>
                  <a:srgbClr val="0000CC"/>
                </a:solidFill>
              </a:rPr>
              <a:t>max heap</a:t>
            </a:r>
          </a:p>
          <a:p>
            <a:r>
              <a:rPr lang="en-US" altLang="zh-TW" dirty="0" smtClean="0"/>
              <a:t>Popping pass</a:t>
            </a:r>
          </a:p>
          <a:p>
            <a:pPr lvl="1"/>
            <a:r>
              <a:rPr lang="en-US" altLang="zh-TW" dirty="0" smtClean="0"/>
              <a:t>Pop the top (maximum) record</a:t>
            </a:r>
          </a:p>
          <a:p>
            <a:pPr lvl="2"/>
            <a:r>
              <a:rPr lang="en-US" altLang="zh-TW" dirty="0" smtClean="0"/>
              <a:t>Heap size shrinks by one</a:t>
            </a:r>
          </a:p>
          <a:p>
            <a:pPr lvl="2"/>
            <a:r>
              <a:rPr lang="en-US" altLang="zh-TW" dirty="0" smtClean="0"/>
              <a:t>Space next to the heap becomes unused</a:t>
            </a:r>
          </a:p>
          <a:p>
            <a:pPr lvl="1"/>
            <a:r>
              <a:rPr lang="en-US" altLang="zh-TW" dirty="0" smtClean="0"/>
              <a:t>Place the popped </a:t>
            </a:r>
            <a:r>
              <a:rPr lang="en-US" altLang="zh-TW" dirty="0"/>
              <a:t>record at </a:t>
            </a:r>
            <a:r>
              <a:rPr lang="en-US" altLang="zh-TW" dirty="0" smtClean="0"/>
              <a:t>the space </a:t>
            </a:r>
          </a:p>
          <a:p>
            <a:r>
              <a:rPr lang="en-US" altLang="zh-TW" dirty="0" smtClean="0"/>
              <a:t>Popping passes are continued until the heap becomes empty</a:t>
            </a:r>
          </a:p>
          <a:p>
            <a:r>
              <a:rPr lang="en-US" altLang="zh-TW" dirty="0" smtClean="0"/>
              <a:t>Heap Sort is </a:t>
            </a:r>
            <a:r>
              <a:rPr lang="en-US" altLang="zh-TW" dirty="0" smtClean="0">
                <a:solidFill>
                  <a:srgbClr val="C00000"/>
                </a:solidFill>
              </a:rPr>
              <a:t>non-stable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60</a:t>
            </a:fld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340781" y="713230"/>
            <a:ext cx="3452199" cy="792820"/>
            <a:chOff x="5340781" y="713230"/>
            <a:chExt cx="3452199" cy="792820"/>
          </a:xfrm>
        </p:grpSpPr>
        <p:sp>
          <p:nvSpPr>
            <p:cNvPr id="5" name="矩形 4"/>
            <p:cNvSpPr/>
            <p:nvPr/>
          </p:nvSpPr>
          <p:spPr>
            <a:xfrm>
              <a:off x="5340781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5771730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7" name="矩形 6"/>
            <p:cNvSpPr/>
            <p:nvPr/>
          </p:nvSpPr>
          <p:spPr>
            <a:xfrm>
              <a:off x="6202679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 7"/>
            <p:cNvSpPr/>
            <p:nvPr/>
          </p:nvSpPr>
          <p:spPr>
            <a:xfrm>
              <a:off x="6633629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 8"/>
            <p:cNvSpPr/>
            <p:nvPr/>
          </p:nvSpPr>
          <p:spPr>
            <a:xfrm>
              <a:off x="7064578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0225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83261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26297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9333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12369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5403156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5834105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6265054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6696003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7131382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00133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931082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62031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橢圓 22"/>
            <p:cNvSpPr/>
            <p:nvPr/>
          </p:nvSpPr>
          <p:spPr>
            <a:xfrm>
              <a:off x="7562508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7993457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>
              <a:off x="8424406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55405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98441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1477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829271" y="1600318"/>
            <a:ext cx="2287710" cy="1883168"/>
            <a:chOff x="5817373" y="1451254"/>
            <a:chExt cx="2287710" cy="1883168"/>
          </a:xfrm>
        </p:grpSpPr>
        <p:sp>
          <p:nvSpPr>
            <p:cNvPr id="30" name="橢圓 29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線接點 40"/>
            <p:cNvCxnSpPr>
              <a:stCxn id="30" idx="3"/>
              <a:endCxn id="32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0" idx="5"/>
              <a:endCxn id="34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34" idx="5"/>
              <a:endCxn id="39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34" idx="3"/>
              <a:endCxn id="38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>
              <a:stCxn id="32" idx="5"/>
              <a:endCxn id="37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32" idx="3"/>
              <a:endCxn id="36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線接點 64"/>
            <p:cNvCxnSpPr>
              <a:stCxn id="36" idx="3"/>
              <a:endCxn id="64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群組 93"/>
          <p:cNvGrpSpPr/>
          <p:nvPr/>
        </p:nvGrpSpPr>
        <p:grpSpPr>
          <a:xfrm>
            <a:off x="5829271" y="3213429"/>
            <a:ext cx="2287710" cy="1883168"/>
            <a:chOff x="5829271" y="3319858"/>
            <a:chExt cx="2287710" cy="1883168"/>
          </a:xfrm>
        </p:grpSpPr>
        <p:sp>
          <p:nvSpPr>
            <p:cNvPr id="70" name="橢圓 69"/>
            <p:cNvSpPr/>
            <p:nvPr/>
          </p:nvSpPr>
          <p:spPr>
            <a:xfrm>
              <a:off x="6917705" y="354812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橢圓 70"/>
            <p:cNvSpPr/>
            <p:nvPr/>
          </p:nvSpPr>
          <p:spPr>
            <a:xfrm>
              <a:off x="6363586" y="3922728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橢圓 71"/>
            <p:cNvSpPr/>
            <p:nvPr/>
          </p:nvSpPr>
          <p:spPr>
            <a:xfrm>
              <a:off x="7515503" y="3921861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橢圓 72"/>
            <p:cNvSpPr/>
            <p:nvPr/>
          </p:nvSpPr>
          <p:spPr>
            <a:xfrm>
              <a:off x="6143781" y="438085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橢圓 73"/>
            <p:cNvSpPr/>
            <p:nvPr/>
          </p:nvSpPr>
          <p:spPr>
            <a:xfrm>
              <a:off x="6625215" y="4380856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橢圓 74"/>
            <p:cNvSpPr/>
            <p:nvPr/>
          </p:nvSpPr>
          <p:spPr>
            <a:xfrm>
              <a:off x="7274596" y="4380854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/>
            <p:cNvSpPr/>
            <p:nvPr/>
          </p:nvSpPr>
          <p:spPr>
            <a:xfrm>
              <a:off x="7799440" y="4380853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直線接點 76"/>
            <p:cNvCxnSpPr>
              <a:stCxn id="70" idx="3"/>
              <a:endCxn id="71" idx="7"/>
            </p:cNvCxnSpPr>
            <p:nvPr/>
          </p:nvCxnSpPr>
          <p:spPr>
            <a:xfrm flipH="1">
              <a:off x="6634624" y="3819160"/>
              <a:ext cx="329584" cy="15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>
              <a:stCxn id="70" idx="5"/>
              <a:endCxn id="72" idx="1"/>
            </p:cNvCxnSpPr>
            <p:nvPr/>
          </p:nvCxnSpPr>
          <p:spPr>
            <a:xfrm>
              <a:off x="7188743" y="3819160"/>
              <a:ext cx="373263" cy="149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>
              <a:stCxn id="72" idx="5"/>
              <a:endCxn id="76" idx="0"/>
            </p:cNvCxnSpPr>
            <p:nvPr/>
          </p:nvCxnSpPr>
          <p:spPr>
            <a:xfrm>
              <a:off x="7786541" y="4192899"/>
              <a:ext cx="171670" cy="187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/>
            <p:cNvCxnSpPr>
              <a:stCxn id="72" idx="3"/>
              <a:endCxn id="75" idx="0"/>
            </p:cNvCxnSpPr>
            <p:nvPr/>
          </p:nvCxnSpPr>
          <p:spPr>
            <a:xfrm flipH="1">
              <a:off x="7433367" y="4192899"/>
              <a:ext cx="128639" cy="187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>
              <a:stCxn id="71" idx="5"/>
              <a:endCxn id="74" idx="0"/>
            </p:cNvCxnSpPr>
            <p:nvPr/>
          </p:nvCxnSpPr>
          <p:spPr>
            <a:xfrm>
              <a:off x="6634624" y="4193766"/>
              <a:ext cx="149362" cy="1870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>
              <a:stCxn id="71" idx="3"/>
              <a:endCxn id="73" idx="0"/>
            </p:cNvCxnSpPr>
            <p:nvPr/>
          </p:nvCxnSpPr>
          <p:spPr>
            <a:xfrm flipH="1">
              <a:off x="6302552" y="4193766"/>
              <a:ext cx="107537" cy="1870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/>
            <p:cNvSpPr txBox="1"/>
            <p:nvPr/>
          </p:nvSpPr>
          <p:spPr>
            <a:xfrm>
              <a:off x="6726091" y="331985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6145296" y="372180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7258142" y="3730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962740" y="414095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6450552" y="412600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7143325" y="410239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7666371" y="410239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橢圓 89"/>
            <p:cNvSpPr/>
            <p:nvPr/>
          </p:nvSpPr>
          <p:spPr>
            <a:xfrm>
              <a:off x="5897036" y="488548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/>
            <p:cNvCxnSpPr>
              <a:stCxn id="73" idx="3"/>
              <a:endCxn id="90" idx="0"/>
            </p:cNvCxnSpPr>
            <p:nvPr/>
          </p:nvCxnSpPr>
          <p:spPr>
            <a:xfrm flipH="1">
              <a:off x="6055807" y="4651893"/>
              <a:ext cx="134477" cy="23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/>
            <p:cNvSpPr txBox="1"/>
            <p:nvPr/>
          </p:nvSpPr>
          <p:spPr>
            <a:xfrm>
              <a:off x="5829271" y="45809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 rot="5400000">
            <a:off x="6921868" y="14622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3" name="向下箭號 112"/>
          <p:cNvSpPr/>
          <p:nvPr/>
        </p:nvSpPr>
        <p:spPr>
          <a:xfrm>
            <a:off x="6872918" y="3141866"/>
            <a:ext cx="417234" cy="20652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7299371" y="3082505"/>
            <a:ext cx="19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C00000"/>
                </a:solidFill>
              </a:rPr>
              <a:t>heapify</a:t>
            </a:r>
            <a:r>
              <a:rPr lang="en-US" altLang="zh-TW" dirty="0" smtClean="0">
                <a:solidFill>
                  <a:srgbClr val="C00000"/>
                </a:solidFill>
              </a:rPr>
              <a:t> the tree to form a max heap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5340781" y="5636687"/>
            <a:ext cx="3891477" cy="1054379"/>
            <a:chOff x="5340781" y="5273618"/>
            <a:chExt cx="3891477" cy="1054379"/>
          </a:xfrm>
        </p:grpSpPr>
        <p:sp>
          <p:nvSpPr>
            <p:cNvPr id="95" name="矩形 94"/>
            <p:cNvSpPr/>
            <p:nvPr/>
          </p:nvSpPr>
          <p:spPr>
            <a:xfrm>
              <a:off x="5340781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5771730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202679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8" name="矩形 97"/>
            <p:cNvSpPr/>
            <p:nvPr/>
          </p:nvSpPr>
          <p:spPr>
            <a:xfrm>
              <a:off x="6633629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9" name="矩形 98"/>
            <p:cNvSpPr/>
            <p:nvPr/>
          </p:nvSpPr>
          <p:spPr>
            <a:xfrm>
              <a:off x="7064578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00" name="橢圓 99"/>
            <p:cNvSpPr/>
            <p:nvPr/>
          </p:nvSpPr>
          <p:spPr>
            <a:xfrm>
              <a:off x="5403156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5834105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橢圓 101"/>
            <p:cNvSpPr/>
            <p:nvPr/>
          </p:nvSpPr>
          <p:spPr>
            <a:xfrm>
              <a:off x="6265054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橢圓 102"/>
            <p:cNvSpPr/>
            <p:nvPr/>
          </p:nvSpPr>
          <p:spPr>
            <a:xfrm>
              <a:off x="6696003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橢圓 103"/>
            <p:cNvSpPr/>
            <p:nvPr/>
          </p:nvSpPr>
          <p:spPr>
            <a:xfrm>
              <a:off x="7131382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7500133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931082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8362031" y="5897048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7562508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橢圓 108"/>
            <p:cNvSpPr/>
            <p:nvPr/>
          </p:nvSpPr>
          <p:spPr>
            <a:xfrm>
              <a:off x="7993457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橢圓 109"/>
            <p:cNvSpPr/>
            <p:nvPr/>
          </p:nvSpPr>
          <p:spPr>
            <a:xfrm>
              <a:off x="8424406" y="5953752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向下箭號 115"/>
            <p:cNvSpPr/>
            <p:nvPr/>
          </p:nvSpPr>
          <p:spPr>
            <a:xfrm>
              <a:off x="6895352" y="5542364"/>
              <a:ext cx="417234" cy="20652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7280948" y="5273618"/>
              <a:ext cx="1951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convert the heap back to a list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8" name="文字方塊 117"/>
          <p:cNvSpPr txBox="1"/>
          <p:nvPr/>
        </p:nvSpPr>
        <p:spPr>
          <a:xfrm>
            <a:off x="7264870" y="1508013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interpreted as a tree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11" name="群組 110"/>
          <p:cNvGrpSpPr/>
          <p:nvPr/>
        </p:nvGrpSpPr>
        <p:grpSpPr>
          <a:xfrm>
            <a:off x="5340781" y="4927409"/>
            <a:ext cx="3452199" cy="792820"/>
            <a:chOff x="5340781" y="713230"/>
            <a:chExt cx="3452199" cy="792820"/>
          </a:xfrm>
        </p:grpSpPr>
        <p:sp>
          <p:nvSpPr>
            <p:cNvPr id="115" name="矩形 114"/>
            <p:cNvSpPr/>
            <p:nvPr/>
          </p:nvSpPr>
          <p:spPr>
            <a:xfrm>
              <a:off x="5340781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71730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6202679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6633629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7064578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540225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583261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626297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669333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712369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8" name="橢圓 127"/>
            <p:cNvSpPr/>
            <p:nvPr/>
          </p:nvSpPr>
          <p:spPr>
            <a:xfrm>
              <a:off x="5403156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橢圓 128"/>
            <p:cNvSpPr/>
            <p:nvPr/>
          </p:nvSpPr>
          <p:spPr>
            <a:xfrm>
              <a:off x="5834105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橢圓 129"/>
            <p:cNvSpPr/>
            <p:nvPr/>
          </p:nvSpPr>
          <p:spPr>
            <a:xfrm>
              <a:off x="6265054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橢圓 130"/>
            <p:cNvSpPr/>
            <p:nvPr/>
          </p:nvSpPr>
          <p:spPr>
            <a:xfrm>
              <a:off x="6696003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橢圓 131"/>
            <p:cNvSpPr/>
            <p:nvPr/>
          </p:nvSpPr>
          <p:spPr>
            <a:xfrm>
              <a:off x="7131382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7500133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7931082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8362031" y="1075101"/>
              <a:ext cx="430949" cy="430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7562508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橢圓 136"/>
            <p:cNvSpPr/>
            <p:nvPr/>
          </p:nvSpPr>
          <p:spPr>
            <a:xfrm>
              <a:off x="7993457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橢圓 137"/>
            <p:cNvSpPr/>
            <p:nvPr/>
          </p:nvSpPr>
          <p:spPr>
            <a:xfrm>
              <a:off x="8424406" y="1131805"/>
              <a:ext cx="317541" cy="3175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文字方塊 138"/>
            <p:cNvSpPr txBox="1"/>
            <p:nvPr/>
          </p:nvSpPr>
          <p:spPr>
            <a:xfrm>
              <a:off x="755405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798441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8414773" y="71323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5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</a:t>
            </a:r>
            <a:r>
              <a:rPr lang="en-US" altLang="zh-TW" dirty="0" smtClean="0"/>
              <a:t>Sort Detail Steps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87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941822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137277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180372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2234670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5723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27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330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6342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9378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3248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4197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5146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866095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301474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0225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3101174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53212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橢圓 22"/>
          <p:cNvSpPr/>
          <p:nvPr/>
        </p:nvSpPr>
        <p:spPr>
          <a:xfrm>
            <a:off x="2732600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163549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594498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7241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545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5848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99363" y="3405081"/>
            <a:ext cx="2287710" cy="1883168"/>
            <a:chOff x="5817373" y="1451254"/>
            <a:chExt cx="2287710" cy="1883168"/>
          </a:xfrm>
          <a:noFill/>
        </p:grpSpPr>
        <p:sp>
          <p:nvSpPr>
            <p:cNvPr id="30" name="橢圓 29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/>
            <p:cNvCxnSpPr>
              <a:stCxn id="30" idx="3"/>
              <a:endCxn id="31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5"/>
              <a:endCxn id="32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2" idx="5"/>
              <a:endCxn id="36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2" idx="3"/>
              <a:endCxn id="35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31" idx="5"/>
              <a:endCxn id="34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1" idx="3"/>
              <a:endCxn id="33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接點 50"/>
            <p:cNvCxnSpPr>
              <a:stCxn id="33" idx="3"/>
              <a:endCxn id="50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文字方塊 52"/>
          <p:cNvSpPr txBox="1"/>
          <p:nvPr/>
        </p:nvSpPr>
        <p:spPr>
          <a:xfrm rot="5400000">
            <a:off x="2091960" y="31190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C00000"/>
                </a:solidFill>
              </a:rPr>
              <a:t>=</a:t>
            </a:r>
            <a:endParaRPr lang="zh-TW" altLang="en-US" sz="2800" b="1" dirty="0">
              <a:solidFill>
                <a:srgbClr val="C0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434962" y="3164859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interpreted as a tree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3724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556819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599914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643009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0" name="矩形 59"/>
          <p:cNvSpPr/>
          <p:nvPr/>
        </p:nvSpPr>
        <p:spPr>
          <a:xfrm>
            <a:off x="6861043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1" name="文字方塊 60"/>
          <p:cNvSpPr txBox="1"/>
          <p:nvPr/>
        </p:nvSpPr>
        <p:spPr>
          <a:xfrm>
            <a:off x="51987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6290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594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48979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2015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5199621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5630570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061519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49246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927847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9659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2" name="矩形 71"/>
          <p:cNvSpPr/>
          <p:nvPr/>
        </p:nvSpPr>
        <p:spPr>
          <a:xfrm>
            <a:off x="772754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815849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4" name="橢圓 73"/>
          <p:cNvSpPr/>
          <p:nvPr/>
        </p:nvSpPr>
        <p:spPr>
          <a:xfrm>
            <a:off x="7358973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789922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822087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3505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808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2112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5625736" y="3403118"/>
            <a:ext cx="2287710" cy="1883168"/>
            <a:chOff x="5817373" y="1451254"/>
            <a:chExt cx="2287710" cy="1883168"/>
          </a:xfrm>
        </p:grpSpPr>
        <p:sp>
          <p:nvSpPr>
            <p:cNvPr id="81" name="橢圓 80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橢圓 81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橢圓 84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橢圓 85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/>
            <p:cNvCxnSpPr>
              <a:stCxn id="81" idx="3"/>
              <a:endCxn id="82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>
              <a:stCxn id="81" idx="5"/>
              <a:endCxn id="83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83" idx="5"/>
              <a:endCxn id="87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83" idx="3"/>
              <a:endCxn id="86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stCxn id="82" idx="5"/>
              <a:endCxn id="85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82" idx="3"/>
              <a:endCxn id="84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/>
            <p:cNvCxnSpPr>
              <a:stCxn id="84" idx="3"/>
              <a:endCxn id="101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圓角矩形 105"/>
          <p:cNvSpPr/>
          <p:nvPr/>
        </p:nvSpPr>
        <p:spPr>
          <a:xfrm>
            <a:off x="326884" y="1656862"/>
            <a:ext cx="3942212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圓角矩形 106"/>
          <p:cNvSpPr/>
          <p:nvPr/>
        </p:nvSpPr>
        <p:spPr>
          <a:xfrm>
            <a:off x="4945216" y="1656862"/>
            <a:ext cx="3846438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右箭號 107"/>
          <p:cNvSpPr/>
          <p:nvPr/>
        </p:nvSpPr>
        <p:spPr>
          <a:xfrm>
            <a:off x="4519540" y="3881147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等腰三角形 108"/>
          <p:cNvSpPr/>
          <p:nvPr/>
        </p:nvSpPr>
        <p:spPr>
          <a:xfrm>
            <a:off x="868874" y="4344535"/>
            <a:ext cx="1234728" cy="99101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1103629" y="5322642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heapify</a:t>
            </a:r>
            <a:endParaRPr lang="zh-TW" altLang="en-US" dirty="0"/>
          </a:p>
        </p:txBody>
      </p:sp>
      <p:sp>
        <p:nvSpPr>
          <p:cNvPr id="111" name="等腰三角形 110"/>
          <p:cNvSpPr/>
          <p:nvPr/>
        </p:nvSpPr>
        <p:spPr>
          <a:xfrm>
            <a:off x="6903114" y="3827157"/>
            <a:ext cx="1234728" cy="99101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7053248" y="4756369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heapify</a:t>
            </a:r>
            <a:endParaRPr lang="zh-TW" altLang="en-US" dirty="0"/>
          </a:p>
        </p:txBody>
      </p:sp>
      <p:sp>
        <p:nvSpPr>
          <p:cNvPr id="113" name="向右箭號 112"/>
          <p:cNvSpPr/>
          <p:nvPr/>
        </p:nvSpPr>
        <p:spPr>
          <a:xfrm>
            <a:off x="8881668" y="3925569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2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Detail Steps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87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941822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137277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180372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2234670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5723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27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330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6342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9378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3248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4197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5146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866095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301474" y="2788651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0225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3101174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53212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橢圓 22"/>
          <p:cNvSpPr/>
          <p:nvPr/>
        </p:nvSpPr>
        <p:spPr>
          <a:xfrm>
            <a:off x="2732600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163549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594498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7241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545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5848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99363" y="3405081"/>
            <a:ext cx="2287710" cy="1883168"/>
            <a:chOff x="5817373" y="1451254"/>
            <a:chExt cx="2287710" cy="1883168"/>
          </a:xfrm>
          <a:noFill/>
        </p:grpSpPr>
        <p:sp>
          <p:nvSpPr>
            <p:cNvPr id="30" name="橢圓 29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/>
            <p:cNvCxnSpPr>
              <a:stCxn id="30" idx="3"/>
              <a:endCxn id="31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5"/>
              <a:endCxn id="32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2" idx="5"/>
              <a:endCxn id="36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2" idx="3"/>
              <a:endCxn id="35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31" idx="5"/>
              <a:endCxn id="34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1" idx="3"/>
              <a:endCxn id="33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接點 50"/>
            <p:cNvCxnSpPr>
              <a:stCxn id="33" idx="3"/>
              <a:endCxn id="50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13724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556819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599914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643009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0" name="矩形 59"/>
          <p:cNvSpPr/>
          <p:nvPr/>
        </p:nvSpPr>
        <p:spPr>
          <a:xfrm>
            <a:off x="6861043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1" name="文字方塊 60"/>
          <p:cNvSpPr txBox="1"/>
          <p:nvPr/>
        </p:nvSpPr>
        <p:spPr>
          <a:xfrm>
            <a:off x="51987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6290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594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48979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2015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5199621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5630570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061519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49246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927847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9659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2" name="矩形 71"/>
          <p:cNvSpPr/>
          <p:nvPr/>
        </p:nvSpPr>
        <p:spPr>
          <a:xfrm>
            <a:off x="772754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815849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4" name="橢圓 73"/>
          <p:cNvSpPr/>
          <p:nvPr/>
        </p:nvSpPr>
        <p:spPr>
          <a:xfrm>
            <a:off x="7358973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789922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822087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3505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808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2112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5625736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81" name="橢圓 80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橢圓 81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橢圓 84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橢圓 85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/>
            <p:cNvCxnSpPr>
              <a:stCxn id="81" idx="3"/>
              <a:endCxn id="82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>
              <a:stCxn id="81" idx="5"/>
              <a:endCxn id="83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83" idx="5"/>
              <a:endCxn id="87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83" idx="3"/>
              <a:endCxn id="86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stCxn id="82" idx="5"/>
              <a:endCxn id="85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82" idx="3"/>
              <a:endCxn id="84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線接點 101"/>
            <p:cNvCxnSpPr>
              <a:stCxn id="84" idx="3"/>
              <a:endCxn id="101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圓角矩形 105"/>
          <p:cNvSpPr/>
          <p:nvPr/>
        </p:nvSpPr>
        <p:spPr>
          <a:xfrm>
            <a:off x="326884" y="1656862"/>
            <a:ext cx="3942212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圓角矩形 106"/>
          <p:cNvSpPr/>
          <p:nvPr/>
        </p:nvSpPr>
        <p:spPr>
          <a:xfrm>
            <a:off x="4945216" y="1656862"/>
            <a:ext cx="3846438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右箭號 107"/>
          <p:cNvSpPr/>
          <p:nvPr/>
        </p:nvSpPr>
        <p:spPr>
          <a:xfrm>
            <a:off x="4519540" y="3881147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等腰三角形 110"/>
          <p:cNvSpPr/>
          <p:nvPr/>
        </p:nvSpPr>
        <p:spPr>
          <a:xfrm>
            <a:off x="944012" y="3803228"/>
            <a:ext cx="1531061" cy="1549812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文字方塊 111"/>
          <p:cNvSpPr txBox="1"/>
          <p:nvPr/>
        </p:nvSpPr>
        <p:spPr>
          <a:xfrm>
            <a:off x="1308224" y="5279198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heapify</a:t>
            </a:r>
            <a:endParaRPr lang="zh-TW" altLang="en-US" dirty="0"/>
          </a:p>
        </p:txBody>
      </p:sp>
      <p:sp>
        <p:nvSpPr>
          <p:cNvPr id="113" name="等腰三角形 112"/>
          <p:cNvSpPr/>
          <p:nvPr/>
        </p:nvSpPr>
        <p:spPr>
          <a:xfrm>
            <a:off x="5352720" y="3132723"/>
            <a:ext cx="3102469" cy="2159507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6522556" y="5287398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heapify</a:t>
            </a:r>
            <a:endParaRPr lang="zh-TW" altLang="en-US" dirty="0"/>
          </a:p>
        </p:txBody>
      </p:sp>
      <p:sp>
        <p:nvSpPr>
          <p:cNvPr id="115" name="向右箭號 114"/>
          <p:cNvSpPr/>
          <p:nvPr/>
        </p:nvSpPr>
        <p:spPr>
          <a:xfrm>
            <a:off x="8881668" y="3925569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9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Detail Steps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1087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矩形 5"/>
          <p:cNvSpPr/>
          <p:nvPr/>
        </p:nvSpPr>
        <p:spPr>
          <a:xfrm>
            <a:off x="941822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" name="矩形 6"/>
          <p:cNvSpPr/>
          <p:nvPr/>
        </p:nvSpPr>
        <p:spPr>
          <a:xfrm>
            <a:off x="137277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" name="矩形 7"/>
          <p:cNvSpPr/>
          <p:nvPr/>
        </p:nvSpPr>
        <p:spPr>
          <a:xfrm>
            <a:off x="1803721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矩形 8"/>
          <p:cNvSpPr/>
          <p:nvPr/>
        </p:nvSpPr>
        <p:spPr>
          <a:xfrm>
            <a:off x="2234670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5723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027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330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86342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29378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573248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8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1004197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435146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866095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2301474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0225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" name="矩形 20"/>
          <p:cNvSpPr/>
          <p:nvPr/>
        </p:nvSpPr>
        <p:spPr>
          <a:xfrm>
            <a:off x="3101174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矩形 21"/>
          <p:cNvSpPr/>
          <p:nvPr/>
        </p:nvSpPr>
        <p:spPr>
          <a:xfrm>
            <a:off x="3532123" y="2731947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橢圓 22"/>
          <p:cNvSpPr/>
          <p:nvPr/>
        </p:nvSpPr>
        <p:spPr>
          <a:xfrm>
            <a:off x="2732600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163549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594498" y="2788651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72414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15450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584865" y="23700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999363" y="3405081"/>
            <a:ext cx="2287710" cy="1883168"/>
            <a:chOff x="5817373" y="1451254"/>
            <a:chExt cx="2287710" cy="1883168"/>
          </a:xfrm>
          <a:noFill/>
        </p:grpSpPr>
        <p:sp>
          <p:nvSpPr>
            <p:cNvPr id="30" name="橢圓 29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線接點 36"/>
            <p:cNvCxnSpPr>
              <a:stCxn id="30" idx="3"/>
              <a:endCxn id="31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>
              <a:stCxn id="30" idx="5"/>
              <a:endCxn id="32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>
              <a:stCxn id="32" idx="5"/>
              <a:endCxn id="36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>
              <a:stCxn id="32" idx="3"/>
              <a:endCxn id="35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>
              <a:stCxn id="31" idx="5"/>
              <a:endCxn id="34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>
              <a:stCxn id="31" idx="3"/>
              <a:endCxn id="33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線接點 50"/>
            <p:cNvCxnSpPr>
              <a:stCxn id="33" idx="3"/>
              <a:endCxn id="50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513724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7" name="矩形 56"/>
          <p:cNvSpPr/>
          <p:nvPr/>
        </p:nvSpPr>
        <p:spPr>
          <a:xfrm>
            <a:off x="556819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8" name="矩形 57"/>
          <p:cNvSpPr/>
          <p:nvPr/>
        </p:nvSpPr>
        <p:spPr>
          <a:xfrm>
            <a:off x="599914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9" name="矩形 58"/>
          <p:cNvSpPr/>
          <p:nvPr/>
        </p:nvSpPr>
        <p:spPr>
          <a:xfrm>
            <a:off x="643009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0" name="矩形 59"/>
          <p:cNvSpPr/>
          <p:nvPr/>
        </p:nvSpPr>
        <p:spPr>
          <a:xfrm>
            <a:off x="6861043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1" name="文字方塊 60"/>
          <p:cNvSpPr txBox="1"/>
          <p:nvPr/>
        </p:nvSpPr>
        <p:spPr>
          <a:xfrm>
            <a:off x="51987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6290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0594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48979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92015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5199621" y="2786688"/>
            <a:ext cx="317541" cy="3175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5630570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061519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649246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927847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9659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2" name="矩形 71"/>
          <p:cNvSpPr/>
          <p:nvPr/>
        </p:nvSpPr>
        <p:spPr>
          <a:xfrm>
            <a:off x="772754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815849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74" name="橢圓 73"/>
          <p:cNvSpPr/>
          <p:nvPr/>
        </p:nvSpPr>
        <p:spPr>
          <a:xfrm>
            <a:off x="7358973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789922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8220871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8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35051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8087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211238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群組 79"/>
          <p:cNvGrpSpPr/>
          <p:nvPr/>
        </p:nvGrpSpPr>
        <p:grpSpPr>
          <a:xfrm>
            <a:off x="5625736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81" name="橢圓 80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橢圓 81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橢圓 82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橢圓 83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橢圓 84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橢圓 85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線接點 87"/>
            <p:cNvCxnSpPr>
              <a:stCxn id="81" idx="3"/>
              <a:endCxn id="82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>
              <a:stCxn id="81" idx="5"/>
              <a:endCxn id="83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>
              <a:stCxn id="83" idx="5"/>
              <a:endCxn id="87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>
              <a:stCxn id="83" idx="3"/>
              <a:endCxn id="86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>
              <a:stCxn id="82" idx="5"/>
              <a:endCxn id="85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>
              <a:stCxn id="82" idx="3"/>
              <a:endCxn id="84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1" name="橢圓 100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8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直線接點 101"/>
            <p:cNvCxnSpPr>
              <a:stCxn id="84" idx="3"/>
              <a:endCxn id="101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圓角矩形 105"/>
          <p:cNvSpPr/>
          <p:nvPr/>
        </p:nvSpPr>
        <p:spPr>
          <a:xfrm>
            <a:off x="326884" y="1656862"/>
            <a:ext cx="3942212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圓角矩形 106"/>
          <p:cNvSpPr/>
          <p:nvPr/>
        </p:nvSpPr>
        <p:spPr>
          <a:xfrm>
            <a:off x="4945216" y="1656862"/>
            <a:ext cx="3846438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右箭號 107"/>
          <p:cNvSpPr/>
          <p:nvPr/>
        </p:nvSpPr>
        <p:spPr>
          <a:xfrm>
            <a:off x="4519540" y="3881147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右大括弧 2"/>
          <p:cNvSpPr/>
          <p:nvPr/>
        </p:nvSpPr>
        <p:spPr>
          <a:xfrm rot="16200000">
            <a:off x="2144631" y="558583"/>
            <a:ext cx="193042" cy="3443843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49112" y="18513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115" name="右大括弧 114"/>
          <p:cNvSpPr/>
          <p:nvPr/>
        </p:nvSpPr>
        <p:spPr>
          <a:xfrm rot="16200000">
            <a:off x="6559135" y="768749"/>
            <a:ext cx="185831" cy="3012895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/>
          <p:cNvSpPr txBox="1"/>
          <p:nvPr/>
        </p:nvSpPr>
        <p:spPr>
          <a:xfrm>
            <a:off x="6258855" y="18480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 heap</a:t>
            </a:r>
            <a:endParaRPr lang="zh-TW" altLang="en-US" dirty="0"/>
          </a:p>
        </p:txBody>
      </p:sp>
      <p:sp>
        <p:nvSpPr>
          <p:cNvPr id="117" name="等腰三角形 116"/>
          <p:cNvSpPr/>
          <p:nvPr/>
        </p:nvSpPr>
        <p:spPr>
          <a:xfrm>
            <a:off x="5780560" y="3291318"/>
            <a:ext cx="2227871" cy="1549812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/>
          <p:cNvSpPr txBox="1"/>
          <p:nvPr/>
        </p:nvSpPr>
        <p:spPr>
          <a:xfrm>
            <a:off x="6144772" y="4767288"/>
            <a:ext cx="128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heapify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(trickling down)</a:t>
            </a:r>
            <a:endParaRPr lang="zh-TW" altLang="en-US" dirty="0"/>
          </a:p>
        </p:txBody>
      </p:sp>
      <p:sp>
        <p:nvSpPr>
          <p:cNvPr id="119" name="向右箭號 118"/>
          <p:cNvSpPr/>
          <p:nvPr/>
        </p:nvSpPr>
        <p:spPr>
          <a:xfrm>
            <a:off x="8881668" y="3925569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9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Detail Steps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326884" y="1656862"/>
            <a:ext cx="3942212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圓角矩形 106"/>
          <p:cNvSpPr/>
          <p:nvPr/>
        </p:nvSpPr>
        <p:spPr>
          <a:xfrm>
            <a:off x="4945216" y="1656862"/>
            <a:ext cx="3846438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右箭號 107"/>
          <p:cNvSpPr/>
          <p:nvPr/>
        </p:nvSpPr>
        <p:spPr>
          <a:xfrm>
            <a:off x="4519540" y="3881147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8881668" y="3925569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1829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1" name="矩形 110"/>
          <p:cNvSpPr/>
          <p:nvPr/>
        </p:nvSpPr>
        <p:spPr>
          <a:xfrm>
            <a:off x="949243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2" name="矩形 111"/>
          <p:cNvSpPr/>
          <p:nvPr/>
        </p:nvSpPr>
        <p:spPr>
          <a:xfrm>
            <a:off x="1380192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3" name="矩形 112"/>
          <p:cNvSpPr/>
          <p:nvPr/>
        </p:nvSpPr>
        <p:spPr>
          <a:xfrm>
            <a:off x="1811142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4" name="矩形 113"/>
          <p:cNvSpPr/>
          <p:nvPr/>
        </p:nvSpPr>
        <p:spPr>
          <a:xfrm>
            <a:off x="2242091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0" name="文字方塊 119"/>
          <p:cNvSpPr txBox="1"/>
          <p:nvPr/>
        </p:nvSpPr>
        <p:spPr>
          <a:xfrm>
            <a:off x="57976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01012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44048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87084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230120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橢圓 124"/>
          <p:cNvSpPr/>
          <p:nvPr/>
        </p:nvSpPr>
        <p:spPr>
          <a:xfrm>
            <a:off x="580669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7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6" name="橢圓 125"/>
          <p:cNvSpPr/>
          <p:nvPr/>
        </p:nvSpPr>
        <p:spPr>
          <a:xfrm>
            <a:off x="101161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7" name="橢圓 126"/>
          <p:cNvSpPr/>
          <p:nvPr/>
        </p:nvSpPr>
        <p:spPr>
          <a:xfrm>
            <a:off x="1442567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8" name="橢圓 127"/>
          <p:cNvSpPr/>
          <p:nvPr/>
        </p:nvSpPr>
        <p:spPr>
          <a:xfrm>
            <a:off x="1873516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9" name="橢圓 128"/>
          <p:cNvSpPr/>
          <p:nvPr/>
        </p:nvSpPr>
        <p:spPr>
          <a:xfrm>
            <a:off x="2308895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67764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1" name="矩形 130"/>
          <p:cNvSpPr/>
          <p:nvPr/>
        </p:nvSpPr>
        <p:spPr>
          <a:xfrm>
            <a:off x="310859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2" name="矩形 131"/>
          <p:cNvSpPr/>
          <p:nvPr/>
        </p:nvSpPr>
        <p:spPr>
          <a:xfrm>
            <a:off x="353954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33" name="橢圓 132"/>
          <p:cNvSpPr/>
          <p:nvPr/>
        </p:nvSpPr>
        <p:spPr>
          <a:xfrm>
            <a:off x="274002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4" name="橢圓 133"/>
          <p:cNvSpPr/>
          <p:nvPr/>
        </p:nvSpPr>
        <p:spPr>
          <a:xfrm>
            <a:off x="3170970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35" name="橢圓 134"/>
          <p:cNvSpPr/>
          <p:nvPr/>
        </p:nvSpPr>
        <p:spPr>
          <a:xfrm>
            <a:off x="3601919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8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73156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316192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59228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9" name="群組 138"/>
          <p:cNvGrpSpPr/>
          <p:nvPr/>
        </p:nvGrpSpPr>
        <p:grpSpPr>
          <a:xfrm>
            <a:off x="1006784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140" name="橢圓 139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橢圓 140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2" name="橢圓 141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橢圓 142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橢圓 143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橢圓 144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橢圓 145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直線接點 146"/>
            <p:cNvCxnSpPr>
              <a:stCxn id="140" idx="3"/>
              <a:endCxn id="141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>
              <a:stCxn id="140" idx="5"/>
              <a:endCxn id="142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>
              <a:stCxn id="142" idx="5"/>
              <a:endCxn id="146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>
              <a:stCxn id="142" idx="3"/>
              <a:endCxn id="145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stCxn id="141" idx="5"/>
              <a:endCxn id="144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>
              <a:stCxn id="141" idx="3"/>
              <a:endCxn id="143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文字方塊 156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8" name="文字方塊 157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文字方塊 158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橢圓 159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8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1" name="直線接點 160"/>
            <p:cNvCxnSpPr>
              <a:stCxn id="143" idx="3"/>
              <a:endCxn id="160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字方塊 161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3" name="右大括弧 162"/>
          <p:cNvSpPr/>
          <p:nvPr/>
        </p:nvSpPr>
        <p:spPr>
          <a:xfrm rot="16200000">
            <a:off x="1940183" y="768749"/>
            <a:ext cx="185831" cy="3012895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文字方塊 163"/>
          <p:cNvSpPr txBox="1"/>
          <p:nvPr/>
        </p:nvSpPr>
        <p:spPr>
          <a:xfrm>
            <a:off x="1733686" y="184802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13178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8" name="矩形 167"/>
          <p:cNvSpPr/>
          <p:nvPr/>
        </p:nvSpPr>
        <p:spPr>
          <a:xfrm>
            <a:off x="5562733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9" name="矩形 168"/>
          <p:cNvSpPr/>
          <p:nvPr/>
        </p:nvSpPr>
        <p:spPr>
          <a:xfrm>
            <a:off x="5993682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0" name="矩形 169"/>
          <p:cNvSpPr/>
          <p:nvPr/>
        </p:nvSpPr>
        <p:spPr>
          <a:xfrm>
            <a:off x="6424632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1" name="矩形 170"/>
          <p:cNvSpPr/>
          <p:nvPr/>
        </p:nvSpPr>
        <p:spPr>
          <a:xfrm>
            <a:off x="6855581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72" name="文字方塊 171"/>
          <p:cNvSpPr txBox="1"/>
          <p:nvPr/>
        </p:nvSpPr>
        <p:spPr>
          <a:xfrm>
            <a:off x="519325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562361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605397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648433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691469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橢圓 176"/>
          <p:cNvSpPr/>
          <p:nvPr/>
        </p:nvSpPr>
        <p:spPr>
          <a:xfrm>
            <a:off x="5194159" y="2786688"/>
            <a:ext cx="317541" cy="3175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8" name="橢圓 177"/>
          <p:cNvSpPr/>
          <p:nvPr/>
        </p:nvSpPr>
        <p:spPr>
          <a:xfrm>
            <a:off x="562510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79" name="橢圓 178"/>
          <p:cNvSpPr/>
          <p:nvPr/>
        </p:nvSpPr>
        <p:spPr>
          <a:xfrm>
            <a:off x="6056057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0" name="橢圓 179"/>
          <p:cNvSpPr/>
          <p:nvPr/>
        </p:nvSpPr>
        <p:spPr>
          <a:xfrm>
            <a:off x="6487006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1" name="橢圓 180"/>
          <p:cNvSpPr/>
          <p:nvPr/>
        </p:nvSpPr>
        <p:spPr>
          <a:xfrm>
            <a:off x="6922385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29113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3" name="矩形 182"/>
          <p:cNvSpPr/>
          <p:nvPr/>
        </p:nvSpPr>
        <p:spPr>
          <a:xfrm>
            <a:off x="772208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4" name="矩形 183"/>
          <p:cNvSpPr/>
          <p:nvPr/>
        </p:nvSpPr>
        <p:spPr>
          <a:xfrm>
            <a:off x="815303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5" name="橢圓 184"/>
          <p:cNvSpPr/>
          <p:nvPr/>
        </p:nvSpPr>
        <p:spPr>
          <a:xfrm>
            <a:off x="735351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6" name="橢圓 185"/>
          <p:cNvSpPr/>
          <p:nvPr/>
        </p:nvSpPr>
        <p:spPr>
          <a:xfrm>
            <a:off x="7784460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87" name="橢圓 186"/>
          <p:cNvSpPr/>
          <p:nvPr/>
        </p:nvSpPr>
        <p:spPr>
          <a:xfrm>
            <a:off x="8215409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8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734505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文字方塊 188"/>
          <p:cNvSpPr txBox="1"/>
          <p:nvPr/>
        </p:nvSpPr>
        <p:spPr>
          <a:xfrm>
            <a:off x="777541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8205776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1" name="群組 190"/>
          <p:cNvGrpSpPr/>
          <p:nvPr/>
        </p:nvGrpSpPr>
        <p:grpSpPr>
          <a:xfrm>
            <a:off x="5620274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192" name="橢圓 191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橢圓 192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橢圓 193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橢圓 194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橢圓 195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橢圓 196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橢圓 197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7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直線接點 198"/>
            <p:cNvCxnSpPr>
              <a:stCxn id="192" idx="3"/>
              <a:endCxn id="193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92" idx="5"/>
              <a:endCxn id="194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94" idx="5"/>
              <a:endCxn id="198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>
              <a:stCxn id="194" idx="3"/>
              <a:endCxn id="197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stCxn id="193" idx="5"/>
              <a:endCxn id="196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>
              <a:stCxn id="193" idx="3"/>
              <a:endCxn id="195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字方塊 204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6" name="文字方塊 205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7" name="文字方塊 206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8" name="文字方塊 207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9" name="文字方塊 208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0" name="文字方塊 209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1" name="文字方塊 210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2" name="橢圓 211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8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3" name="直線接點 212"/>
            <p:cNvCxnSpPr>
              <a:stCxn id="195" idx="3"/>
              <a:endCxn id="212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字方塊 213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" name="右大括弧 214"/>
          <p:cNvSpPr/>
          <p:nvPr/>
        </p:nvSpPr>
        <p:spPr>
          <a:xfrm rot="16200000">
            <a:off x="6343284" y="979139"/>
            <a:ext cx="175660" cy="2581944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6" name="文字方塊 215"/>
          <p:cNvSpPr txBox="1"/>
          <p:nvPr/>
        </p:nvSpPr>
        <p:spPr>
          <a:xfrm>
            <a:off x="6057055" y="184802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 heap</a:t>
            </a:r>
            <a:endParaRPr lang="zh-TW" altLang="en-US" dirty="0"/>
          </a:p>
        </p:txBody>
      </p:sp>
      <p:sp>
        <p:nvSpPr>
          <p:cNvPr id="217" name="文字方塊 216"/>
          <p:cNvSpPr txBox="1"/>
          <p:nvPr/>
        </p:nvSpPr>
        <p:spPr>
          <a:xfrm>
            <a:off x="6139310" y="4767288"/>
            <a:ext cx="128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heapify</a:t>
            </a:r>
            <a:endParaRPr lang="en-US" altLang="zh-TW" dirty="0" smtClean="0"/>
          </a:p>
          <a:p>
            <a:pPr algn="ctr"/>
            <a:r>
              <a:rPr lang="en-US" altLang="zh-TW" dirty="0"/>
              <a:t>(trickling down)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53" name="手繪多邊形 52"/>
          <p:cNvSpPr/>
          <p:nvPr/>
        </p:nvSpPr>
        <p:spPr>
          <a:xfrm>
            <a:off x="5588000" y="3524738"/>
            <a:ext cx="2203938" cy="1391139"/>
          </a:xfrm>
          <a:custGeom>
            <a:avLst/>
            <a:gdLst>
              <a:gd name="connsiteX0" fmla="*/ 1242646 w 2203938"/>
              <a:gd name="connsiteY0" fmla="*/ 0 h 1391139"/>
              <a:gd name="connsiteX1" fmla="*/ 0 w 2203938"/>
              <a:gd name="connsiteY1" fmla="*/ 1344247 h 1391139"/>
              <a:gd name="connsiteX2" fmla="*/ 1828800 w 2203938"/>
              <a:gd name="connsiteY2" fmla="*/ 1391139 h 1391139"/>
              <a:gd name="connsiteX3" fmla="*/ 2203938 w 2203938"/>
              <a:gd name="connsiteY3" fmla="*/ 648677 h 1391139"/>
              <a:gd name="connsiteX4" fmla="*/ 1242646 w 2203938"/>
              <a:gd name="connsiteY4" fmla="*/ 0 h 139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938" h="1391139">
                <a:moveTo>
                  <a:pt x="1242646" y="0"/>
                </a:moveTo>
                <a:lnTo>
                  <a:pt x="0" y="1344247"/>
                </a:lnTo>
                <a:lnTo>
                  <a:pt x="1828800" y="1391139"/>
                </a:lnTo>
                <a:lnTo>
                  <a:pt x="2203938" y="648677"/>
                </a:lnTo>
                <a:lnTo>
                  <a:pt x="1242646" y="0"/>
                </a:ln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Detail Steps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326884" y="1656862"/>
            <a:ext cx="3942212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圓角矩形 106"/>
          <p:cNvSpPr/>
          <p:nvPr/>
        </p:nvSpPr>
        <p:spPr>
          <a:xfrm>
            <a:off x="4945216" y="1656862"/>
            <a:ext cx="3846438" cy="4486030"/>
          </a:xfrm>
          <a:prstGeom prst="roundRect">
            <a:avLst>
              <a:gd name="adj" fmla="val 53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向右箭號 107"/>
          <p:cNvSpPr/>
          <p:nvPr/>
        </p:nvSpPr>
        <p:spPr>
          <a:xfrm>
            <a:off x="4519540" y="3881147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8881668" y="3925569"/>
            <a:ext cx="203200" cy="48898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50422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6" name="矩形 115"/>
          <p:cNvSpPr/>
          <p:nvPr/>
        </p:nvSpPr>
        <p:spPr>
          <a:xfrm>
            <a:off x="935176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7" name="矩形 116"/>
          <p:cNvSpPr/>
          <p:nvPr/>
        </p:nvSpPr>
        <p:spPr>
          <a:xfrm>
            <a:off x="136612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8" name="矩形 117"/>
          <p:cNvSpPr/>
          <p:nvPr/>
        </p:nvSpPr>
        <p:spPr>
          <a:xfrm>
            <a:off x="1797075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65" name="矩形 164"/>
          <p:cNvSpPr/>
          <p:nvPr/>
        </p:nvSpPr>
        <p:spPr>
          <a:xfrm>
            <a:off x="2228024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18" name="文字方塊 217"/>
          <p:cNvSpPr txBox="1"/>
          <p:nvPr/>
        </p:nvSpPr>
        <p:spPr>
          <a:xfrm>
            <a:off x="56569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9" name="文字方塊 218"/>
          <p:cNvSpPr txBox="1"/>
          <p:nvPr/>
        </p:nvSpPr>
        <p:spPr>
          <a:xfrm>
            <a:off x="99605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文字方塊 219"/>
          <p:cNvSpPr txBox="1"/>
          <p:nvPr/>
        </p:nvSpPr>
        <p:spPr>
          <a:xfrm>
            <a:off x="142641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185677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228713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3" name="橢圓 222"/>
          <p:cNvSpPr/>
          <p:nvPr/>
        </p:nvSpPr>
        <p:spPr>
          <a:xfrm>
            <a:off x="566602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6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4" name="橢圓 223"/>
          <p:cNvSpPr/>
          <p:nvPr/>
        </p:nvSpPr>
        <p:spPr>
          <a:xfrm>
            <a:off x="99755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5" name="橢圓 224"/>
          <p:cNvSpPr/>
          <p:nvPr/>
        </p:nvSpPr>
        <p:spPr>
          <a:xfrm>
            <a:off x="1428500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6" name="橢圓 225"/>
          <p:cNvSpPr/>
          <p:nvPr/>
        </p:nvSpPr>
        <p:spPr>
          <a:xfrm>
            <a:off x="1859449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7" name="橢圓 226"/>
          <p:cNvSpPr/>
          <p:nvPr/>
        </p:nvSpPr>
        <p:spPr>
          <a:xfrm>
            <a:off x="2294828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2663579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9" name="矩形 228"/>
          <p:cNvSpPr/>
          <p:nvPr/>
        </p:nvSpPr>
        <p:spPr>
          <a:xfrm>
            <a:off x="309452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0" name="矩形 229"/>
          <p:cNvSpPr/>
          <p:nvPr/>
        </p:nvSpPr>
        <p:spPr>
          <a:xfrm>
            <a:off x="352547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1" name="橢圓 230"/>
          <p:cNvSpPr/>
          <p:nvPr/>
        </p:nvSpPr>
        <p:spPr>
          <a:xfrm>
            <a:off x="2725954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32" name="橢圓 231"/>
          <p:cNvSpPr/>
          <p:nvPr/>
        </p:nvSpPr>
        <p:spPr>
          <a:xfrm>
            <a:off x="3156903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3" name="橢圓 232"/>
          <p:cNvSpPr/>
          <p:nvPr/>
        </p:nvSpPr>
        <p:spPr>
          <a:xfrm>
            <a:off x="3587852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8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34" name="文字方塊 233"/>
          <p:cNvSpPr txBox="1"/>
          <p:nvPr/>
        </p:nvSpPr>
        <p:spPr>
          <a:xfrm>
            <a:off x="271749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" name="文字方塊 234"/>
          <p:cNvSpPr txBox="1"/>
          <p:nvPr/>
        </p:nvSpPr>
        <p:spPr>
          <a:xfrm>
            <a:off x="314785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6" name="文字方塊 235"/>
          <p:cNvSpPr txBox="1"/>
          <p:nvPr/>
        </p:nvSpPr>
        <p:spPr>
          <a:xfrm>
            <a:off x="3578219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7" name="群組 236"/>
          <p:cNvGrpSpPr/>
          <p:nvPr/>
        </p:nvGrpSpPr>
        <p:grpSpPr>
          <a:xfrm>
            <a:off x="992717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238" name="橢圓 237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橢圓 238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橢圓 239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橢圓 240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2" name="橢圓 241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3" name="橢圓 242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橢圓 243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7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5" name="直線接點 244"/>
            <p:cNvCxnSpPr>
              <a:stCxn id="238" idx="3"/>
              <a:endCxn id="239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>
              <a:stCxn id="238" idx="5"/>
              <a:endCxn id="240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>
              <a:stCxn id="240" idx="5"/>
              <a:endCxn id="244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>
              <a:stCxn id="240" idx="3"/>
              <a:endCxn id="243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>
              <a:stCxn id="239" idx="5"/>
              <a:endCxn id="242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>
              <a:stCxn id="239" idx="3"/>
              <a:endCxn id="241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文字方塊 250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2" name="文字方塊 251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4" name="文字方塊 253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5" name="文字方塊 254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8" name="橢圓 257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8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9" name="直線接點 258"/>
            <p:cNvCxnSpPr>
              <a:stCxn id="241" idx="3"/>
              <a:endCxn id="258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文字方塊 259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1" name="右大括弧 260"/>
          <p:cNvSpPr/>
          <p:nvPr/>
        </p:nvSpPr>
        <p:spPr>
          <a:xfrm rot="16200000">
            <a:off x="1715727" y="979139"/>
            <a:ext cx="175660" cy="2581944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2" name="文字方塊 261"/>
          <p:cNvSpPr txBox="1"/>
          <p:nvPr/>
        </p:nvSpPr>
        <p:spPr>
          <a:xfrm>
            <a:off x="1476384" y="184802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heap</a:t>
            </a:r>
            <a:endParaRPr lang="zh-TW" altLang="en-US" dirty="0"/>
          </a:p>
        </p:txBody>
      </p:sp>
      <p:sp>
        <p:nvSpPr>
          <p:cNvPr id="264" name="矩形 263"/>
          <p:cNvSpPr/>
          <p:nvPr/>
        </p:nvSpPr>
        <p:spPr>
          <a:xfrm>
            <a:off x="5123120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5" name="矩形 264"/>
          <p:cNvSpPr/>
          <p:nvPr/>
        </p:nvSpPr>
        <p:spPr>
          <a:xfrm>
            <a:off x="5554069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6" name="矩形 265"/>
          <p:cNvSpPr/>
          <p:nvPr/>
        </p:nvSpPr>
        <p:spPr>
          <a:xfrm>
            <a:off x="598501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7" name="矩形 266"/>
          <p:cNvSpPr/>
          <p:nvPr/>
        </p:nvSpPr>
        <p:spPr>
          <a:xfrm>
            <a:off x="6415968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8" name="矩形 267"/>
          <p:cNvSpPr/>
          <p:nvPr/>
        </p:nvSpPr>
        <p:spPr>
          <a:xfrm>
            <a:off x="6846917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69" name="文字方塊 268"/>
          <p:cNvSpPr txBox="1"/>
          <p:nvPr/>
        </p:nvSpPr>
        <p:spPr>
          <a:xfrm>
            <a:off x="518459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0" name="文字方塊 269"/>
          <p:cNvSpPr txBox="1"/>
          <p:nvPr/>
        </p:nvSpPr>
        <p:spPr>
          <a:xfrm>
            <a:off x="561495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1" name="文字方塊 270"/>
          <p:cNvSpPr txBox="1"/>
          <p:nvPr/>
        </p:nvSpPr>
        <p:spPr>
          <a:xfrm>
            <a:off x="604531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2" name="文字方塊 271"/>
          <p:cNvSpPr txBox="1"/>
          <p:nvPr/>
        </p:nvSpPr>
        <p:spPr>
          <a:xfrm>
            <a:off x="647567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3" name="文字方塊 272"/>
          <p:cNvSpPr txBox="1"/>
          <p:nvPr/>
        </p:nvSpPr>
        <p:spPr>
          <a:xfrm>
            <a:off x="690603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4" name="橢圓 273"/>
          <p:cNvSpPr/>
          <p:nvPr/>
        </p:nvSpPr>
        <p:spPr>
          <a:xfrm>
            <a:off x="5185495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2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5" name="橢圓 274"/>
          <p:cNvSpPr/>
          <p:nvPr/>
        </p:nvSpPr>
        <p:spPr>
          <a:xfrm>
            <a:off x="5616444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6" name="橢圓 275"/>
          <p:cNvSpPr/>
          <p:nvPr/>
        </p:nvSpPr>
        <p:spPr>
          <a:xfrm>
            <a:off x="6047393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4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7" name="橢圓 276"/>
          <p:cNvSpPr/>
          <p:nvPr/>
        </p:nvSpPr>
        <p:spPr>
          <a:xfrm>
            <a:off x="6478342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8" name="橢圓 277"/>
          <p:cNvSpPr/>
          <p:nvPr/>
        </p:nvSpPr>
        <p:spPr>
          <a:xfrm>
            <a:off x="6913721" y="2786688"/>
            <a:ext cx="317541" cy="3175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1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7282472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0" name="矩形 279"/>
          <p:cNvSpPr/>
          <p:nvPr/>
        </p:nvSpPr>
        <p:spPr>
          <a:xfrm>
            <a:off x="7713421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1" name="矩形 280"/>
          <p:cNvSpPr/>
          <p:nvPr/>
        </p:nvSpPr>
        <p:spPr>
          <a:xfrm>
            <a:off x="8144370" y="2729984"/>
            <a:ext cx="430949" cy="430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2" name="橢圓 281"/>
          <p:cNvSpPr/>
          <p:nvPr/>
        </p:nvSpPr>
        <p:spPr>
          <a:xfrm>
            <a:off x="7344847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6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83" name="橢圓 282"/>
          <p:cNvSpPr/>
          <p:nvPr/>
        </p:nvSpPr>
        <p:spPr>
          <a:xfrm>
            <a:off x="7775796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bg1"/>
                </a:solidFill>
              </a:rPr>
              <a:t>7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84" name="橢圓 283"/>
          <p:cNvSpPr/>
          <p:nvPr/>
        </p:nvSpPr>
        <p:spPr>
          <a:xfrm>
            <a:off x="8206745" y="2786688"/>
            <a:ext cx="317541" cy="3175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</a:rPr>
              <a:t>8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sp>
        <p:nvSpPr>
          <p:cNvPr id="285" name="文字方塊 284"/>
          <p:cNvSpPr txBox="1"/>
          <p:nvPr/>
        </p:nvSpPr>
        <p:spPr>
          <a:xfrm>
            <a:off x="733639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" name="文字方塊 285"/>
          <p:cNvSpPr txBox="1"/>
          <p:nvPr/>
        </p:nvSpPr>
        <p:spPr>
          <a:xfrm>
            <a:off x="776675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7" name="文字方塊 286"/>
          <p:cNvSpPr txBox="1"/>
          <p:nvPr/>
        </p:nvSpPr>
        <p:spPr>
          <a:xfrm>
            <a:off x="8197112" y="236811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8" name="群組 287"/>
          <p:cNvGrpSpPr/>
          <p:nvPr/>
        </p:nvGrpSpPr>
        <p:grpSpPr>
          <a:xfrm>
            <a:off x="5611610" y="3403118"/>
            <a:ext cx="2287710" cy="1883168"/>
            <a:chOff x="5817373" y="1451254"/>
            <a:chExt cx="2287710" cy="1883168"/>
          </a:xfrm>
          <a:noFill/>
        </p:grpSpPr>
        <p:sp>
          <p:nvSpPr>
            <p:cNvPr id="289" name="橢圓 288"/>
            <p:cNvSpPr/>
            <p:nvPr/>
          </p:nvSpPr>
          <p:spPr>
            <a:xfrm>
              <a:off x="6905807" y="1679518"/>
              <a:ext cx="317541" cy="3175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0" name="橢圓 289"/>
            <p:cNvSpPr/>
            <p:nvPr/>
          </p:nvSpPr>
          <p:spPr>
            <a:xfrm>
              <a:off x="6351688" y="2054124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1" name="橢圓 290"/>
            <p:cNvSpPr/>
            <p:nvPr/>
          </p:nvSpPr>
          <p:spPr>
            <a:xfrm>
              <a:off x="7503605" y="2053257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橢圓 291"/>
            <p:cNvSpPr/>
            <p:nvPr/>
          </p:nvSpPr>
          <p:spPr>
            <a:xfrm>
              <a:off x="6131883" y="2512251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橢圓 292"/>
            <p:cNvSpPr/>
            <p:nvPr/>
          </p:nvSpPr>
          <p:spPr>
            <a:xfrm>
              <a:off x="6613317" y="2512252"/>
              <a:ext cx="317541" cy="31754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橢圓 293"/>
            <p:cNvSpPr/>
            <p:nvPr/>
          </p:nvSpPr>
          <p:spPr>
            <a:xfrm>
              <a:off x="7262698" y="2512250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6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橢圓 294"/>
            <p:cNvSpPr/>
            <p:nvPr/>
          </p:nvSpPr>
          <p:spPr>
            <a:xfrm>
              <a:off x="7787542" y="2512249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7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6" name="直線接點 295"/>
            <p:cNvCxnSpPr>
              <a:stCxn id="289" idx="3"/>
              <a:endCxn id="290" idx="7"/>
            </p:cNvCxnSpPr>
            <p:nvPr/>
          </p:nvCxnSpPr>
          <p:spPr>
            <a:xfrm flipH="1">
              <a:off x="6622726" y="1950556"/>
              <a:ext cx="329584" cy="15007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>
              <a:stCxn id="289" idx="5"/>
              <a:endCxn id="291" idx="1"/>
            </p:cNvCxnSpPr>
            <p:nvPr/>
          </p:nvCxnSpPr>
          <p:spPr>
            <a:xfrm>
              <a:off x="7176845" y="1950556"/>
              <a:ext cx="373263" cy="14920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>
              <a:stCxn id="291" idx="5"/>
              <a:endCxn id="295" idx="0"/>
            </p:cNvCxnSpPr>
            <p:nvPr/>
          </p:nvCxnSpPr>
          <p:spPr>
            <a:xfrm>
              <a:off x="7774643" y="2324295"/>
              <a:ext cx="171670" cy="18795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>
              <a:stCxn id="291" idx="3"/>
              <a:endCxn id="294" idx="0"/>
            </p:cNvCxnSpPr>
            <p:nvPr/>
          </p:nvCxnSpPr>
          <p:spPr>
            <a:xfrm flipH="1">
              <a:off x="7421469" y="2324295"/>
              <a:ext cx="128639" cy="18795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>
              <a:stCxn id="290" idx="5"/>
              <a:endCxn id="293" idx="0"/>
            </p:cNvCxnSpPr>
            <p:nvPr/>
          </p:nvCxnSpPr>
          <p:spPr>
            <a:xfrm>
              <a:off x="6622726" y="2325162"/>
              <a:ext cx="149362" cy="1870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>
              <a:stCxn id="290" idx="3"/>
              <a:endCxn id="292" idx="0"/>
            </p:cNvCxnSpPr>
            <p:nvPr/>
          </p:nvCxnSpPr>
          <p:spPr>
            <a:xfrm flipH="1">
              <a:off x="6290654" y="2325162"/>
              <a:ext cx="107537" cy="18708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文字方塊 301"/>
            <p:cNvSpPr txBox="1"/>
            <p:nvPr/>
          </p:nvSpPr>
          <p:spPr>
            <a:xfrm>
              <a:off x="6714193" y="1451254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3" name="文字方塊 302"/>
            <p:cNvSpPr txBox="1"/>
            <p:nvPr/>
          </p:nvSpPr>
          <p:spPr>
            <a:xfrm>
              <a:off x="6133398" y="18532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4" name="文字方塊 303"/>
            <p:cNvSpPr txBox="1"/>
            <p:nvPr/>
          </p:nvSpPr>
          <p:spPr>
            <a:xfrm>
              <a:off x="7246244" y="186179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5" name="文字方塊 304"/>
            <p:cNvSpPr txBox="1"/>
            <p:nvPr/>
          </p:nvSpPr>
          <p:spPr>
            <a:xfrm>
              <a:off x="5950842" y="2272355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6" name="文字方塊 305"/>
            <p:cNvSpPr txBox="1"/>
            <p:nvPr/>
          </p:nvSpPr>
          <p:spPr>
            <a:xfrm>
              <a:off x="6438654" y="2257402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7" name="文字方塊 306"/>
            <p:cNvSpPr txBox="1"/>
            <p:nvPr/>
          </p:nvSpPr>
          <p:spPr>
            <a:xfrm>
              <a:off x="7131427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8" name="文字方塊 307"/>
            <p:cNvSpPr txBox="1"/>
            <p:nvPr/>
          </p:nvSpPr>
          <p:spPr>
            <a:xfrm>
              <a:off x="7654473" y="2233787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9" name="橢圓 308"/>
            <p:cNvSpPr/>
            <p:nvPr/>
          </p:nvSpPr>
          <p:spPr>
            <a:xfrm>
              <a:off x="5885138" y="3016881"/>
              <a:ext cx="317541" cy="3175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8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0" name="直線接點 309"/>
            <p:cNvCxnSpPr>
              <a:stCxn id="292" idx="3"/>
              <a:endCxn id="309" idx="0"/>
            </p:cNvCxnSpPr>
            <p:nvPr/>
          </p:nvCxnSpPr>
          <p:spPr>
            <a:xfrm flipH="1">
              <a:off x="6043909" y="2783289"/>
              <a:ext cx="134477" cy="23359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文字方塊 310"/>
            <p:cNvSpPr txBox="1"/>
            <p:nvPr/>
          </p:nvSpPr>
          <p:spPr>
            <a:xfrm>
              <a:off x="5817373" y="2712306"/>
              <a:ext cx="314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dirty="0" smtClean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2" name="右大括弧 311"/>
          <p:cNvSpPr/>
          <p:nvPr/>
        </p:nvSpPr>
        <p:spPr>
          <a:xfrm rot="16200000">
            <a:off x="6123168" y="1190591"/>
            <a:ext cx="163008" cy="2146388"/>
          </a:xfrm>
          <a:prstGeom prst="rightBrace">
            <a:avLst>
              <a:gd name="adj1" fmla="val 5581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3" name="文字方塊 312"/>
          <p:cNvSpPr txBox="1"/>
          <p:nvPr/>
        </p:nvSpPr>
        <p:spPr>
          <a:xfrm>
            <a:off x="5821738" y="184802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~heap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0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Heap Sort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892799"/>
            <a:ext cx="7886700" cy="71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</a:rPr>
              <a:t>(to be continued)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3" y="1509333"/>
            <a:ext cx="8016675" cy="4383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HeapSort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(T *a,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sort a[1..n] into non-decreasing order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// a[n/2] is the parent of the last node, a[n]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n/2;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--)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buttom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-up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heapification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Adjust(a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// make the tree rooted at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 be a max heap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n-1;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&gt;= 1;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-) 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swap(a[1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], a[i+1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// move one record from heap to list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TW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Adjust(a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1,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//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heapify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Heap Sort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9784" y="1438993"/>
            <a:ext cx="7965576" cy="5060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Adjust(T *a,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root,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subtrees are max heaps already</a:t>
            </a: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the trickling-down procedure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T e = a[root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2*root is root's left child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2*root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j &lt;= n; j *=2)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(j &lt; n &amp;&amp; a[j] &lt; a[j+1]) </a:t>
            </a:r>
            <a:r>
              <a:rPr lang="en-US" altLang="zh-TW" sz="2200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// j and j+1 are siblings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j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j be the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 child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(e &gt;= a[j])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break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a[j / 2] = a[j];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jth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record up the path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a[j / 2] = 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7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Fast is Heap Sort?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Both worst and average cases</a:t>
            </a:r>
          </a:p>
          <a:p>
            <a:pPr lvl="1"/>
            <a:r>
              <a:rPr lang="en-US" altLang="zh-TW" sz="2800" dirty="0" err="1" smtClean="0"/>
              <a:t>Heapifying</a:t>
            </a:r>
            <a:r>
              <a:rPr lang="en-US" altLang="zh-TW" sz="2800" dirty="0" smtClean="0"/>
              <a:t> the tree</a:t>
            </a:r>
          </a:p>
          <a:p>
            <a:pPr marL="1079500" lvl="1"/>
            <a:r>
              <a:rPr lang="en-US" altLang="zh-TW" dirty="0" smtClean="0">
                <a:solidFill>
                  <a:srgbClr val="C00000"/>
                </a:solidFill>
              </a:rPr>
              <a:t>n/2 adjust()</a:t>
            </a:r>
            <a:r>
              <a:rPr lang="en-US" altLang="zh-TW" dirty="0" smtClean="0"/>
              <a:t>’s are invoked, each is at most O(log(n))</a:t>
            </a:r>
          </a:p>
          <a:p>
            <a:pPr lvl="1"/>
            <a:r>
              <a:rPr lang="en-US" altLang="zh-TW" sz="2800" dirty="0" smtClean="0"/>
              <a:t>Converting the max heap to the list</a:t>
            </a:r>
          </a:p>
          <a:p>
            <a:pPr marL="1079500" lvl="1"/>
            <a:r>
              <a:rPr lang="en-US" altLang="zh-TW" dirty="0" smtClean="0">
                <a:solidFill>
                  <a:srgbClr val="C00000"/>
                </a:solidFill>
              </a:rPr>
              <a:t>n pop()</a:t>
            </a:r>
            <a:r>
              <a:rPr lang="en-US" altLang="zh-TW" dirty="0" smtClean="0"/>
              <a:t>’s are invoked, each is at most O(log(n))</a:t>
            </a:r>
          </a:p>
          <a:p>
            <a:pPr lvl="1"/>
            <a:r>
              <a:rPr lang="en-US" altLang="zh-TW" sz="2800" dirty="0" smtClean="0"/>
              <a:t>Overall, the time complexity is </a:t>
            </a:r>
            <a:r>
              <a:rPr lang="en-US" altLang="zh-TW" sz="2800" dirty="0" smtClean="0">
                <a:solidFill>
                  <a:srgbClr val="FF0000"/>
                </a:solidFill>
              </a:rPr>
              <a:t>O(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nlogn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15667"/>
              </p:ext>
            </p:extLst>
          </p:nvPr>
        </p:nvGraphicFramePr>
        <p:xfrm>
          <a:off x="648677" y="1533046"/>
          <a:ext cx="7866673" cy="454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9274"/>
                <a:gridCol w="984738"/>
                <a:gridCol w="1046969"/>
                <a:gridCol w="4415692"/>
              </a:tblGrid>
              <a:tr h="52196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Worst</a:t>
                      </a:r>
                      <a:endParaRPr lang="zh-TW" alt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Average</a:t>
                      </a:r>
                      <a:endParaRPr lang="zh-TW" alt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20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87027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Insertion Sort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r>
                        <a:rPr lang="en-US" altLang="zh-TW" sz="2000" baseline="30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r>
                        <a:rPr lang="en-US" altLang="zh-TW" sz="2000" baseline="30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Fastest method when n is small (e.g., n&lt;100)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>
                          <a:solidFill>
                            <a:srgbClr val="800080"/>
                          </a:solidFill>
                        </a:rPr>
                        <a:t>O(1) space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>
                          <a:solidFill>
                            <a:srgbClr val="0000CC"/>
                          </a:solidFill>
                        </a:rPr>
                        <a:t>Stable</a:t>
                      </a:r>
                      <a:endParaRPr lang="zh-TW" altLang="en-US" sz="2000" baseline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87027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Quick Sort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r>
                        <a:rPr lang="en-US" altLang="zh-TW" sz="2000" baseline="30000" dirty="0" smtClean="0"/>
                        <a:t>2</a:t>
                      </a:r>
                      <a:endParaRPr lang="zh-TW" altLang="en-US" sz="2000" baseline="30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n</a:t>
                      </a:r>
                      <a:r>
                        <a:rPr lang="en-US" altLang="zh-TW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altLang="zh-TW" sz="2000" dirty="0" err="1" smtClean="0"/>
                        <a:t>logn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Fastest method in practice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Require O(n</a:t>
                      </a:r>
                      <a:r>
                        <a:rPr lang="en-US" altLang="zh-TW" sz="2000" baseline="30000" dirty="0" smtClean="0"/>
                        <a:t>2</a:t>
                      </a:r>
                      <a:r>
                        <a:rPr lang="en-US" altLang="zh-TW" sz="2000" baseline="0" dirty="0" smtClean="0"/>
                        <a:t>) time in the worst case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Require </a:t>
                      </a:r>
                      <a:r>
                        <a:rPr lang="en-US" altLang="zh-TW" sz="2000" baseline="0" dirty="0" smtClean="0">
                          <a:solidFill>
                            <a:srgbClr val="800080"/>
                          </a:solidFill>
                        </a:rPr>
                        <a:t>O(log(n)) space</a:t>
                      </a:r>
                      <a:r>
                        <a:rPr lang="en-US" altLang="zh-TW" sz="2000" baseline="0" dirty="0" smtClean="0"/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>
                          <a:solidFill>
                            <a:srgbClr val="C00000"/>
                          </a:solidFill>
                        </a:rPr>
                        <a:t>Non-stable</a:t>
                      </a:r>
                      <a:endParaRPr lang="zh-TW" altLang="en-US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6577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Merge Sort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2000"/>
                    </a:p>
                  </a:txBody>
                  <a:tcPr anchor="ctr">
                    <a:blipFill rotWithShape="0">
                      <a:blip r:embed="rId2"/>
                      <a:stretch>
                        <a:fillRect l="-154375" t="-453982" r="-554375" b="-110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 sz="2000" dirty="0"/>
                    </a:p>
                  </a:txBody>
                  <a:tcPr anchor="ctr">
                    <a:blipFill rotWithShape="0">
                      <a:blip r:embed="rId2"/>
                      <a:stretch>
                        <a:fillRect l="-254375" t="-453982" r="-454375" b="-110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Require additional </a:t>
                      </a:r>
                      <a:r>
                        <a:rPr lang="en-US" altLang="zh-TW" sz="2000" baseline="0" dirty="0" smtClean="0">
                          <a:solidFill>
                            <a:srgbClr val="800080"/>
                          </a:solidFill>
                        </a:rPr>
                        <a:t>O(n) space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>
                          <a:solidFill>
                            <a:srgbClr val="0000CC"/>
                          </a:solidFill>
                        </a:rPr>
                        <a:t>Stable</a:t>
                      </a:r>
                      <a:endParaRPr lang="zh-TW" altLang="en-US" sz="2000" baseline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86577">
                <a:tc>
                  <a:txBody>
                    <a:bodyPr/>
                    <a:lstStyle/>
                    <a:p>
                      <a:r>
                        <a:rPr lang="en-US" altLang="zh-TW" sz="2000" b="1" dirty="0" smtClean="0"/>
                        <a:t>Heap Sort</a:t>
                      </a:r>
                      <a:endParaRPr lang="zh-TW" altLang="en-US" sz="20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sz="2000"/>
                    </a:p>
                  </a:txBody>
                  <a:tcPr anchor="ctr">
                    <a:blipFill rotWithShape="0">
                      <a:blip r:embed="rId2"/>
                      <a:stretch>
                        <a:fillRect l="-154375" t="-553982" r="-554375" b="-10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TW" sz="2000"/>
                    </a:p>
                  </a:txBody>
                  <a:tcPr anchor="ctr">
                    <a:blipFill rotWithShape="0">
                      <a:blip r:embed="rId2"/>
                      <a:stretch>
                        <a:fillRect l="-254375" t="-553982" r="-454375" b="-1061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/>
                        <a:t>Require additional </a:t>
                      </a:r>
                      <a:r>
                        <a:rPr lang="en-US" altLang="zh-TW" sz="2000" baseline="0" dirty="0" smtClean="0">
                          <a:solidFill>
                            <a:srgbClr val="800080"/>
                          </a:solidFill>
                        </a:rPr>
                        <a:t>O(1) space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2000" baseline="0" dirty="0" smtClean="0">
                          <a:solidFill>
                            <a:srgbClr val="C00000"/>
                          </a:solidFill>
                        </a:rPr>
                        <a:t>Non-stable</a:t>
                      </a:r>
                      <a:endParaRPr lang="zh-TW" altLang="en-US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2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Verifying Two Lists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Assume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1 is the employer list which contains </a:t>
            </a:r>
            <a:r>
              <a:rPr lang="en-US" altLang="zh-TW" dirty="0" smtClean="0">
                <a:solidFill>
                  <a:srgbClr val="0000CC"/>
                </a:solidFill>
              </a:rPr>
              <a:t>n records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2, employee list, </a:t>
            </a:r>
            <a:r>
              <a:rPr lang="en-US" altLang="zh-TW" dirty="0" smtClean="0">
                <a:solidFill>
                  <a:srgbClr val="0000CC"/>
                </a:solidFill>
              </a:rPr>
              <a:t>m records</a:t>
            </a:r>
          </a:p>
          <a:p>
            <a:r>
              <a:rPr lang="en-US" altLang="zh-TW" i="1" dirty="0" smtClean="0"/>
              <a:t>l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2 unsorted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Verify using sequential search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mn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smtClean="0"/>
              <a:t>Sort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1,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2 first then verify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Fast verify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sort</a:t>
            </a:r>
            <a:r>
              <a:rPr lang="en-US" altLang="zh-TW" dirty="0" smtClean="0">
                <a:solidFill>
                  <a:srgbClr val="FF0000"/>
                </a:solidFill>
              </a:rPr>
              <a:t>(n) + </a:t>
            </a:r>
            <a:r>
              <a:rPr lang="en-US" altLang="zh-TW" dirty="0" err="1" smtClean="0">
                <a:solidFill>
                  <a:srgbClr val="FF0000"/>
                </a:solidFill>
              </a:rPr>
              <a:t>t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sort</a:t>
            </a:r>
            <a:r>
              <a:rPr lang="en-US" altLang="zh-TW" dirty="0" smtClean="0">
                <a:solidFill>
                  <a:srgbClr val="FF0000"/>
                </a:solidFill>
              </a:rPr>
              <a:t>(m) + </a:t>
            </a:r>
            <a:r>
              <a:rPr lang="en-US" altLang="zh-TW" dirty="0" err="1" smtClean="0">
                <a:solidFill>
                  <a:srgbClr val="FF0000"/>
                </a:solidFill>
              </a:rPr>
              <a:t>n+m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95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16200000">
            <a:off x="382953" y="36097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93868" y="6025662"/>
            <a:ext cx="332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Number of elements to be sorted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/>
          <a:srcRect l="1170" t="2541" r="1213" b="2166"/>
          <a:stretch/>
        </p:blipFill>
        <p:spPr>
          <a:xfrm>
            <a:off x="797169" y="1563077"/>
            <a:ext cx="7698154" cy="4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7.3 Quick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7.4 How fast we can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7.5 Merge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7.6 Heap sort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7.7 Radix sort</a:t>
            </a:r>
          </a:p>
          <a:p>
            <a:r>
              <a:rPr lang="en-US" altLang="zh-TW" dirty="0" smtClean="0"/>
              <a:t>7.8 (List and table sorts)</a:t>
            </a:r>
          </a:p>
          <a:p>
            <a:r>
              <a:rPr lang="en-US" altLang="zh-TW" dirty="0" smtClean="0"/>
              <a:t>7.9 Summary of internal sorting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Bucket-Sort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Let be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 be a sequence of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(key, element)</a:t>
            </a:r>
            <a:r>
              <a:rPr lang="en-US" altLang="zh-TW" dirty="0" smtClean="0">
                <a:ea typeface="新細明體" pitchFamily="18" charset="-120"/>
              </a:rPr>
              <a:t> items with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keys in the range 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[0,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Symbol" pitchFamily="18" charset="2"/>
                <a:ea typeface="新細明體" pitchFamily="18" charset="-120"/>
              </a:rPr>
              <a:t>- 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1]</a:t>
            </a:r>
          </a:p>
          <a:p>
            <a:r>
              <a:rPr lang="en-US" altLang="zh-TW" dirty="0" smtClean="0">
                <a:ea typeface="新細明體" pitchFamily="18" charset="-120"/>
              </a:rPr>
              <a:t>Bucket-sort uses the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keys as indices </a:t>
            </a:r>
            <a:r>
              <a:rPr lang="en-US" altLang="zh-TW" dirty="0" smtClean="0">
                <a:ea typeface="新細明體" pitchFamily="18" charset="-120"/>
              </a:rPr>
              <a:t>into an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auxiliary array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of sequences 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buckets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800080"/>
                </a:solidFill>
                <a:ea typeface="新細明體" pitchFamily="18" charset="-120"/>
              </a:rPr>
              <a:t>Phase 1</a:t>
            </a:r>
            <a:r>
              <a:rPr lang="en-US" altLang="zh-TW" dirty="0" smtClean="0">
                <a:solidFill>
                  <a:srgbClr val="800080"/>
                </a:solidFill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Empty sequence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 by moving each item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into its bucket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[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]</a:t>
            </a:r>
          </a:p>
          <a:p>
            <a:pPr lvl="1">
              <a:buNone/>
            </a:pPr>
            <a:r>
              <a:rPr lang="en-US" altLang="zh-TW" b="1" dirty="0" smtClean="0">
                <a:solidFill>
                  <a:srgbClr val="800080"/>
                </a:solidFill>
                <a:ea typeface="新細明體" pitchFamily="18" charset="-120"/>
              </a:rPr>
              <a:t>Phase 2</a:t>
            </a:r>
            <a:r>
              <a:rPr lang="en-US" altLang="zh-TW" dirty="0" smtClean="0">
                <a:solidFill>
                  <a:srgbClr val="800080"/>
                </a:solidFill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For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 0, </a:t>
            </a:r>
            <a:r>
              <a:rPr lang="en-US" altLang="zh-TW" b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i="1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N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</a:rPr>
              <a:t>-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ea typeface="新細明體" pitchFamily="18" charset="-120"/>
              </a:rPr>
              <a:t>, move the items of bucket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B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[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] </a:t>
            </a:r>
            <a:r>
              <a:rPr lang="en-US" altLang="zh-TW" dirty="0" smtClean="0">
                <a:ea typeface="新細明體" pitchFamily="18" charset="-120"/>
              </a:rPr>
              <a:t>to the end of sequence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S</a:t>
            </a:r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Analysis: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Phase 1 takes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time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Phase 2 takes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Symbol" pitchFamily="18" charset="2"/>
                <a:ea typeface="新細明體" pitchFamily="18" charset="-120"/>
              </a:rPr>
              <a:t>+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time</a:t>
            </a:r>
          </a:p>
          <a:p>
            <a:pPr>
              <a:buNone/>
            </a:pP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dirty="0" smtClean="0">
                <a:ea typeface="新細明體" pitchFamily="18" charset="-120"/>
              </a:rPr>
              <a:t>Bucket-sort takes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latin typeface="Symbol" pitchFamily="18" charset="2"/>
                <a:ea typeface="新細明體" pitchFamily="18" charset="-120"/>
              </a:rPr>
              <a:t>+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time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309465" y="536275"/>
            <a:ext cx="6526237" cy="60385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0000"/>
                </a:solidFill>
                <a:ea typeface="新細明體" pitchFamily="18" charset="-120"/>
              </a:rPr>
              <a:t>Algorithm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b="1" i="1" dirty="0" err="1">
                <a:solidFill>
                  <a:srgbClr val="C00000"/>
                </a:solidFill>
                <a:ea typeface="新細明體" pitchFamily="18" charset="-120"/>
              </a:rPr>
              <a:t>bucketSort</a:t>
            </a: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(</a:t>
            </a:r>
            <a:r>
              <a:rPr lang="en-US" altLang="zh-TW" sz="2400" b="1" i="1" dirty="0">
                <a:solidFill>
                  <a:srgbClr val="C00000"/>
                </a:solidFill>
                <a:ea typeface="新細明體" pitchFamily="18" charset="-120"/>
              </a:rPr>
              <a:t>S,</a:t>
            </a: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sz="2400" b="1" i="1" dirty="0">
                <a:solidFill>
                  <a:srgbClr val="C00000"/>
                </a:solidFill>
                <a:ea typeface="新細明體" pitchFamily="18" charset="-120"/>
              </a:rPr>
              <a:t>N</a:t>
            </a:r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)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Input</a:t>
            </a:r>
            <a:r>
              <a:rPr lang="en-US" altLang="zh-TW" sz="2400" dirty="0">
                <a:ea typeface="新細明體" pitchFamily="18" charset="-120"/>
              </a:rPr>
              <a:t> sequence </a:t>
            </a:r>
            <a:r>
              <a:rPr lang="en-US" altLang="zh-TW" sz="2400" b="1" i="1" dirty="0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of (key, element</a:t>
            </a:r>
            <a:r>
              <a:rPr lang="en-US" altLang="zh-TW" sz="2400" dirty="0" smtClean="0">
                <a:ea typeface="新細明體" pitchFamily="18" charset="-120"/>
              </a:rPr>
              <a:t>) items </a:t>
            </a:r>
            <a:r>
              <a:rPr lang="en-US" altLang="zh-TW" sz="2400" dirty="0">
                <a:ea typeface="新細明體" pitchFamily="18" charset="-120"/>
              </a:rPr>
              <a:t>with </a:t>
            </a:r>
            <a:endParaRPr lang="en-US" altLang="zh-TW" sz="2400" dirty="0" smtClean="0">
              <a:ea typeface="新細明體" pitchFamily="18" charset="-120"/>
            </a:endParaRP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 smtClean="0">
                <a:ea typeface="新細明體" pitchFamily="18" charset="-120"/>
              </a:rPr>
              <a:t>		keys </a:t>
            </a:r>
            <a:r>
              <a:rPr lang="en-US" altLang="zh-TW" sz="2400" dirty="0">
                <a:ea typeface="新細明體" pitchFamily="18" charset="-120"/>
              </a:rPr>
              <a:t>in the </a:t>
            </a:r>
            <a:r>
              <a:rPr lang="en-US" altLang="zh-TW" sz="2400" dirty="0" smtClean="0">
                <a:ea typeface="新細明體" pitchFamily="18" charset="-120"/>
              </a:rPr>
              <a:t>range [</a:t>
            </a:r>
            <a:r>
              <a:rPr lang="en-US" altLang="zh-TW" sz="2400" dirty="0">
                <a:ea typeface="新細明體" pitchFamily="18" charset="-120"/>
              </a:rPr>
              <a:t>0, </a:t>
            </a:r>
            <a:r>
              <a:rPr lang="en-US" altLang="zh-TW" sz="2400" b="1" i="1" dirty="0">
                <a:ea typeface="新細明體" pitchFamily="18" charset="-120"/>
              </a:rPr>
              <a:t>N</a:t>
            </a:r>
            <a:r>
              <a:rPr lang="en-US" altLang="zh-TW" sz="2400" dirty="0">
                <a:ea typeface="新細明體" pitchFamily="18" charset="-120"/>
              </a:rPr>
              <a:t> - 1]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/>
            </a:r>
            <a:b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Output</a:t>
            </a:r>
            <a:r>
              <a:rPr lang="en-US" altLang="zh-TW" sz="2400" dirty="0">
                <a:ea typeface="新細明體" pitchFamily="18" charset="-120"/>
              </a:rPr>
              <a:t> sequence </a:t>
            </a:r>
            <a:r>
              <a:rPr lang="en-US" altLang="zh-TW" sz="2400" b="1" i="1" dirty="0">
                <a:ea typeface="新細明體" pitchFamily="18" charset="-120"/>
              </a:rPr>
              <a:t>S</a:t>
            </a:r>
            <a:r>
              <a:rPr lang="en-US" altLang="zh-TW" sz="2400" dirty="0">
                <a:ea typeface="新細明體" pitchFamily="18" charset="-120"/>
              </a:rPr>
              <a:t> sorted </a:t>
            </a:r>
            <a:r>
              <a:rPr lang="en-US" altLang="zh-TW" sz="2400" dirty="0" smtClean="0">
                <a:ea typeface="新細明體" pitchFamily="18" charset="-120"/>
              </a:rPr>
              <a:t>by increasing keys</a:t>
            </a: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i="1" dirty="0">
                <a:ea typeface="新細明體" pitchFamily="18" charset="-120"/>
              </a:rPr>
              <a:t>B</a:t>
            </a:r>
            <a:r>
              <a:rPr lang="en-US" altLang="zh-TW" sz="2400" b="1" i="1" dirty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b="1" i="1" dirty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array of </a:t>
            </a:r>
            <a:r>
              <a:rPr lang="en-US" altLang="zh-TW" sz="2400" b="1" i="1" dirty="0">
                <a:ea typeface="新細明體" pitchFamily="18" charset="-120"/>
              </a:rPr>
              <a:t>N </a:t>
            </a:r>
            <a:r>
              <a:rPr lang="en-US" altLang="zh-TW" sz="2400" dirty="0">
                <a:ea typeface="新細明體" pitchFamily="18" charset="-120"/>
              </a:rPr>
              <a:t>empty sequences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while</a:t>
            </a:r>
            <a:r>
              <a:rPr lang="en-US" altLang="zh-TW" sz="24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ea typeface="新細明體" pitchFamily="18" charset="-120"/>
                <a:sym typeface="Symbol" pitchFamily="18" charset="2"/>
              </a:rPr>
              <a:t>!</a:t>
            </a:r>
            <a:r>
              <a:rPr lang="en-US" altLang="zh-TW" sz="2400" b="1" i="1" dirty="0" err="1" smtClean="0">
                <a:ea typeface="新細明體" pitchFamily="18" charset="-120"/>
              </a:rPr>
              <a:t>S.isEmpty</a:t>
            </a:r>
            <a:r>
              <a:rPr lang="en-US" altLang="zh-TW" sz="2400" dirty="0">
                <a:ea typeface="新細明體" pitchFamily="18" charset="-12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i="1" dirty="0">
                <a:solidFill>
                  <a:schemeClr val="accent2"/>
                </a:solidFill>
                <a:ea typeface="新細明體" pitchFamily="18" charset="-120"/>
              </a:rPr>
              <a:t>	</a:t>
            </a:r>
            <a:r>
              <a:rPr lang="en-US" altLang="zh-TW" sz="2400" b="1" i="1" dirty="0">
                <a:ea typeface="新細明體" pitchFamily="18" charset="-120"/>
              </a:rPr>
              <a:t>f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b="1" i="1" dirty="0" err="1">
                <a:ea typeface="新細明體" pitchFamily="18" charset="-120"/>
              </a:rPr>
              <a:t>S.first</a:t>
            </a:r>
            <a:r>
              <a:rPr lang="en-US" altLang="zh-TW" sz="2400" dirty="0">
                <a:ea typeface="新細明體" pitchFamily="18" charset="-12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b="1" i="1" dirty="0" err="1">
                <a:ea typeface="新細明體" pitchFamily="18" charset="-120"/>
              </a:rPr>
              <a:t>S.remove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[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]</a:t>
            </a:r>
            <a:r>
              <a:rPr lang="en-US" altLang="zh-TW" sz="2400" b="1" i="1" dirty="0">
                <a:ea typeface="新細明體" pitchFamily="18" charset="-120"/>
              </a:rPr>
              <a:t>.</a:t>
            </a:r>
            <a:r>
              <a:rPr lang="en-US" altLang="zh-TW" sz="2400" b="1" i="1" dirty="0" err="1">
                <a:ea typeface="新細明體" pitchFamily="18" charset="-120"/>
              </a:rPr>
              <a:t>insertLast</a:t>
            </a:r>
            <a:r>
              <a:rPr lang="en-US" altLang="zh-TW" sz="2400" dirty="0">
                <a:ea typeface="新細明體" pitchFamily="18" charset="-120"/>
              </a:rPr>
              <a:t>((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))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for</a:t>
            </a:r>
            <a:r>
              <a:rPr lang="en-US" altLang="zh-TW" sz="2400" b="1" dirty="0">
                <a:ea typeface="新細明體" pitchFamily="18" charset="-120"/>
              </a:rPr>
              <a:t> </a:t>
            </a:r>
            <a:r>
              <a:rPr lang="en-US" altLang="zh-TW" sz="2400" b="1" i="1" dirty="0" err="1">
                <a:ea typeface="新細明體" pitchFamily="18" charset="-120"/>
              </a:rPr>
              <a:t>i</a:t>
            </a:r>
            <a:r>
              <a:rPr lang="en-US" altLang="zh-TW" sz="2400" b="1" i="1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dirty="0">
                <a:ea typeface="新細明體" pitchFamily="18" charset="-120"/>
              </a:rPr>
              <a:t> 0 </a:t>
            </a:r>
            <a:r>
              <a:rPr lang="en-US" altLang="zh-TW" sz="2400" b="1" dirty="0">
                <a:ea typeface="新細明體" pitchFamily="18" charset="-120"/>
              </a:rPr>
              <a:t>to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b="1" i="1" dirty="0">
                <a:ea typeface="新細明體" pitchFamily="18" charset="-120"/>
              </a:rPr>
              <a:t>N </a:t>
            </a:r>
            <a:r>
              <a:rPr lang="en-US" altLang="zh-TW" sz="2400" dirty="0">
                <a:ea typeface="新細明體" pitchFamily="18" charset="-120"/>
              </a:rPr>
              <a:t>-</a:t>
            </a:r>
            <a:r>
              <a:rPr lang="en-US" altLang="zh-TW" sz="2400" b="1" i="1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1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rgbClr val="0000CC"/>
                </a:solidFill>
                <a:ea typeface="新細明體" pitchFamily="18" charset="-120"/>
              </a:rPr>
              <a:t>while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!</a:t>
            </a:r>
            <a:r>
              <a:rPr lang="en-US" altLang="zh-TW" sz="2400" b="1" i="1" dirty="0" smtClean="0">
                <a:ea typeface="新細明體" pitchFamily="18" charset="-120"/>
              </a:rPr>
              <a:t>B</a:t>
            </a:r>
            <a:r>
              <a:rPr lang="en-US" altLang="zh-TW" sz="2400" dirty="0" smtClean="0">
                <a:ea typeface="新細明體" pitchFamily="18" charset="-120"/>
              </a:rPr>
              <a:t>[</a:t>
            </a:r>
            <a:r>
              <a:rPr lang="en-US" altLang="zh-TW" sz="2400" b="1" i="1" dirty="0" err="1" smtClean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]</a:t>
            </a:r>
            <a:r>
              <a:rPr lang="en-US" altLang="zh-TW" sz="2400" b="1" i="1" dirty="0">
                <a:ea typeface="新細明體" pitchFamily="18" charset="-120"/>
              </a:rPr>
              <a:t>.</a:t>
            </a:r>
            <a:r>
              <a:rPr lang="en-US" altLang="zh-TW" sz="2400" b="1" i="1" dirty="0" err="1">
                <a:ea typeface="新細明體" pitchFamily="18" charset="-120"/>
              </a:rPr>
              <a:t>isEmpty</a:t>
            </a:r>
            <a:r>
              <a:rPr lang="en-US" altLang="zh-TW" sz="2400" dirty="0">
                <a:ea typeface="新細明體" pitchFamily="18" charset="-12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 </a:t>
            </a:r>
            <a:r>
              <a:rPr lang="en-US" altLang="zh-TW" sz="2400" b="1" i="1" dirty="0">
                <a:ea typeface="新細明體" pitchFamily="18" charset="-120"/>
              </a:rPr>
              <a:t>f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b="1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[</a:t>
            </a:r>
            <a:r>
              <a:rPr lang="en-US" altLang="zh-TW" sz="2400" b="1" i="1" dirty="0" err="1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]</a:t>
            </a:r>
            <a:r>
              <a:rPr lang="en-US" altLang="zh-TW" sz="2400" b="1" i="1" dirty="0">
                <a:ea typeface="新細明體" pitchFamily="18" charset="-120"/>
              </a:rPr>
              <a:t>.first</a:t>
            </a:r>
            <a:r>
              <a:rPr lang="en-US" altLang="zh-TW" sz="2400" dirty="0">
                <a:ea typeface="新細明體" pitchFamily="18" charset="-120"/>
              </a:rPr>
              <a:t>()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400" dirty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b="1" i="1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400" b="1" i="1" dirty="0">
                <a:ea typeface="新細明體" pitchFamily="18" charset="-120"/>
              </a:rPr>
              <a:t>B</a:t>
            </a:r>
            <a:r>
              <a:rPr lang="en-US" altLang="zh-TW" sz="2400" dirty="0">
                <a:ea typeface="新細明體" pitchFamily="18" charset="-120"/>
              </a:rPr>
              <a:t>[</a:t>
            </a:r>
            <a:r>
              <a:rPr lang="en-US" altLang="zh-TW" sz="2400" b="1" i="1" dirty="0" err="1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]</a:t>
            </a:r>
            <a:r>
              <a:rPr lang="en-US" altLang="zh-TW" sz="2400" b="1" i="1" dirty="0">
                <a:ea typeface="新細明體" pitchFamily="18" charset="-120"/>
              </a:rPr>
              <a:t>.remove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b="1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marL="342900" lvl="1" algn="l" defTabSz="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b="1" i="1" dirty="0" err="1">
                <a:ea typeface="新細明體" pitchFamily="18" charset="-120"/>
              </a:rPr>
              <a:t>S.insertLast</a:t>
            </a:r>
            <a:r>
              <a:rPr lang="en-US" altLang="zh-TW" sz="2400" dirty="0">
                <a:ea typeface="新細明體" pitchFamily="18" charset="-120"/>
              </a:rPr>
              <a:t>((</a:t>
            </a:r>
            <a:r>
              <a:rPr lang="en-US" altLang="zh-TW" sz="2400" b="1" i="1" dirty="0">
                <a:ea typeface="新細明體" pitchFamily="18" charset="-120"/>
              </a:rPr>
              <a:t>k</a:t>
            </a:r>
            <a:r>
              <a:rPr lang="en-US" altLang="zh-TW" sz="2400" dirty="0">
                <a:ea typeface="新細明體" pitchFamily="18" charset="-120"/>
              </a:rPr>
              <a:t>, </a:t>
            </a:r>
            <a:r>
              <a:rPr lang="en-US" altLang="zh-TW" sz="2400" b="1" i="1" dirty="0">
                <a:ea typeface="新細明體" pitchFamily="18" charset="-120"/>
              </a:rPr>
              <a:t>o</a:t>
            </a:r>
            <a:r>
              <a:rPr lang="en-US" altLang="zh-TW" sz="2400" dirty="0" smtClean="0">
                <a:ea typeface="新細明體" pitchFamily="18" charset="-120"/>
              </a:rPr>
              <a:t>))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//</a:t>
            </a:r>
            <a:r>
              <a:rPr lang="en-US" altLang="zh-TW" sz="2400" dirty="0" err="1" smtClean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nondecreasing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 order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671159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Key range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[0, 9]</a:t>
            </a:r>
            <a:endParaRPr lang="en-US" altLang="zh-TW" dirty="0" smtClean="0">
              <a:latin typeface="Symbol" pitchFamily="18" charset="2"/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74</a:t>
            </a:fld>
            <a:endParaRPr lang="zh-TW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63638" y="2209800"/>
            <a:ext cx="6781800" cy="457200"/>
            <a:chOff x="744" y="1392"/>
            <a:chExt cx="4272" cy="288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6" name="AutoShape 5"/>
            <p:cNvCxnSpPr>
              <a:cxnSpLocks noChangeShapeType="1"/>
              <a:stCxn id="7" idx="3"/>
              <a:endCxn id="12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1,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g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163638" y="5715000"/>
            <a:ext cx="6781800" cy="457200"/>
            <a:chOff x="744" y="3600"/>
            <a:chExt cx="4272" cy="288"/>
          </a:xfrm>
          <a:solidFill>
            <a:schemeClr val="accent4">
              <a:lumMod val="40000"/>
              <a:lumOff val="60000"/>
            </a:schemeClr>
          </a:solidFill>
        </p:grpSpPr>
        <p:cxnSp>
          <p:nvCxnSpPr>
            <p:cNvPr id="14" name="AutoShape 13"/>
            <p:cNvCxnSpPr>
              <a:cxnSpLocks noChangeShapeType="1"/>
              <a:stCxn id="15" idx="3"/>
              <a:endCxn id="20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1,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g</a:t>
              </a: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e</a:t>
              </a:r>
            </a:p>
          </p:txBody>
        </p:sp>
      </p:grp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364038" y="27971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828800" anchor="ctr"/>
          <a:lstStyle/>
          <a:p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Phase 1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4364038" y="510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1828800" anchor="ctr"/>
          <a:lstStyle/>
          <a:p>
            <a:r>
              <a:rPr lang="en-US" altLang="zh-TW" sz="2400" dirty="0">
                <a:solidFill>
                  <a:srgbClr val="C00000"/>
                </a:solidFill>
                <a:ea typeface="新細明體" pitchFamily="18" charset="-120"/>
              </a:rPr>
              <a:t>Phase 2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49288" y="3476626"/>
            <a:ext cx="7808912" cy="1300163"/>
            <a:chOff x="409" y="2190"/>
            <a:chExt cx="4919" cy="819"/>
          </a:xfrm>
        </p:grpSpPr>
        <p:cxnSp>
          <p:nvCxnSpPr>
            <p:cNvPr id="24" name="AutoShape 23"/>
            <p:cNvCxnSpPr>
              <a:cxnSpLocks noChangeShapeType="1"/>
              <a:stCxn id="37" idx="3"/>
              <a:endCxn id="41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2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4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5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6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8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594360" bIns="0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9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 dirty="0">
                  <a:latin typeface="Times New Roman" pitchFamily="18" charset="0"/>
                  <a:ea typeface="新細明體" pitchFamily="18" charset="-120"/>
                </a:rPr>
                <a:t>1, </a:t>
              </a:r>
              <a:r>
                <a:rPr lang="en-US" altLang="zh-TW" sz="2400" b="1" i="1" dirty="0">
                  <a:latin typeface="Times New Roman" pitchFamily="18" charset="0"/>
                  <a:ea typeface="新細明體" pitchFamily="18" charset="-120"/>
                </a:rPr>
                <a:t>c</a:t>
              </a:r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d</a:t>
              </a: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g</a:t>
              </a:r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3,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a</a:t>
              </a:r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r>
                <a:rPr lang="en-US" altLang="zh-TW" sz="2400">
                  <a:latin typeface="Times New Roman" pitchFamily="18" charset="0"/>
                  <a:ea typeface="新細明體" pitchFamily="18" charset="-120"/>
                </a:rPr>
                <a:t>7, </a:t>
              </a:r>
              <a:r>
                <a:rPr lang="en-US" altLang="zh-TW" sz="2400" b="1" i="1">
                  <a:latin typeface="Times New Roman" pitchFamily="18" charset="0"/>
                  <a:ea typeface="新細明體" pitchFamily="18" charset="-120"/>
                </a:rPr>
                <a:t>e</a:t>
              </a:r>
            </a:p>
          </p:txBody>
        </p:sp>
        <p:cxnSp>
          <p:nvCxnSpPr>
            <p:cNvPr id="42" name="AutoShape 41"/>
            <p:cNvCxnSpPr>
              <a:cxnSpLocks noChangeShapeType="1"/>
              <a:stCxn id="40" idx="3"/>
              <a:endCxn id="39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811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389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968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257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547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125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415" y="2718"/>
              <a:ext cx="27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2400" dirty="0">
                  <a:latin typeface="Times New Roman" pitchFamily="18" charset="0"/>
                  <a:ea typeface="新細明體" pitchFamily="18" charset="-120"/>
                  <a:sym typeface="Symbol" pitchFamily="18" charset="2"/>
                </a:rPr>
                <a:t></a:t>
              </a:r>
              <a:endParaRPr lang="zh-TW" altLang="en-US" sz="2400" dirty="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/>
              <a:ahLst/>
              <a:cxnLst>
                <a:cxn ang="0">
                  <a:pos x="815" y="522"/>
                </a:cxn>
                <a:cxn ang="0">
                  <a:pos x="653" y="288"/>
                </a:cxn>
                <a:cxn ang="0">
                  <a:pos x="41" y="144"/>
                </a:cxn>
                <a:cxn ang="0">
                  <a:pos x="407" y="0"/>
                </a:cxn>
              </a:cxnLst>
              <a:rect l="0" t="0" r="r" b="b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/>
              <a:ahLst/>
              <a:cxnLst>
                <a:cxn ang="0">
                  <a:pos x="89" y="498"/>
                </a:cxn>
                <a:cxn ang="0">
                  <a:pos x="35" y="108"/>
                </a:cxn>
                <a:cxn ang="0">
                  <a:pos x="299" y="0"/>
                </a:cxn>
              </a:cxnLst>
              <a:rect l="0" t="0" r="r" b="b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/>
              <a:ahLst/>
              <a:cxnLst>
                <a:cxn ang="0">
                  <a:pos x="0" y="486"/>
                </a:cxn>
                <a:cxn ang="0">
                  <a:pos x="78" y="264"/>
                </a:cxn>
                <a:cxn ang="0">
                  <a:pos x="348" y="96"/>
                </a:cxn>
                <a:cxn ang="0">
                  <a:pos x="732" y="0"/>
                </a:cxn>
              </a:cxnLst>
              <a:rect l="0" t="0" r="r" b="b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zh-TW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Properties and Extensions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Key-type Property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The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itchFamily="18" charset="-120"/>
              </a:rPr>
              <a:t>keys</a:t>
            </a:r>
            <a:r>
              <a:rPr lang="en-US" altLang="zh-TW" sz="2000" dirty="0" smtClean="0">
                <a:ea typeface="新細明體" pitchFamily="18" charset="-120"/>
              </a:rPr>
              <a:t> are used as </a:t>
            </a:r>
            <a:r>
              <a:rPr lang="en-US" altLang="zh-TW" sz="2000" b="1" dirty="0" smtClean="0">
                <a:solidFill>
                  <a:srgbClr val="C00000"/>
                </a:solidFill>
                <a:ea typeface="新細明體" pitchFamily="18" charset="-120"/>
              </a:rPr>
              <a:t>indices</a:t>
            </a:r>
            <a:r>
              <a:rPr lang="en-US" altLang="zh-TW" sz="2000" dirty="0" smtClean="0">
                <a:ea typeface="新細明體" pitchFamily="18" charset="-120"/>
              </a:rPr>
              <a:t> into an array and cannot be arbitrary objects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No external comparator</a:t>
            </a:r>
          </a:p>
          <a:p>
            <a:r>
              <a:rPr lang="en-US" altLang="zh-TW" sz="2400" b="1" dirty="0" smtClean="0">
                <a:solidFill>
                  <a:srgbClr val="0000CC"/>
                </a:solidFill>
                <a:ea typeface="新細明體" pitchFamily="18" charset="-120"/>
              </a:rPr>
              <a:t>Stable Sort </a:t>
            </a:r>
            <a:r>
              <a:rPr lang="en-US" altLang="zh-TW" sz="2400" dirty="0" smtClean="0">
                <a:ea typeface="新細明體" pitchFamily="18" charset="-120"/>
              </a:rPr>
              <a:t>Property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The </a:t>
            </a:r>
            <a:r>
              <a:rPr lang="en-US" altLang="zh-TW" sz="2000" b="1" dirty="0" smtClean="0">
                <a:ea typeface="新細明體" pitchFamily="18" charset="-120"/>
              </a:rPr>
              <a:t>relative order </a:t>
            </a:r>
            <a:r>
              <a:rPr lang="en-US" altLang="zh-TW" sz="2000" dirty="0" smtClean="0">
                <a:ea typeface="新細明體" pitchFamily="18" charset="-120"/>
              </a:rPr>
              <a:t>of any two items with the same key is </a:t>
            </a:r>
            <a:r>
              <a:rPr lang="en-US" altLang="zh-TW" sz="2000" b="1" dirty="0" smtClean="0">
                <a:ea typeface="新細明體" pitchFamily="18" charset="-120"/>
              </a:rPr>
              <a:t>preserved</a:t>
            </a:r>
            <a:r>
              <a:rPr lang="en-US" altLang="zh-TW" sz="2000" dirty="0" smtClean="0">
                <a:ea typeface="新細明體" pitchFamily="18" charset="-120"/>
              </a:rPr>
              <a:t> after the execution of the algorithm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Extensions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Integer keys in the range [</a:t>
            </a:r>
            <a:r>
              <a:rPr lang="en-US" altLang="zh-TW" sz="2000" b="1" i="1" dirty="0" smtClean="0">
                <a:ea typeface="新細明體" pitchFamily="18" charset="-120"/>
              </a:rPr>
              <a:t>a</a:t>
            </a:r>
            <a:r>
              <a:rPr lang="en-US" altLang="zh-TW" sz="2000" dirty="0" smtClean="0">
                <a:ea typeface="新細明體" pitchFamily="18" charset="-120"/>
              </a:rPr>
              <a:t>, </a:t>
            </a:r>
            <a:r>
              <a:rPr lang="en-US" altLang="zh-TW" sz="2000" b="1" i="1" dirty="0" smtClean="0">
                <a:ea typeface="新細明體" pitchFamily="18" charset="-120"/>
              </a:rPr>
              <a:t>b</a:t>
            </a:r>
            <a:r>
              <a:rPr lang="en-US" altLang="zh-TW" sz="2000" dirty="0" smtClean="0">
                <a:ea typeface="新細明體" pitchFamily="18" charset="-120"/>
              </a:rPr>
              <a:t>]</a:t>
            </a:r>
          </a:p>
          <a:p>
            <a:pPr lvl="2"/>
            <a:r>
              <a:rPr lang="en-US" altLang="zh-TW" sz="1800" dirty="0" smtClean="0">
                <a:ea typeface="新細明體" pitchFamily="18" charset="-120"/>
              </a:rPr>
              <a:t>Put item 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k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, 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o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) </a:t>
            </a:r>
            <a:r>
              <a:rPr lang="en-US" altLang="zh-TW" sz="1800" dirty="0" smtClean="0">
                <a:ea typeface="新細明體" pitchFamily="18" charset="-120"/>
              </a:rPr>
              <a:t>into bucket 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B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[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k 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-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 a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] </a:t>
            </a:r>
          </a:p>
          <a:p>
            <a:pPr lvl="1"/>
            <a:r>
              <a:rPr lang="en-US" altLang="zh-TW" sz="2000" b="1" dirty="0" smtClean="0">
                <a:solidFill>
                  <a:srgbClr val="C00000"/>
                </a:solidFill>
                <a:ea typeface="新細明體" pitchFamily="18" charset="-120"/>
              </a:rPr>
              <a:t>String keys</a:t>
            </a:r>
            <a:r>
              <a:rPr lang="en-US" altLang="zh-TW" sz="2000" dirty="0" smtClean="0">
                <a:ea typeface="新細明體" pitchFamily="18" charset="-120"/>
              </a:rPr>
              <a:t> from a set </a:t>
            </a:r>
            <a:r>
              <a:rPr lang="en-US" altLang="zh-TW" sz="2000" b="1" i="1" dirty="0" smtClean="0">
                <a:ea typeface="新細明體" pitchFamily="18" charset="-120"/>
              </a:rPr>
              <a:t>D</a:t>
            </a:r>
            <a:r>
              <a:rPr lang="en-US" altLang="zh-TW" sz="2000" dirty="0" smtClean="0">
                <a:ea typeface="新細明體" pitchFamily="18" charset="-120"/>
              </a:rPr>
              <a:t> of possible strings, where </a:t>
            </a:r>
            <a:r>
              <a:rPr lang="en-US" altLang="zh-TW" sz="2000" b="1" i="1" dirty="0" smtClean="0">
                <a:ea typeface="新細明體" pitchFamily="18" charset="-120"/>
              </a:rPr>
              <a:t>D</a:t>
            </a:r>
            <a:r>
              <a:rPr lang="en-US" altLang="zh-TW" sz="2000" dirty="0" smtClean="0">
                <a:ea typeface="新細明體" pitchFamily="18" charset="-120"/>
              </a:rPr>
              <a:t> has </a:t>
            </a:r>
            <a:r>
              <a:rPr lang="en-US" altLang="zh-TW" sz="2000" b="1" dirty="0" smtClean="0">
                <a:ea typeface="新細明體" pitchFamily="18" charset="-120"/>
              </a:rPr>
              <a:t>constant size</a:t>
            </a:r>
            <a:r>
              <a:rPr lang="en-US" altLang="zh-TW" sz="2000" dirty="0" smtClean="0">
                <a:ea typeface="新細明體" pitchFamily="18" charset="-120"/>
              </a:rPr>
              <a:t> (e.g., names of the 50 U.S. states)</a:t>
            </a:r>
          </a:p>
          <a:p>
            <a:pPr lvl="2"/>
            <a:r>
              <a:rPr lang="en-US" altLang="zh-TW" sz="1800" b="1" dirty="0" smtClean="0">
                <a:solidFill>
                  <a:srgbClr val="C00000"/>
                </a:solidFill>
                <a:ea typeface="新細明體" pitchFamily="18" charset="-120"/>
              </a:rPr>
              <a:t>Sort</a:t>
            </a:r>
            <a:r>
              <a:rPr lang="en-US" altLang="zh-TW" sz="1800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sz="1800" b="1" i="1" dirty="0" smtClean="0">
                <a:solidFill>
                  <a:srgbClr val="C00000"/>
                </a:solidFill>
                <a:ea typeface="新細明體" pitchFamily="18" charset="-120"/>
              </a:rPr>
              <a:t>D</a:t>
            </a:r>
            <a:r>
              <a:rPr lang="en-US" altLang="zh-TW" sz="1800" dirty="0" smtClean="0">
                <a:solidFill>
                  <a:srgbClr val="C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ea typeface="新細明體" pitchFamily="18" charset="-120"/>
              </a:rPr>
              <a:t>and compute the </a:t>
            </a:r>
            <a:r>
              <a:rPr lang="en-US" altLang="zh-TW" sz="1800" b="1" dirty="0" smtClean="0">
                <a:solidFill>
                  <a:srgbClr val="0000CC"/>
                </a:solidFill>
                <a:ea typeface="新細明體" pitchFamily="18" charset="-120"/>
              </a:rPr>
              <a:t>rank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 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r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k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)</a:t>
            </a:r>
            <a:r>
              <a:rPr lang="en-US" altLang="zh-TW" sz="1800" b="1" i="1" dirty="0" smtClean="0">
                <a:ea typeface="新細明體" pitchFamily="18" charset="-120"/>
              </a:rPr>
              <a:t> </a:t>
            </a:r>
            <a:r>
              <a:rPr lang="en-US" altLang="zh-TW" sz="1800" dirty="0" smtClean="0">
                <a:ea typeface="新細明體" pitchFamily="18" charset="-120"/>
              </a:rPr>
              <a:t>of each string </a:t>
            </a:r>
            <a:r>
              <a:rPr lang="en-US" altLang="zh-TW" sz="1800" b="1" i="1" dirty="0" smtClean="0">
                <a:ea typeface="新細明體" pitchFamily="18" charset="-120"/>
              </a:rPr>
              <a:t>k</a:t>
            </a:r>
            <a:r>
              <a:rPr lang="en-US" altLang="zh-TW" sz="1800" dirty="0" smtClean="0">
                <a:ea typeface="新細明體" pitchFamily="18" charset="-120"/>
              </a:rPr>
              <a:t> of </a:t>
            </a:r>
            <a:r>
              <a:rPr lang="en-US" altLang="zh-TW" sz="1800" b="1" i="1" dirty="0" smtClean="0">
                <a:ea typeface="新細明體" pitchFamily="18" charset="-120"/>
              </a:rPr>
              <a:t>D</a:t>
            </a:r>
            <a:r>
              <a:rPr lang="en-US" altLang="zh-TW" sz="1800" dirty="0" smtClean="0">
                <a:ea typeface="新細明體" pitchFamily="18" charset="-120"/>
              </a:rPr>
              <a:t> in the sorted sequence </a:t>
            </a:r>
          </a:p>
          <a:p>
            <a:pPr lvl="2"/>
            <a:r>
              <a:rPr lang="en-US" altLang="zh-TW" sz="1800" dirty="0" smtClean="0">
                <a:ea typeface="新細明體" pitchFamily="18" charset="-120"/>
              </a:rPr>
              <a:t>Put item (</a:t>
            </a:r>
            <a:r>
              <a:rPr lang="en-US" altLang="zh-TW" sz="1800" b="1" i="1" dirty="0" smtClean="0">
                <a:ea typeface="新細明體" pitchFamily="18" charset="-120"/>
              </a:rPr>
              <a:t>k</a:t>
            </a:r>
            <a:r>
              <a:rPr lang="en-US" altLang="zh-TW" sz="1800" dirty="0" smtClean="0">
                <a:ea typeface="新細明體" pitchFamily="18" charset="-120"/>
              </a:rPr>
              <a:t>, </a:t>
            </a:r>
            <a:r>
              <a:rPr lang="en-US" altLang="zh-TW" sz="1800" b="1" i="1" dirty="0" smtClean="0">
                <a:ea typeface="新細明體" pitchFamily="18" charset="-120"/>
              </a:rPr>
              <a:t>o</a:t>
            </a:r>
            <a:r>
              <a:rPr lang="en-US" altLang="zh-TW" sz="1800" dirty="0" smtClean="0">
                <a:ea typeface="新細明體" pitchFamily="18" charset="-120"/>
              </a:rPr>
              <a:t>) into bucket 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B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[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r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(</a:t>
            </a:r>
            <a:r>
              <a:rPr lang="en-US" altLang="zh-TW" sz="1800" b="1" i="1" dirty="0" smtClean="0">
                <a:solidFill>
                  <a:srgbClr val="0000CC"/>
                </a:solidFill>
                <a:ea typeface="新細明體" pitchFamily="18" charset="-120"/>
              </a:rPr>
              <a:t>k</a:t>
            </a:r>
            <a:r>
              <a:rPr lang="en-US" altLang="zh-TW" sz="1800" dirty="0" smtClean="0">
                <a:solidFill>
                  <a:srgbClr val="0000CC"/>
                </a:solidFill>
                <a:ea typeface="新細明體" pitchFamily="18" charset="-120"/>
              </a:rPr>
              <a:t>)]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Lexicographic 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d-</a:t>
            </a:r>
            <a:r>
              <a:rPr lang="en-US" altLang="zh-TW" dirty="0" err="1" smtClean="0">
                <a:solidFill>
                  <a:srgbClr val="C00000"/>
                </a:solidFill>
                <a:ea typeface="新細明體" pitchFamily="18" charset="-120"/>
              </a:rPr>
              <a:t>tuple</a:t>
            </a:r>
            <a:r>
              <a:rPr lang="en-US" altLang="zh-TW" dirty="0" smtClean="0">
                <a:ea typeface="新細明體" pitchFamily="18" charset="-120"/>
              </a:rPr>
              <a:t> is a sequence of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keys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b="1" i="1" baseline="-25000" dirty="0" err="1" smtClean="0"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, where key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b="1" i="1" baseline="-25000" dirty="0" err="1" smtClean="0"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is said to be the </a:t>
            </a:r>
            <a:r>
              <a:rPr lang="en-US" altLang="zh-TW" b="1" i="1" dirty="0" err="1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i-</a:t>
            </a:r>
            <a:r>
              <a:rPr lang="en-US" altLang="zh-TW" dirty="0" err="1" smtClean="0">
                <a:solidFill>
                  <a:srgbClr val="C00000"/>
                </a:solidFill>
                <a:ea typeface="新細明體" pitchFamily="18" charset="-120"/>
              </a:rPr>
              <a:t>th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 dimension </a:t>
            </a:r>
            <a:r>
              <a:rPr lang="en-US" altLang="zh-TW" dirty="0" smtClean="0">
                <a:ea typeface="新細明體" pitchFamily="18" charset="-120"/>
              </a:rPr>
              <a:t>of the </a:t>
            </a:r>
            <a:r>
              <a:rPr lang="en-US" altLang="zh-TW" dirty="0" err="1" smtClean="0">
                <a:ea typeface="新細明體" pitchFamily="18" charset="-120"/>
              </a:rPr>
              <a:t>tuple</a:t>
            </a:r>
            <a:endParaRPr lang="en-US" altLang="zh-TW" dirty="0" smtClean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The Cartesian coordinates of a point in space are a 3-tuple</a:t>
            </a:r>
          </a:p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lexicographic order</a:t>
            </a:r>
            <a:r>
              <a:rPr lang="en-US" altLang="zh-TW" dirty="0" smtClean="0">
                <a:ea typeface="新細明體" pitchFamily="18" charset="-120"/>
              </a:rPr>
              <a:t> of two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d-</a:t>
            </a:r>
            <a:r>
              <a:rPr lang="en-US" altLang="zh-TW" dirty="0" err="1" smtClean="0">
                <a:ea typeface="新細明體" pitchFamily="18" charset="-120"/>
              </a:rPr>
              <a:t>tuples</a:t>
            </a:r>
            <a:r>
              <a:rPr lang="en-US" altLang="zh-TW" dirty="0" smtClean="0">
                <a:ea typeface="新細明體" pitchFamily="18" charset="-120"/>
              </a:rPr>
              <a:t> is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recursively defined</a:t>
            </a:r>
            <a:r>
              <a:rPr lang="en-US" altLang="zh-TW" dirty="0" smtClean="0">
                <a:ea typeface="新細明體" pitchFamily="18" charset="-120"/>
              </a:rPr>
              <a:t> as follows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="1" i="1" baseline="-25000" dirty="0" err="1" smtClean="0"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&lt;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="1" i="1" baseline="-25000" dirty="0" smtClean="0"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</a:t>
            </a:r>
            <a:br>
              <a:rPr lang="en-US" altLang="zh-TW" dirty="0" smtClean="0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3200" dirty="0" smtClean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rPr>
              <a:t></a:t>
            </a:r>
            <a:r>
              <a:rPr lang="en-US" altLang="zh-TW" dirty="0" smtClean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rPr>
              <a:t/>
            </a:r>
            <a:br>
              <a:rPr lang="en-US" altLang="zh-TW" dirty="0" smtClean="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rPr>
            </a:b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&lt;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  </a:t>
            </a:r>
            <a:r>
              <a:rPr lang="en-US" altLang="zh-TW" sz="3200" dirty="0" smtClean="0">
                <a:solidFill>
                  <a:schemeClr val="tx2"/>
                </a:solidFill>
                <a:ea typeface="新細明體" pitchFamily="18" charset="-120"/>
                <a:sym typeface="Symbol" pitchFamily="18" charset="2"/>
              </a:rPr>
              <a:t></a:t>
            </a:r>
            <a:r>
              <a:rPr lang="en-US" altLang="zh-TW" dirty="0" smtClean="0">
                <a:solidFill>
                  <a:schemeClr val="tx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baseline="-25000" dirty="0" smtClean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1 </a:t>
            </a:r>
            <a:r>
              <a:rPr lang="en-US" altLang="zh-TW" sz="3200" dirty="0" smtClean="0">
                <a:solidFill>
                  <a:schemeClr val="tx2"/>
                </a:solidFill>
                <a:ea typeface="新細明體" pitchFamily="18" charset="-120"/>
                <a:sym typeface="Symbol" pitchFamily="18" charset="2"/>
              </a:rPr>
              <a:t>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x</a:t>
            </a:r>
            <a:r>
              <a:rPr lang="en-US" altLang="zh-TW" b="1" i="1" baseline="-25000" dirty="0" err="1" smtClean="0"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&lt;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 (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aseline="-25000" dirty="0" smtClean="0"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…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y</a:t>
            </a:r>
            <a:r>
              <a:rPr lang="en-US" altLang="zh-TW" b="1" i="1" baseline="-25000" dirty="0" smtClean="0"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dirty="0" smtClean="0">
                <a:ea typeface="新細明體" pitchFamily="18" charset="-120"/>
              </a:rPr>
              <a:t>i.e., the tuples are compared by the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first dimension</a:t>
            </a:r>
            <a:r>
              <a:rPr lang="en-US" altLang="zh-TW" dirty="0" smtClean="0">
                <a:ea typeface="新細明體" pitchFamily="18" charset="-120"/>
              </a:rPr>
              <a:t>, then by the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second dimension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dirty="0" smtClean="0">
                <a:ea typeface="新細明體" pitchFamily="18" charset="-120"/>
              </a:rPr>
              <a:t>…, </a:t>
            </a:r>
            <a:r>
              <a:rPr lang="en-US" altLang="zh-TW" dirty="0" smtClean="0">
                <a:ea typeface="新細明體" pitchFamily="18" charset="-120"/>
              </a:rPr>
              <a:t>etc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Lexicographic-Sort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i="1" dirty="0" err="1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b="1" i="1" baseline="-25000" dirty="0" err="1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be the comparator that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compares two </a:t>
            </a:r>
            <a:r>
              <a:rPr lang="en-US" altLang="zh-TW" dirty="0" err="1" smtClean="0">
                <a:solidFill>
                  <a:srgbClr val="0000CC"/>
                </a:solidFill>
                <a:ea typeface="新細明體" pitchFamily="18" charset="-120"/>
              </a:rPr>
              <a:t>tuples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by their </a:t>
            </a:r>
            <a:r>
              <a:rPr lang="en-US" altLang="zh-TW" b="1" i="1" dirty="0" err="1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i-</a:t>
            </a:r>
            <a:r>
              <a:rPr lang="en-US" altLang="zh-TW" dirty="0" err="1" smtClean="0">
                <a:solidFill>
                  <a:srgbClr val="0000CC"/>
                </a:solidFill>
                <a:ea typeface="新細明體" pitchFamily="18" charset="-120"/>
              </a:rPr>
              <a:t>th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 dimension</a:t>
            </a:r>
          </a:p>
          <a:p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b="1" i="1" dirty="0" err="1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stableSort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be a stable sorting algorithm that uses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comparator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C</a:t>
            </a:r>
            <a:endParaRPr lang="en-US" altLang="zh-TW" dirty="0" smtClean="0">
              <a:solidFill>
                <a:srgbClr val="0000CC"/>
              </a:solidFill>
              <a:ea typeface="新細明體" pitchFamily="18" charset="-120"/>
            </a:endParaRPr>
          </a:p>
          <a:p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Lexicographic-sort</a:t>
            </a:r>
            <a:r>
              <a:rPr lang="en-US" altLang="zh-TW" dirty="0" smtClean="0">
                <a:ea typeface="新細明體" pitchFamily="18" charset="-120"/>
              </a:rPr>
              <a:t> sorts a sequence of 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d-</a:t>
            </a:r>
            <a:r>
              <a:rPr lang="en-US" altLang="zh-TW" dirty="0" err="1" smtClean="0">
                <a:ea typeface="新細明體" pitchFamily="18" charset="-120"/>
              </a:rPr>
              <a:t>tuples</a:t>
            </a:r>
            <a:r>
              <a:rPr lang="en-US" altLang="zh-TW" dirty="0" smtClean="0">
                <a:ea typeface="新細明體" pitchFamily="18" charset="-120"/>
              </a:rPr>
              <a:t> in lexicographic order by </a:t>
            </a:r>
            <a:r>
              <a:rPr lang="en-US" altLang="zh-TW" u="sng" dirty="0" smtClean="0">
                <a:ea typeface="新細明體" pitchFamily="18" charset="-120"/>
              </a:rPr>
              <a:t>executing</a:t>
            </a:r>
            <a:r>
              <a:rPr lang="en-US" altLang="zh-TW" b="1" i="1" u="sng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b="1" i="1" u="sng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d </a:t>
            </a:r>
            <a:r>
              <a:rPr lang="en-US" altLang="zh-TW" u="sng" dirty="0" smtClean="0">
                <a:solidFill>
                  <a:srgbClr val="0000CC"/>
                </a:solidFill>
                <a:ea typeface="新細明體" pitchFamily="18" charset="-120"/>
              </a:rPr>
              <a:t>times</a:t>
            </a:r>
            <a:r>
              <a:rPr lang="en-US" altLang="zh-TW" u="sng" dirty="0" smtClean="0">
                <a:ea typeface="新細明體" pitchFamily="18" charset="-120"/>
              </a:rPr>
              <a:t> algorithm </a:t>
            </a:r>
            <a:r>
              <a:rPr lang="en-US" altLang="zh-TW" b="1" i="1" u="sng" dirty="0" err="1" smtClean="0">
                <a:latin typeface="Times New Roman" pitchFamily="18" charset="0"/>
                <a:ea typeface="新細明體" pitchFamily="18" charset="-120"/>
              </a:rPr>
              <a:t>stableSort</a:t>
            </a:r>
            <a:r>
              <a:rPr lang="en-US" altLang="zh-TW" u="sng" dirty="0" smtClean="0">
                <a:ea typeface="新細明體" pitchFamily="18" charset="-120"/>
              </a:rPr>
              <a:t>, one per dimension</a:t>
            </a:r>
          </a:p>
          <a:p>
            <a:r>
              <a:rPr lang="en-US" altLang="zh-TW" dirty="0" smtClean="0">
                <a:ea typeface="新細明體" pitchFamily="18" charset="-120"/>
              </a:rPr>
              <a:t>Lexicographic-sort runs in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err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dT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))</a:t>
            </a:r>
            <a:r>
              <a:rPr lang="en-US" altLang="zh-TW" dirty="0" smtClean="0">
                <a:ea typeface="新細明體" pitchFamily="18" charset="-120"/>
              </a:rPr>
              <a:t> time, where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T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  <a:latin typeface="Times New Roman" pitchFamily="18" charset="0"/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is the running time of </a:t>
            </a:r>
            <a:r>
              <a:rPr lang="en-US" altLang="zh-TW" b="1" i="1" dirty="0" err="1" smtClean="0">
                <a:latin typeface="Times New Roman" pitchFamily="18" charset="0"/>
                <a:ea typeface="新細明體" pitchFamily="18" charset="-120"/>
              </a:rPr>
              <a:t>stableSort</a:t>
            </a:r>
            <a:r>
              <a:rPr lang="en-US" altLang="zh-TW" b="1" i="1" dirty="0" smtClean="0"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3376" y="647114"/>
            <a:ext cx="4375053" cy="265879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defTabSz="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altLang="zh-TW" sz="2400" b="1" dirty="0" smtClean="0">
                <a:solidFill>
                  <a:srgbClr val="000000"/>
                </a:solidFill>
                <a:ea typeface="新細明體" pitchFamily="18" charset="-120"/>
              </a:rPr>
              <a:t>Algorithm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i="1" dirty="0" err="1" smtClean="0">
                <a:solidFill>
                  <a:srgbClr val="C00000"/>
                </a:solidFill>
                <a:ea typeface="新細明體" pitchFamily="18" charset="-120"/>
              </a:rPr>
              <a:t>lexicographicSort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(</a:t>
            </a:r>
            <a:r>
              <a:rPr lang="en-US" altLang="zh-TW" sz="2400" b="1" i="1" dirty="0" smtClean="0">
                <a:solidFill>
                  <a:srgbClr val="C00000"/>
                </a:solidFill>
                <a:ea typeface="新細明體" pitchFamily="18" charset="-120"/>
              </a:rPr>
              <a:t>S</a:t>
            </a:r>
            <a:r>
              <a:rPr lang="en-US" altLang="zh-TW" sz="2400" dirty="0" smtClean="0">
                <a:solidFill>
                  <a:srgbClr val="C00000"/>
                </a:solidFill>
                <a:ea typeface="新細明體" pitchFamily="18" charset="-120"/>
              </a:rPr>
              <a:t>)</a:t>
            </a:r>
          </a:p>
          <a:p>
            <a:pPr defTabSz="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altLang="zh-TW" sz="2400" dirty="0" smtClean="0">
                <a:solidFill>
                  <a:schemeClr val="tx2"/>
                </a:solidFill>
                <a:ea typeface="新細明體" pitchFamily="18" charset="-120"/>
              </a:rPr>
              <a:t>	</a:t>
            </a:r>
            <a:r>
              <a:rPr lang="en-US" altLang="zh-TW" sz="2400" b="1" dirty="0" smtClean="0">
                <a:solidFill>
                  <a:srgbClr val="0000CC"/>
                </a:solidFill>
                <a:ea typeface="新細明體" pitchFamily="18" charset="-120"/>
              </a:rPr>
              <a:t>Input</a:t>
            </a:r>
            <a:r>
              <a:rPr lang="en-US" altLang="zh-TW" sz="2400" dirty="0" smtClean="0">
                <a:ea typeface="新細明體" pitchFamily="18" charset="-120"/>
              </a:rPr>
              <a:t> sequence </a:t>
            </a:r>
            <a:r>
              <a:rPr lang="en-US" altLang="zh-TW" sz="2400" b="1" i="1" dirty="0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of  </a:t>
            </a:r>
            <a:r>
              <a:rPr lang="en-US" altLang="zh-TW" sz="2400" b="1" i="1" dirty="0" smtClean="0">
                <a:ea typeface="新細明體" pitchFamily="18" charset="-120"/>
              </a:rPr>
              <a:t>d</a:t>
            </a:r>
            <a:r>
              <a:rPr lang="en-US" altLang="zh-TW" sz="2400" dirty="0" smtClean="0">
                <a:ea typeface="新細明體" pitchFamily="18" charset="-120"/>
              </a:rPr>
              <a:t>-</a:t>
            </a:r>
            <a:r>
              <a:rPr lang="en-US" altLang="zh-TW" sz="2400" dirty="0" err="1" smtClean="0">
                <a:ea typeface="新細明體" pitchFamily="18" charset="-120"/>
              </a:rPr>
              <a:t>tuples</a:t>
            </a:r>
            <a:r>
              <a:rPr lang="en-US" altLang="zh-TW" sz="2400" dirty="0" smtClean="0">
                <a:ea typeface="新細明體" pitchFamily="18" charset="-120"/>
              </a:rPr>
              <a:t/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b="1" dirty="0" smtClean="0">
                <a:solidFill>
                  <a:srgbClr val="0000CC"/>
                </a:solidFill>
                <a:ea typeface="新細明體" pitchFamily="18" charset="-120"/>
              </a:rPr>
              <a:t>Output</a:t>
            </a:r>
            <a:r>
              <a:rPr lang="en-US" altLang="zh-TW" sz="2400" dirty="0" smtClean="0">
                <a:ea typeface="新細明體" pitchFamily="18" charset="-120"/>
              </a:rPr>
              <a:t> sequence </a:t>
            </a:r>
            <a:r>
              <a:rPr lang="en-US" altLang="zh-TW" sz="2400" b="1" i="1" dirty="0" smtClean="0">
                <a:ea typeface="新細明體" pitchFamily="18" charset="-120"/>
              </a:rPr>
              <a:t>S</a:t>
            </a:r>
            <a:r>
              <a:rPr lang="en-US" altLang="zh-TW" sz="2400" dirty="0" smtClean="0">
                <a:ea typeface="新細明體" pitchFamily="18" charset="-120"/>
              </a:rPr>
              <a:t> sorted in</a:t>
            </a:r>
            <a:br>
              <a:rPr lang="en-US" altLang="zh-TW" sz="2400" dirty="0" smtClean="0">
                <a:ea typeface="新細明體" pitchFamily="18" charset="-120"/>
              </a:rPr>
            </a:br>
            <a:r>
              <a:rPr lang="en-US" altLang="zh-TW" sz="2400" dirty="0" smtClean="0">
                <a:ea typeface="新細明體" pitchFamily="18" charset="-120"/>
              </a:rPr>
              <a:t>		lexicographic order</a:t>
            </a:r>
          </a:p>
          <a:p>
            <a:pPr defTabSz="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 defTabSz="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altLang="zh-TW" sz="2400" dirty="0" smtClean="0">
                <a:ea typeface="新細明體" pitchFamily="18" charset="-120"/>
              </a:rPr>
              <a:t>	</a:t>
            </a:r>
            <a:r>
              <a:rPr lang="en-US" altLang="zh-TW" sz="2400" b="1" dirty="0" smtClean="0">
                <a:solidFill>
                  <a:srgbClr val="0000CC"/>
                </a:solidFill>
                <a:ea typeface="新細明體" pitchFamily="18" charset="-120"/>
              </a:rPr>
              <a:t>for</a:t>
            </a:r>
            <a:r>
              <a:rPr lang="en-US" altLang="zh-TW" sz="2400" b="1" dirty="0" smtClean="0">
                <a:ea typeface="新細明體" pitchFamily="18" charset="-120"/>
              </a:rPr>
              <a:t> </a:t>
            </a:r>
            <a:r>
              <a:rPr lang="en-US" altLang="zh-TW" sz="2400" b="1" i="1" dirty="0" err="1" smtClean="0">
                <a:ea typeface="新細明體" pitchFamily="18" charset="-120"/>
              </a:rPr>
              <a:t>i</a:t>
            </a:r>
            <a:r>
              <a:rPr lang="en-US" altLang="zh-TW" sz="2400" b="1" i="1" dirty="0" smtClean="0">
                <a:ea typeface="新細明體" pitchFamily="18" charset="-120"/>
              </a:rPr>
              <a:t> </a:t>
            </a:r>
            <a:r>
              <a:rPr lang="en-US" altLang="zh-TW" sz="2400" dirty="0" smtClean="0">
                <a:ea typeface="新細明體" pitchFamily="18" charset="-120"/>
                <a:sym typeface="Symbol" pitchFamily="18" charset="2"/>
              </a:rPr>
              <a:t>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i="1" dirty="0" smtClean="0">
                <a:ea typeface="新細明體" pitchFamily="18" charset="-120"/>
              </a:rPr>
              <a:t>d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b="1" dirty="0" err="1" smtClean="0">
                <a:solidFill>
                  <a:srgbClr val="0000CC"/>
                </a:solidFill>
                <a:ea typeface="新細明體" pitchFamily="18" charset="-120"/>
              </a:rPr>
              <a:t>downto</a:t>
            </a:r>
            <a:r>
              <a:rPr lang="en-US" altLang="zh-TW" sz="2400" dirty="0" smtClean="0">
                <a:ea typeface="新細明體" pitchFamily="18" charset="-120"/>
              </a:rPr>
              <a:t> 1</a:t>
            </a:r>
          </a:p>
          <a:p>
            <a:pPr marL="342900" lvl="1" defTabSz="342900"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altLang="zh-TW" b="1" i="1" dirty="0" smtClean="0">
                <a:ea typeface="新細明體" pitchFamily="18" charset="-120"/>
              </a:rPr>
              <a:t>	</a:t>
            </a:r>
            <a:r>
              <a:rPr lang="en-US" altLang="zh-TW" b="1" i="1" dirty="0" err="1" smtClean="0">
                <a:ea typeface="新細明體" pitchFamily="18" charset="-120"/>
              </a:rPr>
              <a:t>stableSort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S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ea typeface="新細明體" pitchFamily="18" charset="-120"/>
              </a:rPr>
              <a:t>C</a:t>
            </a:r>
            <a:r>
              <a:rPr lang="en-US" altLang="zh-TW" b="1" i="1" baseline="-25000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40242" y="3691450"/>
            <a:ext cx="5304620" cy="267765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Example:</a:t>
            </a:r>
          </a:p>
          <a:p>
            <a:pPr algn="l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(7, 4, 6) (5, 1, 5) (2, 4, 6) (2, 1, 4) (3, 2, 4)</a:t>
            </a:r>
          </a:p>
          <a:p>
            <a:pPr algn="l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(2, 1,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 (3, 2,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 (5, 1,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5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 (7, 4,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6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 (2, 4,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6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(2,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4) (5,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5) (3,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4) (7,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6) (2, 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6)</a:t>
            </a:r>
          </a:p>
          <a:p>
            <a:pPr algn="l"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1, 4) (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4, 6) (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3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2, 4) (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5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1, 5) (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7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, 4, 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Basics of Sorting On Several Keys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Terminology</a:t>
            </a:r>
          </a:p>
          <a:p>
            <a:pPr lvl="1"/>
            <a:r>
              <a:rPr lang="en-US" altLang="zh-TW" dirty="0" smtClean="0"/>
              <a:t>Keys: </a:t>
            </a:r>
            <a:r>
              <a:rPr lang="en-US" altLang="zh-TW" dirty="0" smtClean="0">
                <a:solidFill>
                  <a:srgbClr val="0000CC"/>
                </a:solidFill>
              </a:rPr>
              <a:t>K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, K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, ..., K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</a:p>
          <a:p>
            <a:pPr lvl="1"/>
            <a:r>
              <a:rPr lang="en-US" altLang="zh-TW" dirty="0" smtClean="0"/>
              <a:t>K</a:t>
            </a:r>
            <a:r>
              <a:rPr lang="en-US" altLang="zh-TW" baseline="30000" dirty="0" smtClean="0"/>
              <a:t>1</a:t>
            </a:r>
            <a:r>
              <a:rPr lang="en-US" altLang="zh-TW" dirty="0" smtClean="0"/>
              <a:t> is the </a:t>
            </a:r>
            <a:r>
              <a:rPr lang="en-US" altLang="zh-TW" dirty="0" smtClean="0">
                <a:solidFill>
                  <a:srgbClr val="0000CC"/>
                </a:solidFill>
              </a:rPr>
              <a:t>most significant key</a:t>
            </a:r>
          </a:p>
          <a:p>
            <a:pPr lvl="1"/>
            <a:r>
              <a:rPr lang="en-US" altLang="zh-TW" dirty="0" smtClean="0"/>
              <a:t>K</a:t>
            </a:r>
            <a:r>
              <a:rPr lang="en-US" altLang="zh-TW" baseline="30000" dirty="0" smtClean="0"/>
              <a:t>r</a:t>
            </a:r>
            <a:r>
              <a:rPr lang="en-US" altLang="zh-TW" dirty="0" smtClean="0"/>
              <a:t> is the </a:t>
            </a:r>
            <a:r>
              <a:rPr lang="en-US" altLang="zh-TW" dirty="0" smtClean="0">
                <a:solidFill>
                  <a:srgbClr val="0000CC"/>
                </a:solidFill>
              </a:rPr>
              <a:t>least significant key</a:t>
            </a:r>
          </a:p>
          <a:p>
            <a:r>
              <a:rPr lang="en-US" altLang="zh-TW" dirty="0" smtClean="0"/>
              <a:t>Comparison of multiple </a:t>
            </a:r>
            <a:r>
              <a:rPr lang="en-US" altLang="zh-TW" dirty="0" smtClean="0"/>
              <a:t>key (</a:t>
            </a:r>
            <a:r>
              <a:rPr lang="en-US" altLang="zh-TW" dirty="0" smtClean="0">
                <a:solidFill>
                  <a:srgbClr val="C00000"/>
                </a:solidFill>
              </a:rPr>
              <a:t>lexicographic order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00CC"/>
                </a:solidFill>
              </a:rPr>
              <a:t>r-</a:t>
            </a:r>
            <a:r>
              <a:rPr lang="en-US" altLang="zh-TW" dirty="0" err="1" smtClean="0">
                <a:solidFill>
                  <a:srgbClr val="0000CC"/>
                </a:solidFill>
              </a:rPr>
              <a:t>tuple</a:t>
            </a:r>
            <a:r>
              <a:rPr lang="en-US" altLang="zh-TW" dirty="0" smtClean="0">
                <a:solidFill>
                  <a:srgbClr val="0000CC"/>
                </a:solidFill>
              </a:rPr>
              <a:t> (x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, x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, ..., </a:t>
            </a:r>
            <a:r>
              <a:rPr lang="en-US" altLang="zh-TW" dirty="0" err="1" smtClean="0">
                <a:solidFill>
                  <a:srgbClr val="0000CC"/>
                </a:solidFill>
              </a:rPr>
              <a:t>x</a:t>
            </a:r>
            <a:r>
              <a:rPr lang="en-US" altLang="zh-TW" baseline="30000" dirty="0" err="1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en-US" altLang="zh-TW" dirty="0" smtClean="0"/>
              <a:t> is </a:t>
            </a:r>
            <a:r>
              <a:rPr lang="en-US" altLang="zh-TW" dirty="0" smtClean="0">
                <a:solidFill>
                  <a:srgbClr val="C00000"/>
                </a:solidFill>
              </a:rPr>
              <a:t>less than or equal to</a:t>
            </a:r>
            <a:r>
              <a:rPr lang="en-US" altLang="zh-TW" dirty="0" smtClean="0"/>
              <a:t> the </a:t>
            </a:r>
            <a:r>
              <a:rPr lang="en-US" altLang="zh-TW" dirty="0" smtClean="0">
                <a:solidFill>
                  <a:srgbClr val="0000CC"/>
                </a:solidFill>
              </a:rPr>
              <a:t>r-</a:t>
            </a:r>
            <a:r>
              <a:rPr lang="en-US" altLang="zh-TW" dirty="0" err="1" smtClean="0">
                <a:solidFill>
                  <a:srgbClr val="0000CC"/>
                </a:solidFill>
              </a:rPr>
              <a:t>tuple</a:t>
            </a:r>
            <a:r>
              <a:rPr lang="en-US" altLang="zh-TW" dirty="0" smtClean="0">
                <a:solidFill>
                  <a:srgbClr val="0000CC"/>
                </a:solidFill>
              </a:rPr>
              <a:t> (y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</a:rPr>
              <a:t>, y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</a:rPr>
              <a:t>, ..., y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either one of the following two conditions is satisfied</a:t>
            </a:r>
          </a:p>
          <a:p>
            <a:pPr lvl="1">
              <a:buNone/>
            </a:pPr>
            <a:r>
              <a:rPr lang="en-US" altLang="zh-TW" dirty="0" smtClean="0"/>
              <a:t>     (1) x</a:t>
            </a:r>
            <a:r>
              <a:rPr lang="en-US" altLang="zh-TW" baseline="30000" dirty="0" smtClean="0"/>
              <a:t>i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y</a:t>
            </a:r>
            <a:r>
              <a:rPr lang="en-US" altLang="zh-TW" baseline="30000" dirty="0" err="1" smtClean="0"/>
              <a:t>i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for 1≦i≦r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C00000"/>
                </a:solidFill>
              </a:rPr>
              <a:t>(=)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TW" dirty="0" smtClean="0"/>
              <a:t>     (2) x</a:t>
            </a:r>
            <a:r>
              <a:rPr lang="en-US" altLang="zh-TW" baseline="30000" dirty="0" smtClean="0"/>
              <a:t>i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y</a:t>
            </a:r>
            <a:r>
              <a:rPr lang="en-US" altLang="zh-TW" baseline="30000" dirty="0" err="1" smtClean="0"/>
              <a:t>i</a:t>
            </a:r>
            <a:r>
              <a:rPr lang="en-US" altLang="zh-TW" dirty="0" smtClean="0"/>
              <a:t> for 1≦i &lt; </a:t>
            </a:r>
            <a:r>
              <a:rPr lang="en-US" altLang="zh-TW" dirty="0" smtClean="0">
                <a:latin typeface="Symbol" pitchFamily="18" charset="2"/>
              </a:rPr>
              <a:t></a:t>
            </a:r>
            <a:r>
              <a:rPr lang="en-US" altLang="zh-TW" dirty="0" smtClean="0"/>
              <a:t>, and x</a:t>
            </a:r>
            <a:r>
              <a:rPr lang="en-US" altLang="zh-TW" baseline="30000" dirty="0" smtClean="0">
                <a:latin typeface="Symbol" pitchFamily="18" charset="2"/>
              </a:rPr>
              <a:t></a:t>
            </a:r>
            <a:r>
              <a:rPr lang="en-US" altLang="zh-TW" dirty="0" smtClean="0"/>
              <a:t> </a:t>
            </a:r>
            <a:r>
              <a:rPr lang="en-US" altLang="zh-TW" dirty="0" smtClean="0"/>
              <a:t>&lt; y</a:t>
            </a:r>
            <a:r>
              <a:rPr lang="en-US" altLang="zh-TW" baseline="30000" dirty="0" smtClean="0">
                <a:latin typeface="Symbol" pitchFamily="18" charset="2"/>
              </a:rPr>
              <a:t></a:t>
            </a:r>
            <a:r>
              <a:rPr lang="en-US" altLang="zh-TW" dirty="0" smtClean="0"/>
              <a:t> for some 1≦</a:t>
            </a:r>
            <a:r>
              <a:rPr lang="en-US" altLang="zh-TW" dirty="0" smtClean="0">
                <a:latin typeface="Symbol" pitchFamily="18" charset="2"/>
              </a:rPr>
              <a:t></a:t>
            </a:r>
            <a:r>
              <a:rPr lang="en-US" altLang="zh-TW" dirty="0" smtClean="0"/>
              <a:t>≦ </a:t>
            </a:r>
            <a:r>
              <a:rPr lang="en-US" altLang="zh-TW" dirty="0" smtClean="0"/>
              <a:t>r </a:t>
            </a:r>
            <a:r>
              <a:rPr lang="en-US" altLang="zh-TW" dirty="0" smtClean="0">
                <a:solidFill>
                  <a:srgbClr val="C00000"/>
                </a:solidFill>
              </a:rPr>
              <a:t>(&lt;)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altLang="zh-TW" dirty="0" smtClean="0"/>
          </a:p>
          <a:p>
            <a:pPr lvl="1">
              <a:buNone/>
            </a:pPr>
            <a:r>
              <a:rPr lang="nn-NO" altLang="zh-TW" dirty="0" smtClean="0"/>
              <a:t>                 E.g., (1, 2, 3) &lt; (1, 2, 5) </a:t>
            </a:r>
            <a:r>
              <a:rPr lang="nn-NO" altLang="zh-TW" dirty="0" smtClean="0">
                <a:latin typeface="Calibri"/>
              </a:rPr>
              <a:t>→</a:t>
            </a:r>
            <a:r>
              <a:rPr lang="nn-NO" altLang="zh-TW" dirty="0" smtClean="0">
                <a:latin typeface="Symbol" pitchFamily="18" charset="2"/>
              </a:rPr>
              <a:t>  </a:t>
            </a:r>
            <a:r>
              <a:rPr lang="nn-NO" altLang="zh-TW" dirty="0" smtClean="0"/>
              <a:t>=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Verifying 2 Lists w Sequential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defTabSz="534988">
              <a:lnSpc>
                <a:spcPct val="100000"/>
              </a:lnSpc>
              <a:spcBef>
                <a:spcPts val="0"/>
              </a:spcBef>
              <a:buNone/>
              <a:tabLst>
                <a:tab pos="534988" algn="l"/>
                <a:tab pos="900113" algn="l"/>
                <a:tab pos="1252538" algn="l"/>
              </a:tabLst>
            </a:pPr>
            <a:r>
              <a:rPr lang="en-US" altLang="zh-TW" sz="2000" b="1" dirty="0" smtClean="0"/>
              <a:t>void </a:t>
            </a:r>
            <a:r>
              <a:rPr lang="en-US" altLang="zh-TW" sz="2000" i="1" dirty="0" smtClean="0"/>
              <a:t>Verify</a:t>
            </a:r>
            <a:r>
              <a:rPr lang="en-US" altLang="zh-TW" sz="2000" dirty="0" smtClean="0"/>
              <a:t>1 (</a:t>
            </a:r>
            <a:r>
              <a:rPr lang="en-US" altLang="zh-TW" sz="2000" i="1" dirty="0" smtClean="0"/>
              <a:t>Element </a:t>
            </a:r>
            <a:r>
              <a:rPr lang="en-US" altLang="zh-TW" sz="2000" dirty="0" smtClean="0"/>
              <a:t>*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1, </a:t>
            </a:r>
            <a:r>
              <a:rPr lang="en-US" altLang="zh-TW" sz="2000" i="1" dirty="0" smtClean="0"/>
              <a:t>Element</a:t>
            </a:r>
            <a:r>
              <a:rPr lang="en-US" altLang="zh-TW" sz="2000" dirty="0" smtClean="0"/>
              <a:t> *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2, </a:t>
            </a:r>
            <a:r>
              <a:rPr lang="en-US" altLang="zh-TW" sz="2000" b="1" dirty="0" smtClean="0"/>
              <a:t>const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="1" dirty="0" smtClean="0"/>
              <a:t>, const 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比對兩個大小分別為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跟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的未排序過的串列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與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，。</a:t>
            </a:r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</a:t>
            </a:r>
            <a:r>
              <a:rPr lang="en-US" altLang="zh-TW" sz="2000" b="1" dirty="0" err="1" smtClean="0"/>
              <a:t>bool</a:t>
            </a:r>
            <a:r>
              <a:rPr lang="en-US" altLang="zh-TW" sz="2000" dirty="0" smtClean="0"/>
              <a:t> *</a:t>
            </a:r>
            <a:r>
              <a:rPr lang="en-US" altLang="zh-TW" sz="2000" i="1" dirty="0" smtClean="0"/>
              <a:t>marked</a:t>
            </a:r>
            <a:r>
              <a:rPr lang="en-US" altLang="zh-TW" sz="2000" dirty="0" smtClean="0"/>
              <a:t> = </a:t>
            </a:r>
            <a:r>
              <a:rPr lang="en-US" altLang="zh-TW" sz="2000" b="1" dirty="0" smtClean="0"/>
              <a:t>new </a:t>
            </a:r>
            <a:r>
              <a:rPr lang="en-US" altLang="zh-TW" sz="2000" b="1" dirty="0" err="1" smtClean="0"/>
              <a:t>bool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+ 1]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</a:t>
            </a:r>
            <a:r>
              <a:rPr lang="en-US" altLang="zh-TW" sz="2000" i="1" dirty="0" smtClean="0"/>
              <a:t>fill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marked</a:t>
            </a:r>
            <a:r>
              <a:rPr lang="en-US" altLang="zh-TW" sz="2000" dirty="0" smtClean="0"/>
              <a:t> + 1, </a:t>
            </a:r>
            <a:r>
              <a:rPr lang="en-US" altLang="zh-TW" sz="2000" i="1" dirty="0" smtClean="0"/>
              <a:t>marked </a:t>
            </a:r>
            <a:r>
              <a:rPr lang="en-US" altLang="zh-TW" sz="2000" dirty="0" smtClean="0"/>
              <a:t>+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+ 1, </a:t>
            </a:r>
            <a:r>
              <a:rPr lang="en-US" altLang="zh-TW" sz="2000" b="1" dirty="0" smtClean="0"/>
              <a:t>false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br>
              <a:rPr lang="en-US" altLang="zh-TW" sz="2000" b="1" dirty="0" smtClean="0"/>
            </a:br>
            <a:r>
              <a:rPr lang="en-US" altLang="zh-TW" sz="2000" b="1" dirty="0" smtClean="0"/>
              <a:t>for</a:t>
            </a:r>
            <a:r>
              <a:rPr lang="en-US" altLang="zh-TW" sz="2000" dirty="0" smtClean="0"/>
              <a:t> (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= 1 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++)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{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	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 = </a:t>
            </a:r>
            <a:r>
              <a:rPr lang="en-US" altLang="zh-TW" sz="2000" b="1" i="1" dirty="0" err="1" smtClean="0">
                <a:solidFill>
                  <a:srgbClr val="C00000"/>
                </a:solidFill>
              </a:rPr>
              <a:t>SeqSearch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(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l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2,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m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,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l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1[</a:t>
            </a:r>
            <a:r>
              <a:rPr lang="en-US" altLang="zh-TW" sz="2000" b="1" i="1" dirty="0" err="1" smtClean="0">
                <a:solidFill>
                  <a:srgbClr val="C00000"/>
                </a:solidFill>
              </a:rPr>
              <a:t>i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])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if 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 == 0) 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</a:t>
            </a:r>
            <a:r>
              <a:rPr lang="en-US" altLang="zh-TW" sz="2000" i="1" dirty="0" smtClean="0"/>
              <a:t> &lt;&lt; </a:t>
            </a:r>
            <a:r>
              <a:rPr lang="en-US" altLang="zh-TW" sz="2000" dirty="0" smtClean="0"/>
              <a:t>“ not in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 “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滿足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else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	{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		if </a:t>
            </a:r>
            <a:r>
              <a:rPr lang="en-US" altLang="zh-TW" sz="2000" dirty="0" smtClean="0"/>
              <a:t>(!</a:t>
            </a:r>
            <a:r>
              <a:rPr lang="en-US" altLang="zh-TW" sz="2000" i="1" dirty="0" smtClean="0"/>
              <a:t>Compare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],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])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滿足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(3)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	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“Discrepancy in “ 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		</a:t>
            </a:r>
            <a:r>
              <a:rPr lang="en-US" altLang="zh-TW" sz="2000" i="1" dirty="0" smtClean="0"/>
              <a:t>marked </a:t>
            </a:r>
            <a:r>
              <a:rPr lang="en-US" altLang="zh-TW" sz="2000" dirty="0" smtClean="0"/>
              <a:t>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 = </a:t>
            </a:r>
            <a:r>
              <a:rPr lang="en-US" altLang="zh-TW" sz="2000" b="1" dirty="0" smtClean="0"/>
              <a:t>true;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將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2[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標為已檢查</a:t>
            </a:r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	}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}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</a:t>
            </a:r>
            <a:r>
              <a:rPr lang="en-US" altLang="zh-TW" sz="2000" i="1" dirty="0" err="1" smtClean="0"/>
              <a:t>i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= 1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++)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if</a:t>
            </a:r>
            <a:r>
              <a:rPr lang="en-US" altLang="zh-TW" sz="2000" dirty="0" smtClean="0"/>
              <a:t>(!</a:t>
            </a:r>
            <a:r>
              <a:rPr lang="en-US" altLang="zh-TW" sz="2000" i="1" dirty="0" smtClean="0"/>
              <a:t>marked</a:t>
            </a:r>
            <a:r>
              <a:rPr lang="en-US" altLang="zh-TW" sz="2000" dirty="0" smtClean="0"/>
              <a:t> 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])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&lt;&lt; “ not in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1. “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r>
              <a:rPr lang="zh-TW" altLang="zh-TW" sz="2000" b="1" dirty="0" smtClean="0"/>
              <a:t>　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滿足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(2)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delete</a:t>
            </a:r>
            <a:r>
              <a:rPr lang="en-US" altLang="zh-TW" sz="2000" dirty="0" smtClean="0"/>
              <a:t> [] </a:t>
            </a:r>
            <a:r>
              <a:rPr lang="en-US" altLang="zh-TW" sz="2000" i="1" dirty="0" smtClean="0"/>
              <a:t>marked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 defTabSz="53498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on </a:t>
            </a:r>
            <a:r>
              <a:rPr lang="en-US" altLang="zh-TW" dirty="0" smtClean="0"/>
              <a:t>Several Keys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Sorting a deck of cards 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ort on two </a:t>
            </a:r>
            <a:r>
              <a:rPr lang="en-US" altLang="zh-TW" dirty="0" smtClean="0"/>
              <a:t>keys:</a:t>
            </a:r>
            <a:endParaRPr lang="en-US" altLang="zh-TW" dirty="0" smtClean="0"/>
          </a:p>
          <a:p>
            <a:pPr marL="903288" lvl="2"/>
            <a:r>
              <a:rPr lang="en-US" altLang="zh-TW" sz="2400" dirty="0" smtClean="0">
                <a:solidFill>
                  <a:srgbClr val="C00000"/>
                </a:solidFill>
              </a:rPr>
              <a:t>Suits  K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1</a:t>
            </a:r>
            <a:r>
              <a:rPr lang="en-US" altLang="zh-TW" sz="2400" dirty="0" smtClean="0"/>
              <a:t> (</a:t>
            </a:r>
            <a:r>
              <a:rPr lang="en-US" altLang="zh-TW" sz="2400" dirty="0" smtClean="0">
                <a:solidFill>
                  <a:srgbClr val="0000CC"/>
                </a:solidFill>
              </a:rPr>
              <a:t>most-significant digit, MSD</a:t>
            </a:r>
            <a:r>
              <a:rPr lang="en-US" altLang="zh-TW" sz="2400" dirty="0" smtClean="0"/>
              <a:t>) :</a:t>
            </a:r>
          </a:p>
          <a:p>
            <a:pPr marL="903288" lvl="2">
              <a:buNone/>
            </a:pPr>
            <a:r>
              <a:rPr lang="en-US" altLang="zh-TW" sz="2200" dirty="0" smtClean="0"/>
              <a:t>    </a:t>
            </a:r>
            <a:r>
              <a:rPr lang="en-US" altLang="zh-TW" sz="2200" dirty="0" smtClean="0"/>
              <a:t>  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♣</a:t>
            </a:r>
            <a:r>
              <a:rPr lang="en-US" altLang="zh-TW" sz="2800" dirty="0" smtClean="0"/>
              <a:t> &lt;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</a:t>
            </a:r>
            <a:r>
              <a:rPr lang="en-US" altLang="zh-TW" sz="2800" dirty="0" smtClean="0"/>
              <a:t> &lt;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r>
              <a:rPr lang="en-US" altLang="zh-TW" sz="2800" dirty="0" smtClean="0"/>
              <a:t> &lt;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endParaRPr lang="en-US" altLang="zh-TW" sz="2800" dirty="0" smtClean="0"/>
          </a:p>
          <a:p>
            <a:pPr marL="903288" lvl="2"/>
            <a:r>
              <a:rPr lang="en-US" altLang="zh-TW" sz="2400" dirty="0" smtClean="0">
                <a:solidFill>
                  <a:srgbClr val="C00000"/>
                </a:solidFill>
              </a:rPr>
              <a:t>Face values K</a:t>
            </a:r>
            <a:r>
              <a:rPr lang="en-US" altLang="zh-TW" sz="2400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TW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0000CC"/>
                </a:solidFill>
              </a:rPr>
              <a:t>least-significant digit, LSD</a:t>
            </a:r>
            <a:r>
              <a:rPr lang="en-US" altLang="zh-TW" sz="2400" dirty="0" smtClean="0"/>
              <a:t>) :</a:t>
            </a:r>
          </a:p>
          <a:p>
            <a:pPr marL="903288" lvl="2">
              <a:buNone/>
            </a:pPr>
            <a:r>
              <a:rPr lang="en-US" altLang="zh-TW" sz="2400" dirty="0" smtClean="0"/>
              <a:t>       2 &lt; 3 &lt;… &lt; Q &lt; K &lt; A</a:t>
            </a:r>
          </a:p>
          <a:p>
            <a:pPr marL="903288" lvl="2"/>
            <a:endParaRPr lang="en-US" altLang="zh-TW" dirty="0" smtClean="0"/>
          </a:p>
          <a:p>
            <a:r>
              <a:rPr lang="en-US" altLang="zh-TW" dirty="0" smtClean="0"/>
              <a:t>Two popular sorting strategies</a:t>
            </a:r>
          </a:p>
          <a:p>
            <a:pPr lvl="1"/>
            <a:r>
              <a:rPr lang="en-US" altLang="zh-TW" dirty="0" smtClean="0"/>
              <a:t>MSD first sort</a:t>
            </a:r>
          </a:p>
          <a:p>
            <a:pPr lvl="1"/>
            <a:r>
              <a:rPr lang="en-US" altLang="zh-TW" dirty="0" smtClean="0"/>
              <a:t>LSD </a:t>
            </a:r>
            <a:r>
              <a:rPr lang="en-US" altLang="zh-TW" dirty="0"/>
              <a:t>first </a:t>
            </a:r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Sorting on </a:t>
            </a:r>
            <a:r>
              <a:rPr lang="en-US" altLang="zh-TW" dirty="0" smtClean="0"/>
              <a:t>Several Keys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popular sorting strategies</a:t>
            </a:r>
          </a:p>
          <a:p>
            <a:pPr lvl="1"/>
            <a:r>
              <a:rPr lang="en-US" altLang="zh-TW" dirty="0" smtClean="0"/>
              <a:t>MSD first sort</a:t>
            </a:r>
          </a:p>
          <a:p>
            <a:pPr lvl="2"/>
            <a:r>
              <a:rPr lang="en-US" altLang="zh-TW" sz="2400" dirty="0" smtClean="0"/>
              <a:t>Sort the cards into </a:t>
            </a:r>
            <a:r>
              <a:rPr lang="en-US" altLang="zh-TW" sz="2400" dirty="0" smtClean="0">
                <a:solidFill>
                  <a:srgbClr val="0000CC"/>
                </a:solidFill>
              </a:rPr>
              <a:t>4 piles </a:t>
            </a:r>
            <a:r>
              <a:rPr lang="en-US" altLang="zh-TW" sz="2400" dirty="0" smtClean="0"/>
              <a:t>using </a:t>
            </a:r>
            <a:r>
              <a:rPr lang="en-US" altLang="zh-TW" sz="2400" dirty="0" smtClean="0">
                <a:solidFill>
                  <a:srgbClr val="0000CC"/>
                </a:solidFill>
              </a:rPr>
              <a:t>K</a:t>
            </a:r>
            <a:r>
              <a:rPr lang="en-US" altLang="zh-TW" sz="2400" baseline="30000" dirty="0" smtClean="0">
                <a:solidFill>
                  <a:srgbClr val="0000CC"/>
                </a:solidFill>
              </a:rPr>
              <a:t>1</a:t>
            </a:r>
            <a:r>
              <a:rPr lang="en-US" altLang="zh-TW" sz="2400" dirty="0" smtClean="0"/>
              <a:t>, one for each suit</a:t>
            </a:r>
          </a:p>
          <a:p>
            <a:pPr lvl="2"/>
            <a:r>
              <a:rPr lang="en-US" altLang="zh-TW" sz="2400" dirty="0" smtClean="0"/>
              <a:t>Sort each of the 4 piles using </a:t>
            </a:r>
            <a:r>
              <a:rPr lang="en-US" altLang="zh-TW" sz="2400" dirty="0" smtClean="0">
                <a:solidFill>
                  <a:srgbClr val="0000CC"/>
                </a:solidFill>
              </a:rPr>
              <a:t>K</a:t>
            </a:r>
            <a:r>
              <a:rPr lang="en-US" altLang="zh-TW" sz="2400" baseline="30000" dirty="0" smtClean="0">
                <a:solidFill>
                  <a:srgbClr val="0000CC"/>
                </a:solidFill>
              </a:rPr>
              <a:t>2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Cascade</a:t>
            </a:r>
            <a:r>
              <a:rPr lang="en-US" altLang="zh-TW" sz="2400" dirty="0" smtClean="0"/>
              <a:t> the sorted 4 piles with the order of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club</a:t>
            </a:r>
            <a:r>
              <a:rPr lang="en-US" altLang="zh-TW" sz="2400" dirty="0" smtClean="0"/>
              <a:t>, diamond</a:t>
            </a:r>
            <a:r>
              <a:rPr lang="en-US" altLang="zh-TW" sz="2400" dirty="0"/>
              <a:t>, heart, </a:t>
            </a:r>
            <a:r>
              <a:rPr lang="en-US" altLang="zh-TW" sz="2400" dirty="0" smtClean="0"/>
              <a:t>spade</a:t>
            </a:r>
            <a:r>
              <a:rPr lang="en-US" altLang="zh-TW" sz="2400" dirty="0"/>
              <a:t>):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♣,…,A♣,2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……A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,2♠,….A♠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LSD </a:t>
            </a:r>
            <a:r>
              <a:rPr lang="en-US" altLang="zh-TW" dirty="0"/>
              <a:t>first </a:t>
            </a:r>
            <a:r>
              <a:rPr lang="en-US" altLang="zh-TW" dirty="0" smtClean="0"/>
              <a:t>sort</a:t>
            </a:r>
          </a:p>
          <a:p>
            <a:pPr lvl="2"/>
            <a:r>
              <a:rPr lang="en-US" altLang="zh-TW" sz="2400" dirty="0" smtClean="0"/>
              <a:t>Sort the cards </a:t>
            </a:r>
            <a:r>
              <a:rPr lang="en-US" altLang="zh-TW" sz="2400" dirty="0"/>
              <a:t>using </a:t>
            </a:r>
            <a:r>
              <a:rPr lang="en-US" altLang="zh-TW" sz="2400" dirty="0" smtClean="0">
                <a:solidFill>
                  <a:srgbClr val="0000CC"/>
                </a:solidFill>
              </a:rPr>
              <a:t>K</a:t>
            </a:r>
            <a:r>
              <a:rPr lang="en-US" altLang="zh-TW" sz="2400" baseline="30000" dirty="0" smtClean="0">
                <a:solidFill>
                  <a:srgbClr val="0000CC"/>
                </a:solidFill>
              </a:rPr>
              <a:t>2 </a:t>
            </a:r>
            <a:r>
              <a:rPr lang="en-US" altLang="zh-TW" sz="2400" dirty="0" smtClean="0"/>
              <a:t>into </a:t>
            </a:r>
            <a:r>
              <a:rPr lang="en-US" altLang="zh-TW" sz="2400" dirty="0" smtClean="0">
                <a:solidFill>
                  <a:srgbClr val="0000CC"/>
                </a:solidFill>
              </a:rPr>
              <a:t>13 piles </a:t>
            </a:r>
          </a:p>
          <a:p>
            <a:pPr lvl="2"/>
            <a:r>
              <a:rPr lang="en-US" altLang="zh-TW" sz="2400" dirty="0" smtClean="0"/>
              <a:t>Then </a:t>
            </a:r>
            <a:r>
              <a:rPr lang="en-US" altLang="zh-TW" sz="2400" dirty="0" smtClean="0">
                <a:solidFill>
                  <a:srgbClr val="0000CC"/>
                </a:solidFill>
              </a:rPr>
              <a:t>cascade</a:t>
            </a:r>
            <a:r>
              <a:rPr lang="en-US" altLang="zh-TW" sz="2400" dirty="0" smtClean="0"/>
              <a:t> the 13 piles into a big pile with the order of 2, 3, 4, ..., J, Q, K, A</a:t>
            </a:r>
          </a:p>
          <a:p>
            <a:pPr lvl="2"/>
            <a:r>
              <a:rPr lang="en-US" altLang="zh-TW" sz="2400" dirty="0" smtClean="0">
                <a:solidFill>
                  <a:srgbClr val="C00000"/>
                </a:solidFill>
              </a:rPr>
              <a:t>Finally,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CC"/>
                </a:solidFill>
              </a:rPr>
              <a:t>sort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CC"/>
                </a:solidFill>
              </a:rPr>
              <a:t>the big pile </a:t>
            </a:r>
            <a:r>
              <a:rPr lang="en-US" altLang="zh-TW" sz="2400" dirty="0" smtClean="0"/>
              <a:t>using a stable sorting </a:t>
            </a:r>
            <a:r>
              <a:rPr lang="en-US" altLang="zh-TW" sz="2400" dirty="0"/>
              <a:t>algorithm </a:t>
            </a:r>
            <a:r>
              <a:rPr lang="en-US" altLang="zh-TW" sz="2400" dirty="0" smtClean="0"/>
              <a:t>on the suit (</a:t>
            </a:r>
            <a:r>
              <a:rPr lang="en-US" altLang="zh-TW" sz="2400" dirty="0" smtClean="0">
                <a:solidFill>
                  <a:srgbClr val="0000CC"/>
                </a:solidFill>
              </a:rPr>
              <a:t>K</a:t>
            </a:r>
            <a:r>
              <a:rPr lang="en-US" altLang="zh-TW" sz="2400" baseline="30000" dirty="0" smtClean="0">
                <a:solidFill>
                  <a:srgbClr val="0000CC"/>
                </a:solidFill>
              </a:rPr>
              <a:t>1</a:t>
            </a:r>
            <a:r>
              <a:rPr lang="en-US" altLang="zh-TW" sz="2400" dirty="0" smtClean="0"/>
              <a:t>) into 4 piles, then combine: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♣,…,A♣,2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…,A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……A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♥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,2♠,….A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MSD &amp; LSD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  <a:sym typeface="Wingdings" panose="05000000000000000000" pitchFamily="2" charset="2"/>
              </a:rPr>
              <a:t>LSD-first is simpler</a:t>
            </a:r>
            <a:r>
              <a:rPr lang="en-US" altLang="zh-TW" dirty="0" smtClean="0">
                <a:sym typeface="Wingdings" panose="05000000000000000000" pitchFamily="2" charset="2"/>
              </a:rPr>
              <a:t>, as the piles and </a:t>
            </a:r>
            <a:r>
              <a:rPr lang="en-US" altLang="zh-TW" dirty="0" err="1" smtClean="0">
                <a:sym typeface="Wingdings" panose="05000000000000000000" pitchFamily="2" charset="2"/>
              </a:rPr>
              <a:t>subpiles</a:t>
            </a:r>
            <a:r>
              <a:rPr lang="en-US" altLang="zh-TW" dirty="0" smtClean="0">
                <a:sym typeface="Wingdings" panose="05000000000000000000" pitchFamily="2" charset="2"/>
              </a:rPr>
              <a:t> obtained do not have to be sorted independently (provided the sorting scheme used for sorting on the keys K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i</a:t>
            </a:r>
            <a:r>
              <a:rPr lang="en-US" altLang="zh-TW" dirty="0" smtClean="0">
                <a:sym typeface="Wingdings" panose="05000000000000000000" pitchFamily="2" charset="2"/>
              </a:rPr>
              <a:t>, 1 </a:t>
            </a:r>
            <a:r>
              <a:rPr lang="en-US" altLang="zh-TW" dirty="0" smtClean="0">
                <a:latin typeface="Calibri" panose="020F0502020204030204" pitchFamily="34" charset="0"/>
                <a:sym typeface="Wingdings" panose="05000000000000000000" pitchFamily="2" charset="2"/>
              </a:rPr>
              <a:t>≤ </a:t>
            </a:r>
            <a:r>
              <a:rPr lang="en-US" altLang="zh-TW" dirty="0" err="1" smtClean="0"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altLang="zh-TW" dirty="0" smtClean="0">
                <a:latin typeface="Calibri" panose="020F0502020204030204" pitchFamily="34" charset="0"/>
                <a:sym typeface="Wingdings" panose="05000000000000000000" pitchFamily="2" charset="2"/>
              </a:rPr>
              <a:t> &lt; r, is stable)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rgbClr val="0000CC"/>
                </a:solidFill>
                <a:sym typeface="Wingdings" panose="05000000000000000000" pitchFamily="2" charset="2"/>
              </a:rPr>
              <a:t>LSD-first sort </a:t>
            </a:r>
            <a:r>
              <a:rPr lang="en-US" altLang="zh-TW" dirty="0" smtClean="0">
                <a:sym typeface="Wingdings" panose="05000000000000000000" pitchFamily="2" charset="2"/>
              </a:rPr>
              <a:t>is commonly chosen for computer sorting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MSD-first sort tends to incur </a:t>
            </a:r>
            <a:r>
              <a:rPr lang="en-US" altLang="zh-TW" dirty="0" smtClean="0">
                <a:sym typeface="Wingdings" panose="05000000000000000000" pitchFamily="2" charset="2"/>
              </a:rPr>
              <a:t>more </a:t>
            </a:r>
            <a:r>
              <a:rPr lang="en-US" altLang="zh-TW" dirty="0" smtClean="0">
                <a:sym typeface="Wingdings" panose="05000000000000000000" pitchFamily="2" charset="2"/>
              </a:rPr>
              <a:t>overhead because of the </a:t>
            </a:r>
            <a:r>
              <a:rPr lang="en-US" altLang="zh-TW" dirty="0" smtClean="0">
                <a:solidFill>
                  <a:srgbClr val="0000CC"/>
                </a:solidFill>
                <a:sym typeface="Wingdings" panose="05000000000000000000" pitchFamily="2" charset="2"/>
              </a:rPr>
              <a:t>need to independently sort multiple </a:t>
            </a:r>
            <a:r>
              <a:rPr lang="en-US" altLang="zh-TW" dirty="0" smtClean="0">
                <a:solidFill>
                  <a:srgbClr val="0000CC"/>
                </a:solidFill>
                <a:sym typeface="Wingdings" panose="05000000000000000000" pitchFamily="2" charset="2"/>
              </a:rPr>
              <a:t>groups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First sorting on suit –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bin sort</a:t>
            </a:r>
            <a:r>
              <a:rPr lang="en-US" altLang="zh-TW" dirty="0" smtClean="0">
                <a:sym typeface="Wingdings" panose="05000000000000000000" pitchFamily="2" charset="2"/>
              </a:rPr>
              <a:t> into 4 bins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Then sorting on face – similar to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insertion sort </a:t>
            </a:r>
            <a:r>
              <a:rPr lang="en-US" altLang="zh-TW" dirty="0" smtClean="0">
                <a:sym typeface="Wingdings" panose="05000000000000000000" pitchFamily="2" charset="2"/>
              </a:rPr>
              <a:t>for each bin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LSD or MSD sorting can be used to sort even when the records have only one key K.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Interpret the key as being composed of several </a:t>
            </a:r>
            <a:r>
              <a:rPr lang="en-US" altLang="zh-TW" dirty="0" err="1" smtClean="0">
                <a:ea typeface="新細明體" pitchFamily="18" charset="-120"/>
              </a:rPr>
              <a:t>subkeys</a:t>
            </a:r>
            <a:r>
              <a:rPr lang="en-US" altLang="zh-TW" dirty="0" smtClean="0">
                <a:ea typeface="新細明體" pitchFamily="18" charset="-120"/>
              </a:rPr>
              <a:t>, e.g., if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0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≤ K ≤ 999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Symbol" panose="05050102010706020507" pitchFamily="18" charset="2"/>
              </a:rPr>
              <a:t>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Symbol" panose="05050102010706020507" pitchFamily="18" charset="2"/>
              </a:rPr>
              <a:t>K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= (K</a:t>
            </a:r>
            <a:r>
              <a:rPr lang="en-US" altLang="zh-TW" baseline="30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, K</a:t>
            </a:r>
            <a:r>
              <a:rPr lang="en-US" altLang="zh-TW" baseline="30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, K</a:t>
            </a:r>
            <a:r>
              <a:rPr lang="en-US" altLang="zh-TW" baseline="30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3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  <a:sym typeface="Wingdings" panose="05000000000000000000" pitchFamily="2" charset="2"/>
              </a:rPr>
              <a:t>), </a:t>
            </a:r>
            <a:r>
              <a:rPr lang="en-US" altLang="zh-TW" dirty="0" smtClean="0">
                <a:solidFill>
                  <a:srgbClr val="0000CC"/>
                </a:solidFill>
              </a:rPr>
              <a:t>0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</a:rPr>
              <a:t>≤ K</a:t>
            </a:r>
            <a:r>
              <a:rPr lang="en-US" altLang="zh-TW" baseline="30000" dirty="0" smtClean="0">
                <a:solidFill>
                  <a:srgbClr val="0000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</a:rPr>
              <a:t>≤ 9</a:t>
            </a:r>
          </a:p>
          <a:p>
            <a:pPr lvl="1"/>
            <a:r>
              <a:rPr lang="en-US" altLang="zh-TW" dirty="0" smtClean="0">
                <a:latin typeface="Calibri" panose="020F0502020204030204" pitchFamily="34" charset="0"/>
                <a:ea typeface="新細明體" pitchFamily="18" charset="-120"/>
              </a:rPr>
              <a:t>The sort on each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 K</a:t>
            </a:r>
            <a:r>
              <a:rPr lang="en-US" altLang="zh-TW" baseline="30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Calibri" panose="020F0502020204030204" pitchFamily="34" charset="0"/>
                <a:ea typeface="新細明體" pitchFamily="18" charset="-120"/>
              </a:rPr>
              <a:t> can be carried out using a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  <a:ea typeface="新細明體" pitchFamily="18" charset="-120"/>
              </a:rPr>
              <a:t>bin sort </a:t>
            </a:r>
            <a:r>
              <a:rPr lang="en-US" altLang="zh-TW" dirty="0" smtClean="0">
                <a:latin typeface="Calibri" panose="020F0502020204030204" pitchFamily="34" charset="0"/>
                <a:ea typeface="新細明體" pitchFamily="18" charset="-120"/>
              </a:rPr>
              <a:t>with 10 bins.</a:t>
            </a:r>
            <a:endParaRPr lang="en-US" altLang="zh-TW" dirty="0" smtClean="0">
              <a:solidFill>
                <a:srgbClr val="0000CC"/>
              </a:solidFill>
              <a:ea typeface="新細明體" pitchFamily="18" charset="-120"/>
            </a:endParaRPr>
          </a:p>
          <a:p>
            <a:r>
              <a:rPr lang="en-US" altLang="zh-TW" dirty="0" smtClean="0"/>
              <a:t>In a </a:t>
            </a:r>
            <a:r>
              <a:rPr lang="en-US" altLang="zh-TW" dirty="0" smtClean="0">
                <a:solidFill>
                  <a:srgbClr val="0000CC"/>
                </a:solidFill>
              </a:rPr>
              <a:t>Radix Sort</a:t>
            </a:r>
            <a:r>
              <a:rPr lang="en-US" altLang="zh-TW" dirty="0" smtClean="0"/>
              <a:t>, we decompose the</a:t>
            </a:r>
            <a:r>
              <a:rPr lang="en-US" altLang="zh-TW" dirty="0" smtClean="0">
                <a:solidFill>
                  <a:srgbClr val="0000CC"/>
                </a:solidFill>
              </a:rPr>
              <a:t> sort </a:t>
            </a:r>
            <a:r>
              <a:rPr lang="en-US" altLang="zh-TW" dirty="0">
                <a:solidFill>
                  <a:srgbClr val="0000CC"/>
                </a:solidFill>
              </a:rPr>
              <a:t>key </a:t>
            </a:r>
            <a:r>
              <a:rPr lang="en-US" altLang="zh-TW" dirty="0"/>
              <a:t>into </a:t>
            </a:r>
            <a:r>
              <a:rPr lang="en-US" altLang="zh-TW" dirty="0">
                <a:solidFill>
                  <a:srgbClr val="0000CC"/>
                </a:solidFill>
              </a:rPr>
              <a:t>several </a:t>
            </a:r>
            <a:r>
              <a:rPr lang="en-US" altLang="zh-TW" dirty="0" err="1" smtClean="0">
                <a:solidFill>
                  <a:srgbClr val="0000CC"/>
                </a:solidFill>
              </a:rPr>
              <a:t>subkeys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/>
              <a:t>using some </a:t>
            </a:r>
            <a:r>
              <a:rPr lang="en-US" altLang="zh-TW" dirty="0">
                <a:solidFill>
                  <a:srgbClr val="C00000"/>
                </a:solidFill>
              </a:rPr>
              <a:t>radix r</a:t>
            </a:r>
          </a:p>
          <a:p>
            <a:pPr lvl="1"/>
            <a:r>
              <a:rPr lang="en-US" altLang="zh-TW" dirty="0"/>
              <a:t>e.g., 365 </a:t>
            </a:r>
            <a:r>
              <a:rPr lang="en-US" altLang="zh-TW" dirty="0">
                <a:sym typeface="Wingdings" panose="05000000000000000000" pitchFamily="2" charset="2"/>
              </a:rPr>
              <a:t>is decomposed into 3, 6, and 5 with a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radix =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10</a:t>
            </a:r>
            <a:r>
              <a:rPr lang="en-US" altLang="zh-TW" dirty="0" smtClean="0">
                <a:sym typeface="Wingdings" panose="05000000000000000000" pitchFamily="2" charset="2"/>
              </a:rPr>
              <a:t>, so the number of bins required is </a:t>
            </a:r>
            <a:r>
              <a:rPr lang="en-US" altLang="zh-TW" dirty="0" smtClean="0">
                <a:solidFill>
                  <a:srgbClr val="C00000"/>
                </a:solidFill>
                <a:sym typeface="Wingdings" panose="05000000000000000000" pitchFamily="2" charset="2"/>
              </a:rPr>
              <a:t>10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ea typeface="新細明體" pitchFamily="18" charset="-120"/>
              </a:rPr>
              <a:t>Radix-sort </a:t>
            </a:r>
            <a:r>
              <a:rPr lang="en-US" altLang="zh-TW" dirty="0" smtClean="0">
                <a:ea typeface="新細明體" pitchFamily="18" charset="-120"/>
              </a:rPr>
              <a:t>is a </a:t>
            </a:r>
            <a:r>
              <a:rPr lang="en-US" altLang="zh-TW" dirty="0" smtClean="0">
                <a:solidFill>
                  <a:srgbClr val="0000CC"/>
                </a:solidFill>
                <a:ea typeface="新細明體" pitchFamily="18" charset="-120"/>
              </a:rPr>
              <a:t>specialization of lexicographic-sort </a:t>
            </a:r>
            <a:r>
              <a:rPr lang="en-US" altLang="zh-TW" dirty="0" smtClean="0">
                <a:ea typeface="新細明體" pitchFamily="18" charset="-120"/>
              </a:rPr>
              <a:t>that uses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bucket-sort</a:t>
            </a:r>
            <a:r>
              <a:rPr lang="en-US" altLang="zh-TW" dirty="0" smtClean="0">
                <a:ea typeface="新細明體" pitchFamily="18" charset="-120"/>
              </a:rPr>
              <a:t> as the </a:t>
            </a:r>
            <a:r>
              <a:rPr lang="en-US" altLang="zh-TW" dirty="0" smtClean="0">
                <a:solidFill>
                  <a:srgbClr val="C00000"/>
                </a:solidFill>
                <a:ea typeface="新細明體" pitchFamily="18" charset="-120"/>
              </a:rPr>
              <a:t>stable sorting algorithm </a:t>
            </a:r>
            <a:r>
              <a:rPr lang="en-US" altLang="zh-TW" dirty="0" smtClean="0">
                <a:ea typeface="新細明體" pitchFamily="18" charset="-120"/>
              </a:rPr>
              <a:t>in each dimension</a:t>
            </a:r>
            <a:endParaRPr lang="en-US" altLang="zh-TW" dirty="0" smtClean="0"/>
          </a:p>
          <a:p>
            <a:r>
              <a:rPr lang="en-US" altLang="zh-TW" dirty="0" smtClean="0">
                <a:ea typeface="新細明體" pitchFamily="18" charset="-120"/>
              </a:rPr>
              <a:t>Radix-sort </a:t>
            </a:r>
            <a:r>
              <a:rPr lang="en-US" altLang="zh-TW" dirty="0" smtClean="0">
                <a:ea typeface="新細明體" pitchFamily="18" charset="-120"/>
              </a:rPr>
              <a:t>runs in time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(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Symbol" pitchFamily="18" charset="2"/>
                <a:ea typeface="新細明體" pitchFamily="18" charset="-120"/>
              </a:rPr>
              <a:t>+ </a:t>
            </a:r>
            <a:r>
              <a:rPr lang="en-US" altLang="zh-TW" b="1" i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))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3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 Sort </a:t>
            </a:r>
            <a:r>
              <a:rPr lang="en-US" altLang="zh-TW" dirty="0" smtClean="0">
                <a:ea typeface="新細明體" pitchFamily="18" charset="-120"/>
              </a:rPr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84228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Sorting a sequence of 4-bit </a:t>
            </a:r>
            <a:r>
              <a:rPr lang="en-US" altLang="zh-TW" dirty="0" smtClean="0">
                <a:ea typeface="新細明體" pitchFamily="18" charset="-120"/>
              </a:rPr>
              <a:t>integers (binary decomposition of key)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84</a:t>
            </a:fld>
            <a:endParaRPr lang="zh-TW" altLang="en-US"/>
          </a:p>
        </p:txBody>
      </p:sp>
      <p:grpSp>
        <p:nvGrpSpPr>
          <p:cNvPr id="44" name="群組 43"/>
          <p:cNvGrpSpPr/>
          <p:nvPr/>
        </p:nvGrpSpPr>
        <p:grpSpPr>
          <a:xfrm>
            <a:off x="883916" y="2639484"/>
            <a:ext cx="7391400" cy="3429000"/>
            <a:chOff x="1066800" y="2438400"/>
            <a:chExt cx="7391400" cy="34290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066800" y="2438400"/>
              <a:ext cx="685800" cy="3429000"/>
              <a:chOff x="816" y="1488"/>
              <a:chExt cx="432" cy="216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6" name="AutoShape 5"/>
              <p:cNvCxnSpPr>
                <a:cxnSpLocks noChangeShapeType="1"/>
                <a:stCxn id="7" idx="2"/>
                <a:endCxn id="11" idx="0"/>
              </p:cNvCxnSpPr>
              <p:nvPr/>
            </p:nvCxnSpPr>
            <p:spPr bwMode="auto">
              <a:xfrm>
                <a:off x="1032" y="1782"/>
                <a:ext cx="0" cy="157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>
                    <a:latin typeface="Times New Roman" pitchFamily="18" charset="0"/>
                    <a:ea typeface="新細明體" pitchFamily="18" charset="-120"/>
                  </a:rPr>
                  <a:t>1001</a:t>
                </a:r>
                <a:endParaRPr lang="en-US" altLang="zh-TW" sz="2200" b="1" i="1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816" y="1956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>
                    <a:latin typeface="Times New Roman" pitchFamily="18" charset="0"/>
                    <a:ea typeface="新細明體" pitchFamily="18" charset="-120"/>
                  </a:rPr>
                  <a:t>0010</a:t>
                </a:r>
                <a:endParaRPr lang="en-US" altLang="zh-TW" sz="2200" b="1" i="1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816" y="2424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>
                    <a:latin typeface="Times New Roman" pitchFamily="18" charset="0"/>
                    <a:ea typeface="新細明體" pitchFamily="18" charset="-120"/>
                  </a:rPr>
                  <a:t>1101</a:t>
                </a:r>
                <a:endParaRPr lang="en-US" altLang="zh-TW" sz="2200" b="1" i="1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816" y="2892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>
                    <a:latin typeface="Times New Roman" pitchFamily="18" charset="0"/>
                    <a:ea typeface="新細明體" pitchFamily="18" charset="-120"/>
                  </a:rPr>
                  <a:t>0001</a:t>
                </a:r>
                <a:endParaRPr lang="en-US" altLang="zh-TW" sz="2200" b="1" i="1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816" y="3360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>
                    <a:latin typeface="Times New Roman" pitchFamily="18" charset="0"/>
                    <a:ea typeface="新細明體" pitchFamily="18" charset="-120"/>
                  </a:rPr>
                  <a:t>1110</a:t>
                </a:r>
                <a:endParaRPr lang="en-US" altLang="zh-TW" sz="2200" b="1" i="1">
                  <a:latin typeface="Times New Roman" pitchFamily="18" charset="0"/>
                  <a:ea typeface="新細明體" pitchFamily="18" charset="-120"/>
                </a:endParaRPr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743200" y="2438400"/>
              <a:ext cx="685800" cy="3429000"/>
              <a:chOff x="1728" y="1536"/>
              <a:chExt cx="432" cy="216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13" name="AutoShape 12"/>
              <p:cNvCxnSpPr>
                <a:cxnSpLocks noChangeShapeType="1"/>
                <a:stCxn id="14" idx="2"/>
                <a:endCxn id="18" idx="0"/>
              </p:cNvCxnSpPr>
              <p:nvPr/>
            </p:nvCxnSpPr>
            <p:spPr bwMode="auto">
              <a:xfrm>
                <a:off x="1944" y="1830"/>
                <a:ext cx="0" cy="157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728" y="2004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111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1728" y="2472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100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1728" y="2940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110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</p:grpSp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4419600" y="2438400"/>
              <a:ext cx="685800" cy="3429000"/>
              <a:chOff x="816" y="1488"/>
              <a:chExt cx="432" cy="216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20" name="AutoShape 19"/>
              <p:cNvCxnSpPr>
                <a:cxnSpLocks noChangeShapeType="1"/>
                <a:stCxn id="21" idx="2"/>
                <a:endCxn id="25" idx="0"/>
              </p:cNvCxnSpPr>
              <p:nvPr/>
            </p:nvCxnSpPr>
            <p:spPr bwMode="auto">
              <a:xfrm>
                <a:off x="1032" y="1782"/>
                <a:ext cx="0" cy="157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  <a:endParaRPr lang="en-US" altLang="zh-TW" sz="2200" b="1" i="1" dirty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816" y="1956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816" y="2424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24" name="AutoShape 23"/>
              <p:cNvSpPr>
                <a:spLocks noChangeArrowheads="1"/>
              </p:cNvSpPr>
              <p:nvPr/>
            </p:nvSpPr>
            <p:spPr bwMode="auto">
              <a:xfrm>
                <a:off x="816" y="2892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816" y="3360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</a:t>
                </a:r>
              </a:p>
            </p:txBody>
          </p:sp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096000" y="2438400"/>
              <a:ext cx="685800" cy="3429000"/>
              <a:chOff x="816" y="1488"/>
              <a:chExt cx="432" cy="216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27" name="AutoShape 26"/>
              <p:cNvCxnSpPr>
                <a:cxnSpLocks noChangeShapeType="1"/>
                <a:stCxn id="28" idx="2"/>
                <a:endCxn id="32" idx="0"/>
              </p:cNvCxnSpPr>
              <p:nvPr/>
            </p:nvCxnSpPr>
            <p:spPr bwMode="auto">
              <a:xfrm>
                <a:off x="1032" y="1782"/>
                <a:ext cx="0" cy="157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8" name="AutoShape 27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01</a:t>
                </a:r>
                <a:endParaRPr lang="en-US" altLang="zh-TW" sz="2200" b="1" i="1" dirty="0"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29" name="AutoShape 28"/>
              <p:cNvSpPr>
                <a:spLocks noChangeArrowheads="1"/>
              </p:cNvSpPr>
              <p:nvPr/>
            </p:nvSpPr>
            <p:spPr bwMode="auto">
              <a:xfrm>
                <a:off x="816" y="1956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01</a:t>
                </a:r>
              </a:p>
            </p:txBody>
          </p:sp>
          <p:sp>
            <p:nvSpPr>
              <p:cNvPr id="30" name="AutoShape 29"/>
              <p:cNvSpPr>
                <a:spLocks noChangeArrowheads="1"/>
              </p:cNvSpPr>
              <p:nvPr/>
            </p:nvSpPr>
            <p:spPr bwMode="auto">
              <a:xfrm>
                <a:off x="816" y="2424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10</a:t>
                </a:r>
              </a:p>
            </p:txBody>
          </p:sp>
          <p:sp>
            <p:nvSpPr>
              <p:cNvPr id="31" name="AutoShape 30"/>
              <p:cNvSpPr>
                <a:spLocks noChangeArrowheads="1"/>
              </p:cNvSpPr>
              <p:nvPr/>
            </p:nvSpPr>
            <p:spPr bwMode="auto">
              <a:xfrm>
                <a:off x="816" y="2892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01</a:t>
                </a:r>
              </a:p>
            </p:txBody>
          </p:sp>
          <p:sp>
            <p:nvSpPr>
              <p:cNvPr id="32" name="AutoShape 31"/>
              <p:cNvSpPr>
                <a:spLocks noChangeArrowheads="1"/>
              </p:cNvSpPr>
              <p:nvPr/>
            </p:nvSpPr>
            <p:spPr bwMode="auto">
              <a:xfrm>
                <a:off x="816" y="3360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10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7772400" y="2438400"/>
              <a:ext cx="685800" cy="3429000"/>
              <a:chOff x="816" y="1488"/>
              <a:chExt cx="432" cy="2160"/>
            </a:xfrm>
            <a:solidFill>
              <a:schemeClr val="accent1">
                <a:lumMod val="40000"/>
                <a:lumOff val="60000"/>
              </a:schemeClr>
            </a:solidFill>
          </p:grpSpPr>
          <p:cxnSp>
            <p:nvCxnSpPr>
              <p:cNvPr id="34" name="AutoShape 33"/>
              <p:cNvCxnSpPr>
                <a:cxnSpLocks noChangeShapeType="1"/>
                <a:stCxn id="35" idx="2"/>
                <a:endCxn id="39" idx="0"/>
              </p:cNvCxnSpPr>
              <p:nvPr/>
            </p:nvCxnSpPr>
            <p:spPr bwMode="auto">
              <a:xfrm>
                <a:off x="1032" y="1782"/>
                <a:ext cx="0" cy="1572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35" name="AutoShape 34"/>
              <p:cNvSpPr>
                <a:spLocks noChangeArrowheads="1"/>
              </p:cNvSpPr>
              <p:nvPr/>
            </p:nvSpPr>
            <p:spPr bwMode="auto">
              <a:xfrm>
                <a:off x="816" y="1488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001</a:t>
                </a:r>
              </a:p>
            </p:txBody>
          </p:sp>
          <p:sp>
            <p:nvSpPr>
              <p:cNvPr id="36" name="AutoShape 35"/>
              <p:cNvSpPr>
                <a:spLocks noChangeArrowheads="1"/>
              </p:cNvSpPr>
              <p:nvPr/>
            </p:nvSpPr>
            <p:spPr bwMode="auto">
              <a:xfrm>
                <a:off x="816" y="1956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0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010</a:t>
                </a:r>
              </a:p>
            </p:txBody>
          </p:sp>
          <p:sp>
            <p:nvSpPr>
              <p:cNvPr id="37" name="AutoShape 36"/>
              <p:cNvSpPr>
                <a:spLocks noChangeArrowheads="1"/>
              </p:cNvSpPr>
              <p:nvPr/>
            </p:nvSpPr>
            <p:spPr bwMode="auto">
              <a:xfrm>
                <a:off x="816" y="2424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001</a:t>
                </a:r>
              </a:p>
            </p:txBody>
          </p:sp>
          <p:sp>
            <p:nvSpPr>
              <p:cNvPr id="38" name="AutoShape 37"/>
              <p:cNvSpPr>
                <a:spLocks noChangeArrowheads="1"/>
              </p:cNvSpPr>
              <p:nvPr/>
            </p:nvSpPr>
            <p:spPr bwMode="auto">
              <a:xfrm>
                <a:off x="816" y="2892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101</a:t>
                </a:r>
              </a:p>
            </p:txBody>
          </p:sp>
          <p:sp>
            <p:nvSpPr>
              <p:cNvPr id="39" name="AutoShape 38"/>
              <p:cNvSpPr>
                <a:spLocks noChangeArrowheads="1"/>
              </p:cNvSpPr>
              <p:nvPr/>
            </p:nvSpPr>
            <p:spPr bwMode="auto">
              <a:xfrm>
                <a:off x="816" y="3360"/>
                <a:ext cx="432" cy="288"/>
              </a:xfrm>
              <a:prstGeom prst="roundRect">
                <a:avLst>
                  <a:gd name="adj" fmla="val 16667"/>
                </a:avLst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r>
                  <a:rPr lang="en-US" altLang="zh-TW" sz="2200" dirty="0">
                    <a:solidFill>
                      <a:srgbClr val="FF0000"/>
                    </a:solidFill>
                    <a:latin typeface="Times New Roman" pitchFamily="18" charset="0"/>
                    <a:ea typeface="新細明體" pitchFamily="18" charset="-120"/>
                  </a:rPr>
                  <a:t>1</a:t>
                </a:r>
                <a:r>
                  <a:rPr lang="en-US" altLang="zh-TW" sz="2200" dirty="0">
                    <a:latin typeface="Times New Roman" pitchFamily="18" charset="0"/>
                    <a:ea typeface="新細明體" pitchFamily="18" charset="-120"/>
                  </a:rPr>
                  <a:t>110</a:t>
                </a:r>
              </a:p>
            </p:txBody>
          </p:sp>
        </p:grp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 rot="-5400000">
              <a:off x="2057400" y="3924300"/>
              <a:ext cx="381000" cy="457200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eaVert" wrap="none" lIns="1828800" anchor="ctr"/>
            <a:lstStyle/>
            <a:p>
              <a:endParaRPr lang="zh-TW" altLang="en-US" sz="2200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 rot="-5400000">
              <a:off x="3733800" y="3924300"/>
              <a:ext cx="381000" cy="457200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eaVert" wrap="none" lIns="1828800" anchor="ctr"/>
            <a:lstStyle/>
            <a:p>
              <a:endParaRPr lang="zh-TW" altLang="en-US" sz="2200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rot="-5400000">
              <a:off x="5410200" y="3924300"/>
              <a:ext cx="381000" cy="457200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eaVert" wrap="none" lIns="1828800" anchor="ctr"/>
            <a:lstStyle/>
            <a:p>
              <a:endParaRPr lang="zh-TW" altLang="en-US" sz="2200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 rot="-5400000">
              <a:off x="7086600" y="3924300"/>
              <a:ext cx="381000" cy="457200"/>
            </a:xfrm>
            <a:prstGeom prst="downArrow">
              <a:avLst>
                <a:gd name="adj1" fmla="val 50000"/>
                <a:gd name="adj2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eaVert" wrap="none" lIns="1828800" anchor="ctr"/>
            <a:lstStyle/>
            <a:p>
              <a:endParaRPr lang="zh-TW" altLang="en-US" sz="2200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LSD-First Radix Sort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85</a:t>
            </a:fld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>
            <a:off x="1385080" y="2312873"/>
            <a:ext cx="6230583" cy="3466746"/>
            <a:chOff x="1399148" y="1665745"/>
            <a:chExt cx="6230583" cy="3466746"/>
          </a:xfrm>
        </p:grpSpPr>
        <p:sp>
          <p:nvSpPr>
            <p:cNvPr id="108" name="圓角矩形 107"/>
            <p:cNvSpPr/>
            <p:nvPr/>
          </p:nvSpPr>
          <p:spPr>
            <a:xfrm>
              <a:off x="7016258" y="4268257"/>
              <a:ext cx="158115" cy="81757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圓角矩形 106"/>
            <p:cNvSpPr/>
            <p:nvPr/>
          </p:nvSpPr>
          <p:spPr>
            <a:xfrm>
              <a:off x="7016258" y="3765185"/>
              <a:ext cx="158115" cy="33112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圓角矩形 105"/>
            <p:cNvSpPr/>
            <p:nvPr/>
          </p:nvSpPr>
          <p:spPr>
            <a:xfrm>
              <a:off x="7016258" y="3265048"/>
              <a:ext cx="158115" cy="33112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圓角矩形 104"/>
            <p:cNvSpPr/>
            <p:nvPr/>
          </p:nvSpPr>
          <p:spPr>
            <a:xfrm>
              <a:off x="5391496" y="4266517"/>
              <a:ext cx="158115" cy="81931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圓角矩形 103"/>
            <p:cNvSpPr/>
            <p:nvPr/>
          </p:nvSpPr>
          <p:spPr>
            <a:xfrm>
              <a:off x="5391496" y="3752376"/>
              <a:ext cx="158115" cy="34634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圓角矩形 102"/>
            <p:cNvSpPr/>
            <p:nvPr/>
          </p:nvSpPr>
          <p:spPr>
            <a:xfrm>
              <a:off x="5391496" y="2741017"/>
              <a:ext cx="158115" cy="85515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圓角矩形 100"/>
            <p:cNvSpPr/>
            <p:nvPr/>
          </p:nvSpPr>
          <p:spPr>
            <a:xfrm>
              <a:off x="3636684" y="3742162"/>
              <a:ext cx="158115" cy="3708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圓角矩形 101"/>
            <p:cNvSpPr/>
            <p:nvPr/>
          </p:nvSpPr>
          <p:spPr>
            <a:xfrm>
              <a:off x="3636684" y="4266517"/>
              <a:ext cx="158115" cy="859751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圓角矩形 99"/>
            <p:cNvSpPr/>
            <p:nvPr/>
          </p:nvSpPr>
          <p:spPr>
            <a:xfrm>
              <a:off x="3636684" y="3239477"/>
              <a:ext cx="158115" cy="37089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5391496" y="2230477"/>
              <a:ext cx="158115" cy="329844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3636684" y="2232269"/>
              <a:ext cx="158115" cy="83859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399149" y="2211949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105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99149" y="2719681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342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99149" y="3227413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555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99149" y="3735145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290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399148" y="424287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540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99148" y="474953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193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78904" y="424287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105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78906" y="3227413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342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78905" y="474953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555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8907" y="2211949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290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78907" y="2719681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540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178905" y="3735145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193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>
              <a:stCxn id="5" idx="3"/>
              <a:endCxn id="11" idx="1"/>
            </p:cNvCxnSpPr>
            <p:nvPr/>
          </p:nvCxnSpPr>
          <p:spPr>
            <a:xfrm>
              <a:off x="2149426" y="2403426"/>
              <a:ext cx="1029478" cy="2030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6" idx="3"/>
              <a:endCxn id="12" idx="1"/>
            </p:cNvCxnSpPr>
            <p:nvPr/>
          </p:nvCxnSpPr>
          <p:spPr>
            <a:xfrm>
              <a:off x="2149426" y="2911158"/>
              <a:ext cx="1029480" cy="5077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7" idx="3"/>
              <a:endCxn id="13" idx="1"/>
            </p:cNvCxnSpPr>
            <p:nvPr/>
          </p:nvCxnSpPr>
          <p:spPr>
            <a:xfrm>
              <a:off x="2149426" y="3418890"/>
              <a:ext cx="1029479" cy="15221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8" idx="3"/>
              <a:endCxn id="14" idx="1"/>
            </p:cNvCxnSpPr>
            <p:nvPr/>
          </p:nvCxnSpPr>
          <p:spPr>
            <a:xfrm flipV="1">
              <a:off x="2149426" y="2403426"/>
              <a:ext cx="1029481" cy="1523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9" idx="3"/>
              <a:endCxn id="15" idx="1"/>
            </p:cNvCxnSpPr>
            <p:nvPr/>
          </p:nvCxnSpPr>
          <p:spPr>
            <a:xfrm flipV="1">
              <a:off x="2149425" y="2911158"/>
              <a:ext cx="1029482" cy="1523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10" idx="3"/>
              <a:endCxn id="16" idx="1"/>
            </p:cNvCxnSpPr>
            <p:nvPr/>
          </p:nvCxnSpPr>
          <p:spPr>
            <a:xfrm flipV="1">
              <a:off x="2149425" y="3926622"/>
              <a:ext cx="1029480" cy="10143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091937" y="2206902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105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091937" y="3227542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342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91937" y="3730098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555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91937" y="4232654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290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91937" y="2714634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540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91937" y="474953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193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單箭頭接點 48"/>
            <p:cNvCxnSpPr>
              <a:stCxn id="14" idx="3"/>
              <a:endCxn id="45" idx="1"/>
            </p:cNvCxnSpPr>
            <p:nvPr/>
          </p:nvCxnSpPr>
          <p:spPr>
            <a:xfrm>
              <a:off x="3929184" y="2403426"/>
              <a:ext cx="1162753" cy="20207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15" idx="3"/>
              <a:endCxn id="46" idx="1"/>
            </p:cNvCxnSpPr>
            <p:nvPr/>
          </p:nvCxnSpPr>
          <p:spPr>
            <a:xfrm flipV="1">
              <a:off x="3929184" y="2906111"/>
              <a:ext cx="1162753" cy="50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2" idx="3"/>
              <a:endCxn id="43" idx="1"/>
            </p:cNvCxnSpPr>
            <p:nvPr/>
          </p:nvCxnSpPr>
          <p:spPr>
            <a:xfrm>
              <a:off x="3929183" y="3418890"/>
              <a:ext cx="1162754" cy="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3" idx="3"/>
              <a:endCxn id="44" idx="1"/>
            </p:cNvCxnSpPr>
            <p:nvPr/>
          </p:nvCxnSpPr>
          <p:spPr>
            <a:xfrm flipV="1">
              <a:off x="3929182" y="3921575"/>
              <a:ext cx="1162755" cy="101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16" idx="3"/>
              <a:endCxn id="47" idx="1"/>
            </p:cNvCxnSpPr>
            <p:nvPr/>
          </p:nvCxnSpPr>
          <p:spPr>
            <a:xfrm>
              <a:off x="3929182" y="3926622"/>
              <a:ext cx="1162755" cy="10143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11" idx="3"/>
              <a:endCxn id="42" idx="1"/>
            </p:cNvCxnSpPr>
            <p:nvPr/>
          </p:nvCxnSpPr>
          <p:spPr>
            <a:xfrm flipV="1">
              <a:off x="3929181" y="2398379"/>
              <a:ext cx="1162756" cy="20359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圓角矩形 71"/>
            <p:cNvSpPr/>
            <p:nvPr/>
          </p:nvSpPr>
          <p:spPr>
            <a:xfrm>
              <a:off x="7016258" y="2222856"/>
              <a:ext cx="158115" cy="84800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6879454" y="2206902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105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879454" y="3730098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342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879454" y="4743315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555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879454" y="3229660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290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879454" y="4242877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540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879454" y="2714634"/>
              <a:ext cx="750277" cy="3829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193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線單箭頭接點 80"/>
            <p:cNvCxnSpPr>
              <a:stCxn id="42" idx="3"/>
              <a:endCxn id="73" idx="1"/>
            </p:cNvCxnSpPr>
            <p:nvPr/>
          </p:nvCxnSpPr>
          <p:spPr>
            <a:xfrm>
              <a:off x="5842214" y="2398379"/>
              <a:ext cx="103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46" idx="3"/>
              <a:endCxn id="77" idx="1"/>
            </p:cNvCxnSpPr>
            <p:nvPr/>
          </p:nvCxnSpPr>
          <p:spPr>
            <a:xfrm>
              <a:off x="5842214" y="2906111"/>
              <a:ext cx="1037240" cy="15282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43" idx="3"/>
              <a:endCxn id="74" idx="1"/>
            </p:cNvCxnSpPr>
            <p:nvPr/>
          </p:nvCxnSpPr>
          <p:spPr>
            <a:xfrm>
              <a:off x="5842214" y="3419019"/>
              <a:ext cx="1037240" cy="502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44" idx="3"/>
              <a:endCxn id="75" idx="1"/>
            </p:cNvCxnSpPr>
            <p:nvPr/>
          </p:nvCxnSpPr>
          <p:spPr>
            <a:xfrm>
              <a:off x="5842214" y="3921575"/>
              <a:ext cx="1037240" cy="10132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45" idx="3"/>
              <a:endCxn id="76" idx="1"/>
            </p:cNvCxnSpPr>
            <p:nvPr/>
          </p:nvCxnSpPr>
          <p:spPr>
            <a:xfrm flipV="1">
              <a:off x="5842214" y="3421137"/>
              <a:ext cx="1037240" cy="1002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stCxn id="47" idx="3"/>
              <a:endCxn id="78" idx="1"/>
            </p:cNvCxnSpPr>
            <p:nvPr/>
          </p:nvCxnSpPr>
          <p:spPr>
            <a:xfrm flipV="1">
              <a:off x="5842214" y="2906111"/>
              <a:ext cx="1037240" cy="20349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379471" y="1665745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Sort</a:t>
              </a:r>
              <a:endParaRPr lang="zh-TW" altLang="en-US" sz="24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929181" y="1665745"/>
              <a:ext cx="1519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Stable sort</a:t>
              </a:r>
              <a:endParaRPr lang="zh-TW" altLang="en-US" sz="24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5767370" y="1665745"/>
              <a:ext cx="1519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Stable </a:t>
              </a:r>
              <a:r>
                <a:rPr lang="en-US" altLang="zh-TW" sz="2400" dirty="0" smtClean="0"/>
                <a:t>sort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0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25388"/>
            <a:ext cx="7886700" cy="4787153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template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b="1" i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RadixSort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const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使用一個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位元、基數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的基數排序法來排序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[1: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digit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],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回傳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的鍵值在第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個基數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數字</a:t>
            </a: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（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從左邊</a:t>
            </a:r>
            <a:r>
              <a:rPr lang="zh-TW" altLang="zh-TW" sz="2000" dirty="0">
                <a:latin typeface="Consolas" pitchFamily="49" charset="0"/>
                <a:cs typeface="Consolas" pitchFamily="49" charset="0"/>
              </a:rPr>
              <a:t>）每一個數字的範圍都是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[0, </a:t>
            </a:r>
            <a:r>
              <a:rPr lang="en-US" altLang="zh-TW" sz="2000" i="1" dirty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lang="zh-TW" altLang="zh-TW" sz="2000" dirty="0">
                <a:latin typeface="Consolas" pitchFamily="49" charset="0"/>
                <a:cs typeface="Consolas" pitchFamily="49" charset="0"/>
              </a:rPr>
              <a:t>。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同一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個數字內的排序使用</a:t>
            </a:r>
            <a:r>
              <a:rPr lang="zh-TW" altLang="zh-TW" sz="2000" dirty="0">
                <a:latin typeface="Consolas" pitchFamily="49" charset="0"/>
                <a:cs typeface="Consolas" pitchFamily="49" charset="0"/>
              </a:rPr>
              <a:t>容器排序法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bin sort</a:t>
            </a:r>
            <a:endParaRPr lang="zh-TW" altLang="zh-TW" sz="2000" dirty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],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佇列的頭以及尾巴指標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產生一個從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開始的記錄起始鏈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1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++)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+ 1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cs typeface="Consolas" pitchFamily="49" charset="0"/>
              </a:rPr>
              <a:t>// link into a chain</a:t>
            </a:r>
            <a:endParaRPr lang="zh-TW" altLang="zh-TW" sz="2000" dirty="0" smtClean="0"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 0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/>
          <a:p>
            <a:r>
              <a:rPr lang="en-US" altLang="zh-TW" dirty="0" err="1" smtClean="0"/>
              <a:t>Prog</a:t>
            </a:r>
            <a:r>
              <a:rPr lang="en-US" altLang="zh-TW" dirty="0" smtClean="0"/>
              <a:t>. 7.5 LSD Radix Sort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61364"/>
            <a:ext cx="8300198" cy="6548925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-1 ;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&gt;=0;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--)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	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根據數字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來排序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fill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0)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將容器初始化為空的佇列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把記錄放到佇列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容器中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digit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],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]== 0)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]]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	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   for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0; !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];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++)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找出第一個非空的佇列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容器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    first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last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+ 1;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++)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連接其餘的佇列</a:t>
            </a: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{</a:t>
            </a: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])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 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		link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 = 0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defTabSz="363538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93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Example: Sorting 10 numbers in [0, 999],  r=10, d=3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88</a:t>
            </a:fld>
            <a:endParaRPr lang="zh-TW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81919" y="1111346"/>
          <a:ext cx="8971341" cy="56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Visio" r:id="rId3" imgW="7100624" imgH="4347637" progId="Visio.Drawing.11">
                  <p:embed/>
                </p:oleObj>
              </mc:Choice>
              <mc:Fallback>
                <p:oleObj name="Visio" r:id="rId3" imgW="7100624" imgH="434763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9" y="1111346"/>
                        <a:ext cx="8971341" cy="5634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8369" name="Object 1"/>
          <p:cNvGraphicFramePr>
            <a:graphicFrameLocks noChangeAspect="1"/>
          </p:cNvGraphicFramePr>
          <p:nvPr/>
        </p:nvGraphicFramePr>
        <p:xfrm>
          <a:off x="364565" y="1541463"/>
          <a:ext cx="8316912" cy="44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Visio" r:id="rId3" imgW="6778676" imgH="3639758" progId="Visio.Drawing.11">
                  <p:embed/>
                </p:oleObj>
              </mc:Choice>
              <mc:Fallback>
                <p:oleObj name="Visio" r:id="rId3" imgW="6778676" imgH="36397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65" y="1541463"/>
                        <a:ext cx="8316912" cy="443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Fast Verifying 2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void </a:t>
            </a:r>
            <a:r>
              <a:rPr lang="en-US" altLang="zh-TW" sz="2000" i="1" dirty="0" smtClean="0"/>
              <a:t>Verify</a:t>
            </a:r>
            <a:r>
              <a:rPr lang="en-US" altLang="zh-TW" sz="2000" dirty="0" smtClean="0"/>
              <a:t>2 (</a:t>
            </a:r>
            <a:r>
              <a:rPr lang="en-US" altLang="zh-TW" sz="2000" i="1" dirty="0" smtClean="0"/>
              <a:t>Element </a:t>
            </a:r>
            <a:r>
              <a:rPr lang="en-US" altLang="zh-TW" sz="2000" dirty="0" smtClean="0"/>
              <a:t>*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1, </a:t>
            </a:r>
            <a:r>
              <a:rPr lang="en-US" altLang="zh-TW" sz="2000" i="1" dirty="0" smtClean="0"/>
              <a:t>Element</a:t>
            </a:r>
            <a:r>
              <a:rPr lang="en-US" altLang="zh-TW" sz="2000" dirty="0" smtClean="0"/>
              <a:t> *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2, </a:t>
            </a:r>
            <a:r>
              <a:rPr lang="en-US" altLang="zh-TW" sz="2000" b="1" dirty="0" smtClean="0"/>
              <a:t>const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="1" dirty="0" smtClean="0"/>
              <a:t>, const 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跟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Verify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的工作一樣。不過，這次我們先對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排序過。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i="1" dirty="0" smtClean="0">
                <a:solidFill>
                  <a:srgbClr val="C00000"/>
                </a:solidFill>
              </a:rPr>
              <a:t>Sort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l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1,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n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);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依鍵值的遞增順序做排序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Sort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l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2, </a:t>
            </a:r>
            <a:r>
              <a:rPr lang="en-US" altLang="zh-TW" sz="2000" b="1" i="1" dirty="0" smtClean="0">
                <a:solidFill>
                  <a:srgbClr val="C00000"/>
                </a:solidFill>
              </a:rPr>
              <a:t>m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);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= 1,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 = 1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while</a:t>
            </a:r>
            <a:r>
              <a:rPr lang="en-US" altLang="zh-TW" sz="2000" dirty="0" smtClean="0"/>
              <a:t> ((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&amp;&amp; (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))  {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if </a:t>
            </a:r>
            <a:r>
              <a:rPr lang="en-US" altLang="zh-TW" sz="2000" dirty="0" smtClean="0"/>
              <a:t>(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])  </a:t>
            </a:r>
            <a:r>
              <a:rPr lang="en-US" altLang="zh-TW" sz="2000" b="1" dirty="0" smtClean="0"/>
              <a:t>{   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&lt;&lt; “ not in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2”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  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++</a:t>
            </a:r>
            <a:r>
              <a:rPr lang="en-US" altLang="zh-TW" sz="2000" b="1" dirty="0" smtClean="0"/>
              <a:t>;  }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	else if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&gt;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])  </a:t>
            </a:r>
            <a:r>
              <a:rPr lang="en-US" altLang="zh-TW" sz="2000" b="1" dirty="0" smtClean="0"/>
              <a:t>{   </a:t>
            </a:r>
            <a:r>
              <a:rPr lang="en-US" altLang="zh-TW" sz="2000" b="1" dirty="0" err="1" smtClean="0"/>
              <a:t>cout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 &lt;&lt; “not in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1”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 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++</a:t>
            </a:r>
            <a:r>
              <a:rPr lang="en-US" altLang="zh-TW" sz="2000" b="1" dirty="0" smtClean="0"/>
              <a:t>;   }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	else  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鍵值相等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{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if </a:t>
            </a:r>
            <a:r>
              <a:rPr lang="en-US" altLang="zh-TW" sz="2000" dirty="0" smtClean="0"/>
              <a:t>(!</a:t>
            </a:r>
            <a:r>
              <a:rPr lang="en-US" altLang="zh-TW" sz="2000" i="1" dirty="0" smtClean="0"/>
              <a:t>Compare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],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2[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]))  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“Discrepancy in”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&lt;&lt;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1[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]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++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++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      }</a:t>
            </a:r>
            <a:endParaRPr lang="zh-TW" altLang="zh-TW" sz="2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if</a:t>
            </a:r>
            <a:r>
              <a:rPr lang="en-US" altLang="zh-TW" sz="2000" dirty="0" smtClean="0"/>
              <a:t> (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</a:t>
            </a:r>
            <a:r>
              <a:rPr lang="en-US" altLang="zh-TW" sz="2000" i="1" dirty="0" err="1" smtClean="0"/>
              <a:t>OutputRest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1, </a:t>
            </a:r>
            <a:r>
              <a:rPr lang="en-US" altLang="zh-TW" sz="2000" i="1" dirty="0" err="1" smtClean="0"/>
              <a:t>i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, 1)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	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輸出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從</a:t>
            </a:r>
            <a:r>
              <a:rPr lang="en-US" altLang="zh-TW" sz="2000" i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的記錄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	else if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 &lt;=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 </a:t>
            </a:r>
            <a:r>
              <a:rPr lang="en-US" altLang="zh-TW" sz="2000" i="1" dirty="0" err="1" smtClean="0"/>
              <a:t>OutputRest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2, </a:t>
            </a:r>
            <a:r>
              <a:rPr lang="en-US" altLang="zh-TW" sz="2000" i="1" dirty="0" smtClean="0"/>
              <a:t>j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, 2)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輸出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從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到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TW" altLang="zh-TW" sz="2000" dirty="0" smtClean="0">
                <a:solidFill>
                  <a:schemeClr val="accent6">
                    <a:lumMod val="75000"/>
                  </a:schemeClr>
                </a:solidFill>
              </a:rPr>
              <a:t>的記錄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534988" algn="l"/>
                <a:tab pos="900113" algn="l"/>
              </a:tabLst>
            </a:pPr>
            <a:r>
              <a:rPr lang="en-US" altLang="zh-TW" sz="2000" b="1" dirty="0" smtClean="0"/>
              <a:t>}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03259" y="2312894"/>
            <a:ext cx="2420470" cy="1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03258" y="2761129"/>
            <a:ext cx="2017059" cy="1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5943599" y="2433918"/>
            <a:ext cx="0" cy="3272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0833" name="Object 1"/>
          <p:cNvGraphicFramePr>
            <a:graphicFrameLocks noChangeAspect="1"/>
          </p:cNvGraphicFramePr>
          <p:nvPr/>
        </p:nvGraphicFramePr>
        <p:xfrm>
          <a:off x="661182" y="1624821"/>
          <a:ext cx="7934178" cy="43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Visio" r:id="rId3" imgW="6166752" imgH="3253034" progId="Visio.Drawing.11">
                  <p:embed/>
                </p:oleObj>
              </mc:Choice>
              <mc:Fallback>
                <p:oleObj name="Visio" r:id="rId3" imgW="6166752" imgH="3253034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82" y="1624821"/>
                        <a:ext cx="7934178" cy="436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7.2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Insertion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7.3 Quick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7.4 How fast we can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7.5 Merge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7.6 Heap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7.7 Radix sort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7.8 (List and table sorts)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7.9 Summary of internal sorting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Sort Methods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1735528" y="2209336"/>
          <a:ext cx="5199844" cy="2925370"/>
        </p:xfrm>
        <a:graphic>
          <a:graphicData uri="http://schemas.openxmlformats.org/drawingml/2006/table">
            <a:tbl>
              <a:tblPr/>
              <a:tblGrid>
                <a:gridCol w="1926125"/>
                <a:gridCol w="1800257"/>
                <a:gridCol w="1473462"/>
              </a:tblGrid>
              <a:tr h="585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Method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Worst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Average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85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Insertion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Heap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i="0" kern="100" dirty="0" err="1">
                          <a:latin typeface="Times New Roman"/>
                          <a:ea typeface="新細明體"/>
                          <a:cs typeface="Times New Roman"/>
                        </a:rPr>
                        <a:t>log</a:t>
                      </a: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i="0" kern="100" dirty="0" err="1">
                          <a:latin typeface="Times New Roman"/>
                          <a:ea typeface="新細明體"/>
                          <a:cs typeface="Times New Roman"/>
                        </a:rPr>
                        <a:t>log</a:t>
                      </a: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Merge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i="0" kern="100" dirty="0" err="1">
                          <a:latin typeface="Times New Roman"/>
                          <a:ea typeface="新細明體"/>
                          <a:cs typeface="Times New Roman"/>
                        </a:rPr>
                        <a:t>log</a:t>
                      </a: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i="0" kern="100" dirty="0" err="1">
                          <a:latin typeface="Times New Roman"/>
                          <a:ea typeface="新細明體"/>
                          <a:cs typeface="Times New Roman"/>
                        </a:rPr>
                        <a:t>log</a:t>
                      </a: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50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Quick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 dirty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dirty="0" err="1">
                          <a:latin typeface="Times New Roman"/>
                          <a:ea typeface="新細明體"/>
                          <a:cs typeface="Times New Roman"/>
                        </a:rPr>
                        <a:t>log</a:t>
                      </a:r>
                      <a:r>
                        <a:rPr lang="en-US" sz="2400" i="1" kern="100" dirty="0" err="1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Sort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93</a:t>
            </a:fld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1438715" y="1913207"/>
          <a:ext cx="6101567" cy="4262505"/>
        </p:xfrm>
        <a:graphic>
          <a:graphicData uri="http://schemas.openxmlformats.org/drawingml/2006/table">
            <a:tbl>
              <a:tblPr/>
              <a:tblGrid>
                <a:gridCol w="835410"/>
                <a:gridCol w="1316274"/>
                <a:gridCol w="1316274"/>
                <a:gridCol w="1316274"/>
                <a:gridCol w="1317335"/>
              </a:tblGrid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  <a:cs typeface="Times New Roman"/>
                        </a:rPr>
                        <a:t>Insert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  <a:cs typeface="Times New Roman"/>
                        </a:rPr>
                        <a:t>Heap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  <a:cs typeface="Times New Roman"/>
                        </a:rPr>
                        <a:t>Merge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i="1" kern="100">
                          <a:latin typeface="Times New Roman"/>
                          <a:ea typeface="新細明體"/>
                          <a:cs typeface="Times New Roman"/>
                        </a:rPr>
                        <a:t>Quick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50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0.004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0.008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0.006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0.011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0.019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0.017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0.013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0.033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0.042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0.037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0.029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0.067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0.066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0.059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0.045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400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0.117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0.090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0.079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0.061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500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0.179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0.116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0.100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0.079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0.662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0.245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0.213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0.169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2.439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0.519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0.459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0.358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3000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5.390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0.809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0.721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0.560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4000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9.530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1.105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0.972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0.761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7885"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5000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15.935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1.410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新細明體"/>
                          <a:cs typeface="Times New Roman"/>
                        </a:rPr>
                        <a:t>1.271</a:t>
                      </a:r>
                      <a:endParaRPr lang="zh-TW" sz="20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0.970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Sort Methods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94</a:t>
            </a:fld>
            <a:endParaRPr lang="zh-TW" altLang="en-US"/>
          </a:p>
        </p:txBody>
      </p:sp>
      <p:graphicFrame>
        <p:nvGraphicFramePr>
          <p:cNvPr id="154625" name="Object 1"/>
          <p:cNvGraphicFramePr>
            <a:graphicFrameLocks noChangeAspect="1"/>
          </p:cNvGraphicFramePr>
          <p:nvPr/>
        </p:nvGraphicFramePr>
        <p:xfrm>
          <a:off x="675248" y="1533378"/>
          <a:ext cx="7872327" cy="467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工作表" r:id="rId3" imgW="7400849" imgH="4314749" progId="Excel.Sheet.12">
                  <p:embed/>
                </p:oleObj>
              </mc:Choice>
              <mc:Fallback>
                <p:oleObj name="工作表" r:id="rId3" imgW="7400849" imgH="4314749" progId="Excel.Sheet.12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48" y="1533378"/>
                        <a:ext cx="7872327" cy="4670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Summary of Sorting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95</a:t>
            </a:fld>
            <a:endParaRPr lang="zh-TW" altLang="en-US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488"/>
              </p:ext>
            </p:extLst>
          </p:nvPr>
        </p:nvGraphicFramePr>
        <p:xfrm>
          <a:off x="628650" y="1384555"/>
          <a:ext cx="7905750" cy="5303520"/>
        </p:xfrm>
        <a:graphic>
          <a:graphicData uri="http://schemas.openxmlformats.org/drawingml/2006/table">
            <a:tbl>
              <a:tblPr/>
              <a:tblGrid>
                <a:gridCol w="1684244"/>
                <a:gridCol w="1613647"/>
                <a:gridCol w="1573306"/>
                <a:gridCol w="303455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Algorithm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Time (WC)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Time(Ave)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selection-sort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insertion-sort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slow (good for small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quick-sort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2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log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expected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in-place, randomized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fastest (good for large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heap-sort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log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log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in-place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fast (good for large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04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merge-sort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log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log </a:t>
                      </a:r>
                      <a:r>
                        <a:rPr kumimoji="0" lang="en-US" altLang="zh-TW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sequential data access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 fast (good for huge inputs)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Every sorting algorithm has its </a:t>
            </a:r>
            <a:r>
              <a:rPr lang="en-US" altLang="zh-TW" dirty="0" smtClean="0">
                <a:solidFill>
                  <a:srgbClr val="C00000"/>
                </a:solidFill>
              </a:rPr>
              <a:t>pros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No one size fit all solution</a:t>
            </a:r>
          </a:p>
          <a:p>
            <a:r>
              <a:rPr lang="en-US" altLang="zh-TW" dirty="0" smtClean="0"/>
              <a:t>C++'s sort methods</a:t>
            </a:r>
          </a:p>
          <a:p>
            <a:pPr lvl="1"/>
            <a:r>
              <a:rPr lang="en-US" altLang="zh-TW" dirty="0" smtClean="0"/>
              <a:t>sort()</a:t>
            </a:r>
          </a:p>
          <a:p>
            <a:pPr lvl="2"/>
            <a:r>
              <a:rPr lang="en-US" altLang="zh-TW" b="1" dirty="0" smtClean="0">
                <a:solidFill>
                  <a:srgbClr val="0000CC"/>
                </a:solidFill>
              </a:rPr>
              <a:t>Quick Sort </a:t>
            </a:r>
            <a:r>
              <a:rPr lang="en-US" altLang="zh-TW" dirty="0" smtClean="0"/>
              <a:t>that reverts to </a:t>
            </a:r>
            <a:r>
              <a:rPr lang="en-US" altLang="zh-TW" dirty="0" smtClean="0">
                <a:solidFill>
                  <a:srgbClr val="0000CC"/>
                </a:solidFill>
              </a:rPr>
              <a:t>Heap Sort </a:t>
            </a:r>
            <a:r>
              <a:rPr lang="en-US" altLang="zh-TW" dirty="0"/>
              <a:t>when </a:t>
            </a:r>
            <a:r>
              <a:rPr lang="en-US" altLang="zh-TW" dirty="0" smtClean="0"/>
              <a:t>the </a:t>
            </a:r>
            <a:r>
              <a:rPr lang="en-US" altLang="zh-TW" dirty="0"/>
              <a:t>recursion depth exceeds </a:t>
            </a:r>
            <a:r>
              <a:rPr lang="en-US" altLang="zh-TW" dirty="0" smtClean="0"/>
              <a:t>some threshold and to </a:t>
            </a:r>
            <a:r>
              <a:rPr lang="en-US" altLang="zh-TW" dirty="0" smtClean="0">
                <a:solidFill>
                  <a:srgbClr val="0000CC"/>
                </a:solidFill>
              </a:rPr>
              <a:t>Insertion Sort </a:t>
            </a:r>
            <a:r>
              <a:rPr lang="en-US" altLang="zh-TW" dirty="0" smtClean="0"/>
              <a:t>when the segment size becomes small</a:t>
            </a:r>
          </a:p>
          <a:p>
            <a:pPr lvl="1"/>
            <a:r>
              <a:rPr lang="en-US" altLang="zh-TW" dirty="0" err="1" smtClean="0"/>
              <a:t>stable_sort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b="1" dirty="0" smtClean="0">
                <a:solidFill>
                  <a:srgbClr val="0000CC"/>
                </a:solidFill>
              </a:rPr>
              <a:t>Merge Sort </a:t>
            </a:r>
            <a:r>
              <a:rPr lang="en-US" altLang="zh-TW" dirty="0" smtClean="0"/>
              <a:t>that revers to </a:t>
            </a:r>
            <a:r>
              <a:rPr lang="en-US" altLang="zh-TW" dirty="0" smtClean="0">
                <a:solidFill>
                  <a:srgbClr val="0000CC"/>
                </a:solidFill>
              </a:rPr>
              <a:t>Insertion Sort </a:t>
            </a:r>
            <a:r>
              <a:rPr lang="en-US" altLang="zh-TW" dirty="0" smtClean="0"/>
              <a:t>when the segment size becomes small</a:t>
            </a:r>
          </a:p>
          <a:p>
            <a:pPr lvl="1"/>
            <a:r>
              <a:rPr lang="en-US" altLang="zh-TW" dirty="0" err="1" smtClean="0"/>
              <a:t>partial_sort</a:t>
            </a:r>
            <a:r>
              <a:rPr lang="en-US" altLang="zh-TW" dirty="0" smtClean="0"/>
              <a:t>()</a:t>
            </a:r>
          </a:p>
          <a:p>
            <a:pPr lvl="2"/>
            <a:r>
              <a:rPr lang="en-US" altLang="zh-TW" b="1" dirty="0" smtClean="0">
                <a:solidFill>
                  <a:srgbClr val="0000CC"/>
                </a:solidFill>
              </a:rPr>
              <a:t>Heap Sort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that has ability to stop when only the first k elements need to be sorted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48900</TotalTime>
  <Words>7010</Words>
  <Application>Microsoft Office PowerPoint</Application>
  <PresentationFormat>如螢幕大小 (4:3)</PresentationFormat>
  <Paragraphs>2153</Paragraphs>
  <Slides>96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96</vt:i4>
      </vt:variant>
    </vt:vector>
  </HeadingPairs>
  <TitlesOfParts>
    <vt:vector size="111" baseType="lpstr">
      <vt:lpstr>新細明體</vt:lpstr>
      <vt:lpstr>Arial</vt:lpstr>
      <vt:lpstr>Calibri</vt:lpstr>
      <vt:lpstr>Calibri Light</vt:lpstr>
      <vt:lpstr>Cambria Math</vt:lpstr>
      <vt:lpstr>Consolas</vt:lpstr>
      <vt:lpstr>Symbol</vt:lpstr>
      <vt:lpstr>Tahoma</vt:lpstr>
      <vt:lpstr>Times New Roman</vt:lpstr>
      <vt:lpstr>Vrinda</vt:lpstr>
      <vt:lpstr>Wingdings</vt:lpstr>
      <vt:lpstr>Office 佈景主題</vt:lpstr>
      <vt:lpstr>文件</vt:lpstr>
      <vt:lpstr>Visio</vt:lpstr>
      <vt:lpstr>工作表</vt:lpstr>
      <vt:lpstr>Data  Structures</vt:lpstr>
      <vt:lpstr>Outline</vt:lpstr>
      <vt:lpstr>Important Uses of Sorting</vt:lpstr>
      <vt:lpstr>Sequential Search</vt:lpstr>
      <vt:lpstr>Binary Search</vt:lpstr>
      <vt:lpstr>Verifying Two Lists </vt:lpstr>
      <vt:lpstr>Verifying Two Lists </vt:lpstr>
      <vt:lpstr>Verifying 2 Lists w Sequential Search</vt:lpstr>
      <vt:lpstr>Fast Verifying 2 Lists</vt:lpstr>
      <vt:lpstr>Classification of Sorting</vt:lpstr>
      <vt:lpstr>Internal Sort</vt:lpstr>
      <vt:lpstr>Outline</vt:lpstr>
      <vt:lpstr>Insertion Sort</vt:lpstr>
      <vt:lpstr>Insertion Sort Concept</vt:lpstr>
      <vt:lpstr>Insertion Sort Algorithm</vt:lpstr>
      <vt:lpstr>How Fast is Insertion Sort?</vt:lpstr>
      <vt:lpstr>Insertion Sort Algorithm</vt:lpstr>
      <vt:lpstr>Insertion  Sort</vt:lpstr>
      <vt:lpstr>Relative Disorder</vt:lpstr>
      <vt:lpstr>Variations of Insertion Sort</vt:lpstr>
      <vt:lpstr>Selection Sort</vt:lpstr>
      <vt:lpstr>Outline</vt:lpstr>
      <vt:lpstr>Divide-and-Conquer</vt:lpstr>
      <vt:lpstr>Quick Sort</vt:lpstr>
      <vt:lpstr>Quick Sort Concept</vt:lpstr>
      <vt:lpstr>Choice of Pivot</vt:lpstr>
      <vt:lpstr>Quick Sort Concept</vt:lpstr>
      <vt:lpstr>Quick Sort Algorithm</vt:lpstr>
      <vt:lpstr>In-Place Partitioning Example</vt:lpstr>
      <vt:lpstr>Quick Sort Example</vt:lpstr>
      <vt:lpstr>How Fast is Quick Sort ?</vt:lpstr>
      <vt:lpstr>Variations of Quick Sort</vt:lpstr>
      <vt:lpstr>Non-In-Place Partition</vt:lpstr>
      <vt:lpstr>Outline</vt:lpstr>
      <vt:lpstr>7.4 How Fast Can We Sort?</vt:lpstr>
      <vt:lpstr>How Fast Can We Sort?</vt:lpstr>
      <vt:lpstr>C++ STL sort Function</vt:lpstr>
      <vt:lpstr>Outline</vt:lpstr>
      <vt:lpstr>7.5 Merge Sort</vt:lpstr>
      <vt:lpstr>Merge Sort Algorithm (Nonrecursive)</vt:lpstr>
      <vt:lpstr>Merge Sort Algorithm (Nonrecursive)</vt:lpstr>
      <vt:lpstr>Merge Sort Algorithm (Nonrecursive)</vt:lpstr>
      <vt:lpstr>Nonrecursive Merge Sort</vt:lpstr>
      <vt:lpstr>Nonrecursive Merge Sort</vt:lpstr>
      <vt:lpstr>Complexity</vt:lpstr>
      <vt:lpstr>Merge Two Sorted Lists</vt:lpstr>
      <vt:lpstr>Merge Two Sorted Lists</vt:lpstr>
      <vt:lpstr>Merge Two Sorted Lists</vt:lpstr>
      <vt:lpstr>Recursive Merge Sort</vt:lpstr>
      <vt:lpstr>Recursive Merge Sort</vt:lpstr>
      <vt:lpstr>Recursive Merge Sort</vt:lpstr>
      <vt:lpstr>Recursive Merge Sort</vt:lpstr>
      <vt:lpstr>Recursive Merge Sort</vt:lpstr>
      <vt:lpstr>Recursive Merge Sort</vt:lpstr>
      <vt:lpstr>Recursive Merge Sort</vt:lpstr>
      <vt:lpstr>How Fast is Merge Sort ?</vt:lpstr>
      <vt:lpstr>Variations of Merge Sort</vt:lpstr>
      <vt:lpstr>C++ STL stable_sort Function</vt:lpstr>
      <vt:lpstr>Outline</vt:lpstr>
      <vt:lpstr>7.6 Heap Sort Concept</vt:lpstr>
      <vt:lpstr>Heap Sort Detail Steps</vt:lpstr>
      <vt:lpstr>Heap Sort Detail Steps</vt:lpstr>
      <vt:lpstr>Heap Sort Detail Steps</vt:lpstr>
      <vt:lpstr>Heap Sort Detail Steps</vt:lpstr>
      <vt:lpstr>Heap Sort Detail Steps</vt:lpstr>
      <vt:lpstr>Heap Sort Algorithm</vt:lpstr>
      <vt:lpstr>Heap Sort Algorithm</vt:lpstr>
      <vt:lpstr>How Fast is Heap Sort?</vt:lpstr>
      <vt:lpstr>Summary</vt:lpstr>
      <vt:lpstr>Summary</vt:lpstr>
      <vt:lpstr>Outline</vt:lpstr>
      <vt:lpstr>Bucket-Sort</vt:lpstr>
      <vt:lpstr>PowerPoint 簡報</vt:lpstr>
      <vt:lpstr>Example</vt:lpstr>
      <vt:lpstr>Properties and Extensions</vt:lpstr>
      <vt:lpstr>Lexicographic Order</vt:lpstr>
      <vt:lpstr>Lexicographic-Sort</vt:lpstr>
      <vt:lpstr>PowerPoint 簡報</vt:lpstr>
      <vt:lpstr>Basics of Sorting On Several Keys</vt:lpstr>
      <vt:lpstr>Sorting on Several Keys</vt:lpstr>
      <vt:lpstr>Sorting on Several Keys</vt:lpstr>
      <vt:lpstr>Comparing MSD &amp; LSD</vt:lpstr>
      <vt:lpstr>Radix Sort</vt:lpstr>
      <vt:lpstr>Radix Sort Example</vt:lpstr>
      <vt:lpstr>LSD-First Radix Sort Example</vt:lpstr>
      <vt:lpstr>Prog. 7.5 LSD Radix Sort</vt:lpstr>
      <vt:lpstr>PowerPoint 簡報</vt:lpstr>
      <vt:lpstr>Example: Sorting 10 numbers in [0, 999],  r=10, d=3</vt:lpstr>
      <vt:lpstr>PowerPoint 簡報</vt:lpstr>
      <vt:lpstr>PowerPoint 簡報</vt:lpstr>
      <vt:lpstr>Outline</vt:lpstr>
      <vt:lpstr>Comparison of Sort Methods</vt:lpstr>
      <vt:lpstr>Comparison of Sort Methods</vt:lpstr>
      <vt:lpstr>Comparison of Sort Methods</vt:lpstr>
      <vt:lpstr>Summary of Sorting Algorithms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</dc:creator>
  <cp:lastModifiedBy>x</cp:lastModifiedBy>
  <cp:revision>4004</cp:revision>
  <dcterms:created xsi:type="dcterms:W3CDTF">2015-02-24T08:12:54Z</dcterms:created>
  <dcterms:modified xsi:type="dcterms:W3CDTF">2021-05-26T22:04:26Z</dcterms:modified>
</cp:coreProperties>
</file>