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vsd" ContentType="application/vnd.visio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1"/>
  </p:notesMasterIdLst>
  <p:handoutMasterIdLst>
    <p:handoutMasterId r:id="rId112"/>
  </p:handoutMasterIdLst>
  <p:sldIdLst>
    <p:sldId id="256" r:id="rId2"/>
    <p:sldId id="463" r:id="rId3"/>
    <p:sldId id="567" r:id="rId4"/>
    <p:sldId id="533" r:id="rId5"/>
    <p:sldId id="555" r:id="rId6"/>
    <p:sldId id="536" r:id="rId7"/>
    <p:sldId id="537" r:id="rId8"/>
    <p:sldId id="558" r:id="rId9"/>
    <p:sldId id="553" r:id="rId10"/>
    <p:sldId id="534" r:id="rId11"/>
    <p:sldId id="556" r:id="rId12"/>
    <p:sldId id="559" r:id="rId13"/>
    <p:sldId id="557" r:id="rId14"/>
    <p:sldId id="560" r:id="rId15"/>
    <p:sldId id="515" r:id="rId16"/>
    <p:sldId id="510" r:id="rId17"/>
    <p:sldId id="520" r:id="rId18"/>
    <p:sldId id="464" r:id="rId19"/>
    <p:sldId id="465" r:id="rId20"/>
    <p:sldId id="466" r:id="rId21"/>
    <p:sldId id="538" r:id="rId22"/>
    <p:sldId id="587" r:id="rId23"/>
    <p:sldId id="469" r:id="rId24"/>
    <p:sldId id="467" r:id="rId25"/>
    <p:sldId id="539" r:id="rId26"/>
    <p:sldId id="540" r:id="rId27"/>
    <p:sldId id="521" r:id="rId28"/>
    <p:sldId id="471" r:id="rId29"/>
    <p:sldId id="541" r:id="rId30"/>
    <p:sldId id="472" r:id="rId31"/>
    <p:sldId id="588" r:id="rId32"/>
    <p:sldId id="569" r:id="rId33"/>
    <p:sldId id="474" r:id="rId34"/>
    <p:sldId id="543" r:id="rId35"/>
    <p:sldId id="475" r:id="rId36"/>
    <p:sldId id="544" r:id="rId37"/>
    <p:sldId id="477" r:id="rId38"/>
    <p:sldId id="546" r:id="rId39"/>
    <p:sldId id="590" r:id="rId40"/>
    <p:sldId id="512" r:id="rId41"/>
    <p:sldId id="602" r:id="rId42"/>
    <p:sldId id="613" r:id="rId43"/>
    <p:sldId id="614" r:id="rId44"/>
    <p:sldId id="612" r:id="rId45"/>
    <p:sldId id="611" r:id="rId46"/>
    <p:sldId id="603" r:id="rId47"/>
    <p:sldId id="604" r:id="rId48"/>
    <p:sldId id="605" r:id="rId49"/>
    <p:sldId id="606" r:id="rId50"/>
    <p:sldId id="607" r:id="rId51"/>
    <p:sldId id="608" r:id="rId52"/>
    <p:sldId id="609" r:id="rId53"/>
    <p:sldId id="610" r:id="rId54"/>
    <p:sldId id="545" r:id="rId55"/>
    <p:sldId id="547" r:id="rId56"/>
    <p:sldId id="548" r:id="rId57"/>
    <p:sldId id="549" r:id="rId58"/>
    <p:sldId id="561" r:id="rId59"/>
    <p:sldId id="562" r:id="rId60"/>
    <p:sldId id="486" r:id="rId61"/>
    <p:sldId id="550" r:id="rId62"/>
    <p:sldId id="551" r:id="rId63"/>
    <p:sldId id="552" r:id="rId64"/>
    <p:sldId id="568" r:id="rId65"/>
    <p:sldId id="589" r:id="rId66"/>
    <p:sldId id="563" r:id="rId67"/>
    <p:sldId id="574" r:id="rId68"/>
    <p:sldId id="571" r:id="rId69"/>
    <p:sldId id="570" r:id="rId70"/>
    <p:sldId id="573" r:id="rId71"/>
    <p:sldId id="564" r:id="rId72"/>
    <p:sldId id="575" r:id="rId73"/>
    <p:sldId id="576" r:id="rId74"/>
    <p:sldId id="577" r:id="rId75"/>
    <p:sldId id="578" r:id="rId76"/>
    <p:sldId id="579" r:id="rId77"/>
    <p:sldId id="572" r:id="rId78"/>
    <p:sldId id="565" r:id="rId79"/>
    <p:sldId id="580" r:id="rId80"/>
    <p:sldId id="584" r:id="rId81"/>
    <p:sldId id="585" r:id="rId82"/>
    <p:sldId id="581" r:id="rId83"/>
    <p:sldId id="582" r:id="rId84"/>
    <p:sldId id="586" r:id="rId85"/>
    <p:sldId id="583" r:id="rId86"/>
    <p:sldId id="499" r:id="rId87"/>
    <p:sldId id="513" r:id="rId88"/>
    <p:sldId id="592" r:id="rId89"/>
    <p:sldId id="591" r:id="rId90"/>
    <p:sldId id="593" r:id="rId91"/>
    <p:sldId id="594" r:id="rId92"/>
    <p:sldId id="500" r:id="rId93"/>
    <p:sldId id="501" r:id="rId94"/>
    <p:sldId id="502" r:id="rId95"/>
    <p:sldId id="596" r:id="rId96"/>
    <p:sldId id="503" r:id="rId97"/>
    <p:sldId id="504" r:id="rId98"/>
    <p:sldId id="505" r:id="rId99"/>
    <p:sldId id="595" r:id="rId100"/>
    <p:sldId id="506" r:id="rId101"/>
    <p:sldId id="507" r:id="rId102"/>
    <p:sldId id="519" r:id="rId103"/>
    <p:sldId id="508" r:id="rId104"/>
    <p:sldId id="509" r:id="rId105"/>
    <p:sldId id="597" r:id="rId106"/>
    <p:sldId id="598" r:id="rId107"/>
    <p:sldId id="599" r:id="rId108"/>
    <p:sldId id="600" r:id="rId109"/>
    <p:sldId id="601" r:id="rId1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A67434EA-A851-42F4-9EB5-30B56F4ACFE5}">
          <p14:sldIdLst>
            <p14:sldId id="256"/>
            <p14:sldId id="463"/>
            <p14:sldId id="567"/>
            <p14:sldId id="533"/>
            <p14:sldId id="555"/>
            <p14:sldId id="536"/>
            <p14:sldId id="537"/>
            <p14:sldId id="558"/>
            <p14:sldId id="553"/>
            <p14:sldId id="534"/>
            <p14:sldId id="556"/>
            <p14:sldId id="559"/>
            <p14:sldId id="557"/>
            <p14:sldId id="560"/>
            <p14:sldId id="515"/>
            <p14:sldId id="510"/>
            <p14:sldId id="520"/>
            <p14:sldId id="464"/>
            <p14:sldId id="465"/>
            <p14:sldId id="466"/>
            <p14:sldId id="538"/>
            <p14:sldId id="587"/>
            <p14:sldId id="469"/>
            <p14:sldId id="467"/>
            <p14:sldId id="539"/>
            <p14:sldId id="540"/>
            <p14:sldId id="521"/>
            <p14:sldId id="471"/>
            <p14:sldId id="541"/>
            <p14:sldId id="472"/>
            <p14:sldId id="588"/>
            <p14:sldId id="569"/>
            <p14:sldId id="474"/>
            <p14:sldId id="543"/>
            <p14:sldId id="475"/>
            <p14:sldId id="544"/>
            <p14:sldId id="477"/>
            <p14:sldId id="546"/>
            <p14:sldId id="590"/>
            <p14:sldId id="512"/>
            <p14:sldId id="602"/>
            <p14:sldId id="613"/>
            <p14:sldId id="614"/>
            <p14:sldId id="612"/>
            <p14:sldId id="611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545"/>
            <p14:sldId id="547"/>
            <p14:sldId id="548"/>
            <p14:sldId id="549"/>
            <p14:sldId id="561"/>
            <p14:sldId id="562"/>
            <p14:sldId id="486"/>
            <p14:sldId id="550"/>
            <p14:sldId id="551"/>
            <p14:sldId id="552"/>
            <p14:sldId id="568"/>
            <p14:sldId id="589"/>
            <p14:sldId id="563"/>
            <p14:sldId id="574"/>
            <p14:sldId id="571"/>
            <p14:sldId id="570"/>
            <p14:sldId id="573"/>
            <p14:sldId id="564"/>
            <p14:sldId id="575"/>
            <p14:sldId id="576"/>
            <p14:sldId id="577"/>
            <p14:sldId id="578"/>
            <p14:sldId id="579"/>
            <p14:sldId id="572"/>
            <p14:sldId id="565"/>
            <p14:sldId id="580"/>
            <p14:sldId id="584"/>
            <p14:sldId id="585"/>
            <p14:sldId id="581"/>
            <p14:sldId id="582"/>
            <p14:sldId id="586"/>
            <p14:sldId id="583"/>
            <p14:sldId id="499"/>
            <p14:sldId id="513"/>
            <p14:sldId id="592"/>
            <p14:sldId id="591"/>
            <p14:sldId id="593"/>
            <p14:sldId id="594"/>
            <p14:sldId id="500"/>
            <p14:sldId id="501"/>
            <p14:sldId id="502"/>
            <p14:sldId id="596"/>
            <p14:sldId id="503"/>
            <p14:sldId id="504"/>
            <p14:sldId id="505"/>
            <p14:sldId id="595"/>
            <p14:sldId id="506"/>
            <p14:sldId id="507"/>
            <p14:sldId id="519"/>
            <p14:sldId id="508"/>
            <p14:sldId id="509"/>
            <p14:sldId id="597"/>
            <p14:sldId id="598"/>
            <p14:sldId id="599"/>
            <p14:sldId id="600"/>
            <p14:sldId id="6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0099"/>
    <a:srgbClr val="EE1212"/>
    <a:srgbClr val="990099"/>
    <a:srgbClr val="000099"/>
    <a:srgbClr val="F3D2F4"/>
    <a:srgbClr val="FF9999"/>
    <a:srgbClr val="CC66FF"/>
    <a:srgbClr val="C0000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6582" autoAdjust="0"/>
  </p:normalViewPr>
  <p:slideViewPr>
    <p:cSldViewPr snapToGrid="0">
      <p:cViewPr varScale="1">
        <p:scale>
          <a:sx n="71" d="100"/>
          <a:sy n="71" d="100"/>
        </p:scale>
        <p:origin x="10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1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28"/>
    </p:cViewPr>
  </p:sorterViewPr>
  <p:notesViewPr>
    <p:cSldViewPr snapToGrid="0">
      <p:cViewPr varScale="1">
        <p:scale>
          <a:sx n="90" d="100"/>
          <a:sy n="90" d="100"/>
        </p:scale>
        <p:origin x="2676" y="72"/>
      </p:cViewPr>
      <p:guideLst/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B912-6339-47EF-B733-9A114BEF5F8E}" type="datetimeFigureOut">
              <a:rPr lang="zh-TW" altLang="en-US" smtClean="0"/>
              <a:pPr/>
              <a:t>2021/6/6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78320-428D-44F8-BC05-AB451E0821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024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74847-DEDB-4ED8-A241-3E26F295FA8C}" type="datetimeFigureOut">
              <a:rPr lang="zh-TW" altLang="en-US" smtClean="0"/>
              <a:pPr/>
              <a:t>2021/6/6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9F22C-31DE-4B64-BADE-26261F70D11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91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79F22C-31DE-4B64-BADE-26261F70D11A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685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24AD8-50C4-4572-B8AE-FD5B0BB64D8A}" type="datetime1">
              <a:rPr lang="zh-TW" altLang="en-US" smtClean="0"/>
              <a:pPr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767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3A754-E793-403F-AF21-93AD6C943E50}" type="datetime1">
              <a:rPr lang="zh-TW" altLang="en-US" smtClean="0"/>
              <a:pPr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19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04B08-5DCE-4DDB-BA8A-F854858EE414}" type="datetime1">
              <a:rPr lang="zh-TW" altLang="en-US" smtClean="0"/>
              <a:pPr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71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636671" y="1342670"/>
            <a:ext cx="7886700" cy="62390"/>
          </a:xfrm>
          <a:prstGeom prst="rect">
            <a:avLst/>
          </a:prstGeom>
          <a:solidFill>
            <a:srgbClr val="F3D2F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7552" y="254610"/>
            <a:ext cx="1144207" cy="1144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9429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5100014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C36EB-242E-4F6F-909D-12653E15CE77}" type="datetime1">
              <a:rPr lang="zh-TW" altLang="en-US" smtClean="0"/>
              <a:pPr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201" y="612166"/>
            <a:ext cx="1099116" cy="52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9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AAEA-49DA-4DA1-BF4C-13D5FCD93C2A}" type="datetime1">
              <a:rPr lang="zh-TW" altLang="en-US" smtClean="0"/>
              <a:pPr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33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09333"/>
            <a:ext cx="3886200" cy="466763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09333"/>
            <a:ext cx="3886200" cy="466763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2357F-6A00-43BC-B4B7-F146617DC39D}" type="datetime1">
              <a:rPr lang="zh-TW" altLang="en-US" smtClean="0"/>
              <a:pPr/>
              <a:t>2021/6/6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636671" y="1342670"/>
            <a:ext cx="7886700" cy="62390"/>
          </a:xfrm>
          <a:prstGeom prst="rect">
            <a:avLst/>
          </a:prstGeom>
          <a:solidFill>
            <a:srgbClr val="F3D2F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8552" y="254610"/>
            <a:ext cx="1144207" cy="11442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3691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7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441B-78E6-4CE0-9A9A-E0F5A2FBCD0A}" type="datetime1">
              <a:rPr lang="zh-TW" altLang="en-US" smtClean="0"/>
              <a:pPr/>
              <a:t>2021/6/6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3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F86C-C5A4-45C4-BEF1-05421A725B11}" type="datetime1">
              <a:rPr lang="zh-TW" altLang="en-US" smtClean="0"/>
              <a:pPr/>
              <a:t>2021/6/6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15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72340-58AC-44AD-AB72-52A3B9D05F79}" type="datetime1">
              <a:rPr lang="zh-TW" altLang="en-US" smtClean="0"/>
              <a:pPr/>
              <a:t>2021/6/6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5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B8FF4-8397-430C-AA34-3D6ADF2FEA59}" type="datetime1">
              <a:rPr lang="zh-TW" altLang="en-US" smtClean="0"/>
              <a:pPr/>
              <a:t>2021/6/6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2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ABF2-AB14-4299-9244-0D0E3DDC918F}" type="datetime1">
              <a:rPr lang="zh-TW" altLang="en-US" smtClean="0"/>
              <a:pPr/>
              <a:t>2021/6/6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30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B8A8-C2F2-4714-86E1-48177C028317}" type="datetime1">
              <a:rPr lang="zh-TW" altLang="en-US" smtClean="0"/>
              <a:pPr/>
              <a:t>2021/6/6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601E-3B4E-4928-8AF0-88D45E7837C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73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1.jpeg"/><Relationship Id="rId7" Type="http://schemas.openxmlformats.org/officeDocument/2006/relationships/image" Target="../media/image54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56.png"/><Relationship Id="rId7" Type="http://schemas.openxmlformats.org/officeDocument/2006/relationships/image" Target="../media/image53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jpeg"/><Relationship Id="rId5" Type="http://schemas.openxmlformats.org/officeDocument/2006/relationships/image" Target="../media/image55.jpeg"/><Relationship Id="rId10" Type="http://schemas.openxmlformats.org/officeDocument/2006/relationships/image" Target="../media/image49.png"/><Relationship Id="rId4" Type="http://schemas.openxmlformats.org/officeDocument/2006/relationships/image" Target="../media/image57.jpeg"/><Relationship Id="rId9" Type="http://schemas.openxmlformats.org/officeDocument/2006/relationships/image" Target="../media/image54.jpe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eg"/><Relationship Id="rId3" Type="http://schemas.openxmlformats.org/officeDocument/2006/relationships/image" Target="../media/image46.png"/><Relationship Id="rId7" Type="http://schemas.openxmlformats.org/officeDocument/2006/relationships/image" Target="../media/image54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jpe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Visio_2003-2010___2.vsd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5hashgenerator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1.png"/><Relationship Id="rId4" Type="http://schemas.openxmlformats.org/officeDocument/2006/relationships/image" Target="../media/image30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Word_97_-_2003___1.doc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eg"/><Relationship Id="rId4" Type="http://schemas.openxmlformats.org/officeDocument/2006/relationships/image" Target="../media/image4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8.jpeg"/><Relationship Id="rId4" Type="http://schemas.openxmlformats.org/officeDocument/2006/relationships/image" Target="../media/image44.jpe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61967" y="1446726"/>
            <a:ext cx="5626100" cy="1735137"/>
          </a:xfrm>
        </p:spPr>
        <p:txBody>
          <a:bodyPr>
            <a:noAutofit/>
          </a:bodyPr>
          <a:lstStyle/>
          <a:p>
            <a:pPr algn="l"/>
            <a:r>
              <a:rPr lang="en-US" altLang="zh-TW" b="1" dirty="0" smtClean="0">
                <a:latin typeface="Vrinda" panose="020B0502040204020203" pitchFamily="34" charset="0"/>
                <a:cs typeface="Vrinda" panose="020B0502040204020203" pitchFamily="34" charset="0"/>
              </a:rPr>
              <a:t>Data </a:t>
            </a:r>
            <a:br>
              <a:rPr lang="en-US" altLang="zh-TW" b="1" dirty="0" smtClean="0">
                <a:latin typeface="Vrinda" panose="020B0502040204020203" pitchFamily="34" charset="0"/>
                <a:cs typeface="Vrinda" panose="020B0502040204020203" pitchFamily="34" charset="0"/>
              </a:rPr>
            </a:br>
            <a:r>
              <a:rPr lang="en-US" altLang="zh-TW" b="1" dirty="0" smtClean="0">
                <a:latin typeface="Vrinda" panose="020B0502040204020203" pitchFamily="34" charset="0"/>
                <a:cs typeface="Vrinda" panose="020B0502040204020203" pitchFamily="34" charset="0"/>
              </a:rPr>
              <a:t>Structures</a:t>
            </a:r>
            <a:endParaRPr lang="zh-TW" altLang="en-US" b="1" dirty="0">
              <a:latin typeface="Vrinda" panose="020B0502040204020203" pitchFamily="34" charset="0"/>
              <a:cs typeface="Vrinda" panose="020B0502040204020203" pitchFamily="34" charset="0"/>
            </a:endParaRPr>
          </a:p>
        </p:txBody>
      </p:sp>
      <p:sp>
        <p:nvSpPr>
          <p:cNvPr id="52" name="副標題 2"/>
          <p:cNvSpPr txBox="1">
            <a:spLocks/>
          </p:cNvSpPr>
          <p:nvPr/>
        </p:nvSpPr>
        <p:spPr>
          <a:xfrm>
            <a:off x="886732" y="3125219"/>
            <a:ext cx="6858000" cy="85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3600" spc="-150" dirty="0" smtClean="0">
                <a:solidFill>
                  <a:srgbClr val="C00000"/>
                </a:solidFill>
                <a:cs typeface="Vrinda" panose="020B0502040204020203" pitchFamily="34" charset="0"/>
              </a:rPr>
              <a:t>CH8 Hashing</a:t>
            </a:r>
            <a:endParaRPr lang="zh-TW" altLang="en-US" sz="3600" spc="-150" dirty="0">
              <a:solidFill>
                <a:srgbClr val="C00000"/>
              </a:solidFill>
              <a:cs typeface="Vrinda" panose="020B0502040204020203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51419" y="1447042"/>
            <a:ext cx="3444240" cy="4191000"/>
          </a:xfrm>
          <a:prstGeom prst="rect">
            <a:avLst/>
          </a:prstGeom>
        </p:spPr>
      </p:pic>
      <p:sp>
        <p:nvSpPr>
          <p:cNvPr id="8" name="副標題 2"/>
          <p:cNvSpPr txBox="1">
            <a:spLocks/>
          </p:cNvSpPr>
          <p:nvPr/>
        </p:nvSpPr>
        <p:spPr>
          <a:xfrm>
            <a:off x="911011" y="3982280"/>
            <a:ext cx="4050456" cy="21645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Prof. Tai-Lang Jong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Office: Delta 928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Tel: 42577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email: tljong@mx.nthu.edu.tw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2021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143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Symbol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Symbol Table</a:t>
            </a:r>
          </a:p>
          <a:p>
            <a:pPr lvl="1"/>
            <a:r>
              <a:rPr lang="en-US" altLang="zh-TW" dirty="0" smtClean="0"/>
              <a:t>Can be viewed as a set of </a:t>
            </a:r>
            <a:r>
              <a:rPr lang="en-US" altLang="zh-TW" dirty="0" smtClean="0">
                <a:solidFill>
                  <a:srgbClr val="000099"/>
                </a:solidFill>
              </a:rPr>
              <a:t>name-attribute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pairs </a:t>
            </a:r>
            <a:r>
              <a:rPr lang="en-US" altLang="zh-TW" dirty="0" smtClean="0"/>
              <a:t>(like (key, element) or (key, value) pair in dictionary)</a:t>
            </a:r>
          </a:p>
          <a:p>
            <a:pPr lvl="1"/>
            <a:r>
              <a:rPr lang="en-US" altLang="zh-TW" dirty="0" smtClean="0"/>
              <a:t>A form of </a:t>
            </a:r>
            <a:r>
              <a:rPr lang="en-US" altLang="zh-TW" dirty="0" smtClean="0">
                <a:solidFill>
                  <a:srgbClr val="000099"/>
                </a:solidFill>
              </a:rPr>
              <a:t>dictionary</a:t>
            </a:r>
          </a:p>
          <a:p>
            <a:pPr lvl="1"/>
            <a:r>
              <a:rPr lang="en-US" altLang="zh-TW" dirty="0" smtClean="0"/>
              <a:t>Is used widely in many applications include spelling checker, thesaurus, loaders, compilers</a:t>
            </a:r>
          </a:p>
          <a:p>
            <a:r>
              <a:rPr lang="en-US" altLang="zh-TW" dirty="0" smtClean="0"/>
              <a:t>Common operations on a symbol table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Search</a:t>
            </a:r>
            <a:r>
              <a:rPr lang="en-US" altLang="zh-TW" dirty="0" smtClean="0"/>
              <a:t> a particular name in the table (Get(K&amp;))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Retrieve</a:t>
            </a:r>
            <a:r>
              <a:rPr lang="en-US" altLang="zh-TW" dirty="0" smtClean="0"/>
              <a:t> the attributes of that name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Modify</a:t>
            </a:r>
            <a:r>
              <a:rPr lang="en-US" altLang="zh-TW" dirty="0" smtClean="0"/>
              <a:t> the attributes of that name 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Insert</a:t>
            </a:r>
            <a:r>
              <a:rPr lang="en-US" altLang="zh-TW" dirty="0" smtClean="0"/>
              <a:t> a new name and its attributes (Insert(&lt;K,E&gt;&amp;))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Delete</a:t>
            </a:r>
            <a:r>
              <a:rPr lang="en-US" altLang="zh-TW" dirty="0" smtClean="0"/>
              <a:t> a name and its attributes (Delete(&lt;K,E&gt;&amp;))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橢圓 47"/>
          <p:cNvSpPr/>
          <p:nvPr/>
        </p:nvSpPr>
        <p:spPr>
          <a:xfrm>
            <a:off x="6270853" y="476738"/>
            <a:ext cx="2498009" cy="126976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Bloom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09333"/>
            <a:ext cx="5520607" cy="118775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We register more strings into </a:t>
            </a:r>
            <a:r>
              <a:rPr lang="en-US" altLang="zh-TW" dirty="0"/>
              <a:t>the </a:t>
            </a:r>
            <a:r>
              <a:rPr lang="en-US" altLang="zh-TW" dirty="0" smtClean="0"/>
              <a:t>Bloom filter (add more elements to set) </a:t>
            </a:r>
            <a:r>
              <a:rPr lang="en-US" altLang="zh-TW" dirty="0" smtClean="0">
                <a:solidFill>
                  <a:srgbClr val="0000CC"/>
                </a:solidFill>
              </a:rPr>
              <a:t>(The bit vector gets filled up) 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630897" y="1758231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302913" y="1752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02913" y="21236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02913" y="24948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98104" y="28660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13333" y="32373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16539" y="36085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96501" y="39797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298104" y="43510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40584" y="472224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32569" y="509347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09325" y="546470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20546" y="583594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270853" y="620717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7924844" y="1752369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585239" y="174650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585239" y="211774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585239" y="24889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580430" y="28602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580430" y="32314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580430" y="3602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580430" y="39739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580430" y="434514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580430" y="47163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580430" y="50876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80430" y="54588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580430" y="58300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580430" y="62013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Z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2492542" y="4041184"/>
            <a:ext cx="2278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"Sprite"  </a:t>
            </a:r>
            <a:r>
              <a:rPr lang="en-US" altLang="zh-TW" sz="2400" dirty="0" smtClean="0">
                <a:sym typeface="Wingdings" panose="05000000000000000000" pitchFamily="2" charset="2"/>
              </a:rPr>
              <a:t> S P R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492542" y="5297707"/>
            <a:ext cx="2160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</a:t>
            </a:r>
            <a:r>
              <a:rPr lang="en-US" altLang="zh-TW" sz="2400" dirty="0" err="1" smtClean="0"/>
              <a:t>Vitali</a:t>
            </a:r>
            <a:r>
              <a:rPr lang="en-US" altLang="zh-TW" sz="2400" dirty="0" smtClean="0"/>
              <a:t>"  </a:t>
            </a:r>
            <a:r>
              <a:rPr lang="en-US" altLang="zh-TW" sz="2400" dirty="0" smtClean="0">
                <a:sym typeface="Wingdings" panose="05000000000000000000" pitchFamily="2" charset="2"/>
              </a:rPr>
              <a:t> V I T</a:t>
            </a:r>
            <a:endParaRPr lang="zh-TW" altLang="en-US" sz="2400" dirty="0"/>
          </a:p>
        </p:txBody>
      </p:sp>
      <p:pic>
        <p:nvPicPr>
          <p:cNvPr id="5124" name="Picture 4" descr="http://i.imgur.com/KyaDZ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511" y="5051220"/>
            <a:ext cx="591757" cy="112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://www.lerdetudo.com/wp-content/uploads/2013/10/Sprite-Lata-1381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76" y="3788066"/>
            <a:ext cx="1188867" cy="96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文字方塊 52"/>
          <p:cNvSpPr txBox="1"/>
          <p:nvPr/>
        </p:nvSpPr>
        <p:spPr>
          <a:xfrm>
            <a:off x="2492542" y="3026139"/>
            <a:ext cx="221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"Fanta" </a:t>
            </a:r>
            <a:r>
              <a:rPr lang="en-US" altLang="zh-TW" sz="2400" dirty="0" smtClean="0">
                <a:sym typeface="Wingdings" panose="05000000000000000000" pitchFamily="2" charset="2"/>
              </a:rPr>
              <a:t> F A </a:t>
            </a:r>
            <a:r>
              <a:rPr lang="en-US" altLang="zh-TW" sz="2400" dirty="0">
                <a:sym typeface="Wingdings" panose="05000000000000000000" pitchFamily="2" charset="2"/>
              </a:rPr>
              <a:t>N</a:t>
            </a:r>
            <a:endParaRPr lang="zh-TW" altLang="en-US" sz="2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686078" y="147987"/>
            <a:ext cx="16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Available items</a:t>
            </a:r>
            <a:endParaRPr lang="zh-TW" altLang="en-US" dirty="0"/>
          </a:p>
        </p:txBody>
      </p:sp>
      <p:pic>
        <p:nvPicPr>
          <p:cNvPr id="51" name="Picture 8" descr="http://www.lerdetudo.com/wp-content/uploads/2013/10/Sprite-Lata-138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259" y="865298"/>
            <a:ext cx="847963" cy="6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http://i.imgur.com/KyaDZ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418" y="495967"/>
            <a:ext cx="391074" cy="74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https://pbs.twimg.com/profile_images/493592781575557120/H7R37Fc8_400x400.jpe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84" y="636765"/>
            <a:ext cx="896964" cy="89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://www.biltongstmarcus.co.uk/wp-content/uploads/2014/04/Fanta-Orange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369" y="539149"/>
            <a:ext cx="721261" cy="72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://www.biltongstmarcus.co.uk/wp-content/uploads/2014/04/Fanta-Orange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r="13913"/>
          <a:stretch/>
        </p:blipFill>
        <p:spPr bwMode="auto">
          <a:xfrm>
            <a:off x="1845993" y="2673641"/>
            <a:ext cx="625232" cy="96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198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橢圓 71"/>
          <p:cNvSpPr/>
          <p:nvPr/>
        </p:nvSpPr>
        <p:spPr>
          <a:xfrm>
            <a:off x="6270853" y="476738"/>
            <a:ext cx="2498009" cy="126976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Bloom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5389196" cy="189005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Test again</a:t>
            </a:r>
          </a:p>
          <a:p>
            <a:pPr lvl="1"/>
            <a:r>
              <a:rPr lang="en-US" altLang="zh-TW" dirty="0" smtClean="0"/>
              <a:t>Bloom filter still works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101</a:t>
            </a:fld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2519023" y="5297707"/>
            <a:ext cx="2280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"Fanta"  </a:t>
            </a:r>
            <a:r>
              <a:rPr lang="en-US" altLang="zh-TW" sz="2400" dirty="0" smtClean="0">
                <a:sym typeface="Wingdings" panose="05000000000000000000" pitchFamily="2" charset="2"/>
              </a:rPr>
              <a:t> F A N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2570282" y="3026139"/>
            <a:ext cx="2144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"Coke" </a:t>
            </a:r>
            <a:r>
              <a:rPr lang="en-US" altLang="zh-TW" sz="2400" dirty="0" smtClean="0">
                <a:sym typeface="Wingdings" panose="05000000000000000000" pitchFamily="2" charset="2"/>
              </a:rPr>
              <a:t> C O K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570282" y="4120174"/>
            <a:ext cx="1912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"Tea" </a:t>
            </a:r>
            <a:r>
              <a:rPr lang="en-US" altLang="zh-TW" sz="2400" dirty="0" smtClean="0">
                <a:sym typeface="Wingdings" panose="05000000000000000000" pitchFamily="2" charset="2"/>
              </a:rPr>
              <a:t> T E A</a:t>
            </a:r>
            <a:endParaRPr lang="zh-TW" altLang="en-US" sz="2400" dirty="0"/>
          </a:p>
        </p:txBody>
      </p:sp>
      <p:pic>
        <p:nvPicPr>
          <p:cNvPr id="57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44" y="2698511"/>
            <a:ext cx="352425" cy="4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http://img.store.sogou.com/net/a/04/link?appid=100140019&amp;url=http://www.clker.com/cliparts/u/B/V/9/F/u/red-wrong-cross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100" y="3842359"/>
            <a:ext cx="393374" cy="3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637" y="2698510"/>
            <a:ext cx="352425" cy="4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374" y="2698510"/>
            <a:ext cx="352425" cy="4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53" y="3722821"/>
            <a:ext cx="352425" cy="4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980" y="3722821"/>
            <a:ext cx="352425" cy="4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698" y="4977302"/>
            <a:ext cx="352425" cy="4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116" y="4977301"/>
            <a:ext cx="352425" cy="4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408" y="4977301"/>
            <a:ext cx="352425" cy="4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 descr="https://pbs.twimg.com/profile_images/493592781575557120/H7R37Fc8_400x400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22" y="2524916"/>
            <a:ext cx="1014095" cy="101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文字方塊 72"/>
          <p:cNvSpPr txBox="1"/>
          <p:nvPr/>
        </p:nvSpPr>
        <p:spPr>
          <a:xfrm>
            <a:off x="6686078" y="147987"/>
            <a:ext cx="16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Available items</a:t>
            </a:r>
            <a:endParaRPr lang="zh-TW" altLang="en-US" dirty="0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>
            <p:extLst/>
          </p:nvPr>
        </p:nvGraphicFramePr>
        <p:xfrm>
          <a:off x="6630897" y="1758231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7" name="文字方塊 76"/>
          <p:cNvSpPr txBox="1"/>
          <p:nvPr/>
        </p:nvSpPr>
        <p:spPr>
          <a:xfrm>
            <a:off x="6302913" y="1752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6302913" y="21236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302913" y="24948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298104" y="28660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313333" y="32373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6316539" y="36085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6296501" y="39797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6298104" y="43510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340584" y="472224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332569" y="509347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309325" y="546470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6320546" y="583594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270853" y="620717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aphicFrame>
        <p:nvGraphicFramePr>
          <p:cNvPr id="90" name="表格 89"/>
          <p:cNvGraphicFramePr>
            <a:graphicFrameLocks noGrp="1"/>
          </p:cNvGraphicFramePr>
          <p:nvPr>
            <p:extLst/>
          </p:nvPr>
        </p:nvGraphicFramePr>
        <p:xfrm>
          <a:off x="7924844" y="1752369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1" name="文字方塊 90"/>
          <p:cNvSpPr txBox="1"/>
          <p:nvPr/>
        </p:nvSpPr>
        <p:spPr>
          <a:xfrm>
            <a:off x="7585239" y="174650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7585239" y="211774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7585239" y="24889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7580430" y="28602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7580430" y="32314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7580430" y="3602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7580430" y="39739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7580430" y="434514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7580430" y="47163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7580430" y="50876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7580430" y="54588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7580430" y="58300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7580430" y="62013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Z</a:t>
            </a:r>
            <a:endParaRPr lang="zh-TW" altLang="en-US" dirty="0"/>
          </a:p>
        </p:txBody>
      </p:sp>
      <p:pic>
        <p:nvPicPr>
          <p:cNvPr id="104" name="Picture 2" descr="http://www.biltongstmarcus.co.uk/wp-content/uploads/2014/04/Fanta-Orange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8" r="13913"/>
          <a:stretch/>
        </p:blipFill>
        <p:spPr bwMode="auto">
          <a:xfrm>
            <a:off x="1906954" y="5153384"/>
            <a:ext cx="625232" cy="96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8" descr="http://www.lerdetudo.com/wp-content/uploads/2013/10/Sprite-Lata-1381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259" y="865298"/>
            <a:ext cx="847963" cy="6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4" descr="http://i.imgur.com/KyaDZ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418" y="495967"/>
            <a:ext cx="391074" cy="74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https://pbs.twimg.com/profile_images/493592781575557120/H7R37Fc8_400x400.jpe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84" y="636765"/>
            <a:ext cx="896964" cy="89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http://www.biltongstmarcus.co.uk/wp-content/uploads/2014/04/Fanta-Orange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369" y="539149"/>
            <a:ext cx="721261" cy="72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http://www.skinnymeteareviews.com/wp-content/uploads/2014/10/TeaCup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76" y="3866639"/>
            <a:ext cx="1384743" cy="10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480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Advantages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19025"/>
            <a:ext cx="5690293" cy="207901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Simple &amp; fast &amp; memory efficient</a:t>
            </a:r>
          </a:p>
          <a:p>
            <a:r>
              <a:rPr lang="en-US" altLang="zh-TW" dirty="0" smtClean="0"/>
              <a:t>Bloom </a:t>
            </a:r>
            <a:r>
              <a:rPr lang="en-US" altLang="zh-TW" dirty="0"/>
              <a:t>filters </a:t>
            </a:r>
            <a:r>
              <a:rPr lang="en-US" altLang="zh-TW" dirty="0" smtClean="0">
                <a:solidFill>
                  <a:srgbClr val="FF0000"/>
                </a:solidFill>
              </a:rPr>
              <a:t>filter </a:t>
            </a:r>
            <a:r>
              <a:rPr lang="en-US" altLang="zh-TW" dirty="0">
                <a:solidFill>
                  <a:srgbClr val="FF0000"/>
                </a:solidFill>
              </a:rPr>
              <a:t>out the majority of true negatives</a:t>
            </a:r>
            <a:r>
              <a:rPr lang="en-US" altLang="zh-TW" dirty="0"/>
              <a:t> and therefore enable the design of efficient systems.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102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/>
          </p:nvPr>
        </p:nvGraphicFramePr>
        <p:xfrm>
          <a:off x="6630897" y="1758231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302913" y="1752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02913" y="21236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02913" y="24948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298104" y="28660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313333" y="32373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16539" y="36085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296501" y="39797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298104" y="43510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40584" y="472224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32569" y="509347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309325" y="546470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6320546" y="583594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270853" y="620717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/>
          </p:nvPr>
        </p:nvGraphicFramePr>
        <p:xfrm>
          <a:off x="7924844" y="1752369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7585239" y="174650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585239" y="211774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585239" y="24889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580430" y="28602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580430" y="32314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580430" y="3602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580430" y="39739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580430" y="434514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80430" y="47163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580430" y="50876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580430" y="54588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580430" y="58300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7580430" y="62013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Z</a:t>
            </a:r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750990" y="3679892"/>
            <a:ext cx="1835182" cy="21573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"Coca Cola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"Fanta"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"Sprite"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 smtClean="0">
                <a:solidFill>
                  <a:schemeClr val="tx1"/>
                </a:solidFill>
              </a:rPr>
              <a:t>"</a:t>
            </a:r>
            <a:r>
              <a:rPr lang="en-US" altLang="zh-TW" sz="2000" dirty="0" err="1" smtClean="0">
                <a:solidFill>
                  <a:schemeClr val="tx1"/>
                </a:solidFill>
              </a:rPr>
              <a:t>Vitali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2675605" y="4725816"/>
            <a:ext cx="32953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4683980" y="4863593"/>
            <a:ext cx="1651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Only 26 bits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 rot="5400000">
            <a:off x="1369404" y="536910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8676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https://encrypted-tbn2.gstatic.com/images?q=tbn:ANd9GcQzDX_17Dy0zZ7I9PRzxfFfQaLQBekb6KGHZdj1wPoYUc6fpL613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" t="2419" r="3652" b="2626"/>
          <a:stretch/>
        </p:blipFill>
        <p:spPr bwMode="auto">
          <a:xfrm>
            <a:off x="200475" y="4269898"/>
            <a:ext cx="1912534" cy="194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橢圓 71"/>
          <p:cNvSpPr/>
          <p:nvPr/>
        </p:nvSpPr>
        <p:spPr>
          <a:xfrm>
            <a:off x="6270853" y="476738"/>
            <a:ext cx="2498009" cy="126976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Disadvantages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2"/>
            <a:ext cx="5389196" cy="272504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Bloom filter exhibits </a:t>
            </a:r>
            <a:r>
              <a:rPr lang="en-US" altLang="zh-TW" dirty="0" smtClean="0">
                <a:solidFill>
                  <a:srgbClr val="0000CC"/>
                </a:solidFill>
              </a:rPr>
              <a:t>false positive</a:t>
            </a:r>
          </a:p>
          <a:p>
            <a:pPr lvl="1"/>
            <a:r>
              <a:rPr lang="en-US" altLang="zh-TW" dirty="0" smtClean="0"/>
              <a:t>When Bloom filter says "yes", it is not 100% true</a:t>
            </a:r>
          </a:p>
          <a:p>
            <a:pPr lvl="1"/>
            <a:r>
              <a:rPr lang="en-US" altLang="zh-TW" dirty="0" smtClean="0"/>
              <a:t>But, when </a:t>
            </a:r>
            <a:r>
              <a:rPr lang="en-US" altLang="zh-TW" dirty="0"/>
              <a:t>Bloom filter </a:t>
            </a:r>
            <a:r>
              <a:rPr lang="en-US" altLang="zh-TW" dirty="0" smtClean="0"/>
              <a:t>says "no</a:t>
            </a:r>
            <a:r>
              <a:rPr lang="en-US" altLang="zh-TW" dirty="0"/>
              <a:t>", it is always true </a:t>
            </a:r>
          </a:p>
          <a:p>
            <a:r>
              <a:rPr lang="en-US" altLang="zh-TW" dirty="0" smtClean="0"/>
              <a:t>"Coffee" is a false positive in our example (so is “Orange juice”)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103</a:t>
            </a:fld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2865710" y="4252590"/>
            <a:ext cx="23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"Coffee" </a:t>
            </a:r>
            <a:r>
              <a:rPr lang="en-US" altLang="zh-TW" sz="2400" dirty="0" smtClean="0">
                <a:sym typeface="Wingdings" panose="05000000000000000000" pitchFamily="2" charset="2"/>
              </a:rPr>
              <a:t> C O F</a:t>
            </a:r>
            <a:endParaRPr lang="zh-TW" altLang="en-US" sz="2400" dirty="0"/>
          </a:p>
        </p:txBody>
      </p:sp>
      <p:pic>
        <p:nvPicPr>
          <p:cNvPr id="61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392" y="3909338"/>
            <a:ext cx="352425" cy="4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324" y="3909338"/>
            <a:ext cx="352425" cy="4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8" descr="http://www.lerdetudo.com/wp-content/uploads/2013/10/Sprite-Lata-1381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259" y="865298"/>
            <a:ext cx="847963" cy="69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http://i.imgur.com/KyaDZ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418" y="495967"/>
            <a:ext cx="391074" cy="74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https://pbs.twimg.com/profile_images/493592781575557120/H7R37Fc8_400x400.jpe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84" y="636765"/>
            <a:ext cx="896964" cy="89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://www.biltongstmarcus.co.uk/wp-content/uploads/2014/04/Fanta-Orange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369" y="539149"/>
            <a:ext cx="721261" cy="72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文字方塊 72"/>
          <p:cNvSpPr txBox="1"/>
          <p:nvPr/>
        </p:nvSpPr>
        <p:spPr>
          <a:xfrm>
            <a:off x="6686078" y="147987"/>
            <a:ext cx="16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Available items</a:t>
            </a:r>
            <a:endParaRPr lang="zh-TW" altLang="en-US" dirty="0"/>
          </a:p>
        </p:txBody>
      </p:sp>
      <p:graphicFrame>
        <p:nvGraphicFramePr>
          <p:cNvPr id="76" name="表格 75"/>
          <p:cNvGraphicFramePr>
            <a:graphicFrameLocks noGrp="1"/>
          </p:cNvGraphicFramePr>
          <p:nvPr/>
        </p:nvGraphicFramePr>
        <p:xfrm>
          <a:off x="6630897" y="1758231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7" name="文字方塊 76"/>
          <p:cNvSpPr txBox="1"/>
          <p:nvPr/>
        </p:nvSpPr>
        <p:spPr>
          <a:xfrm>
            <a:off x="6302913" y="1752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6302913" y="21236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302913" y="24948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6298104" y="28660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6313333" y="32373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6316539" y="36085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6296501" y="39797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6298104" y="43510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340584" y="472224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332569" y="509347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309325" y="546470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88" name="文字方塊 87"/>
          <p:cNvSpPr txBox="1"/>
          <p:nvPr/>
        </p:nvSpPr>
        <p:spPr>
          <a:xfrm>
            <a:off x="6320546" y="583594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89" name="文字方塊 88"/>
          <p:cNvSpPr txBox="1"/>
          <p:nvPr/>
        </p:nvSpPr>
        <p:spPr>
          <a:xfrm>
            <a:off x="6270853" y="620717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aphicFrame>
        <p:nvGraphicFramePr>
          <p:cNvPr id="90" name="表格 89"/>
          <p:cNvGraphicFramePr>
            <a:graphicFrameLocks noGrp="1"/>
          </p:cNvGraphicFramePr>
          <p:nvPr/>
        </p:nvGraphicFramePr>
        <p:xfrm>
          <a:off x="7924844" y="1752369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1" name="文字方塊 90"/>
          <p:cNvSpPr txBox="1"/>
          <p:nvPr/>
        </p:nvSpPr>
        <p:spPr>
          <a:xfrm>
            <a:off x="7585239" y="174650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92" name="文字方塊 91"/>
          <p:cNvSpPr txBox="1"/>
          <p:nvPr/>
        </p:nvSpPr>
        <p:spPr>
          <a:xfrm>
            <a:off x="7585239" y="211774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7585239" y="24889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7580430" y="28602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7580430" y="32314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96" name="文字方塊 95"/>
          <p:cNvSpPr txBox="1"/>
          <p:nvPr/>
        </p:nvSpPr>
        <p:spPr>
          <a:xfrm>
            <a:off x="7580430" y="3602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97" name="文字方塊 96"/>
          <p:cNvSpPr txBox="1"/>
          <p:nvPr/>
        </p:nvSpPr>
        <p:spPr>
          <a:xfrm>
            <a:off x="7580430" y="39739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7580430" y="434514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7580430" y="47163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7580430" y="50876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7580430" y="54588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7580430" y="58300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103" name="文字方塊 102"/>
          <p:cNvSpPr txBox="1"/>
          <p:nvPr/>
        </p:nvSpPr>
        <p:spPr>
          <a:xfrm>
            <a:off x="7580430" y="62013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Z</a:t>
            </a:r>
            <a:endParaRPr lang="zh-TW" altLang="en-US" dirty="0"/>
          </a:p>
        </p:txBody>
      </p:sp>
      <p:pic>
        <p:nvPicPr>
          <p:cNvPr id="8194" name="Picture 2" descr="http://www.precisionnutrition.com/wordpress/wp-content/uploads/2010/01/cup-of-black-coffee1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42" y="4104425"/>
            <a:ext cx="1180856" cy="89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160" y="3926435"/>
            <a:ext cx="352425" cy="4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963172" y="4868183"/>
            <a:ext cx="290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Our grocery does not sell coffee actually!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78960" y="6059934"/>
            <a:ext cx="5652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C00000"/>
                </a:solidFill>
              </a:rPr>
              <a:t>The probability of error </a:t>
            </a:r>
            <a:r>
              <a:rPr lang="en-US" altLang="zh-TW" sz="2000" dirty="0" smtClean="0">
                <a:solidFill>
                  <a:srgbClr val="C00000"/>
                </a:solidFill>
              </a:rPr>
              <a:t>goes </a:t>
            </a:r>
            <a:r>
              <a:rPr lang="en-US" altLang="zh-TW" sz="2000" dirty="0">
                <a:solidFill>
                  <a:srgbClr val="C00000"/>
                </a:solidFill>
              </a:rPr>
              <a:t>up as the bit array gets filled </a:t>
            </a:r>
            <a:r>
              <a:rPr lang="en-US" altLang="zh-TW" sz="2000" dirty="0" smtClean="0">
                <a:solidFill>
                  <a:srgbClr val="C00000"/>
                </a:solidFill>
              </a:rPr>
              <a:t>up.</a:t>
            </a:r>
            <a:endParaRPr lang="zh-TW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62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Bloom Filter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Key factors of a bloom filter</a:t>
            </a:r>
            <a:endParaRPr lang="en-US" altLang="zh-TW" dirty="0"/>
          </a:p>
          <a:p>
            <a:pPr lvl="1"/>
            <a:r>
              <a:rPr lang="en-US" altLang="zh-TW" dirty="0" smtClean="0"/>
              <a:t>Number of hash functions, </a:t>
            </a:r>
            <a:r>
              <a:rPr lang="en-US" altLang="zh-TW" dirty="0" smtClean="0">
                <a:solidFill>
                  <a:srgbClr val="0000CC"/>
                </a:solidFill>
              </a:rPr>
              <a:t>k</a:t>
            </a:r>
          </a:p>
          <a:p>
            <a:pPr lvl="1"/>
            <a:r>
              <a:rPr lang="en-US" altLang="zh-TW" dirty="0" smtClean="0"/>
              <a:t>Number of bits in the bit vector, </a:t>
            </a:r>
            <a:r>
              <a:rPr lang="en-US" altLang="zh-TW" dirty="0" smtClean="0">
                <a:solidFill>
                  <a:srgbClr val="0000CC"/>
                </a:solidFill>
              </a:rPr>
              <a:t>m</a:t>
            </a:r>
          </a:p>
          <a:p>
            <a:pPr lvl="1"/>
            <a:r>
              <a:rPr lang="en-US" altLang="zh-TW" dirty="0" smtClean="0"/>
              <a:t>Number of items expected to be stored, </a:t>
            </a:r>
            <a:r>
              <a:rPr lang="en-US" altLang="zh-TW" dirty="0" smtClean="0">
                <a:solidFill>
                  <a:srgbClr val="0000CC"/>
                </a:solidFill>
              </a:rPr>
              <a:t>n</a:t>
            </a:r>
          </a:p>
          <a:p>
            <a:pPr lvl="1"/>
            <a:r>
              <a:rPr lang="en-US" altLang="zh-TW" dirty="0" smtClean="0"/>
              <a:t>Uniformity of the hash functions</a:t>
            </a:r>
          </a:p>
          <a:p>
            <a:r>
              <a:rPr lang="en-US" altLang="zh-TW" dirty="0" smtClean="0"/>
              <a:t>False positive analysis</a:t>
            </a:r>
          </a:p>
          <a:p>
            <a:pPr lvl="1"/>
            <a:r>
              <a:rPr lang="en-US" altLang="zh-TW" dirty="0" smtClean="0"/>
              <a:t>Bit vector is set </a:t>
            </a:r>
            <a:r>
              <a:rPr lang="en-US" altLang="zh-TW" dirty="0" err="1" smtClean="0">
                <a:solidFill>
                  <a:srgbClr val="0000CC"/>
                </a:solidFill>
              </a:rPr>
              <a:t>nk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/>
              <a:t>times after </a:t>
            </a:r>
            <a:r>
              <a:rPr lang="en-US" altLang="zh-TW" dirty="0" smtClean="0">
                <a:solidFill>
                  <a:srgbClr val="0000CC"/>
                </a:solidFill>
              </a:rPr>
              <a:t>n</a:t>
            </a:r>
            <a:r>
              <a:rPr lang="en-US" altLang="zh-TW" dirty="0" smtClean="0"/>
              <a:t> items are stored</a:t>
            </a:r>
          </a:p>
          <a:p>
            <a:pPr lvl="1"/>
            <a:r>
              <a:rPr lang="en-US" altLang="zh-TW" dirty="0" smtClean="0"/>
              <a:t>Each time, the probability that </a:t>
            </a:r>
            <a:r>
              <a:rPr lang="en-US" altLang="zh-TW" dirty="0" smtClean="0">
                <a:solidFill>
                  <a:srgbClr val="C00000"/>
                </a:solidFill>
              </a:rPr>
              <a:t>a particular bit is set</a:t>
            </a:r>
            <a:r>
              <a:rPr lang="en-US" altLang="zh-TW" dirty="0" smtClean="0"/>
              <a:t> is (</a:t>
            </a:r>
            <a:r>
              <a:rPr lang="en-US" altLang="zh-TW" dirty="0" smtClean="0">
                <a:solidFill>
                  <a:srgbClr val="0000CC"/>
                </a:solidFill>
              </a:rPr>
              <a:t>1/m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Assume true uniformity of </a:t>
            </a:r>
            <a:r>
              <a:rPr lang="en-US" altLang="zh-TW" dirty="0" smtClean="0"/>
              <a:t>hash functions ((1-1/m) </a:t>
            </a:r>
            <a:r>
              <a:rPr lang="en-US" altLang="zh-TW" dirty="0" smtClean="0">
                <a:sym typeface="Wingdings" panose="05000000000000000000" pitchFamily="2" charset="2"/>
              </a:rPr>
              <a:t> not set)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probability that </a:t>
            </a:r>
            <a:r>
              <a:rPr lang="en-US" altLang="zh-TW" dirty="0" smtClean="0">
                <a:solidFill>
                  <a:srgbClr val="C00000"/>
                </a:solidFill>
              </a:rPr>
              <a:t>a particular bit is set after </a:t>
            </a:r>
            <a:r>
              <a:rPr lang="en-US" altLang="zh-TW" dirty="0">
                <a:solidFill>
                  <a:srgbClr val="C00000"/>
                </a:solidFill>
              </a:rPr>
              <a:t>n items are </a:t>
            </a:r>
            <a:r>
              <a:rPr lang="en-US" altLang="zh-TW" dirty="0" smtClean="0">
                <a:solidFill>
                  <a:srgbClr val="C00000"/>
                </a:solidFill>
              </a:rPr>
              <a:t>stored </a:t>
            </a:r>
            <a:r>
              <a:rPr lang="en-US" altLang="zh-TW" dirty="0" smtClean="0"/>
              <a:t>is 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0000CC"/>
                </a:solidFill>
              </a:rPr>
              <a:t>1 - (1 - 1/m)</a:t>
            </a:r>
            <a:r>
              <a:rPr lang="en-US" altLang="zh-TW" baseline="30000" dirty="0" err="1">
                <a:solidFill>
                  <a:srgbClr val="0000CC"/>
                </a:solidFill>
              </a:rPr>
              <a:t>nk</a:t>
            </a:r>
            <a:r>
              <a:rPr lang="en-US" altLang="zh-TW" dirty="0"/>
              <a:t>) 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C00000"/>
                </a:solidFill>
              </a:rPr>
              <a:t>probability of a false positive</a:t>
            </a:r>
            <a:r>
              <a:rPr lang="en-US" altLang="zh-TW" dirty="0" smtClean="0"/>
              <a:t> is </a:t>
            </a:r>
            <a:r>
              <a:rPr lang="en-US" altLang="zh-TW" dirty="0">
                <a:solidFill>
                  <a:srgbClr val="0000CC"/>
                </a:solidFill>
              </a:rPr>
              <a:t>(</a:t>
            </a:r>
            <a:r>
              <a:rPr lang="en-US" altLang="zh-TW" dirty="0" smtClean="0">
                <a:solidFill>
                  <a:srgbClr val="0000CC"/>
                </a:solidFill>
              </a:rPr>
              <a:t>1 - (</a:t>
            </a:r>
            <a:r>
              <a:rPr lang="en-US" altLang="zh-TW" dirty="0">
                <a:solidFill>
                  <a:srgbClr val="0000CC"/>
                </a:solidFill>
              </a:rPr>
              <a:t>1 - </a:t>
            </a:r>
            <a:r>
              <a:rPr lang="en-US" altLang="zh-TW" dirty="0" smtClean="0">
                <a:solidFill>
                  <a:srgbClr val="0000CC"/>
                </a:solidFill>
              </a:rPr>
              <a:t>1/m)</a:t>
            </a:r>
            <a:r>
              <a:rPr lang="en-US" altLang="zh-TW" baseline="30000" dirty="0" err="1" smtClean="0">
                <a:solidFill>
                  <a:srgbClr val="0000CC"/>
                </a:solidFill>
              </a:rPr>
              <a:t>nk</a:t>
            </a:r>
            <a:r>
              <a:rPr lang="en-US" altLang="zh-TW" dirty="0" smtClean="0">
                <a:solidFill>
                  <a:srgbClr val="0000CC"/>
                </a:solidFill>
              </a:rPr>
              <a:t>)</a:t>
            </a:r>
            <a:r>
              <a:rPr lang="en-US" altLang="zh-TW" b="1" baseline="30000" dirty="0" smtClean="0">
                <a:solidFill>
                  <a:srgbClr val="0000CC"/>
                </a:solidFill>
              </a:rPr>
              <a:t>k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altLang="zh-TW" dirty="0" smtClean="0"/>
              <a:t>We can carefully select m, n, and k to achieve our acceptable false positive rate, e.g., 1%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025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863875"/>
            <a:ext cx="7886700" cy="601855"/>
          </a:xfrm>
        </p:spPr>
        <p:txBody>
          <a:bodyPr/>
          <a:lstStyle/>
          <a:p>
            <a:r>
              <a:rPr lang="en-US" altLang="zh-TW" dirty="0" smtClean="0"/>
              <a:t>Note: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98495" y="1432048"/>
                <a:ext cx="3144707" cy="581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unc>
                            <m:func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0" smtClean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400" i="1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495" y="1432048"/>
                <a:ext cx="3144707" cy="5817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58154" y="2984089"/>
                <a:ext cx="2118978" cy="409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154" y="2984089"/>
                <a:ext cx="2118978" cy="4095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371601" y="3643487"/>
                <a:ext cx="4657750" cy="617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type m:val="skw"/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3643487"/>
                <a:ext cx="4657750" cy="6174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398494" y="4531624"/>
                <a:ext cx="2583656" cy="440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type m:val="skw"/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𝑛𝑘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494" y="4531624"/>
                <a:ext cx="2583656" cy="4409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內容版面配置區 2"/>
          <p:cNvSpPr txBox="1">
            <a:spLocks/>
          </p:cNvSpPr>
          <p:nvPr/>
        </p:nvSpPr>
        <p:spPr>
          <a:xfrm>
            <a:off x="628650" y="2267059"/>
            <a:ext cx="7886700" cy="60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For large 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371601" y="5663272"/>
                <a:ext cx="4223592" cy="564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type m:val="skw"/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𝑛𝑘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1" y="5663272"/>
                <a:ext cx="4223592" cy="5647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內容版面配置區 2"/>
          <p:cNvSpPr txBox="1">
            <a:spLocks/>
          </p:cNvSpPr>
          <p:nvPr/>
        </p:nvSpPr>
        <p:spPr>
          <a:xfrm>
            <a:off x="628650" y="5167923"/>
            <a:ext cx="7886700" cy="601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So: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7886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Hash </a:t>
            </a:r>
            <a:r>
              <a:rPr lang="en-US" altLang="zh-TW" dirty="0" smtClean="0"/>
              <a:t>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hash functions used in a Bloom filter should be </a:t>
            </a:r>
            <a:r>
              <a:rPr lang="en-US" altLang="zh-TW" b="1" dirty="0">
                <a:solidFill>
                  <a:srgbClr val="0000CC"/>
                </a:solidFill>
              </a:rPr>
              <a:t>independent</a:t>
            </a:r>
            <a:r>
              <a:rPr lang="en-US" altLang="zh-TW" dirty="0"/>
              <a:t> and </a:t>
            </a:r>
            <a:r>
              <a:rPr lang="en-US" altLang="zh-TW" b="1" dirty="0">
                <a:solidFill>
                  <a:srgbClr val="0000CC"/>
                </a:solidFill>
              </a:rPr>
              <a:t>uniformly distributed</a:t>
            </a:r>
            <a:r>
              <a:rPr lang="en-US" altLang="zh-TW" dirty="0"/>
              <a:t>. They should also be as </a:t>
            </a:r>
            <a:r>
              <a:rPr lang="en-US" altLang="zh-TW" b="1" dirty="0">
                <a:solidFill>
                  <a:srgbClr val="0000CC"/>
                </a:solidFill>
              </a:rPr>
              <a:t>fast</a:t>
            </a:r>
            <a:r>
              <a:rPr lang="en-US" altLang="zh-TW" dirty="0">
                <a:solidFill>
                  <a:srgbClr val="0000CC"/>
                </a:solidFill>
              </a:rPr>
              <a:t> </a:t>
            </a:r>
            <a:r>
              <a:rPr lang="en-US" altLang="zh-TW" dirty="0"/>
              <a:t>as possible (cryptographic hashes such as </a:t>
            </a:r>
            <a:r>
              <a:rPr lang="en-US" altLang="zh-TW" dirty="0" smtClean="0"/>
              <a:t>SHA1</a:t>
            </a:r>
            <a:r>
              <a:rPr lang="en-US" altLang="zh-TW" dirty="0"/>
              <a:t>, though widely used therefore are not very good choices</a:t>
            </a:r>
            <a:r>
              <a:rPr lang="en-US" altLang="zh-TW" dirty="0" smtClean="0"/>
              <a:t>).</a:t>
            </a:r>
          </a:p>
          <a:p>
            <a:r>
              <a:rPr lang="en-US" altLang="zh-TW" dirty="0" smtClean="0"/>
              <a:t>A </a:t>
            </a:r>
            <a:r>
              <a:rPr lang="en-US" altLang="zh-TW" dirty="0"/>
              <a:t>short survey of bloom filter implementations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>
                <a:solidFill>
                  <a:srgbClr val="0000CC"/>
                </a:solidFill>
              </a:rPr>
              <a:t>Chromium</a:t>
            </a:r>
            <a:r>
              <a:rPr lang="en-US" altLang="zh-TW" dirty="0"/>
              <a:t> uses </a:t>
            </a:r>
            <a:r>
              <a:rPr lang="en-US" altLang="zh-TW" dirty="0" err="1" smtClean="0">
                <a:solidFill>
                  <a:srgbClr val="C00000"/>
                </a:solidFill>
              </a:rPr>
              <a:t>HashMix</a:t>
            </a:r>
            <a:endParaRPr lang="en-US" altLang="zh-TW" dirty="0">
              <a:solidFill>
                <a:srgbClr val="C00000"/>
              </a:solidFill>
            </a:endParaRPr>
          </a:p>
          <a:p>
            <a:pPr lvl="1"/>
            <a:r>
              <a:rPr lang="en-US" altLang="zh-TW" dirty="0">
                <a:solidFill>
                  <a:srgbClr val="0000CC"/>
                </a:solidFill>
              </a:rPr>
              <a:t>python-</a:t>
            </a:r>
            <a:r>
              <a:rPr lang="en-US" altLang="zh-TW" dirty="0" err="1">
                <a:solidFill>
                  <a:srgbClr val="0000CC"/>
                </a:solidFill>
              </a:rPr>
              <a:t>bloomfilter</a:t>
            </a:r>
            <a:r>
              <a:rPr lang="en-US" altLang="zh-TW" dirty="0"/>
              <a:t> uses </a:t>
            </a:r>
            <a:r>
              <a:rPr lang="en-US" altLang="zh-TW" dirty="0">
                <a:solidFill>
                  <a:srgbClr val="C00000"/>
                </a:solidFill>
              </a:rPr>
              <a:t>cryptographic hashes</a:t>
            </a:r>
          </a:p>
          <a:p>
            <a:pPr lvl="1"/>
            <a:r>
              <a:rPr lang="en-US" altLang="zh-TW" dirty="0">
                <a:solidFill>
                  <a:srgbClr val="0000CC"/>
                </a:solidFill>
              </a:rPr>
              <a:t>Plan9</a:t>
            </a:r>
            <a:r>
              <a:rPr lang="en-US" altLang="zh-TW" dirty="0"/>
              <a:t> uses a simple hash as proposed in </a:t>
            </a:r>
            <a:r>
              <a:rPr lang="en-US" altLang="zh-TW" dirty="0" err="1"/>
              <a:t>Mitzenmacher</a:t>
            </a:r>
            <a:r>
              <a:rPr lang="en-US" altLang="zh-TW" dirty="0"/>
              <a:t> 2005</a:t>
            </a:r>
          </a:p>
          <a:p>
            <a:pPr lvl="1"/>
            <a:r>
              <a:rPr lang="en-US" altLang="zh-TW" dirty="0" err="1">
                <a:solidFill>
                  <a:srgbClr val="0000CC"/>
                </a:solidFill>
              </a:rPr>
              <a:t>Sdroege</a:t>
            </a:r>
            <a:r>
              <a:rPr lang="en-US" altLang="zh-TW" dirty="0">
                <a:solidFill>
                  <a:srgbClr val="0000CC"/>
                </a:solidFill>
              </a:rPr>
              <a:t> Bloom filter</a:t>
            </a:r>
            <a:r>
              <a:rPr lang="en-US" altLang="zh-TW" dirty="0"/>
              <a:t> uses </a:t>
            </a:r>
            <a:r>
              <a:rPr lang="en-US" altLang="zh-TW" dirty="0">
                <a:solidFill>
                  <a:srgbClr val="C00000"/>
                </a:solidFill>
              </a:rPr>
              <a:t>fnv1a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Squid</a:t>
            </a:r>
            <a:r>
              <a:rPr lang="en-US" altLang="zh-TW" dirty="0"/>
              <a:t> uses </a:t>
            </a:r>
            <a:r>
              <a:rPr lang="en-US" altLang="zh-TW" dirty="0">
                <a:solidFill>
                  <a:srgbClr val="C00000"/>
                </a:solidFill>
              </a:rPr>
              <a:t>MD5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723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</a:t>
            </a:r>
            <a:r>
              <a:rPr lang="en-US" altLang="zh-TW" dirty="0" smtClean="0"/>
              <a:t>Big Should Bloom Filter Be?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It's a nice property of Bloom filters that </a:t>
            </a:r>
            <a:r>
              <a:rPr lang="en-US" altLang="zh-TW" dirty="0">
                <a:solidFill>
                  <a:srgbClr val="0000CC"/>
                </a:solidFill>
              </a:rPr>
              <a:t>you can modify the false positive rate of your filter</a:t>
            </a:r>
            <a:r>
              <a:rPr lang="en-US" altLang="zh-TW" dirty="0"/>
              <a:t>. A larger filter will have less false positives, and a smaller one more.</a:t>
            </a:r>
          </a:p>
          <a:p>
            <a:r>
              <a:rPr lang="en-US" altLang="zh-TW" dirty="0"/>
              <a:t>Your </a:t>
            </a:r>
            <a:r>
              <a:rPr lang="en-US" altLang="zh-TW" dirty="0">
                <a:solidFill>
                  <a:srgbClr val="0000CC"/>
                </a:solidFill>
              </a:rPr>
              <a:t>false positive rate </a:t>
            </a:r>
            <a:r>
              <a:rPr lang="en-US" altLang="zh-TW" dirty="0"/>
              <a:t>will be approximately </a:t>
            </a:r>
            <a:endParaRPr lang="en-US" altLang="zh-TW" dirty="0" smtClean="0"/>
          </a:p>
          <a:p>
            <a:pPr marL="268288" indent="-268288">
              <a:buNone/>
            </a:pPr>
            <a:r>
              <a:rPr lang="en-US" altLang="zh-TW" dirty="0" smtClean="0"/>
              <a:t>  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i="1" dirty="0">
                <a:solidFill>
                  <a:srgbClr val="FF0000"/>
                </a:solidFill>
              </a:rPr>
              <a:t>-e</a:t>
            </a:r>
            <a:r>
              <a:rPr lang="en-US" altLang="zh-TW" i="1" baseline="30000" dirty="0">
                <a:solidFill>
                  <a:srgbClr val="FF0000"/>
                </a:solidFill>
              </a:rPr>
              <a:t>-kn/m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en-US" altLang="zh-TW" i="1" baseline="30000" dirty="0">
                <a:solidFill>
                  <a:srgbClr val="FF0000"/>
                </a:solidFill>
              </a:rPr>
              <a:t>k</a:t>
            </a:r>
            <a:r>
              <a:rPr lang="en-US" altLang="zh-TW" dirty="0"/>
              <a:t>, so you can just plug the number </a:t>
            </a:r>
            <a:r>
              <a:rPr lang="en-US" altLang="zh-TW" i="1" dirty="0">
                <a:solidFill>
                  <a:srgbClr val="0000CC"/>
                </a:solidFill>
              </a:rPr>
              <a:t>n</a:t>
            </a:r>
            <a:r>
              <a:rPr lang="en-US" altLang="zh-TW" dirty="0"/>
              <a:t> of elements you expect to insert, and try various values of </a:t>
            </a:r>
            <a:r>
              <a:rPr lang="en-US" altLang="zh-TW" i="1" dirty="0">
                <a:solidFill>
                  <a:srgbClr val="0000CC"/>
                </a:solidFill>
              </a:rPr>
              <a:t>k</a:t>
            </a:r>
            <a:r>
              <a:rPr lang="en-US" altLang="zh-TW" dirty="0"/>
              <a:t> and </a:t>
            </a:r>
            <a:r>
              <a:rPr lang="en-US" altLang="zh-TW" i="1" dirty="0">
                <a:solidFill>
                  <a:srgbClr val="0000CC"/>
                </a:solidFill>
              </a:rPr>
              <a:t>m</a:t>
            </a:r>
            <a:r>
              <a:rPr lang="en-US" altLang="zh-TW" dirty="0"/>
              <a:t> to configure your filter for your application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6361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How </a:t>
            </a:r>
            <a:r>
              <a:rPr lang="en-US" altLang="zh-TW" dirty="0" smtClean="0"/>
              <a:t>Many Hash Functions?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0000CC"/>
                </a:solidFill>
              </a:rPr>
              <a:t>more hash functions </a:t>
            </a:r>
            <a:r>
              <a:rPr lang="en-US" altLang="zh-TW" dirty="0"/>
              <a:t>you have, the </a:t>
            </a:r>
            <a:r>
              <a:rPr lang="en-US" altLang="zh-TW" dirty="0">
                <a:solidFill>
                  <a:srgbClr val="0000CC"/>
                </a:solidFill>
              </a:rPr>
              <a:t>slower </a:t>
            </a:r>
            <a:r>
              <a:rPr lang="en-US" altLang="zh-TW" dirty="0"/>
              <a:t>your </a:t>
            </a:r>
            <a:r>
              <a:rPr lang="en-US" altLang="zh-TW" dirty="0">
                <a:solidFill>
                  <a:srgbClr val="0000CC"/>
                </a:solidFill>
              </a:rPr>
              <a:t>bloom filter</a:t>
            </a:r>
            <a:r>
              <a:rPr lang="en-US" altLang="zh-TW" dirty="0"/>
              <a:t>, and the </a:t>
            </a:r>
            <a:r>
              <a:rPr lang="en-US" altLang="zh-TW" dirty="0">
                <a:solidFill>
                  <a:srgbClr val="0000CC"/>
                </a:solidFill>
              </a:rPr>
              <a:t>quicker it fills up</a:t>
            </a:r>
            <a:r>
              <a:rPr lang="en-US" altLang="zh-TW" dirty="0"/>
              <a:t>. If you have </a:t>
            </a:r>
            <a:r>
              <a:rPr lang="en-US" altLang="zh-TW" dirty="0">
                <a:solidFill>
                  <a:srgbClr val="C00000"/>
                </a:solidFill>
              </a:rPr>
              <a:t>too few</a:t>
            </a:r>
            <a:r>
              <a:rPr lang="en-US" altLang="zh-TW" dirty="0"/>
              <a:t>, however, you may suffer </a:t>
            </a:r>
            <a:r>
              <a:rPr lang="en-US" altLang="zh-TW" dirty="0">
                <a:solidFill>
                  <a:srgbClr val="C00000"/>
                </a:solidFill>
              </a:rPr>
              <a:t>too many false positives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Since you have to pick </a:t>
            </a:r>
            <a:r>
              <a:rPr lang="en-US" altLang="zh-TW" i="1" dirty="0">
                <a:solidFill>
                  <a:srgbClr val="0000CC"/>
                </a:solidFill>
              </a:rPr>
              <a:t>k</a:t>
            </a:r>
            <a:r>
              <a:rPr lang="en-US" altLang="zh-TW" dirty="0"/>
              <a:t> when you create the filter, you'll have to ballpark what range you expect </a:t>
            </a:r>
            <a:r>
              <a:rPr lang="en-US" altLang="zh-TW" i="1" dirty="0">
                <a:solidFill>
                  <a:srgbClr val="0000CC"/>
                </a:solidFill>
              </a:rPr>
              <a:t>n</a:t>
            </a:r>
            <a:r>
              <a:rPr lang="en-US" altLang="zh-TW" dirty="0"/>
              <a:t> to be in. Once you have that, you still have to choose a potential </a:t>
            </a:r>
            <a:r>
              <a:rPr lang="en-US" altLang="zh-TW" i="1" dirty="0">
                <a:solidFill>
                  <a:srgbClr val="0000CC"/>
                </a:solidFill>
              </a:rPr>
              <a:t>m</a:t>
            </a:r>
            <a:r>
              <a:rPr lang="en-US" altLang="zh-TW" dirty="0"/>
              <a:t> (the number of bits) and </a:t>
            </a:r>
            <a:r>
              <a:rPr lang="en-US" altLang="zh-TW" i="1" dirty="0">
                <a:solidFill>
                  <a:srgbClr val="0000CC"/>
                </a:solidFill>
              </a:rPr>
              <a:t>k</a:t>
            </a:r>
            <a:r>
              <a:rPr lang="en-US" altLang="zh-TW" dirty="0"/>
              <a:t> (the number of hash functions</a:t>
            </a:r>
            <a:r>
              <a:rPr lang="en-US" altLang="zh-TW" dirty="0" smtClean="0"/>
              <a:t>).</a:t>
            </a:r>
          </a:p>
          <a:p>
            <a:r>
              <a:rPr lang="en-US" altLang="zh-TW" dirty="0"/>
              <a:t>It seems a difficult optimization problem, but fortunately, given an </a:t>
            </a:r>
            <a:r>
              <a:rPr lang="en-US" altLang="zh-TW" i="1" dirty="0">
                <a:solidFill>
                  <a:srgbClr val="0000CC"/>
                </a:solidFill>
              </a:rPr>
              <a:t>m</a:t>
            </a:r>
            <a:r>
              <a:rPr lang="en-US" altLang="zh-TW" dirty="0"/>
              <a:t> and an </a:t>
            </a:r>
            <a:r>
              <a:rPr lang="en-US" altLang="zh-TW" i="1" dirty="0">
                <a:solidFill>
                  <a:srgbClr val="0000CC"/>
                </a:solidFill>
              </a:rPr>
              <a:t>n</a:t>
            </a:r>
            <a:r>
              <a:rPr lang="en-US" altLang="zh-TW" dirty="0"/>
              <a:t>, we have a function to choose the optimal value of </a:t>
            </a:r>
            <a:r>
              <a:rPr lang="en-US" altLang="zh-TW" i="1" dirty="0">
                <a:solidFill>
                  <a:srgbClr val="0000CC"/>
                </a:solidFill>
              </a:rPr>
              <a:t>k</a:t>
            </a:r>
            <a:r>
              <a:rPr lang="en-US" altLang="zh-TW" dirty="0"/>
              <a:t>: 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i="1" dirty="0">
                <a:solidFill>
                  <a:srgbClr val="C00000"/>
                </a:solidFill>
              </a:rPr>
              <a:t>m</a:t>
            </a:r>
            <a:r>
              <a:rPr lang="en-US" altLang="zh-TW" dirty="0">
                <a:solidFill>
                  <a:srgbClr val="C00000"/>
                </a:solidFill>
              </a:rPr>
              <a:t>/</a:t>
            </a:r>
            <a:r>
              <a:rPr lang="en-US" altLang="zh-TW" i="1" dirty="0">
                <a:solidFill>
                  <a:srgbClr val="C00000"/>
                </a:solidFill>
              </a:rPr>
              <a:t>n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  <a:r>
              <a:rPr lang="en-US" altLang="zh-TW" i="1" dirty="0">
                <a:solidFill>
                  <a:srgbClr val="C00000"/>
                </a:solidFill>
              </a:rPr>
              <a:t>ln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i="1" dirty="0">
                <a:solidFill>
                  <a:srgbClr val="C00000"/>
                </a:solidFill>
              </a:rPr>
              <a:t>2</a:t>
            </a:r>
            <a:r>
              <a:rPr lang="en-US" altLang="zh-TW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654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Determine A Bloom Filter’s Size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To </a:t>
            </a:r>
            <a:r>
              <a:rPr lang="en-US" altLang="zh-TW" dirty="0">
                <a:solidFill>
                  <a:srgbClr val="0000CC"/>
                </a:solidFill>
              </a:rPr>
              <a:t>choose the size of a bloom filter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marL="712788" indent="-349250">
              <a:buFont typeface="+mj-lt"/>
              <a:buAutoNum type="arabicPeriod"/>
            </a:pPr>
            <a:r>
              <a:rPr lang="en-US" altLang="zh-TW" dirty="0"/>
              <a:t>Choose a ballpark value for </a:t>
            </a:r>
            <a:r>
              <a:rPr lang="en-US" altLang="zh-TW" i="1" dirty="0">
                <a:solidFill>
                  <a:srgbClr val="C00000"/>
                </a:solidFill>
              </a:rPr>
              <a:t>n</a:t>
            </a:r>
            <a:endParaRPr lang="en-US" altLang="zh-TW" dirty="0">
              <a:solidFill>
                <a:srgbClr val="C00000"/>
              </a:solidFill>
            </a:endParaRPr>
          </a:p>
          <a:p>
            <a:pPr marL="712788" indent="-349250">
              <a:buFont typeface="+mj-lt"/>
              <a:buAutoNum type="arabicPeriod"/>
            </a:pPr>
            <a:r>
              <a:rPr lang="en-US" altLang="zh-TW" dirty="0"/>
              <a:t>Choose a value for </a:t>
            </a:r>
            <a:r>
              <a:rPr lang="en-US" altLang="zh-TW" i="1" dirty="0">
                <a:solidFill>
                  <a:srgbClr val="C00000"/>
                </a:solidFill>
              </a:rPr>
              <a:t>m</a:t>
            </a:r>
            <a:endParaRPr lang="en-US" altLang="zh-TW" dirty="0">
              <a:solidFill>
                <a:srgbClr val="C00000"/>
              </a:solidFill>
            </a:endParaRPr>
          </a:p>
          <a:p>
            <a:pPr marL="712788" indent="-349250">
              <a:buFont typeface="+mj-lt"/>
              <a:buAutoNum type="arabicPeriod"/>
            </a:pPr>
            <a:r>
              <a:rPr lang="en-US" altLang="zh-TW" dirty="0"/>
              <a:t>Calculate the optimal value of </a:t>
            </a:r>
            <a:r>
              <a:rPr lang="en-US" altLang="zh-TW" i="1" dirty="0">
                <a:solidFill>
                  <a:srgbClr val="C00000"/>
                </a:solidFill>
              </a:rPr>
              <a:t>k</a:t>
            </a:r>
            <a:endParaRPr lang="en-US" altLang="zh-TW" dirty="0">
              <a:solidFill>
                <a:srgbClr val="C00000"/>
              </a:solidFill>
            </a:endParaRPr>
          </a:p>
          <a:p>
            <a:pPr marL="712788" indent="-349250">
              <a:buFont typeface="+mj-lt"/>
              <a:buAutoNum type="arabicPeriod"/>
            </a:pPr>
            <a:r>
              <a:rPr lang="en-US" altLang="zh-TW" dirty="0"/>
              <a:t>Calculate the </a:t>
            </a:r>
            <a:r>
              <a:rPr lang="en-US" altLang="zh-TW" dirty="0">
                <a:solidFill>
                  <a:srgbClr val="C00000"/>
                </a:solidFill>
              </a:rPr>
              <a:t>error rate</a:t>
            </a:r>
            <a:r>
              <a:rPr lang="en-US" altLang="zh-TW" dirty="0"/>
              <a:t> for our chosen values of </a:t>
            </a:r>
            <a:r>
              <a:rPr lang="en-US" altLang="zh-TW" i="1" dirty="0"/>
              <a:t>n</a:t>
            </a:r>
            <a:r>
              <a:rPr lang="en-US" altLang="zh-TW" dirty="0"/>
              <a:t>, </a:t>
            </a:r>
            <a:r>
              <a:rPr lang="en-US" altLang="zh-TW" i="1" dirty="0"/>
              <a:t>m</a:t>
            </a:r>
            <a:r>
              <a:rPr lang="en-US" altLang="zh-TW" dirty="0"/>
              <a:t>, and </a:t>
            </a:r>
            <a:r>
              <a:rPr lang="en-US" altLang="zh-TW" i="1" dirty="0"/>
              <a:t>k</a:t>
            </a:r>
            <a:r>
              <a:rPr lang="en-US" altLang="zh-TW" dirty="0"/>
              <a:t>. If it's unacceptable, return to step 2 and </a:t>
            </a:r>
            <a:r>
              <a:rPr lang="en-US" altLang="zh-TW" dirty="0">
                <a:solidFill>
                  <a:srgbClr val="0000CC"/>
                </a:solidFill>
              </a:rPr>
              <a:t>change m</a:t>
            </a:r>
            <a:r>
              <a:rPr lang="en-US" altLang="zh-TW" dirty="0"/>
              <a:t>; otherwise we're done.</a:t>
            </a:r>
          </a:p>
          <a:p>
            <a:pPr marL="712788" indent="-3492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109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533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Implement Symbol Table?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4911" y="1509333"/>
            <a:ext cx="7910439" cy="4947738"/>
          </a:xfrm>
        </p:spPr>
        <p:txBody>
          <a:bodyPr>
            <a:normAutofit fontScale="92500" lnSpcReduction="20000"/>
          </a:bodyPr>
          <a:lstStyle/>
          <a:p>
            <a:pPr marL="268288" indent="-268288">
              <a:buFont typeface="+mj-lt"/>
              <a:buAutoNum type="arabicPeriod"/>
            </a:pPr>
            <a:r>
              <a:rPr lang="en-US" altLang="zh-TW" dirty="0" smtClean="0">
                <a:solidFill>
                  <a:srgbClr val="C00000"/>
                </a:solidFill>
              </a:rPr>
              <a:t>Direct Addressing</a:t>
            </a:r>
          </a:p>
          <a:p>
            <a:r>
              <a:rPr lang="en-US" altLang="zh-TW" dirty="0" smtClean="0"/>
              <a:t>Assume potential keys are numbers from some universe U ⊆ N. </a:t>
            </a:r>
          </a:p>
          <a:p>
            <a:r>
              <a:rPr lang="en-US" altLang="zh-TW" dirty="0" smtClean="0"/>
              <a:t>An element with </a:t>
            </a:r>
            <a:r>
              <a:rPr lang="en-US" altLang="zh-TW" dirty="0" smtClean="0">
                <a:solidFill>
                  <a:srgbClr val="C00000"/>
                </a:solidFill>
              </a:rPr>
              <a:t>key k ∈ U </a:t>
            </a:r>
            <a:r>
              <a:rPr lang="en-US" altLang="zh-TW" dirty="0" smtClean="0"/>
              <a:t>can be kept under </a:t>
            </a:r>
            <a:r>
              <a:rPr lang="en-US" altLang="zh-TW" dirty="0" smtClean="0">
                <a:solidFill>
                  <a:srgbClr val="C00000"/>
                </a:solidFill>
              </a:rPr>
              <a:t>index k</a:t>
            </a:r>
            <a:r>
              <a:rPr lang="en-US" altLang="zh-TW" dirty="0" smtClean="0"/>
              <a:t> in a </a:t>
            </a:r>
            <a:r>
              <a:rPr lang="en-US" altLang="zh-TW" dirty="0" smtClean="0">
                <a:solidFill>
                  <a:srgbClr val="0000CC"/>
                </a:solidFill>
              </a:rPr>
              <a:t>|U|-element array</a:t>
            </a:r>
            <a:r>
              <a:rPr lang="en-US" altLang="zh-TW" dirty="0" smtClean="0"/>
              <a:t>: </a:t>
            </a:r>
          </a:p>
          <a:p>
            <a:pPr>
              <a:buNone/>
            </a:pPr>
            <a:r>
              <a:rPr lang="en-US" altLang="zh-TW" dirty="0" smtClean="0"/>
              <a:t>	     search: O(1); insert: O(1); delete: O(1) </a:t>
            </a:r>
          </a:p>
          <a:p>
            <a:r>
              <a:rPr lang="en-US" altLang="zh-TW" dirty="0" smtClean="0"/>
              <a:t>This is extremely fast! </a:t>
            </a:r>
            <a:r>
              <a:rPr lang="en-US" altLang="zh-TW" dirty="0" smtClean="0">
                <a:solidFill>
                  <a:srgbClr val="C00000"/>
                </a:solidFill>
              </a:rPr>
              <a:t>What is the price?</a:t>
            </a:r>
            <a:r>
              <a:rPr lang="en-US" altLang="zh-TW" dirty="0" smtClean="0"/>
              <a:t> </a:t>
            </a:r>
          </a:p>
          <a:p>
            <a:pPr marL="631825" indent="-631825">
              <a:buNone/>
            </a:pPr>
            <a:r>
              <a:rPr lang="en-US" altLang="zh-TW" dirty="0" smtClean="0"/>
              <a:t>	n - number of elements currently kept. </a:t>
            </a:r>
          </a:p>
          <a:p>
            <a:pPr marL="631825" indent="-631825">
              <a:buNone/>
            </a:pPr>
            <a:r>
              <a:rPr lang="en-US" altLang="zh-TW" dirty="0" smtClean="0"/>
              <a:t>	What is space complexity? </a:t>
            </a:r>
          </a:p>
          <a:p>
            <a:pPr marL="631825" indent="-631825">
              <a:buNone/>
            </a:pPr>
            <a:r>
              <a:rPr lang="en-US" altLang="zh-TW" dirty="0">
                <a:solidFill>
                  <a:srgbClr val="C00000"/>
                </a:solidFill>
              </a:rPr>
              <a:t>	</a:t>
            </a:r>
            <a:r>
              <a:rPr lang="en-US" altLang="zh-TW" dirty="0" smtClean="0">
                <a:solidFill>
                  <a:srgbClr val="C00000"/>
                </a:solidFill>
              </a:rPr>
              <a:t>space complexity: O(|U|)</a:t>
            </a:r>
            <a:r>
              <a:rPr lang="en-US" altLang="zh-TW" dirty="0" smtClean="0"/>
              <a:t> (|U| can be very high,   even if we keep a small number of elements!) </a:t>
            </a:r>
          </a:p>
          <a:p>
            <a:r>
              <a:rPr lang="en-US" altLang="zh-TW" dirty="0" smtClean="0">
                <a:solidFill>
                  <a:srgbClr val="0000CC"/>
                </a:solidFill>
              </a:rPr>
              <a:t>Direct addressing is fast but waists a lot of memory (when </a:t>
            </a:r>
            <a:r>
              <a:rPr lang="en-US" altLang="zh-TW" b="1" dirty="0" smtClean="0">
                <a:solidFill>
                  <a:srgbClr val="FF0000"/>
                </a:solidFill>
              </a:rPr>
              <a:t>|U| &gt;&gt; n</a:t>
            </a:r>
            <a:r>
              <a:rPr lang="en-US" altLang="zh-TW" dirty="0" smtClean="0">
                <a:solidFill>
                  <a:srgbClr val="0000CC"/>
                </a:solidFill>
              </a:rPr>
              <a:t>)</a:t>
            </a:r>
            <a:endParaRPr lang="zh-TW" altLang="en-US" b="1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11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145194" y="3239869"/>
          <a:ext cx="60491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11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Implement Symbol Table?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3414359"/>
          </a:xfrm>
        </p:spPr>
        <p:txBody>
          <a:bodyPr>
            <a:normAutofit fontScale="92500"/>
          </a:bodyPr>
          <a:lstStyle/>
          <a:p>
            <a:pPr marL="363538" indent="-363538">
              <a:buFont typeface="+mj-lt"/>
              <a:buAutoNum type="arabicPeriod" startAt="2"/>
            </a:pPr>
            <a:r>
              <a:rPr lang="en-US" altLang="zh-TW" dirty="0" smtClean="0"/>
              <a:t>Binary Search Tree</a:t>
            </a:r>
          </a:p>
          <a:p>
            <a:pPr lvl="1"/>
            <a:r>
              <a:rPr lang="en-US" altLang="zh-TW" dirty="0" smtClean="0"/>
              <a:t>Allows efficient </a:t>
            </a:r>
            <a:r>
              <a:rPr lang="en-US" altLang="zh-TW" dirty="0" smtClean="0">
                <a:solidFill>
                  <a:srgbClr val="C00000"/>
                </a:solidFill>
              </a:rPr>
              <a:t>search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C00000"/>
                </a:solidFill>
              </a:rPr>
              <a:t>insert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C00000"/>
                </a:solidFill>
              </a:rPr>
              <a:t>delete</a:t>
            </a:r>
            <a:r>
              <a:rPr lang="en-US" altLang="zh-TW" dirty="0" smtClean="0"/>
              <a:t> operation in </a:t>
            </a:r>
            <a:r>
              <a:rPr lang="en-US" altLang="zh-TW" dirty="0" smtClean="0">
                <a:solidFill>
                  <a:srgbClr val="0000CC"/>
                </a:solidFill>
              </a:rPr>
              <a:t>O(h)</a:t>
            </a:r>
            <a:r>
              <a:rPr lang="en-US" altLang="zh-TW" dirty="0" smtClean="0"/>
              <a:t>, where </a:t>
            </a:r>
            <a:r>
              <a:rPr lang="en-US" altLang="zh-TW" dirty="0" smtClean="0">
                <a:solidFill>
                  <a:srgbClr val="0000CC"/>
                </a:solidFill>
              </a:rPr>
              <a:t>h</a:t>
            </a:r>
            <a:r>
              <a:rPr lang="en-US" altLang="zh-TW" dirty="0" smtClean="0"/>
              <a:t> is the height of the tree</a:t>
            </a:r>
          </a:p>
          <a:p>
            <a:pPr lvl="1"/>
            <a:r>
              <a:rPr lang="en-US" altLang="zh-TW" dirty="0" smtClean="0"/>
              <a:t>Worst case </a:t>
            </a:r>
            <a:r>
              <a:rPr lang="en-US" altLang="zh-TW" dirty="0" smtClean="0">
                <a:solidFill>
                  <a:srgbClr val="0000CC"/>
                </a:solidFill>
              </a:rPr>
              <a:t>O(n)</a:t>
            </a:r>
            <a:r>
              <a:rPr lang="en-US" altLang="zh-TW" dirty="0" smtClean="0"/>
              <a:t>, where n is the total number of identifiers</a:t>
            </a:r>
          </a:p>
          <a:p>
            <a:pPr lvl="1"/>
            <a:r>
              <a:rPr lang="en-US" altLang="zh-TW" dirty="0" smtClean="0"/>
              <a:t>Can be improved to </a:t>
            </a:r>
            <a:r>
              <a:rPr lang="en-US" altLang="zh-TW" dirty="0" smtClean="0">
                <a:solidFill>
                  <a:srgbClr val="0000CC"/>
                </a:solidFill>
              </a:rPr>
              <a:t>O(log n)</a:t>
            </a:r>
            <a:r>
              <a:rPr lang="en-US" altLang="zh-TW" dirty="0" smtClean="0"/>
              <a:t> (balanced BST, AVL tree, ..)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altLang="zh-TW" dirty="0" smtClean="0">
                <a:solidFill>
                  <a:srgbClr val="FF0000"/>
                </a:solidFill>
              </a:rPr>
              <a:t>Hash Table</a:t>
            </a:r>
          </a:p>
          <a:p>
            <a:pPr lvl="1"/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0000CC"/>
                </a:solidFill>
              </a:rPr>
              <a:t>fixed-size linear array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ht</a:t>
            </a:r>
          </a:p>
          <a:p>
            <a:pPr lvl="1"/>
            <a:r>
              <a:rPr lang="en-US" altLang="zh-TW" dirty="0" smtClean="0"/>
              <a:t>For an identifier, 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, The </a:t>
            </a:r>
            <a:r>
              <a:rPr lang="en-US" altLang="zh-TW" b="1" dirty="0" smtClean="0">
                <a:solidFill>
                  <a:srgbClr val="000099"/>
                </a:solidFill>
              </a:rPr>
              <a:t>address of x </a:t>
            </a:r>
            <a:r>
              <a:rPr lang="en-US" altLang="zh-TW" dirty="0" smtClean="0"/>
              <a:t>is determined by a </a:t>
            </a:r>
            <a:r>
              <a:rPr lang="en-US" altLang="zh-TW" b="1" dirty="0" smtClean="0">
                <a:solidFill>
                  <a:srgbClr val="0000CC"/>
                </a:solidFill>
              </a:rPr>
              <a:t>hashing function </a:t>
            </a:r>
            <a:r>
              <a:rPr lang="en-US" altLang="zh-TW" b="1" dirty="0" smtClean="0">
                <a:solidFill>
                  <a:srgbClr val="C00000"/>
                </a:solidFill>
              </a:rPr>
              <a:t>h(x)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117" y="4873112"/>
            <a:ext cx="7821638" cy="193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Tables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 </a:t>
            </a:r>
            <a:r>
              <a:rPr lang="en-US" altLang="zh-TW" i="1" dirty="0" smtClean="0">
                <a:solidFill>
                  <a:srgbClr val="0000CC"/>
                </a:solidFill>
              </a:rPr>
              <a:t>hash table </a:t>
            </a:r>
            <a:r>
              <a:rPr lang="en-US" altLang="zh-TW" dirty="0" smtClean="0"/>
              <a:t>is another</a:t>
            </a:r>
            <a:r>
              <a:rPr lang="en-US" altLang="zh-TW" i="1" dirty="0" smtClean="0"/>
              <a:t> </a:t>
            </a:r>
            <a:r>
              <a:rPr lang="en-US" altLang="zh-TW" i="1" dirty="0" smtClean="0">
                <a:solidFill>
                  <a:srgbClr val="C00000"/>
                </a:solidFill>
              </a:rPr>
              <a:t>easy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i="1" dirty="0" smtClean="0">
                <a:solidFill>
                  <a:srgbClr val="C00000"/>
                </a:solidFill>
              </a:rPr>
              <a:t>efficient</a:t>
            </a:r>
            <a:r>
              <a:rPr lang="en-US" altLang="zh-TW" i="1" dirty="0" smtClean="0"/>
              <a:t> </a:t>
            </a:r>
            <a:r>
              <a:rPr lang="en-US" altLang="zh-TW" dirty="0" smtClean="0"/>
              <a:t>implementation of a </a:t>
            </a:r>
            <a:r>
              <a:rPr lang="en-US" altLang="zh-TW" dirty="0" smtClean="0">
                <a:solidFill>
                  <a:srgbClr val="C00000"/>
                </a:solidFill>
              </a:rPr>
              <a:t>symbol table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Elements are kept in an </a:t>
            </a:r>
            <a:r>
              <a:rPr lang="en-US" altLang="zh-TW" dirty="0" smtClean="0">
                <a:solidFill>
                  <a:srgbClr val="0000CC"/>
                </a:solidFill>
              </a:rPr>
              <a:t>b-element table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CC"/>
                </a:solidFill>
              </a:rPr>
              <a:t>b &lt;&lt; |U| </a:t>
            </a:r>
          </a:p>
          <a:p>
            <a:r>
              <a:rPr lang="en-US" altLang="zh-TW" dirty="0" smtClean="0"/>
              <a:t>It works with </a:t>
            </a:r>
            <a:r>
              <a:rPr lang="en-US" altLang="zh-TW" dirty="0" smtClean="0">
                <a:solidFill>
                  <a:srgbClr val="0000CC"/>
                </a:solidFill>
              </a:rPr>
              <a:t>keys</a:t>
            </a:r>
            <a:r>
              <a:rPr lang="en-US" altLang="zh-TW" dirty="0" smtClean="0"/>
              <a:t> that are </a:t>
            </a:r>
            <a:r>
              <a:rPr lang="en-US" altLang="zh-TW" dirty="0" smtClean="0">
                <a:solidFill>
                  <a:srgbClr val="C00000"/>
                </a:solidFill>
              </a:rPr>
              <a:t>not ordered</a:t>
            </a:r>
            <a:r>
              <a:rPr lang="en-US" altLang="zh-TW" dirty="0" smtClean="0"/>
              <a:t>, but supports only</a:t>
            </a:r>
          </a:p>
          <a:p>
            <a:pPr lvl="1"/>
            <a:r>
              <a:rPr lang="en-US" altLang="zh-TW" dirty="0" smtClean="0"/>
              <a:t>Insert</a:t>
            </a:r>
          </a:p>
          <a:p>
            <a:pPr lvl="1"/>
            <a:r>
              <a:rPr lang="en-US" altLang="zh-TW" dirty="0" smtClean="0"/>
              <a:t>delete</a:t>
            </a:r>
          </a:p>
          <a:p>
            <a:pPr lvl="1"/>
            <a:r>
              <a:rPr lang="en-US" altLang="zh-TW" dirty="0" smtClean="0"/>
              <a:t>search</a:t>
            </a:r>
          </a:p>
          <a:p>
            <a:r>
              <a:rPr lang="en-US" altLang="zh-TW" dirty="0" smtClean="0"/>
              <a:t>It is based on the concept of a </a:t>
            </a:r>
            <a:r>
              <a:rPr lang="en-US" altLang="zh-TW" b="1" i="1" dirty="0" smtClean="0">
                <a:solidFill>
                  <a:srgbClr val="C00000"/>
                </a:solidFill>
              </a:rPr>
              <a:t>hash function </a:t>
            </a:r>
            <a:r>
              <a:rPr lang="en-US" altLang="zh-TW" dirty="0" smtClean="0">
                <a:solidFill>
                  <a:srgbClr val="C00000"/>
                </a:solidFill>
              </a:rPr>
              <a:t>h(key)</a:t>
            </a:r>
            <a:r>
              <a:rPr lang="en-US" altLang="zh-TW" i="1" dirty="0" smtClean="0"/>
              <a:t>.</a:t>
            </a:r>
          </a:p>
          <a:p>
            <a:pPr lvl="1"/>
            <a:r>
              <a:rPr lang="en-US" altLang="zh-TW" dirty="0" smtClean="0"/>
              <a:t>Maps each possible element into a specified </a:t>
            </a:r>
            <a:r>
              <a:rPr lang="en-US" altLang="zh-TW" dirty="0" smtClean="0">
                <a:solidFill>
                  <a:srgbClr val="0000CC"/>
                </a:solidFill>
              </a:rPr>
              <a:t>bucket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 smtClean="0">
                <a:solidFill>
                  <a:srgbClr val="0000CC"/>
                </a:solidFill>
              </a:rPr>
              <a:t>number of buckets b </a:t>
            </a:r>
            <a:r>
              <a:rPr lang="en-US" altLang="zh-TW" dirty="0" smtClean="0"/>
              <a:t>is much less than the </a:t>
            </a:r>
            <a:r>
              <a:rPr lang="en-US" altLang="zh-TW" dirty="0" smtClean="0">
                <a:solidFill>
                  <a:srgbClr val="0000CC"/>
                </a:solidFill>
              </a:rPr>
              <a:t>number of possible elements |U| (b &lt;&lt; |U|)</a:t>
            </a:r>
          </a:p>
          <a:p>
            <a:pPr lvl="1"/>
            <a:r>
              <a:rPr lang="en-US" altLang="zh-TW" dirty="0" smtClean="0"/>
              <a:t>Each </a:t>
            </a:r>
            <a:r>
              <a:rPr lang="en-US" altLang="zh-TW" dirty="0" smtClean="0">
                <a:solidFill>
                  <a:srgbClr val="0000CC"/>
                </a:solidFill>
              </a:rPr>
              <a:t>bucket</a:t>
            </a:r>
            <a:r>
              <a:rPr lang="en-US" altLang="zh-TW" dirty="0" smtClean="0"/>
              <a:t> can store </a:t>
            </a:r>
            <a:r>
              <a:rPr lang="en-US" altLang="zh-TW" dirty="0" smtClean="0">
                <a:solidFill>
                  <a:srgbClr val="C00000"/>
                </a:solidFill>
              </a:rPr>
              <a:t>a limited number of elements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276580" y="3854548"/>
            <a:ext cx="460414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hashing function: h : U → [0..b − 1]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Hashing Non-integer Keys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integer key: </a:t>
            </a:r>
          </a:p>
          <a:p>
            <a:pPr>
              <a:buNone/>
            </a:pPr>
            <a:r>
              <a:rPr lang="en-US" altLang="zh-TW" dirty="0" smtClean="0"/>
              <a:t>            hashing function: </a:t>
            </a:r>
            <a:r>
              <a:rPr lang="en-US" altLang="zh-TW" dirty="0" smtClean="0">
                <a:solidFill>
                  <a:srgbClr val="0000CC"/>
                </a:solidFill>
              </a:rPr>
              <a:t>h : U → [0..b − 1], (|U| &gt; b)</a:t>
            </a:r>
          </a:p>
          <a:p>
            <a:r>
              <a:rPr lang="en-US" altLang="zh-TW" dirty="0" smtClean="0"/>
              <a:t>What if the type of key is not integer? </a:t>
            </a:r>
          </a:p>
          <a:p>
            <a:r>
              <a:rPr lang="en-US" altLang="zh-TW" dirty="0" smtClean="0"/>
              <a:t>Additional step is needed: </a:t>
            </a:r>
          </a:p>
          <a:p>
            <a:pPr lvl="1"/>
            <a:r>
              <a:rPr lang="en-US" altLang="zh-TW" dirty="0" smtClean="0"/>
              <a:t>Before computing the hash function, the key should be transformed to integer. </a:t>
            </a:r>
          </a:p>
          <a:p>
            <a:pPr lvl="1"/>
            <a:r>
              <a:rPr lang="en-US" altLang="zh-TW" dirty="0" smtClean="0"/>
              <a:t>For example: key is a string of characters, the transformation should depend on all characters. </a:t>
            </a:r>
          </a:p>
          <a:p>
            <a:pPr lvl="1"/>
            <a:r>
              <a:rPr lang="en-US" altLang="zh-TW" dirty="0" smtClean="0"/>
              <a:t>This transforming function should have similar properties to hashing function.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Registration Division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Example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355722"/>
              </p:ext>
            </p:extLst>
          </p:nvPr>
        </p:nvGraphicFramePr>
        <p:xfrm>
          <a:off x="5040923" y="3504841"/>
          <a:ext cx="3474427" cy="2776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838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6269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承辦人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分機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 Email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269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31300 /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chen@nthu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269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郭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31301 / </a:t>
                      </a: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kuo@nthu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269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31302 /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li@nthu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269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31303 /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lin@nthu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2696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31304 /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80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wang@nthu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print"/>
          <a:srcRect r="12509"/>
          <a:stretch/>
        </p:blipFill>
        <p:spPr>
          <a:xfrm>
            <a:off x="5040923" y="1584935"/>
            <a:ext cx="3474427" cy="178634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14583" y="3010486"/>
            <a:ext cx="34640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全校多數都打電話、寄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給第一位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7846" y="4415692"/>
            <a:ext cx="2988309" cy="1739289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V="1">
            <a:off x="3868615" y="4204677"/>
            <a:ext cx="1101970" cy="429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3996493" y="4259386"/>
            <a:ext cx="974092" cy="9072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996493" y="4314094"/>
            <a:ext cx="974092" cy="1663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V="1">
            <a:off x="3022401" y="4134338"/>
            <a:ext cx="1948184" cy="362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932554" y="4634523"/>
            <a:ext cx="1038031" cy="2584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430924" y="4086029"/>
            <a:ext cx="2539661" cy="2944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628650" y="1758461"/>
            <a:ext cx="4171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請大家向註冊組承辦人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查詢學期成績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083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Concepts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78478" y="3165606"/>
            <a:ext cx="1800622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Keys</a:t>
            </a:r>
          </a:p>
          <a:p>
            <a:pPr algn="ctr"/>
            <a:r>
              <a:rPr lang="en-US" altLang="zh-TW" sz="2400" dirty="0" smtClean="0"/>
              <a:t>(e.g., names)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669651" y="2995141"/>
            <a:ext cx="1322798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Hash</a:t>
            </a:r>
            <a:br>
              <a:rPr lang="en-US" altLang="zh-TW" sz="2400" b="1" dirty="0" smtClean="0"/>
            </a:br>
            <a:r>
              <a:rPr lang="en-US" altLang="zh-TW" sz="2400" b="1" dirty="0" smtClean="0"/>
              <a:t>Function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08520" y="3165420"/>
            <a:ext cx="1022075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Values</a:t>
            </a:r>
          </a:p>
          <a:p>
            <a:pPr algn="ctr"/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0507" y="4531457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周杰倫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0507" y="5079613"/>
            <a:ext cx="170123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"</a:t>
            </a:r>
            <a:r>
              <a:rPr lang="en-US" altLang="zh-TW" dirty="0" smtClean="0">
                <a:ea typeface="標楷體" panose="03000509000000000000" pitchFamily="65" charset="-120"/>
              </a:rPr>
              <a:t>Donald</a:t>
            </a:r>
            <a:r>
              <a:rPr lang="zh-TW" altLang="en-US" dirty="0" smtClean="0"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a typeface="標楷體" panose="03000509000000000000" pitchFamily="65" charset="-120"/>
              </a:rPr>
              <a:t>Trump"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0507" y="5661786"/>
            <a:ext cx="12939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"</a:t>
            </a:r>
            <a:r>
              <a:rPr lang="zh-TW" altLang="en-US" dirty="0" smtClean="0">
                <a:ea typeface="標楷體" panose="03000509000000000000" pitchFamily="65" charset="-120"/>
              </a:rPr>
              <a:t>鈴</a:t>
            </a:r>
            <a:r>
              <a:rPr lang="zh-TW" altLang="en-US" dirty="0">
                <a:ea typeface="標楷體" panose="03000509000000000000" pitchFamily="65" charset="-120"/>
              </a:rPr>
              <a:t>木一</a:t>
            </a:r>
            <a:r>
              <a:rPr lang="zh-TW" altLang="en-US" dirty="0" smtClean="0">
                <a:ea typeface="標楷體" panose="03000509000000000000" pitchFamily="65" charset="-120"/>
              </a:rPr>
              <a:t>朗</a:t>
            </a:r>
            <a:r>
              <a:rPr lang="en-US" altLang="zh-TW" dirty="0" smtClean="0">
                <a:ea typeface="標楷體" panose="03000509000000000000" pitchFamily="65" charset="-120"/>
              </a:rPr>
              <a:t>"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29811" y="613169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 …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004059" y="4344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009758" y="4713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015457" y="50838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018880" y="5453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024579" y="5823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907030" y="3165420"/>
            <a:ext cx="1791709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Hashed Keys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(e.g., </a:t>
            </a:r>
            <a:r>
              <a:rPr lang="en-US" altLang="zh-TW" sz="2400" dirty="0" smtClean="0"/>
              <a:t>0~4)</a:t>
            </a:r>
            <a:endParaRPr lang="zh-TW" altLang="en-US" sz="2400" dirty="0"/>
          </a:p>
        </p:txBody>
      </p:sp>
      <p:sp>
        <p:nvSpPr>
          <p:cNvPr id="1029" name="內容版面配置區 1028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543356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Hash function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990099"/>
                </a:solidFill>
              </a:rPr>
              <a:t>Any</a:t>
            </a:r>
            <a:r>
              <a:rPr lang="en-US" altLang="zh-TW" dirty="0" smtClean="0"/>
              <a:t> deterministic function </a:t>
            </a:r>
            <a:r>
              <a:rPr lang="en-US" altLang="zh-TW" dirty="0"/>
              <a:t>that can </a:t>
            </a:r>
            <a:r>
              <a:rPr lang="en-US" altLang="zh-TW" dirty="0" smtClean="0">
                <a:solidFill>
                  <a:srgbClr val="FF0000"/>
                </a:solidFill>
              </a:rPr>
              <a:t>map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rgbClr val="0000CC"/>
                </a:solidFill>
              </a:rPr>
              <a:t>data of arbitrary size </a:t>
            </a:r>
            <a:r>
              <a:rPr lang="en-US" altLang="zh-TW" dirty="0">
                <a:solidFill>
                  <a:srgbClr val="C00000"/>
                </a:solidFill>
              </a:rPr>
              <a:t>(original keys) </a:t>
            </a:r>
            <a:r>
              <a:rPr lang="en-US" altLang="zh-TW" dirty="0"/>
              <a:t>to </a:t>
            </a:r>
            <a:r>
              <a:rPr lang="en-US" altLang="zh-TW" dirty="0" smtClean="0"/>
              <a:t>a continuous range </a:t>
            </a:r>
            <a:r>
              <a:rPr lang="en-US" altLang="zh-TW" dirty="0" smtClean="0">
                <a:solidFill>
                  <a:srgbClr val="0000CC"/>
                </a:solidFill>
              </a:rPr>
              <a:t>data </a:t>
            </a:r>
            <a:r>
              <a:rPr lang="en-US" altLang="zh-TW" dirty="0">
                <a:solidFill>
                  <a:srgbClr val="0000CC"/>
                </a:solidFill>
              </a:rPr>
              <a:t>of a desired fixed </a:t>
            </a:r>
            <a:r>
              <a:rPr lang="en-US" altLang="zh-TW" dirty="0" smtClean="0">
                <a:solidFill>
                  <a:srgbClr val="0000CC"/>
                </a:solidFill>
              </a:rPr>
              <a:t>size: 0</a:t>
            </a:r>
            <a:r>
              <a:rPr lang="en-US" altLang="zh-TW" dirty="0" smtClean="0">
                <a:solidFill>
                  <a:srgbClr val="0000CC"/>
                </a:solidFill>
                <a:latin typeface="Calibri" panose="020F0502020204030204" pitchFamily="34" charset="0"/>
              </a:rPr>
              <a:t>≤h(k)&lt;b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>
                <a:solidFill>
                  <a:srgbClr val="C00000"/>
                </a:solidFill>
              </a:rPr>
              <a:t>(</a:t>
            </a:r>
            <a:r>
              <a:rPr lang="en-US" altLang="zh-TW" dirty="0" smtClean="0">
                <a:solidFill>
                  <a:srgbClr val="C00000"/>
                </a:solidFill>
              </a:rPr>
              <a:t>hashed keys)  </a:t>
            </a:r>
          </a:p>
          <a:p>
            <a:endParaRPr lang="zh-TW" altLang="en-US" dirty="0"/>
          </a:p>
        </p:txBody>
      </p:sp>
      <p:sp>
        <p:nvSpPr>
          <p:cNvPr id="1031" name="手繪多邊形 1030"/>
          <p:cNvSpPr/>
          <p:nvPr/>
        </p:nvSpPr>
        <p:spPr>
          <a:xfrm>
            <a:off x="2063264" y="4728310"/>
            <a:ext cx="3962400" cy="562707"/>
          </a:xfrm>
          <a:custGeom>
            <a:avLst/>
            <a:gdLst>
              <a:gd name="connsiteX0" fmla="*/ 0 w 4149969"/>
              <a:gd name="connsiteY0" fmla="*/ 0 h 562707"/>
              <a:gd name="connsiteX1" fmla="*/ 3298092 w 4149969"/>
              <a:gd name="connsiteY1" fmla="*/ 0 h 562707"/>
              <a:gd name="connsiteX2" fmla="*/ 3907692 w 4149969"/>
              <a:gd name="connsiteY2" fmla="*/ 562707 h 562707"/>
              <a:gd name="connsiteX3" fmla="*/ 4149969 w 4149969"/>
              <a:gd name="connsiteY3" fmla="*/ 562707 h 5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969" h="562707">
                <a:moveTo>
                  <a:pt x="0" y="0"/>
                </a:moveTo>
                <a:lnTo>
                  <a:pt x="3298092" y="0"/>
                </a:lnTo>
                <a:lnTo>
                  <a:pt x="3907692" y="562707"/>
                </a:lnTo>
                <a:lnTo>
                  <a:pt x="4149969" y="5627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2" name="手繪多邊形 1031"/>
          <p:cNvSpPr/>
          <p:nvPr/>
        </p:nvSpPr>
        <p:spPr>
          <a:xfrm>
            <a:off x="2477479" y="5283202"/>
            <a:ext cx="3532554" cy="390769"/>
          </a:xfrm>
          <a:custGeom>
            <a:avLst/>
            <a:gdLst>
              <a:gd name="connsiteX0" fmla="*/ 0 w 3532554"/>
              <a:gd name="connsiteY0" fmla="*/ 0 h 390769"/>
              <a:gd name="connsiteX1" fmla="*/ 2672862 w 3532554"/>
              <a:gd name="connsiteY1" fmla="*/ 0 h 390769"/>
              <a:gd name="connsiteX2" fmla="*/ 3290277 w 3532554"/>
              <a:gd name="connsiteY2" fmla="*/ 390769 h 390769"/>
              <a:gd name="connsiteX3" fmla="*/ 3532554 w 3532554"/>
              <a:gd name="connsiteY3" fmla="*/ 390769 h 39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2554" h="390769">
                <a:moveTo>
                  <a:pt x="0" y="0"/>
                </a:moveTo>
                <a:lnTo>
                  <a:pt x="2672862" y="0"/>
                </a:lnTo>
                <a:lnTo>
                  <a:pt x="3290277" y="390769"/>
                </a:lnTo>
                <a:lnTo>
                  <a:pt x="3532554" y="39076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3" name="手繪多邊形 1032"/>
          <p:cNvSpPr/>
          <p:nvPr/>
        </p:nvSpPr>
        <p:spPr>
          <a:xfrm>
            <a:off x="2249212" y="4548556"/>
            <a:ext cx="3753006" cy="1289538"/>
          </a:xfrm>
          <a:custGeom>
            <a:avLst/>
            <a:gdLst>
              <a:gd name="connsiteX0" fmla="*/ 0 w 3938954"/>
              <a:gd name="connsiteY0" fmla="*/ 1289538 h 1289538"/>
              <a:gd name="connsiteX1" fmla="*/ 3087077 w 3938954"/>
              <a:gd name="connsiteY1" fmla="*/ 1289538 h 1289538"/>
              <a:gd name="connsiteX2" fmla="*/ 3751385 w 3938954"/>
              <a:gd name="connsiteY2" fmla="*/ 0 h 1289538"/>
              <a:gd name="connsiteX3" fmla="*/ 3938954 w 3938954"/>
              <a:gd name="connsiteY3" fmla="*/ 0 h 128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8954" h="1289538">
                <a:moveTo>
                  <a:pt x="0" y="1289538"/>
                </a:moveTo>
                <a:lnTo>
                  <a:pt x="3087077" y="1289538"/>
                </a:lnTo>
                <a:lnTo>
                  <a:pt x="3751385" y="0"/>
                </a:lnTo>
                <a:lnTo>
                  <a:pt x="393895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8" name="文字方塊 1027"/>
          <p:cNvSpPr txBox="1"/>
          <p:nvPr/>
        </p:nvSpPr>
        <p:spPr>
          <a:xfrm>
            <a:off x="4513238" y="5106351"/>
            <a:ext cx="30168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509480" y="4536167"/>
            <a:ext cx="30168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509480" y="5653428"/>
            <a:ext cx="30168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49554" y="4194767"/>
            <a:ext cx="848456" cy="21801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i="1" dirty="0" smtClean="0">
                <a:solidFill>
                  <a:schemeClr val="tx1"/>
                </a:solidFill>
              </a:rPr>
              <a:t>h</a:t>
            </a:r>
            <a:r>
              <a:rPr lang="en-US" altLang="zh-TW" sz="2400" dirty="0" smtClean="0">
                <a:solidFill>
                  <a:schemeClr val="tx1"/>
                </a:solidFill>
              </a:rPr>
              <a:t>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0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3805879"/>
              </p:ext>
            </p:extLst>
          </p:nvPr>
        </p:nvGraphicFramePr>
        <p:xfrm>
          <a:off x="6455508" y="3974211"/>
          <a:ext cx="2180492" cy="222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09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承辦人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分機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31300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郭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31301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31302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31303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31304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671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Concepts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78478" y="3165606"/>
            <a:ext cx="1800622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Keys</a:t>
            </a:r>
          </a:p>
          <a:p>
            <a:pPr algn="ctr"/>
            <a:r>
              <a:rPr lang="en-US" altLang="zh-TW" sz="2400" dirty="0" smtClean="0"/>
              <a:t>(e.g., names)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669651" y="2995141"/>
            <a:ext cx="1322798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Hash</a:t>
            </a:r>
            <a:br>
              <a:rPr lang="en-US" altLang="zh-TW" sz="2400" b="1" dirty="0" smtClean="0"/>
            </a:br>
            <a:r>
              <a:rPr lang="en-US" altLang="zh-TW" sz="2400" b="1" dirty="0" smtClean="0"/>
              <a:t>Function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7008520" y="3165420"/>
            <a:ext cx="1022075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Values</a:t>
            </a:r>
          </a:p>
          <a:p>
            <a:pPr algn="ctr"/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60507" y="4531457"/>
            <a:ext cx="110799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周杰倫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"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0507" y="5079613"/>
            <a:ext cx="170123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ea typeface="標楷體" panose="03000509000000000000" pitchFamily="65" charset="-120"/>
              </a:rPr>
              <a:t>"</a:t>
            </a:r>
            <a:r>
              <a:rPr lang="en-US" altLang="zh-TW" dirty="0" smtClean="0">
                <a:ea typeface="標楷體" panose="03000509000000000000" pitchFamily="65" charset="-120"/>
              </a:rPr>
              <a:t>Donald</a:t>
            </a:r>
            <a:r>
              <a:rPr lang="zh-TW" altLang="en-US" dirty="0" smtClean="0"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ea typeface="標楷體" panose="03000509000000000000" pitchFamily="65" charset="-120"/>
              </a:rPr>
              <a:t>Trump"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60507" y="5661786"/>
            <a:ext cx="12939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ea typeface="標楷體" panose="03000509000000000000" pitchFamily="65" charset="-120"/>
              </a:rPr>
              <a:t>"</a:t>
            </a:r>
            <a:r>
              <a:rPr lang="zh-TW" altLang="en-US" dirty="0" smtClean="0">
                <a:ea typeface="標楷體" panose="03000509000000000000" pitchFamily="65" charset="-120"/>
              </a:rPr>
              <a:t>鈴</a:t>
            </a:r>
            <a:r>
              <a:rPr lang="zh-TW" altLang="en-US" dirty="0">
                <a:ea typeface="標楷體" panose="03000509000000000000" pitchFamily="65" charset="-120"/>
              </a:rPr>
              <a:t>木一</a:t>
            </a:r>
            <a:r>
              <a:rPr lang="zh-TW" altLang="en-US" dirty="0" smtClean="0">
                <a:ea typeface="標楷體" panose="03000509000000000000" pitchFamily="65" charset="-120"/>
              </a:rPr>
              <a:t>朗</a:t>
            </a:r>
            <a:r>
              <a:rPr lang="en-US" altLang="zh-TW" dirty="0" smtClean="0">
                <a:ea typeface="標楷體" panose="03000509000000000000" pitchFamily="65" charset="-120"/>
              </a:rPr>
              <a:t>"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129811" y="613169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 …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004059" y="4344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009758" y="4713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015457" y="50838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018880" y="54537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024579" y="58236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4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907030" y="3165420"/>
            <a:ext cx="1791709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b="1" dirty="0" smtClean="0"/>
              <a:t>Hashed Keys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/>
              <a:t>(e.g., </a:t>
            </a:r>
            <a:r>
              <a:rPr lang="en-US" altLang="zh-TW" sz="2400" dirty="0" smtClean="0"/>
              <a:t>0~4)</a:t>
            </a:r>
            <a:endParaRPr lang="zh-TW" altLang="en-US" sz="2400" dirty="0"/>
          </a:p>
        </p:txBody>
      </p:sp>
      <p:sp>
        <p:nvSpPr>
          <p:cNvPr id="1029" name="內容版面配置區 1028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471421"/>
          </a:xfrm>
        </p:spPr>
        <p:txBody>
          <a:bodyPr>
            <a:normAutofit/>
          </a:bodyPr>
          <a:lstStyle/>
          <a:p>
            <a:r>
              <a:rPr lang="en-US" altLang="zh-TW" b="1" dirty="0"/>
              <a:t>Hash function</a:t>
            </a:r>
            <a:endParaRPr lang="en-US" altLang="zh-TW" dirty="0"/>
          </a:p>
          <a:p>
            <a:pPr lvl="1"/>
            <a:r>
              <a:rPr lang="en-US" altLang="zh-TW" dirty="0"/>
              <a:t>It </a:t>
            </a:r>
            <a:r>
              <a:rPr lang="en-US" altLang="zh-TW" dirty="0">
                <a:solidFill>
                  <a:srgbClr val="C00000"/>
                </a:solidFill>
              </a:rPr>
              <a:t>shuffles</a:t>
            </a:r>
            <a:r>
              <a:rPr lang="en-US" altLang="zh-TW" dirty="0"/>
              <a:t> the order of mapping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en-US" altLang="zh-TW" dirty="0"/>
              <a:t>But it is </a:t>
            </a:r>
            <a:r>
              <a:rPr lang="en-US" altLang="zh-TW" dirty="0">
                <a:solidFill>
                  <a:srgbClr val="C00000"/>
                </a:solidFill>
              </a:rPr>
              <a:t>deterministic </a:t>
            </a:r>
            <a:endParaRPr lang="zh-TW" altLang="en-US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1031" name="手繪多邊形 1030"/>
          <p:cNvSpPr/>
          <p:nvPr/>
        </p:nvSpPr>
        <p:spPr>
          <a:xfrm>
            <a:off x="2063264" y="4728310"/>
            <a:ext cx="3962400" cy="562707"/>
          </a:xfrm>
          <a:custGeom>
            <a:avLst/>
            <a:gdLst>
              <a:gd name="connsiteX0" fmla="*/ 0 w 4149969"/>
              <a:gd name="connsiteY0" fmla="*/ 0 h 562707"/>
              <a:gd name="connsiteX1" fmla="*/ 3298092 w 4149969"/>
              <a:gd name="connsiteY1" fmla="*/ 0 h 562707"/>
              <a:gd name="connsiteX2" fmla="*/ 3907692 w 4149969"/>
              <a:gd name="connsiteY2" fmla="*/ 562707 h 562707"/>
              <a:gd name="connsiteX3" fmla="*/ 4149969 w 4149969"/>
              <a:gd name="connsiteY3" fmla="*/ 562707 h 562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969" h="562707">
                <a:moveTo>
                  <a:pt x="0" y="0"/>
                </a:moveTo>
                <a:lnTo>
                  <a:pt x="3298092" y="0"/>
                </a:lnTo>
                <a:lnTo>
                  <a:pt x="3907692" y="562707"/>
                </a:lnTo>
                <a:lnTo>
                  <a:pt x="4149969" y="5627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2" name="手繪多邊形 1031"/>
          <p:cNvSpPr/>
          <p:nvPr/>
        </p:nvSpPr>
        <p:spPr>
          <a:xfrm>
            <a:off x="2477479" y="5283202"/>
            <a:ext cx="3532554" cy="390769"/>
          </a:xfrm>
          <a:custGeom>
            <a:avLst/>
            <a:gdLst>
              <a:gd name="connsiteX0" fmla="*/ 0 w 3532554"/>
              <a:gd name="connsiteY0" fmla="*/ 0 h 390769"/>
              <a:gd name="connsiteX1" fmla="*/ 2672862 w 3532554"/>
              <a:gd name="connsiteY1" fmla="*/ 0 h 390769"/>
              <a:gd name="connsiteX2" fmla="*/ 3290277 w 3532554"/>
              <a:gd name="connsiteY2" fmla="*/ 390769 h 390769"/>
              <a:gd name="connsiteX3" fmla="*/ 3532554 w 3532554"/>
              <a:gd name="connsiteY3" fmla="*/ 390769 h 39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2554" h="390769">
                <a:moveTo>
                  <a:pt x="0" y="0"/>
                </a:moveTo>
                <a:lnTo>
                  <a:pt x="2672862" y="0"/>
                </a:lnTo>
                <a:lnTo>
                  <a:pt x="3290277" y="390769"/>
                </a:lnTo>
                <a:lnTo>
                  <a:pt x="3532554" y="39076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3" name="手繪多邊形 1032"/>
          <p:cNvSpPr/>
          <p:nvPr/>
        </p:nvSpPr>
        <p:spPr>
          <a:xfrm>
            <a:off x="2249212" y="4548556"/>
            <a:ext cx="3753006" cy="1289538"/>
          </a:xfrm>
          <a:custGeom>
            <a:avLst/>
            <a:gdLst>
              <a:gd name="connsiteX0" fmla="*/ 0 w 3938954"/>
              <a:gd name="connsiteY0" fmla="*/ 1289538 h 1289538"/>
              <a:gd name="connsiteX1" fmla="*/ 3087077 w 3938954"/>
              <a:gd name="connsiteY1" fmla="*/ 1289538 h 1289538"/>
              <a:gd name="connsiteX2" fmla="*/ 3751385 w 3938954"/>
              <a:gd name="connsiteY2" fmla="*/ 0 h 1289538"/>
              <a:gd name="connsiteX3" fmla="*/ 3938954 w 3938954"/>
              <a:gd name="connsiteY3" fmla="*/ 0 h 128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8954" h="1289538">
                <a:moveTo>
                  <a:pt x="0" y="1289538"/>
                </a:moveTo>
                <a:lnTo>
                  <a:pt x="3087077" y="1289538"/>
                </a:lnTo>
                <a:lnTo>
                  <a:pt x="3751385" y="0"/>
                </a:lnTo>
                <a:lnTo>
                  <a:pt x="3938954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8" name="文字方塊 1027"/>
          <p:cNvSpPr txBox="1"/>
          <p:nvPr/>
        </p:nvSpPr>
        <p:spPr>
          <a:xfrm>
            <a:off x="4513238" y="5106351"/>
            <a:ext cx="30168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4509480" y="4536167"/>
            <a:ext cx="30168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509480" y="5653428"/>
            <a:ext cx="30168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949554" y="4194767"/>
            <a:ext cx="848456" cy="218018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i="1" dirty="0" smtClean="0">
                <a:solidFill>
                  <a:schemeClr val="tx1"/>
                </a:solidFill>
              </a:rPr>
              <a:t>h</a:t>
            </a:r>
            <a:r>
              <a:rPr lang="en-US" altLang="zh-TW" sz="2400" dirty="0" smtClean="0">
                <a:solidFill>
                  <a:schemeClr val="tx1"/>
                </a:solidFill>
              </a:rPr>
              <a:t>()</a:t>
            </a:r>
            <a:endParaRPr lang="zh-TW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0" name="內容版面配置區 5"/>
          <p:cNvGraphicFramePr>
            <a:graphicFrameLocks/>
          </p:cNvGraphicFramePr>
          <p:nvPr>
            <p:extLst/>
          </p:nvPr>
        </p:nvGraphicFramePr>
        <p:xfrm>
          <a:off x="6455508" y="3974211"/>
          <a:ext cx="2180492" cy="2226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62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898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109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承辦人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分機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陳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31300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郭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31301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李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31302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31303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1093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王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OO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31304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87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in Cooking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4"/>
            <a:ext cx="7886700" cy="12620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000" dirty="0" smtClean="0"/>
              <a:t>Hash: "chop and mix foods"</a:t>
            </a:r>
          </a:p>
          <a:p>
            <a:pPr lvl="1"/>
            <a:endParaRPr lang="en-US" altLang="zh-TW" dirty="0" smtClean="0"/>
          </a:p>
          <a:p>
            <a:r>
              <a:rPr lang="en-US" altLang="zh-TW" sz="3000" dirty="0" smtClean="0"/>
              <a:t>Example: hash browns (</a:t>
            </a:r>
            <a:r>
              <a:rPr lang="zh-TW" altLang="en-US" sz="3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薯餅</a:t>
            </a:r>
            <a:r>
              <a:rPr lang="en-US" altLang="zh-TW" sz="3000" dirty="0" smtClean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6" name="Picture 6" descr="http://98ron.superunleaded.com/wp-content/uploads/2015/02/greek-potato.standard-460x345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732" y="3162574"/>
            <a:ext cx="1245869" cy="83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transitionculture.org/wp-content/uploads/pota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96" y="4180719"/>
            <a:ext cx="1099343" cy="10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newartcolorz.com/images/potato-wallpaper/kartandtinki1_potato-wallpaper_1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556" y="5342451"/>
            <a:ext cx="1638224" cy="102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vignette4.wikia.nocookie.net/ronaldmcdonald/images/2/21/Hash_Browns.jpg/revision/latest?cb=2012062900480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86" y="3086649"/>
            <a:ext cx="1113549" cy="111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4" descr="http://vignette4.wikia.nocookie.net/ronaldmcdonald/images/2/21/Hash_Browns.jpg/revision/latest?cb=2012062900480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86" y="4200198"/>
            <a:ext cx="1113549" cy="111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4" descr="http://vignette4.wikia.nocookie.net/ronaldmcdonald/images/2/21/Hash_Browns.jpg/revision/latest?cb=2012062900480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86" y="5313747"/>
            <a:ext cx="1113549" cy="111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/>
          <p:cNvSpPr/>
          <p:nvPr/>
        </p:nvSpPr>
        <p:spPr>
          <a:xfrm>
            <a:off x="3239843" y="3160986"/>
            <a:ext cx="1529225" cy="32663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McDonald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8" name="向右箭號 27"/>
          <p:cNvSpPr/>
          <p:nvPr/>
        </p:nvSpPr>
        <p:spPr>
          <a:xfrm>
            <a:off x="3008351" y="3435248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右箭號 28"/>
          <p:cNvSpPr/>
          <p:nvPr/>
        </p:nvSpPr>
        <p:spPr>
          <a:xfrm>
            <a:off x="3008351" y="4524392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29"/>
          <p:cNvSpPr/>
          <p:nvPr/>
        </p:nvSpPr>
        <p:spPr>
          <a:xfrm>
            <a:off x="3008351" y="5646221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4797785" y="3435248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4797785" y="4524392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>
            <a:off x="4797785" y="5646221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699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in Chinese Decomposition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09332"/>
            <a:ext cx="8121455" cy="161369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000" dirty="0" smtClean="0"/>
              <a:t>Decompose Chinese characters into keyboard strokes</a:t>
            </a:r>
          </a:p>
          <a:p>
            <a:pPr lvl="1"/>
            <a:r>
              <a:rPr lang="en-US" altLang="zh-TW" sz="2600" dirty="0" smtClean="0"/>
              <a:t>Facilitate Chinese input</a:t>
            </a:r>
          </a:p>
          <a:p>
            <a:r>
              <a:rPr lang="en-US" altLang="zh-TW" sz="3000" dirty="0" smtClean="0"/>
              <a:t>Example: the </a:t>
            </a:r>
            <a:r>
              <a:rPr lang="en-US" altLang="zh-TW" sz="3000" dirty="0" err="1" smtClean="0"/>
              <a:t>Boshiamy</a:t>
            </a:r>
            <a:r>
              <a:rPr lang="en-US" altLang="zh-TW" sz="3000" dirty="0" smtClean="0"/>
              <a:t> (</a:t>
            </a:r>
            <a:r>
              <a:rPr lang="zh-TW" altLang="en-US" sz="3000" dirty="0">
                <a:latin typeface="標楷體" panose="03000509000000000000" pitchFamily="65" charset="-120"/>
                <a:ea typeface="標楷體" panose="03000509000000000000" pitchFamily="65" charset="-120"/>
              </a:rPr>
              <a:t>嘸蝦米</a:t>
            </a:r>
            <a:r>
              <a:rPr lang="en-US" altLang="zh-TW" sz="3000" dirty="0" smtClean="0"/>
              <a:t>) decomposition scheme</a:t>
            </a:r>
            <a:endParaRPr lang="zh-TW" altLang="en-US" sz="3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19</a:t>
            </a:fld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379371" y="341873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哈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1379371" y="448018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州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972824" y="3533724"/>
            <a:ext cx="762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OAO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7020754" y="4618822"/>
            <a:ext cx="636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YYY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7000267" y="5766714"/>
            <a:ext cx="867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TOTO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379371" y="554163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哥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5652715" y="3285002"/>
            <a:ext cx="1165503" cy="3518202"/>
            <a:chOff x="6504591" y="3214662"/>
            <a:chExt cx="1165503" cy="3518202"/>
          </a:xfrm>
        </p:grpSpPr>
        <p:grpSp>
          <p:nvGrpSpPr>
            <p:cNvPr id="11" name="群組 10"/>
            <p:cNvGrpSpPr/>
            <p:nvPr/>
          </p:nvGrpSpPr>
          <p:grpSpPr>
            <a:xfrm>
              <a:off x="6564086" y="3214662"/>
              <a:ext cx="1091279" cy="862031"/>
              <a:chOff x="7290917" y="3214662"/>
              <a:chExt cx="1091279" cy="862031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7318174" y="3435248"/>
                <a:ext cx="4219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O</a:t>
                </a:r>
                <a:endParaRPr lang="zh-TW" altLang="en-US" sz="2800" dirty="0"/>
              </a:p>
            </p:txBody>
          </p:sp>
          <p:pic>
            <p:nvPicPr>
              <p:cNvPr id="28" name="圖片 2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7290917" y="3214662"/>
                <a:ext cx="1091279" cy="751926"/>
              </a:xfrm>
              <a:prstGeom prst="rect">
                <a:avLst/>
              </a:prstGeom>
            </p:spPr>
          </p:pic>
          <p:sp>
            <p:nvSpPr>
              <p:cNvPr id="53" name="矩形 52"/>
              <p:cNvSpPr/>
              <p:nvPr/>
            </p:nvSpPr>
            <p:spPr>
              <a:xfrm>
                <a:off x="7625602" y="3553473"/>
                <a:ext cx="4219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2800" dirty="0"/>
                  <a:t>O</a:t>
                </a:r>
                <a:endParaRPr lang="zh-TW" altLang="en-US" sz="2800" dirty="0"/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6624448" y="4185225"/>
              <a:ext cx="718398" cy="1248927"/>
              <a:chOff x="7387745" y="4194392"/>
              <a:chExt cx="718398" cy="1248927"/>
            </a:xfrm>
          </p:grpSpPr>
          <p:pic>
            <p:nvPicPr>
              <p:cNvPr id="50" name="圖片 4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21143347">
                <a:off x="7387745" y="4194393"/>
                <a:ext cx="390178" cy="1248926"/>
              </a:xfrm>
              <a:prstGeom prst="rect">
                <a:avLst/>
              </a:prstGeom>
            </p:spPr>
          </p:pic>
          <p:pic>
            <p:nvPicPr>
              <p:cNvPr id="25" name="圖片 2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21143347">
                <a:off x="7544994" y="4194392"/>
                <a:ext cx="390178" cy="1248926"/>
              </a:xfrm>
              <a:prstGeom prst="rect">
                <a:avLst/>
              </a:prstGeom>
            </p:spPr>
          </p:pic>
          <p:pic>
            <p:nvPicPr>
              <p:cNvPr id="26" name="圖片 2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21143347">
                <a:off x="7715965" y="4194393"/>
                <a:ext cx="390178" cy="1248926"/>
              </a:xfrm>
              <a:prstGeom prst="rect">
                <a:avLst/>
              </a:prstGeom>
            </p:spPr>
          </p:pic>
        </p:grpSp>
        <p:grpSp>
          <p:nvGrpSpPr>
            <p:cNvPr id="9" name="群組 8"/>
            <p:cNvGrpSpPr/>
            <p:nvPr/>
          </p:nvGrpSpPr>
          <p:grpSpPr>
            <a:xfrm>
              <a:off x="6504591" y="5319830"/>
              <a:ext cx="1165503" cy="1413034"/>
              <a:chOff x="7424789" y="5220973"/>
              <a:chExt cx="1165503" cy="1413034"/>
            </a:xfrm>
          </p:grpSpPr>
          <p:pic>
            <p:nvPicPr>
              <p:cNvPr id="31" name="圖片 30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424789" y="5561018"/>
                <a:ext cx="1164898" cy="1072989"/>
              </a:xfrm>
              <a:prstGeom prst="rect">
                <a:avLst/>
              </a:prstGeom>
            </p:spPr>
          </p:pic>
          <p:grpSp>
            <p:nvGrpSpPr>
              <p:cNvPr id="8" name="群組 7"/>
              <p:cNvGrpSpPr/>
              <p:nvPr/>
            </p:nvGrpSpPr>
            <p:grpSpPr>
              <a:xfrm>
                <a:off x="7425394" y="5220973"/>
                <a:ext cx="1164898" cy="1072989"/>
                <a:chOff x="7425394" y="5220973"/>
                <a:chExt cx="1164898" cy="1072989"/>
              </a:xfrm>
            </p:grpSpPr>
            <p:sp>
              <p:nvSpPr>
                <p:cNvPr id="29" name="文字方塊 28"/>
                <p:cNvSpPr txBox="1"/>
                <p:nvPr/>
              </p:nvSpPr>
              <p:spPr>
                <a:xfrm>
                  <a:off x="7634976" y="5457939"/>
                  <a:ext cx="37382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 smtClean="0"/>
                    <a:t>o</a:t>
                  </a:r>
                  <a:endParaRPr lang="zh-TW" altLang="en-US" sz="2800" dirty="0"/>
                </a:p>
              </p:txBody>
            </p:sp>
            <p:pic>
              <p:nvPicPr>
                <p:cNvPr id="7" name="圖片 6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425394" y="5220973"/>
                  <a:ext cx="1164898" cy="1072989"/>
                </a:xfrm>
                <a:prstGeom prst="rect">
                  <a:avLst/>
                </a:prstGeom>
              </p:spPr>
            </p:pic>
            <p:sp>
              <p:nvSpPr>
                <p:cNvPr id="32" name="文字方塊 31"/>
                <p:cNvSpPr txBox="1"/>
                <p:nvPr/>
              </p:nvSpPr>
              <p:spPr>
                <a:xfrm>
                  <a:off x="7634976" y="5725727"/>
                  <a:ext cx="37382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2800" dirty="0" smtClean="0"/>
                    <a:t>o</a:t>
                  </a:r>
                  <a:endParaRPr lang="zh-TW" altLang="en-US" sz="2800" dirty="0"/>
                </a:p>
              </p:txBody>
            </p:sp>
          </p:grpSp>
        </p:grpSp>
        <p:sp>
          <p:nvSpPr>
            <p:cNvPr id="13" name="矩形 12"/>
            <p:cNvSpPr/>
            <p:nvPr/>
          </p:nvSpPr>
          <p:spPr>
            <a:xfrm>
              <a:off x="6522684" y="3252713"/>
              <a:ext cx="921929" cy="88828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6522684" y="4388035"/>
              <a:ext cx="921929" cy="88828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6522683" y="5478375"/>
              <a:ext cx="921929" cy="888289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6" name="矩形 55"/>
          <p:cNvSpPr/>
          <p:nvPr/>
        </p:nvSpPr>
        <p:spPr>
          <a:xfrm>
            <a:off x="3239843" y="3259462"/>
            <a:ext cx="1529225" cy="32663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chemeClr val="tx1"/>
                </a:solidFill>
              </a:rPr>
              <a:t>Boshiamy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sz="2000" dirty="0" smtClean="0">
                <a:solidFill>
                  <a:schemeClr val="tx1"/>
                </a:solidFill>
              </a:rPr>
              <a:t>Function</a:t>
            </a:r>
            <a:endParaRPr lang="en-US" altLang="zh-TW" sz="2000" dirty="0">
              <a:solidFill>
                <a:schemeClr val="tx1"/>
              </a:solidFill>
            </a:endParaRPr>
          </a:p>
        </p:txBody>
      </p:sp>
      <p:sp>
        <p:nvSpPr>
          <p:cNvPr id="60" name="向右箭號 59"/>
          <p:cNvSpPr/>
          <p:nvPr/>
        </p:nvSpPr>
        <p:spPr>
          <a:xfrm>
            <a:off x="3008351" y="3533724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向右箭號 60"/>
          <p:cNvSpPr/>
          <p:nvPr/>
        </p:nvSpPr>
        <p:spPr>
          <a:xfrm>
            <a:off x="3008351" y="4622868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向右箭號 61"/>
          <p:cNvSpPr/>
          <p:nvPr/>
        </p:nvSpPr>
        <p:spPr>
          <a:xfrm>
            <a:off x="3008351" y="5744697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向右箭號 62"/>
          <p:cNvSpPr/>
          <p:nvPr/>
        </p:nvSpPr>
        <p:spPr>
          <a:xfrm>
            <a:off x="4797785" y="3533724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向右箭號 63"/>
          <p:cNvSpPr/>
          <p:nvPr/>
        </p:nvSpPr>
        <p:spPr>
          <a:xfrm>
            <a:off x="4797785" y="4622868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向右箭號 64"/>
          <p:cNvSpPr/>
          <p:nvPr/>
        </p:nvSpPr>
        <p:spPr>
          <a:xfrm>
            <a:off x="4797785" y="5744697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102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8.1 Introduction</a:t>
            </a:r>
          </a:p>
          <a:p>
            <a:r>
              <a:rPr lang="en-US" altLang="zh-TW" dirty="0" smtClean="0"/>
              <a:t>8.2 Static hashing</a:t>
            </a:r>
          </a:p>
          <a:p>
            <a:r>
              <a:rPr lang="en-US" altLang="zh-TW" dirty="0" smtClean="0"/>
              <a:t>8.3 Dynamic hashing</a:t>
            </a:r>
          </a:p>
          <a:p>
            <a:r>
              <a:rPr lang="en-US" altLang="zh-TW" dirty="0" smtClean="0"/>
              <a:t>8.4 Bloom filters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33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in Storing Data</a:t>
            </a:r>
            <a:endParaRPr lang="zh-TW" altLang="en-US" dirty="0"/>
          </a:p>
        </p:txBody>
      </p:sp>
      <p:graphicFrame>
        <p:nvGraphicFramePr>
          <p:cNvPr id="18" name="內容版面配置區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4678"/>
              </p:ext>
            </p:extLst>
          </p:nvPr>
        </p:nvGraphicFramePr>
        <p:xfrm>
          <a:off x="6300729" y="3160983"/>
          <a:ext cx="2346657" cy="3195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08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94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(Alice, 100)</a:t>
                      </a: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(John,</a:t>
                      </a:r>
                      <a:r>
                        <a:rPr lang="en-US" altLang="zh-TW" baseline="0" dirty="0" smtClean="0">
                          <a:solidFill>
                            <a:sysClr val="windowText" lastClr="000000"/>
                          </a:solidFill>
                        </a:rPr>
                        <a:t> 95</a:t>
                      </a:r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ysClr val="windowText" lastClr="000000"/>
                          </a:solidFill>
                        </a:rPr>
                        <a:t>(Jane, 100)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>
                <a:solidFill>
                  <a:schemeClr val="tx1"/>
                </a:solidFill>
              </a:rPr>
              <a:pPr/>
              <a:t>20</a:t>
            </a:fld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9843" y="3160986"/>
            <a:ext cx="1529225" cy="32663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Name</a:t>
            </a: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initial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175266" y="3435248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J 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175266" y="4547901"/>
            <a:ext cx="391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A </a:t>
            </a:r>
            <a:endParaRPr lang="zh-TW" altLang="en-US" sz="2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175266" y="563979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J </a:t>
            </a:r>
            <a:endParaRPr lang="zh-TW" altLang="en-US" sz="2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983013" y="31987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5983013" y="35680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 rot="5400000">
            <a:off x="6038540" y="395041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983013" y="4778909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988903" y="51468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75208" y="596227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Z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 rot="5400000">
            <a:off x="6024745" y="55799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996918" y="438413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28" name="內容版面配置區 2"/>
          <p:cNvSpPr txBox="1">
            <a:spLocks/>
          </p:cNvSpPr>
          <p:nvPr/>
        </p:nvSpPr>
        <p:spPr>
          <a:xfrm>
            <a:off x="628650" y="1509332"/>
            <a:ext cx="7886700" cy="1408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Example: Storing students' grades according to their name initial letters</a:t>
            </a:r>
          </a:p>
        </p:txBody>
      </p:sp>
      <p:sp>
        <p:nvSpPr>
          <p:cNvPr id="29" name="向右箭號 28"/>
          <p:cNvSpPr/>
          <p:nvPr/>
        </p:nvSpPr>
        <p:spPr>
          <a:xfrm>
            <a:off x="3008351" y="3435248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右箭號 29"/>
          <p:cNvSpPr/>
          <p:nvPr/>
        </p:nvSpPr>
        <p:spPr>
          <a:xfrm>
            <a:off x="3008351" y="4524392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向右箭號 30"/>
          <p:cNvSpPr/>
          <p:nvPr/>
        </p:nvSpPr>
        <p:spPr>
          <a:xfrm>
            <a:off x="3008351" y="5646221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向右箭號 31"/>
          <p:cNvSpPr/>
          <p:nvPr/>
        </p:nvSpPr>
        <p:spPr>
          <a:xfrm>
            <a:off x="4797785" y="3435248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4797785" y="4524392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向右箭號 33"/>
          <p:cNvSpPr/>
          <p:nvPr/>
        </p:nvSpPr>
        <p:spPr>
          <a:xfrm>
            <a:off x="4797785" y="5646221"/>
            <a:ext cx="231493" cy="4163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1155139" y="3364304"/>
            <a:ext cx="1588170" cy="2992047"/>
            <a:chOff x="844085" y="3085730"/>
            <a:chExt cx="1852313" cy="3489681"/>
          </a:xfrm>
        </p:grpSpPr>
        <p:grpSp>
          <p:nvGrpSpPr>
            <p:cNvPr id="38" name="群組 37"/>
            <p:cNvGrpSpPr/>
            <p:nvPr/>
          </p:nvGrpSpPr>
          <p:grpSpPr>
            <a:xfrm>
              <a:off x="844085" y="3139465"/>
              <a:ext cx="1062733" cy="1420593"/>
              <a:chOff x="949260" y="3121395"/>
              <a:chExt cx="749188" cy="1001466"/>
            </a:xfrm>
          </p:grpSpPr>
          <p:pic>
            <p:nvPicPr>
              <p:cNvPr id="1026" name="Picture 2" descr="http://images.clipartpanda.com/sheet-paper-clipart-paper_document_text_front_clip_art_12126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9260" y="3121395"/>
                <a:ext cx="749188" cy="1001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矩形 35"/>
              <p:cNvSpPr/>
              <p:nvPr/>
            </p:nvSpPr>
            <p:spPr>
              <a:xfrm>
                <a:off x="1016897" y="3197425"/>
                <a:ext cx="454368" cy="1418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1044894" y="3433086"/>
                <a:ext cx="578953" cy="1976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sp>
          <p:nvSpPr>
            <p:cNvPr id="37" name="文字方塊 36"/>
            <p:cNvSpPr txBox="1"/>
            <p:nvPr/>
          </p:nvSpPr>
          <p:spPr>
            <a:xfrm>
              <a:off x="930290" y="3500337"/>
              <a:ext cx="1053065" cy="493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John</a:t>
              </a:r>
              <a:endParaRPr lang="zh-TW" altLang="en-US" sz="24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011316" y="3085730"/>
              <a:ext cx="630318" cy="493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i="1" dirty="0" smtClean="0">
                  <a:solidFill>
                    <a:srgbClr val="FF0000"/>
                  </a:solidFill>
                </a:rPr>
                <a:t>95</a:t>
              </a:r>
              <a:endParaRPr lang="zh-TW" altLang="en-US" sz="2400" i="1" dirty="0">
                <a:solidFill>
                  <a:srgbClr val="FF0000"/>
                </a:solidFill>
              </a:endParaRPr>
            </a:p>
          </p:txBody>
        </p:sp>
        <p:grpSp>
          <p:nvGrpSpPr>
            <p:cNvPr id="43" name="群組 42"/>
            <p:cNvGrpSpPr/>
            <p:nvPr/>
          </p:nvGrpSpPr>
          <p:grpSpPr>
            <a:xfrm>
              <a:off x="1557128" y="4163520"/>
              <a:ext cx="1062733" cy="1420593"/>
              <a:chOff x="949260" y="3121395"/>
              <a:chExt cx="749188" cy="1001466"/>
            </a:xfrm>
          </p:grpSpPr>
          <p:pic>
            <p:nvPicPr>
              <p:cNvPr id="44" name="Picture 2" descr="http://images.clipartpanda.com/sheet-paper-clipart-paper_document_text_front_clip_art_12126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9260" y="3121395"/>
                <a:ext cx="749188" cy="1001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5" name="矩形 44"/>
              <p:cNvSpPr/>
              <p:nvPr/>
            </p:nvSpPr>
            <p:spPr>
              <a:xfrm>
                <a:off x="1016897" y="3197425"/>
                <a:ext cx="454368" cy="1418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1044894" y="3433086"/>
                <a:ext cx="578953" cy="1976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sp>
          <p:nvSpPr>
            <p:cNvPr id="47" name="文字方塊 46"/>
            <p:cNvSpPr txBox="1"/>
            <p:nvPr/>
          </p:nvSpPr>
          <p:spPr>
            <a:xfrm>
              <a:off x="1643333" y="4524392"/>
              <a:ext cx="1053065" cy="493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Alice</a:t>
              </a:r>
              <a:endParaRPr lang="zh-TW" altLang="en-US" sz="24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1584557" y="4109785"/>
              <a:ext cx="770122" cy="493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i="1" dirty="0" smtClean="0">
                  <a:solidFill>
                    <a:srgbClr val="FF0000"/>
                  </a:solidFill>
                </a:rPr>
                <a:t>100</a:t>
              </a:r>
              <a:endParaRPr lang="zh-TW" altLang="en-US" sz="2400" i="1" dirty="0">
                <a:solidFill>
                  <a:srgbClr val="FF0000"/>
                </a:solidFill>
              </a:endParaRPr>
            </a:p>
          </p:txBody>
        </p:sp>
        <p:grpSp>
          <p:nvGrpSpPr>
            <p:cNvPr id="53" name="群組 52"/>
            <p:cNvGrpSpPr/>
            <p:nvPr/>
          </p:nvGrpSpPr>
          <p:grpSpPr>
            <a:xfrm>
              <a:off x="1021294" y="5154818"/>
              <a:ext cx="1062733" cy="1420593"/>
              <a:chOff x="949260" y="3121395"/>
              <a:chExt cx="749188" cy="1001466"/>
            </a:xfrm>
          </p:grpSpPr>
          <p:pic>
            <p:nvPicPr>
              <p:cNvPr id="54" name="Picture 2" descr="http://images.clipartpanda.com/sheet-paper-clipart-paper_document_text_front_clip_art_12126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9260" y="3121395"/>
                <a:ext cx="749188" cy="10014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矩形 54"/>
              <p:cNvSpPr/>
              <p:nvPr/>
            </p:nvSpPr>
            <p:spPr>
              <a:xfrm>
                <a:off x="1016897" y="3197425"/>
                <a:ext cx="454368" cy="1418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1044894" y="3433086"/>
                <a:ext cx="578953" cy="1976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/>
              </a:p>
            </p:txBody>
          </p:sp>
        </p:grpSp>
        <p:sp>
          <p:nvSpPr>
            <p:cNvPr id="57" name="文字方塊 56"/>
            <p:cNvSpPr txBox="1"/>
            <p:nvPr/>
          </p:nvSpPr>
          <p:spPr>
            <a:xfrm>
              <a:off x="1107499" y="5515690"/>
              <a:ext cx="1053065" cy="493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Jane</a:t>
              </a:r>
              <a:endParaRPr lang="zh-TW" altLang="en-US" sz="2400" dirty="0"/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1048723" y="5101083"/>
              <a:ext cx="770122" cy="493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i="1" dirty="0" smtClean="0">
                  <a:solidFill>
                    <a:srgbClr val="FF0000"/>
                  </a:solidFill>
                </a:rPr>
                <a:t>100</a:t>
              </a:r>
              <a:endParaRPr lang="zh-TW" altLang="en-US" sz="2400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709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Static hashing </a:t>
            </a:r>
          </a:p>
          <a:p>
            <a:pPr lvl="1"/>
            <a:r>
              <a:rPr lang="en-US" altLang="zh-TW" dirty="0" smtClean="0"/>
              <a:t>Store the dictionary (key, element) pairs in </a:t>
            </a:r>
            <a:r>
              <a:rPr lang="en-US" altLang="zh-TW" dirty="0" smtClean="0">
                <a:solidFill>
                  <a:srgbClr val="0000CC"/>
                </a:solidFill>
              </a:rPr>
              <a:t>hash table</a:t>
            </a:r>
          </a:p>
          <a:p>
            <a:pPr lvl="1"/>
            <a:r>
              <a:rPr lang="en-US" altLang="zh-TW" dirty="0" smtClean="0"/>
              <a:t>Hash Table</a:t>
            </a:r>
          </a:p>
          <a:p>
            <a:pPr lvl="1"/>
            <a:r>
              <a:rPr lang="en-US" altLang="zh-TW" dirty="0" smtClean="0"/>
              <a:t>Hash Function</a:t>
            </a:r>
          </a:p>
          <a:p>
            <a:pPr lvl="1"/>
            <a:r>
              <a:rPr lang="en-US" altLang="zh-TW" dirty="0" smtClean="0"/>
              <a:t>Collision &amp; Overflow Handling</a:t>
            </a:r>
          </a:p>
          <a:p>
            <a:pPr lvl="2"/>
            <a:r>
              <a:rPr lang="en-US" altLang="zh-TW" dirty="0" smtClean="0">
                <a:solidFill>
                  <a:srgbClr val="0000CC"/>
                </a:solidFill>
              </a:rPr>
              <a:t>Open addressing or open hashing</a:t>
            </a:r>
          </a:p>
          <a:p>
            <a:pPr lvl="2"/>
            <a:r>
              <a:rPr lang="en-US" altLang="zh-TW" dirty="0" smtClean="0">
                <a:solidFill>
                  <a:srgbClr val="0000CC"/>
                </a:solidFill>
              </a:rPr>
              <a:t>Chaining </a:t>
            </a:r>
            <a:endParaRPr lang="zh-TW" altLang="en-US" dirty="0" smtClean="0">
              <a:solidFill>
                <a:srgbClr val="0000CC"/>
              </a:solidFill>
            </a:endParaRPr>
          </a:p>
          <a:p>
            <a:r>
              <a:rPr lang="en-US" altLang="zh-TW" dirty="0" smtClean="0">
                <a:solidFill>
                  <a:srgbClr val="C00000"/>
                </a:solidFill>
              </a:rPr>
              <a:t>Dynamic hashing (extendible hashing)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Retain the fast retrieval time of conventional hashing while extending the technique so that it can accommodate </a:t>
            </a:r>
            <a:r>
              <a:rPr lang="en-US" altLang="zh-TW" dirty="0" smtClean="0">
                <a:solidFill>
                  <a:srgbClr val="0000CC"/>
                </a:solidFill>
              </a:rPr>
              <a:t>dynamically increasing and decreasing table size</a:t>
            </a:r>
            <a:r>
              <a:rPr lang="en-US" altLang="zh-TW" dirty="0" smtClean="0"/>
              <a:t> </a:t>
            </a:r>
            <a:r>
              <a:rPr lang="en-US" altLang="zh-TW" dirty="0" smtClean="0">
                <a:solidFill>
                  <a:srgbClr val="CC0099"/>
                </a:solidFill>
              </a:rPr>
              <a:t>without penalty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Provide </a:t>
            </a:r>
            <a:r>
              <a:rPr lang="en-US" altLang="zh-TW" dirty="0" smtClean="0">
                <a:solidFill>
                  <a:srgbClr val="0000CC"/>
                </a:solidFill>
              </a:rPr>
              <a:t>acceptable hash table performance </a:t>
            </a:r>
            <a:r>
              <a:rPr lang="en-US" altLang="zh-TW" dirty="0" smtClean="0"/>
              <a:t>on a per operation basis </a:t>
            </a:r>
            <a:r>
              <a:rPr lang="en-US" altLang="zh-TW" dirty="0" smtClean="0">
                <a:solidFill>
                  <a:srgbClr val="C00000"/>
                </a:solidFill>
              </a:rPr>
              <a:t>using directory </a:t>
            </a:r>
            <a:r>
              <a:rPr lang="en-US" altLang="zh-TW" dirty="0" smtClean="0"/>
              <a:t>and </a:t>
            </a:r>
            <a:r>
              <a:rPr lang="en-US" altLang="zh-TW" dirty="0" err="1" smtClean="0">
                <a:solidFill>
                  <a:srgbClr val="C00000"/>
                </a:solidFill>
              </a:rPr>
              <a:t>directoryless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endParaRPr lang="zh-TW" altLang="en-US" dirty="0" smtClean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8.1 Introduction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8.2 Static hashing</a:t>
            </a:r>
          </a:p>
          <a:p>
            <a:r>
              <a:rPr lang="en-US" altLang="zh-TW" dirty="0" smtClean="0"/>
              <a:t>8.3 Dynamic hashing</a:t>
            </a:r>
          </a:p>
          <a:p>
            <a:r>
              <a:rPr lang="en-US" altLang="zh-TW" dirty="0" smtClean="0"/>
              <a:t>8.4 Bloom filters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33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Advantages of Hashing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3963397"/>
            <a:ext cx="7775762" cy="2645950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Inserting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CC"/>
                </a:solidFill>
              </a:rPr>
              <a:t>deleting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0000CC"/>
                </a:solidFill>
              </a:rPr>
              <a:t>searching</a:t>
            </a:r>
            <a:r>
              <a:rPr lang="en-US" altLang="zh-TW" dirty="0" smtClean="0"/>
              <a:t> can be </a:t>
            </a:r>
            <a:r>
              <a:rPr lang="en-US" altLang="zh-TW" dirty="0" smtClean="0">
                <a:solidFill>
                  <a:srgbClr val="FF0000"/>
                </a:solidFill>
              </a:rPr>
              <a:t>~O(1) time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Hash function computation is designed in O(1)</a:t>
            </a:r>
          </a:p>
          <a:p>
            <a:pPr lvl="1"/>
            <a:r>
              <a:rPr lang="en-US" altLang="zh-TW" dirty="0" smtClean="0"/>
              <a:t>Indexing the corresponding </a:t>
            </a:r>
            <a:r>
              <a:rPr lang="en-US" altLang="zh-TW" dirty="0" smtClean="0">
                <a:solidFill>
                  <a:srgbClr val="990099"/>
                </a:solidFill>
              </a:rPr>
              <a:t>bucket</a:t>
            </a:r>
            <a:r>
              <a:rPr lang="en-US" altLang="zh-TW" dirty="0" smtClean="0"/>
              <a:t> in the table is O(1)</a:t>
            </a:r>
          </a:p>
          <a:p>
            <a:pPr lvl="1"/>
            <a:r>
              <a:rPr lang="en-US" altLang="zh-TW" dirty="0" smtClean="0"/>
              <a:t>Searching all </a:t>
            </a:r>
            <a:r>
              <a:rPr lang="en-US" altLang="zh-TW" dirty="0" smtClean="0">
                <a:solidFill>
                  <a:srgbClr val="990099"/>
                </a:solidFill>
              </a:rPr>
              <a:t>slots</a:t>
            </a:r>
            <a:r>
              <a:rPr lang="en-US" altLang="zh-TW" dirty="0" smtClean="0"/>
              <a:t> in a bucket for a key is also O(1)</a:t>
            </a:r>
          </a:p>
          <a:p>
            <a:pPr lvl="2"/>
            <a:r>
              <a:rPr lang="en-US" altLang="zh-TW" sz="2200" dirty="0" smtClean="0">
                <a:solidFill>
                  <a:srgbClr val="0000CC"/>
                </a:solidFill>
              </a:rPr>
              <a:t>The </a:t>
            </a:r>
            <a:r>
              <a:rPr lang="en-US" altLang="zh-TW" sz="2200" dirty="0">
                <a:solidFill>
                  <a:srgbClr val="0000CC"/>
                </a:solidFill>
              </a:rPr>
              <a:t>number of slots is </a:t>
            </a:r>
            <a:r>
              <a:rPr lang="en-US" altLang="zh-TW" sz="2200" dirty="0" smtClean="0">
                <a:solidFill>
                  <a:srgbClr val="0000CC"/>
                </a:solidFill>
              </a:rPr>
              <a:t>independent of the number of pairs stored in the table</a:t>
            </a:r>
            <a:endParaRPr lang="zh-TW" altLang="en-US" sz="2200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23</a:t>
            </a:fld>
            <a:endParaRPr lang="zh-TW" altLang="en-US"/>
          </a:p>
        </p:txBody>
      </p:sp>
      <p:graphicFrame>
        <p:nvGraphicFramePr>
          <p:cNvPr id="5" name="內容版面配置區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283838"/>
              </p:ext>
            </p:extLst>
          </p:nvPr>
        </p:nvGraphicFramePr>
        <p:xfrm>
          <a:off x="5267547" y="1436560"/>
          <a:ext cx="2346657" cy="23965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08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94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(Bob, 80)</a:t>
                      </a:r>
                      <a:endParaRPr lang="zh-TW" altLang="en-US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(Ben, 70)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(Irene, 85)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(John,</a:t>
                      </a:r>
                      <a:r>
                        <a:rPr lang="en-US" altLang="zh-TW" baseline="0" dirty="0" smtClean="0"/>
                        <a:t> 95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(Jane, 100)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(Ken, 75)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(Zoe, 80)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813507" y="2306093"/>
            <a:ext cx="1711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Identifier (key)</a:t>
            </a:r>
            <a:endParaRPr lang="zh-TW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3106273" y="1922388"/>
            <a:ext cx="1015137" cy="1183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Hash function</a:t>
            </a:r>
          </a:p>
          <a:p>
            <a:pPr algn="ctr"/>
            <a:r>
              <a:rPr lang="en-US" altLang="zh-TW" dirty="0" smtClean="0"/>
              <a:t>h(key)</a:t>
            </a:r>
            <a:endParaRPr lang="zh-TW" altLang="en-US" dirty="0"/>
          </a:p>
        </p:txBody>
      </p:sp>
      <p:cxnSp>
        <p:nvCxnSpPr>
          <p:cNvPr id="22" name="直線單箭頭接點 21"/>
          <p:cNvCxnSpPr>
            <a:stCxn id="19" idx="3"/>
            <a:endCxn id="20" idx="1"/>
          </p:cNvCxnSpPr>
          <p:nvPr/>
        </p:nvCxnSpPr>
        <p:spPr>
          <a:xfrm>
            <a:off x="2524809" y="2506148"/>
            <a:ext cx="581464" cy="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0" idx="3"/>
          </p:cNvCxnSpPr>
          <p:nvPr/>
        </p:nvCxnSpPr>
        <p:spPr>
          <a:xfrm>
            <a:off x="4121410" y="2514135"/>
            <a:ext cx="1146137" cy="319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5868494" y="1071288"/>
            <a:ext cx="11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Hash table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5138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Terminology in Hashing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1" y="1509333"/>
            <a:ext cx="4506058" cy="5004009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Buckets &amp; Slots</a:t>
            </a:r>
          </a:p>
          <a:p>
            <a:pPr lvl="1"/>
            <a:r>
              <a:rPr lang="en-US" altLang="zh-TW" b="1" i="1" dirty="0" smtClean="0">
                <a:solidFill>
                  <a:srgbClr val="C00000"/>
                </a:solidFill>
              </a:rPr>
              <a:t>b</a:t>
            </a:r>
            <a:r>
              <a:rPr lang="en-US" altLang="zh-TW" dirty="0" smtClean="0"/>
              <a:t> </a:t>
            </a:r>
            <a:r>
              <a:rPr lang="en-US" altLang="zh-TW" b="1" dirty="0" smtClean="0">
                <a:solidFill>
                  <a:srgbClr val="0000CC"/>
                </a:solidFill>
              </a:rPr>
              <a:t>buckets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/>
              <a:t>in </a:t>
            </a:r>
            <a:r>
              <a:rPr lang="en-US" altLang="zh-TW" i="1" dirty="0" err="1" smtClean="0"/>
              <a:t>ht</a:t>
            </a:r>
            <a:endParaRPr lang="en-US" altLang="zh-TW" i="1" dirty="0" smtClean="0"/>
          </a:p>
          <a:p>
            <a:pPr lvl="1"/>
            <a:r>
              <a:rPr lang="en-US" altLang="zh-TW" b="1" i="1" dirty="0">
                <a:solidFill>
                  <a:srgbClr val="C00000"/>
                </a:solidFill>
              </a:rPr>
              <a:t>h</a:t>
            </a:r>
            <a:r>
              <a:rPr lang="en-US" altLang="zh-TW" b="1" dirty="0">
                <a:solidFill>
                  <a:srgbClr val="C00000"/>
                </a:solidFill>
              </a:rPr>
              <a:t>(</a:t>
            </a:r>
            <a:r>
              <a:rPr lang="en-US" altLang="zh-TW" b="1" i="1" dirty="0">
                <a:solidFill>
                  <a:srgbClr val="C00000"/>
                </a:solidFill>
              </a:rPr>
              <a:t>k</a:t>
            </a:r>
            <a:r>
              <a:rPr lang="en-US" altLang="zh-TW" b="1" dirty="0">
                <a:solidFill>
                  <a:srgbClr val="C00000"/>
                </a:solidFill>
              </a:rPr>
              <a:t>)</a:t>
            </a:r>
            <a:r>
              <a:rPr lang="en-US" altLang="zh-TW" i="1" dirty="0"/>
              <a:t> </a:t>
            </a:r>
            <a:r>
              <a:rPr lang="en-US" altLang="zh-TW" dirty="0"/>
              <a:t>is the </a:t>
            </a:r>
            <a:r>
              <a:rPr lang="en-US" altLang="zh-TW" dirty="0">
                <a:solidFill>
                  <a:srgbClr val="0000CC"/>
                </a:solidFill>
              </a:rPr>
              <a:t>home bucket </a:t>
            </a:r>
            <a:r>
              <a:rPr lang="en-US" altLang="zh-TW" dirty="0"/>
              <a:t>of a key </a:t>
            </a:r>
            <a:r>
              <a:rPr lang="en-US" altLang="zh-TW" i="1" dirty="0" smtClean="0"/>
              <a:t>k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US" altLang="zh-TW" b="1" i="1" dirty="0" smtClean="0">
                <a:solidFill>
                  <a:srgbClr val="C00000"/>
                </a:solidFill>
              </a:rPr>
              <a:t>s</a:t>
            </a:r>
            <a:r>
              <a:rPr lang="en-US" altLang="zh-TW" dirty="0" smtClean="0"/>
              <a:t> </a:t>
            </a:r>
            <a:r>
              <a:rPr lang="en-US" altLang="zh-TW" b="1" dirty="0">
                <a:solidFill>
                  <a:srgbClr val="0000CC"/>
                </a:solidFill>
              </a:rPr>
              <a:t>slots</a:t>
            </a:r>
            <a:r>
              <a:rPr lang="en-US" altLang="zh-TW" dirty="0"/>
              <a:t> per </a:t>
            </a:r>
            <a:r>
              <a:rPr lang="en-US" altLang="zh-TW" dirty="0" smtClean="0"/>
              <a:t>bucket</a:t>
            </a:r>
          </a:p>
          <a:p>
            <a:r>
              <a:rPr lang="en-US" altLang="zh-TW" dirty="0" smtClean="0"/>
              <a:t>Identifier density = n/T</a:t>
            </a:r>
          </a:p>
          <a:p>
            <a:pPr lvl="1"/>
            <a:r>
              <a:rPr lang="en-US" altLang="zh-TW" b="1" i="1" dirty="0" smtClean="0"/>
              <a:t>T</a:t>
            </a:r>
            <a:r>
              <a:rPr lang="en-US" altLang="zh-TW" dirty="0" smtClean="0"/>
              <a:t> possible different keys (|U|)</a:t>
            </a:r>
          </a:p>
          <a:p>
            <a:pPr lvl="1"/>
            <a:r>
              <a:rPr lang="en-US" altLang="zh-TW" b="1" i="1" dirty="0"/>
              <a:t>n</a:t>
            </a:r>
            <a:r>
              <a:rPr lang="en-US" altLang="zh-TW" dirty="0"/>
              <a:t> </a:t>
            </a:r>
            <a:r>
              <a:rPr lang="en-US" altLang="zh-TW" dirty="0" smtClean="0"/>
              <a:t>stored pairs in </a:t>
            </a:r>
            <a:r>
              <a:rPr lang="en-US" altLang="zh-TW" i="1" dirty="0" err="1" smtClean="0"/>
              <a:t>ht</a:t>
            </a:r>
            <a:endParaRPr lang="en-US" altLang="zh-TW" i="1" dirty="0" smtClean="0"/>
          </a:p>
          <a:p>
            <a:r>
              <a:rPr lang="en-US" altLang="zh-TW" dirty="0" smtClean="0"/>
              <a:t>Loading </a:t>
            </a:r>
            <a:r>
              <a:rPr lang="en-US" altLang="zh-TW" dirty="0" smtClean="0"/>
              <a:t>factor (density) </a:t>
            </a:r>
            <a:r>
              <a:rPr lang="en-US" altLang="zh-TW" dirty="0" smtClean="0"/>
              <a:t>= </a:t>
            </a:r>
            <a:r>
              <a:rPr lang="en-US" altLang="zh-TW" dirty="0" smtClean="0">
                <a:latin typeface="Symbol" pitchFamily="18" charset="2"/>
              </a:rPr>
              <a:t></a:t>
            </a:r>
            <a:r>
              <a:rPr lang="en-US" altLang="zh-TW" dirty="0" smtClean="0"/>
              <a:t> = n/(</a:t>
            </a:r>
            <a:r>
              <a:rPr lang="en-US" altLang="zh-TW" dirty="0" err="1" smtClean="0"/>
              <a:t>sb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b="1" i="1" dirty="0" smtClean="0"/>
              <a:t>b</a:t>
            </a:r>
            <a:r>
              <a:rPr lang="en-US" altLang="zh-TW" dirty="0" smtClean="0"/>
              <a:t> is the number of buckets, </a:t>
            </a:r>
            <a:r>
              <a:rPr lang="en-US" altLang="zh-TW" b="1" i="1" dirty="0" smtClean="0"/>
              <a:t>s</a:t>
            </a:r>
            <a:r>
              <a:rPr lang="en-US" altLang="zh-TW" dirty="0" smtClean="0"/>
              <a:t> is the number of slots per bucket</a:t>
            </a:r>
          </a:p>
          <a:p>
            <a:r>
              <a:rPr lang="en-US" altLang="zh-TW" dirty="0" smtClean="0"/>
              <a:t>Synonyms (collision)</a:t>
            </a:r>
          </a:p>
          <a:p>
            <a:pPr lvl="1"/>
            <a:r>
              <a:rPr lang="en-US" altLang="zh-TW" dirty="0" smtClean="0"/>
              <a:t>Two identifiers, I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 and I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 are synonyms if </a:t>
            </a:r>
            <a:r>
              <a:rPr lang="en-US" altLang="zh-TW" b="1" dirty="0" smtClean="0">
                <a:solidFill>
                  <a:srgbClr val="0000CC"/>
                </a:solidFill>
              </a:rPr>
              <a:t>h(I</a:t>
            </a:r>
            <a:r>
              <a:rPr lang="en-US" altLang="zh-TW" b="1" baseline="-25000" dirty="0" smtClean="0">
                <a:solidFill>
                  <a:srgbClr val="0000CC"/>
                </a:solidFill>
              </a:rPr>
              <a:t>1</a:t>
            </a:r>
            <a:r>
              <a:rPr lang="en-US" altLang="zh-TW" b="1" dirty="0" smtClean="0">
                <a:solidFill>
                  <a:srgbClr val="0000CC"/>
                </a:solidFill>
              </a:rPr>
              <a:t>) = h(I</a:t>
            </a:r>
            <a:r>
              <a:rPr lang="en-US" altLang="zh-TW" b="1" baseline="-25000" dirty="0" smtClean="0">
                <a:solidFill>
                  <a:srgbClr val="0000CC"/>
                </a:solidFill>
              </a:rPr>
              <a:t>2</a:t>
            </a:r>
            <a:r>
              <a:rPr lang="en-US" altLang="zh-TW" b="1" dirty="0" smtClean="0">
                <a:solidFill>
                  <a:srgbClr val="0000CC"/>
                </a:solidFill>
              </a:rPr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983012" y="31987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983012" y="35681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 rot="5400000">
            <a:off x="6038539" y="395041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854184" y="5962276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r>
              <a:rPr lang="en-US" altLang="zh-TW" dirty="0" smtClean="0"/>
              <a:t>-1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 rot="5400000">
            <a:off x="6024744" y="55799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14" name="左大括弧 13"/>
          <p:cNvSpPr/>
          <p:nvPr/>
        </p:nvSpPr>
        <p:spPr>
          <a:xfrm>
            <a:off x="5612526" y="3202811"/>
            <a:ext cx="220717" cy="3132840"/>
          </a:xfrm>
          <a:prstGeom prst="leftBrace">
            <a:avLst>
              <a:gd name="adj1" fmla="val 7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 rot="16200000">
            <a:off x="4907718" y="4553409"/>
            <a:ext cx="1009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00CC"/>
                </a:solidFill>
              </a:rPr>
              <a:t>Buckets</a:t>
            </a:r>
            <a:endParaRPr lang="zh-TW" altLang="en-US" sz="2000" b="1" dirty="0">
              <a:solidFill>
                <a:srgbClr val="0000CC"/>
              </a:solidFill>
            </a:endParaRPr>
          </a:p>
        </p:txBody>
      </p:sp>
      <p:sp>
        <p:nvSpPr>
          <p:cNvPr id="16" name="左大括弧 15"/>
          <p:cNvSpPr/>
          <p:nvPr/>
        </p:nvSpPr>
        <p:spPr>
          <a:xfrm rot="5400000">
            <a:off x="7363699" y="1679418"/>
            <a:ext cx="220717" cy="2346657"/>
          </a:xfrm>
          <a:prstGeom prst="leftBrace">
            <a:avLst>
              <a:gd name="adj1" fmla="val 7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7131655" y="234227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 smtClean="0">
                <a:solidFill>
                  <a:srgbClr val="0000CC"/>
                </a:solidFill>
              </a:rPr>
              <a:t>Slots</a:t>
            </a:r>
            <a:endParaRPr lang="zh-TW" altLang="en-US" sz="2000" b="1" dirty="0">
              <a:solidFill>
                <a:srgbClr val="0000CC"/>
              </a:solidFill>
            </a:endParaRPr>
          </a:p>
        </p:txBody>
      </p:sp>
      <p:graphicFrame>
        <p:nvGraphicFramePr>
          <p:cNvPr id="18" name="內容版面配置區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182765"/>
              </p:ext>
            </p:extLst>
          </p:nvPr>
        </p:nvGraphicFramePr>
        <p:xfrm>
          <a:off x="6300728" y="3160986"/>
          <a:ext cx="2346657" cy="3195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57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508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994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(Alice, 100)</a:t>
                      </a:r>
                      <a:endParaRPr lang="zh-TW" altLang="en-US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(Bob, 80)</a:t>
                      </a:r>
                      <a:endParaRPr lang="zh-TW" altLang="en-US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(Ben, 70)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(Irene, 85)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(John,</a:t>
                      </a:r>
                      <a:r>
                        <a:rPr lang="en-US" altLang="zh-TW" baseline="0" dirty="0" smtClean="0"/>
                        <a:t> 95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(Jane, 100)</a:t>
                      </a:r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(Ken, 75)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(Zoe, 80)</a:t>
                      </a:r>
                      <a:endParaRPr lang="zh-TW" alt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5641147" y="1429609"/>
            <a:ext cx="33199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/>
              <a:t>A pair with a </a:t>
            </a:r>
            <a:r>
              <a:rPr lang="en-US" altLang="zh-TW" sz="2800" dirty="0" smtClean="0">
                <a:solidFill>
                  <a:srgbClr val="0000CC"/>
                </a:solidFill>
              </a:rPr>
              <a:t>key k</a:t>
            </a:r>
            <a:r>
              <a:rPr lang="en-US" altLang="zh-TW" sz="2800" dirty="0" smtClean="0"/>
              <a:t> is stored in a </a:t>
            </a:r>
            <a:r>
              <a:rPr lang="en-US" altLang="zh-TW" sz="2800" dirty="0" smtClean="0">
                <a:solidFill>
                  <a:srgbClr val="C00000"/>
                </a:solidFill>
              </a:rPr>
              <a:t>hash table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ht</a:t>
            </a:r>
            <a:r>
              <a:rPr lang="en-US" altLang="zh-TW" sz="2800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5785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Collision and Overflow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235928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Collision</a:t>
            </a:r>
          </a:p>
          <a:p>
            <a:pPr lvl="1"/>
            <a:r>
              <a:rPr lang="en-US" altLang="zh-TW" dirty="0" smtClean="0"/>
              <a:t>When two </a:t>
            </a:r>
            <a:r>
              <a:rPr lang="en-US" altLang="zh-TW" dirty="0" err="1" smtClean="0"/>
              <a:t>nonidentical</a:t>
            </a:r>
            <a:r>
              <a:rPr lang="en-US" altLang="zh-TW" dirty="0" smtClean="0"/>
              <a:t> identifiers are hashed into the same bucket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Overflow</a:t>
            </a:r>
          </a:p>
          <a:p>
            <a:pPr lvl="1"/>
            <a:r>
              <a:rPr lang="en-US" altLang="zh-TW" dirty="0" smtClean="0"/>
              <a:t>When a new identifier is mapped or hashed by h into a </a:t>
            </a:r>
            <a:r>
              <a:rPr lang="en-US" altLang="zh-TW" dirty="0" smtClean="0">
                <a:solidFill>
                  <a:srgbClr val="0000CC"/>
                </a:solidFill>
              </a:rPr>
              <a:t>full bucket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714" y="3855061"/>
            <a:ext cx="26479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000" y="4116892"/>
            <a:ext cx="5968512" cy="47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97876" y="4824271"/>
            <a:ext cx="5001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CC"/>
                </a:solidFill>
              </a:rPr>
              <a:t>Collision</a:t>
            </a:r>
            <a:r>
              <a:rPr lang="en-US" altLang="zh-TW" sz="2400" dirty="0" smtClean="0"/>
              <a:t> exists at location 0 and 7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CC"/>
                </a:solidFill>
              </a:rPr>
              <a:t>Overflow</a:t>
            </a:r>
            <a:r>
              <a:rPr lang="en-US" altLang="zh-TW" sz="2400" dirty="0" smtClean="0"/>
              <a:t> will occur when AA is hashed into the table (</a:t>
            </a:r>
            <a:r>
              <a:rPr lang="en-US" altLang="zh-TW" sz="2400" dirty="0" smtClean="0">
                <a:solidFill>
                  <a:srgbClr val="0000CC"/>
                </a:solidFill>
              </a:rPr>
              <a:t>h(AA) = 0</a:t>
            </a:r>
            <a:r>
              <a:rPr lang="en-US" altLang="zh-TW" sz="2400" dirty="0" smtClean="0"/>
              <a:t>)!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Efficiency of Hash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5532999" cy="51000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Search or insertion time of a hash table</a:t>
            </a:r>
          </a:p>
          <a:p>
            <a:pPr lvl="1">
              <a:buNone/>
            </a:pPr>
            <a:r>
              <a:rPr lang="en-US" altLang="zh-TW" dirty="0" smtClean="0"/>
              <a:t>(1) compute the hash function</a:t>
            </a:r>
          </a:p>
          <a:p>
            <a:pPr lvl="1">
              <a:buNone/>
            </a:pPr>
            <a:r>
              <a:rPr lang="en-US" altLang="zh-TW" dirty="0" smtClean="0"/>
              <a:t>(2) search a bucket</a:t>
            </a:r>
          </a:p>
          <a:p>
            <a:pPr lvl="1"/>
            <a:r>
              <a:rPr lang="en-US" altLang="zh-TW" dirty="0" smtClean="0"/>
              <a:t>The above times are </a:t>
            </a:r>
            <a:r>
              <a:rPr lang="en-US" altLang="zh-TW" dirty="0" smtClean="0">
                <a:solidFill>
                  <a:srgbClr val="0000CC"/>
                </a:solidFill>
              </a:rPr>
              <a:t>independent of n</a:t>
            </a:r>
            <a:r>
              <a:rPr lang="en-US" altLang="zh-TW" dirty="0" smtClean="0"/>
              <a:t> – </a:t>
            </a:r>
            <a:r>
              <a:rPr lang="en-US" altLang="zh-TW" dirty="0" smtClean="0">
                <a:solidFill>
                  <a:srgbClr val="FF0000"/>
                </a:solidFill>
              </a:rPr>
              <a:t>O(1)</a:t>
            </a:r>
          </a:p>
          <a:p>
            <a:r>
              <a:rPr lang="en-US" altLang="zh-TW" dirty="0" smtClean="0"/>
              <a:t>Collision is inevitable</a:t>
            </a:r>
          </a:p>
          <a:p>
            <a:pPr lvl="1"/>
            <a:r>
              <a:rPr lang="en-US" altLang="zh-TW" dirty="0" smtClean="0"/>
              <a:t>Taking the first character is not a good hashing because of too much collision</a:t>
            </a:r>
          </a:p>
          <a:p>
            <a:pPr lvl="2"/>
            <a:r>
              <a:rPr lang="en-US" altLang="zh-TW" sz="2200" dirty="0" smtClean="0"/>
              <a:t>many variables in a program begin with the same character</a:t>
            </a:r>
          </a:p>
          <a:p>
            <a:pPr lvl="1"/>
            <a:r>
              <a:rPr lang="en-US" altLang="zh-TW" dirty="0" smtClean="0"/>
              <a:t>An </a:t>
            </a:r>
            <a:r>
              <a:rPr lang="en-US" altLang="zh-TW" dirty="0" smtClean="0">
                <a:solidFill>
                  <a:srgbClr val="FF0000"/>
                </a:solidFill>
              </a:rPr>
              <a:t>overflow mechanism </a:t>
            </a:r>
            <a:r>
              <a:rPr lang="en-US" altLang="zh-TW" dirty="0" smtClean="0"/>
              <a:t>is necessary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26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14783" y="1660505"/>
            <a:ext cx="26479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27</a:t>
            </a:fld>
            <a:endParaRPr lang="zh-TW" altLang="en-US"/>
          </a:p>
        </p:txBody>
      </p:sp>
      <p:sp>
        <p:nvSpPr>
          <p:cNvPr id="5" name="橢圓 4"/>
          <p:cNvSpPr/>
          <p:nvPr/>
        </p:nvSpPr>
        <p:spPr>
          <a:xfrm>
            <a:off x="1526459" y="2714083"/>
            <a:ext cx="1850923" cy="351749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396613" y="2979554"/>
            <a:ext cx="110613" cy="110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2138517" y="3444128"/>
            <a:ext cx="110613" cy="110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2691581" y="3731722"/>
            <a:ext cx="110613" cy="110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2238068" y="3952948"/>
            <a:ext cx="110613" cy="110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348681" y="4417521"/>
            <a:ext cx="110613" cy="110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1972598" y="4528134"/>
            <a:ext cx="110613" cy="110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293374" y="4888159"/>
            <a:ext cx="110613" cy="110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802194" y="4672997"/>
            <a:ext cx="110613" cy="110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2687894" y="5137571"/>
            <a:ext cx="110613" cy="110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2138516" y="5325613"/>
            <a:ext cx="110613" cy="110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2403987" y="5712757"/>
            <a:ext cx="110613" cy="110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2802194" y="3291647"/>
            <a:ext cx="110613" cy="110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2912807" y="4231611"/>
            <a:ext cx="110613" cy="110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6526162" y="3439130"/>
            <a:ext cx="1172496" cy="22282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6924368" y="3964008"/>
            <a:ext cx="110613" cy="11061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7477432" y="4251602"/>
            <a:ext cx="110613" cy="11061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7023919" y="4472828"/>
            <a:ext cx="110613" cy="11061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/>
          <p:cNvSpPr/>
          <p:nvPr/>
        </p:nvSpPr>
        <p:spPr>
          <a:xfrm>
            <a:off x="7101347" y="5323434"/>
            <a:ext cx="110613" cy="11061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/>
          <p:cNvSpPr/>
          <p:nvPr/>
        </p:nvSpPr>
        <p:spPr>
          <a:xfrm>
            <a:off x="6758449" y="5048014"/>
            <a:ext cx="110613" cy="11061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7116096" y="3611555"/>
            <a:ext cx="110613" cy="11061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7239613" y="4786428"/>
            <a:ext cx="110613" cy="110613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3588722" y="2433462"/>
            <a:ext cx="2692915" cy="1169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smtClean="0">
                <a:solidFill>
                  <a:schemeClr val="tx1"/>
                </a:solidFill>
              </a:rPr>
              <a:t>Hash</a:t>
            </a:r>
            <a:r>
              <a:rPr lang="zh-TW" altLang="en-US" sz="2400" b="1" dirty="0" smtClean="0">
                <a:solidFill>
                  <a:schemeClr val="tx1"/>
                </a:solidFill>
              </a:rPr>
              <a:t> </a:t>
            </a:r>
            <a:r>
              <a:rPr lang="en-US" altLang="zh-TW" sz="2400" b="1" dirty="0" smtClean="0">
                <a:solidFill>
                  <a:schemeClr val="tx1"/>
                </a:solidFill>
              </a:rPr>
              <a:t>Function</a:t>
            </a:r>
          </a:p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通常必須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多對一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  <a:p>
            <a:pPr algn="ctr"/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絕不會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一對多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</a:p>
        </p:txBody>
      </p:sp>
      <p:cxnSp>
        <p:nvCxnSpPr>
          <p:cNvPr id="30" name="直線單箭頭接點 29"/>
          <p:cNvCxnSpPr>
            <a:stCxn id="17" idx="6"/>
            <a:endCxn id="20" idx="2"/>
          </p:cNvCxnSpPr>
          <p:nvPr/>
        </p:nvCxnSpPr>
        <p:spPr>
          <a:xfrm>
            <a:off x="2912807" y="3346954"/>
            <a:ext cx="4011561" cy="6723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>
            <a:stCxn id="18" idx="6"/>
            <a:endCxn id="27" idx="2"/>
          </p:cNvCxnSpPr>
          <p:nvPr/>
        </p:nvCxnSpPr>
        <p:spPr>
          <a:xfrm>
            <a:off x="3023420" y="4286918"/>
            <a:ext cx="4216193" cy="554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endCxn id="27" idx="3"/>
          </p:cNvCxnSpPr>
          <p:nvPr/>
        </p:nvCxnSpPr>
        <p:spPr>
          <a:xfrm flipV="1">
            <a:off x="2798507" y="4880842"/>
            <a:ext cx="4457305" cy="310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endCxn id="20" idx="2"/>
          </p:cNvCxnSpPr>
          <p:nvPr/>
        </p:nvCxnSpPr>
        <p:spPr>
          <a:xfrm flipV="1">
            <a:off x="2510915" y="4019315"/>
            <a:ext cx="4413453" cy="1759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endCxn id="23" idx="2"/>
          </p:cNvCxnSpPr>
          <p:nvPr/>
        </p:nvCxnSpPr>
        <p:spPr>
          <a:xfrm>
            <a:off x="2443625" y="4479156"/>
            <a:ext cx="4657722" cy="899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endCxn id="22" idx="2"/>
          </p:cNvCxnSpPr>
          <p:nvPr/>
        </p:nvCxnSpPr>
        <p:spPr>
          <a:xfrm>
            <a:off x="2227007" y="3494780"/>
            <a:ext cx="4796912" cy="10333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413972" y="2003866"/>
            <a:ext cx="19800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定義域</a:t>
            </a:r>
            <a:endPara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通常為不限大小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5844433" y="2003866"/>
            <a:ext cx="25138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值域</a:t>
            </a:r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通常為有限大小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[0,b)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8605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4523434" cy="510001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Good hash functions </a:t>
            </a:r>
            <a:r>
              <a:rPr lang="en-US" altLang="zh-TW" dirty="0" smtClean="0">
                <a:solidFill>
                  <a:srgbClr val="C00000"/>
                </a:solidFill>
              </a:rPr>
              <a:t>reduce the </a:t>
            </a:r>
            <a:r>
              <a:rPr lang="en-US" altLang="zh-TW" dirty="0">
                <a:solidFill>
                  <a:srgbClr val="C00000"/>
                </a:solidFill>
              </a:rPr>
              <a:t>chance of </a:t>
            </a:r>
            <a:r>
              <a:rPr lang="en-US" altLang="zh-TW" dirty="0" smtClean="0">
                <a:solidFill>
                  <a:srgbClr val="C00000"/>
                </a:solidFill>
              </a:rPr>
              <a:t>collisions</a:t>
            </a:r>
            <a:endParaRPr lang="en-US" altLang="zh-TW" dirty="0"/>
          </a:p>
          <a:p>
            <a:r>
              <a:rPr lang="en-US" altLang="zh-TW" dirty="0" smtClean="0"/>
              <a:t>Enlarging </a:t>
            </a:r>
            <a:r>
              <a:rPr lang="en-US" altLang="zh-TW" dirty="0"/>
              <a:t>hash table size can also reduce </a:t>
            </a:r>
            <a:r>
              <a:rPr lang="en-US" altLang="zh-TW" dirty="0" smtClean="0"/>
              <a:t>collisions</a:t>
            </a:r>
          </a:p>
          <a:p>
            <a:pPr lvl="1"/>
            <a:r>
              <a:rPr lang="en-US" altLang="zh-TW" dirty="0" smtClean="0"/>
              <a:t>At the cost of memory size</a:t>
            </a:r>
            <a:endParaRPr lang="en-US" altLang="zh-TW" dirty="0"/>
          </a:p>
          <a:p>
            <a:r>
              <a:rPr lang="en-US" altLang="zh-TW" dirty="0"/>
              <a:t>Ideal hash </a:t>
            </a:r>
            <a:r>
              <a:rPr lang="en-US" altLang="zh-TW" dirty="0" smtClean="0"/>
              <a:t>functions have</a:t>
            </a:r>
            <a:endParaRPr lang="en-US" altLang="zh-TW" dirty="0"/>
          </a:p>
          <a:p>
            <a:pPr lvl="1"/>
            <a:r>
              <a:rPr lang="en-US" altLang="zh-TW" b="1" dirty="0" smtClean="0">
                <a:solidFill>
                  <a:srgbClr val="0000CC"/>
                </a:solidFill>
              </a:rPr>
              <a:t>Minimal number of collisions</a:t>
            </a:r>
          </a:p>
          <a:p>
            <a:pPr lvl="1"/>
            <a:r>
              <a:rPr lang="en-US" altLang="zh-TW" b="1" dirty="0" smtClean="0">
                <a:solidFill>
                  <a:srgbClr val="0000CC"/>
                </a:solidFill>
              </a:rPr>
              <a:t>Uniform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>
                <a:solidFill>
                  <a:srgbClr val="0000CC"/>
                </a:solidFill>
              </a:rPr>
              <a:t>distribution of keys for various </a:t>
            </a:r>
            <a:r>
              <a:rPr lang="en-US" altLang="zh-TW" dirty="0" smtClean="0">
                <a:solidFill>
                  <a:srgbClr val="0000CC"/>
                </a:solidFill>
              </a:rPr>
              <a:t>values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Easy (fast) to compute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Maximum </a:t>
            </a:r>
            <a:r>
              <a:rPr lang="en-US" altLang="zh-TW" dirty="0">
                <a:solidFill>
                  <a:srgbClr val="0000CC"/>
                </a:solidFill>
              </a:rPr>
              <a:t>usage of the information present in the </a:t>
            </a:r>
            <a:r>
              <a:rPr lang="en-US" altLang="zh-TW" dirty="0" smtClean="0">
                <a:solidFill>
                  <a:srgbClr val="0000CC"/>
                </a:solidFill>
              </a:rPr>
              <a:t>values (keys)</a:t>
            </a:r>
            <a:endParaRPr lang="en-US" altLang="zh-TW" dirty="0">
              <a:solidFill>
                <a:srgbClr val="0000CC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Yield different values even for very similar keys</a:t>
            </a:r>
          </a:p>
          <a:p>
            <a:pPr lvl="1"/>
            <a:endParaRPr lang="en-US" altLang="zh-TW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28</a:t>
            </a:fld>
            <a:endParaRPr lang="zh-TW" altLang="en-US"/>
          </a:p>
        </p:txBody>
      </p:sp>
      <p:grpSp>
        <p:nvGrpSpPr>
          <p:cNvPr id="5" name="群組 4"/>
          <p:cNvGrpSpPr/>
          <p:nvPr/>
        </p:nvGrpSpPr>
        <p:grpSpPr>
          <a:xfrm>
            <a:off x="4997265" y="2086785"/>
            <a:ext cx="3771144" cy="4014076"/>
            <a:chOff x="4876242" y="2342278"/>
            <a:chExt cx="3771144" cy="4014076"/>
          </a:xfrm>
        </p:grpSpPr>
        <p:sp>
          <p:nvSpPr>
            <p:cNvPr id="6" name="文字方塊 5"/>
            <p:cNvSpPr txBox="1"/>
            <p:nvPr/>
          </p:nvSpPr>
          <p:spPr>
            <a:xfrm>
              <a:off x="5472026" y="3198768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h(A)=0</a:t>
              </a:r>
              <a:endParaRPr lang="zh-TW" altLang="en-US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485473" y="3568100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h(B)=1</a:t>
              </a:r>
              <a:endParaRPr lang="zh-TW" altLang="en-US" dirty="0"/>
            </a:p>
          </p:txBody>
        </p:sp>
        <p:sp>
          <p:nvSpPr>
            <p:cNvPr id="8" name="文字方塊 7"/>
            <p:cNvSpPr txBox="1"/>
            <p:nvPr/>
          </p:nvSpPr>
          <p:spPr>
            <a:xfrm rot="5400000">
              <a:off x="5742705" y="39504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5485473" y="4778912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h(J)=10</a:t>
              </a:r>
              <a:endParaRPr lang="zh-TW" altLang="en-US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5451022" y="5146893"/>
              <a:ext cx="91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h(K)=11</a:t>
              </a:r>
              <a:endParaRPr lang="zh-TW" altLang="en-US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5464221" y="5962276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h(Z)=25</a:t>
              </a:r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 rot="5400000">
              <a:off x="5728910" y="557996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526272" y="4384133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h(I)=9</a:t>
              </a:r>
              <a:endParaRPr lang="zh-TW" altLang="en-US" dirty="0"/>
            </a:p>
          </p:txBody>
        </p:sp>
        <p:sp>
          <p:nvSpPr>
            <p:cNvPr id="14" name="左大括弧 13"/>
            <p:cNvSpPr/>
            <p:nvPr/>
          </p:nvSpPr>
          <p:spPr>
            <a:xfrm>
              <a:off x="5276351" y="3202811"/>
              <a:ext cx="220717" cy="3132840"/>
            </a:xfrm>
            <a:prstGeom prst="leftBrace">
              <a:avLst>
                <a:gd name="adj1" fmla="val 7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/>
            <p:cNvSpPr txBox="1"/>
            <p:nvPr/>
          </p:nvSpPr>
          <p:spPr>
            <a:xfrm rot="16200000">
              <a:off x="4580808" y="4553409"/>
              <a:ext cx="9909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Buckets</a:t>
              </a:r>
              <a:endParaRPr lang="zh-TW" altLang="en-US" sz="2000" dirty="0"/>
            </a:p>
          </p:txBody>
        </p:sp>
        <p:sp>
          <p:nvSpPr>
            <p:cNvPr id="16" name="左大括弧 15"/>
            <p:cNvSpPr/>
            <p:nvPr/>
          </p:nvSpPr>
          <p:spPr>
            <a:xfrm rot="5400000">
              <a:off x="7363699" y="1679418"/>
              <a:ext cx="220717" cy="2346657"/>
            </a:xfrm>
            <a:prstGeom prst="leftBrace">
              <a:avLst>
                <a:gd name="adj1" fmla="val 7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7131655" y="2342278"/>
              <a:ext cx="6848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Slots</a:t>
              </a:r>
              <a:endParaRPr lang="zh-TW" altLang="en-US" sz="2000" dirty="0"/>
            </a:p>
          </p:txBody>
        </p:sp>
        <p:graphicFrame>
          <p:nvGraphicFramePr>
            <p:cNvPr id="18" name="內容版面配置區 1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54625077"/>
                </p:ext>
              </p:extLst>
            </p:nvPr>
          </p:nvGraphicFramePr>
          <p:xfrm>
            <a:off x="6300728" y="3160986"/>
            <a:ext cx="2346657" cy="3195368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195774">
                    <a:extLst>
                      <a:ext uri="{9D8B030D-6E8A-4147-A177-3AD203B41FA5}">
                        <a16:colId xmlns="" xmlns:a16="http://schemas.microsoft.com/office/drawing/2014/main" val="20000"/>
                      </a:ext>
                    </a:extLst>
                  </a:gridCol>
                  <a:gridCol w="1150883">
                    <a:extLst>
                      <a:ext uri="{9D8B030D-6E8A-4147-A177-3AD203B41FA5}">
                        <a16:colId xmlns="" xmlns:a16="http://schemas.microsoft.com/office/drawing/2014/main" val="20001"/>
                      </a:ext>
                    </a:extLst>
                  </a:gridCol>
                </a:tblGrid>
                <a:tr h="399421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dirty="0" smtClean="0"/>
                          <a:t>(Alice, 100)</a:t>
                        </a:r>
                        <a:endParaRPr lang="zh-TW" altLang="en-US" dirty="0" smtClean="0"/>
                      </a:p>
                    </a:txBody>
                    <a:tcPr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extLst>
                    <a:ext uri="{0D108BD9-81ED-4DB2-BD59-A6C34878D82A}">
                      <a16:rowId xmlns="" xmlns:a16="http://schemas.microsoft.com/office/drawing/2014/main" val="10000"/>
                    </a:ext>
                  </a:extLst>
                </a:tr>
                <a:tr h="399421">
                  <a:tc>
                    <a:txBody>
                      <a:bodyPr/>
                      <a:lstStyle/>
                      <a:p>
                        <a:pPr marL="0" marR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zh-TW" dirty="0" smtClean="0"/>
                          <a:t>(Bob, 80)</a:t>
                        </a:r>
                        <a:endParaRPr lang="zh-TW" altLang="en-US" dirty="0" smtClean="0"/>
                      </a:p>
                    </a:txBody>
                    <a:tcPr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altLang="zh-TW" dirty="0" smtClean="0"/>
                          <a:t>(Ben, 70)</a:t>
                        </a:r>
                        <a:endParaRPr lang="zh-TW" altLang="en-US" dirty="0"/>
                      </a:p>
                    </a:txBody>
                    <a:tcPr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="" xmlns:a16="http://schemas.microsoft.com/office/drawing/2014/main" val="10001"/>
                    </a:ext>
                  </a:extLst>
                </a:tr>
                <a:tr h="399421">
                  <a:tc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="" xmlns:a16="http://schemas.microsoft.com/office/drawing/2014/main" val="10002"/>
                    </a:ext>
                  </a:extLst>
                </a:tr>
                <a:tr h="399421">
                  <a:tc>
                    <a:txBody>
                      <a:bodyPr/>
                      <a:lstStyle/>
                      <a:p>
                        <a:r>
                          <a:rPr lang="en-US" altLang="zh-TW" dirty="0" smtClean="0"/>
                          <a:t>(Irene, 85)</a:t>
                        </a:r>
                        <a:endParaRPr lang="zh-TW" altLang="en-US" dirty="0"/>
                      </a:p>
                    </a:txBody>
                    <a:tcPr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="" xmlns:a16="http://schemas.microsoft.com/office/drawing/2014/main" val="10003"/>
                    </a:ext>
                  </a:extLst>
                </a:tr>
                <a:tr h="399421">
                  <a:tc>
                    <a:txBody>
                      <a:bodyPr/>
                      <a:lstStyle/>
                      <a:p>
                        <a:r>
                          <a:rPr lang="en-US" altLang="zh-TW" dirty="0" smtClean="0"/>
                          <a:t>(John,</a:t>
                        </a:r>
                        <a:r>
                          <a:rPr lang="en-US" altLang="zh-TW" baseline="0" dirty="0" smtClean="0"/>
                          <a:t> 95</a:t>
                        </a:r>
                        <a:r>
                          <a:rPr lang="en-US" altLang="zh-TW" dirty="0" smtClean="0"/>
                          <a:t>)</a:t>
                        </a:r>
                        <a:endParaRPr lang="zh-TW" altLang="en-US" dirty="0"/>
                      </a:p>
                    </a:txBody>
                    <a:tcPr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r>
                          <a:rPr lang="en-US" altLang="zh-TW" dirty="0" smtClean="0"/>
                          <a:t>(Jane, 100)</a:t>
                        </a:r>
                        <a:endParaRPr lang="zh-TW" altLang="en-US" dirty="0"/>
                      </a:p>
                    </a:txBody>
                    <a:tcPr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="" xmlns:a16="http://schemas.microsoft.com/office/drawing/2014/main" val="10004"/>
                    </a:ext>
                  </a:extLst>
                </a:tr>
                <a:tr h="399421">
                  <a:tc>
                    <a:txBody>
                      <a:bodyPr/>
                      <a:lstStyle/>
                      <a:p>
                        <a:r>
                          <a:rPr lang="en-US" altLang="zh-TW" dirty="0" smtClean="0"/>
                          <a:t>(Ken, 75)</a:t>
                        </a:r>
                        <a:endParaRPr lang="zh-TW" altLang="en-US" dirty="0"/>
                      </a:p>
                    </a:txBody>
                    <a:tcPr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="" xmlns:a16="http://schemas.microsoft.com/office/drawing/2014/main" val="10005"/>
                    </a:ext>
                  </a:extLst>
                </a:tr>
                <a:tr h="399421">
                  <a:tc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</a:tcPr>
                  </a:tc>
                  <a:extLst>
                    <a:ext uri="{0D108BD9-81ED-4DB2-BD59-A6C34878D82A}">
                      <a16:rowId xmlns="" xmlns:a16="http://schemas.microsoft.com/office/drawing/2014/main" val="10006"/>
                    </a:ext>
                  </a:extLst>
                </a:tr>
                <a:tr h="399421">
                  <a:tc>
                    <a:txBody>
                      <a:bodyPr/>
                      <a:lstStyle/>
                      <a:p>
                        <a:r>
                          <a:rPr lang="en-US" altLang="zh-TW" dirty="0" smtClean="0"/>
                          <a:t>(Zoe, 80)</a:t>
                        </a:r>
                        <a:endParaRPr lang="zh-TW" altLang="en-US" dirty="0"/>
                      </a:p>
                    </a:txBody>
                    <a:tcPr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="" xmlns:a16="http://schemas.microsoft.com/office/drawing/2014/main" val="10007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3242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Uniform Hash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8004362" cy="510001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Basic desired properties of hash function</a:t>
            </a:r>
          </a:p>
          <a:p>
            <a:pPr lvl="1"/>
            <a:r>
              <a:rPr lang="en-US" altLang="zh-TW" dirty="0" smtClean="0"/>
              <a:t>Easy to compute</a:t>
            </a:r>
          </a:p>
          <a:p>
            <a:pPr lvl="1"/>
            <a:r>
              <a:rPr lang="en-US" altLang="zh-TW" dirty="0" smtClean="0"/>
              <a:t>Minimize the number of collisions</a:t>
            </a:r>
          </a:p>
          <a:p>
            <a:pPr lvl="1"/>
            <a:r>
              <a:rPr lang="en-US" altLang="zh-TW" dirty="0" smtClean="0"/>
              <a:t>Uniform hash function</a:t>
            </a:r>
          </a:p>
          <a:p>
            <a:r>
              <a:rPr lang="en-US" altLang="zh-TW" dirty="0" smtClean="0"/>
              <a:t>A </a:t>
            </a:r>
            <a:r>
              <a:rPr lang="en-US" altLang="zh-TW" dirty="0" smtClean="0">
                <a:solidFill>
                  <a:srgbClr val="C00000"/>
                </a:solidFill>
              </a:rPr>
              <a:t>good hash function</a:t>
            </a:r>
          </a:p>
          <a:p>
            <a:pPr lvl="1"/>
            <a:r>
              <a:rPr lang="en-US" altLang="zh-TW" dirty="0" smtClean="0"/>
              <a:t>Should also depend on </a:t>
            </a:r>
            <a:r>
              <a:rPr lang="en-US" altLang="zh-TW" dirty="0" smtClean="0">
                <a:solidFill>
                  <a:srgbClr val="0000CC"/>
                </a:solidFill>
              </a:rPr>
              <a:t>every character </a:t>
            </a:r>
            <a:r>
              <a:rPr lang="en-US" altLang="zh-TW" dirty="0" smtClean="0"/>
              <a:t>of an input identifier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Uniform hash function</a:t>
            </a:r>
          </a:p>
          <a:p>
            <a:pPr lvl="1"/>
            <a:r>
              <a:rPr lang="en-US" altLang="zh-TW" dirty="0" smtClean="0"/>
              <a:t>Let </a:t>
            </a:r>
            <a:r>
              <a:rPr lang="en-US" altLang="zh-TW" dirty="0" smtClean="0">
                <a:solidFill>
                  <a:srgbClr val="0000CC"/>
                </a:solidFill>
              </a:rPr>
              <a:t>x</a:t>
            </a:r>
            <a:r>
              <a:rPr lang="en-US" altLang="zh-TW" dirty="0" smtClean="0"/>
              <a:t> be an identifier </a:t>
            </a:r>
            <a:r>
              <a:rPr lang="en-US" altLang="zh-TW" dirty="0" smtClean="0">
                <a:solidFill>
                  <a:srgbClr val="0000CC"/>
                </a:solidFill>
              </a:rPr>
              <a:t>chosen at random</a:t>
            </a:r>
          </a:p>
          <a:p>
            <a:pPr lvl="1"/>
            <a:r>
              <a:rPr lang="en-US" altLang="zh-TW" dirty="0" smtClean="0"/>
              <a:t>Then, the </a:t>
            </a:r>
            <a:r>
              <a:rPr lang="en-US" altLang="zh-TW" dirty="0" smtClean="0">
                <a:solidFill>
                  <a:srgbClr val="0000CC"/>
                </a:solidFill>
              </a:rPr>
              <a:t>probability</a:t>
            </a:r>
            <a:r>
              <a:rPr lang="en-US" altLang="zh-TW" dirty="0" smtClean="0"/>
              <a:t> that </a:t>
            </a:r>
            <a:r>
              <a:rPr lang="en-US" altLang="zh-TW" dirty="0" smtClean="0">
                <a:solidFill>
                  <a:srgbClr val="0000CC"/>
                </a:solidFill>
              </a:rPr>
              <a:t>h(x) = </a:t>
            </a:r>
            <a:r>
              <a:rPr lang="en-US" altLang="zh-TW" dirty="0" err="1" smtClean="0">
                <a:solidFill>
                  <a:srgbClr val="0000CC"/>
                </a:solidFill>
              </a:rPr>
              <a:t>i</a:t>
            </a:r>
            <a:r>
              <a:rPr lang="en-US" altLang="zh-TW" dirty="0" smtClean="0">
                <a:solidFill>
                  <a:srgbClr val="0000CC"/>
                </a:solidFill>
              </a:rPr>
              <a:t> is 1/b </a:t>
            </a:r>
            <a:r>
              <a:rPr lang="en-US" altLang="zh-TW" dirty="0" smtClean="0"/>
              <a:t>for every bucket </a:t>
            </a:r>
            <a:r>
              <a:rPr lang="en-US" altLang="zh-TW" dirty="0" err="1" smtClean="0"/>
              <a:t>i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That is, the hash function does </a:t>
            </a:r>
            <a:r>
              <a:rPr lang="en-US" altLang="zh-TW" dirty="0" smtClean="0">
                <a:solidFill>
                  <a:srgbClr val="0000CC"/>
                </a:solidFill>
              </a:rPr>
              <a:t>not</a:t>
            </a:r>
            <a:r>
              <a:rPr lang="en-US" altLang="zh-TW" dirty="0" smtClean="0"/>
              <a:t> result in a </a:t>
            </a:r>
            <a:r>
              <a:rPr lang="en-US" altLang="zh-TW" dirty="0" smtClean="0">
                <a:solidFill>
                  <a:srgbClr val="0000CC"/>
                </a:solidFill>
              </a:rPr>
              <a:t>biased use </a:t>
            </a:r>
            <a:r>
              <a:rPr lang="en-US" altLang="zh-TW" dirty="0" smtClean="0"/>
              <a:t>of the hash table for random inputs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Hashing(</a:t>
            </a:r>
            <a:r>
              <a:rPr lang="zh-TW" altLang="en-US" dirty="0" smtClean="0"/>
              <a:t>雜湊</a:t>
            </a:r>
            <a:r>
              <a:rPr lang="en-US" altLang="zh-TW" dirty="0" smtClean="0"/>
              <a:t>) in Data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Searching</a:t>
            </a:r>
            <a:r>
              <a:rPr lang="en-US" altLang="zh-TW" dirty="0" smtClean="0"/>
              <a:t> is dominant operation on any data structure. Most of the cases for </a:t>
            </a:r>
            <a:r>
              <a:rPr lang="en-US" altLang="zh-TW" dirty="0" smtClean="0">
                <a:solidFill>
                  <a:srgbClr val="0000CC"/>
                </a:solidFill>
              </a:rPr>
              <a:t>inserting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CC"/>
                </a:solidFill>
              </a:rPr>
              <a:t>deleting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CC"/>
                </a:solidFill>
              </a:rPr>
              <a:t>updating,</a:t>
            </a:r>
            <a:r>
              <a:rPr lang="en-US" altLang="zh-TW" dirty="0" smtClean="0"/>
              <a:t> all operations </a:t>
            </a:r>
            <a:r>
              <a:rPr lang="en-US" altLang="zh-TW" dirty="0" smtClean="0">
                <a:solidFill>
                  <a:srgbClr val="C00000"/>
                </a:solidFill>
              </a:rPr>
              <a:t>required searching first</a:t>
            </a:r>
            <a:r>
              <a:rPr lang="en-US" altLang="zh-TW" dirty="0" smtClean="0"/>
              <a:t>. So </a:t>
            </a:r>
            <a:r>
              <a:rPr lang="en-US" altLang="zh-TW" u="sng" dirty="0" smtClean="0"/>
              <a:t>searching operation of particular data structure determines it’s time complexity</a:t>
            </a:r>
            <a:r>
              <a:rPr lang="en-US" altLang="zh-TW" dirty="0" smtClean="0"/>
              <a:t>. </a:t>
            </a:r>
          </a:p>
          <a:p>
            <a:r>
              <a:rPr lang="en-US" altLang="zh-TW" dirty="0" smtClean="0"/>
              <a:t>If we take any data structure, </a:t>
            </a:r>
            <a:r>
              <a:rPr lang="en-US" altLang="zh-TW" u="sng" dirty="0" smtClean="0"/>
              <a:t>the best time complexity for searching is </a:t>
            </a:r>
            <a:r>
              <a:rPr lang="en-US" altLang="zh-TW" u="sng" dirty="0" smtClean="0">
                <a:solidFill>
                  <a:srgbClr val="FF0000"/>
                </a:solidFill>
              </a:rPr>
              <a:t>O(log n) </a:t>
            </a:r>
            <a:r>
              <a:rPr lang="en-US" altLang="zh-TW" u="sng" dirty="0" smtClean="0"/>
              <a:t>in </a:t>
            </a:r>
            <a:r>
              <a:rPr lang="en-US" altLang="zh-TW" u="sng" dirty="0" smtClean="0">
                <a:solidFill>
                  <a:srgbClr val="0000CC"/>
                </a:solidFill>
              </a:rPr>
              <a:t>AVL tree </a:t>
            </a:r>
            <a:r>
              <a:rPr lang="en-US" altLang="zh-TW" u="sng" dirty="0" smtClean="0"/>
              <a:t>and </a:t>
            </a:r>
            <a:r>
              <a:rPr lang="en-US" altLang="zh-TW" u="sng" dirty="0" smtClean="0">
                <a:solidFill>
                  <a:srgbClr val="0000CC"/>
                </a:solidFill>
              </a:rPr>
              <a:t>sorted array</a:t>
            </a:r>
            <a:r>
              <a:rPr lang="en-US" altLang="zh-TW" u="sng" dirty="0" smtClean="0"/>
              <a:t> only</a:t>
            </a:r>
            <a:r>
              <a:rPr lang="en-US" altLang="zh-TW" dirty="0" smtClean="0"/>
              <a:t>. Most of the cases it will take </a:t>
            </a:r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  <a:r>
              <a:rPr lang="en-US" altLang="zh-TW" dirty="0" smtClean="0"/>
              <a:t> time. </a:t>
            </a:r>
          </a:p>
          <a:p>
            <a:r>
              <a:rPr lang="en-US" altLang="zh-TW" dirty="0" smtClean="0"/>
              <a:t>To solve this searching problem </a:t>
            </a:r>
            <a:r>
              <a:rPr lang="en-US" altLang="zh-TW" u="sng" dirty="0" smtClean="0">
                <a:solidFill>
                  <a:srgbClr val="FF0000"/>
                </a:solidFill>
              </a:rPr>
              <a:t>hashing</a:t>
            </a:r>
            <a:r>
              <a:rPr lang="en-US" altLang="zh-TW" dirty="0" smtClean="0"/>
              <a:t> concept is introduced which will take </a:t>
            </a:r>
            <a:r>
              <a:rPr lang="en-US" altLang="zh-TW" u="sng" dirty="0" smtClean="0">
                <a:solidFill>
                  <a:srgbClr val="FF0000"/>
                </a:solidFill>
              </a:rPr>
              <a:t>O(1) time for searching</a:t>
            </a:r>
            <a:r>
              <a:rPr lang="en-US" altLang="zh-TW" dirty="0" smtClean="0"/>
              <a:t>. It’s constant time.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Classical examples</a:t>
            </a:r>
          </a:p>
          <a:p>
            <a:pPr lvl="1"/>
            <a:r>
              <a:rPr lang="en-US" altLang="zh-TW" dirty="0" smtClean="0"/>
              <a:t>Modulo (division)  </a:t>
            </a:r>
          </a:p>
          <a:p>
            <a:pPr lvl="1"/>
            <a:r>
              <a:rPr lang="en-US" altLang="zh-TW" dirty="0" smtClean="0"/>
              <a:t>Mid-square </a:t>
            </a:r>
          </a:p>
          <a:p>
            <a:pPr lvl="1"/>
            <a:r>
              <a:rPr lang="en-US" altLang="zh-TW" dirty="0" smtClean="0"/>
              <a:t>Folding</a:t>
            </a:r>
          </a:p>
          <a:p>
            <a:pPr lvl="1"/>
            <a:r>
              <a:rPr lang="en-US" altLang="zh-TW" dirty="0" smtClean="0"/>
              <a:t>Digit analysis </a:t>
            </a:r>
          </a:p>
          <a:p>
            <a:pPr lvl="1"/>
            <a:r>
              <a:rPr lang="en-US" altLang="zh-TW" dirty="0" smtClean="0"/>
              <a:t>String-to-integer conversion</a:t>
            </a:r>
          </a:p>
          <a:p>
            <a:endParaRPr lang="en-US" altLang="zh-TW" dirty="0"/>
          </a:p>
          <a:p>
            <a:r>
              <a:rPr lang="en-US" altLang="zh-TW" dirty="0" smtClean="0"/>
              <a:t>We can design our own hash functions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936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Function: Modulo (Division)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31</a:t>
            </a:fld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Most widely used</a:t>
            </a:r>
            <a:r>
              <a:rPr lang="en-US" altLang="zh-TW" dirty="0" smtClean="0"/>
              <a:t> hash function in practice</a:t>
            </a:r>
          </a:p>
          <a:p>
            <a:r>
              <a:rPr lang="en-US" altLang="zh-TW" dirty="0" smtClean="0"/>
              <a:t>Procedure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h(k) = k % D</a:t>
            </a:r>
          </a:p>
          <a:p>
            <a:pPr lvl="1"/>
            <a:endParaRPr lang="en-US" altLang="zh-TW" dirty="0" smtClean="0"/>
          </a:p>
          <a:p>
            <a:r>
              <a:rPr lang="en-US" altLang="zh-TW" dirty="0" smtClean="0"/>
              <a:t>Selection of D</a:t>
            </a:r>
          </a:p>
          <a:p>
            <a:pPr lvl="1"/>
            <a:r>
              <a:rPr lang="en-US" altLang="zh-TW" dirty="0" smtClean="0"/>
              <a:t>D is the </a:t>
            </a:r>
            <a:r>
              <a:rPr lang="en-US" altLang="zh-TW" dirty="0" smtClean="0">
                <a:solidFill>
                  <a:srgbClr val="0000CC"/>
                </a:solidFill>
              </a:rPr>
              <a:t>number of buckets</a:t>
            </a:r>
          </a:p>
          <a:p>
            <a:pPr lvl="1"/>
            <a:r>
              <a:rPr lang="en-US" altLang="zh-TW" dirty="0" smtClean="0"/>
              <a:t>D would better be an </a:t>
            </a:r>
            <a:r>
              <a:rPr lang="en-US" altLang="zh-TW" dirty="0" smtClean="0">
                <a:solidFill>
                  <a:srgbClr val="0000CC"/>
                </a:solidFill>
              </a:rPr>
              <a:t>odd</a:t>
            </a:r>
            <a:r>
              <a:rPr lang="en-US" altLang="zh-TW" dirty="0" smtClean="0"/>
              <a:t> number</a:t>
            </a:r>
          </a:p>
          <a:p>
            <a:pPr lvl="2"/>
            <a:r>
              <a:rPr lang="en-US" altLang="zh-TW" dirty="0" smtClean="0"/>
              <a:t>Even divisor D always maps even keys to even buckets and odd keys to odd buckets</a:t>
            </a:r>
          </a:p>
          <a:p>
            <a:pPr lvl="2"/>
            <a:r>
              <a:rPr lang="en-US" altLang="zh-TW" dirty="0" smtClean="0"/>
              <a:t>Real-world data tend to have a bias toward either odd or even keys</a:t>
            </a:r>
          </a:p>
          <a:p>
            <a:pPr lvl="1"/>
            <a:r>
              <a:rPr lang="en-US" altLang="zh-TW" dirty="0" smtClean="0"/>
              <a:t>It would be even desirable if D can be a </a:t>
            </a:r>
            <a:r>
              <a:rPr lang="en-US" altLang="zh-TW" dirty="0" smtClean="0">
                <a:solidFill>
                  <a:srgbClr val="C00000"/>
                </a:solidFill>
              </a:rPr>
              <a:t>prime number </a:t>
            </a:r>
            <a:r>
              <a:rPr lang="en-US" altLang="zh-TW" dirty="0" smtClean="0"/>
              <a:t>or a number having no prime factors smaller than 20</a:t>
            </a:r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6352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Function: Modulo (Division)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4192172"/>
            <a:ext cx="7886700" cy="241717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</a:rPr>
              <a:t>Hash address</a:t>
            </a:r>
          </a:p>
          <a:p>
            <a:pPr lvl="1"/>
            <a:r>
              <a:rPr lang="en-US" altLang="zh-TW" dirty="0" smtClean="0"/>
              <a:t>in the range from 0 through ( D-1) </a:t>
            </a:r>
            <a:r>
              <a:rPr lang="en-US" altLang="zh-TW" dirty="0" smtClean="0">
                <a:sym typeface="Symbol"/>
              </a:rPr>
              <a:t></a:t>
            </a:r>
            <a:r>
              <a:rPr lang="en-US" altLang="zh-TW" dirty="0" smtClean="0"/>
              <a:t> implies that table size is D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D should not be a power of 2</a:t>
            </a:r>
          </a:p>
          <a:p>
            <a:pPr lvl="1"/>
            <a:r>
              <a:rPr lang="en-US" altLang="zh-TW" dirty="0" smtClean="0"/>
              <a:t>otherwise, </a:t>
            </a:r>
            <a:r>
              <a:rPr lang="en-US" altLang="zh-TW" dirty="0" err="1" smtClean="0"/>
              <a:t>h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(k) may depend only on the least significant bits of x</a:t>
            </a:r>
          </a:p>
          <a:p>
            <a:r>
              <a:rPr lang="en-US" altLang="zh-TW" dirty="0" smtClean="0"/>
              <a:t>e.g., D=2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, then A1</a:t>
            </a:r>
            <a:r>
              <a:rPr lang="en-US" altLang="zh-TW" b="1" dirty="0" smtClean="0">
                <a:sym typeface="Symbol"/>
              </a:rPr>
              <a:t>  </a:t>
            </a:r>
            <a:r>
              <a:rPr lang="en-US" altLang="zh-TW" dirty="0" smtClean="0"/>
              <a:t>encoded to 2</a:t>
            </a:r>
            <a:r>
              <a:rPr lang="en-US" altLang="zh-TW" baseline="30000" dirty="0" smtClean="0"/>
              <a:t>6</a:t>
            </a:r>
            <a:r>
              <a:rPr lang="en-US" altLang="zh-TW" dirty="0" smtClean="0"/>
              <a:t>(10) + 1 </a:t>
            </a:r>
            <a:r>
              <a:rPr lang="en-US" altLang="zh-TW" dirty="0" smtClean="0">
                <a:sym typeface="Symbol"/>
              </a:rPr>
              <a:t>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</a:t>
            </a:r>
            <a:r>
              <a:rPr lang="en-US" altLang="zh-TW" sz="2900" baseline="-25000" dirty="0" err="1" smtClean="0"/>
              <a:t>D</a:t>
            </a:r>
            <a:r>
              <a:rPr lang="en-US" altLang="zh-TW" dirty="0" smtClean="0"/>
              <a:t>(A1) = 1</a:t>
            </a:r>
          </a:p>
          <a:p>
            <a:pPr>
              <a:buNone/>
            </a:pPr>
            <a:r>
              <a:rPr lang="en-US" altLang="zh-TW" dirty="0" smtClean="0"/>
              <a:t>	         XY1 </a:t>
            </a:r>
            <a:r>
              <a:rPr lang="en-US" altLang="zh-TW" dirty="0" smtClean="0">
                <a:sym typeface="Symbol"/>
              </a:rPr>
              <a:t></a:t>
            </a:r>
            <a:r>
              <a:rPr lang="en-US" altLang="zh-TW" dirty="0" smtClean="0"/>
              <a:t> encoded to 2</a:t>
            </a:r>
            <a:r>
              <a:rPr lang="en-US" altLang="zh-TW" baseline="30000" dirty="0" smtClean="0"/>
              <a:t>12</a:t>
            </a:r>
            <a:r>
              <a:rPr lang="en-US" altLang="zh-TW" dirty="0" smtClean="0"/>
              <a:t>(33) + 2</a:t>
            </a:r>
            <a:r>
              <a:rPr lang="en-US" altLang="zh-TW" baseline="30000" dirty="0" smtClean="0"/>
              <a:t>6</a:t>
            </a:r>
            <a:r>
              <a:rPr lang="en-US" altLang="zh-TW" dirty="0" smtClean="0"/>
              <a:t>(34) + 1 </a:t>
            </a:r>
            <a:r>
              <a:rPr lang="en-US" altLang="zh-TW" dirty="0" smtClean="0">
                <a:sym typeface="Symbol"/>
              </a:rPr>
              <a:t>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</a:t>
            </a:r>
            <a:r>
              <a:rPr lang="en-US" altLang="zh-TW" baseline="-25000" dirty="0" err="1" smtClean="0"/>
              <a:t>D</a:t>
            </a:r>
            <a:r>
              <a:rPr lang="en-US" altLang="zh-TW" dirty="0" smtClean="0"/>
              <a:t>(XY1) = 1</a:t>
            </a:r>
          </a:p>
          <a:p>
            <a:r>
              <a:rPr lang="en-US" altLang="zh-TW" b="1" dirty="0" smtClean="0"/>
              <a:t>D is usually a </a:t>
            </a:r>
            <a:r>
              <a:rPr lang="en-US" altLang="zh-TW" b="1" dirty="0" smtClean="0">
                <a:solidFill>
                  <a:srgbClr val="0000CC"/>
                </a:solidFill>
              </a:rPr>
              <a:t>prime number</a:t>
            </a:r>
            <a:endParaRPr lang="zh-TW" altLang="en-US" sz="2900" b="1" baseline="-25000" dirty="0" smtClean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32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295867" y="1491176"/>
            <a:ext cx="6527557" cy="1200329"/>
          </a:xfrm>
          <a:prstGeom prst="rect">
            <a:avLst/>
          </a:prstGeom>
          <a:solidFill>
            <a:srgbClr val="FFFF00"/>
          </a:solidFill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 dirty="0" smtClean="0"/>
              <a:t>hash function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h</a:t>
            </a:r>
            <a:r>
              <a:rPr lang="en-US" altLang="zh-TW" sz="2400" baseline="-25000" dirty="0" err="1" smtClean="0">
                <a:solidFill>
                  <a:srgbClr val="FF0000"/>
                </a:solidFill>
              </a:rPr>
              <a:t>D</a:t>
            </a:r>
            <a:r>
              <a:rPr lang="en-US" altLang="zh-TW" sz="2400" dirty="0" smtClean="0">
                <a:solidFill>
                  <a:srgbClr val="FF0000"/>
                </a:solidFill>
              </a:rPr>
              <a:t> (k) = k % D</a:t>
            </a:r>
          </a:p>
          <a:p>
            <a:pPr algn="ctr"/>
            <a:r>
              <a:rPr lang="en-US" altLang="zh-TW" sz="2400" dirty="0" smtClean="0"/>
              <a:t>where % is the modulo operator</a:t>
            </a:r>
          </a:p>
          <a:p>
            <a:pPr algn="ctr"/>
            <a:r>
              <a:rPr lang="en-US" altLang="zh-TW" sz="2400" dirty="0" smtClean="0"/>
              <a:t>That is, the </a:t>
            </a:r>
            <a:r>
              <a:rPr lang="en-US" altLang="zh-TW" sz="2400" dirty="0" smtClean="0">
                <a:solidFill>
                  <a:srgbClr val="0000CC"/>
                </a:solidFill>
              </a:rPr>
              <a:t>remainder </a:t>
            </a:r>
            <a:r>
              <a:rPr lang="en-US" altLang="zh-TW" sz="2400" dirty="0" smtClean="0"/>
              <a:t>is used as the hash address</a:t>
            </a:r>
            <a:endParaRPr lang="zh-TW" altLang="en-US" sz="2400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7738" y="2733675"/>
            <a:ext cx="72485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Function: Mid-Square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h(k) = some </a:t>
            </a:r>
            <a:r>
              <a:rPr lang="en-US" altLang="zh-TW" dirty="0" smtClean="0">
                <a:solidFill>
                  <a:srgbClr val="0000CC"/>
                </a:solidFill>
              </a:rPr>
              <a:t>middle r bits </a:t>
            </a:r>
            <a:r>
              <a:rPr lang="en-US" altLang="zh-TW" dirty="0" smtClean="0"/>
              <a:t>of the square of k</a:t>
            </a:r>
          </a:p>
          <a:p>
            <a:pPr lvl="1"/>
            <a:r>
              <a:rPr lang="en-US" altLang="zh-TW" dirty="0" smtClean="0"/>
              <a:t>The number of bucket is equal to </a:t>
            </a:r>
            <a:r>
              <a:rPr lang="en-US" altLang="zh-TW" dirty="0" smtClean="0">
                <a:solidFill>
                  <a:srgbClr val="0000CC"/>
                </a:solidFill>
              </a:rPr>
              <a:t>2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r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</a:p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33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246870"/>
              </p:ext>
            </p:extLst>
          </p:nvPr>
        </p:nvGraphicFramePr>
        <p:xfrm>
          <a:off x="980091" y="2886841"/>
          <a:ext cx="331601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6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94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82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k</a:t>
                      </a:r>
                      <a:endParaRPr lang="zh-TW" alt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k</a:t>
                      </a:r>
                      <a:r>
                        <a:rPr lang="en-US" altLang="zh-TW" b="1" baseline="30000" dirty="0" smtClean="0"/>
                        <a:t>2</a:t>
                      </a:r>
                      <a:endParaRPr lang="zh-TW" altLang="en-US" b="1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h(k)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00</a:t>
                      </a:r>
                      <a:r>
                        <a:rPr lang="en-US" altLang="zh-TW" b="0" u="sng" dirty="0" smtClean="0">
                          <a:solidFill>
                            <a:srgbClr val="C00000"/>
                          </a:solidFill>
                        </a:rPr>
                        <a:t>00 00</a:t>
                      </a:r>
                      <a:r>
                        <a:rPr lang="en-US" altLang="zh-TW" b="0" dirty="0" smtClean="0"/>
                        <a:t>00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00</a:t>
                      </a:r>
                      <a:r>
                        <a:rPr lang="en-US" altLang="zh-TW" b="0" u="sng" dirty="0" smtClean="0">
                          <a:solidFill>
                            <a:srgbClr val="C00000"/>
                          </a:solidFill>
                        </a:rPr>
                        <a:t>00 00</a:t>
                      </a:r>
                      <a:r>
                        <a:rPr lang="en-US" altLang="zh-TW" b="0" dirty="0" smtClean="0"/>
                        <a:t>01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00</a:t>
                      </a:r>
                      <a:r>
                        <a:rPr lang="en-US" altLang="zh-TW" b="0" u="sng" dirty="0" smtClean="0">
                          <a:solidFill>
                            <a:srgbClr val="C00000"/>
                          </a:solidFill>
                        </a:rPr>
                        <a:t>00 01</a:t>
                      </a:r>
                      <a:r>
                        <a:rPr lang="en-US" altLang="zh-TW" b="0" dirty="0" smtClean="0"/>
                        <a:t>00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00</a:t>
                      </a:r>
                      <a:r>
                        <a:rPr lang="en-US" altLang="zh-TW" b="0" u="sng" dirty="0" smtClean="0">
                          <a:solidFill>
                            <a:srgbClr val="C00000"/>
                          </a:solidFill>
                        </a:rPr>
                        <a:t>00 10</a:t>
                      </a:r>
                      <a:r>
                        <a:rPr lang="en-US" altLang="zh-TW" b="0" dirty="0" smtClean="0"/>
                        <a:t>01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00</a:t>
                      </a:r>
                      <a:r>
                        <a:rPr lang="en-US" altLang="zh-TW" u="sng" dirty="0" smtClean="0">
                          <a:solidFill>
                            <a:srgbClr val="C00000"/>
                          </a:solidFill>
                        </a:rPr>
                        <a:t>01 00</a:t>
                      </a:r>
                      <a:r>
                        <a:rPr lang="en-US" altLang="zh-TW" dirty="0" smtClean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00</a:t>
                      </a:r>
                      <a:r>
                        <a:rPr lang="en-US" altLang="zh-TW" u="sng" dirty="0" smtClean="0">
                          <a:solidFill>
                            <a:srgbClr val="C00000"/>
                          </a:solidFill>
                        </a:rPr>
                        <a:t>01 10</a:t>
                      </a:r>
                      <a:r>
                        <a:rPr lang="en-US" altLang="zh-TW" dirty="0" smtClean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00</a:t>
                      </a:r>
                      <a:r>
                        <a:rPr lang="en-US" altLang="zh-TW" u="sng" dirty="0" smtClean="0">
                          <a:solidFill>
                            <a:srgbClr val="C00000"/>
                          </a:solidFill>
                        </a:rPr>
                        <a:t>10 01</a:t>
                      </a:r>
                      <a:r>
                        <a:rPr lang="en-US" altLang="zh-TW" dirty="0" smtClean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00</a:t>
                      </a:r>
                      <a:r>
                        <a:rPr lang="en-US" altLang="zh-TW" u="sng" dirty="0" smtClean="0">
                          <a:solidFill>
                            <a:srgbClr val="C00000"/>
                          </a:solidFill>
                        </a:rPr>
                        <a:t>11 00</a:t>
                      </a:r>
                      <a:r>
                        <a:rPr lang="en-US" altLang="zh-TW" dirty="0" smtClean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11043"/>
              </p:ext>
            </p:extLst>
          </p:nvPr>
        </p:nvGraphicFramePr>
        <p:xfrm>
          <a:off x="4992416" y="2886841"/>
          <a:ext cx="3316014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63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306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948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82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k</a:t>
                      </a:r>
                      <a:endParaRPr lang="zh-TW" altLang="en-US" b="1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k</a:t>
                      </a:r>
                      <a:r>
                        <a:rPr lang="en-US" altLang="zh-TW" b="1" baseline="30000" dirty="0" smtClean="0"/>
                        <a:t>2</a:t>
                      </a:r>
                      <a:endParaRPr lang="zh-TW" altLang="en-US" b="1" baseline="30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h(k)</a:t>
                      </a:r>
                      <a:endParaRPr lang="zh-TW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</a:t>
                      </a:r>
                      <a:r>
                        <a:rPr lang="en-US" altLang="zh-TW" u="sng" dirty="0" smtClean="0">
                          <a:solidFill>
                            <a:srgbClr val="C00000"/>
                          </a:solidFill>
                        </a:rPr>
                        <a:t>00 00</a:t>
                      </a:r>
                      <a:r>
                        <a:rPr lang="en-US" altLang="zh-TW" dirty="0" smtClean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</a:t>
                      </a:r>
                      <a:r>
                        <a:rPr lang="en-US" altLang="zh-TW" u="sng" dirty="0" smtClean="0">
                          <a:solidFill>
                            <a:srgbClr val="C00000"/>
                          </a:solidFill>
                        </a:rPr>
                        <a:t>01 00</a:t>
                      </a:r>
                      <a:r>
                        <a:rPr lang="en-US" altLang="zh-TW" dirty="0" smtClean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</a:t>
                      </a:r>
                      <a:r>
                        <a:rPr lang="en-US" altLang="zh-TW" u="sng" dirty="0" smtClean="0">
                          <a:solidFill>
                            <a:srgbClr val="C00000"/>
                          </a:solidFill>
                        </a:rPr>
                        <a:t>10 01</a:t>
                      </a:r>
                      <a:r>
                        <a:rPr lang="en-US" altLang="zh-TW" dirty="0" smtClean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01</a:t>
                      </a:r>
                      <a:r>
                        <a:rPr lang="en-US" altLang="zh-TW" u="sng" dirty="0" smtClean="0">
                          <a:solidFill>
                            <a:srgbClr val="C00000"/>
                          </a:solidFill>
                        </a:rPr>
                        <a:t>11 10</a:t>
                      </a:r>
                      <a:r>
                        <a:rPr lang="en-US" altLang="zh-TW" dirty="0" smtClean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r>
                        <a:rPr lang="en-US" altLang="zh-TW" u="sng" dirty="0" smtClean="0">
                          <a:solidFill>
                            <a:srgbClr val="C00000"/>
                          </a:solidFill>
                        </a:rPr>
                        <a:t>01 00</a:t>
                      </a:r>
                      <a:r>
                        <a:rPr lang="en-US" altLang="zh-TW" dirty="0" smtClean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169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r>
                        <a:rPr lang="en-US" altLang="zh-TW" u="sng" dirty="0" smtClean="0">
                          <a:solidFill>
                            <a:srgbClr val="C00000"/>
                          </a:solidFill>
                        </a:rPr>
                        <a:t>10 10</a:t>
                      </a:r>
                      <a:r>
                        <a:rPr lang="en-US" altLang="zh-TW" dirty="0" smtClean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196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r>
                        <a:rPr lang="en-US" altLang="zh-TW" u="sng" dirty="0" smtClean="0">
                          <a:solidFill>
                            <a:srgbClr val="C00000"/>
                          </a:solidFill>
                        </a:rPr>
                        <a:t>00 01</a:t>
                      </a:r>
                      <a:r>
                        <a:rPr lang="en-US" altLang="zh-TW" dirty="0" smtClean="0"/>
                        <a:t>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13364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11</a:t>
                      </a:r>
                      <a:r>
                        <a:rPr lang="en-US" altLang="zh-TW" u="sng" dirty="0" smtClean="0">
                          <a:solidFill>
                            <a:srgbClr val="C00000"/>
                          </a:solidFill>
                        </a:rPr>
                        <a:t>10 00</a:t>
                      </a:r>
                      <a:r>
                        <a:rPr lang="en-US" altLang="zh-TW" dirty="0" smtClean="0"/>
                        <a:t>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94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Function: Mid-Square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34</a:t>
            </a:fld>
            <a:endParaRPr lang="zh-TW" alt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2530" y="1937596"/>
            <a:ext cx="5230122" cy="402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286" y="1426991"/>
            <a:ext cx="8526780" cy="519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/>
        </p:nvSpPr>
        <p:spPr>
          <a:xfrm>
            <a:off x="196946" y="5984799"/>
            <a:ext cx="8918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/>
              <a:t>The coding of identifier x is </a:t>
            </a:r>
            <a:r>
              <a:rPr lang="en-US" altLang="zh-TW" sz="2000" dirty="0" smtClean="0">
                <a:solidFill>
                  <a:srgbClr val="0000CC"/>
                </a:solidFill>
              </a:rPr>
              <a:t>right-justified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00CC"/>
                </a:solidFill>
              </a:rPr>
              <a:t>zero-filled</a:t>
            </a:r>
            <a:r>
              <a:rPr lang="en-US" altLang="zh-TW" sz="2000" dirty="0" smtClean="0"/>
              <a:t>, and has </a:t>
            </a:r>
            <a:r>
              <a:rPr lang="en-US" altLang="zh-TW" sz="2000" dirty="0" smtClean="0">
                <a:solidFill>
                  <a:srgbClr val="0000CC"/>
                </a:solidFill>
              </a:rPr>
              <a:t>six bits per character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/>
              <a:t>Table size will be a power of 2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7234067" y="2321548"/>
            <a:ext cx="135485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 – 1 = 1</a:t>
            </a:r>
            <a:r>
              <a:rPr lang="en-US" altLang="zh-TW" baseline="-25000" dirty="0" smtClean="0"/>
              <a:t>8</a:t>
            </a:r>
          </a:p>
          <a:p>
            <a:r>
              <a:rPr lang="en-US" altLang="zh-TW" dirty="0" smtClean="0"/>
              <a:t>B – 2 = 2</a:t>
            </a:r>
            <a:r>
              <a:rPr lang="en-US" altLang="zh-TW" baseline="-25000" dirty="0" smtClean="0"/>
              <a:t>8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Z – 26</a:t>
            </a:r>
          </a:p>
          <a:p>
            <a:r>
              <a:rPr lang="en-US" altLang="zh-TW" dirty="0" smtClean="0"/>
              <a:t>0 – 27 = 33</a:t>
            </a:r>
            <a:r>
              <a:rPr lang="en-US" altLang="zh-TW" baseline="-25000" dirty="0" smtClean="0"/>
              <a:t>8</a:t>
            </a:r>
          </a:p>
          <a:p>
            <a:r>
              <a:rPr lang="en-US" altLang="zh-TW" dirty="0" smtClean="0"/>
              <a:t>1 -- 28</a:t>
            </a:r>
            <a:r>
              <a:rPr lang="en-US" altLang="zh-TW" dirty="0"/>
              <a:t> = </a:t>
            </a:r>
            <a:r>
              <a:rPr lang="en-US" altLang="zh-TW" dirty="0" smtClean="0"/>
              <a:t>34</a:t>
            </a:r>
            <a:r>
              <a:rPr lang="en-US" altLang="zh-TW" baseline="-25000" dirty="0" smtClean="0"/>
              <a:t>8</a:t>
            </a:r>
          </a:p>
          <a:p>
            <a:r>
              <a:rPr lang="en-US" altLang="zh-TW" dirty="0" smtClean="0"/>
              <a:t>2 – 29 = 35</a:t>
            </a:r>
            <a:r>
              <a:rPr lang="en-US" altLang="zh-TW" baseline="-25000" dirty="0" smtClean="0"/>
              <a:t>8</a:t>
            </a:r>
          </a:p>
          <a:p>
            <a:r>
              <a:rPr lang="en-US" altLang="zh-TW" dirty="0" smtClean="0"/>
              <a:t>..</a:t>
            </a:r>
          </a:p>
          <a:p>
            <a:r>
              <a:rPr lang="en-US" altLang="zh-TW" dirty="0" smtClean="0"/>
              <a:t>9 -- 36 = 44</a:t>
            </a:r>
            <a:r>
              <a:rPr lang="en-US" altLang="zh-TW" baseline="-25000" dirty="0" smtClean="0"/>
              <a:t>8</a:t>
            </a:r>
          </a:p>
          <a:p>
            <a:endParaRPr lang="zh-TW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/>
        </p:nvGrpSpPr>
        <p:grpSpPr>
          <a:xfrm>
            <a:off x="6061013" y="4863924"/>
            <a:ext cx="290128" cy="773476"/>
            <a:chOff x="5100144" y="5273565"/>
            <a:chExt cx="290128" cy="386256"/>
          </a:xfrm>
        </p:grpSpPr>
        <p:sp>
          <p:nvSpPr>
            <p:cNvPr id="10" name="手繪多邊形 9"/>
            <p:cNvSpPr/>
            <p:nvPr/>
          </p:nvSpPr>
          <p:spPr>
            <a:xfrm>
              <a:off x="5100145" y="5273566"/>
              <a:ext cx="290127" cy="386255"/>
            </a:xfrm>
            <a:custGeom>
              <a:avLst/>
              <a:gdLst>
                <a:gd name="connsiteX0" fmla="*/ 0 w 290127"/>
                <a:gd name="connsiteY0" fmla="*/ 0 h 386255"/>
                <a:gd name="connsiteX1" fmla="*/ 102476 w 290127"/>
                <a:gd name="connsiteY1" fmla="*/ 149772 h 386255"/>
                <a:gd name="connsiteX2" fmla="*/ 268014 w 290127"/>
                <a:gd name="connsiteY2" fmla="*/ 236482 h 386255"/>
                <a:gd name="connsiteX3" fmla="*/ 283779 w 290127"/>
                <a:gd name="connsiteY3" fmla="*/ 386255 h 38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127" h="386255">
                  <a:moveTo>
                    <a:pt x="0" y="0"/>
                  </a:moveTo>
                  <a:cubicBezTo>
                    <a:pt x="28903" y="55179"/>
                    <a:pt x="57807" y="110358"/>
                    <a:pt x="102476" y="149772"/>
                  </a:cubicBezTo>
                  <a:cubicBezTo>
                    <a:pt x="147145" y="189186"/>
                    <a:pt x="237797" y="197068"/>
                    <a:pt x="268014" y="236482"/>
                  </a:cubicBezTo>
                  <a:cubicBezTo>
                    <a:pt x="298231" y="275896"/>
                    <a:pt x="291005" y="331075"/>
                    <a:pt x="283779" y="386255"/>
                  </a:cubicBezTo>
                </a:path>
              </a:pathLst>
            </a:custGeom>
            <a:noFill/>
            <a:ln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 10"/>
            <p:cNvSpPr/>
            <p:nvPr/>
          </p:nvSpPr>
          <p:spPr>
            <a:xfrm flipH="1">
              <a:off x="5100144" y="5273565"/>
              <a:ext cx="290127" cy="386255"/>
            </a:xfrm>
            <a:custGeom>
              <a:avLst/>
              <a:gdLst>
                <a:gd name="connsiteX0" fmla="*/ 0 w 290127"/>
                <a:gd name="connsiteY0" fmla="*/ 0 h 386255"/>
                <a:gd name="connsiteX1" fmla="*/ 102476 w 290127"/>
                <a:gd name="connsiteY1" fmla="*/ 149772 h 386255"/>
                <a:gd name="connsiteX2" fmla="*/ 268014 w 290127"/>
                <a:gd name="connsiteY2" fmla="*/ 236482 h 386255"/>
                <a:gd name="connsiteX3" fmla="*/ 283779 w 290127"/>
                <a:gd name="connsiteY3" fmla="*/ 386255 h 38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127" h="386255">
                  <a:moveTo>
                    <a:pt x="0" y="0"/>
                  </a:moveTo>
                  <a:cubicBezTo>
                    <a:pt x="28903" y="55179"/>
                    <a:pt x="57807" y="110358"/>
                    <a:pt x="102476" y="149772"/>
                  </a:cubicBezTo>
                  <a:cubicBezTo>
                    <a:pt x="147145" y="189186"/>
                    <a:pt x="237797" y="197068"/>
                    <a:pt x="268014" y="236482"/>
                  </a:cubicBezTo>
                  <a:cubicBezTo>
                    <a:pt x="298231" y="275896"/>
                    <a:pt x="291005" y="331075"/>
                    <a:pt x="283779" y="386255"/>
                  </a:cubicBezTo>
                </a:path>
              </a:pathLst>
            </a:custGeom>
            <a:noFill/>
            <a:ln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4452930" y="4863924"/>
            <a:ext cx="290128" cy="773476"/>
            <a:chOff x="5100144" y="5273565"/>
            <a:chExt cx="290128" cy="386256"/>
          </a:xfrm>
        </p:grpSpPr>
        <p:sp>
          <p:nvSpPr>
            <p:cNvPr id="14" name="手繪多邊形 13"/>
            <p:cNvSpPr/>
            <p:nvPr/>
          </p:nvSpPr>
          <p:spPr>
            <a:xfrm>
              <a:off x="5100145" y="5273566"/>
              <a:ext cx="290127" cy="386255"/>
            </a:xfrm>
            <a:custGeom>
              <a:avLst/>
              <a:gdLst>
                <a:gd name="connsiteX0" fmla="*/ 0 w 290127"/>
                <a:gd name="connsiteY0" fmla="*/ 0 h 386255"/>
                <a:gd name="connsiteX1" fmla="*/ 102476 w 290127"/>
                <a:gd name="connsiteY1" fmla="*/ 149772 h 386255"/>
                <a:gd name="connsiteX2" fmla="*/ 268014 w 290127"/>
                <a:gd name="connsiteY2" fmla="*/ 236482 h 386255"/>
                <a:gd name="connsiteX3" fmla="*/ 283779 w 290127"/>
                <a:gd name="connsiteY3" fmla="*/ 386255 h 38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127" h="386255">
                  <a:moveTo>
                    <a:pt x="0" y="0"/>
                  </a:moveTo>
                  <a:cubicBezTo>
                    <a:pt x="28903" y="55179"/>
                    <a:pt x="57807" y="110358"/>
                    <a:pt x="102476" y="149772"/>
                  </a:cubicBezTo>
                  <a:cubicBezTo>
                    <a:pt x="147145" y="189186"/>
                    <a:pt x="237797" y="197068"/>
                    <a:pt x="268014" y="236482"/>
                  </a:cubicBezTo>
                  <a:cubicBezTo>
                    <a:pt x="298231" y="275896"/>
                    <a:pt x="291005" y="331075"/>
                    <a:pt x="283779" y="386255"/>
                  </a:cubicBezTo>
                </a:path>
              </a:pathLst>
            </a:custGeom>
            <a:noFill/>
            <a:ln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 14"/>
            <p:cNvSpPr/>
            <p:nvPr/>
          </p:nvSpPr>
          <p:spPr>
            <a:xfrm flipH="1">
              <a:off x="5100144" y="5273565"/>
              <a:ext cx="290127" cy="386255"/>
            </a:xfrm>
            <a:custGeom>
              <a:avLst/>
              <a:gdLst>
                <a:gd name="connsiteX0" fmla="*/ 0 w 290127"/>
                <a:gd name="connsiteY0" fmla="*/ 0 h 386255"/>
                <a:gd name="connsiteX1" fmla="*/ 102476 w 290127"/>
                <a:gd name="connsiteY1" fmla="*/ 149772 h 386255"/>
                <a:gd name="connsiteX2" fmla="*/ 268014 w 290127"/>
                <a:gd name="connsiteY2" fmla="*/ 236482 h 386255"/>
                <a:gd name="connsiteX3" fmla="*/ 283779 w 290127"/>
                <a:gd name="connsiteY3" fmla="*/ 386255 h 38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0127" h="386255">
                  <a:moveTo>
                    <a:pt x="0" y="0"/>
                  </a:moveTo>
                  <a:cubicBezTo>
                    <a:pt x="28903" y="55179"/>
                    <a:pt x="57807" y="110358"/>
                    <a:pt x="102476" y="149772"/>
                  </a:cubicBezTo>
                  <a:cubicBezTo>
                    <a:pt x="147145" y="189186"/>
                    <a:pt x="237797" y="197068"/>
                    <a:pt x="268014" y="236482"/>
                  </a:cubicBezTo>
                  <a:cubicBezTo>
                    <a:pt x="298231" y="275896"/>
                    <a:pt x="291005" y="331075"/>
                    <a:pt x="283779" y="386255"/>
                  </a:cubicBezTo>
                </a:path>
              </a:pathLst>
            </a:custGeom>
            <a:noFill/>
            <a:ln>
              <a:prstDash val="sysDot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Function: Folding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Partition the key into several parts and add them together</a:t>
            </a:r>
          </a:p>
          <a:p>
            <a:pPr lvl="1"/>
            <a:r>
              <a:rPr lang="en-US" altLang="zh-TW" dirty="0" smtClean="0"/>
              <a:t>Two strategies: </a:t>
            </a:r>
            <a:r>
              <a:rPr lang="en-US" altLang="zh-TW" dirty="0" smtClean="0">
                <a:solidFill>
                  <a:srgbClr val="0000CC"/>
                </a:solidFill>
              </a:rPr>
              <a:t>shift folding </a:t>
            </a:r>
            <a:r>
              <a:rPr lang="en-US" altLang="zh-TW" dirty="0" smtClean="0"/>
              <a:t>and </a:t>
            </a:r>
            <a:r>
              <a:rPr lang="en-US" altLang="zh-TW" dirty="0" smtClean="0">
                <a:solidFill>
                  <a:srgbClr val="0000CC"/>
                </a:solidFill>
              </a:rPr>
              <a:t>folding </a:t>
            </a:r>
            <a:r>
              <a:rPr lang="en-US" altLang="zh-TW" dirty="0">
                <a:solidFill>
                  <a:srgbClr val="0000CC"/>
                </a:solidFill>
              </a:rPr>
              <a:t>at the </a:t>
            </a:r>
            <a:r>
              <a:rPr lang="en-US" altLang="zh-TW" dirty="0" smtClean="0">
                <a:solidFill>
                  <a:srgbClr val="0000CC"/>
                </a:solidFill>
              </a:rPr>
              <a:t>boundary</a:t>
            </a:r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k = 12320324111220 = </a:t>
            </a:r>
          </a:p>
          <a:p>
            <a:pPr marL="914400" lvl="2" indent="0">
              <a:buNone/>
            </a:pPr>
            <a:endParaRPr lang="en-US" altLang="zh-TW" dirty="0" smtClean="0"/>
          </a:p>
          <a:p>
            <a:pPr lvl="1"/>
            <a:r>
              <a:rPr lang="en-US" altLang="zh-TW" dirty="0" smtClean="0"/>
              <a:t>Shift folding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en-US" altLang="zh-TW" dirty="0" smtClean="0"/>
              <a:t>Folding at the boundary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083997"/>
              </p:ext>
            </p:extLst>
          </p:nvPr>
        </p:nvGraphicFramePr>
        <p:xfrm>
          <a:off x="4448175" y="3248753"/>
          <a:ext cx="401955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9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39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3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39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391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66989"/>
              </p:ext>
            </p:extLst>
          </p:nvPr>
        </p:nvGraphicFramePr>
        <p:xfrm>
          <a:off x="3407154" y="4422055"/>
          <a:ext cx="401955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9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39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3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39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391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421678" y="4420302"/>
                <a:ext cx="196697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h(k)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en-US" altLang="zh-TW" sz="2000" dirty="0" smtClean="0"/>
                  <a:t>= 699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78" y="4420302"/>
                <a:ext cx="1966977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3096" t="-122727" b="-18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403156" y="5694872"/>
                <a:ext cx="19854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smtClean="0"/>
                  <a:t>h(k)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en-US" altLang="zh-TW" sz="2000" dirty="0" smtClean="0"/>
                  <a:t>= 897</a:t>
                </a:r>
                <a:endParaRPr lang="zh-TW" altLang="en-US" sz="20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56" y="5694872"/>
                <a:ext cx="1985499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3067" t="-122727" b="-181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80250"/>
              </p:ext>
            </p:extLst>
          </p:nvPr>
        </p:nvGraphicFramePr>
        <p:xfrm>
          <a:off x="3388632" y="5676305"/>
          <a:ext cx="401955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9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039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039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391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0391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123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302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241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211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群組 22"/>
          <p:cNvGrpSpPr/>
          <p:nvPr/>
        </p:nvGrpSpPr>
        <p:grpSpPr>
          <a:xfrm>
            <a:off x="7569909" y="5559425"/>
            <a:ext cx="942969" cy="551187"/>
            <a:chOff x="7408545" y="5559425"/>
            <a:chExt cx="942969" cy="551187"/>
          </a:xfrm>
        </p:grpSpPr>
        <p:sp>
          <p:nvSpPr>
            <p:cNvPr id="18" name="手繪多邊形 17"/>
            <p:cNvSpPr/>
            <p:nvPr/>
          </p:nvSpPr>
          <p:spPr>
            <a:xfrm>
              <a:off x="7408545" y="5559425"/>
              <a:ext cx="659130" cy="249555"/>
            </a:xfrm>
            <a:custGeom>
              <a:avLst/>
              <a:gdLst>
                <a:gd name="connsiteX0" fmla="*/ 659130 w 659130"/>
                <a:gd name="connsiteY0" fmla="*/ 49530 h 249555"/>
                <a:gd name="connsiteX1" fmla="*/ 647700 w 659130"/>
                <a:gd name="connsiteY1" fmla="*/ 249555 h 249555"/>
                <a:gd name="connsiteX2" fmla="*/ 1905 w 659130"/>
                <a:gd name="connsiteY2" fmla="*/ 203835 h 249555"/>
                <a:gd name="connsiteX3" fmla="*/ 0 w 659130"/>
                <a:gd name="connsiteY3" fmla="*/ 0 h 249555"/>
                <a:gd name="connsiteX4" fmla="*/ 659130 w 659130"/>
                <a:gd name="connsiteY4" fmla="*/ 49530 h 24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130" h="249555">
                  <a:moveTo>
                    <a:pt x="659130" y="49530"/>
                  </a:moveTo>
                  <a:lnTo>
                    <a:pt x="647700" y="249555"/>
                  </a:lnTo>
                  <a:lnTo>
                    <a:pt x="1905" y="203835"/>
                  </a:lnTo>
                  <a:lnTo>
                    <a:pt x="0" y="0"/>
                  </a:lnTo>
                  <a:lnTo>
                    <a:pt x="659130" y="4953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9" name="手繪多邊形 18"/>
            <p:cNvSpPr/>
            <p:nvPr/>
          </p:nvSpPr>
          <p:spPr>
            <a:xfrm>
              <a:off x="7503297" y="5610878"/>
              <a:ext cx="567558" cy="323193"/>
            </a:xfrm>
            <a:custGeom>
              <a:avLst/>
              <a:gdLst>
                <a:gd name="connsiteX0" fmla="*/ 567558 w 567558"/>
                <a:gd name="connsiteY0" fmla="*/ 0 h 323193"/>
                <a:gd name="connsiteX1" fmla="*/ 536027 w 567558"/>
                <a:gd name="connsiteY1" fmla="*/ 275896 h 323193"/>
                <a:gd name="connsiteX2" fmla="*/ 0 w 567558"/>
                <a:gd name="connsiteY2" fmla="*/ 323193 h 323193"/>
                <a:gd name="connsiteX3" fmla="*/ 23648 w 567558"/>
                <a:gd name="connsiteY3" fmla="*/ 102476 h 323193"/>
                <a:gd name="connsiteX4" fmla="*/ 567558 w 567558"/>
                <a:gd name="connsiteY4" fmla="*/ 0 h 323193"/>
                <a:gd name="connsiteX0" fmla="*/ 567558 w 567558"/>
                <a:gd name="connsiteY0" fmla="*/ 0 h 323193"/>
                <a:gd name="connsiteX1" fmla="*/ 536027 w 567558"/>
                <a:gd name="connsiteY1" fmla="*/ 275896 h 323193"/>
                <a:gd name="connsiteX2" fmla="*/ 0 w 567558"/>
                <a:gd name="connsiteY2" fmla="*/ 323193 h 323193"/>
                <a:gd name="connsiteX3" fmla="*/ 7883 w 567558"/>
                <a:gd name="connsiteY3" fmla="*/ 78828 h 323193"/>
                <a:gd name="connsiteX4" fmla="*/ 567558 w 567558"/>
                <a:gd name="connsiteY4" fmla="*/ 0 h 323193"/>
                <a:gd name="connsiteX0" fmla="*/ 567558 w 567558"/>
                <a:gd name="connsiteY0" fmla="*/ 0 h 323193"/>
                <a:gd name="connsiteX1" fmla="*/ 555077 w 567558"/>
                <a:gd name="connsiteY1" fmla="*/ 241606 h 323193"/>
                <a:gd name="connsiteX2" fmla="*/ 0 w 567558"/>
                <a:gd name="connsiteY2" fmla="*/ 323193 h 323193"/>
                <a:gd name="connsiteX3" fmla="*/ 7883 w 567558"/>
                <a:gd name="connsiteY3" fmla="*/ 78828 h 323193"/>
                <a:gd name="connsiteX4" fmla="*/ 567558 w 567558"/>
                <a:gd name="connsiteY4" fmla="*/ 0 h 32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7558" h="323193">
                  <a:moveTo>
                    <a:pt x="567558" y="0"/>
                  </a:moveTo>
                  <a:lnTo>
                    <a:pt x="555077" y="241606"/>
                  </a:lnTo>
                  <a:lnTo>
                    <a:pt x="0" y="323193"/>
                  </a:lnTo>
                  <a:lnTo>
                    <a:pt x="7883" y="78828"/>
                  </a:lnTo>
                  <a:lnTo>
                    <a:pt x="567558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手繪多邊形 19"/>
            <p:cNvSpPr/>
            <p:nvPr/>
          </p:nvSpPr>
          <p:spPr>
            <a:xfrm>
              <a:off x="7500176" y="5692826"/>
              <a:ext cx="733097" cy="283779"/>
            </a:xfrm>
            <a:custGeom>
              <a:avLst/>
              <a:gdLst>
                <a:gd name="connsiteX0" fmla="*/ 0 w 733097"/>
                <a:gd name="connsiteY0" fmla="*/ 0 h 283779"/>
                <a:gd name="connsiteX1" fmla="*/ 733097 w 733097"/>
                <a:gd name="connsiteY1" fmla="*/ 31531 h 283779"/>
                <a:gd name="connsiteX2" fmla="*/ 733097 w 733097"/>
                <a:gd name="connsiteY2" fmla="*/ 283779 h 283779"/>
                <a:gd name="connsiteX3" fmla="*/ 7883 w 733097"/>
                <a:gd name="connsiteY3" fmla="*/ 236483 h 283779"/>
                <a:gd name="connsiteX4" fmla="*/ 0 w 733097"/>
                <a:gd name="connsiteY4" fmla="*/ 0 h 28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3097" h="283779">
                  <a:moveTo>
                    <a:pt x="0" y="0"/>
                  </a:moveTo>
                  <a:lnTo>
                    <a:pt x="733097" y="31531"/>
                  </a:lnTo>
                  <a:lnTo>
                    <a:pt x="733097" y="283779"/>
                  </a:lnTo>
                  <a:lnTo>
                    <a:pt x="7883" y="236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7624084" y="5724357"/>
              <a:ext cx="601306" cy="338959"/>
            </a:xfrm>
            <a:custGeom>
              <a:avLst/>
              <a:gdLst>
                <a:gd name="connsiteX0" fmla="*/ 0 w 622738"/>
                <a:gd name="connsiteY0" fmla="*/ 78828 h 338959"/>
                <a:gd name="connsiteX1" fmla="*/ 31531 w 622738"/>
                <a:gd name="connsiteY1" fmla="*/ 338959 h 338959"/>
                <a:gd name="connsiteX2" fmla="*/ 622738 w 622738"/>
                <a:gd name="connsiteY2" fmla="*/ 244366 h 338959"/>
                <a:gd name="connsiteX3" fmla="*/ 622738 w 622738"/>
                <a:gd name="connsiteY3" fmla="*/ 0 h 338959"/>
                <a:gd name="connsiteX4" fmla="*/ 0 w 622738"/>
                <a:gd name="connsiteY4" fmla="*/ 78828 h 338959"/>
                <a:gd name="connsiteX0" fmla="*/ 0 w 601306"/>
                <a:gd name="connsiteY0" fmla="*/ 74065 h 338959"/>
                <a:gd name="connsiteX1" fmla="*/ 10099 w 601306"/>
                <a:gd name="connsiteY1" fmla="*/ 338959 h 338959"/>
                <a:gd name="connsiteX2" fmla="*/ 601306 w 601306"/>
                <a:gd name="connsiteY2" fmla="*/ 244366 h 338959"/>
                <a:gd name="connsiteX3" fmla="*/ 601306 w 601306"/>
                <a:gd name="connsiteY3" fmla="*/ 0 h 338959"/>
                <a:gd name="connsiteX4" fmla="*/ 0 w 601306"/>
                <a:gd name="connsiteY4" fmla="*/ 74065 h 338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306" h="338959">
                  <a:moveTo>
                    <a:pt x="0" y="74065"/>
                  </a:moveTo>
                  <a:lnTo>
                    <a:pt x="10099" y="338959"/>
                  </a:lnTo>
                  <a:lnTo>
                    <a:pt x="601306" y="244366"/>
                  </a:lnTo>
                  <a:lnTo>
                    <a:pt x="601306" y="0"/>
                  </a:lnTo>
                  <a:lnTo>
                    <a:pt x="0" y="7406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手繪多邊形 15"/>
            <p:cNvSpPr/>
            <p:nvPr/>
          </p:nvSpPr>
          <p:spPr>
            <a:xfrm>
              <a:off x="7626300" y="5803185"/>
              <a:ext cx="725214" cy="307427"/>
            </a:xfrm>
            <a:custGeom>
              <a:avLst/>
              <a:gdLst>
                <a:gd name="connsiteX0" fmla="*/ 0 w 725214"/>
                <a:gd name="connsiteY0" fmla="*/ 0 h 307427"/>
                <a:gd name="connsiteX1" fmla="*/ 15766 w 725214"/>
                <a:gd name="connsiteY1" fmla="*/ 252248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  <a:gd name="connsiteX0" fmla="*/ 0 w 725214"/>
                <a:gd name="connsiteY0" fmla="*/ 0 h 307427"/>
                <a:gd name="connsiteX1" fmla="*/ 6241 w 725214"/>
                <a:gd name="connsiteY1" fmla="*/ 254629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  <a:gd name="connsiteX0" fmla="*/ 0 w 725214"/>
                <a:gd name="connsiteY0" fmla="*/ 0 h 307427"/>
                <a:gd name="connsiteX1" fmla="*/ 6241 w 725214"/>
                <a:gd name="connsiteY1" fmla="*/ 261772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214" h="307427">
                  <a:moveTo>
                    <a:pt x="0" y="0"/>
                  </a:moveTo>
                  <a:lnTo>
                    <a:pt x="6241" y="261772"/>
                  </a:lnTo>
                  <a:lnTo>
                    <a:pt x="717331" y="307427"/>
                  </a:lnTo>
                  <a:lnTo>
                    <a:pt x="725214" y="47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5">
                      <a:lumMod val="75000"/>
                    </a:schemeClr>
                  </a:solidFill>
                </a:rPr>
                <a:t>20</a:t>
              </a:r>
              <a:endParaRPr lang="zh-TW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7530670" y="4216661"/>
            <a:ext cx="1004182" cy="647263"/>
            <a:chOff x="7688025" y="5279263"/>
            <a:chExt cx="1004182" cy="647263"/>
          </a:xfrm>
        </p:grpSpPr>
        <p:sp>
          <p:nvSpPr>
            <p:cNvPr id="22" name="手繪多邊形 21"/>
            <p:cNvSpPr/>
            <p:nvPr/>
          </p:nvSpPr>
          <p:spPr>
            <a:xfrm>
              <a:off x="7688025" y="5279263"/>
              <a:ext cx="725214" cy="307427"/>
            </a:xfrm>
            <a:custGeom>
              <a:avLst/>
              <a:gdLst>
                <a:gd name="connsiteX0" fmla="*/ 0 w 725214"/>
                <a:gd name="connsiteY0" fmla="*/ 0 h 307427"/>
                <a:gd name="connsiteX1" fmla="*/ 15766 w 725214"/>
                <a:gd name="connsiteY1" fmla="*/ 252248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  <a:gd name="connsiteX0" fmla="*/ 0 w 725214"/>
                <a:gd name="connsiteY0" fmla="*/ 0 h 307427"/>
                <a:gd name="connsiteX1" fmla="*/ 6241 w 725214"/>
                <a:gd name="connsiteY1" fmla="*/ 254629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  <a:gd name="connsiteX0" fmla="*/ 0 w 725214"/>
                <a:gd name="connsiteY0" fmla="*/ 0 h 307427"/>
                <a:gd name="connsiteX1" fmla="*/ 6241 w 725214"/>
                <a:gd name="connsiteY1" fmla="*/ 261772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214" h="307427">
                  <a:moveTo>
                    <a:pt x="0" y="0"/>
                  </a:moveTo>
                  <a:lnTo>
                    <a:pt x="6241" y="261772"/>
                  </a:lnTo>
                  <a:lnTo>
                    <a:pt x="717331" y="307427"/>
                  </a:lnTo>
                  <a:lnTo>
                    <a:pt x="725214" y="47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5">
                      <a:lumMod val="75000"/>
                    </a:schemeClr>
                  </a:solidFill>
                </a:rPr>
                <a:t>123</a:t>
              </a:r>
              <a:endParaRPr lang="zh-TW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4" name="手繪多邊形 23"/>
            <p:cNvSpPr/>
            <p:nvPr/>
          </p:nvSpPr>
          <p:spPr>
            <a:xfrm>
              <a:off x="7757767" y="5421161"/>
              <a:ext cx="725214" cy="307427"/>
            </a:xfrm>
            <a:custGeom>
              <a:avLst/>
              <a:gdLst>
                <a:gd name="connsiteX0" fmla="*/ 0 w 725214"/>
                <a:gd name="connsiteY0" fmla="*/ 0 h 307427"/>
                <a:gd name="connsiteX1" fmla="*/ 15766 w 725214"/>
                <a:gd name="connsiteY1" fmla="*/ 252248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  <a:gd name="connsiteX0" fmla="*/ 0 w 725214"/>
                <a:gd name="connsiteY0" fmla="*/ 0 h 307427"/>
                <a:gd name="connsiteX1" fmla="*/ 6241 w 725214"/>
                <a:gd name="connsiteY1" fmla="*/ 254629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  <a:gd name="connsiteX0" fmla="*/ 0 w 725214"/>
                <a:gd name="connsiteY0" fmla="*/ 0 h 307427"/>
                <a:gd name="connsiteX1" fmla="*/ 6241 w 725214"/>
                <a:gd name="connsiteY1" fmla="*/ 261772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214" h="307427">
                  <a:moveTo>
                    <a:pt x="0" y="0"/>
                  </a:moveTo>
                  <a:lnTo>
                    <a:pt x="6241" y="261772"/>
                  </a:lnTo>
                  <a:lnTo>
                    <a:pt x="717331" y="307427"/>
                  </a:lnTo>
                  <a:lnTo>
                    <a:pt x="725214" y="47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5" name="手繪多邊形 24"/>
            <p:cNvSpPr/>
            <p:nvPr/>
          </p:nvSpPr>
          <p:spPr>
            <a:xfrm>
              <a:off x="7827509" y="5490594"/>
              <a:ext cx="725214" cy="307427"/>
            </a:xfrm>
            <a:custGeom>
              <a:avLst/>
              <a:gdLst>
                <a:gd name="connsiteX0" fmla="*/ 0 w 725214"/>
                <a:gd name="connsiteY0" fmla="*/ 0 h 307427"/>
                <a:gd name="connsiteX1" fmla="*/ 15766 w 725214"/>
                <a:gd name="connsiteY1" fmla="*/ 252248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  <a:gd name="connsiteX0" fmla="*/ 0 w 725214"/>
                <a:gd name="connsiteY0" fmla="*/ 0 h 307427"/>
                <a:gd name="connsiteX1" fmla="*/ 6241 w 725214"/>
                <a:gd name="connsiteY1" fmla="*/ 254629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  <a:gd name="connsiteX0" fmla="*/ 0 w 725214"/>
                <a:gd name="connsiteY0" fmla="*/ 0 h 307427"/>
                <a:gd name="connsiteX1" fmla="*/ 6241 w 725214"/>
                <a:gd name="connsiteY1" fmla="*/ 261772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214" h="307427">
                  <a:moveTo>
                    <a:pt x="0" y="0"/>
                  </a:moveTo>
                  <a:lnTo>
                    <a:pt x="6241" y="261772"/>
                  </a:lnTo>
                  <a:lnTo>
                    <a:pt x="717331" y="307427"/>
                  </a:lnTo>
                  <a:lnTo>
                    <a:pt x="725214" y="47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6" name="手繪多邊形 25"/>
            <p:cNvSpPr/>
            <p:nvPr/>
          </p:nvSpPr>
          <p:spPr>
            <a:xfrm>
              <a:off x="7897251" y="5561539"/>
              <a:ext cx="725214" cy="307427"/>
            </a:xfrm>
            <a:custGeom>
              <a:avLst/>
              <a:gdLst>
                <a:gd name="connsiteX0" fmla="*/ 0 w 725214"/>
                <a:gd name="connsiteY0" fmla="*/ 0 h 307427"/>
                <a:gd name="connsiteX1" fmla="*/ 15766 w 725214"/>
                <a:gd name="connsiteY1" fmla="*/ 252248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  <a:gd name="connsiteX0" fmla="*/ 0 w 725214"/>
                <a:gd name="connsiteY0" fmla="*/ 0 h 307427"/>
                <a:gd name="connsiteX1" fmla="*/ 6241 w 725214"/>
                <a:gd name="connsiteY1" fmla="*/ 254629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  <a:gd name="connsiteX0" fmla="*/ 0 w 725214"/>
                <a:gd name="connsiteY0" fmla="*/ 0 h 307427"/>
                <a:gd name="connsiteX1" fmla="*/ 6241 w 725214"/>
                <a:gd name="connsiteY1" fmla="*/ 261772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214" h="307427">
                  <a:moveTo>
                    <a:pt x="0" y="0"/>
                  </a:moveTo>
                  <a:lnTo>
                    <a:pt x="6241" y="261772"/>
                  </a:lnTo>
                  <a:lnTo>
                    <a:pt x="717331" y="307427"/>
                  </a:lnTo>
                  <a:lnTo>
                    <a:pt x="725214" y="47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7" name="手繪多邊形 26"/>
            <p:cNvSpPr/>
            <p:nvPr/>
          </p:nvSpPr>
          <p:spPr>
            <a:xfrm>
              <a:off x="7966993" y="5619099"/>
              <a:ext cx="725214" cy="307427"/>
            </a:xfrm>
            <a:custGeom>
              <a:avLst/>
              <a:gdLst>
                <a:gd name="connsiteX0" fmla="*/ 0 w 725214"/>
                <a:gd name="connsiteY0" fmla="*/ 0 h 307427"/>
                <a:gd name="connsiteX1" fmla="*/ 15766 w 725214"/>
                <a:gd name="connsiteY1" fmla="*/ 252248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  <a:gd name="connsiteX0" fmla="*/ 0 w 725214"/>
                <a:gd name="connsiteY0" fmla="*/ 0 h 307427"/>
                <a:gd name="connsiteX1" fmla="*/ 6241 w 725214"/>
                <a:gd name="connsiteY1" fmla="*/ 254629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  <a:gd name="connsiteX0" fmla="*/ 0 w 725214"/>
                <a:gd name="connsiteY0" fmla="*/ 0 h 307427"/>
                <a:gd name="connsiteX1" fmla="*/ 6241 w 725214"/>
                <a:gd name="connsiteY1" fmla="*/ 261772 h 307427"/>
                <a:gd name="connsiteX2" fmla="*/ 717331 w 725214"/>
                <a:gd name="connsiteY2" fmla="*/ 307427 h 307427"/>
                <a:gd name="connsiteX3" fmla="*/ 725214 w 725214"/>
                <a:gd name="connsiteY3" fmla="*/ 47296 h 307427"/>
                <a:gd name="connsiteX4" fmla="*/ 0 w 725214"/>
                <a:gd name="connsiteY4" fmla="*/ 0 h 30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214" h="307427">
                  <a:moveTo>
                    <a:pt x="0" y="0"/>
                  </a:moveTo>
                  <a:lnTo>
                    <a:pt x="6241" y="261772"/>
                  </a:lnTo>
                  <a:lnTo>
                    <a:pt x="717331" y="307427"/>
                  </a:lnTo>
                  <a:lnTo>
                    <a:pt x="725214" y="47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accent5">
                      <a:lumMod val="75000"/>
                    </a:schemeClr>
                  </a:solidFill>
                </a:rPr>
                <a:t>20</a:t>
              </a:r>
              <a:endParaRPr lang="zh-TW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29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Hash Function: Digit Analysis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Application</a:t>
            </a:r>
          </a:p>
          <a:p>
            <a:pPr lvl="1"/>
            <a:r>
              <a:rPr lang="en-US" altLang="zh-TW" dirty="0" smtClean="0"/>
              <a:t>when all the identifiers are known in advance</a:t>
            </a:r>
          </a:p>
          <a:p>
            <a:r>
              <a:rPr lang="en-US" altLang="zh-TW" dirty="0" smtClean="0"/>
              <a:t>Procedure</a:t>
            </a:r>
          </a:p>
          <a:p>
            <a:pPr lvl="1"/>
            <a:r>
              <a:rPr lang="en-US" altLang="zh-TW" dirty="0" smtClean="0"/>
              <a:t>Step 1: Each identifier is </a:t>
            </a:r>
            <a:r>
              <a:rPr lang="en-US" altLang="zh-TW" dirty="0" smtClean="0">
                <a:solidFill>
                  <a:srgbClr val="0000CC"/>
                </a:solidFill>
              </a:rPr>
              <a:t>interpreted as a number </a:t>
            </a:r>
            <a:r>
              <a:rPr lang="en-US" altLang="zh-TW" dirty="0" smtClean="0"/>
              <a:t>using </a:t>
            </a:r>
            <a:r>
              <a:rPr lang="en-US" altLang="zh-TW" dirty="0" smtClean="0">
                <a:solidFill>
                  <a:srgbClr val="0000CC"/>
                </a:solidFill>
              </a:rPr>
              <a:t>radix r</a:t>
            </a:r>
          </a:p>
          <a:p>
            <a:pPr lvl="1"/>
            <a:r>
              <a:rPr lang="en-US" altLang="zh-TW" dirty="0" smtClean="0"/>
              <a:t>Step 2: Analyze the </a:t>
            </a:r>
            <a:r>
              <a:rPr lang="en-US" altLang="zh-TW" dirty="0" smtClean="0">
                <a:solidFill>
                  <a:srgbClr val="0000CC"/>
                </a:solidFill>
              </a:rPr>
              <a:t>distribution of each digit</a:t>
            </a:r>
          </a:p>
          <a:p>
            <a:pPr lvl="1"/>
            <a:r>
              <a:rPr lang="en-US" altLang="zh-TW" dirty="0" smtClean="0"/>
              <a:t>Step 3: </a:t>
            </a:r>
            <a:r>
              <a:rPr lang="en-US" altLang="zh-TW" dirty="0" smtClean="0">
                <a:solidFill>
                  <a:srgbClr val="0000CC"/>
                </a:solidFill>
              </a:rPr>
              <a:t>Drop biased digits</a:t>
            </a:r>
          </a:p>
          <a:p>
            <a:pPr lvl="2"/>
            <a:r>
              <a:rPr lang="en-US" altLang="zh-TW" sz="2200" dirty="0" smtClean="0"/>
              <a:t>The digits with the most skewed distributions are deleted one by one until the </a:t>
            </a:r>
            <a:r>
              <a:rPr lang="en-US" altLang="zh-TW" sz="2200" dirty="0" smtClean="0">
                <a:solidFill>
                  <a:srgbClr val="0000CC"/>
                </a:solidFill>
              </a:rPr>
              <a:t>remaining digits is small enough to give an address</a:t>
            </a:r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Given three identifiers in </a:t>
            </a:r>
            <a:r>
              <a:rPr lang="en-US" altLang="zh-TW" dirty="0" smtClean="0">
                <a:solidFill>
                  <a:srgbClr val="0000CC"/>
                </a:solidFill>
              </a:rPr>
              <a:t>radix-9</a:t>
            </a:r>
            <a:r>
              <a:rPr lang="en-US" altLang="zh-TW" dirty="0" smtClean="0"/>
              <a:t> form: 891, 792, 793</a:t>
            </a:r>
          </a:p>
          <a:p>
            <a:pPr lvl="1"/>
            <a:r>
              <a:rPr lang="en-US" altLang="zh-TW" dirty="0" smtClean="0"/>
              <a:t>Digit distribution: 1st {8, 7, 7}, 2nd {9, 9, 9}, 3rd {1, 2, 3}</a:t>
            </a:r>
          </a:p>
          <a:p>
            <a:pPr lvl="1"/>
            <a:r>
              <a:rPr lang="en-US" altLang="zh-TW" dirty="0" smtClean="0"/>
              <a:t>The most skewed digits: the 2nd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String-to-Integer Conversion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2"/>
            <a:ext cx="7886700" cy="493836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Useful when keys are strings</a:t>
            </a:r>
          </a:p>
          <a:p>
            <a:r>
              <a:rPr lang="en-US" altLang="zh-TW" dirty="0" smtClean="0"/>
              <a:t>Procedure</a:t>
            </a:r>
          </a:p>
          <a:p>
            <a:pPr lvl="1"/>
            <a:r>
              <a:rPr lang="en-US" altLang="zh-TW" dirty="0" smtClean="0"/>
              <a:t>Treat </a:t>
            </a:r>
            <a:r>
              <a:rPr lang="en-US" altLang="zh-TW" dirty="0" smtClean="0">
                <a:solidFill>
                  <a:srgbClr val="C00000"/>
                </a:solidFill>
              </a:rPr>
              <a:t>every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n character </a:t>
            </a:r>
            <a:r>
              <a:rPr lang="en-US" altLang="zh-TW" dirty="0" smtClean="0"/>
              <a:t>as an </a:t>
            </a:r>
            <a:r>
              <a:rPr lang="en-US" altLang="zh-TW" dirty="0" smtClean="0">
                <a:solidFill>
                  <a:srgbClr val="0000CC"/>
                </a:solidFill>
              </a:rPr>
              <a:t>8n-bit integer</a:t>
            </a:r>
          </a:p>
          <a:p>
            <a:pPr lvl="2"/>
            <a:r>
              <a:rPr lang="en-US" altLang="zh-TW" dirty="0" smtClean="0"/>
              <a:t>ASCII represents a character using 8 bits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2"/>
            <a:endParaRPr lang="en-US" altLang="zh-TW" dirty="0"/>
          </a:p>
          <a:p>
            <a:pPr lvl="2"/>
            <a:endParaRPr lang="en-US" altLang="zh-TW" dirty="0" smtClean="0"/>
          </a:p>
          <a:p>
            <a:pPr lvl="2"/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Add all integers together </a:t>
            </a:r>
            <a:r>
              <a:rPr lang="en-US" altLang="zh-TW" dirty="0" smtClean="0"/>
              <a:t>to obtain the overall value</a:t>
            </a:r>
          </a:p>
          <a:p>
            <a:pPr lvl="1"/>
            <a:r>
              <a:rPr lang="en-US" altLang="zh-TW" dirty="0"/>
              <a:t>A</a:t>
            </a:r>
            <a:r>
              <a:rPr lang="en-US" altLang="zh-TW" dirty="0" smtClean="0"/>
              <a:t>dopt </a:t>
            </a:r>
            <a:r>
              <a:rPr lang="en-US" altLang="zh-TW" dirty="0"/>
              <a:t>the aforementioned </a:t>
            </a:r>
            <a:r>
              <a:rPr lang="en-US" altLang="zh-TW" dirty="0">
                <a:solidFill>
                  <a:srgbClr val="0000CC"/>
                </a:solidFill>
              </a:rPr>
              <a:t>hash </a:t>
            </a:r>
            <a:r>
              <a:rPr lang="en-US" altLang="zh-TW" dirty="0" smtClean="0">
                <a:solidFill>
                  <a:srgbClr val="0000CC"/>
                </a:solidFill>
              </a:rPr>
              <a:t>functions </a:t>
            </a:r>
            <a:r>
              <a:rPr lang="en-US" altLang="zh-TW" dirty="0" smtClean="0"/>
              <a:t>(modulo, folding…)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37</a:t>
            </a:fld>
            <a:endParaRPr lang="zh-TW" altLang="en-US"/>
          </a:p>
        </p:txBody>
      </p:sp>
      <p:pic>
        <p:nvPicPr>
          <p:cNvPr id="6" name="Picture 4" descr="「ascii binary」的圖片搜尋結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0" b="29894"/>
          <a:stretch/>
        </p:blipFill>
        <p:spPr bwMode="auto">
          <a:xfrm>
            <a:off x="1896693" y="3241830"/>
            <a:ext cx="5418507" cy="1885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7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Converting a String to an Integer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unsigned 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StringToInt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string s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)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根據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的所有字元，把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s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轉換成一個非負的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= (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s.length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// s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裡的字元個數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unsigned 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answer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= 0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if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lengh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% 2 == 1){//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長度為奇數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answer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s.at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- 1)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--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長度現在為偶數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= 0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length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; 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+= 2)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一次做兩個字元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answer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+= 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s.at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answer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+= ((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)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s.at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i="1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+ 1)) &lt;&lt; 8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return </a:t>
            </a:r>
            <a:r>
              <a:rPr lang="en-US" altLang="zh-TW" sz="2000" i="1" dirty="0" smtClean="0">
                <a:latin typeface="Consolas" pitchFamily="49" charset="0"/>
                <a:cs typeface="Consolas" pitchFamily="49" charset="0"/>
              </a:rPr>
              <a:t>answer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 STL template class hash&lt;T&gt;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233867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C++ STL provides specializations of the STL template class hash&lt;T&gt; that transform instances of type T into a nonnegative integer of type </a:t>
            </a:r>
            <a:r>
              <a:rPr lang="en-US" altLang="zh-TW" dirty="0" err="1" smtClean="0"/>
              <a:t>size_t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39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434430" y="2738018"/>
            <a:ext cx="6283130" cy="378565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none" rtlCol="0">
            <a:spAutoFit/>
          </a:bodyPr>
          <a:lstStyle/>
          <a:p>
            <a:pPr defTabSz="538163"/>
            <a:r>
              <a:rPr lang="en-US" altLang="zh-TW" sz="2000" b="1" dirty="0"/>
              <a:t>template&lt;&gt;</a:t>
            </a:r>
            <a:endParaRPr lang="zh-TW" altLang="zh-TW" sz="2000" dirty="0"/>
          </a:p>
          <a:p>
            <a:pPr defTabSz="538163"/>
            <a:r>
              <a:rPr lang="en-US" altLang="zh-TW" sz="2000" b="1" dirty="0"/>
              <a:t>class</a:t>
            </a:r>
            <a:r>
              <a:rPr lang="en-US" altLang="zh-TW" sz="2000" i="1" dirty="0"/>
              <a:t> hash</a:t>
            </a:r>
            <a:r>
              <a:rPr lang="en-US" altLang="zh-TW" sz="2000" b="1" dirty="0"/>
              <a:t>&lt;</a:t>
            </a:r>
            <a:r>
              <a:rPr lang="en-US" altLang="zh-TW" sz="2000" i="1" dirty="0"/>
              <a:t>string</a:t>
            </a:r>
            <a:r>
              <a:rPr lang="en-US" altLang="zh-TW" sz="2000" b="1" dirty="0"/>
              <a:t>&gt; {</a:t>
            </a:r>
            <a:endParaRPr lang="zh-TW" altLang="zh-TW" sz="2000" dirty="0"/>
          </a:p>
          <a:p>
            <a:pPr defTabSz="538163"/>
            <a:r>
              <a:rPr lang="en-US" altLang="zh-TW" sz="2000" b="1" dirty="0"/>
              <a:t>public:</a:t>
            </a:r>
            <a:endParaRPr lang="zh-TW" altLang="zh-TW" sz="2000" dirty="0"/>
          </a:p>
          <a:p>
            <a:pPr defTabSz="538163"/>
            <a:r>
              <a:rPr lang="en-US" altLang="zh-TW" sz="2000" b="1" dirty="0"/>
              <a:t>	</a:t>
            </a:r>
            <a:r>
              <a:rPr lang="en-US" altLang="zh-TW" sz="2000" i="1" dirty="0" err="1"/>
              <a:t>size_t</a:t>
            </a:r>
            <a:r>
              <a:rPr lang="en-US" altLang="zh-TW" sz="2000" i="1" dirty="0"/>
              <a:t> operator</a:t>
            </a:r>
            <a:r>
              <a:rPr lang="en-US" altLang="zh-TW" sz="2000" dirty="0"/>
              <a:t>()(</a:t>
            </a:r>
            <a:r>
              <a:rPr lang="en-US" altLang="zh-TW" sz="2000" b="1" dirty="0" err="1"/>
              <a:t>const</a:t>
            </a:r>
            <a:r>
              <a:rPr lang="en-US" altLang="zh-TW" sz="2000" i="1" dirty="0"/>
              <a:t> string </a:t>
            </a:r>
            <a:r>
              <a:rPr lang="en-US" altLang="zh-TW" sz="2000" i="1" dirty="0" err="1"/>
              <a:t>theKey</a:t>
            </a:r>
            <a:r>
              <a:rPr lang="en-US" altLang="zh-TW" sz="2000" dirty="0"/>
              <a:t>)</a:t>
            </a:r>
            <a:r>
              <a:rPr lang="en-US" altLang="zh-TW" sz="2000" b="1" dirty="0"/>
              <a:t> </a:t>
            </a:r>
            <a:r>
              <a:rPr lang="en-US" altLang="zh-TW" sz="2000" b="1" dirty="0" err="1"/>
              <a:t>const</a:t>
            </a:r>
            <a:endParaRPr lang="zh-TW" altLang="zh-TW" sz="2000" dirty="0"/>
          </a:p>
          <a:p>
            <a:pPr defTabSz="538163"/>
            <a:r>
              <a:rPr lang="en-US" altLang="zh-TW" sz="2000" dirty="0"/>
              <a:t>	</a:t>
            </a:r>
            <a:r>
              <a:rPr lang="en-US" altLang="zh-TW" sz="2000" b="1" dirty="0" smtClean="0"/>
              <a:t>{ </a:t>
            </a:r>
            <a:r>
              <a:rPr lang="en-US" altLang="zh-TW" sz="2000" dirty="0" smtClean="0">
                <a:solidFill>
                  <a:schemeClr val="accent6">
                    <a:lumMod val="75000"/>
                  </a:schemeClr>
                </a:solidFill>
              </a:rPr>
              <a:t>// Convert </a:t>
            </a:r>
            <a:r>
              <a:rPr lang="en-US" altLang="zh-TW" sz="2000" i="1" dirty="0" err="1" smtClean="0">
                <a:solidFill>
                  <a:schemeClr val="accent6">
                    <a:lumMod val="75000"/>
                  </a:schemeClr>
                </a:solidFill>
              </a:rPr>
              <a:t>theKey</a:t>
            </a:r>
            <a:r>
              <a:rPr lang="en-US" altLang="zh-TW" sz="2000" i="1" dirty="0" smtClean="0">
                <a:solidFill>
                  <a:schemeClr val="accent6">
                    <a:lumMod val="75000"/>
                  </a:schemeClr>
                </a:solidFill>
              </a:rPr>
              <a:t> to a nonnegative integer</a:t>
            </a:r>
            <a:endParaRPr lang="zh-TW" altLang="zh-TW" sz="2000" dirty="0">
              <a:solidFill>
                <a:schemeClr val="accent6">
                  <a:lumMod val="75000"/>
                </a:schemeClr>
              </a:solidFill>
            </a:endParaRPr>
          </a:p>
          <a:p>
            <a:pPr defTabSz="538163"/>
            <a:r>
              <a:rPr lang="en-US" altLang="zh-TW" sz="2000" dirty="0"/>
              <a:t>		</a:t>
            </a:r>
            <a:r>
              <a:rPr lang="en-US" altLang="zh-TW" sz="2000" b="1" dirty="0"/>
              <a:t>unsigned long </a:t>
            </a:r>
            <a:r>
              <a:rPr lang="en-US" altLang="zh-TW" sz="2000" i="1" dirty="0" err="1"/>
              <a:t>hashValue</a:t>
            </a:r>
            <a:r>
              <a:rPr lang="en-US" altLang="zh-TW" sz="2000" i="1" dirty="0"/>
              <a:t> </a:t>
            </a:r>
            <a:r>
              <a:rPr lang="en-US" altLang="zh-TW" sz="2000" dirty="0"/>
              <a:t>= 0</a:t>
            </a:r>
            <a:r>
              <a:rPr lang="en-US" altLang="zh-TW" sz="2000" b="1" dirty="0"/>
              <a:t>;</a:t>
            </a:r>
            <a:endParaRPr lang="zh-TW" altLang="zh-TW" sz="2000" dirty="0"/>
          </a:p>
          <a:p>
            <a:pPr defTabSz="538163"/>
            <a:r>
              <a:rPr lang="en-US" altLang="zh-TW" sz="2000" dirty="0"/>
              <a:t>		</a:t>
            </a:r>
            <a:r>
              <a:rPr lang="en-US" altLang="zh-TW" sz="2000" b="1" dirty="0" err="1"/>
              <a:t>int</a:t>
            </a:r>
            <a:r>
              <a:rPr lang="en-US" altLang="zh-TW" sz="2000" b="1" dirty="0"/>
              <a:t> </a:t>
            </a:r>
            <a:r>
              <a:rPr lang="en-US" altLang="zh-TW" sz="2000" i="1" dirty="0"/>
              <a:t>length </a:t>
            </a:r>
            <a:r>
              <a:rPr lang="en-US" altLang="zh-TW" sz="2000" dirty="0"/>
              <a:t>= (</a:t>
            </a:r>
            <a:r>
              <a:rPr lang="en-US" altLang="zh-TW" sz="2000" b="1" dirty="0" err="1"/>
              <a:t>int</a:t>
            </a:r>
            <a:r>
              <a:rPr lang="en-US" altLang="zh-TW" sz="2000" dirty="0"/>
              <a:t>) </a:t>
            </a:r>
            <a:r>
              <a:rPr lang="en-US" altLang="zh-TW" sz="2000" i="1" dirty="0" err="1"/>
              <a:t>theKey</a:t>
            </a:r>
            <a:r>
              <a:rPr lang="en-US" altLang="zh-TW" sz="2000" dirty="0" err="1"/>
              <a:t>.</a:t>
            </a:r>
            <a:r>
              <a:rPr lang="en-US" altLang="zh-TW" sz="2000" i="1" dirty="0" err="1"/>
              <a:t>lenght</a:t>
            </a:r>
            <a:r>
              <a:rPr lang="en-US" altLang="zh-TW" sz="2000" dirty="0"/>
              <a:t>()</a:t>
            </a:r>
            <a:r>
              <a:rPr lang="en-US" altLang="zh-TW" sz="2000" b="1" dirty="0"/>
              <a:t>;</a:t>
            </a:r>
            <a:endParaRPr lang="zh-TW" altLang="zh-TW" sz="2000" dirty="0"/>
          </a:p>
          <a:p>
            <a:pPr defTabSz="538163"/>
            <a:r>
              <a:rPr lang="en-US" altLang="zh-TW" sz="2000" b="1" dirty="0"/>
              <a:t>		for </a:t>
            </a:r>
            <a:r>
              <a:rPr lang="en-US" altLang="zh-TW" sz="2000" dirty="0"/>
              <a:t>(</a:t>
            </a:r>
            <a:r>
              <a:rPr lang="en-US" altLang="zh-TW" sz="2000" b="1" dirty="0" err="1"/>
              <a:t>int</a:t>
            </a:r>
            <a:r>
              <a:rPr lang="en-US" altLang="zh-TW" sz="2000" i="1" dirty="0"/>
              <a:t> 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 = 0; 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 &lt; length</a:t>
            </a:r>
            <a:r>
              <a:rPr lang="en-US" altLang="zh-TW" sz="2000" i="1" dirty="0"/>
              <a:t> </a:t>
            </a:r>
            <a:r>
              <a:rPr lang="en-US" altLang="zh-TW" sz="2000" dirty="0"/>
              <a:t>; 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++)</a:t>
            </a:r>
            <a:endParaRPr lang="zh-TW" altLang="zh-TW" sz="2000" dirty="0"/>
          </a:p>
          <a:p>
            <a:pPr defTabSz="538163"/>
            <a:r>
              <a:rPr lang="en-US" altLang="zh-TW" sz="2000" dirty="0"/>
              <a:t>			</a:t>
            </a:r>
            <a:r>
              <a:rPr lang="en-US" altLang="zh-TW" sz="2000" i="1" dirty="0" err="1"/>
              <a:t>hashValue</a:t>
            </a:r>
            <a:r>
              <a:rPr lang="en-US" altLang="zh-TW" sz="2000" dirty="0"/>
              <a:t> = 5 * </a:t>
            </a:r>
            <a:r>
              <a:rPr lang="en-US" altLang="zh-TW" sz="2000" i="1" dirty="0" err="1"/>
              <a:t>hashValue</a:t>
            </a:r>
            <a:r>
              <a:rPr lang="en-US" altLang="zh-TW" sz="2000" dirty="0"/>
              <a:t> + </a:t>
            </a:r>
            <a:r>
              <a:rPr lang="en-US" altLang="zh-TW" sz="2000" i="1" dirty="0"/>
              <a:t>theKey</a:t>
            </a:r>
            <a:r>
              <a:rPr lang="en-US" altLang="zh-TW" sz="2000" dirty="0"/>
              <a:t>.</a:t>
            </a:r>
            <a:r>
              <a:rPr lang="en-US" altLang="zh-TW" sz="2000" i="1" dirty="0"/>
              <a:t>at</a:t>
            </a:r>
            <a:r>
              <a:rPr lang="en-US" altLang="zh-TW" sz="2000" dirty="0"/>
              <a:t>(</a:t>
            </a:r>
            <a:r>
              <a:rPr lang="en-US" altLang="zh-TW" sz="2000" i="1" dirty="0" err="1"/>
              <a:t>i</a:t>
            </a:r>
            <a:r>
              <a:rPr lang="en-US" altLang="zh-TW" sz="2000" dirty="0"/>
              <a:t>)</a:t>
            </a:r>
            <a:r>
              <a:rPr lang="en-US" altLang="zh-TW" sz="2000" b="1" dirty="0"/>
              <a:t>;</a:t>
            </a:r>
            <a:endParaRPr lang="zh-TW" altLang="zh-TW" sz="2000" dirty="0"/>
          </a:p>
          <a:p>
            <a:pPr defTabSz="538163"/>
            <a:r>
              <a:rPr lang="en-US" altLang="zh-TW" sz="2000" dirty="0"/>
              <a:t> 		</a:t>
            </a:r>
            <a:r>
              <a:rPr lang="en-US" altLang="zh-TW" sz="2000" b="1" dirty="0"/>
              <a:t>return</a:t>
            </a:r>
            <a:r>
              <a:rPr lang="en-US" altLang="zh-TW" sz="2000" dirty="0"/>
              <a:t> </a:t>
            </a:r>
            <a:r>
              <a:rPr lang="en-US" altLang="zh-TW" sz="2000" i="1" dirty="0" err="1"/>
              <a:t>size_t</a:t>
            </a:r>
            <a:r>
              <a:rPr lang="en-US" altLang="zh-TW" sz="2000" dirty="0"/>
              <a:t>(</a:t>
            </a:r>
            <a:r>
              <a:rPr lang="en-US" altLang="zh-TW" sz="2000" i="1" dirty="0" err="1"/>
              <a:t>hashValue</a:t>
            </a:r>
            <a:r>
              <a:rPr lang="en-US" altLang="zh-TW" sz="2000" dirty="0"/>
              <a:t>);</a:t>
            </a:r>
            <a:endParaRPr lang="zh-TW" altLang="zh-TW" sz="2000" dirty="0"/>
          </a:p>
          <a:p>
            <a:pPr defTabSz="538163"/>
            <a:r>
              <a:rPr lang="en-US" altLang="zh-TW" sz="2000" b="1" dirty="0"/>
              <a:t>	}</a:t>
            </a:r>
            <a:endParaRPr lang="zh-TW" altLang="zh-TW" sz="2000" dirty="0"/>
          </a:p>
          <a:p>
            <a:pPr defTabSz="538163"/>
            <a:r>
              <a:rPr lang="en-US" altLang="zh-TW" sz="2000" b="1" dirty="0"/>
              <a:t>};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4803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Dictionary ADT Revisited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09332"/>
            <a:ext cx="7994845" cy="5102483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A dictionary is a </a:t>
            </a:r>
            <a:r>
              <a:rPr lang="en-US" altLang="zh-TW" dirty="0" smtClean="0">
                <a:solidFill>
                  <a:srgbClr val="C00000"/>
                </a:solidFill>
              </a:rPr>
              <a:t>collection of items.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Each</a:t>
            </a:r>
            <a:r>
              <a:rPr lang="en-US" altLang="zh-TW" dirty="0" smtClean="0">
                <a:solidFill>
                  <a:srgbClr val="0000CC"/>
                </a:solidFill>
              </a:rPr>
              <a:t> item </a:t>
            </a:r>
            <a:r>
              <a:rPr lang="en-US" altLang="zh-TW" dirty="0" smtClean="0"/>
              <a:t>is a</a:t>
            </a:r>
            <a:r>
              <a:rPr lang="en-US" altLang="zh-TW" dirty="0" smtClean="0">
                <a:solidFill>
                  <a:srgbClr val="0000CC"/>
                </a:solidFill>
              </a:rPr>
              <a:t> pair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C00000"/>
                </a:solidFill>
              </a:rPr>
              <a:t>key</a:t>
            </a:r>
            <a:r>
              <a:rPr lang="en-US" altLang="zh-TW" dirty="0" smtClean="0"/>
              <a:t>,</a:t>
            </a:r>
            <a:r>
              <a:rPr lang="en-US" altLang="zh-TW" dirty="0" smtClean="0">
                <a:solidFill>
                  <a:srgbClr val="C00000"/>
                </a:solidFill>
              </a:rPr>
              <a:t> element</a:t>
            </a:r>
            <a:r>
              <a:rPr lang="en-US" altLang="zh-TW" dirty="0" smtClean="0"/>
              <a:t>) or (key, value)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Pairs have different keys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Keys may not have an ordering</a:t>
            </a:r>
          </a:p>
          <a:p>
            <a:r>
              <a:rPr lang="en-US" altLang="zh-TW" dirty="0" smtClean="0"/>
              <a:t>Dictionary represents a </a:t>
            </a:r>
            <a:r>
              <a:rPr lang="en-US" altLang="zh-TW" dirty="0" smtClean="0">
                <a:solidFill>
                  <a:srgbClr val="CC0099"/>
                </a:solidFill>
              </a:rPr>
              <a:t>mapping</a:t>
            </a:r>
            <a:r>
              <a:rPr lang="en-US" altLang="zh-TW" dirty="0" smtClean="0"/>
              <a:t> from keys to elements. </a:t>
            </a:r>
          </a:p>
          <a:p>
            <a:r>
              <a:rPr lang="en-US" altLang="zh-TW" dirty="0" smtClean="0">
                <a:ea typeface="新細明體" pitchFamily="18" charset="-120"/>
              </a:rPr>
              <a:t>The primary use of dictionary is to store elements so that they </a:t>
            </a:r>
            <a:r>
              <a:rPr lang="en-US" altLang="zh-TW" dirty="0" smtClean="0">
                <a:solidFill>
                  <a:srgbClr val="FF0000"/>
                </a:solidFill>
                <a:ea typeface="新細明體" pitchFamily="18" charset="-120"/>
              </a:rPr>
              <a:t>can be located quickly using (search) keys</a:t>
            </a:r>
          </a:p>
          <a:p>
            <a:r>
              <a:rPr lang="en-US" altLang="zh-TW" dirty="0" smtClean="0">
                <a:ea typeface="新細明體" charset="-120"/>
              </a:rPr>
              <a:t>Operations.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Get(</a:t>
            </a:r>
            <a:r>
              <a:rPr lang="en-US" altLang="zh-TW" dirty="0" err="1" smtClean="0">
                <a:solidFill>
                  <a:srgbClr val="0000CC"/>
                </a:solidFill>
                <a:ea typeface="新細明體" charset="-120"/>
              </a:rPr>
              <a:t>theKey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) 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=&gt; search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Delete(</a:t>
            </a:r>
            <a:r>
              <a:rPr lang="en-US" altLang="zh-TW" dirty="0" err="1" smtClean="0">
                <a:solidFill>
                  <a:srgbClr val="0000CC"/>
                </a:solidFill>
                <a:ea typeface="新細明體" charset="-120"/>
              </a:rPr>
              <a:t>theKey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)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 =&gt; delete</a:t>
            </a:r>
            <a:endParaRPr lang="en-US" altLang="zh-TW" dirty="0" smtClean="0">
              <a:solidFill>
                <a:srgbClr val="0000CC"/>
              </a:solidFill>
              <a:ea typeface="新細明體" charset="-120"/>
            </a:endParaRPr>
          </a:p>
          <a:p>
            <a:pPr lvl="1"/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Insert(</a:t>
            </a:r>
            <a:r>
              <a:rPr lang="en-US" altLang="zh-TW" dirty="0" err="1" smtClean="0">
                <a:solidFill>
                  <a:srgbClr val="0000CC"/>
                </a:solidFill>
                <a:ea typeface="新細明體" charset="-120"/>
              </a:rPr>
              <a:t>theKey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, </a:t>
            </a:r>
            <a:r>
              <a:rPr lang="en-US" altLang="zh-TW" dirty="0" err="1" smtClean="0">
                <a:solidFill>
                  <a:srgbClr val="0000CC"/>
                </a:solidFill>
                <a:ea typeface="新細明體" charset="-120"/>
              </a:rPr>
              <a:t>theElement</a:t>
            </a: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)</a:t>
            </a:r>
            <a:r>
              <a:rPr lang="en-US" altLang="zh-TW" dirty="0" smtClean="0">
                <a:solidFill>
                  <a:srgbClr val="C00000"/>
                </a:solidFill>
                <a:ea typeface="新細明體" charset="-120"/>
              </a:rPr>
              <a:t> =&gt; insert</a:t>
            </a:r>
            <a:endParaRPr lang="en-US" altLang="zh-TW" dirty="0" smtClean="0">
              <a:solidFill>
                <a:srgbClr val="0000CC"/>
              </a:solidFill>
              <a:ea typeface="新細明體" charset="-120"/>
            </a:endParaRPr>
          </a:p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新細明體" charset="-120"/>
              </a:rPr>
              <a:t>Additional operations: (for dynamic dictionary)</a:t>
            </a:r>
          </a:p>
          <a:p>
            <a:pPr lvl="1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charset="-120"/>
              </a:rPr>
              <a:t>Ascend() (sorting)</a:t>
            </a:r>
          </a:p>
          <a:p>
            <a:pPr lvl="1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charset="-120"/>
              </a:rPr>
              <a:t>Get(index)</a:t>
            </a:r>
          </a:p>
          <a:p>
            <a:pPr lvl="1"/>
            <a:r>
              <a:rPr lang="en-US" altLang="zh-TW" dirty="0" smtClean="0">
                <a:solidFill>
                  <a:schemeClr val="accent1">
                    <a:lumMod val="75000"/>
                  </a:schemeClr>
                </a:solidFill>
                <a:ea typeface="新細明體" charset="-120"/>
              </a:rPr>
              <a:t>Delete(index)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 Our Own Hash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Recall that</a:t>
            </a:r>
          </a:p>
          <a:p>
            <a:pPr lvl="1"/>
            <a:r>
              <a:rPr lang="en-US" altLang="zh-TW" dirty="0" smtClean="0"/>
              <a:t>Hash </a:t>
            </a:r>
            <a:r>
              <a:rPr lang="en-US" altLang="zh-TW" dirty="0"/>
              <a:t>function is </a:t>
            </a:r>
            <a:r>
              <a:rPr lang="en-US" altLang="zh-TW" b="1" dirty="0">
                <a:solidFill>
                  <a:srgbClr val="C00000"/>
                </a:solidFill>
              </a:rPr>
              <a:t>any</a:t>
            </a:r>
            <a:r>
              <a:rPr lang="en-US" altLang="zh-TW" dirty="0"/>
              <a:t> </a:t>
            </a:r>
            <a:r>
              <a:rPr lang="en-US" altLang="zh-TW" dirty="0" smtClean="0"/>
              <a:t>deterministic function </a:t>
            </a:r>
            <a:r>
              <a:rPr lang="en-US" altLang="zh-TW" dirty="0"/>
              <a:t>that can map data of arbitrary size (original keys) to data of a desired fixed size (</a:t>
            </a:r>
            <a:r>
              <a:rPr lang="en-US" altLang="zh-TW" dirty="0" smtClean="0"/>
              <a:t>hashed </a:t>
            </a:r>
            <a:r>
              <a:rPr lang="en-US" altLang="zh-TW" dirty="0"/>
              <a:t>keys) </a:t>
            </a:r>
            <a:endParaRPr lang="en-US" altLang="zh-TW" dirty="0" smtClean="0"/>
          </a:p>
          <a:p>
            <a:r>
              <a:rPr lang="en-US" altLang="zh-TW" dirty="0" smtClean="0"/>
              <a:t>So of course we can design a hash like this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Consideration:</a:t>
            </a:r>
          </a:p>
          <a:p>
            <a:pPr lvl="1"/>
            <a:r>
              <a:rPr lang="en-US" altLang="zh-TW" dirty="0" smtClean="0"/>
              <a:t>We need to argue the advantages of our hash compared with the commonly used ones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40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97613" y="3650036"/>
            <a:ext cx="4875136" cy="1187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200" dirty="0">
              <a:solidFill>
                <a:schemeClr val="tx1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1795080" y="4212745"/>
            <a:ext cx="53578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3254220" y="3861052"/>
            <a:ext cx="1201374" cy="750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2200" dirty="0" smtClean="0">
                <a:solidFill>
                  <a:schemeClr val="tx1"/>
                </a:solidFill>
              </a:rPr>
              <a:t>+ Trump's Birthday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66425" y="3861053"/>
            <a:ext cx="960693" cy="750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2200" dirty="0" smtClean="0">
                <a:solidFill>
                  <a:schemeClr val="tx1"/>
                </a:solidFill>
              </a:rPr>
              <a:t>Folding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02162" y="3861052"/>
            <a:ext cx="953476" cy="750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2200" dirty="0" smtClean="0">
                <a:solidFill>
                  <a:schemeClr val="tx1"/>
                </a:solidFill>
              </a:rPr>
              <a:t>Mid-Square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31521" y="3885913"/>
            <a:ext cx="1189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Original Keys</a:t>
            </a:r>
            <a:endParaRPr lang="zh-TW" altLang="en-US" sz="2200" dirty="0"/>
          </a:p>
        </p:txBody>
      </p:sp>
      <p:sp>
        <p:nvSpPr>
          <p:cNvPr id="13" name="矩形 12"/>
          <p:cNvSpPr/>
          <p:nvPr/>
        </p:nvSpPr>
        <p:spPr>
          <a:xfrm>
            <a:off x="5683029" y="3861052"/>
            <a:ext cx="953476" cy="7502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TW" sz="2200" dirty="0" smtClean="0">
                <a:solidFill>
                  <a:schemeClr val="tx1"/>
                </a:solidFill>
              </a:rPr>
              <a:t>Modulo</a:t>
            </a:r>
            <a:endParaRPr lang="zh-TW" altLang="en-US" sz="2200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095954" y="3903443"/>
            <a:ext cx="1133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Hashed</a:t>
            </a:r>
            <a:br>
              <a:rPr lang="en-US" altLang="zh-TW" sz="2200" dirty="0" smtClean="0"/>
            </a:br>
            <a:r>
              <a:rPr lang="en-US" altLang="zh-TW" sz="2200" dirty="0" smtClean="0"/>
              <a:t>Keys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297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Secure Hash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SHA-1</a:t>
            </a:r>
          </a:p>
          <a:p>
            <a:pPr lvl="1"/>
            <a:r>
              <a:rPr lang="en-US" altLang="zh-TW" dirty="0" smtClean="0"/>
              <a:t>SHA256</a:t>
            </a:r>
          </a:p>
          <a:p>
            <a:pPr lvl="1"/>
            <a:r>
              <a:rPr lang="en-US" altLang="zh-TW" dirty="0" smtClean="0"/>
              <a:t>MD5</a:t>
            </a:r>
          </a:p>
          <a:p>
            <a:pPr lvl="2"/>
            <a:endParaRPr lang="en-US" altLang="zh-TW" dirty="0" smtClean="0"/>
          </a:p>
          <a:p>
            <a:r>
              <a:rPr lang="en-US" altLang="zh-TW" dirty="0" smtClean="0"/>
              <a:t>Usage</a:t>
            </a:r>
          </a:p>
          <a:p>
            <a:pPr lvl="1"/>
            <a:r>
              <a:rPr lang="en-US" altLang="zh-TW" dirty="0" smtClean="0"/>
              <a:t>Message authentication</a:t>
            </a:r>
          </a:p>
          <a:p>
            <a:pPr lvl="1"/>
            <a:r>
              <a:rPr lang="en-US" altLang="zh-TW" dirty="0" smtClean="0"/>
              <a:t>Password store 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能驗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密碼但又可防範洩漏密碼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Digital signature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防止變造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Digital currency</a:t>
            </a:r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43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Message Authentication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 message M to be transmitted over an insecure channel from A to B.</a:t>
            </a:r>
          </a:p>
          <a:p>
            <a:r>
              <a:rPr lang="en-US" altLang="zh-TW" dirty="0" smtClean="0"/>
              <a:t>Assume we have a means to transmit messages much smaller than M securely, e.g., </a:t>
            </a:r>
            <a:r>
              <a:rPr lang="en-US" altLang="zh-TW" dirty="0" smtClean="0">
                <a:solidFill>
                  <a:srgbClr val="C00000"/>
                </a:solidFill>
              </a:rPr>
              <a:t>encrypt</a:t>
            </a:r>
            <a:r>
              <a:rPr lang="en-US" altLang="zh-TW" dirty="0" smtClean="0"/>
              <a:t> smaller message or transmit the smaller message on a </a:t>
            </a:r>
            <a:r>
              <a:rPr lang="en-US" altLang="zh-TW" dirty="0" smtClean="0">
                <a:solidFill>
                  <a:srgbClr val="C00000"/>
                </a:solidFill>
              </a:rPr>
              <a:t>more expensive but far more secure channel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Send h(M) using more secure method. Send </a:t>
            </a:r>
            <a:r>
              <a:rPr lang="en-US" altLang="zh-TW" dirty="0" err="1" smtClean="0"/>
              <a:t>M over</a:t>
            </a:r>
            <a:r>
              <a:rPr lang="en-US" altLang="zh-TW" dirty="0" smtClean="0"/>
              <a:t> insecure channel.</a:t>
            </a:r>
          </a:p>
          <a:p>
            <a:r>
              <a:rPr lang="en-US" altLang="zh-TW" dirty="0" smtClean="0"/>
              <a:t>At B, received M’ and h(M); compute h(M’) and compare with h(M) to decide if received M’ is correct.</a:t>
            </a:r>
          </a:p>
          <a:p>
            <a:r>
              <a:rPr lang="en-US" altLang="zh-TW" dirty="0" smtClean="0"/>
              <a:t>It should be difficult for a malicious user who has knowledge of h &amp; M to determine </a:t>
            </a:r>
            <a:r>
              <a:rPr lang="en-US" altLang="zh-TW" dirty="0" smtClean="0">
                <a:solidFill>
                  <a:srgbClr val="C00000"/>
                </a:solidFill>
              </a:rPr>
              <a:t>a synonym of M</a:t>
            </a:r>
            <a:r>
              <a:rPr lang="en-US" altLang="zh-TW" dirty="0" smtClean="0"/>
              <a:t>  --</a:t>
            </a:r>
            <a:r>
              <a:rPr lang="en-US" altLang="zh-TW" dirty="0" smtClean="0">
                <a:solidFill>
                  <a:srgbClr val="0000CC"/>
                </a:solidFill>
              </a:rPr>
              <a:t>weak </a:t>
            </a:r>
            <a:r>
              <a:rPr lang="en-US" altLang="zh-TW" dirty="0">
                <a:solidFill>
                  <a:srgbClr val="0000CC"/>
                </a:solidFill>
              </a:rPr>
              <a:t>collision </a:t>
            </a:r>
            <a:r>
              <a:rPr lang="en-US" altLang="zh-TW" dirty="0" smtClean="0">
                <a:solidFill>
                  <a:srgbClr val="0000CC"/>
                </a:solidFill>
              </a:rPr>
              <a:t>resistance</a:t>
            </a:r>
            <a:r>
              <a:rPr lang="en-US" altLang="zh-TW" dirty="0">
                <a:solidFill>
                  <a:srgbClr val="0000CC"/>
                </a:solidFill>
              </a:rPr>
              <a:t> </a:t>
            </a:r>
            <a:r>
              <a:rPr lang="en-US" altLang="zh-TW" dirty="0" smtClean="0"/>
              <a:t>property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0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Secure Hash Function Properties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Desired secure hash function properties: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Weak </a:t>
            </a:r>
            <a:r>
              <a:rPr lang="en-US" altLang="zh-TW" dirty="0">
                <a:solidFill>
                  <a:srgbClr val="0000CC"/>
                </a:solidFill>
              </a:rPr>
              <a:t>collision resistance</a:t>
            </a:r>
            <a:r>
              <a:rPr lang="en-US" altLang="zh-TW" dirty="0" smtClean="0">
                <a:solidFill>
                  <a:srgbClr val="0000CC"/>
                </a:solidFill>
              </a:rPr>
              <a:t>:</a:t>
            </a:r>
          </a:p>
          <a:p>
            <a:pPr lvl="2"/>
            <a:r>
              <a:rPr lang="en-US" altLang="zh-TW" dirty="0" smtClean="0"/>
              <a:t>It is difficult for a malicious user who has knowledge of h &amp; M to determine </a:t>
            </a:r>
            <a:r>
              <a:rPr lang="en-US" altLang="zh-TW" dirty="0" smtClean="0">
                <a:solidFill>
                  <a:srgbClr val="C00000"/>
                </a:solidFill>
              </a:rPr>
              <a:t>a synonym of M</a:t>
            </a:r>
            <a:r>
              <a:rPr lang="en-US" altLang="zh-TW" dirty="0" smtClean="0"/>
              <a:t>  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One-way property:</a:t>
            </a:r>
          </a:p>
          <a:p>
            <a:pPr lvl="2"/>
            <a:r>
              <a:rPr lang="en-US" altLang="zh-TW" dirty="0" smtClean="0"/>
              <a:t>For a given c, it is computationally difficult to find a k such that h(k) = c (inverse hashing problem)</a:t>
            </a:r>
            <a:endParaRPr lang="en-US" altLang="zh-TW" dirty="0"/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Strong collision resistance:</a:t>
            </a:r>
          </a:p>
          <a:p>
            <a:pPr lvl="2"/>
            <a:r>
              <a:rPr lang="en-US" altLang="zh-TW" dirty="0" smtClean="0"/>
              <a:t>It is computationally difficult to find a pair 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 such that h(x) = h(y)</a:t>
            </a:r>
          </a:p>
          <a:p>
            <a:r>
              <a:rPr lang="en-US" altLang="zh-TW" dirty="0" smtClean="0"/>
              <a:t>Several </a:t>
            </a:r>
            <a:r>
              <a:rPr lang="en-US" altLang="zh-TW" dirty="0" smtClean="0">
                <a:solidFill>
                  <a:srgbClr val="C00000"/>
                </a:solidFill>
              </a:rPr>
              <a:t>cryptographic hash functions </a:t>
            </a:r>
            <a:r>
              <a:rPr lang="en-US" altLang="zh-TW" dirty="0" smtClean="0"/>
              <a:t>with these properties have been developed. They also have additional properties: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h can be applied to a block of data of any size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h produces a fixed-length hash code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h(k) is relatively easy to compute for any given k 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11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Secure Hash Algorithm (SHA)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2034903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Developed at the National Institute of Standards &amp; Technology (NIST) in USA.</a:t>
            </a:r>
          </a:p>
          <a:p>
            <a:r>
              <a:rPr lang="en-US" altLang="zh-TW" dirty="0" smtClean="0"/>
              <a:t>SHA-1 function:</a:t>
            </a:r>
          </a:p>
          <a:p>
            <a:pPr lvl="1"/>
            <a:r>
              <a:rPr lang="en-US" altLang="zh-TW" dirty="0" smtClean="0"/>
              <a:t>Input: any message length &lt; 2</a:t>
            </a:r>
            <a:r>
              <a:rPr lang="en-US" altLang="zh-TW" baseline="30000" dirty="0" smtClean="0"/>
              <a:t>64</a:t>
            </a:r>
            <a:r>
              <a:rPr lang="en-US" altLang="zh-TW" dirty="0" smtClean="0"/>
              <a:t> bits</a:t>
            </a:r>
          </a:p>
          <a:p>
            <a:pPr lvl="1"/>
            <a:r>
              <a:rPr lang="en-US" altLang="zh-TW" dirty="0" smtClean="0"/>
              <a:t>Output: a </a:t>
            </a:r>
            <a:r>
              <a:rPr lang="en-US" altLang="zh-TW" dirty="0" smtClean="0">
                <a:solidFill>
                  <a:srgbClr val="0000CC"/>
                </a:solidFill>
              </a:rPr>
              <a:t>160-bit code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44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28650" y="3526884"/>
            <a:ext cx="8071597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defTabSz="712788"/>
            <a:r>
              <a:rPr lang="en-US" altLang="zh-TW" b="1" dirty="0" smtClean="0"/>
              <a:t>Step </a:t>
            </a:r>
            <a:r>
              <a:rPr lang="en-US" altLang="zh-TW" b="1" dirty="0"/>
              <a:t>1: </a:t>
            </a:r>
            <a:r>
              <a:rPr lang="en-US" altLang="zh-TW" dirty="0" smtClean="0"/>
              <a:t>Preprocess the message so that its length is </a:t>
            </a:r>
            <a:r>
              <a:rPr lang="en-US" altLang="zh-TW" b="1" i="1" dirty="0" smtClean="0">
                <a:solidFill>
                  <a:srgbClr val="0000CC"/>
                </a:solidFill>
              </a:rPr>
              <a:t>q</a:t>
            </a:r>
            <a:r>
              <a:rPr lang="en-US" altLang="zh-TW" b="1" dirty="0" smtClean="0">
                <a:solidFill>
                  <a:srgbClr val="0000CC"/>
                </a:solidFill>
              </a:rPr>
              <a:t>*512 bits </a:t>
            </a:r>
            <a:r>
              <a:rPr lang="en-US" altLang="zh-TW" dirty="0" smtClean="0"/>
              <a:t>for some integer </a:t>
            </a:r>
            <a:r>
              <a:rPr lang="en-US" altLang="zh-TW" i="1" dirty="0" smtClean="0"/>
              <a:t>q. 	</a:t>
            </a:r>
            <a:r>
              <a:rPr lang="en-US" altLang="zh-TW" dirty="0" smtClean="0"/>
              <a:t>The preprocessing may entail adding a string of zeros to the end of the 	message.</a:t>
            </a:r>
          </a:p>
          <a:p>
            <a:pPr defTabSz="712788"/>
            <a:r>
              <a:rPr lang="en-US" altLang="zh-TW" b="1" dirty="0" smtClean="0"/>
              <a:t>Step 2</a:t>
            </a:r>
            <a:r>
              <a:rPr lang="en-US" altLang="zh-TW" b="1" dirty="0"/>
              <a:t>: </a:t>
            </a:r>
            <a:r>
              <a:rPr lang="en-US" altLang="zh-TW" dirty="0" smtClean="0"/>
              <a:t>Initialize the 160-bit output buffer </a:t>
            </a:r>
            <a:r>
              <a:rPr lang="en-US" altLang="zh-TW" i="1" dirty="0" smtClean="0"/>
              <a:t>OB, </a:t>
            </a:r>
            <a:r>
              <a:rPr lang="en-US" altLang="zh-TW" dirty="0" smtClean="0"/>
              <a:t>which comprises five 32-bit registers </a:t>
            </a:r>
            <a:r>
              <a:rPr lang="en-US" altLang="zh-TW" i="1" dirty="0" smtClean="0"/>
              <a:t>A</a:t>
            </a:r>
            <a:r>
              <a:rPr lang="en-US" altLang="zh-TW" dirty="0"/>
              <a:t>,</a:t>
            </a:r>
            <a:r>
              <a:rPr lang="en-US" altLang="zh-TW" i="1" dirty="0"/>
              <a:t> </a:t>
            </a:r>
            <a:r>
              <a:rPr lang="en-US" altLang="zh-TW" i="1" dirty="0" smtClean="0"/>
              <a:t>	B</a:t>
            </a:r>
            <a:r>
              <a:rPr lang="en-US" altLang="zh-TW" dirty="0"/>
              <a:t>,</a:t>
            </a:r>
            <a:r>
              <a:rPr lang="en-US" altLang="zh-TW" i="1" dirty="0"/>
              <a:t> C</a:t>
            </a:r>
            <a:r>
              <a:rPr lang="en-US" altLang="zh-TW" dirty="0"/>
              <a:t>,</a:t>
            </a:r>
            <a:r>
              <a:rPr lang="en-US" altLang="zh-TW" i="1" dirty="0"/>
              <a:t> D</a:t>
            </a:r>
            <a:r>
              <a:rPr lang="en-US" altLang="zh-TW" dirty="0"/>
              <a:t>, </a:t>
            </a:r>
            <a:r>
              <a:rPr lang="en-US" altLang="zh-TW" dirty="0" smtClean="0"/>
              <a:t>	and </a:t>
            </a:r>
            <a:r>
              <a:rPr lang="en-US" altLang="zh-TW" i="1" dirty="0" smtClean="0"/>
              <a:t>E, </a:t>
            </a:r>
            <a:r>
              <a:rPr lang="en-US" altLang="zh-TW" dirty="0" smtClean="0"/>
              <a:t>with 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0x67452301,</a:t>
            </a:r>
            <a:r>
              <a:rPr lang="zh-TW" altLang="en-US" dirty="0">
                <a:latin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0xefcdab89, 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0x98badcfe,     	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TW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0x10325476,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TW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0xc3d2e1f0</a:t>
            </a:r>
            <a:r>
              <a:rPr lang="en-US" altLang="zh-TW" dirty="0" smtClean="0">
                <a:latin typeface="新細明體" panose="02020500000000000000" pitchFamily="18" charset="-120"/>
                <a:cs typeface="Times New Roman" panose="02020603050405020304" pitchFamily="18" charset="0"/>
              </a:rPr>
              <a:t>.</a:t>
            </a:r>
            <a:r>
              <a:rPr lang="zh-TW" altLang="en-US" sz="1050" dirty="0" smtClean="0"/>
              <a:t> </a:t>
            </a:r>
            <a:endParaRPr lang="zh-TW" altLang="en-US" sz="2800" dirty="0">
              <a:latin typeface="Arial" panose="020B0604020202020204" pitchFamily="34" charset="0"/>
            </a:endParaRPr>
          </a:p>
          <a:p>
            <a:pPr defTabSz="712788"/>
            <a:r>
              <a:rPr lang="en-US" altLang="zh-TW" b="1" dirty="0" smtClean="0"/>
              <a:t>Step 3: 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1;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 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TW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dirty="0" smtClean="0">
                <a:latin typeface="新細明體" panose="02020500000000000000" pitchFamily="18" charset="-120"/>
                <a:cs typeface="Times New Roman" panose="02020603050405020304" pitchFamily="18" charset="0"/>
              </a:rPr>
              <a:t>Let </a:t>
            </a:r>
            <a:r>
              <a:rPr lang="en-US" altLang="zh-TW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="1" i="1" baseline="-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b="1" dirty="0" err="1" smtClean="0">
                <a:latin typeface="新細明體" panose="02020500000000000000" pitchFamily="18" charset="-120"/>
                <a:cs typeface="Times New Roman" panose="02020603050405020304" pitchFamily="18" charset="0"/>
              </a:rPr>
              <a:t>th</a:t>
            </a:r>
            <a:r>
              <a:rPr lang="en-US" altLang="zh-TW" b="1" dirty="0" smtClean="0">
                <a:latin typeface="新細明體" panose="02020500000000000000" pitchFamily="18" charset="-120"/>
                <a:cs typeface="Times New Roman" panose="02020603050405020304" pitchFamily="18" charset="0"/>
              </a:rPr>
              <a:t> block of 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</a:t>
            </a:r>
            <a:r>
              <a:rPr lang="zh-TW" altLang="en-US" b="1" dirty="0" smtClean="0">
                <a:latin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 smtClean="0">
                <a:latin typeface="新細明體" panose="02020500000000000000" pitchFamily="18" charset="-120"/>
                <a:cs typeface="Times New Roman" panose="02020603050405020304" pitchFamily="18" charset="0"/>
              </a:rPr>
              <a:t>bits of the message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altLang="zh-TW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TW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</a:t>
            </a:r>
            <a:r>
              <a:rPr lang="en-US" altLang="zh-TW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b="1" i="1" baseline="-30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//function F consists of 4 rounds of 20 atomic steps </a:t>
            </a:r>
          </a:p>
          <a:p>
            <a:pPr defTabSz="712788"/>
            <a:r>
              <a:rPr lang="en-US" altLang="zh-TW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TW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TW" sz="1050" dirty="0" smtClean="0"/>
              <a:t> </a:t>
            </a:r>
            <a:endParaRPr lang="en-US" altLang="zh-TW" sz="2800" dirty="0">
              <a:latin typeface="Arial" panose="020B0604020202020204" pitchFamily="34" charset="0"/>
            </a:endParaRPr>
          </a:p>
          <a:p>
            <a:pPr defTabSz="712788"/>
            <a:r>
              <a:rPr lang="en-US" altLang="zh-TW" b="1" dirty="0" smtClean="0"/>
              <a:t>Step 4</a:t>
            </a:r>
            <a:r>
              <a:rPr lang="en-US" altLang="zh-TW" b="1" dirty="0"/>
              <a:t>: </a:t>
            </a:r>
            <a:r>
              <a:rPr lang="en-US" altLang="zh-TW" b="1" dirty="0" smtClean="0"/>
              <a:t>	</a:t>
            </a:r>
            <a:r>
              <a:rPr lang="en-US" altLang="zh-TW" dirty="0" smtClean="0"/>
              <a:t>Output </a:t>
            </a:r>
            <a:r>
              <a:rPr lang="en-US" altLang="zh-TW" i="1" dirty="0" smtClean="0"/>
              <a:t>OB</a:t>
            </a:r>
            <a:r>
              <a:rPr lang="zh-TW" altLang="zh-TW" dirty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29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Atomic SHA Operation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45</a:t>
            </a:fld>
            <a:endParaRPr lang="zh-TW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289647"/>
              </p:ext>
            </p:extLst>
          </p:nvPr>
        </p:nvGraphicFramePr>
        <p:xfrm>
          <a:off x="1662392" y="1113901"/>
          <a:ext cx="5824258" cy="3874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1" name="Visio" r:id="rId4" imgW="4133816" imgH="2695473" progId="Visio.Drawing.11">
                  <p:embed/>
                </p:oleObj>
              </mc:Choice>
              <mc:Fallback>
                <p:oleObj name="Visio" r:id="rId4" imgW="4133816" imgH="269547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392" y="1113901"/>
                        <a:ext cx="5824258" cy="38743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71238"/>
              </p:ext>
            </p:extLst>
          </p:nvPr>
        </p:nvGraphicFramePr>
        <p:xfrm>
          <a:off x="951377" y="4988299"/>
          <a:ext cx="764129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84"/>
                <a:gridCol w="482683"/>
                <a:gridCol w="60619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Step number, 0</a:t>
                      </a:r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≤t≤79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err="1" smtClean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  <a:r>
                        <a:rPr lang="en-US" altLang="zh-TW" b="0" baseline="-25000" dirty="0" err="1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(B,C,D)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Primitive (bitwise) logical function for step t; e.g., (B</a:t>
                      </a:r>
                      <a:r>
                        <a:rPr lang="el-GR" altLang="zh-TW" b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Λ</a:t>
                      </a:r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C)</a:t>
                      </a:r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V</a:t>
                      </a:r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(B</a:t>
                      </a:r>
                      <a:r>
                        <a:rPr lang="el-GR" altLang="zh-TW" b="0" dirty="0" smtClean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</a:rPr>
                        <a:t>Λ</a:t>
                      </a:r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D)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 err="1" smtClean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altLang="zh-TW" b="0" baseline="30000" dirty="0" err="1" smtClean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endParaRPr lang="zh-TW" altLang="en-US" b="0" baseline="30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Circular left shift of the 32-bit register by k bits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err="1" smtClean="0">
                          <a:solidFill>
                            <a:srgbClr val="C00000"/>
                          </a:solidFill>
                        </a:rPr>
                        <a:t>W</a:t>
                      </a:r>
                      <a:r>
                        <a:rPr lang="en-US" altLang="zh-TW" b="1" baseline="-25000" dirty="0" err="1" smtClean="0">
                          <a:solidFill>
                            <a:srgbClr val="C00000"/>
                          </a:solidFill>
                        </a:rPr>
                        <a:t>t</a:t>
                      </a:r>
                      <a:endParaRPr lang="zh-TW" altLang="en-US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A 32-bit value derived from </a:t>
                      </a:r>
                      <a:r>
                        <a:rPr lang="en-US" altLang="zh-TW" b="1" dirty="0" smtClean="0">
                          <a:solidFill>
                            <a:srgbClr val="C00000"/>
                          </a:solidFill>
                        </a:rPr>
                        <a:t>B</a:t>
                      </a:r>
                      <a:r>
                        <a:rPr lang="en-US" altLang="zh-TW" b="1" baseline="-25000" dirty="0" smtClean="0">
                          <a:solidFill>
                            <a:srgbClr val="C00000"/>
                          </a:solidFill>
                        </a:rPr>
                        <a:t>i</a:t>
                      </a:r>
                      <a:endParaRPr lang="zh-TW" altLang="en-US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err="1" smtClean="0">
                          <a:solidFill>
                            <a:sysClr val="windowText" lastClr="000000"/>
                          </a:solidFill>
                        </a:rPr>
                        <a:t>K</a:t>
                      </a:r>
                      <a:r>
                        <a:rPr lang="en-US" altLang="zh-TW" b="0" baseline="-25000" dirty="0" err="1" smtClean="0">
                          <a:solidFill>
                            <a:sysClr val="windowText" lastClr="000000"/>
                          </a:solidFill>
                        </a:rPr>
                        <a:t>t</a:t>
                      </a:r>
                      <a:endParaRPr lang="zh-TW" altLang="en-US" b="0" baseline="-25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 smtClean="0">
                          <a:solidFill>
                            <a:sysClr val="windowText" lastClr="000000"/>
                          </a:solidFill>
                        </a:rPr>
                        <a:t>A constant</a:t>
                      </a:r>
                      <a:endParaRPr lang="zh-TW" altLang="en-US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37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Security Hash: MD5 Example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374130" y="6295391"/>
            <a:ext cx="2057400" cy="365125"/>
          </a:xfrm>
        </p:spPr>
        <p:txBody>
          <a:bodyPr/>
          <a:lstStyle/>
          <a:p>
            <a:fld id="{E709601E-3B4E-4928-8AF0-88D45E7837C6}" type="slidenum">
              <a:rPr lang="zh-TW" altLang="en-US" smtClean="0"/>
              <a:pPr/>
              <a:t>46</a:t>
            </a:fld>
            <a:endParaRPr lang="zh-TW" altLang="en-US"/>
          </a:p>
        </p:txBody>
      </p:sp>
      <p:grpSp>
        <p:nvGrpSpPr>
          <p:cNvPr id="9" name="群組 8"/>
          <p:cNvGrpSpPr/>
          <p:nvPr/>
        </p:nvGrpSpPr>
        <p:grpSpPr>
          <a:xfrm>
            <a:off x="2711712" y="1803925"/>
            <a:ext cx="4934738" cy="302281"/>
            <a:chOff x="2856555" y="2539160"/>
            <a:chExt cx="3898719" cy="30228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5" name="矩形 4"/>
            <p:cNvSpPr/>
            <p:nvPr/>
          </p:nvSpPr>
          <p:spPr>
            <a:xfrm>
              <a:off x="2856555" y="2539160"/>
              <a:ext cx="974857" cy="30228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831412" y="2539160"/>
              <a:ext cx="974857" cy="30228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806269" y="2539160"/>
              <a:ext cx="974857" cy="30228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5780417" y="2539160"/>
              <a:ext cx="974857" cy="30228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8" name="橢圓 17"/>
          <p:cNvSpPr/>
          <p:nvPr/>
        </p:nvSpPr>
        <p:spPr>
          <a:xfrm>
            <a:off x="3123974" y="3005493"/>
            <a:ext cx="409383" cy="409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+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01798" y="2650964"/>
            <a:ext cx="1130384" cy="3545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F(X, Y, Z)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單箭頭接點 20"/>
          <p:cNvCxnSpPr>
            <a:stCxn id="6" idx="2"/>
          </p:cNvCxnSpPr>
          <p:nvPr/>
        </p:nvCxnSpPr>
        <p:spPr>
          <a:xfrm>
            <a:off x="4562576" y="2106206"/>
            <a:ext cx="824164" cy="544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746559" y="2106206"/>
            <a:ext cx="0" cy="5459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H="1">
            <a:off x="6142602" y="2106206"/>
            <a:ext cx="886893" cy="5447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949515" y="3649217"/>
            <a:ext cx="758300" cy="3500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rotate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3328665" y="2106206"/>
            <a:ext cx="0" cy="899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3333499" y="3414876"/>
            <a:ext cx="0" cy="23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手繪多邊形 33"/>
          <p:cNvSpPr/>
          <p:nvPr/>
        </p:nvSpPr>
        <p:spPr>
          <a:xfrm>
            <a:off x="3533357" y="3005493"/>
            <a:ext cx="2213202" cy="214603"/>
          </a:xfrm>
          <a:custGeom>
            <a:avLst/>
            <a:gdLst>
              <a:gd name="connsiteX0" fmla="*/ 1919484 w 1919484"/>
              <a:gd name="connsiteY0" fmla="*/ 0 h 188926"/>
              <a:gd name="connsiteX1" fmla="*/ 1919484 w 1919484"/>
              <a:gd name="connsiteY1" fmla="*/ 188926 h 188926"/>
              <a:gd name="connsiteX2" fmla="*/ 0 w 1919484"/>
              <a:gd name="connsiteY2" fmla="*/ 188926 h 18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9484" h="188926">
                <a:moveTo>
                  <a:pt x="1919484" y="0"/>
                </a:moveTo>
                <a:lnTo>
                  <a:pt x="1919484" y="188926"/>
                </a:lnTo>
                <a:lnTo>
                  <a:pt x="0" y="188926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橢圓 34"/>
          <p:cNvSpPr/>
          <p:nvPr/>
        </p:nvSpPr>
        <p:spPr>
          <a:xfrm>
            <a:off x="3118527" y="4233568"/>
            <a:ext cx="409383" cy="40938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>
                <a:solidFill>
                  <a:schemeClr val="tx1"/>
                </a:solidFill>
              </a:rPr>
              <a:t>+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3323219" y="3999227"/>
            <a:ext cx="0" cy="234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手繪多邊形 36"/>
          <p:cNvSpPr/>
          <p:nvPr/>
        </p:nvSpPr>
        <p:spPr>
          <a:xfrm>
            <a:off x="3527910" y="2106207"/>
            <a:ext cx="1034666" cy="2353414"/>
          </a:xfrm>
          <a:custGeom>
            <a:avLst/>
            <a:gdLst>
              <a:gd name="connsiteX0" fmla="*/ 1919484 w 1919484"/>
              <a:gd name="connsiteY0" fmla="*/ 0 h 188926"/>
              <a:gd name="connsiteX1" fmla="*/ 1919484 w 1919484"/>
              <a:gd name="connsiteY1" fmla="*/ 188926 h 188926"/>
              <a:gd name="connsiteX2" fmla="*/ 0 w 1919484"/>
              <a:gd name="connsiteY2" fmla="*/ 188926 h 18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9484" h="188926">
                <a:moveTo>
                  <a:pt x="1919484" y="0"/>
                </a:moveTo>
                <a:lnTo>
                  <a:pt x="1919484" y="188926"/>
                </a:lnTo>
                <a:lnTo>
                  <a:pt x="0" y="188926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/>
          <p:cNvGrpSpPr/>
          <p:nvPr/>
        </p:nvGrpSpPr>
        <p:grpSpPr>
          <a:xfrm>
            <a:off x="2711712" y="5091231"/>
            <a:ext cx="4934738" cy="302281"/>
            <a:chOff x="2856555" y="2539160"/>
            <a:chExt cx="3898719" cy="302281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9" name="矩形 38"/>
            <p:cNvSpPr/>
            <p:nvPr/>
          </p:nvSpPr>
          <p:spPr>
            <a:xfrm>
              <a:off x="2856555" y="2539160"/>
              <a:ext cx="974857" cy="30228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3831412" y="2539160"/>
              <a:ext cx="974857" cy="30228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806269" y="2539160"/>
              <a:ext cx="974857" cy="30228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780417" y="2539160"/>
              <a:ext cx="974857" cy="302281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7" name="手繪多邊形 46"/>
          <p:cNvSpPr/>
          <p:nvPr/>
        </p:nvSpPr>
        <p:spPr>
          <a:xfrm>
            <a:off x="3338945" y="4645366"/>
            <a:ext cx="1224238" cy="445865"/>
          </a:xfrm>
          <a:custGeom>
            <a:avLst/>
            <a:gdLst>
              <a:gd name="connsiteX0" fmla="*/ 0 w 1224238"/>
              <a:gd name="connsiteY0" fmla="*/ 0 h 445865"/>
              <a:gd name="connsiteX1" fmla="*/ 0 w 1224238"/>
              <a:gd name="connsiteY1" fmla="*/ 113355 h 445865"/>
              <a:gd name="connsiteX2" fmla="*/ 1224238 w 1224238"/>
              <a:gd name="connsiteY2" fmla="*/ 264496 h 445865"/>
              <a:gd name="connsiteX3" fmla="*/ 1224238 w 1224238"/>
              <a:gd name="connsiteY3" fmla="*/ 445865 h 44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238" h="445865">
                <a:moveTo>
                  <a:pt x="0" y="0"/>
                </a:moveTo>
                <a:lnTo>
                  <a:pt x="0" y="113355"/>
                </a:lnTo>
                <a:lnTo>
                  <a:pt x="1224238" y="264496"/>
                </a:lnTo>
                <a:lnTo>
                  <a:pt x="1224238" y="445865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手繪多邊形 47"/>
          <p:cNvSpPr/>
          <p:nvPr/>
        </p:nvSpPr>
        <p:spPr>
          <a:xfrm>
            <a:off x="4562530" y="4645366"/>
            <a:ext cx="1224238" cy="445865"/>
          </a:xfrm>
          <a:custGeom>
            <a:avLst/>
            <a:gdLst>
              <a:gd name="connsiteX0" fmla="*/ 0 w 1224238"/>
              <a:gd name="connsiteY0" fmla="*/ 0 h 445865"/>
              <a:gd name="connsiteX1" fmla="*/ 0 w 1224238"/>
              <a:gd name="connsiteY1" fmla="*/ 113355 h 445865"/>
              <a:gd name="connsiteX2" fmla="*/ 1224238 w 1224238"/>
              <a:gd name="connsiteY2" fmla="*/ 264496 h 445865"/>
              <a:gd name="connsiteX3" fmla="*/ 1224238 w 1224238"/>
              <a:gd name="connsiteY3" fmla="*/ 445865 h 44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238" h="445865">
                <a:moveTo>
                  <a:pt x="0" y="0"/>
                </a:moveTo>
                <a:lnTo>
                  <a:pt x="0" y="113355"/>
                </a:lnTo>
                <a:lnTo>
                  <a:pt x="1224238" y="264496"/>
                </a:lnTo>
                <a:lnTo>
                  <a:pt x="1224238" y="445865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手繪多邊形 48"/>
          <p:cNvSpPr/>
          <p:nvPr/>
        </p:nvSpPr>
        <p:spPr>
          <a:xfrm>
            <a:off x="5750602" y="2106206"/>
            <a:ext cx="1351086" cy="445865"/>
          </a:xfrm>
          <a:custGeom>
            <a:avLst/>
            <a:gdLst>
              <a:gd name="connsiteX0" fmla="*/ 0 w 1224238"/>
              <a:gd name="connsiteY0" fmla="*/ 0 h 445865"/>
              <a:gd name="connsiteX1" fmla="*/ 0 w 1224238"/>
              <a:gd name="connsiteY1" fmla="*/ 113355 h 445865"/>
              <a:gd name="connsiteX2" fmla="*/ 1224238 w 1224238"/>
              <a:gd name="connsiteY2" fmla="*/ 264496 h 445865"/>
              <a:gd name="connsiteX3" fmla="*/ 1224238 w 1224238"/>
              <a:gd name="connsiteY3" fmla="*/ 445865 h 445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238" h="445865">
                <a:moveTo>
                  <a:pt x="0" y="0"/>
                </a:moveTo>
                <a:lnTo>
                  <a:pt x="0" y="113355"/>
                </a:lnTo>
                <a:lnTo>
                  <a:pt x="1224238" y="264496"/>
                </a:lnTo>
                <a:lnTo>
                  <a:pt x="1224238" y="445865"/>
                </a:ln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單箭頭接點 50"/>
          <p:cNvCxnSpPr/>
          <p:nvPr/>
        </p:nvCxnSpPr>
        <p:spPr>
          <a:xfrm>
            <a:off x="7101688" y="2503165"/>
            <a:ext cx="0" cy="2598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V="1">
            <a:off x="4562530" y="4459621"/>
            <a:ext cx="0" cy="2046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2761347" y="3336254"/>
            <a:ext cx="4068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1607782" y="3097554"/>
            <a:ext cx="15603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430024" y="2689868"/>
            <a:ext cx="2486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C00000"/>
                </a:solidFill>
              </a:rPr>
              <a:t>Input</a:t>
            </a:r>
            <a:r>
              <a:rPr lang="en-US" altLang="zh-TW" dirty="0" smtClean="0">
                <a:solidFill>
                  <a:srgbClr val="C00000"/>
                </a:solidFill>
              </a:rPr>
              <a:t> (32 bit at a time)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783337" y="3133263"/>
            <a:ext cx="99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Sin table</a:t>
            </a:r>
            <a:endParaRPr lang="zh-TW" altLang="en-US" dirty="0"/>
          </a:p>
        </p:txBody>
      </p:sp>
      <p:sp>
        <p:nvSpPr>
          <p:cNvPr id="64" name="手繪多邊形 63"/>
          <p:cNvSpPr/>
          <p:nvPr/>
        </p:nvSpPr>
        <p:spPr>
          <a:xfrm>
            <a:off x="3337560" y="2110740"/>
            <a:ext cx="3657600" cy="2971800"/>
          </a:xfrm>
          <a:custGeom>
            <a:avLst/>
            <a:gdLst>
              <a:gd name="connsiteX0" fmla="*/ 0 w 3657600"/>
              <a:gd name="connsiteY0" fmla="*/ 2971800 h 2971800"/>
              <a:gd name="connsiteX1" fmla="*/ 0 w 3657600"/>
              <a:gd name="connsiteY1" fmla="*/ 2827020 h 2971800"/>
              <a:gd name="connsiteX2" fmla="*/ 3657600 w 3657600"/>
              <a:gd name="connsiteY2" fmla="*/ 2148840 h 2971800"/>
              <a:gd name="connsiteX3" fmla="*/ 3657600 w 3657600"/>
              <a:gd name="connsiteY3" fmla="*/ 0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2971800">
                <a:moveTo>
                  <a:pt x="0" y="2971800"/>
                </a:moveTo>
                <a:lnTo>
                  <a:pt x="0" y="2827020"/>
                </a:lnTo>
                <a:lnTo>
                  <a:pt x="3657600" y="2148840"/>
                </a:lnTo>
                <a:lnTo>
                  <a:pt x="3657600" y="0"/>
                </a:lnTo>
              </a:path>
            </a:pathLst>
          </a:cu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手繪多邊形 65"/>
          <p:cNvSpPr/>
          <p:nvPr/>
        </p:nvSpPr>
        <p:spPr>
          <a:xfrm>
            <a:off x="3308879" y="1487267"/>
            <a:ext cx="4852141" cy="4216145"/>
          </a:xfrm>
          <a:custGeom>
            <a:avLst/>
            <a:gdLst>
              <a:gd name="connsiteX0" fmla="*/ 0 w 5265420"/>
              <a:gd name="connsiteY0" fmla="*/ 4175760 h 4175760"/>
              <a:gd name="connsiteX1" fmla="*/ 5265420 w 5265420"/>
              <a:gd name="connsiteY1" fmla="*/ 4175760 h 4175760"/>
              <a:gd name="connsiteX2" fmla="*/ 5265420 w 5265420"/>
              <a:gd name="connsiteY2" fmla="*/ 0 h 4175760"/>
              <a:gd name="connsiteX3" fmla="*/ 5006340 w 5265420"/>
              <a:gd name="connsiteY3" fmla="*/ 0 h 4175760"/>
              <a:gd name="connsiteX4" fmla="*/ 0 w 5265420"/>
              <a:gd name="connsiteY4" fmla="*/ 0 h 4175760"/>
              <a:gd name="connsiteX5" fmla="*/ 0 w 5265420"/>
              <a:gd name="connsiteY5" fmla="*/ 320040 h 417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5420" h="4175760">
                <a:moveTo>
                  <a:pt x="0" y="4175760"/>
                </a:moveTo>
                <a:lnTo>
                  <a:pt x="5265420" y="4175760"/>
                </a:lnTo>
                <a:lnTo>
                  <a:pt x="5265420" y="0"/>
                </a:lnTo>
                <a:lnTo>
                  <a:pt x="5006340" y="0"/>
                </a:lnTo>
                <a:lnTo>
                  <a:pt x="0" y="0"/>
                </a:lnTo>
                <a:lnTo>
                  <a:pt x="0" y="320040"/>
                </a:lnTo>
              </a:path>
            </a:pathLst>
          </a:cu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4562530" y="1501644"/>
            <a:ext cx="0" cy="302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>
            <a:off x="5759949" y="1501644"/>
            <a:ext cx="0" cy="302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6995160" y="1501644"/>
            <a:ext cx="0" cy="302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7109308" y="5393512"/>
            <a:ext cx="0" cy="302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5786768" y="5393512"/>
            <a:ext cx="0" cy="302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4562530" y="5393512"/>
            <a:ext cx="0" cy="302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3333499" y="5393512"/>
            <a:ext cx="0" cy="302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群組 75"/>
          <p:cNvGrpSpPr/>
          <p:nvPr/>
        </p:nvGrpSpPr>
        <p:grpSpPr>
          <a:xfrm>
            <a:off x="2711712" y="1785788"/>
            <a:ext cx="4980172" cy="338554"/>
            <a:chOff x="2909832" y="1701968"/>
            <a:chExt cx="4980172" cy="338554"/>
          </a:xfrm>
        </p:grpSpPr>
        <p:sp>
          <p:nvSpPr>
            <p:cNvPr id="77" name="Rectangle 4"/>
            <p:cNvSpPr>
              <a:spLocks noChangeArrowheads="1"/>
            </p:cNvSpPr>
            <p:nvPr/>
          </p:nvSpPr>
          <p:spPr bwMode="auto">
            <a:xfrm>
              <a:off x="2909832" y="1701968"/>
              <a:ext cx="12570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rPr>
                <a:t>0x67452301 </a:t>
              </a:r>
            </a:p>
          </p:txBody>
        </p:sp>
        <p:sp>
          <p:nvSpPr>
            <p:cNvPr id="78" name="Rectangle 4"/>
            <p:cNvSpPr>
              <a:spLocks noChangeArrowheads="1"/>
            </p:cNvSpPr>
            <p:nvPr/>
          </p:nvSpPr>
          <p:spPr bwMode="auto">
            <a:xfrm>
              <a:off x="4142843" y="1701968"/>
              <a:ext cx="12570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altLang="zh-TW" sz="1600" dirty="0"/>
                <a:t>0xEFCDAB89</a:t>
              </a:r>
              <a:endPara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5376752" y="1701968"/>
              <a:ext cx="12570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altLang="zh-TW" sz="1600" dirty="0"/>
                <a:t>0x98BADCFE</a:t>
              </a:r>
              <a:endPara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6632929" y="1701968"/>
              <a:ext cx="125707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eaLnBrk="0" fontAlgn="base" hangingPunct="0">
                <a:spcBef>
                  <a:spcPct val="30000"/>
                </a:spcBef>
                <a:spcAft>
                  <a:spcPct val="0"/>
                </a:spcAft>
              </a:pPr>
              <a:r>
                <a:rPr lang="en-US" altLang="zh-TW" sz="1600" dirty="0"/>
                <a:t>0x10325476</a:t>
              </a:r>
              <a:endParaRPr kumimoji="0" lang="zh-TW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cxnSp>
        <p:nvCxnSpPr>
          <p:cNvPr id="82" name="直線單箭頭接點 81"/>
          <p:cNvCxnSpPr/>
          <p:nvPr/>
        </p:nvCxnSpPr>
        <p:spPr>
          <a:xfrm>
            <a:off x="5166360" y="5703412"/>
            <a:ext cx="0" cy="377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4204191" y="600569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CC"/>
                </a:solidFill>
              </a:rPr>
              <a:t>Output Hash</a:t>
            </a:r>
            <a:endParaRPr lang="zh-TW" altLang="en-US" sz="24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495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Security Hash: MD5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https://www.md5hashgenerator.com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tabLst>
                <a:tab pos="2332038" algn="l"/>
              </a:tabLst>
            </a:pPr>
            <a:r>
              <a:rPr lang="en-US" altLang="zh-TW" dirty="0" smtClean="0"/>
              <a:t>Example</a:t>
            </a:r>
          </a:p>
          <a:p>
            <a:pPr lvl="1">
              <a:tabLst>
                <a:tab pos="2332038" algn="l"/>
              </a:tabLst>
            </a:pPr>
            <a:r>
              <a:rPr lang="en-US" altLang="zh-TW" dirty="0" smtClean="0"/>
              <a:t>“NTHU” 	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8191af722cfd2890b7a9e986003a6439</a:t>
            </a:r>
            <a:endParaRPr lang="en-US" altLang="zh-TW" sz="2200" dirty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>
              <a:tabLst>
                <a:tab pos="2332038" algn="l"/>
              </a:tabLst>
            </a:pPr>
            <a:r>
              <a:rPr lang="en-US" altLang="zh-TW" sz="2000" dirty="0">
                <a:sym typeface="Wingdings" panose="05000000000000000000" pitchFamily="2" charset="2"/>
              </a:rPr>
              <a:t>“</a:t>
            </a:r>
            <a:r>
              <a:rPr lang="en-US" altLang="zh-TW" dirty="0" smtClean="0">
                <a:sym typeface="Wingdings" panose="05000000000000000000" pitchFamily="2" charset="2"/>
              </a:rPr>
              <a:t>NTHU1” </a:t>
            </a:r>
            <a:r>
              <a:rPr lang="en-US" altLang="zh-TW" sz="2000" dirty="0">
                <a:sym typeface="Wingdings" panose="05000000000000000000" pitchFamily="2" charset="2"/>
              </a:rPr>
              <a:t>	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sz="2000" dirty="0">
                <a:sym typeface="Wingdings" panose="05000000000000000000" pitchFamily="2" charset="2"/>
              </a:rPr>
              <a:t> </a:t>
            </a:r>
            <a:r>
              <a:rPr lang="en-US" altLang="zh-TW" sz="20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4c97870289739e75576a4cbeb6222e25</a:t>
            </a:r>
            <a:endParaRPr lang="en-US" altLang="zh-TW" sz="22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 lvl="1">
              <a:tabLst>
                <a:tab pos="2332038" algn="l"/>
              </a:tabLst>
            </a:pPr>
            <a:r>
              <a:rPr lang="en-US" altLang="zh-TW" dirty="0" smtClean="0">
                <a:sym typeface="Wingdings" panose="05000000000000000000" pitchFamily="2" charset="2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資料結構</a:t>
            </a:r>
            <a:r>
              <a:rPr lang="en-US" altLang="zh-TW" dirty="0" smtClean="0">
                <a:sym typeface="Wingdings" panose="05000000000000000000" pitchFamily="2" charset="2"/>
              </a:rPr>
              <a:t>” 	 </a:t>
            </a:r>
            <a:r>
              <a:rPr lang="en-US" altLang="zh-TW" sz="2000" dirty="0" smtClean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9aa8415c41bb436d4b6e5618a7be6360</a:t>
            </a:r>
          </a:p>
          <a:p>
            <a:pPr lvl="3">
              <a:tabLst>
                <a:tab pos="2332038" algn="l"/>
              </a:tabLst>
            </a:pPr>
            <a:endParaRPr lang="en-US" altLang="zh-TW" sz="1400" dirty="0" smtClean="0">
              <a:latin typeface="Consolas" panose="020B0609020204030204" pitchFamily="49" charset="0"/>
              <a:cs typeface="Consolas" panose="020B0609020204030204" pitchFamily="49" charset="0"/>
              <a:sym typeface="Wingdings" panose="05000000000000000000" pitchFamily="2" charset="2"/>
            </a:endParaRPr>
          </a:p>
          <a:p>
            <a:pPr>
              <a:tabLst>
                <a:tab pos="2332038" algn="l"/>
              </a:tabLst>
            </a:pPr>
            <a:r>
              <a:rPr lang="en-US" altLang="zh-TW" dirty="0" smtClean="0"/>
              <a:t>Deterministic results</a:t>
            </a:r>
          </a:p>
          <a:p>
            <a:pPr lvl="1">
              <a:tabLst>
                <a:tab pos="2332038" algn="l"/>
              </a:tabLst>
            </a:pPr>
            <a:r>
              <a:rPr lang="en-US" altLang="zh-TW" dirty="0" smtClean="0"/>
              <a:t>Everyone </a:t>
            </a:r>
            <a:r>
              <a:rPr lang="en-US" altLang="zh-TW" dirty="0"/>
              <a:t>can get </a:t>
            </a:r>
            <a:r>
              <a:rPr lang="en-US" altLang="zh-TW" dirty="0" smtClean="0"/>
              <a:t>exactly the </a:t>
            </a:r>
            <a:r>
              <a:rPr lang="en-US" altLang="zh-TW" dirty="0"/>
              <a:t>same results, </a:t>
            </a:r>
            <a:r>
              <a:rPr lang="en-US" altLang="zh-TW" dirty="0" smtClean="0"/>
              <a:t>although the results look like random numbers</a:t>
            </a:r>
            <a:endParaRPr lang="zh-TW" altLang="en-US" dirty="0"/>
          </a:p>
          <a:p>
            <a:pPr lvl="2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079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Security</a:t>
            </a:r>
            <a:r>
              <a:rPr lang="zh-TW" altLang="en-US" dirty="0" smtClean="0"/>
              <a:t> </a:t>
            </a:r>
            <a:r>
              <a:rPr lang="en-US" altLang="zh-TW" dirty="0"/>
              <a:t>Hash: </a:t>
            </a:r>
            <a:r>
              <a:rPr lang="en-US" altLang="zh-TW" dirty="0" smtClean="0"/>
              <a:t>MD5 </a:t>
            </a:r>
            <a:r>
              <a:rPr lang="en-US" altLang="zh-TW" dirty="0"/>
              <a:t>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Important properties</a:t>
            </a:r>
            <a:endParaRPr lang="en-US" altLang="zh-TW" dirty="0"/>
          </a:p>
          <a:p>
            <a:pPr lvl="1"/>
            <a:r>
              <a:rPr lang="en-US" altLang="zh-TW" sz="2800" dirty="0" smtClean="0">
                <a:ea typeface="微軟正黑體" panose="020B0604030504040204" pitchFamily="34" charset="-120"/>
              </a:rPr>
              <a:t>Hard </a:t>
            </a:r>
            <a:r>
              <a:rPr lang="en-US" altLang="zh-TW" sz="2800" dirty="0">
                <a:ea typeface="微軟正黑體" panose="020B0604030504040204" pitchFamily="34" charset="-120"/>
              </a:rPr>
              <a:t>to find the </a:t>
            </a:r>
            <a:r>
              <a:rPr lang="en-US" altLang="zh-TW" sz="2800" dirty="0" smtClean="0">
                <a:ea typeface="微軟正黑體" panose="020B0604030504040204" pitchFamily="34" charset="-120"/>
              </a:rPr>
              <a:t>inverse</a:t>
            </a:r>
            <a:endParaRPr lang="en-US" altLang="zh-TW" sz="2800" dirty="0">
              <a:ea typeface="微軟正黑體" panose="020B0604030504040204" pitchFamily="34" charset="-120"/>
            </a:endParaRPr>
          </a:p>
          <a:p>
            <a:pPr lvl="2"/>
            <a:r>
              <a:rPr lang="en-US" altLang="zh-TW" sz="2800" dirty="0" smtClean="0">
                <a:sym typeface="Wingdings" panose="05000000000000000000" pitchFamily="2" charset="2"/>
              </a:rPr>
              <a:t>“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祝大家期末考順利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!</a:t>
            </a:r>
            <a:r>
              <a:rPr lang="en-US" altLang="zh-TW" sz="2800" dirty="0" smtClean="0">
                <a:sym typeface="Wingdings" panose="05000000000000000000" pitchFamily="2" charset="2"/>
              </a:rPr>
              <a:t>"  </a:t>
            </a:r>
            <a:r>
              <a:rPr lang="en-US" altLang="zh-TW" sz="2400" dirty="0">
                <a:sym typeface="Wingdings" panose="05000000000000000000" pitchFamily="2" charset="2"/>
              </a:rPr>
              <a:t/>
            </a:r>
            <a:br>
              <a:rPr lang="en-US" altLang="zh-TW" sz="2400" dirty="0">
                <a:sym typeface="Wingdings" panose="05000000000000000000" pitchFamily="2" charset="2"/>
              </a:rPr>
            </a:br>
            <a:r>
              <a:rPr lang="en-US" altLang="zh-TW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21cee26fd407729a1c740105891e3fca</a:t>
            </a:r>
          </a:p>
          <a:p>
            <a:pPr lvl="4"/>
            <a:endParaRPr lang="en-US" altLang="zh-TW" sz="2200" dirty="0"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dirty="0" smtClean="0">
                <a:ea typeface="微軟正黑體" panose="020B0604030504040204" pitchFamily="34" charset="-120"/>
                <a:cs typeface="Consolas" panose="020B0609020204030204" pitchFamily="49" charset="0"/>
              </a:rPr>
              <a:t>Easy to verify</a:t>
            </a:r>
          </a:p>
          <a:p>
            <a:pPr lvl="4"/>
            <a:endParaRPr lang="en-US" altLang="zh-TW" sz="2200" dirty="0" smtClean="0"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pPr lvl="1"/>
            <a:r>
              <a:rPr lang="en-US" altLang="zh-TW" sz="2800" dirty="0" smtClean="0">
                <a:ea typeface="微軟正黑體" panose="020B0604030504040204" pitchFamily="34" charset="-120"/>
                <a:cs typeface="Consolas" panose="020B0609020204030204" pitchFamily="49" charset="0"/>
              </a:rPr>
              <a:t>Hard </a:t>
            </a:r>
            <a:r>
              <a:rPr lang="en-US" altLang="zh-TW" sz="2800" dirty="0">
                <a:ea typeface="微軟正黑體" panose="020B0604030504040204" pitchFamily="34" charset="-120"/>
                <a:cs typeface="Consolas" panose="020B0609020204030204" pitchFamily="49" charset="0"/>
              </a:rPr>
              <a:t>to find another meaningful input that has the same </a:t>
            </a:r>
            <a:r>
              <a:rPr lang="en-US" altLang="zh-TW" sz="2800" dirty="0" smtClean="0">
                <a:ea typeface="微軟正黑體" panose="020B0604030504040204" pitchFamily="34" charset="-120"/>
                <a:cs typeface="Consolas" panose="020B0609020204030204" pitchFamily="49" charset="0"/>
              </a:rPr>
              <a:t>hash</a:t>
            </a:r>
            <a:r>
              <a:rPr lang="zh-TW" altLang="en-US" sz="2800" dirty="0" smtClean="0">
                <a:ea typeface="微軟正黑體" panose="020B0604030504040204" pitchFamily="34" charset="-120"/>
                <a:cs typeface="Consolas" panose="020B0609020204030204" pitchFamily="49" charset="0"/>
              </a:rPr>
              <a:t> </a:t>
            </a:r>
            <a:r>
              <a:rPr lang="en-US" altLang="zh-TW" sz="2800" dirty="0" smtClean="0">
                <a:ea typeface="微軟正黑體" panose="020B0604030504040204" pitchFamily="34" charset="-120"/>
                <a:cs typeface="Consolas" panose="020B0609020204030204" pitchFamily="49" charset="0"/>
              </a:rPr>
              <a:t>(synonyms)</a:t>
            </a:r>
            <a:endParaRPr lang="zh-TW" altLang="en-US" sz="2800" dirty="0">
              <a:ea typeface="微軟正黑體" panose="020B0604030504040204" pitchFamily="34" charset="-120"/>
              <a:cs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48</a:t>
            </a:fld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32115" y="2427782"/>
            <a:ext cx="2896449" cy="403132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>
                <a:solidFill>
                  <a:schemeClr val="tx1"/>
                </a:solidFill>
              </a:rPr>
              <a:t>?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0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Usage: </a:t>
            </a:r>
            <a:r>
              <a:rPr lang="en-US" altLang="zh-TW" dirty="0"/>
              <a:t>Password </a:t>
            </a:r>
            <a:r>
              <a:rPr lang="en-US" altLang="zh-TW" dirty="0" smtClean="0"/>
              <a:t>Store 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1220" y="2045782"/>
            <a:ext cx="2226981" cy="196818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49</a:t>
            </a:fld>
            <a:endParaRPr lang="zh-TW" altLang="en-US"/>
          </a:p>
        </p:txBody>
      </p:sp>
      <p:sp>
        <p:nvSpPr>
          <p:cNvPr id="5" name="流程圖: 磁碟 4"/>
          <p:cNvSpPr/>
          <p:nvPr/>
        </p:nvSpPr>
        <p:spPr>
          <a:xfrm>
            <a:off x="5212080" y="1539936"/>
            <a:ext cx="3078480" cy="255111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516880" y="2388426"/>
            <a:ext cx="25984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username: password</a:t>
            </a:r>
          </a:p>
          <a:p>
            <a:r>
              <a:rPr lang="en-US" altLang="zh-TW" dirty="0" smtClean="0"/>
              <a:t>Mary: </a:t>
            </a:r>
            <a:r>
              <a:rPr lang="en-US" altLang="zh-TW" dirty="0" err="1" smtClean="0"/>
              <a:t>abcabc</a:t>
            </a:r>
            <a:endParaRPr lang="en-US" altLang="zh-TW" dirty="0" smtClean="0"/>
          </a:p>
          <a:p>
            <a:r>
              <a:rPr lang="en-US" altLang="zh-TW" dirty="0" smtClean="0"/>
              <a:t>John: edp903d</a:t>
            </a:r>
          </a:p>
          <a:p>
            <a:r>
              <a:rPr lang="en-US" altLang="zh-TW" dirty="0" smtClean="0"/>
              <a:t>Bob: HE3dpq7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手繪多邊形 7"/>
          <p:cNvSpPr/>
          <p:nvPr/>
        </p:nvSpPr>
        <p:spPr>
          <a:xfrm>
            <a:off x="4351020" y="1932367"/>
            <a:ext cx="853440" cy="1767840"/>
          </a:xfrm>
          <a:custGeom>
            <a:avLst/>
            <a:gdLst>
              <a:gd name="connsiteX0" fmla="*/ 845820 w 853440"/>
              <a:gd name="connsiteY0" fmla="*/ 0 h 1767840"/>
              <a:gd name="connsiteX1" fmla="*/ 0 w 853440"/>
              <a:gd name="connsiteY1" fmla="*/ 1135380 h 1767840"/>
              <a:gd name="connsiteX2" fmla="*/ 853440 w 853440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440" h="1767840">
                <a:moveTo>
                  <a:pt x="845820" y="0"/>
                </a:moveTo>
                <a:lnTo>
                  <a:pt x="0" y="1135380"/>
                </a:lnTo>
                <a:lnTo>
                  <a:pt x="853440" y="176784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7" y="2415540"/>
            <a:ext cx="1646973" cy="1298934"/>
          </a:xfrm>
          <a:prstGeom prst="rect">
            <a:avLst/>
          </a:prstGeom>
        </p:spPr>
      </p:pic>
      <p:sp>
        <p:nvSpPr>
          <p:cNvPr id="12" name="手繪多邊形 11"/>
          <p:cNvSpPr/>
          <p:nvPr/>
        </p:nvSpPr>
        <p:spPr>
          <a:xfrm>
            <a:off x="1821180" y="2482061"/>
            <a:ext cx="960120" cy="207799"/>
          </a:xfrm>
          <a:custGeom>
            <a:avLst/>
            <a:gdLst>
              <a:gd name="connsiteX0" fmla="*/ 0 w 960120"/>
              <a:gd name="connsiteY0" fmla="*/ 207799 h 207799"/>
              <a:gd name="connsiteX1" fmla="*/ 83820 w 960120"/>
              <a:gd name="connsiteY1" fmla="*/ 162079 h 207799"/>
              <a:gd name="connsiteX2" fmla="*/ 480060 w 960120"/>
              <a:gd name="connsiteY2" fmla="*/ 2059 h 207799"/>
              <a:gd name="connsiteX3" fmla="*/ 960120 w 960120"/>
              <a:gd name="connsiteY3" fmla="*/ 85879 h 20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" h="207799">
                <a:moveTo>
                  <a:pt x="0" y="207799"/>
                </a:moveTo>
                <a:cubicBezTo>
                  <a:pt x="1905" y="202084"/>
                  <a:pt x="3810" y="196369"/>
                  <a:pt x="83820" y="162079"/>
                </a:cubicBezTo>
                <a:cubicBezTo>
                  <a:pt x="163830" y="127789"/>
                  <a:pt x="334010" y="14759"/>
                  <a:pt x="480060" y="2059"/>
                </a:cubicBezTo>
                <a:cubicBezTo>
                  <a:pt x="626110" y="-10641"/>
                  <a:pt x="793115" y="37619"/>
                  <a:pt x="960120" y="8587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856961" y="2043529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username: password</a:t>
            </a:r>
          </a:p>
          <a:p>
            <a:endParaRPr lang="zh-TW" altLang="en-US" dirty="0"/>
          </a:p>
        </p:txBody>
      </p:sp>
      <p:grpSp>
        <p:nvGrpSpPr>
          <p:cNvPr id="22" name="群組 21"/>
          <p:cNvGrpSpPr/>
          <p:nvPr/>
        </p:nvGrpSpPr>
        <p:grpSpPr>
          <a:xfrm>
            <a:off x="3267992" y="3890707"/>
            <a:ext cx="3541395" cy="2096938"/>
            <a:chOff x="3267992" y="3890707"/>
            <a:chExt cx="3541395" cy="2096938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7992" y="4459754"/>
              <a:ext cx="2708909" cy="1527891"/>
            </a:xfrm>
            <a:prstGeom prst="rect">
              <a:avLst/>
            </a:prstGeom>
          </p:spPr>
        </p:pic>
        <p:sp>
          <p:nvSpPr>
            <p:cNvPr id="16" name="手繪多邊形 15"/>
            <p:cNvSpPr/>
            <p:nvPr/>
          </p:nvSpPr>
          <p:spPr>
            <a:xfrm>
              <a:off x="6103620" y="3890707"/>
              <a:ext cx="705767" cy="960120"/>
            </a:xfrm>
            <a:custGeom>
              <a:avLst/>
              <a:gdLst>
                <a:gd name="connsiteX0" fmla="*/ 701040 w 705767"/>
                <a:gd name="connsiteY0" fmla="*/ 0 h 960120"/>
                <a:gd name="connsiteX1" fmla="*/ 601980 w 705767"/>
                <a:gd name="connsiteY1" fmla="*/ 579120 h 960120"/>
                <a:gd name="connsiteX2" fmla="*/ 0 w 705767"/>
                <a:gd name="connsiteY2" fmla="*/ 96012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5767" h="960120">
                  <a:moveTo>
                    <a:pt x="701040" y="0"/>
                  </a:moveTo>
                  <a:cubicBezTo>
                    <a:pt x="709930" y="209550"/>
                    <a:pt x="718820" y="419100"/>
                    <a:pt x="601980" y="579120"/>
                  </a:cubicBezTo>
                  <a:cubicBezTo>
                    <a:pt x="485140" y="739140"/>
                    <a:pt x="242570" y="849630"/>
                    <a:pt x="0" y="96012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266834">
              <a:off x="3328200" y="4519963"/>
              <a:ext cx="396240" cy="396240"/>
            </a:xfrm>
            <a:prstGeom prst="rect">
              <a:avLst/>
            </a:prstGeom>
          </p:spPr>
        </p:pic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900000">
              <a:off x="3627622" y="4877351"/>
              <a:ext cx="198122" cy="198122"/>
            </a:xfrm>
            <a:prstGeom prst="rect">
              <a:avLst/>
            </a:prstGeom>
          </p:spPr>
        </p:pic>
        <p:pic>
          <p:nvPicPr>
            <p:cNvPr id="21" name="圖片 2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800000">
              <a:off x="4700785" y="4452995"/>
              <a:ext cx="296620" cy="296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874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ADT </a:t>
            </a:r>
            <a:r>
              <a:rPr lang="en-US" altLang="zh-TW" dirty="0"/>
              <a:t>5.3 Dictionary Revisited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04910" y="1448966"/>
            <a:ext cx="7976671" cy="378565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b="1" dirty="0" smtClean="0"/>
              <a:t>template &lt;class </a:t>
            </a:r>
            <a:r>
              <a:rPr lang="en-US" altLang="zh-TW" sz="2000" i="1" dirty="0" smtClean="0"/>
              <a:t>K</a:t>
            </a:r>
            <a:r>
              <a:rPr lang="en-US" altLang="zh-TW" sz="2000" dirty="0" smtClean="0"/>
              <a:t>,</a:t>
            </a:r>
            <a:r>
              <a:rPr lang="en-US" altLang="zh-TW" sz="2000" b="1" dirty="0" smtClean="0"/>
              <a:t> class </a:t>
            </a:r>
            <a:r>
              <a:rPr lang="en-US" altLang="zh-TW" sz="2000" i="1" dirty="0" smtClean="0"/>
              <a:t>E</a:t>
            </a:r>
            <a:r>
              <a:rPr lang="en-US" altLang="zh-TW" sz="2000" b="1" dirty="0" smtClean="0"/>
              <a:t>&gt;</a:t>
            </a:r>
            <a:endParaRPr lang="zh-TW" altLang="zh-TW" sz="2000" dirty="0" smtClean="0"/>
          </a:p>
          <a:p>
            <a:r>
              <a:rPr lang="en-US" altLang="zh-TW" sz="2000" b="1" dirty="0" smtClean="0"/>
              <a:t>class </a:t>
            </a:r>
            <a:r>
              <a:rPr lang="en-US" altLang="zh-TW" sz="2000" i="1" dirty="0" smtClean="0"/>
              <a:t>Dictionary </a:t>
            </a:r>
            <a:r>
              <a:rPr lang="en-US" altLang="zh-TW" sz="2000" b="1" dirty="0" smtClean="0"/>
              <a:t>{</a:t>
            </a:r>
            <a:endParaRPr lang="zh-TW" altLang="zh-TW" sz="2000" dirty="0" smtClean="0"/>
          </a:p>
          <a:p>
            <a:r>
              <a:rPr lang="en-US" altLang="zh-TW" sz="2000" b="1" dirty="0" smtClean="0"/>
              <a:t>public:</a:t>
            </a:r>
            <a:endParaRPr lang="zh-TW" altLang="zh-TW" sz="2000" dirty="0" smtClean="0"/>
          </a:p>
          <a:p>
            <a:r>
              <a:rPr lang="en-US" altLang="zh-TW" sz="2000" b="1" dirty="0" smtClean="0"/>
              <a:t>    virtual </a:t>
            </a:r>
            <a:r>
              <a:rPr lang="en-US" altLang="zh-TW" sz="2000" b="1" dirty="0" err="1" smtClean="0"/>
              <a:t>bool</a:t>
            </a:r>
            <a:r>
              <a:rPr lang="en-US" altLang="zh-TW" sz="2000" b="1" dirty="0" smtClean="0"/>
              <a:t> </a:t>
            </a:r>
            <a:r>
              <a:rPr lang="en-US" altLang="zh-TW" sz="2000" i="1" dirty="0" err="1" smtClean="0"/>
              <a:t>IsEmpty</a:t>
            </a:r>
            <a:r>
              <a:rPr lang="en-US" altLang="zh-TW" sz="2000" dirty="0" smtClean="0"/>
              <a:t>() </a:t>
            </a:r>
            <a:r>
              <a:rPr lang="en-US" altLang="zh-TW" sz="2000" b="1" dirty="0" smtClean="0"/>
              <a:t>const </a:t>
            </a:r>
            <a:r>
              <a:rPr lang="en-US" altLang="zh-TW" sz="2000" dirty="0" smtClean="0"/>
              <a:t>= 0</a:t>
            </a:r>
            <a:r>
              <a:rPr lang="en-US" altLang="zh-TW" sz="2000" b="1" dirty="0" smtClean="0"/>
              <a:t>;</a:t>
            </a:r>
            <a:endParaRPr lang="zh-TW" altLang="zh-TW" sz="2000" dirty="0" smtClean="0"/>
          </a:p>
          <a:p>
            <a:r>
              <a:rPr lang="en-US" altLang="zh-TW" sz="2000" b="1" dirty="0" smtClean="0"/>
              <a:t>        //</a:t>
            </a:r>
            <a:r>
              <a:rPr lang="en-US" altLang="zh-TW" sz="2000" dirty="0" smtClean="0"/>
              <a:t> return</a:t>
            </a:r>
            <a:r>
              <a:rPr lang="zh-TW" altLang="zh-TW" sz="2000" dirty="0" smtClean="0"/>
              <a:t> </a:t>
            </a:r>
            <a:r>
              <a:rPr lang="en-US" altLang="zh-TW" sz="2000" b="1" dirty="0" smtClean="0"/>
              <a:t>true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iff</a:t>
            </a:r>
            <a:r>
              <a:rPr lang="en-US" altLang="zh-TW" sz="2000" dirty="0" smtClean="0"/>
              <a:t> the dictionary is empty</a:t>
            </a:r>
            <a:endParaRPr lang="zh-TW" altLang="zh-TW" sz="2000" dirty="0" smtClean="0"/>
          </a:p>
          <a:p>
            <a:r>
              <a:rPr lang="en-US" altLang="zh-TW" sz="2000" b="1" dirty="0" smtClean="0"/>
              <a:t>    virtual </a:t>
            </a:r>
            <a:r>
              <a:rPr lang="en-US" altLang="zh-TW" sz="2000" i="1" dirty="0" smtClean="0"/>
              <a:t>pair </a:t>
            </a:r>
            <a:r>
              <a:rPr lang="en-US" altLang="zh-TW" sz="2000" b="1" dirty="0" smtClean="0"/>
              <a:t>&lt;</a:t>
            </a:r>
            <a:r>
              <a:rPr lang="en-US" altLang="zh-TW" sz="2000" i="1" dirty="0" smtClean="0"/>
              <a:t>K</a:t>
            </a:r>
            <a:r>
              <a:rPr lang="en-US" altLang="zh-TW" sz="2000" dirty="0" smtClean="0"/>
              <a:t>,</a:t>
            </a:r>
            <a:r>
              <a:rPr lang="en-US" altLang="zh-TW" sz="2000" b="1" dirty="0" smtClean="0"/>
              <a:t> </a:t>
            </a:r>
            <a:r>
              <a:rPr lang="en-US" altLang="zh-TW" sz="2000" i="1" dirty="0" smtClean="0"/>
              <a:t>E</a:t>
            </a:r>
            <a:r>
              <a:rPr lang="en-US" altLang="zh-TW" sz="2000" b="1" dirty="0" smtClean="0"/>
              <a:t>&gt;</a:t>
            </a:r>
            <a:r>
              <a:rPr lang="en-US" altLang="zh-TW" sz="2000" dirty="0" smtClean="0"/>
              <a:t>* 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Get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const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K&amp;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)</a:t>
            </a:r>
            <a:r>
              <a:rPr lang="en-US" altLang="zh-TW" sz="2000" b="1" dirty="0" smtClean="0"/>
              <a:t> const </a:t>
            </a:r>
            <a:r>
              <a:rPr lang="en-US" altLang="zh-TW" sz="2000" dirty="0" smtClean="0"/>
              <a:t>= 0</a:t>
            </a:r>
            <a:r>
              <a:rPr lang="en-US" altLang="zh-TW" sz="2000" b="1" dirty="0" smtClean="0"/>
              <a:t>;</a:t>
            </a:r>
            <a:endParaRPr lang="zh-TW" altLang="zh-TW" sz="2000" dirty="0" smtClean="0"/>
          </a:p>
          <a:p>
            <a:r>
              <a:rPr lang="en-US" altLang="zh-TW" sz="2000" b="1" dirty="0" smtClean="0"/>
              <a:t>        // </a:t>
            </a:r>
            <a:r>
              <a:rPr lang="en-US" altLang="zh-TW" sz="2000" dirty="0" smtClean="0"/>
              <a:t>return pointer to the pair with specified key; return 0 if no such pair</a:t>
            </a:r>
            <a:endParaRPr lang="zh-TW" altLang="zh-TW" sz="2000" dirty="0" smtClean="0"/>
          </a:p>
          <a:p>
            <a:r>
              <a:rPr lang="en-US" altLang="zh-TW" sz="2000" b="1" dirty="0" smtClean="0"/>
              <a:t>    virtual void 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Insert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const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pair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&lt;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K</a:t>
            </a:r>
            <a:r>
              <a:rPr lang="en-US" altLang="zh-TW" sz="2000" dirty="0" smtClean="0">
                <a:solidFill>
                  <a:srgbClr val="FF0000"/>
                </a:solidFill>
              </a:rPr>
              <a:t>,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E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&gt;</a:t>
            </a:r>
            <a:r>
              <a:rPr lang="en-US" altLang="zh-TW" sz="2000" dirty="0" smtClean="0">
                <a:solidFill>
                  <a:srgbClr val="FF0000"/>
                </a:solidFill>
              </a:rPr>
              <a:t>&amp;)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/>
              <a:t>= 0</a:t>
            </a:r>
            <a:r>
              <a:rPr lang="en-US" altLang="zh-TW" sz="2000" b="1" dirty="0" smtClean="0"/>
              <a:t>;</a:t>
            </a:r>
            <a:endParaRPr lang="zh-TW" altLang="zh-TW" sz="2000" dirty="0" smtClean="0"/>
          </a:p>
          <a:p>
            <a:r>
              <a:rPr lang="en-US" altLang="zh-TW" sz="2000" b="1" dirty="0" smtClean="0"/>
              <a:t>        // </a:t>
            </a:r>
            <a:r>
              <a:rPr lang="en-US" altLang="zh-TW" sz="2000" dirty="0" smtClean="0"/>
              <a:t>insert the given pair; if key is a duplicate update associated element</a:t>
            </a:r>
            <a:endParaRPr lang="zh-TW" altLang="zh-TW" sz="2000" dirty="0" smtClean="0"/>
          </a:p>
          <a:p>
            <a:r>
              <a:rPr lang="en-US" altLang="zh-TW" sz="2000" b="1" dirty="0" smtClean="0"/>
              <a:t>    virtual void </a:t>
            </a:r>
            <a:r>
              <a:rPr lang="en-US" altLang="zh-TW" sz="2000" b="1" i="1" dirty="0" smtClean="0">
                <a:solidFill>
                  <a:srgbClr val="FF0000"/>
                </a:solidFill>
              </a:rPr>
              <a:t>Delete</a:t>
            </a:r>
            <a:r>
              <a:rPr lang="en-US" altLang="zh-TW" sz="2000" dirty="0" smtClean="0">
                <a:solidFill>
                  <a:srgbClr val="FF0000"/>
                </a:solidFill>
              </a:rPr>
              <a:t>(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const</a:t>
            </a:r>
            <a:r>
              <a:rPr lang="en-US" altLang="zh-TW" sz="2000" dirty="0" smtClean="0">
                <a:solidFill>
                  <a:srgbClr val="FF0000"/>
                </a:solidFill>
              </a:rPr>
              <a:t>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K&amp;</a:t>
            </a:r>
            <a:r>
              <a:rPr lang="en-US" altLang="zh-TW" sz="2000" dirty="0" smtClean="0">
                <a:solidFill>
                  <a:srgbClr val="FF0000"/>
                </a:solidFill>
              </a:rPr>
              <a:t>)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= 0</a:t>
            </a:r>
            <a:r>
              <a:rPr lang="en-US" altLang="zh-TW" sz="2000" b="1" dirty="0" smtClean="0"/>
              <a:t>;</a:t>
            </a:r>
            <a:endParaRPr lang="zh-TW" altLang="zh-TW" sz="2000" dirty="0" smtClean="0"/>
          </a:p>
          <a:p>
            <a:r>
              <a:rPr lang="en-US" altLang="zh-TW" sz="2000" b="1" dirty="0" smtClean="0"/>
              <a:t>       // </a:t>
            </a:r>
            <a:r>
              <a:rPr lang="en-US" altLang="zh-TW" sz="2000" dirty="0" smtClean="0"/>
              <a:t>delete the pair with specified key</a:t>
            </a:r>
            <a:endParaRPr lang="zh-TW" altLang="zh-TW" sz="2000" dirty="0" smtClean="0"/>
          </a:p>
          <a:p>
            <a:r>
              <a:rPr lang="en-US" altLang="zh-TW" sz="2000" b="1" dirty="0" smtClean="0"/>
              <a:t>};</a:t>
            </a:r>
            <a:endParaRPr lang="zh-TW" altLang="en-US" sz="2000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5275385"/>
            <a:ext cx="7952642" cy="1392701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The dictionary ADT provides operations for </a:t>
            </a:r>
            <a:r>
              <a:rPr lang="en-US" altLang="zh-TW" dirty="0" smtClean="0">
                <a:solidFill>
                  <a:srgbClr val="FF0000"/>
                </a:solidFill>
              </a:rPr>
              <a:t>storing records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FF0000"/>
                </a:solidFill>
              </a:rPr>
              <a:t>finding records</a:t>
            </a:r>
            <a:r>
              <a:rPr lang="en-US" altLang="zh-TW" dirty="0" smtClean="0"/>
              <a:t>, and </a:t>
            </a:r>
            <a:r>
              <a:rPr lang="en-US" altLang="zh-TW" dirty="0" smtClean="0">
                <a:solidFill>
                  <a:srgbClr val="FF0000"/>
                </a:solidFill>
              </a:rPr>
              <a:t>removing records </a:t>
            </a:r>
            <a:r>
              <a:rPr lang="en-US" altLang="zh-TW" dirty="0" smtClean="0"/>
              <a:t>from the collection.</a:t>
            </a:r>
          </a:p>
          <a:p>
            <a:r>
              <a:rPr lang="en-US" altLang="zh-TW" dirty="0" smtClean="0"/>
              <a:t>This ADT gives us a </a:t>
            </a:r>
            <a:r>
              <a:rPr lang="en-US" altLang="zh-TW" dirty="0" smtClean="0">
                <a:solidFill>
                  <a:srgbClr val="0000CC"/>
                </a:solidFill>
              </a:rPr>
              <a:t>standard basis for comparing various data structures</a:t>
            </a:r>
            <a:r>
              <a:rPr lang="en-US" altLang="zh-TW" dirty="0" smtClean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Usage: </a:t>
            </a:r>
            <a:r>
              <a:rPr lang="en-US" altLang="zh-TW" dirty="0"/>
              <a:t>Password </a:t>
            </a:r>
            <a:r>
              <a:rPr lang="en-US" altLang="zh-TW" dirty="0" smtClean="0"/>
              <a:t>Store 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81220" y="2045782"/>
            <a:ext cx="2226981" cy="196818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50</a:t>
            </a:fld>
            <a:endParaRPr lang="zh-TW" altLang="en-US"/>
          </a:p>
        </p:txBody>
      </p:sp>
      <p:sp>
        <p:nvSpPr>
          <p:cNvPr id="5" name="流程圖: 磁碟 4"/>
          <p:cNvSpPr/>
          <p:nvPr/>
        </p:nvSpPr>
        <p:spPr>
          <a:xfrm>
            <a:off x="5212080" y="1539936"/>
            <a:ext cx="3078480" cy="255111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311140" y="2388426"/>
            <a:ext cx="309688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 smtClean="0"/>
              <a:t>username: </a:t>
            </a:r>
            <a:r>
              <a:rPr lang="en-US" altLang="zh-TW" b="1" dirty="0" err="1" smtClean="0"/>
              <a:t>hashed_password</a:t>
            </a:r>
            <a:endParaRPr lang="en-US" altLang="zh-TW" b="1" dirty="0" smtClean="0"/>
          </a:p>
          <a:p>
            <a:r>
              <a:rPr lang="en-US" altLang="zh-TW" dirty="0" smtClean="0"/>
              <a:t>Mary: </a:t>
            </a:r>
            <a:r>
              <a:rPr lang="en-US" altLang="zh-TW" dirty="0" smtClean="0">
                <a:cs typeface="Consolas" panose="020B0609020204030204" pitchFamily="49" charset="0"/>
                <a:sym typeface="Wingdings" panose="05000000000000000000" pitchFamily="2" charset="2"/>
              </a:rPr>
              <a:t>5abb7fa…</a:t>
            </a:r>
            <a:endParaRPr lang="en-US" altLang="zh-TW" dirty="0" smtClean="0"/>
          </a:p>
          <a:p>
            <a:r>
              <a:rPr lang="en-US" altLang="zh-TW" dirty="0" smtClean="0"/>
              <a:t>John: 8e2c1f8…</a:t>
            </a:r>
          </a:p>
          <a:p>
            <a:r>
              <a:rPr lang="en-US" altLang="zh-TW" dirty="0" smtClean="0"/>
              <a:t>Bob: ed6e5ad…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8" name="手繪多邊形 7"/>
          <p:cNvSpPr/>
          <p:nvPr/>
        </p:nvSpPr>
        <p:spPr>
          <a:xfrm>
            <a:off x="4351020" y="1932367"/>
            <a:ext cx="853440" cy="1767840"/>
          </a:xfrm>
          <a:custGeom>
            <a:avLst/>
            <a:gdLst>
              <a:gd name="connsiteX0" fmla="*/ 845820 w 853440"/>
              <a:gd name="connsiteY0" fmla="*/ 0 h 1767840"/>
              <a:gd name="connsiteX1" fmla="*/ 0 w 853440"/>
              <a:gd name="connsiteY1" fmla="*/ 1135380 h 1767840"/>
              <a:gd name="connsiteX2" fmla="*/ 853440 w 853440"/>
              <a:gd name="connsiteY2" fmla="*/ 1767840 h 176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3440" h="1767840">
                <a:moveTo>
                  <a:pt x="845820" y="0"/>
                </a:moveTo>
                <a:lnTo>
                  <a:pt x="0" y="1135380"/>
                </a:lnTo>
                <a:lnTo>
                  <a:pt x="853440" y="1767840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7" y="2415540"/>
            <a:ext cx="1646973" cy="1298934"/>
          </a:xfrm>
          <a:prstGeom prst="rect">
            <a:avLst/>
          </a:prstGeom>
        </p:spPr>
      </p:pic>
      <p:sp>
        <p:nvSpPr>
          <p:cNvPr id="12" name="手繪多邊形 11"/>
          <p:cNvSpPr/>
          <p:nvPr/>
        </p:nvSpPr>
        <p:spPr>
          <a:xfrm>
            <a:off x="1821180" y="2482061"/>
            <a:ext cx="960120" cy="207799"/>
          </a:xfrm>
          <a:custGeom>
            <a:avLst/>
            <a:gdLst>
              <a:gd name="connsiteX0" fmla="*/ 0 w 960120"/>
              <a:gd name="connsiteY0" fmla="*/ 207799 h 207799"/>
              <a:gd name="connsiteX1" fmla="*/ 83820 w 960120"/>
              <a:gd name="connsiteY1" fmla="*/ 162079 h 207799"/>
              <a:gd name="connsiteX2" fmla="*/ 480060 w 960120"/>
              <a:gd name="connsiteY2" fmla="*/ 2059 h 207799"/>
              <a:gd name="connsiteX3" fmla="*/ 960120 w 960120"/>
              <a:gd name="connsiteY3" fmla="*/ 85879 h 20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120" h="207799">
                <a:moveTo>
                  <a:pt x="0" y="207799"/>
                </a:moveTo>
                <a:cubicBezTo>
                  <a:pt x="1905" y="202084"/>
                  <a:pt x="3810" y="196369"/>
                  <a:pt x="83820" y="162079"/>
                </a:cubicBezTo>
                <a:cubicBezTo>
                  <a:pt x="163830" y="127789"/>
                  <a:pt x="334010" y="14759"/>
                  <a:pt x="480060" y="2059"/>
                </a:cubicBezTo>
                <a:cubicBezTo>
                  <a:pt x="626110" y="-10641"/>
                  <a:pt x="793115" y="37619"/>
                  <a:pt x="960120" y="85879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1957235" y="2112729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Login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992" y="4459754"/>
            <a:ext cx="2708909" cy="1527891"/>
          </a:xfrm>
          <a:prstGeom prst="rect">
            <a:avLst/>
          </a:prstGeom>
        </p:spPr>
      </p:pic>
      <p:sp>
        <p:nvSpPr>
          <p:cNvPr id="16" name="手繪多邊形 15"/>
          <p:cNvSpPr/>
          <p:nvPr/>
        </p:nvSpPr>
        <p:spPr>
          <a:xfrm>
            <a:off x="6103620" y="3890707"/>
            <a:ext cx="705767" cy="960120"/>
          </a:xfrm>
          <a:custGeom>
            <a:avLst/>
            <a:gdLst>
              <a:gd name="connsiteX0" fmla="*/ 701040 w 705767"/>
              <a:gd name="connsiteY0" fmla="*/ 0 h 960120"/>
              <a:gd name="connsiteX1" fmla="*/ 601980 w 705767"/>
              <a:gd name="connsiteY1" fmla="*/ 579120 h 960120"/>
              <a:gd name="connsiteX2" fmla="*/ 0 w 705767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767" h="960120">
                <a:moveTo>
                  <a:pt x="701040" y="0"/>
                </a:moveTo>
                <a:cubicBezTo>
                  <a:pt x="709930" y="209550"/>
                  <a:pt x="718820" y="419100"/>
                  <a:pt x="601980" y="579120"/>
                </a:cubicBezTo>
                <a:cubicBezTo>
                  <a:pt x="485140" y="739140"/>
                  <a:pt x="242570" y="849630"/>
                  <a:pt x="0" y="96012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 8"/>
          <p:cNvSpPr/>
          <p:nvPr/>
        </p:nvSpPr>
        <p:spPr>
          <a:xfrm rot="20700000">
            <a:off x="3450420" y="4529671"/>
            <a:ext cx="434340" cy="487680"/>
          </a:xfrm>
          <a:custGeom>
            <a:avLst/>
            <a:gdLst>
              <a:gd name="connsiteX0" fmla="*/ 304800 w 434340"/>
              <a:gd name="connsiteY0" fmla="*/ 472440 h 487680"/>
              <a:gd name="connsiteX1" fmla="*/ 266700 w 434340"/>
              <a:gd name="connsiteY1" fmla="*/ 487680 h 487680"/>
              <a:gd name="connsiteX2" fmla="*/ 236220 w 434340"/>
              <a:gd name="connsiteY2" fmla="*/ 472440 h 487680"/>
              <a:gd name="connsiteX3" fmla="*/ 190500 w 434340"/>
              <a:gd name="connsiteY3" fmla="*/ 403860 h 487680"/>
              <a:gd name="connsiteX4" fmla="*/ 167640 w 434340"/>
              <a:gd name="connsiteY4" fmla="*/ 381000 h 487680"/>
              <a:gd name="connsiteX5" fmla="*/ 175260 w 434340"/>
              <a:gd name="connsiteY5" fmla="*/ 320040 h 487680"/>
              <a:gd name="connsiteX6" fmla="*/ 350520 w 434340"/>
              <a:gd name="connsiteY6" fmla="*/ 358140 h 487680"/>
              <a:gd name="connsiteX7" fmla="*/ 365760 w 434340"/>
              <a:gd name="connsiteY7" fmla="*/ 388620 h 487680"/>
              <a:gd name="connsiteX8" fmla="*/ 350520 w 434340"/>
              <a:gd name="connsiteY8" fmla="*/ 411480 h 487680"/>
              <a:gd name="connsiteX9" fmla="*/ 266700 w 434340"/>
              <a:gd name="connsiteY9" fmla="*/ 434340 h 487680"/>
              <a:gd name="connsiteX10" fmla="*/ 121920 w 434340"/>
              <a:gd name="connsiteY10" fmla="*/ 396240 h 487680"/>
              <a:gd name="connsiteX11" fmla="*/ 106680 w 434340"/>
              <a:gd name="connsiteY11" fmla="*/ 373380 h 487680"/>
              <a:gd name="connsiteX12" fmla="*/ 114300 w 434340"/>
              <a:gd name="connsiteY12" fmla="*/ 335280 h 487680"/>
              <a:gd name="connsiteX13" fmla="*/ 152400 w 434340"/>
              <a:gd name="connsiteY13" fmla="*/ 312420 h 487680"/>
              <a:gd name="connsiteX14" fmla="*/ 335280 w 434340"/>
              <a:gd name="connsiteY14" fmla="*/ 320040 h 487680"/>
              <a:gd name="connsiteX15" fmla="*/ 358140 w 434340"/>
              <a:gd name="connsiteY15" fmla="*/ 327660 h 487680"/>
              <a:gd name="connsiteX16" fmla="*/ 350520 w 434340"/>
              <a:gd name="connsiteY16" fmla="*/ 396240 h 487680"/>
              <a:gd name="connsiteX17" fmla="*/ 220980 w 434340"/>
              <a:gd name="connsiteY17" fmla="*/ 388620 h 487680"/>
              <a:gd name="connsiteX18" fmla="*/ 182880 w 434340"/>
              <a:gd name="connsiteY18" fmla="*/ 365760 h 487680"/>
              <a:gd name="connsiteX19" fmla="*/ 152400 w 434340"/>
              <a:gd name="connsiteY19" fmla="*/ 342900 h 487680"/>
              <a:gd name="connsiteX20" fmla="*/ 129540 w 434340"/>
              <a:gd name="connsiteY20" fmla="*/ 327660 h 487680"/>
              <a:gd name="connsiteX21" fmla="*/ 114300 w 434340"/>
              <a:gd name="connsiteY21" fmla="*/ 304800 h 487680"/>
              <a:gd name="connsiteX22" fmla="*/ 160020 w 434340"/>
              <a:gd name="connsiteY22" fmla="*/ 228600 h 487680"/>
              <a:gd name="connsiteX23" fmla="*/ 251460 w 434340"/>
              <a:gd name="connsiteY23" fmla="*/ 175260 h 487680"/>
              <a:gd name="connsiteX24" fmla="*/ 312420 w 434340"/>
              <a:gd name="connsiteY24" fmla="*/ 190500 h 487680"/>
              <a:gd name="connsiteX25" fmla="*/ 327660 w 434340"/>
              <a:gd name="connsiteY25" fmla="*/ 213360 h 487680"/>
              <a:gd name="connsiteX26" fmla="*/ 350520 w 434340"/>
              <a:gd name="connsiteY26" fmla="*/ 259080 h 487680"/>
              <a:gd name="connsiteX27" fmla="*/ 342900 w 434340"/>
              <a:gd name="connsiteY27" fmla="*/ 312420 h 487680"/>
              <a:gd name="connsiteX28" fmla="*/ 144780 w 434340"/>
              <a:gd name="connsiteY28" fmla="*/ 281940 h 487680"/>
              <a:gd name="connsiteX29" fmla="*/ 91440 w 434340"/>
              <a:gd name="connsiteY29" fmla="*/ 251460 h 487680"/>
              <a:gd name="connsiteX30" fmla="*/ 68580 w 434340"/>
              <a:gd name="connsiteY30" fmla="*/ 228600 h 487680"/>
              <a:gd name="connsiteX31" fmla="*/ 0 w 434340"/>
              <a:gd name="connsiteY31" fmla="*/ 175260 h 487680"/>
              <a:gd name="connsiteX32" fmla="*/ 22860 w 434340"/>
              <a:gd name="connsiteY32" fmla="*/ 129540 h 487680"/>
              <a:gd name="connsiteX33" fmla="*/ 121920 w 434340"/>
              <a:gd name="connsiteY33" fmla="*/ 106680 h 487680"/>
              <a:gd name="connsiteX34" fmla="*/ 236220 w 434340"/>
              <a:gd name="connsiteY34" fmla="*/ 83820 h 487680"/>
              <a:gd name="connsiteX35" fmla="*/ 365760 w 434340"/>
              <a:gd name="connsiteY35" fmla="*/ 91440 h 487680"/>
              <a:gd name="connsiteX36" fmla="*/ 426720 w 434340"/>
              <a:gd name="connsiteY36" fmla="*/ 160020 h 487680"/>
              <a:gd name="connsiteX37" fmla="*/ 434340 w 434340"/>
              <a:gd name="connsiteY37" fmla="*/ 182880 h 487680"/>
              <a:gd name="connsiteX38" fmla="*/ 137160 w 434340"/>
              <a:gd name="connsiteY38" fmla="*/ 236220 h 487680"/>
              <a:gd name="connsiteX39" fmla="*/ 91440 w 434340"/>
              <a:gd name="connsiteY39" fmla="*/ 205740 h 487680"/>
              <a:gd name="connsiteX40" fmla="*/ 91440 w 434340"/>
              <a:gd name="connsiteY40" fmla="*/ 137160 h 487680"/>
              <a:gd name="connsiteX41" fmla="*/ 121920 w 434340"/>
              <a:gd name="connsiteY41" fmla="*/ 121920 h 487680"/>
              <a:gd name="connsiteX42" fmla="*/ 144780 w 434340"/>
              <a:gd name="connsiteY42" fmla="*/ 106680 h 487680"/>
              <a:gd name="connsiteX43" fmla="*/ 205740 w 434340"/>
              <a:gd name="connsiteY43" fmla="*/ 83820 h 487680"/>
              <a:gd name="connsiteX44" fmla="*/ 289560 w 434340"/>
              <a:gd name="connsiteY44" fmla="*/ 91440 h 487680"/>
              <a:gd name="connsiteX45" fmla="*/ 365760 w 434340"/>
              <a:gd name="connsiteY45" fmla="*/ 160020 h 487680"/>
              <a:gd name="connsiteX46" fmla="*/ 358140 w 434340"/>
              <a:gd name="connsiteY46" fmla="*/ 213360 h 487680"/>
              <a:gd name="connsiteX47" fmla="*/ 335280 w 434340"/>
              <a:gd name="connsiteY47" fmla="*/ 220980 h 487680"/>
              <a:gd name="connsiteX48" fmla="*/ 289560 w 434340"/>
              <a:gd name="connsiteY48" fmla="*/ 228600 h 487680"/>
              <a:gd name="connsiteX49" fmla="*/ 144780 w 434340"/>
              <a:gd name="connsiteY49" fmla="*/ 198120 h 487680"/>
              <a:gd name="connsiteX50" fmla="*/ 114300 w 434340"/>
              <a:gd name="connsiteY50" fmla="*/ 175260 h 487680"/>
              <a:gd name="connsiteX51" fmla="*/ 83820 w 434340"/>
              <a:gd name="connsiteY51" fmla="*/ 160020 h 487680"/>
              <a:gd name="connsiteX52" fmla="*/ 68580 w 434340"/>
              <a:gd name="connsiteY52" fmla="*/ 137160 h 487680"/>
              <a:gd name="connsiteX53" fmla="*/ 114300 w 434340"/>
              <a:gd name="connsiteY53" fmla="*/ 15240 h 487680"/>
              <a:gd name="connsiteX54" fmla="*/ 152400 w 434340"/>
              <a:gd name="connsiteY54" fmla="*/ 0 h 487680"/>
              <a:gd name="connsiteX55" fmla="*/ 373380 w 434340"/>
              <a:gd name="connsiteY55" fmla="*/ 7620 h 487680"/>
              <a:gd name="connsiteX56" fmla="*/ 419100 w 434340"/>
              <a:gd name="connsiteY56" fmla="*/ 30480 h 487680"/>
              <a:gd name="connsiteX57" fmla="*/ 419100 w 434340"/>
              <a:gd name="connsiteY57" fmla="*/ 3810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34340" h="487680">
                <a:moveTo>
                  <a:pt x="304800" y="472440"/>
                </a:moveTo>
                <a:cubicBezTo>
                  <a:pt x="292100" y="477520"/>
                  <a:pt x="280378" y="487680"/>
                  <a:pt x="266700" y="487680"/>
                </a:cubicBezTo>
                <a:cubicBezTo>
                  <a:pt x="255341" y="487680"/>
                  <a:pt x="244845" y="479832"/>
                  <a:pt x="236220" y="472440"/>
                </a:cubicBezTo>
                <a:cubicBezTo>
                  <a:pt x="218576" y="457317"/>
                  <a:pt x="203448" y="421124"/>
                  <a:pt x="190500" y="403860"/>
                </a:cubicBezTo>
                <a:cubicBezTo>
                  <a:pt x="184034" y="395239"/>
                  <a:pt x="175260" y="388620"/>
                  <a:pt x="167640" y="381000"/>
                </a:cubicBezTo>
                <a:cubicBezTo>
                  <a:pt x="170180" y="360680"/>
                  <a:pt x="155646" y="325924"/>
                  <a:pt x="175260" y="320040"/>
                </a:cubicBezTo>
                <a:cubicBezTo>
                  <a:pt x="271915" y="291043"/>
                  <a:pt x="297119" y="318089"/>
                  <a:pt x="350520" y="358140"/>
                </a:cubicBezTo>
                <a:cubicBezTo>
                  <a:pt x="355600" y="368300"/>
                  <a:pt x="365760" y="377261"/>
                  <a:pt x="365760" y="388620"/>
                </a:cubicBezTo>
                <a:cubicBezTo>
                  <a:pt x="365760" y="397778"/>
                  <a:pt x="358286" y="406626"/>
                  <a:pt x="350520" y="411480"/>
                </a:cubicBezTo>
                <a:cubicBezTo>
                  <a:pt x="332322" y="422854"/>
                  <a:pt x="288458" y="429988"/>
                  <a:pt x="266700" y="434340"/>
                </a:cubicBezTo>
                <a:cubicBezTo>
                  <a:pt x="170728" y="422344"/>
                  <a:pt x="164099" y="446855"/>
                  <a:pt x="121920" y="396240"/>
                </a:cubicBezTo>
                <a:cubicBezTo>
                  <a:pt x="116057" y="389205"/>
                  <a:pt x="111760" y="381000"/>
                  <a:pt x="106680" y="373380"/>
                </a:cubicBezTo>
                <a:cubicBezTo>
                  <a:pt x="109220" y="360680"/>
                  <a:pt x="106529" y="345641"/>
                  <a:pt x="114300" y="335280"/>
                </a:cubicBezTo>
                <a:cubicBezTo>
                  <a:pt x="123186" y="323432"/>
                  <a:pt x="137624" y="313439"/>
                  <a:pt x="152400" y="312420"/>
                </a:cubicBezTo>
                <a:cubicBezTo>
                  <a:pt x="213268" y="308222"/>
                  <a:pt x="274320" y="317500"/>
                  <a:pt x="335280" y="320040"/>
                </a:cubicBezTo>
                <a:cubicBezTo>
                  <a:pt x="342900" y="322580"/>
                  <a:pt x="352460" y="321980"/>
                  <a:pt x="358140" y="327660"/>
                </a:cubicBezTo>
                <a:cubicBezTo>
                  <a:pt x="377190" y="346710"/>
                  <a:pt x="355600" y="381000"/>
                  <a:pt x="350520" y="396240"/>
                </a:cubicBezTo>
                <a:cubicBezTo>
                  <a:pt x="307340" y="393700"/>
                  <a:pt x="263537" y="396358"/>
                  <a:pt x="220980" y="388620"/>
                </a:cubicBezTo>
                <a:cubicBezTo>
                  <a:pt x="206408" y="385971"/>
                  <a:pt x="195203" y="373975"/>
                  <a:pt x="182880" y="365760"/>
                </a:cubicBezTo>
                <a:cubicBezTo>
                  <a:pt x="172313" y="358715"/>
                  <a:pt x="162734" y="350282"/>
                  <a:pt x="152400" y="342900"/>
                </a:cubicBezTo>
                <a:cubicBezTo>
                  <a:pt x="144948" y="337577"/>
                  <a:pt x="137160" y="332740"/>
                  <a:pt x="129540" y="327660"/>
                </a:cubicBezTo>
                <a:cubicBezTo>
                  <a:pt x="124460" y="320040"/>
                  <a:pt x="115436" y="313887"/>
                  <a:pt x="114300" y="304800"/>
                </a:cubicBezTo>
                <a:cubicBezTo>
                  <a:pt x="109687" y="267897"/>
                  <a:pt x="134610" y="249775"/>
                  <a:pt x="160020" y="228600"/>
                </a:cubicBezTo>
                <a:cubicBezTo>
                  <a:pt x="206779" y="189634"/>
                  <a:pt x="204161" y="194180"/>
                  <a:pt x="251460" y="175260"/>
                </a:cubicBezTo>
                <a:cubicBezTo>
                  <a:pt x="271780" y="180340"/>
                  <a:pt x="293686" y="181133"/>
                  <a:pt x="312420" y="190500"/>
                </a:cubicBezTo>
                <a:cubicBezTo>
                  <a:pt x="320611" y="194596"/>
                  <a:pt x="323212" y="205354"/>
                  <a:pt x="327660" y="213360"/>
                </a:cubicBezTo>
                <a:cubicBezTo>
                  <a:pt x="335935" y="228255"/>
                  <a:pt x="342900" y="243840"/>
                  <a:pt x="350520" y="259080"/>
                </a:cubicBezTo>
                <a:cubicBezTo>
                  <a:pt x="347980" y="276860"/>
                  <a:pt x="360169" y="307486"/>
                  <a:pt x="342900" y="312420"/>
                </a:cubicBezTo>
                <a:cubicBezTo>
                  <a:pt x="255199" y="337478"/>
                  <a:pt x="208619" y="316315"/>
                  <a:pt x="144780" y="281940"/>
                </a:cubicBezTo>
                <a:cubicBezTo>
                  <a:pt x="126750" y="272231"/>
                  <a:pt x="108216" y="263203"/>
                  <a:pt x="91440" y="251460"/>
                </a:cubicBezTo>
                <a:cubicBezTo>
                  <a:pt x="82612" y="245280"/>
                  <a:pt x="76859" y="235499"/>
                  <a:pt x="68580" y="228600"/>
                </a:cubicBezTo>
                <a:cubicBezTo>
                  <a:pt x="46332" y="210060"/>
                  <a:pt x="0" y="175260"/>
                  <a:pt x="0" y="175260"/>
                </a:cubicBezTo>
                <a:cubicBezTo>
                  <a:pt x="7620" y="160020"/>
                  <a:pt x="10125" y="140860"/>
                  <a:pt x="22860" y="129540"/>
                </a:cubicBezTo>
                <a:cubicBezTo>
                  <a:pt x="40144" y="114176"/>
                  <a:pt x="103519" y="110360"/>
                  <a:pt x="121920" y="106680"/>
                </a:cubicBezTo>
                <a:lnTo>
                  <a:pt x="236220" y="83820"/>
                </a:lnTo>
                <a:lnTo>
                  <a:pt x="365760" y="91440"/>
                </a:lnTo>
                <a:cubicBezTo>
                  <a:pt x="377670" y="95065"/>
                  <a:pt x="416643" y="139866"/>
                  <a:pt x="426720" y="160020"/>
                </a:cubicBezTo>
                <a:cubicBezTo>
                  <a:pt x="430312" y="167204"/>
                  <a:pt x="431800" y="175260"/>
                  <a:pt x="434340" y="182880"/>
                </a:cubicBezTo>
                <a:cubicBezTo>
                  <a:pt x="384700" y="331799"/>
                  <a:pt x="427251" y="277662"/>
                  <a:pt x="137160" y="236220"/>
                </a:cubicBezTo>
                <a:cubicBezTo>
                  <a:pt x="119028" y="233630"/>
                  <a:pt x="91440" y="205740"/>
                  <a:pt x="91440" y="205740"/>
                </a:cubicBezTo>
                <a:cubicBezTo>
                  <a:pt x="85894" y="183555"/>
                  <a:pt x="75317" y="159732"/>
                  <a:pt x="91440" y="137160"/>
                </a:cubicBezTo>
                <a:cubicBezTo>
                  <a:pt x="98042" y="127917"/>
                  <a:pt x="112057" y="127556"/>
                  <a:pt x="121920" y="121920"/>
                </a:cubicBezTo>
                <a:cubicBezTo>
                  <a:pt x="129871" y="117376"/>
                  <a:pt x="136589" y="110776"/>
                  <a:pt x="144780" y="106680"/>
                </a:cubicBezTo>
                <a:cubicBezTo>
                  <a:pt x="163003" y="97568"/>
                  <a:pt x="185955" y="90415"/>
                  <a:pt x="205740" y="83820"/>
                </a:cubicBezTo>
                <a:cubicBezTo>
                  <a:pt x="233680" y="86360"/>
                  <a:pt x="263235" y="81741"/>
                  <a:pt x="289560" y="91440"/>
                </a:cubicBezTo>
                <a:cubicBezTo>
                  <a:pt x="334820" y="108115"/>
                  <a:pt x="344733" y="128480"/>
                  <a:pt x="365760" y="160020"/>
                </a:cubicBezTo>
                <a:cubicBezTo>
                  <a:pt x="363220" y="177800"/>
                  <a:pt x="366172" y="197296"/>
                  <a:pt x="358140" y="213360"/>
                </a:cubicBezTo>
                <a:cubicBezTo>
                  <a:pt x="354548" y="220544"/>
                  <a:pt x="343121" y="219238"/>
                  <a:pt x="335280" y="220980"/>
                </a:cubicBezTo>
                <a:cubicBezTo>
                  <a:pt x="320198" y="224332"/>
                  <a:pt x="304800" y="226060"/>
                  <a:pt x="289560" y="228600"/>
                </a:cubicBezTo>
                <a:cubicBezTo>
                  <a:pt x="241300" y="218440"/>
                  <a:pt x="191961" y="212479"/>
                  <a:pt x="144780" y="198120"/>
                </a:cubicBezTo>
                <a:cubicBezTo>
                  <a:pt x="132630" y="194422"/>
                  <a:pt x="125070" y="181991"/>
                  <a:pt x="114300" y="175260"/>
                </a:cubicBezTo>
                <a:cubicBezTo>
                  <a:pt x="104667" y="169240"/>
                  <a:pt x="93980" y="165100"/>
                  <a:pt x="83820" y="160020"/>
                </a:cubicBezTo>
                <a:cubicBezTo>
                  <a:pt x="78740" y="152400"/>
                  <a:pt x="68580" y="146318"/>
                  <a:pt x="68580" y="137160"/>
                </a:cubicBezTo>
                <a:cubicBezTo>
                  <a:pt x="68580" y="64349"/>
                  <a:pt x="63621" y="43395"/>
                  <a:pt x="114300" y="15240"/>
                </a:cubicBezTo>
                <a:cubicBezTo>
                  <a:pt x="126257" y="8597"/>
                  <a:pt x="139700" y="5080"/>
                  <a:pt x="152400" y="0"/>
                </a:cubicBezTo>
                <a:cubicBezTo>
                  <a:pt x="226060" y="2540"/>
                  <a:pt x="299820" y="3022"/>
                  <a:pt x="373380" y="7620"/>
                </a:cubicBezTo>
                <a:cubicBezTo>
                  <a:pt x="386601" y="8446"/>
                  <a:pt x="410453" y="21833"/>
                  <a:pt x="419100" y="30480"/>
                </a:cubicBezTo>
                <a:lnTo>
                  <a:pt x="419100" y="38100"/>
                </a:lnTo>
              </a:path>
            </a:pathLst>
          </a:cu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 rot="900000">
            <a:off x="5471794" y="444063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???</a:t>
            </a:r>
            <a:endParaRPr lang="zh-TW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 rot="20791943">
            <a:off x="4621260" y="440253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?</a:t>
            </a:r>
            <a:endParaRPr lang="zh-TW" altLang="en-US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02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Usage: Digital Signature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有奬徵答，請大家解一題資結問題，前</a:t>
            </a:r>
            <a:r>
              <a:rPr lang="en-US" altLang="zh-TW" dirty="0" smtClean="0">
                <a:ea typeface="微軟正黑體" panose="020B0604030504040204" pitchFamily="34" charset="-120"/>
              </a:rPr>
              <a:t>3</a:t>
            </a:r>
            <a:r>
              <a:rPr lang="zh-TW" altLang="en-US" dirty="0" smtClean="0">
                <a:ea typeface="微軟正黑體" panose="020B0604030504040204" pitchFamily="34" charset="-120"/>
              </a:rPr>
              <a:t>快解出問題的給獎品</a:t>
            </a:r>
            <a:r>
              <a:rPr lang="en-US" altLang="zh-TW" dirty="0" smtClean="0">
                <a:ea typeface="微軟正黑體" panose="020B0604030504040204" pitchFamily="34" charset="-120"/>
              </a:rPr>
              <a:t>!</a:t>
            </a:r>
          </a:p>
          <a:p>
            <a:pPr lvl="1"/>
            <a:r>
              <a:rPr lang="zh-TW" altLang="en-US" dirty="0" smtClean="0">
                <a:ea typeface="微軟正黑體" panose="020B0604030504040204" pitchFamily="34" charset="-120"/>
              </a:rPr>
              <a:t>狀況一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ea typeface="微軟正黑體" panose="020B0604030504040204" pitchFamily="34" charset="-120"/>
              </a:rPr>
              <a:t>有人搶先說</a:t>
            </a:r>
            <a:r>
              <a:rPr lang="en-US" altLang="zh-TW" dirty="0" smtClean="0">
                <a:ea typeface="微軟正黑體" panose="020B0604030504040204" pitchFamily="34" charset="-120"/>
              </a:rPr>
              <a:t>“</a:t>
            </a:r>
            <a:r>
              <a:rPr lang="zh-TW" altLang="en-US" dirty="0" smtClean="0">
                <a:ea typeface="微軟正黑體" panose="020B0604030504040204" pitchFamily="34" charset="-120"/>
              </a:rPr>
              <a:t>我解開了</a:t>
            </a:r>
            <a:r>
              <a:rPr lang="en-US" altLang="zh-TW" dirty="0" smtClean="0">
                <a:ea typeface="微軟正黑體" panose="020B0604030504040204" pitchFamily="34" charset="-120"/>
              </a:rPr>
              <a:t>”</a:t>
            </a:r>
            <a:r>
              <a:rPr lang="zh-TW" altLang="en-US" dirty="0" smtClean="0">
                <a:ea typeface="微軟正黑體" panose="020B0604030504040204" pitchFamily="34" charset="-120"/>
              </a:rPr>
              <a:t>再慢慢解題，難以判斷真實順序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ea typeface="微軟正黑體" panose="020B0604030504040204" pitchFamily="34" charset="-120"/>
              </a:rPr>
              <a:t>狀況二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ea typeface="微軟正黑體" panose="020B0604030504040204" pitchFamily="34" charset="-120"/>
              </a:rPr>
              <a:t>第一名公布了答案，二三名</a:t>
            </a:r>
            <a:r>
              <a:rPr lang="zh-TW" altLang="en-US" dirty="0">
                <a:ea typeface="微軟正黑體" panose="020B0604030504040204" pitchFamily="34" charset="-120"/>
              </a:rPr>
              <a:t>都</a:t>
            </a:r>
            <a:r>
              <a:rPr lang="zh-TW" altLang="en-US" dirty="0" smtClean="0">
                <a:ea typeface="微軟正黑體" panose="020B0604030504040204" pitchFamily="34" charset="-120"/>
              </a:rPr>
              <a:t>說</a:t>
            </a:r>
            <a:r>
              <a:rPr lang="en-US" altLang="zh-TW" dirty="0">
                <a:ea typeface="微軟正黑體" panose="020B0604030504040204" pitchFamily="34" charset="-120"/>
              </a:rPr>
              <a:t>“</a:t>
            </a:r>
            <a:r>
              <a:rPr lang="zh-TW" altLang="en-US" dirty="0" smtClean="0">
                <a:ea typeface="微軟正黑體" panose="020B0604030504040204" pitchFamily="34" charset="-120"/>
              </a:rPr>
              <a:t>我也是這麼想的</a:t>
            </a:r>
            <a:r>
              <a:rPr lang="en-US" altLang="zh-TW" dirty="0">
                <a:ea typeface="微軟正黑體" panose="020B0604030504040204" pitchFamily="34" charset="-120"/>
              </a:rPr>
              <a:t>”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ea typeface="微軟正黑體" panose="020B0604030504040204" pitchFamily="34" charset="-120"/>
              </a:rPr>
              <a:t>狀況三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ea typeface="微軟正黑體" panose="020B0604030504040204" pitchFamily="34" charset="-120"/>
              </a:rPr>
              <a:t>大家統一</a:t>
            </a:r>
            <a:r>
              <a:rPr lang="zh-TW" altLang="en-US" dirty="0">
                <a:ea typeface="微軟正黑體" panose="020B0604030504040204" pitchFamily="34" charset="-120"/>
              </a:rPr>
              <a:t>把</a:t>
            </a:r>
            <a:r>
              <a:rPr lang="zh-TW" altLang="en-US" dirty="0" smtClean="0">
                <a:ea typeface="微軟正黑體" panose="020B0604030504040204" pitchFamily="34" charset="-120"/>
              </a:rPr>
              <a:t>答案交給某個裁判再檢查是誰最快回答出正確答案。但裁判的公平性無法驗證</a:t>
            </a:r>
            <a:r>
              <a:rPr lang="zh-TW" altLang="en-US" dirty="0"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2"/>
            <a:endParaRPr lang="en-US" altLang="zh-TW" dirty="0"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ea typeface="微軟正黑體" panose="020B0604030504040204" pitchFamily="34" charset="-120"/>
              </a:rPr>
              <a:t>Security hash</a:t>
            </a:r>
            <a:r>
              <a:rPr lang="zh-TW" altLang="en-US" dirty="0" smtClean="0">
                <a:ea typeface="微軟正黑體" panose="020B0604030504040204" pitchFamily="34" charset="-120"/>
              </a:rPr>
              <a:t>可以幫忙解決這個問題</a:t>
            </a:r>
            <a:endParaRPr lang="en-US" altLang="zh-TW" dirty="0"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83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Usage: </a:t>
            </a:r>
            <a:r>
              <a:rPr lang="en-US" altLang="zh-TW" dirty="0" smtClean="0"/>
              <a:t>Digital Currency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數位貨幣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例如比特幣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去中心化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貨幣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使用者記帳，而非由政府或銀行記帳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記帳的使用者會得到一些報酬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怎麼決定記帳權歸屬，且不會被特定使用者把持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怎麼避免帳本被竄改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419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Usage: </a:t>
            </a:r>
            <a:r>
              <a:rPr lang="en-US" altLang="zh-TW" dirty="0" smtClean="0"/>
              <a:t>Digital Currency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ea typeface="微軟正黑體" panose="020B0604030504040204" pitchFamily="34" charset="-120"/>
              </a:rPr>
              <a:t>方法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ea typeface="微軟正黑體" panose="020B0604030504040204" pitchFamily="34" charset="-120"/>
              </a:rPr>
              <a:t>要求所有使用者一起解</a:t>
            </a:r>
            <a:r>
              <a:rPr lang="en-US" altLang="zh-TW" dirty="0" smtClean="0">
                <a:ea typeface="微軟正黑體" panose="020B0604030504040204" pitchFamily="34" charset="-120"/>
              </a:rPr>
              <a:t>inverse hash</a:t>
            </a:r>
            <a:r>
              <a:rPr lang="zh-TW" altLang="en-US" dirty="0" smtClean="0">
                <a:ea typeface="微軟正黑體" panose="020B0604030504040204" pitchFamily="34" charset="-120"/>
              </a:rPr>
              <a:t>問題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請把</a:t>
            </a:r>
            <a:r>
              <a:rPr lang="en-US" altLang="zh-TW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x</a:t>
            </a:r>
            <a:r>
              <a:rPr lang="zh-TW" altLang="en-US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取代成數字，使</a:t>
            </a:r>
            <a:r>
              <a:rPr lang="en-US" altLang="zh-TW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“A</a:t>
            </a:r>
            <a:r>
              <a:rPr lang="zh-TW" altLang="en-US" dirty="0">
                <a:ea typeface="微軟正黑體" panose="020B0604030504040204" pitchFamily="34" charset="-120"/>
                <a:sym typeface="Wingdings" panose="05000000000000000000" pitchFamily="2" charset="2"/>
              </a:rPr>
              <a:t>轉給</a:t>
            </a:r>
            <a:r>
              <a:rPr lang="en-US" altLang="zh-TW" dirty="0">
                <a:ea typeface="微軟正黑體" panose="020B0604030504040204" pitchFamily="34" charset="-120"/>
                <a:sym typeface="Wingdings" panose="05000000000000000000" pitchFamily="2" charset="2"/>
              </a:rPr>
              <a:t>B</a:t>
            </a:r>
            <a:r>
              <a:rPr lang="zh-TW" altLang="en-US" dirty="0">
                <a:ea typeface="微軟正黑體" panose="020B0604030504040204" pitchFamily="34" charset="-120"/>
                <a:sym typeface="Wingdings" panose="05000000000000000000" pitchFamily="2" charset="2"/>
              </a:rPr>
              <a:t>十元</a:t>
            </a:r>
            <a:r>
              <a:rPr lang="en-US" altLang="zh-TW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en-US" altLang="zh-TW" dirty="0" err="1" smtClean="0">
                <a:ea typeface="微軟正黑體" panose="020B0604030504040204" pitchFamily="34" charset="-120"/>
                <a:sym typeface="Wingdings" panose="05000000000000000000" pitchFamily="2" charset="2"/>
              </a:rPr>
              <a:t>xxxxxxxx</a:t>
            </a:r>
            <a:r>
              <a:rPr lang="en-US" altLang="zh-TW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)”</a:t>
            </a:r>
            <a:r>
              <a:rPr lang="zh-TW" altLang="en-US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這個字串的</a:t>
            </a:r>
            <a:r>
              <a:rPr lang="en-US" altLang="zh-TW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MD5</a:t>
            </a:r>
            <a:r>
              <a:rPr lang="zh-TW" altLang="en-US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前 </a:t>
            </a:r>
            <a:r>
              <a:rPr lang="en-US" altLang="zh-TW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N </a:t>
            </a:r>
            <a:r>
              <a:rPr lang="zh-TW" altLang="en-US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碼是</a:t>
            </a:r>
            <a:r>
              <a:rPr lang="en-US" altLang="zh-TW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0</a:t>
            </a:r>
          </a:p>
          <a:p>
            <a:pPr lvl="2"/>
            <a:r>
              <a:rPr lang="en-US" altLang="zh-TW" dirty="0">
                <a:ea typeface="微軟正黑體" panose="020B0604030504040204" pitchFamily="34" charset="-120"/>
                <a:sym typeface="Wingdings" panose="05000000000000000000" pitchFamily="2" charset="2"/>
              </a:rPr>
              <a:t>A</a:t>
            </a:r>
            <a:r>
              <a:rPr lang="zh-TW" altLang="en-US" dirty="0">
                <a:ea typeface="微軟正黑體" panose="020B0604030504040204" pitchFamily="34" charset="-120"/>
                <a:sym typeface="Wingdings" panose="05000000000000000000" pitchFamily="2" charset="2"/>
              </a:rPr>
              <a:t>轉給</a:t>
            </a:r>
            <a:r>
              <a:rPr lang="en-US" altLang="zh-TW" dirty="0">
                <a:ea typeface="微軟正黑體" panose="020B0604030504040204" pitchFamily="34" charset="-120"/>
                <a:sym typeface="Wingdings" panose="05000000000000000000" pitchFamily="2" charset="2"/>
              </a:rPr>
              <a:t>B</a:t>
            </a:r>
            <a:r>
              <a:rPr lang="zh-TW" altLang="en-US" dirty="0">
                <a:ea typeface="微軟正黑體" panose="020B0604030504040204" pitchFamily="34" charset="-120"/>
                <a:sym typeface="Wingdings" panose="05000000000000000000" pitchFamily="2" charset="2"/>
              </a:rPr>
              <a:t>十元</a:t>
            </a:r>
            <a:r>
              <a:rPr lang="en-US" altLang="zh-TW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en-US" altLang="zh-TW" dirty="0" smtClean="0"/>
              <a:t>00000000)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</a:t>
            </a:r>
            <a:r>
              <a:rPr lang="en-US" altLang="zh-TW" b="1" dirty="0"/>
              <a:t>4299bf747</a:t>
            </a:r>
            <a:r>
              <a:rPr lang="en-US" altLang="zh-TW" dirty="0" smtClean="0"/>
              <a:t>…</a:t>
            </a:r>
          </a:p>
          <a:p>
            <a:pPr lvl="2"/>
            <a:r>
              <a:rPr lang="en-US" altLang="zh-TW" dirty="0">
                <a:ea typeface="微軟正黑體" panose="020B0604030504040204" pitchFamily="34" charset="-120"/>
                <a:sym typeface="Wingdings" panose="05000000000000000000" pitchFamily="2" charset="2"/>
              </a:rPr>
              <a:t>A</a:t>
            </a:r>
            <a:r>
              <a:rPr lang="zh-TW" altLang="en-US" dirty="0">
                <a:ea typeface="微軟正黑體" panose="020B0604030504040204" pitchFamily="34" charset="-120"/>
                <a:sym typeface="Wingdings" panose="05000000000000000000" pitchFamily="2" charset="2"/>
              </a:rPr>
              <a:t>轉給</a:t>
            </a:r>
            <a:r>
              <a:rPr lang="en-US" altLang="zh-TW" dirty="0">
                <a:ea typeface="微軟正黑體" panose="020B0604030504040204" pitchFamily="34" charset="-120"/>
                <a:sym typeface="Wingdings" panose="05000000000000000000" pitchFamily="2" charset="2"/>
              </a:rPr>
              <a:t>B</a:t>
            </a:r>
            <a:r>
              <a:rPr lang="zh-TW" altLang="en-US" dirty="0">
                <a:ea typeface="微軟正黑體" panose="020B0604030504040204" pitchFamily="34" charset="-120"/>
                <a:sym typeface="Wingdings" panose="05000000000000000000" pitchFamily="2" charset="2"/>
              </a:rPr>
              <a:t>十元</a:t>
            </a:r>
            <a:r>
              <a:rPr lang="en-US" altLang="zh-TW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en-US" altLang="zh-TW" dirty="0" smtClean="0"/>
              <a:t>00000001)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en-US" altLang="zh-TW" b="1" dirty="0" smtClean="0"/>
              <a:t>2c81a694d</a:t>
            </a:r>
            <a:r>
              <a:rPr lang="en-US" altLang="zh-TW" dirty="0" smtClean="0"/>
              <a:t>…</a:t>
            </a:r>
          </a:p>
          <a:p>
            <a:pPr lvl="2"/>
            <a:r>
              <a:rPr lang="en-US" altLang="zh-TW" dirty="0">
                <a:ea typeface="微軟正黑體" panose="020B0604030504040204" pitchFamily="34" charset="-120"/>
                <a:sym typeface="Wingdings" panose="05000000000000000000" pitchFamily="2" charset="2"/>
              </a:rPr>
              <a:t>A</a:t>
            </a:r>
            <a:r>
              <a:rPr lang="zh-TW" altLang="en-US" dirty="0">
                <a:ea typeface="微軟正黑體" panose="020B0604030504040204" pitchFamily="34" charset="-120"/>
                <a:sym typeface="Wingdings" panose="05000000000000000000" pitchFamily="2" charset="2"/>
              </a:rPr>
              <a:t>轉給</a:t>
            </a:r>
            <a:r>
              <a:rPr lang="en-US" altLang="zh-TW" dirty="0">
                <a:ea typeface="微軟正黑體" panose="020B0604030504040204" pitchFamily="34" charset="-120"/>
                <a:sym typeface="Wingdings" panose="05000000000000000000" pitchFamily="2" charset="2"/>
              </a:rPr>
              <a:t>B</a:t>
            </a:r>
            <a:r>
              <a:rPr lang="zh-TW" altLang="en-US" dirty="0">
                <a:ea typeface="微軟正黑體" panose="020B0604030504040204" pitchFamily="34" charset="-120"/>
                <a:sym typeface="Wingdings" panose="05000000000000000000" pitchFamily="2" charset="2"/>
              </a:rPr>
              <a:t>十元</a:t>
            </a:r>
            <a:r>
              <a:rPr lang="en-US" altLang="zh-TW" dirty="0" smtClean="0"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en-US" altLang="zh-TW" dirty="0" smtClean="0"/>
              <a:t>00000002)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 </a:t>
            </a:r>
            <a:r>
              <a:rPr lang="en-US" altLang="zh-TW" b="1" dirty="0"/>
              <a:t>551741357</a:t>
            </a:r>
            <a:r>
              <a:rPr lang="en-US" altLang="zh-TW" dirty="0" smtClean="0"/>
              <a:t>…</a:t>
            </a:r>
          </a:p>
          <a:p>
            <a:pPr lvl="1"/>
            <a:r>
              <a:rPr lang="zh-TW" altLang="en-US" dirty="0" smtClean="0">
                <a:ea typeface="微軟正黑體" panose="020B0604030504040204" pitchFamily="34" charset="-120"/>
              </a:rPr>
              <a:t>求解動作稱</a:t>
            </a:r>
            <a:r>
              <a:rPr lang="zh-TW" altLang="en-US" b="1" dirty="0" smtClean="0">
                <a:solidFill>
                  <a:srgbClr val="0000CC"/>
                </a:solidFill>
                <a:ea typeface="微軟正黑體" panose="020B0604030504040204" pitchFamily="34" charset="-120"/>
              </a:rPr>
              <a:t>挖礦</a:t>
            </a:r>
            <a:r>
              <a:rPr lang="zh-TW" altLang="en-US" dirty="0" smtClean="0">
                <a:ea typeface="微軟正黑體" panose="020B0604030504040204" pitchFamily="34" charset="-120"/>
              </a:rPr>
              <a:t>，困難度被控制在約</a:t>
            </a:r>
            <a:r>
              <a:rPr lang="en-US" altLang="zh-TW" dirty="0" smtClean="0">
                <a:ea typeface="微軟正黑體" panose="020B0604030504040204" pitchFamily="34" charset="-120"/>
              </a:rPr>
              <a:t>10</a:t>
            </a:r>
            <a:r>
              <a:rPr lang="zh-TW" altLang="en-US" dirty="0">
                <a:ea typeface="微軟正黑體" panose="020B0604030504040204" pitchFamily="34" charset="-120"/>
              </a:rPr>
              <a:t>分鐘才能解答</a:t>
            </a:r>
            <a:r>
              <a:rPr lang="zh-TW" altLang="en-US" dirty="0" smtClean="0">
                <a:ea typeface="微軟正黑體" panose="020B0604030504040204" pitchFamily="34" charset="-120"/>
              </a:rPr>
              <a:t>一次。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ea typeface="微軟正黑體" panose="020B0604030504040204" pitchFamily="34" charset="-120"/>
              </a:rPr>
              <a:t>挖礦有利可圖，因此很多人參與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 smtClean="0">
                <a:ea typeface="微軟正黑體" panose="020B0604030504040204" pitchFamily="34" charset="-120"/>
              </a:rPr>
              <a:t>想要單方把持記帳權，必須投入非常多電腦，不敷成本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 smtClean="0">
                <a:ea typeface="微軟正黑體" panose="020B0604030504040204" pitchFamily="34" charset="-120"/>
              </a:rPr>
              <a:t>後帳本與前帳本相關</a:t>
            </a:r>
            <a:r>
              <a:rPr lang="en-US" altLang="zh-TW" dirty="0"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ea typeface="微軟正黑體" panose="020B0604030504040204" pitchFamily="34" charset="-120"/>
              </a:rPr>
              <a:t>區塊鏈</a:t>
            </a:r>
            <a:r>
              <a:rPr lang="en-US" altLang="zh-TW" dirty="0" smtClean="0">
                <a:ea typeface="微軟正黑體" panose="020B0604030504040204" pitchFamily="34" charset="-120"/>
              </a:rPr>
              <a:t>)</a:t>
            </a:r>
          </a:p>
          <a:p>
            <a:pPr lvl="2"/>
            <a:r>
              <a:rPr lang="zh-TW" altLang="en-US" dirty="0" smtClean="0">
                <a:ea typeface="微軟正黑體" panose="020B0604030504040204" pitchFamily="34" charset="-120"/>
              </a:rPr>
              <a:t>想從竄改已經成形的帳本</a:t>
            </a:r>
            <a:r>
              <a:rPr lang="zh-TW" altLang="en-US" dirty="0">
                <a:ea typeface="微軟正黑體" panose="020B0604030504040204" pitchFamily="34" charset="-120"/>
              </a:rPr>
              <a:t>，</a:t>
            </a:r>
            <a:r>
              <a:rPr lang="zh-TW" altLang="en-US" dirty="0" smtClean="0">
                <a:ea typeface="微軟正黑體" panose="020B0604030504040204" pitchFamily="34" charset="-120"/>
              </a:rPr>
              <a:t>必須</a:t>
            </a:r>
            <a:r>
              <a:rPr lang="zh-TW" altLang="en-US" dirty="0">
                <a:ea typeface="微軟正黑體" panose="020B0604030504040204" pitchFamily="34" charset="-120"/>
              </a:rPr>
              <a:t>投入非常多</a:t>
            </a:r>
            <a:r>
              <a:rPr lang="zh-TW" altLang="en-US" dirty="0" smtClean="0">
                <a:ea typeface="微軟正黑體" panose="020B0604030504040204" pitchFamily="34" charset="-120"/>
              </a:rPr>
              <a:t>電腦在短時間內重算竄改位置之後的</a:t>
            </a:r>
            <a:r>
              <a:rPr lang="en-US" altLang="zh-TW" dirty="0">
                <a:ea typeface="微軟正黑體" panose="020B0604030504040204" pitchFamily="34" charset="-120"/>
              </a:rPr>
              <a:t>inverse hash</a:t>
            </a:r>
            <a:r>
              <a:rPr lang="zh-TW" altLang="en-US" dirty="0" smtClean="0">
                <a:ea typeface="微軟正黑體" panose="020B0604030504040204" pitchFamily="34" charset="-120"/>
              </a:rPr>
              <a:t>問題，</a:t>
            </a:r>
            <a:r>
              <a:rPr lang="zh-TW" altLang="en-US" dirty="0">
                <a:ea typeface="微軟正黑體" panose="020B0604030504040204" pitchFamily="34" charset="-120"/>
              </a:rPr>
              <a:t>不敷</a:t>
            </a:r>
            <a:r>
              <a:rPr lang="zh-TW" altLang="en-US" dirty="0" smtClean="0">
                <a:ea typeface="微軟正黑體" panose="020B0604030504040204" pitchFamily="34" charset="-120"/>
              </a:rPr>
              <a:t>成本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159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Overflow Handling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06769"/>
            <a:ext cx="7886700" cy="5202578"/>
          </a:xfrm>
        </p:spPr>
        <p:txBody>
          <a:bodyPr/>
          <a:lstStyle/>
          <a:p>
            <a:r>
              <a:rPr lang="en-US" altLang="zh-TW" dirty="0" smtClean="0"/>
              <a:t>Problem</a:t>
            </a:r>
          </a:p>
          <a:p>
            <a:pPr lvl="1"/>
            <a:r>
              <a:rPr lang="en-US" altLang="zh-TW" sz="2800" dirty="0" smtClean="0"/>
              <a:t>When a new identifier is hashed into a </a:t>
            </a:r>
            <a:r>
              <a:rPr lang="en-US" altLang="zh-TW" sz="2800" dirty="0" smtClean="0">
                <a:solidFill>
                  <a:srgbClr val="0000CC"/>
                </a:solidFill>
              </a:rPr>
              <a:t>full bucket</a:t>
            </a:r>
            <a:r>
              <a:rPr lang="en-US" altLang="zh-TW" sz="2800" dirty="0" smtClean="0"/>
              <a:t>, then we need to </a:t>
            </a:r>
            <a:r>
              <a:rPr lang="en-US" altLang="zh-TW" sz="2800" dirty="0" smtClean="0">
                <a:solidFill>
                  <a:srgbClr val="C00000"/>
                </a:solidFill>
              </a:rPr>
              <a:t>find another open bucket</a:t>
            </a:r>
          </a:p>
          <a:p>
            <a:r>
              <a:rPr lang="en-US" altLang="zh-TW" dirty="0" smtClean="0"/>
              <a:t>Methods</a:t>
            </a:r>
          </a:p>
          <a:p>
            <a:pPr lvl="1"/>
            <a:r>
              <a:rPr lang="en-US" altLang="zh-TW" sz="2800" dirty="0" smtClean="0">
                <a:solidFill>
                  <a:srgbClr val="0000CC"/>
                </a:solidFill>
              </a:rPr>
              <a:t>Open addressing -- </a:t>
            </a:r>
            <a:r>
              <a:rPr lang="en-US" altLang="zh-TW" sz="2800" dirty="0" smtClean="0">
                <a:solidFill>
                  <a:srgbClr val="C00000"/>
                </a:solidFill>
              </a:rPr>
              <a:t>find the closest bucket that is not full</a:t>
            </a:r>
          </a:p>
          <a:p>
            <a:pPr lvl="2"/>
            <a:r>
              <a:rPr lang="en-US" altLang="zh-TW" sz="2400" dirty="0" smtClean="0">
                <a:solidFill>
                  <a:srgbClr val="0000CC"/>
                </a:solidFill>
              </a:rPr>
              <a:t>Linear probing </a:t>
            </a:r>
            <a:endParaRPr lang="en-US" altLang="zh-TW" sz="2400" dirty="0" smtClean="0"/>
          </a:p>
          <a:p>
            <a:pPr lvl="2"/>
            <a:r>
              <a:rPr lang="en-US" altLang="zh-TW" sz="2400" dirty="0" smtClean="0">
                <a:solidFill>
                  <a:srgbClr val="0000CC"/>
                </a:solidFill>
              </a:rPr>
              <a:t>Quadratic probing</a:t>
            </a:r>
          </a:p>
          <a:p>
            <a:pPr lvl="2"/>
            <a:r>
              <a:rPr lang="en-US" altLang="zh-TW" sz="2400" dirty="0" smtClean="0">
                <a:solidFill>
                  <a:srgbClr val="0000CC"/>
                </a:solidFill>
              </a:rPr>
              <a:t>Rehashing </a:t>
            </a:r>
          </a:p>
          <a:p>
            <a:pPr lvl="1"/>
            <a:r>
              <a:rPr lang="en-US" altLang="zh-TW" sz="2800" dirty="0" smtClean="0">
                <a:solidFill>
                  <a:srgbClr val="FF0000"/>
                </a:solidFill>
              </a:rPr>
              <a:t>Chaining</a:t>
            </a:r>
          </a:p>
          <a:p>
            <a:pPr lvl="2"/>
            <a:r>
              <a:rPr lang="en-US" altLang="zh-TW" sz="2400" dirty="0" smtClean="0"/>
              <a:t>Implement each bucket as a </a:t>
            </a:r>
            <a:r>
              <a:rPr lang="en-US" altLang="zh-TW" sz="2400" dirty="0" smtClean="0">
                <a:solidFill>
                  <a:srgbClr val="000099"/>
                </a:solidFill>
              </a:rPr>
              <a:t>linked list</a:t>
            </a:r>
            <a:endParaRPr lang="zh-TW" altLang="en-US" sz="2400" dirty="0">
              <a:solidFill>
                <a:srgbClr val="000099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Linear Open Addressing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310487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Procedure of </a:t>
            </a:r>
            <a:r>
              <a:rPr lang="en-US" altLang="zh-TW" dirty="0" smtClean="0">
                <a:solidFill>
                  <a:srgbClr val="0000CC"/>
                </a:solidFill>
              </a:rPr>
              <a:t>searching an identifier x</a:t>
            </a:r>
          </a:p>
          <a:p>
            <a:pPr marL="531813" lvl="1"/>
            <a:r>
              <a:rPr lang="en-US" altLang="zh-TW" dirty="0" smtClean="0"/>
              <a:t>Step 1: compute h(x)</a:t>
            </a:r>
          </a:p>
          <a:p>
            <a:pPr marL="531813" lvl="1"/>
            <a:r>
              <a:rPr lang="en-US" altLang="zh-TW" dirty="0" smtClean="0"/>
              <a:t>Step 2: examine identifiers at positions </a:t>
            </a:r>
            <a:r>
              <a:rPr lang="en-US" altLang="zh-TW" dirty="0" smtClean="0">
                <a:solidFill>
                  <a:srgbClr val="0000CC"/>
                </a:solidFill>
              </a:rPr>
              <a:t>ht[h(x)]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CC"/>
                </a:solidFill>
              </a:rPr>
              <a:t>ht[h(x)+1]</a:t>
            </a:r>
            <a:r>
              <a:rPr lang="en-US" altLang="zh-TW" dirty="0" smtClean="0"/>
              <a:t>, ..., </a:t>
            </a:r>
            <a:r>
              <a:rPr lang="en-US" altLang="zh-TW" dirty="0" smtClean="0">
                <a:solidFill>
                  <a:srgbClr val="0000CC"/>
                </a:solidFill>
              </a:rPr>
              <a:t>ht[(h(x)+j]</a:t>
            </a:r>
            <a:r>
              <a:rPr lang="en-US" altLang="zh-TW" dirty="0" smtClean="0"/>
              <a:t> in this order until one of the following happens:</a:t>
            </a:r>
          </a:p>
          <a:p>
            <a:pPr marL="531813" lvl="1">
              <a:buNone/>
            </a:pPr>
            <a:r>
              <a:rPr lang="en-US" altLang="zh-TW" dirty="0" smtClean="0"/>
              <a:t>	(a) </a:t>
            </a:r>
            <a:r>
              <a:rPr lang="en-US" altLang="zh-TW" dirty="0" smtClean="0">
                <a:solidFill>
                  <a:srgbClr val="C00000"/>
                </a:solidFill>
              </a:rPr>
              <a:t>ht[ h(x)+j ] = x</a:t>
            </a:r>
            <a:r>
              <a:rPr lang="en-US" altLang="zh-TW" dirty="0" smtClean="0"/>
              <a:t>; in this case </a:t>
            </a:r>
            <a:r>
              <a:rPr lang="en-US" altLang="zh-TW" dirty="0" smtClean="0">
                <a:solidFill>
                  <a:srgbClr val="0000CC"/>
                </a:solidFill>
              </a:rPr>
              <a:t>x is found</a:t>
            </a:r>
          </a:p>
          <a:p>
            <a:pPr marL="531813" lvl="1">
              <a:buNone/>
            </a:pPr>
            <a:r>
              <a:rPr lang="en-US" altLang="zh-TW" dirty="0" smtClean="0"/>
              <a:t>	(b) </a:t>
            </a:r>
            <a:r>
              <a:rPr lang="en-US" altLang="zh-TW" dirty="0" smtClean="0">
                <a:solidFill>
                  <a:srgbClr val="C00000"/>
                </a:solidFill>
              </a:rPr>
              <a:t>ht[ h(x)+j ] is null</a:t>
            </a:r>
            <a:r>
              <a:rPr lang="en-US" altLang="zh-TW" dirty="0" smtClean="0"/>
              <a:t>; x is </a:t>
            </a:r>
            <a:r>
              <a:rPr lang="en-US" altLang="zh-TW" dirty="0" smtClean="0">
                <a:solidFill>
                  <a:srgbClr val="0000CC"/>
                </a:solidFill>
              </a:rPr>
              <a:t>not in the table</a:t>
            </a:r>
          </a:p>
          <a:p>
            <a:pPr marL="531813" lvl="1">
              <a:buNone/>
            </a:pPr>
            <a:r>
              <a:rPr lang="en-US" altLang="zh-TW" dirty="0" smtClean="0"/>
              <a:t>	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55</a:t>
            </a:fld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3691" y="4312130"/>
            <a:ext cx="4596765" cy="210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直線單箭頭接點 6"/>
          <p:cNvCxnSpPr/>
          <p:nvPr/>
        </p:nvCxnSpPr>
        <p:spPr>
          <a:xfrm>
            <a:off x="7723163" y="5303520"/>
            <a:ext cx="0" cy="5205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內容版面配置區 2"/>
          <p:cNvSpPr txBox="1">
            <a:spLocks/>
          </p:cNvSpPr>
          <p:nvPr/>
        </p:nvSpPr>
        <p:spPr>
          <a:xfrm>
            <a:off x="626305" y="4234366"/>
            <a:ext cx="3382988" cy="1953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900113" marR="0" lvl="1" indent="-3651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(c) We return to the starting position h(x);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table is full and x is not in the table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8.4 Linear Probing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09333"/>
            <a:ext cx="8121455" cy="5100014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&lt; 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K, 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E &gt;</a:t>
            </a:r>
            <a:endParaRPr lang="zh-TW" altLang="zh-TW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pair&lt; K, E&gt;*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LinearProbing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&lt;K, E&gt;::Get(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K&amp; k)</a:t>
            </a:r>
            <a:endParaRPr lang="zh-TW" altLang="zh-TW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US" altLang="zh-TW" dirty="0" smtClean="0">
                <a:cs typeface="Consolas" pitchFamily="49" charset="0"/>
              </a:rPr>
              <a:t>// search the linear probing hash table ht</a:t>
            </a:r>
            <a:r>
              <a:rPr lang="zh-TW" altLang="zh-TW" dirty="0" smtClean="0">
                <a:cs typeface="Consolas" pitchFamily="49" charset="0"/>
              </a:rPr>
              <a:t>（</a:t>
            </a:r>
            <a:r>
              <a:rPr lang="en-US" altLang="zh-TW" dirty="0" smtClean="0">
                <a:cs typeface="Consolas" pitchFamily="49" charset="0"/>
              </a:rPr>
              <a:t>each bucket has exactly one </a:t>
            </a:r>
          </a:p>
          <a:p>
            <a:pPr>
              <a:buNone/>
            </a:pPr>
            <a:r>
              <a:rPr lang="en-US" altLang="zh-TW" dirty="0" smtClean="0">
                <a:cs typeface="Consolas" pitchFamily="49" charset="0"/>
              </a:rPr>
              <a:t>     // slot</a:t>
            </a:r>
            <a:r>
              <a:rPr lang="zh-TW" altLang="zh-TW" dirty="0" smtClean="0">
                <a:cs typeface="Consolas" pitchFamily="49" charset="0"/>
              </a:rPr>
              <a:t>）</a:t>
            </a:r>
            <a:r>
              <a:rPr lang="en-US" altLang="zh-TW" dirty="0" smtClean="0">
                <a:cs typeface="Consolas" pitchFamily="49" charset="0"/>
              </a:rPr>
              <a:t>for k.  If a pair with this key is found, return a pointer to this pair;</a:t>
            </a:r>
          </a:p>
          <a:p>
            <a:pPr>
              <a:buNone/>
            </a:pPr>
            <a:r>
              <a:rPr lang="en-US" altLang="zh-TW" dirty="0" smtClean="0">
                <a:cs typeface="Consolas" pitchFamily="49" charset="0"/>
              </a:rPr>
              <a:t>     // otherwise, return 0</a:t>
            </a:r>
            <a:endParaRPr lang="zh-TW" altLang="zh-TW" dirty="0" smtClean="0">
              <a:cs typeface="Consolas" pitchFamily="49" charset="0"/>
            </a:endParaRP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= h(k)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// home bucket</a:t>
            </a:r>
            <a:endParaRPr lang="zh-TW" altLang="zh-TW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j;</a:t>
            </a:r>
            <a:endParaRPr lang="zh-TW" altLang="zh-TW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( j =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; ht[j] &amp;&amp; ht[j]→first != k;) 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{</a:t>
            </a:r>
            <a:endParaRPr lang="zh-TW" altLang="zh-TW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		j = (j + 1 ) % b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  // treat the table as circular</a:t>
            </a:r>
            <a:endParaRPr lang="zh-TW" altLang="zh-TW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( j == </a:t>
            </a:r>
            <a:r>
              <a:rPr lang="en-US" altLang="zh-TW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) 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// back to the start point</a:t>
            </a:r>
            <a:endParaRPr lang="zh-TW" altLang="zh-TW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	}</a:t>
            </a:r>
            <a:endParaRPr lang="zh-TW" altLang="zh-TW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(ht[j]→first == k) 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ht[j]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TW" dirty="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zh-TW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zh-TW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56</a:t>
            </a:fld>
            <a:endParaRPr lang="zh-TW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48573" y="5080267"/>
            <a:ext cx="3267291" cy="1735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Problem of Linear Open Addressing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Identifiers tend to cluster together</a:t>
            </a:r>
          </a:p>
          <a:p>
            <a:pPr lvl="1"/>
            <a:r>
              <a:rPr lang="en-US" altLang="zh-TW" dirty="0" smtClean="0"/>
              <a:t>Increase the search time</a:t>
            </a:r>
          </a:p>
          <a:p>
            <a:pPr lvl="1"/>
            <a:r>
              <a:rPr lang="en-US" altLang="zh-TW" dirty="0" smtClean="0"/>
              <a:t>Could be worse than the </a:t>
            </a:r>
            <a:r>
              <a:rPr lang="en-US" altLang="zh-TW" dirty="0" smtClean="0">
                <a:solidFill>
                  <a:srgbClr val="C00000"/>
                </a:solidFill>
              </a:rPr>
              <a:t>search tree structure</a:t>
            </a:r>
          </a:p>
          <a:p>
            <a:r>
              <a:rPr lang="en-US" altLang="zh-TW" dirty="0" smtClean="0"/>
              <a:t>An analysis shows that</a:t>
            </a:r>
          </a:p>
          <a:p>
            <a:pPr lvl="1"/>
            <a:r>
              <a:rPr lang="en-US" altLang="zh-TW" dirty="0" smtClean="0"/>
              <a:t>It takes </a:t>
            </a:r>
            <a:r>
              <a:rPr lang="en-US" altLang="zh-TW" dirty="0" smtClean="0">
                <a:solidFill>
                  <a:srgbClr val="0000CC"/>
                </a:solidFill>
              </a:rPr>
              <a:t>(2-</a:t>
            </a:r>
            <a:r>
              <a:rPr lang="en-US" altLang="zh-TW" dirty="0" smtClean="0">
                <a:solidFill>
                  <a:srgbClr val="0000CC"/>
                </a:solidFill>
                <a:latin typeface="Symbol" pitchFamily="18" charset="2"/>
              </a:rPr>
              <a:t></a:t>
            </a:r>
            <a:r>
              <a:rPr lang="en-US" altLang="zh-TW" dirty="0" smtClean="0">
                <a:solidFill>
                  <a:srgbClr val="0000CC"/>
                </a:solidFill>
              </a:rPr>
              <a:t>)/(2-2</a:t>
            </a:r>
            <a:r>
              <a:rPr lang="en-US" altLang="zh-TW" dirty="0" smtClean="0">
                <a:solidFill>
                  <a:srgbClr val="0000CC"/>
                </a:solidFill>
                <a:latin typeface="Symbol" pitchFamily="18" charset="2"/>
              </a:rPr>
              <a:t></a:t>
            </a:r>
            <a:r>
              <a:rPr lang="en-US" altLang="zh-TW" dirty="0" smtClean="0">
                <a:solidFill>
                  <a:srgbClr val="0000CC"/>
                </a:solidFill>
              </a:rPr>
              <a:t>) </a:t>
            </a:r>
            <a:r>
              <a:rPr lang="en-US" altLang="zh-TW" dirty="0" smtClean="0"/>
              <a:t>to </a:t>
            </a:r>
            <a:r>
              <a:rPr lang="en-US" altLang="zh-TW" dirty="0" smtClean="0">
                <a:solidFill>
                  <a:srgbClr val="0000CC"/>
                </a:solidFill>
              </a:rPr>
              <a:t>look up an identifier</a:t>
            </a:r>
          </a:p>
          <a:p>
            <a:pPr lvl="1"/>
            <a:r>
              <a:rPr lang="en-US" altLang="zh-TW" dirty="0" smtClean="0"/>
              <a:t>Where </a:t>
            </a:r>
            <a:r>
              <a:rPr lang="en-US" altLang="zh-TW" dirty="0" smtClean="0">
                <a:solidFill>
                  <a:srgbClr val="990099"/>
                </a:solidFill>
                <a:latin typeface="Symbol" pitchFamily="18" charset="2"/>
              </a:rPr>
              <a:t></a:t>
            </a:r>
            <a:r>
              <a:rPr lang="en-US" altLang="zh-TW" dirty="0" smtClean="0"/>
              <a:t> is the </a:t>
            </a:r>
            <a:r>
              <a:rPr lang="en-US" altLang="zh-TW" dirty="0" smtClean="0">
                <a:solidFill>
                  <a:srgbClr val="990099"/>
                </a:solidFill>
              </a:rPr>
              <a:t>loading density (n/(</a:t>
            </a:r>
            <a:r>
              <a:rPr lang="en-US" altLang="zh-TW" dirty="0" err="1" smtClean="0">
                <a:solidFill>
                  <a:srgbClr val="990099"/>
                </a:solidFill>
              </a:rPr>
              <a:t>sb</a:t>
            </a:r>
            <a:r>
              <a:rPr lang="en-US" altLang="zh-TW" dirty="0" smtClean="0">
                <a:solidFill>
                  <a:srgbClr val="990099"/>
                </a:solidFill>
              </a:rPr>
              <a:t>))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Quadratic probing</a:t>
            </a:r>
          </a:p>
          <a:p>
            <a:pPr lvl="1"/>
            <a:r>
              <a:rPr lang="en-US" altLang="zh-TW" dirty="0" smtClean="0"/>
              <a:t>improve the </a:t>
            </a:r>
            <a:r>
              <a:rPr lang="en-US" altLang="zh-TW" dirty="0" smtClean="0">
                <a:solidFill>
                  <a:srgbClr val="0000CC"/>
                </a:solidFill>
              </a:rPr>
              <a:t>clustering problem</a:t>
            </a:r>
          </a:p>
          <a:p>
            <a:pPr lvl="1"/>
            <a:r>
              <a:rPr lang="en-US" altLang="zh-TW" dirty="0" smtClean="0"/>
              <a:t>check sequence:</a:t>
            </a:r>
          </a:p>
          <a:p>
            <a:pPr lvl="1">
              <a:buNone/>
            </a:pPr>
            <a:r>
              <a:rPr lang="en-US" altLang="zh-TW" dirty="0" smtClean="0"/>
              <a:t>   (</a:t>
            </a:r>
            <a:r>
              <a:rPr lang="pt-BR" altLang="zh-TW" dirty="0" smtClean="0"/>
              <a:t>(h(k)+i</a:t>
            </a:r>
            <a:r>
              <a:rPr lang="pt-BR" altLang="zh-TW" baseline="30000" dirty="0" smtClean="0"/>
              <a:t>2</a:t>
            </a:r>
            <a:r>
              <a:rPr lang="pt-BR" altLang="zh-TW" dirty="0" smtClean="0"/>
              <a:t>)%b) and ((h(k)-i</a:t>
            </a:r>
            <a:r>
              <a:rPr lang="pt-BR" altLang="zh-TW" baseline="30000" dirty="0" smtClean="0"/>
              <a:t>2</a:t>
            </a:r>
            <a:r>
              <a:rPr lang="pt-BR" altLang="zh-TW" dirty="0" smtClean="0"/>
              <a:t>)%b)</a:t>
            </a:r>
          </a:p>
          <a:p>
            <a:pPr lvl="1">
              <a:buNone/>
            </a:pPr>
            <a:r>
              <a:rPr lang="pt-BR" altLang="zh-TW" dirty="0" smtClean="0"/>
              <a:t>   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= 1, 2, ...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57</a:t>
            </a:fld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396" y="4384922"/>
            <a:ext cx="3530991" cy="230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Rehashing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Another way to </a:t>
            </a:r>
            <a:r>
              <a:rPr lang="en-US" altLang="zh-TW" dirty="0" smtClean="0">
                <a:solidFill>
                  <a:srgbClr val="C00000"/>
                </a:solidFill>
              </a:rPr>
              <a:t>control the growth of clusters </a:t>
            </a:r>
            <a:r>
              <a:rPr lang="en-US" altLang="zh-TW" dirty="0" smtClean="0"/>
              <a:t>is to use a series of hash functions h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h</a:t>
            </a:r>
            <a:r>
              <a:rPr lang="en-US" altLang="zh-TW" baseline="-25000" dirty="0" smtClean="0"/>
              <a:t>2</a:t>
            </a:r>
            <a:r>
              <a:rPr lang="en-US" altLang="zh-TW" dirty="0" smtClean="0"/>
              <a:t>, …, h</a:t>
            </a:r>
            <a:r>
              <a:rPr lang="en-US" altLang="zh-TW" baseline="-25000" dirty="0" smtClean="0"/>
              <a:t>m</a:t>
            </a:r>
            <a:r>
              <a:rPr lang="en-US" altLang="zh-TW" dirty="0" smtClean="0"/>
              <a:t>. This is called </a:t>
            </a:r>
            <a:r>
              <a:rPr lang="en-US" altLang="zh-TW" dirty="0" smtClean="0">
                <a:solidFill>
                  <a:srgbClr val="0000CC"/>
                </a:solidFill>
              </a:rPr>
              <a:t>rehashing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Buckets h</a:t>
            </a:r>
            <a:r>
              <a:rPr lang="en-US" altLang="zh-TW" baseline="-25000" dirty="0" smtClean="0"/>
              <a:t>i</a:t>
            </a:r>
            <a:r>
              <a:rPr lang="en-US" altLang="zh-TW" dirty="0" smtClean="0"/>
              <a:t>(k), 1 ≤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≤ m are examined in that order.</a:t>
            </a:r>
          </a:p>
          <a:p>
            <a:r>
              <a:rPr lang="en-US" altLang="zh-TW" dirty="0" smtClean="0"/>
              <a:t>Double hashing:</a:t>
            </a:r>
          </a:p>
          <a:p>
            <a:pPr lvl="1"/>
            <a:r>
              <a:rPr lang="en-US" altLang="zh-TW" dirty="0" smtClean="0"/>
              <a:t>If h(k) is occupied, then we </a:t>
            </a:r>
            <a:r>
              <a:rPr lang="en-US" altLang="zh-TW" dirty="0" smtClean="0">
                <a:solidFill>
                  <a:srgbClr val="0000CC"/>
                </a:solidFill>
              </a:rPr>
              <a:t>iteratively try buckets</a:t>
            </a:r>
          </a:p>
          <a:p>
            <a:pPr>
              <a:buNone/>
            </a:pPr>
            <a:r>
              <a:rPr lang="pt-BR" altLang="zh-TW" dirty="0" smtClean="0"/>
              <a:t>		   h(k) + j*h‘(k) for j=1, 2,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Linear probing</a:t>
            </a:r>
            <a:r>
              <a:rPr lang="en-US" altLang="zh-TW" dirty="0" smtClean="0"/>
              <a:t> performs poorly because the search for an identifier involves comparisons with identifiers that have different hash values.</a:t>
            </a:r>
          </a:p>
          <a:p>
            <a:pPr lvl="1"/>
            <a:r>
              <a:rPr lang="en-US" altLang="zh-TW" dirty="0" smtClean="0"/>
              <a:t>e.g., search of ZA involves comparisons with the buckets ht[0] – ht[7] which are not possible of colliding with ZA.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Unnecessary comparisons </a:t>
            </a:r>
            <a:r>
              <a:rPr lang="en-US" altLang="zh-TW" dirty="0" smtClean="0"/>
              <a:t>can be avoided if </a:t>
            </a:r>
            <a:r>
              <a:rPr lang="en-US" altLang="zh-TW" dirty="0" smtClean="0">
                <a:solidFill>
                  <a:srgbClr val="0000CC"/>
                </a:solidFill>
              </a:rPr>
              <a:t>all the synonyms are put in the same list</a:t>
            </a:r>
            <a:r>
              <a:rPr lang="en-US" altLang="zh-TW" dirty="0" smtClean="0"/>
              <a:t>, where </a:t>
            </a:r>
            <a:r>
              <a:rPr lang="en-US" altLang="zh-TW" dirty="0" smtClean="0">
                <a:solidFill>
                  <a:srgbClr val="0000CC"/>
                </a:solidFill>
              </a:rPr>
              <a:t>one list per bucket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Each chain has a </a:t>
            </a:r>
            <a:r>
              <a:rPr lang="en-US" altLang="zh-TW" dirty="0" smtClean="0">
                <a:solidFill>
                  <a:srgbClr val="C00000"/>
                </a:solidFill>
              </a:rPr>
              <a:t>head node</a:t>
            </a:r>
            <a:r>
              <a:rPr lang="en-US" altLang="zh-TW" dirty="0" smtClean="0"/>
              <a:t>. Head nodes are stored sequentially.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59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Applications of Dictionary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Spelling checker</a:t>
            </a:r>
          </a:p>
          <a:p>
            <a:r>
              <a:rPr lang="en-US" altLang="zh-TW" dirty="0" smtClean="0"/>
              <a:t>Thesaurus</a:t>
            </a:r>
          </a:p>
          <a:p>
            <a:r>
              <a:rPr lang="en-US" altLang="zh-TW" dirty="0" smtClean="0"/>
              <a:t>Natural language dictionary </a:t>
            </a:r>
          </a:p>
          <a:p>
            <a:pPr lvl="1"/>
            <a:r>
              <a:rPr lang="en-US" altLang="zh-TW" dirty="0" smtClean="0"/>
              <a:t>key: word in language X; value: word in language Y</a:t>
            </a:r>
            <a:endParaRPr lang="zh-TW" altLang="en-US" dirty="0" smtClean="0"/>
          </a:p>
          <a:p>
            <a:r>
              <a:rPr lang="en-US" altLang="zh-TW" dirty="0" smtClean="0"/>
              <a:t>Index for a database</a:t>
            </a:r>
          </a:p>
          <a:p>
            <a:r>
              <a:rPr lang="en-US" altLang="zh-TW" dirty="0" smtClean="0"/>
              <a:t>Contact book </a:t>
            </a:r>
          </a:p>
          <a:p>
            <a:pPr lvl="1"/>
            <a:r>
              <a:rPr lang="en-US" altLang="zh-TW" dirty="0" smtClean="0"/>
              <a:t>key: name of person; value: telephone number </a:t>
            </a:r>
          </a:p>
          <a:p>
            <a:r>
              <a:rPr lang="en-US" altLang="zh-TW" dirty="0" smtClean="0"/>
              <a:t>Property-value collection </a:t>
            </a:r>
          </a:p>
          <a:p>
            <a:pPr lvl="1"/>
            <a:r>
              <a:rPr lang="en-US" altLang="zh-TW" dirty="0" smtClean="0"/>
              <a:t>key: property name; value: associated value </a:t>
            </a:r>
          </a:p>
          <a:p>
            <a:r>
              <a:rPr lang="en-US" altLang="zh-TW" dirty="0" smtClean="0">
                <a:solidFill>
                  <a:srgbClr val="0000CC"/>
                </a:solidFill>
              </a:rPr>
              <a:t>Symbol tables</a:t>
            </a:r>
            <a:r>
              <a:rPr lang="en-US" altLang="zh-TW" dirty="0" smtClean="0"/>
              <a:t> generated by loaders, assemblers, and compilers, e.g.,</a:t>
            </a:r>
          </a:p>
          <a:p>
            <a:pPr lvl="1"/>
            <a:r>
              <a:rPr lang="en-US" altLang="zh-TW" dirty="0" smtClean="0"/>
              <a:t>Table of program variable </a:t>
            </a:r>
            <a:r>
              <a:rPr lang="en-US" altLang="zh-TW" dirty="0" err="1" smtClean="0"/>
              <a:t>identifiers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key: </a:t>
            </a:r>
            <a:r>
              <a:rPr lang="en-US" altLang="zh-TW" dirty="0" err="1" smtClean="0"/>
              <a:t>identifier</a:t>
            </a:r>
            <a:r>
              <a:rPr lang="en-US" altLang="zh-TW" dirty="0" smtClean="0"/>
              <a:t>;  value:  address in memory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Chain-Based Hash Table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3962303" cy="510001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Each bucket is a chain</a:t>
            </a:r>
          </a:p>
          <a:p>
            <a:pPr lvl="1"/>
            <a:r>
              <a:rPr lang="en-US" altLang="zh-TW" dirty="0" smtClean="0"/>
              <a:t>Chain nodes are typically </a:t>
            </a:r>
            <a:r>
              <a:rPr lang="en-US" altLang="zh-TW" dirty="0" smtClean="0">
                <a:solidFill>
                  <a:srgbClr val="0000CC"/>
                </a:solidFill>
              </a:rPr>
              <a:t>unordered</a:t>
            </a:r>
          </a:p>
          <a:p>
            <a:pPr lvl="2"/>
            <a:r>
              <a:rPr lang="en-US" altLang="zh-TW" sz="2200" dirty="0" smtClean="0"/>
              <a:t>We typically expect the hash function spreads records uniformly enough</a:t>
            </a:r>
          </a:p>
          <a:p>
            <a:pPr lvl="2"/>
            <a:r>
              <a:rPr lang="en-US" altLang="zh-TW" sz="2200" dirty="0" smtClean="0"/>
              <a:t>Thus each chain does not contain too many nodes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Linearly traversing a chain</a:t>
            </a:r>
            <a:r>
              <a:rPr lang="en-US" altLang="zh-TW" dirty="0" smtClean="0"/>
              <a:t> is required for inserting, finding, and removing a key</a:t>
            </a:r>
          </a:p>
          <a:p>
            <a:pPr lvl="2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>
                <a:solidFill>
                  <a:schemeClr val="tx1"/>
                </a:solidFill>
              </a:rPr>
              <a:pPr/>
              <a:t>60</a:t>
            </a:fld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5" name="內容版面配置區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116649"/>
              </p:ext>
            </p:extLst>
          </p:nvPr>
        </p:nvGraphicFramePr>
        <p:xfrm>
          <a:off x="4961047" y="2518680"/>
          <a:ext cx="426293" cy="35947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2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994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9942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4643331" y="25564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43331" y="29257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 rot="5400000">
            <a:off x="4698858" y="330811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643331" y="4136606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49221" y="45045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57236" y="3741827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650982" y="491283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626499" y="534471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 rot="5400000">
            <a:off x="4695138" y="572703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…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5682640" y="2592467"/>
            <a:ext cx="1465053" cy="281940"/>
            <a:chOff x="6391167" y="1722120"/>
            <a:chExt cx="1465053" cy="281940"/>
          </a:xfrm>
        </p:grpSpPr>
        <p:sp>
          <p:nvSpPr>
            <p:cNvPr id="15" name="矩形 14"/>
            <p:cNvSpPr/>
            <p:nvPr/>
          </p:nvSpPr>
          <p:spPr>
            <a:xfrm>
              <a:off x="6391167" y="1722120"/>
              <a:ext cx="1221213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>
                  <a:solidFill>
                    <a:schemeClr val="tx1"/>
                  </a:solidFill>
                </a:rPr>
                <a:t>(Alice, 100)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612380" y="1722120"/>
              <a:ext cx="24384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391167" y="1722120"/>
              <a:ext cx="1465053" cy="2819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7362716" y="2973940"/>
            <a:ext cx="1465053" cy="281940"/>
            <a:chOff x="6391167" y="1722120"/>
            <a:chExt cx="1465053" cy="281940"/>
          </a:xfrm>
        </p:grpSpPr>
        <p:sp>
          <p:nvSpPr>
            <p:cNvPr id="20" name="矩形 19"/>
            <p:cNvSpPr/>
            <p:nvPr/>
          </p:nvSpPr>
          <p:spPr>
            <a:xfrm>
              <a:off x="6391167" y="1722120"/>
              <a:ext cx="1221213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(Ben, 70)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7612380" y="1722120"/>
              <a:ext cx="24384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391167" y="1722120"/>
              <a:ext cx="1465053" cy="2819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5682641" y="2973940"/>
            <a:ext cx="1465053" cy="281940"/>
            <a:chOff x="6391167" y="1722120"/>
            <a:chExt cx="1465053" cy="281940"/>
          </a:xfrm>
        </p:grpSpPr>
        <p:sp>
          <p:nvSpPr>
            <p:cNvPr id="26" name="矩形 25"/>
            <p:cNvSpPr/>
            <p:nvPr/>
          </p:nvSpPr>
          <p:spPr>
            <a:xfrm>
              <a:off x="6391167" y="1722120"/>
              <a:ext cx="1221213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(Bob, 80)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7612380" y="1722120"/>
              <a:ext cx="24384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391167" y="1722120"/>
              <a:ext cx="1465053" cy="2819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5682641" y="3788142"/>
            <a:ext cx="1465053" cy="281940"/>
            <a:chOff x="6391167" y="1722120"/>
            <a:chExt cx="1465053" cy="281940"/>
          </a:xfrm>
        </p:grpSpPr>
        <p:sp>
          <p:nvSpPr>
            <p:cNvPr id="30" name="矩形 29"/>
            <p:cNvSpPr/>
            <p:nvPr/>
          </p:nvSpPr>
          <p:spPr>
            <a:xfrm>
              <a:off x="6391167" y="1722120"/>
              <a:ext cx="1221213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(Irene, 85)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612380" y="1722120"/>
              <a:ext cx="24384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6391167" y="1722120"/>
              <a:ext cx="1465053" cy="2819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5682642" y="4180302"/>
            <a:ext cx="1465053" cy="281940"/>
            <a:chOff x="6391167" y="1722120"/>
            <a:chExt cx="1465053" cy="281940"/>
          </a:xfrm>
        </p:grpSpPr>
        <p:sp>
          <p:nvSpPr>
            <p:cNvPr id="34" name="矩形 33"/>
            <p:cNvSpPr/>
            <p:nvPr/>
          </p:nvSpPr>
          <p:spPr>
            <a:xfrm>
              <a:off x="6391167" y="1722120"/>
              <a:ext cx="1221213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(John, 95)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7612380" y="1722120"/>
              <a:ext cx="24384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391167" y="1722120"/>
              <a:ext cx="1465053" cy="2819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7362717" y="4179538"/>
            <a:ext cx="1465053" cy="281940"/>
            <a:chOff x="6391167" y="1722120"/>
            <a:chExt cx="1465053" cy="281940"/>
          </a:xfrm>
        </p:grpSpPr>
        <p:sp>
          <p:nvSpPr>
            <p:cNvPr id="38" name="矩形 37"/>
            <p:cNvSpPr/>
            <p:nvPr/>
          </p:nvSpPr>
          <p:spPr>
            <a:xfrm>
              <a:off x="6391167" y="1722120"/>
              <a:ext cx="1221213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(Jane, 100)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612380" y="1722120"/>
              <a:ext cx="24384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6391167" y="1722120"/>
              <a:ext cx="1465053" cy="2819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/>
          <p:cNvGrpSpPr/>
          <p:nvPr/>
        </p:nvGrpSpPr>
        <p:grpSpPr>
          <a:xfrm>
            <a:off x="5682642" y="4548283"/>
            <a:ext cx="1465053" cy="281940"/>
            <a:chOff x="6391167" y="1722120"/>
            <a:chExt cx="1465053" cy="281940"/>
          </a:xfrm>
        </p:grpSpPr>
        <p:sp>
          <p:nvSpPr>
            <p:cNvPr id="42" name="矩形 41"/>
            <p:cNvSpPr/>
            <p:nvPr/>
          </p:nvSpPr>
          <p:spPr>
            <a:xfrm>
              <a:off x="6391167" y="1722120"/>
              <a:ext cx="1221213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(Ken, 75)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7612380" y="1722120"/>
              <a:ext cx="24384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6391167" y="1722120"/>
              <a:ext cx="1465053" cy="2819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7362717" y="4548283"/>
            <a:ext cx="1465053" cy="281940"/>
            <a:chOff x="6391167" y="1722120"/>
            <a:chExt cx="1465053" cy="281940"/>
          </a:xfrm>
        </p:grpSpPr>
        <p:sp>
          <p:nvSpPr>
            <p:cNvPr id="46" name="矩形 45"/>
            <p:cNvSpPr/>
            <p:nvPr/>
          </p:nvSpPr>
          <p:spPr>
            <a:xfrm>
              <a:off x="6391167" y="1722120"/>
              <a:ext cx="1221213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(Kevin, 70)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612380" y="1722120"/>
              <a:ext cx="24384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6391167" y="1722120"/>
              <a:ext cx="1465053" cy="2819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5682643" y="4956526"/>
            <a:ext cx="1465053" cy="281940"/>
            <a:chOff x="6391167" y="1722120"/>
            <a:chExt cx="1465053" cy="281940"/>
          </a:xfrm>
        </p:grpSpPr>
        <p:sp>
          <p:nvSpPr>
            <p:cNvPr id="50" name="矩形 49"/>
            <p:cNvSpPr/>
            <p:nvPr/>
          </p:nvSpPr>
          <p:spPr>
            <a:xfrm>
              <a:off x="6391167" y="1722120"/>
              <a:ext cx="1221213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(Linda, 90)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7612380" y="1722120"/>
              <a:ext cx="24384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391167" y="1722120"/>
              <a:ext cx="1465053" cy="2819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7" name="群組 56"/>
          <p:cNvGrpSpPr/>
          <p:nvPr/>
        </p:nvGrpSpPr>
        <p:grpSpPr>
          <a:xfrm>
            <a:off x="5683788" y="5376659"/>
            <a:ext cx="1465053" cy="281940"/>
            <a:chOff x="6391167" y="1722120"/>
            <a:chExt cx="1465053" cy="281940"/>
          </a:xfrm>
        </p:grpSpPr>
        <p:sp>
          <p:nvSpPr>
            <p:cNvPr id="58" name="矩形 57"/>
            <p:cNvSpPr/>
            <p:nvPr/>
          </p:nvSpPr>
          <p:spPr>
            <a:xfrm>
              <a:off x="6391167" y="1722120"/>
              <a:ext cx="1221213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(Mary, 85)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7612380" y="1722120"/>
              <a:ext cx="24384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391167" y="1722120"/>
              <a:ext cx="1465053" cy="2819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5682644" y="5770728"/>
            <a:ext cx="1465053" cy="281940"/>
            <a:chOff x="6391167" y="1722120"/>
            <a:chExt cx="1465053" cy="281940"/>
          </a:xfrm>
        </p:grpSpPr>
        <p:sp>
          <p:nvSpPr>
            <p:cNvPr id="62" name="矩形 61"/>
            <p:cNvSpPr/>
            <p:nvPr/>
          </p:nvSpPr>
          <p:spPr>
            <a:xfrm>
              <a:off x="6391167" y="1722120"/>
              <a:ext cx="1221213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(Zoe, 80)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7612380" y="1722120"/>
              <a:ext cx="243840" cy="2819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-US" altLang="zh-TW" dirty="0" smtClean="0">
                  <a:solidFill>
                    <a:schemeClr val="tx1"/>
                  </a:solidFill>
                </a:rPr>
                <a:t>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6391167" y="1722120"/>
              <a:ext cx="1465053" cy="2819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66" name="直線接點 65"/>
          <p:cNvCxnSpPr/>
          <p:nvPr/>
        </p:nvCxnSpPr>
        <p:spPr>
          <a:xfrm>
            <a:off x="5227320" y="2725817"/>
            <a:ext cx="45532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5227320" y="3108317"/>
            <a:ext cx="45532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5227320" y="3926493"/>
            <a:ext cx="45532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5227320" y="4330321"/>
            <a:ext cx="45532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5227320" y="4683794"/>
            <a:ext cx="45532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5227320" y="5087086"/>
            <a:ext cx="45532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5227320" y="5517629"/>
            <a:ext cx="45532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>
            <a:off x="5226380" y="5904827"/>
            <a:ext cx="45532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7025773" y="3114910"/>
            <a:ext cx="3334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/>
          <p:cNvCxnSpPr/>
          <p:nvPr/>
        </p:nvCxnSpPr>
        <p:spPr>
          <a:xfrm>
            <a:off x="7029316" y="4330321"/>
            <a:ext cx="3334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7025773" y="4701195"/>
            <a:ext cx="3334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/>
          <p:cNvSpPr txBox="1"/>
          <p:nvPr/>
        </p:nvSpPr>
        <p:spPr>
          <a:xfrm>
            <a:off x="6006905" y="2208628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data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750161" y="220628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link</a:t>
            </a:r>
            <a:endParaRPr lang="zh-TW" alt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90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Chaining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61</a:t>
            </a:fld>
            <a:endParaRPr lang="zh-TW" altLang="en-US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/>
        </p:nvGraphicFramePr>
        <p:xfrm>
          <a:off x="675249" y="1491176"/>
          <a:ext cx="6203853" cy="5183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3" imgW="7257821" imgH="6069673" progId="Visio.Drawing.11">
                  <p:embed/>
                </p:oleObj>
              </mc:Choice>
              <mc:Fallback>
                <p:oleObj name="Visio" r:id="rId3" imgW="7257821" imgH="6069673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249" y="1491176"/>
                        <a:ext cx="6203853" cy="51837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21712" y="4488473"/>
            <a:ext cx="44958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Program 8.5 Chain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4"/>
            <a:ext cx="7886700" cy="365351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template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&lt;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K,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E&gt;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pair&lt;K, E&gt;* Chaining &lt;K, E&gt;::Get(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const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K&amp; k)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在鏈雜湊表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ht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中搜尋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k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，如果找到具有這個鍵值的字典對，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那麼回傳這個字典對的指標；否則回傳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0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000" b="1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= h(k)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主桶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// </a:t>
            </a:r>
            <a:r>
              <a:rPr lang="zh-TW" altLang="zh-TW" sz="2000" dirty="0" smtClean="0">
                <a:latin typeface="Consolas" pitchFamily="49" charset="0"/>
                <a:cs typeface="Consolas" pitchFamily="49" charset="0"/>
              </a:rPr>
              <a:t>搜尋鏈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ht[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for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ChainNode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&lt;pair&lt;K,E&gt;&gt;* current = ht[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]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current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                                     </a:t>
            </a: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                        current = current -&gt;link)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if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(current-&gt;</a:t>
            </a:r>
            <a:r>
              <a:rPr lang="en-US" altLang="zh-TW" sz="2000" dirty="0" err="1" smtClean="0">
                <a:latin typeface="Consolas" pitchFamily="49" charset="0"/>
                <a:cs typeface="Consolas" pitchFamily="49" charset="0"/>
              </a:rPr>
              <a:t>data.first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==k)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&amp;current-&gt;data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return</a:t>
            </a:r>
            <a:r>
              <a:rPr lang="en-US" altLang="zh-TW" sz="2000" dirty="0" smtClean="0">
                <a:latin typeface="Consolas" pitchFamily="49" charset="0"/>
                <a:cs typeface="Consolas" pitchFamily="49" charset="0"/>
              </a:rPr>
              <a:t> 0</a:t>
            </a: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;</a:t>
            </a:r>
            <a:endParaRPr lang="zh-TW" altLang="zh-TW" sz="20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altLang="zh-TW" sz="2000" b="1" dirty="0" smtClean="0">
                <a:latin typeface="Consolas" pitchFamily="49" charset="0"/>
                <a:cs typeface="Consolas" pitchFamily="49" charset="0"/>
              </a:rPr>
              <a:t>}</a:t>
            </a:r>
            <a:endParaRPr lang="zh-TW" alt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62</a:t>
            </a:fld>
            <a:endParaRPr lang="zh-TW" altLang="en-US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6144" y="4917171"/>
            <a:ext cx="39052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2053884" y="5387927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err="1" smtClean="0"/>
              <a:t>i</a:t>
            </a:r>
            <a:r>
              <a:rPr lang="en-US" altLang="zh-TW" sz="2400" dirty="0" smtClean="0"/>
              <a:t> = h(“B3”) = 1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Comparison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481197"/>
            <a:ext cx="7886700" cy="166996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Hash Function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Division</a:t>
            </a:r>
            <a:r>
              <a:rPr lang="en-US" altLang="zh-TW" dirty="0" smtClean="0"/>
              <a:t> is generally superior to the other types</a:t>
            </a:r>
          </a:p>
          <a:p>
            <a:r>
              <a:rPr lang="en-US" altLang="zh-TW" dirty="0" smtClean="0"/>
              <a:t>Collision handling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Chaining</a:t>
            </a:r>
            <a:r>
              <a:rPr lang="en-US" altLang="zh-TW" dirty="0" smtClean="0"/>
              <a:t> outperforms linear open addressing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63</a:t>
            </a:fld>
            <a:endParaRPr lang="zh-TW" alt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4059" y="3113947"/>
            <a:ext cx="7443935" cy="3701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Chaining vs. Open Addressing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186039"/>
              </p:ext>
            </p:extLst>
          </p:nvPr>
        </p:nvGraphicFramePr>
        <p:xfrm>
          <a:off x="393894" y="1448972"/>
          <a:ext cx="8426548" cy="5120640"/>
        </p:xfrm>
        <a:graphic>
          <a:graphicData uri="http://schemas.openxmlformats.org/drawingml/2006/table">
            <a:tbl>
              <a:tblPr/>
              <a:tblGrid>
                <a:gridCol w="4213274"/>
                <a:gridCol w="4213274"/>
              </a:tblGrid>
              <a:tr h="472059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Chaining</a:t>
                      </a:r>
                      <a:endParaRPr lang="en-US" sz="2200" dirty="0"/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A85A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5A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5A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/>
                        <a:t>Open Addressing</a:t>
                      </a:r>
                      <a:endParaRPr lang="en-US" sz="2200"/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6034"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Elements can be stored at outside of the table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A85A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5A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5A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In open addressing elements should be stored inside the table only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2363"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In chaining at any time the number of elements in the hash table may </a:t>
                      </a:r>
                      <a:r>
                        <a:rPr lang="en-US" sz="2200" dirty="0" smtClean="0"/>
                        <a:t>be greater </a:t>
                      </a:r>
                      <a:r>
                        <a:rPr lang="en-US" sz="2200" dirty="0"/>
                        <a:t>than the size of the hash table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A85A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5A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5A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In open addressing the number of elements present in the hash table will not exceed to number of indices in hash table.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0246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In case of deletion chaining is the best method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A85A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5A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5A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If deletion is not required. Only inserting and searching is required open addressing is better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5525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Chaining requires more space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A85A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5A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5A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dirty="0"/>
                        <a:t>Open addressing requires less space than chaining.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54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8.1 Introduction</a:t>
            </a:r>
          </a:p>
          <a:p>
            <a:r>
              <a:rPr lang="en-US" altLang="zh-TW" dirty="0" smtClean="0">
                <a:solidFill>
                  <a:schemeClr val="bg2">
                    <a:lumMod val="50000"/>
                  </a:schemeClr>
                </a:solidFill>
              </a:rPr>
              <a:t>8.2 Static hashing</a:t>
            </a:r>
          </a:p>
          <a:p>
            <a:r>
              <a:rPr lang="en-US" altLang="zh-TW" b="1" dirty="0" smtClean="0">
                <a:solidFill>
                  <a:srgbClr val="C00000"/>
                </a:solidFill>
              </a:rPr>
              <a:t>8.3 Dynamic hashing</a:t>
            </a:r>
          </a:p>
          <a:p>
            <a:r>
              <a:rPr lang="en-US" altLang="zh-TW" dirty="0" smtClean="0"/>
              <a:t>8.4 Bloom filters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4593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8.3 Dynamic Hashing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09333"/>
            <a:ext cx="8093319" cy="51000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In static hashing, if the hash table is allocated to be </a:t>
            </a:r>
            <a:r>
              <a:rPr lang="en-US" altLang="zh-TW" dirty="0" smtClean="0">
                <a:solidFill>
                  <a:srgbClr val="0000CC"/>
                </a:solidFill>
              </a:rPr>
              <a:t>too small</a:t>
            </a:r>
            <a:r>
              <a:rPr lang="en-US" altLang="zh-TW" dirty="0" smtClean="0"/>
              <a:t>, then when the data </a:t>
            </a:r>
            <a:r>
              <a:rPr lang="en-US" altLang="zh-TW" dirty="0" smtClean="0">
                <a:solidFill>
                  <a:srgbClr val="0000CC"/>
                </a:solidFill>
              </a:rPr>
              <a:t>exceeds the capacity </a:t>
            </a:r>
            <a:r>
              <a:rPr lang="en-US" altLang="zh-TW" dirty="0" smtClean="0"/>
              <a:t>of the hash table (loading </a:t>
            </a:r>
            <a:r>
              <a:rPr lang="en-US" altLang="zh-TW" dirty="0" smtClean="0"/>
              <a:t>density </a:t>
            </a:r>
            <a:r>
              <a:rPr lang="en-US" altLang="zh-TW" dirty="0" smtClean="0"/>
              <a:t>exceeds a threshold), the </a:t>
            </a:r>
            <a:r>
              <a:rPr lang="en-US" altLang="zh-TW" dirty="0" smtClean="0">
                <a:solidFill>
                  <a:srgbClr val="C00000"/>
                </a:solidFill>
              </a:rPr>
              <a:t>entire table must be </a:t>
            </a:r>
            <a:r>
              <a:rPr lang="en-US" altLang="zh-TW" u="sng" dirty="0" smtClean="0">
                <a:solidFill>
                  <a:srgbClr val="C00000"/>
                </a:solidFill>
              </a:rPr>
              <a:t>extended (size increased) and restructured</a:t>
            </a:r>
            <a:r>
              <a:rPr lang="en-US" altLang="zh-TW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altLang="zh-TW" dirty="0" smtClean="0"/>
              <a:t>	e.g., b buckets, divisor D = b </a:t>
            </a:r>
            <a:r>
              <a:rPr lang="en-US" altLang="zh-TW" dirty="0" smtClean="0">
                <a:latin typeface="Calibri"/>
              </a:rPr>
              <a:t>→ 2b + 1 buckets, and new D = 2b+1 </a:t>
            </a:r>
            <a:r>
              <a:rPr lang="en-US" altLang="zh-TW" dirty="0" smtClean="0">
                <a:latin typeface="Calibri"/>
                <a:sym typeface="Symbol"/>
              </a:rPr>
              <a:t> hash function changed </a:t>
            </a:r>
            <a:r>
              <a:rPr lang="en-US" altLang="zh-TW" dirty="0" smtClean="0">
                <a:sym typeface="Symbol"/>
              </a:rPr>
              <a:t> </a:t>
            </a:r>
            <a:r>
              <a:rPr lang="en-US" altLang="zh-TW" dirty="0" smtClean="0">
                <a:latin typeface="Calibri"/>
                <a:sym typeface="Symbol"/>
              </a:rPr>
              <a:t>the whole </a:t>
            </a:r>
            <a:r>
              <a:rPr lang="en-US" altLang="zh-TW" dirty="0" smtClean="0">
                <a:solidFill>
                  <a:srgbClr val="0000CC"/>
                </a:solidFill>
                <a:latin typeface="Calibri"/>
                <a:sym typeface="Symbol"/>
              </a:rPr>
              <a:t>hash table needs rebuilt</a:t>
            </a:r>
            <a:r>
              <a:rPr lang="en-US" altLang="zh-TW" dirty="0" smtClean="0"/>
              <a:t> all over (</a:t>
            </a:r>
            <a:r>
              <a:rPr lang="en-US" altLang="zh-TW" dirty="0" smtClean="0">
                <a:solidFill>
                  <a:srgbClr val="C00000"/>
                </a:solidFill>
              </a:rPr>
              <a:t>not copy</a:t>
            </a:r>
            <a:r>
              <a:rPr lang="en-US" altLang="zh-TW" dirty="0" smtClean="0"/>
              <a:t>) -- a time-consuming process.</a:t>
            </a:r>
          </a:p>
          <a:p>
            <a:r>
              <a:rPr lang="en-US" altLang="zh-TW" dirty="0" smtClean="0"/>
              <a:t>For very large dictionary being accessed 24/7, that means </a:t>
            </a:r>
            <a:r>
              <a:rPr lang="en-US" altLang="zh-TW" dirty="0" smtClean="0">
                <a:solidFill>
                  <a:srgbClr val="0000CC"/>
                </a:solidFill>
              </a:rPr>
              <a:t>unacceptable interruption of service</a:t>
            </a:r>
            <a:r>
              <a:rPr lang="en-US" altLang="zh-TW" dirty="0" smtClean="0"/>
              <a:t> during hash table rebuilding.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66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60405"/>
          </a:xfrm>
        </p:spPr>
        <p:txBody>
          <a:bodyPr/>
          <a:lstStyle/>
          <a:p>
            <a:r>
              <a:rPr lang="en-US" altLang="zh-TW" b="1" dirty="0" smtClean="0"/>
              <a:t>Hash Table Size: b </a:t>
            </a:r>
            <a:r>
              <a:rPr lang="en-US" altLang="zh-TW" b="1" dirty="0" smtClean="0">
                <a:sym typeface="Wingdings" pitchFamily="2" charset="2"/>
              </a:rPr>
              <a:t> 2b+1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67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72640" y="2480220"/>
          <a:ext cx="147241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209"/>
                <a:gridCol w="736209"/>
              </a:tblGrid>
              <a:tr h="29470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(k1,e1)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(k2,e2)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768905" y="1661948"/>
          <a:ext cx="1472418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209"/>
                <a:gridCol w="736209"/>
              </a:tblGrid>
              <a:tr h="29470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(k1,e1)</a:t>
                      </a:r>
                      <a:endParaRPr lang="zh-TW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(k2,e2)</a:t>
                      </a:r>
                      <a:endParaRPr lang="zh-TW" altLang="en-US" sz="14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47114" y="3334051"/>
            <a:ext cx="647114" cy="42203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rgbClr val="0000CC"/>
                </a:solidFill>
              </a:rPr>
              <a:t>h</a:t>
            </a:r>
            <a:r>
              <a:rPr lang="en-US" altLang="zh-TW" sz="2000" baseline="-25000" dirty="0" err="1" smtClean="0">
                <a:solidFill>
                  <a:srgbClr val="0000CC"/>
                </a:solidFill>
              </a:rPr>
              <a:t>D</a:t>
            </a:r>
            <a:r>
              <a:rPr lang="en-US" altLang="zh-TW" sz="2000" dirty="0" smtClean="0">
                <a:solidFill>
                  <a:srgbClr val="0000CC"/>
                </a:solidFill>
              </a:rPr>
              <a:t>(k)</a:t>
            </a:r>
            <a:endParaRPr lang="zh-TW" altLang="en-US" sz="2000" dirty="0">
              <a:solidFill>
                <a:srgbClr val="0000CC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19120" y="3430180"/>
            <a:ext cx="757311" cy="42203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 smtClean="0">
                <a:solidFill>
                  <a:srgbClr val="0000CC"/>
                </a:solidFill>
              </a:rPr>
              <a:t>h</a:t>
            </a:r>
            <a:r>
              <a:rPr lang="en-US" altLang="zh-TW" sz="2000" baseline="-25000" dirty="0" err="1" smtClean="0">
                <a:solidFill>
                  <a:srgbClr val="0000CC"/>
                </a:solidFill>
              </a:rPr>
              <a:t>D</a:t>
            </a:r>
            <a:r>
              <a:rPr lang="en-US" altLang="zh-TW" sz="2000" baseline="-25000" dirty="0" smtClean="0">
                <a:solidFill>
                  <a:srgbClr val="0000CC"/>
                </a:solidFill>
              </a:rPr>
              <a:t>’</a:t>
            </a:r>
            <a:r>
              <a:rPr lang="en-US" altLang="zh-TW" sz="2000" dirty="0" smtClean="0">
                <a:solidFill>
                  <a:srgbClr val="0000CC"/>
                </a:solidFill>
              </a:rPr>
              <a:t>(k)</a:t>
            </a:r>
            <a:endParaRPr lang="zh-TW" altLang="en-US" sz="2000" dirty="0">
              <a:solidFill>
                <a:srgbClr val="0000CC"/>
              </a:solidFill>
            </a:endParaRPr>
          </a:p>
        </p:txBody>
      </p:sp>
      <p:cxnSp>
        <p:nvCxnSpPr>
          <p:cNvPr id="9" name="直線單箭頭接點 8"/>
          <p:cNvCxnSpPr>
            <a:endCxn id="6" idx="1"/>
          </p:cNvCxnSpPr>
          <p:nvPr/>
        </p:nvCxnSpPr>
        <p:spPr>
          <a:xfrm>
            <a:off x="393895" y="3545066"/>
            <a:ext cx="25321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949486" y="3669331"/>
            <a:ext cx="25321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211015" y="3362186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k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766608" y="3444248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k</a:t>
            </a:r>
            <a:endParaRPr lang="zh-TW" altLang="en-US" sz="2000" dirty="0"/>
          </a:p>
        </p:txBody>
      </p:sp>
      <p:cxnSp>
        <p:nvCxnSpPr>
          <p:cNvPr id="14" name="直線單箭頭接點 13"/>
          <p:cNvCxnSpPr>
            <a:stCxn id="6" idx="3"/>
          </p:cNvCxnSpPr>
          <p:nvPr/>
        </p:nvCxnSpPr>
        <p:spPr>
          <a:xfrm flipV="1">
            <a:off x="1294228" y="2686937"/>
            <a:ext cx="731520" cy="858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6" idx="3"/>
          </p:cNvCxnSpPr>
          <p:nvPr/>
        </p:nvCxnSpPr>
        <p:spPr>
          <a:xfrm>
            <a:off x="1294228" y="3545067"/>
            <a:ext cx="731520" cy="9284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stCxn id="7" idx="3"/>
          </p:cNvCxnSpPr>
          <p:nvPr/>
        </p:nvCxnSpPr>
        <p:spPr>
          <a:xfrm flipV="1">
            <a:off x="5976431" y="1842875"/>
            <a:ext cx="790129" cy="17983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7" idx="3"/>
          </p:cNvCxnSpPr>
          <p:nvPr/>
        </p:nvCxnSpPr>
        <p:spPr>
          <a:xfrm>
            <a:off x="5976431" y="3641196"/>
            <a:ext cx="776061" cy="24219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向右箭號 20"/>
          <p:cNvSpPr/>
          <p:nvPr/>
        </p:nvSpPr>
        <p:spPr>
          <a:xfrm>
            <a:off x="4248448" y="3545066"/>
            <a:ext cx="436099" cy="19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右大括弧 21"/>
          <p:cNvSpPr/>
          <p:nvPr/>
        </p:nvSpPr>
        <p:spPr>
          <a:xfrm>
            <a:off x="3601328" y="2489989"/>
            <a:ext cx="239151" cy="21101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23" name="文字方塊 22"/>
          <p:cNvSpPr txBox="1"/>
          <p:nvPr/>
        </p:nvSpPr>
        <p:spPr>
          <a:xfrm>
            <a:off x="3826412" y="3348123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b</a:t>
            </a:r>
            <a:endParaRPr lang="zh-TW" altLang="en-US" sz="2000" dirty="0"/>
          </a:p>
        </p:txBody>
      </p:sp>
      <p:sp>
        <p:nvSpPr>
          <p:cNvPr id="24" name="右大括弧 23"/>
          <p:cNvSpPr/>
          <p:nvPr/>
        </p:nvSpPr>
        <p:spPr>
          <a:xfrm>
            <a:off x="8314006" y="1674063"/>
            <a:ext cx="154745" cy="45438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8412476" y="3756081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2b+1</a:t>
            </a:r>
            <a:endParaRPr lang="zh-TW" altLang="en-US" sz="2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3137096" y="4965908"/>
            <a:ext cx="258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D = b  </a:t>
            </a:r>
            <a:r>
              <a:rPr lang="en-US" altLang="zh-TW" sz="2400" dirty="0" smtClean="0">
                <a:sym typeface="Wingdings" pitchFamily="2" charset="2"/>
              </a:rPr>
              <a:t>  D’ = 2b+1</a:t>
            </a:r>
            <a:endParaRPr lang="zh-TW" altLang="en-US" sz="2400" dirty="0"/>
          </a:p>
        </p:txBody>
      </p:sp>
      <p:sp>
        <p:nvSpPr>
          <p:cNvPr id="32" name="矩形 31"/>
          <p:cNvSpPr/>
          <p:nvPr/>
        </p:nvSpPr>
        <p:spPr>
          <a:xfrm>
            <a:off x="1662564" y="5663990"/>
            <a:ext cx="46037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  <a:sym typeface="Symbol"/>
              </a:rPr>
              <a:t>Hash table needs rebuilt</a:t>
            </a:r>
            <a:r>
              <a:rPr lang="en-US" altLang="zh-TW" sz="2400" dirty="0" smtClean="0"/>
              <a:t> all over again (</a:t>
            </a:r>
            <a:r>
              <a:rPr lang="en-US" altLang="zh-TW" sz="2400" dirty="0" smtClean="0">
                <a:solidFill>
                  <a:srgbClr val="C00000"/>
                </a:solidFill>
              </a:rPr>
              <a:t>not simple copy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36578" y="1477116"/>
            <a:ext cx="4274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hashed key </a:t>
            </a:r>
            <a:r>
              <a:rPr lang="en-US" altLang="zh-TW" sz="2400" dirty="0" err="1" smtClean="0">
                <a:solidFill>
                  <a:srgbClr val="0000CC"/>
                </a:solidFill>
              </a:rPr>
              <a:t>h</a:t>
            </a:r>
            <a:r>
              <a:rPr lang="en-US" altLang="zh-TW" sz="2400" baseline="-25000" dirty="0" err="1" smtClean="0">
                <a:solidFill>
                  <a:srgbClr val="0000CC"/>
                </a:solidFill>
              </a:rPr>
              <a:t>D</a:t>
            </a:r>
            <a:r>
              <a:rPr lang="en-US" altLang="zh-TW" sz="2400" dirty="0" smtClean="0">
                <a:solidFill>
                  <a:srgbClr val="0000CC"/>
                </a:solidFill>
              </a:rPr>
              <a:t>(k) </a:t>
            </a:r>
            <a:r>
              <a:rPr lang="en-US" altLang="zh-TW" sz="2400" dirty="0" smtClean="0">
                <a:solidFill>
                  <a:srgbClr val="C00000"/>
                </a:solidFill>
              </a:rPr>
              <a:t>= bucket index</a:t>
            </a:r>
          </a:p>
          <a:p>
            <a:r>
              <a:rPr lang="en-US" altLang="zh-TW" sz="2400" dirty="0" err="1" smtClean="0">
                <a:solidFill>
                  <a:srgbClr val="0000CC"/>
                </a:solidFill>
              </a:rPr>
              <a:t>h</a:t>
            </a:r>
            <a:r>
              <a:rPr lang="en-US" altLang="zh-TW" sz="2400" baseline="-25000" dirty="0" err="1" smtClean="0">
                <a:solidFill>
                  <a:srgbClr val="0000CC"/>
                </a:solidFill>
              </a:rPr>
              <a:t>D</a:t>
            </a:r>
            <a:r>
              <a:rPr lang="en-US" altLang="zh-TW" sz="2400" dirty="0" smtClean="0">
                <a:solidFill>
                  <a:srgbClr val="0000CC"/>
                </a:solidFill>
              </a:rPr>
              <a:t>(k)</a:t>
            </a:r>
            <a:r>
              <a:rPr lang="zh-TW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</a:rPr>
              <a:t>= [0,…, b-1], D = b</a:t>
            </a:r>
            <a:endParaRPr lang="zh-TW" altLang="en-US" sz="240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Hashing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49" y="1509333"/>
            <a:ext cx="8093319" cy="5100014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Dynamic hashing</a:t>
            </a:r>
            <a:r>
              <a:rPr lang="en-US" altLang="zh-TW" dirty="0" smtClean="0"/>
              <a:t>, or</a:t>
            </a:r>
            <a:r>
              <a:rPr lang="en-US" altLang="zh-TW" dirty="0" smtClean="0">
                <a:solidFill>
                  <a:srgbClr val="FF0000"/>
                </a:solidFill>
              </a:rPr>
              <a:t> extendible hashing: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sz="2600" dirty="0" smtClean="0"/>
              <a:t>Aims to</a:t>
            </a:r>
            <a:r>
              <a:rPr lang="en-US" altLang="zh-TW" sz="2600" dirty="0" smtClean="0">
                <a:solidFill>
                  <a:srgbClr val="FF0000"/>
                </a:solidFill>
              </a:rPr>
              <a:t> </a:t>
            </a:r>
            <a:r>
              <a:rPr lang="en-US" altLang="zh-TW" sz="2600" dirty="0" smtClean="0">
                <a:solidFill>
                  <a:srgbClr val="C00000"/>
                </a:solidFill>
              </a:rPr>
              <a:t>reduce rebuild time </a:t>
            </a:r>
            <a:r>
              <a:rPr lang="en-US" altLang="zh-TW" sz="2600" dirty="0" smtClean="0"/>
              <a:t>by ensuring that </a:t>
            </a:r>
            <a:r>
              <a:rPr lang="en-US" altLang="zh-TW" sz="2600" u="sng" dirty="0" smtClean="0"/>
              <a:t>each rebuild </a:t>
            </a:r>
            <a:r>
              <a:rPr lang="en-US" altLang="zh-TW" sz="2600" u="sng" dirty="0" smtClean="0">
                <a:solidFill>
                  <a:srgbClr val="0000CC"/>
                </a:solidFill>
              </a:rPr>
              <a:t>changes the home bucket for the entries in only one bucket</a:t>
            </a:r>
            <a:r>
              <a:rPr lang="en-US" altLang="zh-TW" sz="2600" dirty="0" smtClean="0">
                <a:solidFill>
                  <a:srgbClr val="C00000"/>
                </a:solidFill>
              </a:rPr>
              <a:t>, </a:t>
            </a:r>
            <a:r>
              <a:rPr lang="en-US" altLang="zh-TW" sz="2600" dirty="0" smtClean="0"/>
              <a:t>so that it can provide acceptable hash table performance on a per operation basis</a:t>
            </a:r>
          </a:p>
          <a:p>
            <a:pPr lvl="1"/>
            <a:r>
              <a:rPr lang="en-US" altLang="zh-TW" sz="2600" dirty="0" smtClean="0">
                <a:solidFill>
                  <a:srgbClr val="C00000"/>
                </a:solidFill>
              </a:rPr>
              <a:t>Retain the fast retrieval time while extending</a:t>
            </a:r>
            <a:r>
              <a:rPr lang="en-US" altLang="zh-TW" sz="2600" dirty="0" smtClean="0"/>
              <a:t> --  </a:t>
            </a:r>
            <a:r>
              <a:rPr lang="en-US" altLang="zh-TW" sz="2600" dirty="0" smtClean="0">
                <a:solidFill>
                  <a:srgbClr val="0000CC"/>
                </a:solidFill>
              </a:rPr>
              <a:t>dynamically increasing and decreasing table size with very little penalty</a:t>
            </a:r>
            <a:r>
              <a:rPr lang="en-US" altLang="zh-TW" sz="2600" dirty="0" smtClean="0"/>
              <a:t>.</a:t>
            </a:r>
          </a:p>
          <a:p>
            <a:r>
              <a:rPr lang="en-US" altLang="zh-TW" dirty="0" smtClean="0"/>
              <a:t>Two forms of </a:t>
            </a:r>
            <a:r>
              <a:rPr lang="en-US" altLang="zh-TW" dirty="0" smtClean="0">
                <a:solidFill>
                  <a:srgbClr val="FF0000"/>
                </a:solidFill>
              </a:rPr>
              <a:t>Dynamic hashing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Dynamic hashing using directory</a:t>
            </a:r>
          </a:p>
          <a:p>
            <a:pPr lvl="1"/>
            <a:r>
              <a:rPr lang="en-US" altLang="zh-TW" dirty="0" err="1" smtClean="0">
                <a:solidFill>
                  <a:srgbClr val="0000CC"/>
                </a:solidFill>
              </a:rPr>
              <a:t>Directoryless</a:t>
            </a:r>
            <a:r>
              <a:rPr lang="en-US" altLang="zh-TW" dirty="0" smtClean="0">
                <a:solidFill>
                  <a:srgbClr val="0000CC"/>
                </a:solidFill>
              </a:rPr>
              <a:t> dynamic hashing </a:t>
            </a:r>
          </a:p>
          <a:p>
            <a:endParaRPr lang="en-US" altLang="zh-TW" sz="3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Hashing Using Directory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Assume a file F is a collection of records </a:t>
            </a:r>
            <a:r>
              <a:rPr lang="en-US" altLang="zh-TW" dirty="0" smtClean="0">
                <a:solidFill>
                  <a:srgbClr val="0000CC"/>
                </a:solidFill>
              </a:rPr>
              <a:t>R</a:t>
            </a:r>
            <a:r>
              <a:rPr lang="en-US" altLang="zh-TW" dirty="0" smtClean="0"/>
              <a:t>.  </a:t>
            </a:r>
          </a:p>
          <a:p>
            <a:pPr>
              <a:buNone/>
            </a:pPr>
            <a:r>
              <a:rPr lang="en-US" altLang="zh-TW" dirty="0" smtClean="0"/>
              <a:t>	Each record has a key field </a:t>
            </a:r>
            <a:r>
              <a:rPr lang="en-US" altLang="zh-TW" dirty="0" smtClean="0">
                <a:solidFill>
                  <a:srgbClr val="0000CC"/>
                </a:solidFill>
              </a:rPr>
              <a:t>K</a:t>
            </a:r>
          </a:p>
          <a:p>
            <a:pPr>
              <a:buNone/>
            </a:pPr>
            <a:r>
              <a:rPr lang="en-US" altLang="zh-TW" dirty="0" smtClean="0"/>
              <a:t>	Records are stored in </a:t>
            </a:r>
            <a:r>
              <a:rPr lang="en-US" altLang="zh-TW" dirty="0" smtClean="0">
                <a:solidFill>
                  <a:srgbClr val="0000CC"/>
                </a:solidFill>
              </a:rPr>
              <a:t>pages</a:t>
            </a:r>
            <a:r>
              <a:rPr lang="en-US" altLang="zh-TW" dirty="0" smtClean="0"/>
              <a:t> or </a:t>
            </a:r>
            <a:r>
              <a:rPr lang="en-US" altLang="zh-TW" dirty="0" smtClean="0">
                <a:solidFill>
                  <a:srgbClr val="0000CC"/>
                </a:solidFill>
              </a:rPr>
              <a:t>buckets</a:t>
            </a:r>
            <a:r>
              <a:rPr lang="en-US" altLang="zh-TW" dirty="0" smtClean="0"/>
              <a:t> whose </a:t>
            </a:r>
            <a:r>
              <a:rPr lang="en-US" altLang="zh-TW" dirty="0" smtClean="0">
                <a:solidFill>
                  <a:srgbClr val="C00000"/>
                </a:solidFill>
              </a:rPr>
              <a:t>capacity is 2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p</a:t>
            </a:r>
          </a:p>
          <a:p>
            <a:r>
              <a:rPr lang="en-US" altLang="zh-TW" dirty="0" smtClean="0"/>
              <a:t>Dynamic hashing using directory </a:t>
            </a:r>
            <a:r>
              <a:rPr lang="en-US" altLang="zh-TW" u="sng" dirty="0" smtClean="0"/>
              <a:t>first map key </a:t>
            </a:r>
            <a:r>
              <a:rPr lang="en-US" altLang="zh-TW" u="sng" dirty="0" smtClean="0">
                <a:solidFill>
                  <a:srgbClr val="FF0000"/>
                </a:solidFill>
              </a:rPr>
              <a:t>k</a:t>
            </a:r>
            <a:r>
              <a:rPr lang="en-US" altLang="zh-TW" u="sng" dirty="0" smtClean="0"/>
              <a:t> to directory </a:t>
            </a:r>
            <a:r>
              <a:rPr lang="en-US" altLang="zh-TW" u="sng" dirty="0" smtClean="0">
                <a:solidFill>
                  <a:srgbClr val="FF0000"/>
                </a:solidFill>
              </a:rPr>
              <a:t>d</a:t>
            </a:r>
            <a:r>
              <a:rPr lang="en-US" altLang="zh-TW" u="sng" dirty="0" smtClean="0"/>
              <a:t> by using </a:t>
            </a:r>
            <a:r>
              <a:rPr lang="en-US" altLang="zh-TW" u="sng" dirty="0" smtClean="0">
                <a:solidFill>
                  <a:srgbClr val="C00000"/>
                </a:solidFill>
              </a:rPr>
              <a:t>h(</a:t>
            </a:r>
            <a:r>
              <a:rPr lang="en-US" altLang="zh-TW" u="sng" dirty="0" err="1" smtClean="0">
                <a:solidFill>
                  <a:srgbClr val="C00000"/>
                </a:solidFill>
              </a:rPr>
              <a:t>k,p</a:t>
            </a:r>
            <a:r>
              <a:rPr lang="en-US" altLang="zh-TW" u="sng" dirty="0" smtClean="0">
                <a:solidFill>
                  <a:srgbClr val="C00000"/>
                </a:solidFill>
              </a:rPr>
              <a:t>)</a:t>
            </a:r>
            <a:r>
              <a:rPr lang="en-US" altLang="zh-TW" u="sng" dirty="0" smtClean="0"/>
              <a:t>, </a:t>
            </a:r>
            <a:r>
              <a:rPr lang="en-US" altLang="zh-TW" u="sng" dirty="0" smtClean="0">
                <a:solidFill>
                  <a:srgbClr val="0000CC"/>
                </a:solidFill>
              </a:rPr>
              <a:t>p </a:t>
            </a:r>
            <a:r>
              <a:rPr lang="en-US" altLang="zh-TW" u="sng" dirty="0" err="1" smtClean="0">
                <a:solidFill>
                  <a:srgbClr val="0000CC"/>
                </a:solidFill>
              </a:rPr>
              <a:t>LSbits</a:t>
            </a:r>
            <a:r>
              <a:rPr lang="en-US" altLang="zh-TW" u="sng" dirty="0" smtClean="0">
                <a:solidFill>
                  <a:srgbClr val="0000CC"/>
                </a:solidFill>
              </a:rPr>
              <a:t> of h(k)</a:t>
            </a:r>
            <a:r>
              <a:rPr lang="en-US" altLang="zh-TW" dirty="0" smtClean="0"/>
              <a:t>, which contains pointers to </a:t>
            </a:r>
            <a:r>
              <a:rPr lang="en-US" altLang="zh-TW" dirty="0" smtClean="0">
                <a:solidFill>
                  <a:srgbClr val="0000CC"/>
                </a:solidFill>
              </a:rPr>
              <a:t>2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p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/>
              <a:t>buckets</a:t>
            </a:r>
          </a:p>
          <a:p>
            <a:r>
              <a:rPr lang="en-US" altLang="zh-TW" u="sng" dirty="0" smtClean="0">
                <a:solidFill>
                  <a:srgbClr val="0000CC"/>
                </a:solidFill>
              </a:rPr>
              <a:t>When overflow</a:t>
            </a:r>
            <a:r>
              <a:rPr lang="en-US" altLang="zh-TW" u="sng" dirty="0" smtClean="0"/>
              <a:t>, </a:t>
            </a:r>
            <a:r>
              <a:rPr lang="en-US" altLang="zh-TW" u="sng" dirty="0" smtClean="0">
                <a:solidFill>
                  <a:srgbClr val="0000CC"/>
                </a:solidFill>
              </a:rPr>
              <a:t>increase </a:t>
            </a:r>
            <a:r>
              <a:rPr lang="en-US" altLang="zh-TW" u="sng" dirty="0" smtClean="0">
                <a:solidFill>
                  <a:srgbClr val="FF0000"/>
                </a:solidFill>
              </a:rPr>
              <a:t>p</a:t>
            </a:r>
            <a:r>
              <a:rPr lang="en-US" altLang="zh-TW" dirty="0" smtClean="0"/>
              <a:t>, thus the size of directory is increased, and </a:t>
            </a:r>
            <a:r>
              <a:rPr lang="en-US" altLang="zh-TW" u="sng" dirty="0" smtClean="0">
                <a:solidFill>
                  <a:srgbClr val="C00000"/>
                </a:solidFill>
              </a:rPr>
              <a:t>dynamically add new buckets </a:t>
            </a:r>
            <a:r>
              <a:rPr lang="en-US" altLang="zh-TW" u="sng" dirty="0" smtClean="0"/>
              <a:t>with minimal bucket restructuring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With directory in memory and records in disk, it is aimed to </a:t>
            </a:r>
            <a:r>
              <a:rPr lang="en-US" altLang="zh-TW" dirty="0" smtClean="0">
                <a:solidFill>
                  <a:srgbClr val="0000CC"/>
                </a:solidFill>
              </a:rPr>
              <a:t>minimize access to pages</a:t>
            </a:r>
            <a:endParaRPr lang="zh-TW" altLang="en-US" dirty="0" smtClean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69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Representation of Dictionary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CC0099"/>
                </a:solidFill>
              </a:rPr>
              <a:t>Sorted or Unsorted sequences</a:t>
            </a:r>
            <a:r>
              <a:rPr lang="en-US" altLang="zh-TW" dirty="0" smtClean="0"/>
              <a:t> (</a:t>
            </a:r>
            <a:r>
              <a:rPr lang="en-US" altLang="zh-TW" dirty="0" smtClean="0">
                <a:solidFill>
                  <a:srgbClr val="CC0099"/>
                </a:solidFill>
              </a:rPr>
              <a:t>linear lists</a:t>
            </a:r>
            <a:r>
              <a:rPr lang="en-US" altLang="zh-TW" dirty="0" smtClean="0"/>
              <a:t>) </a:t>
            </a:r>
          </a:p>
          <a:p>
            <a:pPr lvl="1"/>
            <a:r>
              <a:rPr lang="en-US" altLang="zh-TW" sz="2600" dirty="0" smtClean="0"/>
              <a:t>Easy to implement, Space efficient</a:t>
            </a:r>
          </a:p>
          <a:p>
            <a:pPr lvl="1"/>
            <a:r>
              <a:rPr lang="en-US" altLang="zh-TW" sz="2600" dirty="0" smtClean="0"/>
              <a:t>Insertion itself is fast, but needs </a:t>
            </a:r>
            <a:r>
              <a:rPr lang="en-US" altLang="zh-TW" sz="2600" dirty="0" smtClean="0">
                <a:solidFill>
                  <a:srgbClr val="0000CC"/>
                </a:solidFill>
              </a:rPr>
              <a:t>lookup</a:t>
            </a:r>
            <a:r>
              <a:rPr lang="en-US" altLang="zh-TW" sz="2600" dirty="0" smtClean="0"/>
              <a:t> to check if the name was already in</a:t>
            </a:r>
          </a:p>
          <a:p>
            <a:pPr lvl="1"/>
            <a:r>
              <a:rPr lang="en-US" altLang="zh-TW" sz="2600" dirty="0" smtClean="0">
                <a:solidFill>
                  <a:srgbClr val="0000CC"/>
                </a:solidFill>
              </a:rPr>
              <a:t>Lookup is slow</a:t>
            </a:r>
          </a:p>
          <a:p>
            <a:r>
              <a:rPr lang="en-US" altLang="zh-TW" dirty="0" smtClean="0">
                <a:solidFill>
                  <a:srgbClr val="CC0099"/>
                </a:solidFill>
              </a:rPr>
              <a:t>Binary search tree</a:t>
            </a:r>
          </a:p>
          <a:p>
            <a:pPr lvl="1"/>
            <a:r>
              <a:rPr lang="en-US" altLang="zh-TW" dirty="0" smtClean="0"/>
              <a:t>Get, Insert, Delete take </a:t>
            </a:r>
            <a:r>
              <a:rPr lang="en-US" altLang="zh-TW" dirty="0" smtClean="0">
                <a:solidFill>
                  <a:srgbClr val="0000CC"/>
                </a:solidFill>
              </a:rPr>
              <a:t>O(n)</a:t>
            </a:r>
            <a:r>
              <a:rPr lang="en-US" altLang="zh-TW" dirty="0" smtClean="0"/>
              <a:t> time (WC)</a:t>
            </a:r>
          </a:p>
          <a:p>
            <a:r>
              <a:rPr lang="en-US" altLang="zh-TW" dirty="0" smtClean="0">
                <a:solidFill>
                  <a:srgbClr val="CC0099"/>
                </a:solidFill>
              </a:rPr>
              <a:t>Balanced binary search tree</a:t>
            </a:r>
          </a:p>
          <a:p>
            <a:pPr lvl="1"/>
            <a:r>
              <a:rPr lang="en-US" altLang="zh-TW" dirty="0" smtClean="0"/>
              <a:t>Get, Insert, Delete take </a:t>
            </a:r>
            <a:r>
              <a:rPr lang="en-US" altLang="zh-TW" dirty="0" smtClean="0">
                <a:solidFill>
                  <a:srgbClr val="0000CC"/>
                </a:solidFill>
              </a:rPr>
              <a:t>O(</a:t>
            </a:r>
            <a:r>
              <a:rPr lang="en-US" altLang="zh-TW" dirty="0" err="1" smtClean="0">
                <a:solidFill>
                  <a:srgbClr val="0000CC"/>
                </a:solidFill>
              </a:rPr>
              <a:t>logn</a:t>
            </a:r>
            <a:r>
              <a:rPr lang="en-US" altLang="zh-TW" dirty="0" smtClean="0">
                <a:solidFill>
                  <a:srgbClr val="0000CC"/>
                </a:solidFill>
              </a:rPr>
              <a:t>)</a:t>
            </a:r>
            <a:r>
              <a:rPr lang="en-US" altLang="zh-TW" dirty="0" smtClean="0"/>
              <a:t> time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Hashing</a:t>
            </a:r>
          </a:p>
          <a:p>
            <a:pPr lvl="1"/>
            <a:r>
              <a:rPr lang="en-US" altLang="zh-TW" dirty="0" smtClean="0"/>
              <a:t>Get, Insert, Delete take </a:t>
            </a:r>
            <a:r>
              <a:rPr lang="en-US" altLang="zh-TW" dirty="0" smtClean="0">
                <a:solidFill>
                  <a:srgbClr val="0000CC"/>
                </a:solidFill>
              </a:rPr>
              <a:t>O(1)</a:t>
            </a:r>
            <a:r>
              <a:rPr lang="en-US" altLang="zh-TW" dirty="0" smtClean="0"/>
              <a:t> time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6217919" y="3615396"/>
            <a:ext cx="2700997" cy="19389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/>
              <a:t>AVL trees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/>
              <a:t>self-organizing BST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/>
              <a:t>red-black trees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/>
              <a:t>(</a:t>
            </a:r>
            <a:r>
              <a:rPr lang="en-US" altLang="zh-TW" sz="2000" dirty="0" err="1" smtClean="0"/>
              <a:t>a,b</a:t>
            </a:r>
            <a:r>
              <a:rPr lang="en-US" altLang="zh-TW" sz="2000" dirty="0" smtClean="0"/>
              <a:t>)-trees (in particular: 2-3-trees) 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000" dirty="0" smtClean="0"/>
              <a:t>B-trees</a:t>
            </a:r>
            <a:endParaRPr lang="zh-TW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13748"/>
          </a:xfrm>
        </p:spPr>
        <p:txBody>
          <a:bodyPr/>
          <a:lstStyle/>
          <a:p>
            <a:r>
              <a:rPr lang="en-US" altLang="zh-TW" b="1" dirty="0" smtClean="0"/>
              <a:t>Dynamic Hashing Using Directory</a:t>
            </a:r>
            <a:endParaRPr lang="zh-TW" altLang="en-US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70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448960" y="3464980"/>
          <a:ext cx="1472418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209"/>
                <a:gridCol w="736209"/>
              </a:tblGrid>
              <a:tr h="29470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(k1,e1)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(k2,e2)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470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(k3,e3)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758486" y="4501695"/>
            <a:ext cx="647114" cy="42203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0000CC"/>
                </a:solidFill>
              </a:rPr>
              <a:t>h(k)</a:t>
            </a:r>
            <a:endParaRPr lang="zh-TW" altLang="en-US" sz="2000" dirty="0">
              <a:solidFill>
                <a:srgbClr val="0000CC"/>
              </a:solidFill>
            </a:endParaRPr>
          </a:p>
        </p:txBody>
      </p:sp>
      <p:cxnSp>
        <p:nvCxnSpPr>
          <p:cNvPr id="9" name="直線單箭頭接點 8"/>
          <p:cNvCxnSpPr>
            <a:endCxn id="6" idx="1"/>
          </p:cNvCxnSpPr>
          <p:nvPr/>
        </p:nvCxnSpPr>
        <p:spPr>
          <a:xfrm>
            <a:off x="1505267" y="4712710"/>
            <a:ext cx="25321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1322387" y="4529830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k</a:t>
            </a:r>
            <a:endParaRPr lang="zh-TW" altLang="en-US" sz="2000" dirty="0"/>
          </a:p>
        </p:txBody>
      </p:sp>
      <p:sp>
        <p:nvSpPr>
          <p:cNvPr id="32" name="矩形 31"/>
          <p:cNvSpPr/>
          <p:nvPr/>
        </p:nvSpPr>
        <p:spPr>
          <a:xfrm>
            <a:off x="5373857" y="5931280"/>
            <a:ext cx="34436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solidFill>
                  <a:srgbClr val="0000CC"/>
                </a:solidFill>
                <a:sym typeface="Symbol"/>
              </a:rPr>
              <a:t>Hash table dynamically  add new buckets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733526" y="1406774"/>
            <a:ext cx="76930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C00000"/>
                </a:solidFill>
              </a:rPr>
              <a:t>hashed key </a:t>
            </a:r>
            <a:r>
              <a:rPr lang="en-US" altLang="zh-TW" sz="2800" dirty="0" smtClean="0">
                <a:solidFill>
                  <a:srgbClr val="0000CC"/>
                </a:solidFill>
              </a:rPr>
              <a:t>h(k) </a:t>
            </a:r>
            <a:r>
              <a:rPr lang="en-US" altLang="zh-TW" sz="2800" dirty="0" smtClean="0">
                <a:solidFill>
                  <a:srgbClr val="C00000"/>
                </a:solidFill>
              </a:rPr>
              <a:t>= </a:t>
            </a:r>
            <a:r>
              <a:rPr lang="en-US" altLang="zh-TW" sz="2800" u="sng" dirty="0" smtClean="0">
                <a:solidFill>
                  <a:srgbClr val="C00000"/>
                </a:solidFill>
              </a:rPr>
              <a:t>sufficiently large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0000CC"/>
                </a:solidFill>
              </a:rPr>
              <a:t>h(</a:t>
            </a:r>
            <a:r>
              <a:rPr lang="en-US" altLang="zh-TW" sz="2800" dirty="0" err="1" smtClean="0">
                <a:solidFill>
                  <a:srgbClr val="0000CC"/>
                </a:solidFill>
              </a:rPr>
              <a:t>k,p</a:t>
            </a:r>
            <a:r>
              <a:rPr lang="en-US" altLang="zh-TW" sz="2800" dirty="0" smtClean="0">
                <a:solidFill>
                  <a:srgbClr val="0000CC"/>
                </a:solidFill>
              </a:rPr>
              <a:t>)</a:t>
            </a:r>
            <a:r>
              <a:rPr lang="zh-TW" altLang="en-US" sz="2800" dirty="0" smtClean="0">
                <a:solidFill>
                  <a:srgbClr val="0000CC"/>
                </a:solidFill>
              </a:rPr>
              <a:t> </a:t>
            </a:r>
            <a:r>
              <a:rPr lang="en-US" altLang="zh-TW" sz="2800" dirty="0" smtClean="0">
                <a:solidFill>
                  <a:srgbClr val="0000CC"/>
                </a:solidFill>
              </a:rPr>
              <a:t>= p </a:t>
            </a:r>
            <a:r>
              <a:rPr lang="en-US" altLang="zh-TW" sz="2800" dirty="0" err="1" smtClean="0">
                <a:solidFill>
                  <a:srgbClr val="0000CC"/>
                </a:solidFill>
              </a:rPr>
              <a:t>LSb</a:t>
            </a:r>
            <a:r>
              <a:rPr lang="en-US" altLang="zh-TW" sz="2800" dirty="0" smtClean="0">
                <a:solidFill>
                  <a:srgbClr val="0000CC"/>
                </a:solidFill>
              </a:rPr>
              <a:t> bits from h(k) </a:t>
            </a:r>
            <a:r>
              <a:rPr lang="en-US" altLang="zh-TW" sz="2800" dirty="0" smtClean="0">
                <a:solidFill>
                  <a:srgbClr val="0000CC"/>
                </a:solidFill>
                <a:sym typeface="Wingdings" pitchFamily="2" charset="2"/>
              </a:rPr>
              <a:t> Directory d  pointer to bucket</a:t>
            </a:r>
          </a:p>
          <a:p>
            <a:pPr marL="182563" indent="-182563"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0000CC"/>
                </a:solidFill>
                <a:sym typeface="Wingdings" pitchFamily="2" charset="2"/>
              </a:rPr>
              <a:t>Directory can double </a:t>
            </a:r>
            <a:r>
              <a:rPr lang="en-US" altLang="zh-TW" sz="2800" dirty="0" smtClean="0">
                <a:solidFill>
                  <a:srgbClr val="0000CC"/>
                </a:solidFill>
                <a:sym typeface="Wingdings" pitchFamily="2" charset="2"/>
              </a:rPr>
              <a:t>when overflow occurs </a:t>
            </a:r>
            <a:endParaRPr lang="zh-TW" altLang="en-US" sz="2800" dirty="0" smtClean="0">
              <a:solidFill>
                <a:srgbClr val="0000CC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670541" y="4499351"/>
            <a:ext cx="832340" cy="422031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solidFill>
                  <a:srgbClr val="0000CC"/>
                </a:solidFill>
              </a:rPr>
              <a:t>h(k, p)</a:t>
            </a:r>
            <a:endParaRPr lang="zh-TW" altLang="en-US" sz="2000" dirty="0">
              <a:solidFill>
                <a:srgbClr val="0000CC"/>
              </a:solidFill>
            </a:endParaRPr>
          </a:p>
        </p:txBody>
      </p:sp>
      <p:cxnSp>
        <p:nvCxnSpPr>
          <p:cNvPr id="35" name="直線單箭頭接點 34"/>
          <p:cNvCxnSpPr/>
          <p:nvPr/>
        </p:nvCxnSpPr>
        <p:spPr>
          <a:xfrm>
            <a:off x="2403255" y="4710365"/>
            <a:ext cx="25321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34" idx="3"/>
          </p:cNvCxnSpPr>
          <p:nvPr/>
        </p:nvCxnSpPr>
        <p:spPr>
          <a:xfrm flipV="1">
            <a:off x="3502881" y="3629484"/>
            <a:ext cx="590842" cy="10808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>
            <a:stCxn id="34" idx="3"/>
            <a:endCxn id="34" idx="3"/>
          </p:cNvCxnSpPr>
          <p:nvPr/>
        </p:nvCxnSpPr>
        <p:spPr>
          <a:xfrm>
            <a:off x="3502881" y="471036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126549" y="3458718"/>
          <a:ext cx="290732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32"/>
              </a:tblGrid>
              <a:tr h="28345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8345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8345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8345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8345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345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345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3454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4" name="直線單箭頭接點 43"/>
          <p:cNvCxnSpPr>
            <a:stCxn id="34" idx="3"/>
          </p:cNvCxnSpPr>
          <p:nvPr/>
        </p:nvCxnSpPr>
        <p:spPr>
          <a:xfrm>
            <a:off x="3502881" y="4710367"/>
            <a:ext cx="604909" cy="10714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V="1">
            <a:off x="4290670" y="3615403"/>
            <a:ext cx="1181656" cy="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3432539" y="5922518"/>
            <a:ext cx="1572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Directory d</a:t>
            </a:r>
            <a:endParaRPr lang="zh-TW" altLang="en-US" sz="2400" dirty="0"/>
          </a:p>
        </p:txBody>
      </p:sp>
      <p:cxnSp>
        <p:nvCxnSpPr>
          <p:cNvPr id="58" name="直線單箭頭接點 57"/>
          <p:cNvCxnSpPr/>
          <p:nvPr/>
        </p:nvCxnSpPr>
        <p:spPr>
          <a:xfrm flipV="1">
            <a:off x="4274258" y="3922548"/>
            <a:ext cx="1181656" cy="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4300048" y="4553249"/>
            <a:ext cx="1181656" cy="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4283637" y="4227347"/>
            <a:ext cx="1181656" cy="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V="1">
            <a:off x="4281292" y="4276578"/>
            <a:ext cx="1148837" cy="1214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 flipV="1">
            <a:off x="4264879" y="5784172"/>
            <a:ext cx="1181656" cy="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V="1">
            <a:off x="4278948" y="3641188"/>
            <a:ext cx="1148837" cy="1214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4307084" y="3922541"/>
            <a:ext cx="1148837" cy="12145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群組 67"/>
          <p:cNvGrpSpPr/>
          <p:nvPr/>
        </p:nvGrpSpPr>
        <p:grpSpPr>
          <a:xfrm>
            <a:off x="604910" y="3376248"/>
            <a:ext cx="2141573" cy="667396"/>
            <a:chOff x="604910" y="3305908"/>
            <a:chExt cx="2141573" cy="667396"/>
          </a:xfrm>
        </p:grpSpPr>
        <p:sp>
          <p:nvSpPr>
            <p:cNvPr id="66" name="文字方塊 65"/>
            <p:cNvSpPr txBox="1"/>
            <p:nvPr/>
          </p:nvSpPr>
          <p:spPr>
            <a:xfrm>
              <a:off x="618978" y="3573194"/>
              <a:ext cx="2127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err="1" smtClean="0"/>
                <a:t>xxxx</a:t>
              </a:r>
              <a:r>
                <a:rPr lang="en-US" altLang="zh-TW" sz="2000" dirty="0" smtClean="0"/>
                <a:t> </a:t>
              </a:r>
              <a:r>
                <a:rPr lang="en-US" altLang="zh-TW" sz="2000" dirty="0" err="1" smtClean="0"/>
                <a:t>xxxx</a:t>
              </a:r>
              <a:r>
                <a:rPr lang="en-US" altLang="zh-TW" sz="2000" dirty="0" smtClean="0"/>
                <a:t> </a:t>
              </a:r>
              <a:r>
                <a:rPr lang="en-US" altLang="zh-TW" sz="2000" dirty="0" err="1" smtClean="0"/>
                <a:t>xxxx</a:t>
              </a:r>
              <a:r>
                <a:rPr lang="en-US" altLang="zh-TW" sz="2000" dirty="0" smtClean="0"/>
                <a:t> </a:t>
              </a:r>
              <a:r>
                <a:rPr lang="en-US" altLang="zh-TW" sz="2000" dirty="0" err="1" smtClean="0"/>
                <a:t>x</a:t>
              </a:r>
              <a:r>
                <a:rPr lang="en-US" altLang="zh-TW" sz="2000" dirty="0" err="1" smtClean="0">
                  <a:solidFill>
                    <a:srgbClr val="FF0000"/>
                  </a:solidFill>
                </a:rPr>
                <a:t>xxx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604910" y="3305908"/>
              <a:ext cx="7793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h(k) =</a:t>
              </a:r>
              <a:endParaRPr lang="zh-TW" altLang="en-US" sz="20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Hashing Using Directories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86810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Given a partial list of identifiers (key) in the following: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71</a:t>
            </a:fld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822995" y="2461846"/>
          <a:ext cx="28615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439"/>
                <a:gridCol w="1477109"/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k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h(k)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100 000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A1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100 001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101</a:t>
                      </a:r>
                      <a:r>
                        <a:rPr lang="en-US" altLang="zh-TW" sz="2000" baseline="0" dirty="0" smtClean="0"/>
                        <a:t> 000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B1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101 001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C1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110 001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110 010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C3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110 011</a:t>
                      </a:r>
                      <a:endParaRPr lang="zh-TW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110 101</a:t>
                      </a:r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5514536" y="2405567"/>
            <a:ext cx="12458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 </a:t>
            </a:r>
            <a:r>
              <a:rPr lang="en-US" altLang="zh-TW" sz="2400" dirty="0" smtClean="0">
                <a:latin typeface="Calibri"/>
              </a:rPr>
              <a:t>→ 100</a:t>
            </a:r>
          </a:p>
          <a:p>
            <a:r>
              <a:rPr lang="en-US" altLang="zh-TW" sz="2400" dirty="0" smtClean="0"/>
              <a:t>B → 101</a:t>
            </a:r>
          </a:p>
          <a:p>
            <a:r>
              <a:rPr lang="en-US" altLang="zh-TW" sz="2400" dirty="0" smtClean="0"/>
              <a:t>C → 110</a:t>
            </a:r>
          </a:p>
          <a:p>
            <a:r>
              <a:rPr lang="en-US" altLang="zh-TW" sz="2400" dirty="0" smtClean="0"/>
              <a:t>..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270653" y="2375087"/>
            <a:ext cx="122341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0 </a:t>
            </a:r>
            <a:r>
              <a:rPr lang="en-US" altLang="zh-TW" sz="2400" dirty="0" smtClean="0">
                <a:latin typeface="Calibri"/>
              </a:rPr>
              <a:t>→ 000</a:t>
            </a:r>
          </a:p>
          <a:p>
            <a:r>
              <a:rPr lang="en-US" altLang="zh-TW" sz="2400" dirty="0" smtClean="0"/>
              <a:t>1 → 001</a:t>
            </a:r>
          </a:p>
          <a:p>
            <a:r>
              <a:rPr lang="en-US" altLang="zh-TW" sz="2400" dirty="0" smtClean="0"/>
              <a:t>2 → 010</a:t>
            </a:r>
          </a:p>
          <a:p>
            <a:r>
              <a:rPr lang="en-US" altLang="zh-TW" sz="2400" dirty="0" smtClean="0"/>
              <a:t>3 → 011</a:t>
            </a:r>
          </a:p>
          <a:p>
            <a:r>
              <a:rPr lang="en-US" altLang="zh-TW" sz="2400" dirty="0" smtClean="0"/>
              <a:t>4 → 100</a:t>
            </a:r>
          </a:p>
          <a:p>
            <a:r>
              <a:rPr lang="en-US" altLang="zh-TW" sz="2400" dirty="0" smtClean="0"/>
              <a:t>..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444196" y="4684542"/>
            <a:ext cx="29252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h(k)  6 bits</a:t>
            </a:r>
          </a:p>
          <a:p>
            <a:r>
              <a:rPr lang="en-US" altLang="zh-TW" sz="2400" dirty="0" smtClean="0"/>
              <a:t>Take p </a:t>
            </a:r>
            <a:r>
              <a:rPr lang="en-US" altLang="zh-TW" sz="2400" dirty="0" err="1" smtClean="0"/>
              <a:t>LSb</a:t>
            </a:r>
            <a:r>
              <a:rPr lang="en-US" altLang="zh-TW" sz="2400" dirty="0" smtClean="0"/>
              <a:t> bits </a:t>
            </a:r>
          </a:p>
          <a:p>
            <a:r>
              <a:rPr lang="en-US" altLang="zh-TW" sz="2400" dirty="0" smtClean="0"/>
              <a:t>→ </a:t>
            </a:r>
            <a:r>
              <a:rPr lang="en-US" altLang="zh-TW" sz="2400" dirty="0" smtClean="0">
                <a:solidFill>
                  <a:srgbClr val="0000CC"/>
                </a:solidFill>
              </a:rPr>
              <a:t>directory  size = 2</a:t>
            </a:r>
            <a:r>
              <a:rPr lang="en-US" altLang="zh-TW" sz="2400" baseline="30000" dirty="0" smtClean="0">
                <a:solidFill>
                  <a:srgbClr val="0000CC"/>
                </a:solidFill>
              </a:rPr>
              <a:t>p</a:t>
            </a:r>
          </a:p>
          <a:p>
            <a:r>
              <a:rPr lang="en-US" altLang="zh-TW" sz="2400" dirty="0" smtClean="0"/>
              <a:t>→ </a:t>
            </a:r>
            <a:r>
              <a:rPr lang="en-US" altLang="zh-TW" sz="2400" dirty="0" smtClean="0">
                <a:solidFill>
                  <a:srgbClr val="0000CC"/>
                </a:solidFill>
              </a:rPr>
              <a:t>directory depth = p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Starting with p = 2, 6 pairs in Buckets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008784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Assume dictionary already contains 6 keys A0, A1, B0, B1, C2, C3 → </a:t>
            </a:r>
            <a:r>
              <a:rPr lang="en-US" altLang="zh-TW" dirty="0" smtClean="0">
                <a:solidFill>
                  <a:srgbClr val="0000CC"/>
                </a:solidFill>
              </a:rPr>
              <a:t>p = 2 </a:t>
            </a:r>
            <a:r>
              <a:rPr lang="en-US" altLang="zh-TW" dirty="0" smtClean="0"/>
              <a:t>= directory depth as shown below: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72</a:t>
            </a:fld>
            <a:endParaRPr lang="zh-TW" altLang="en-US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2323" y="2803568"/>
            <a:ext cx="2743566" cy="3135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2278966" y="274319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00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318824" y="3556779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01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318825" y="435863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10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332892" y="5132360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11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65606" y="2346958"/>
            <a:ext cx="934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h(k,2)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918960" y="2937804"/>
            <a:ext cx="124585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A0 </a:t>
            </a:r>
            <a:r>
              <a:rPr lang="en-US" altLang="zh-TW" sz="2400" dirty="0" smtClean="0">
                <a:latin typeface="Calibri"/>
              </a:rPr>
              <a:t>→ </a:t>
            </a:r>
            <a:r>
              <a:rPr lang="en-US" altLang="zh-TW" sz="2400" dirty="0" smtClean="0"/>
              <a:t>00</a:t>
            </a:r>
          </a:p>
          <a:p>
            <a:r>
              <a:rPr lang="en-US" altLang="zh-TW" sz="2400" dirty="0" smtClean="0"/>
              <a:t>B0 → 00</a:t>
            </a:r>
          </a:p>
          <a:p>
            <a:r>
              <a:rPr lang="en-US" altLang="zh-TW" sz="2400" dirty="0" smtClean="0"/>
              <a:t>A1 → 01</a:t>
            </a:r>
          </a:p>
          <a:p>
            <a:r>
              <a:rPr lang="en-US" altLang="zh-TW" sz="2400" dirty="0" smtClean="0"/>
              <a:t>B1 → 01</a:t>
            </a:r>
          </a:p>
          <a:p>
            <a:r>
              <a:rPr lang="en-US" altLang="zh-TW" sz="2400" dirty="0" smtClean="0"/>
              <a:t>C2 → 10</a:t>
            </a:r>
          </a:p>
          <a:p>
            <a:r>
              <a:rPr lang="en-US" altLang="zh-TW" sz="2400" dirty="0" smtClean="0"/>
              <a:t>C3 → 11</a:t>
            </a:r>
            <a:endParaRPr lang="zh-TW" altLang="en-US" sz="2400" dirty="0"/>
          </a:p>
        </p:txBody>
      </p:sp>
      <p:sp>
        <p:nvSpPr>
          <p:cNvPr id="13" name="內容版面配置區 2"/>
          <p:cNvSpPr txBox="1">
            <a:spLocks/>
          </p:cNvSpPr>
          <p:nvPr/>
        </p:nvSpPr>
        <p:spPr>
          <a:xfrm>
            <a:off x="626302" y="6063175"/>
            <a:ext cx="7886700" cy="4642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C5 into dictionary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 h(C5,2)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01 </a:t>
            </a:r>
            <a:r>
              <a:rPr lang="en-US" altLang="zh-TW" sz="2800" dirty="0" smtClean="0"/>
              <a:t>→ overflow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Overflow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2"/>
            <a:ext cx="7886700" cy="484926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Insert C5,h(C5,2) = 01 – </a:t>
            </a:r>
            <a:r>
              <a:rPr lang="en-US" altLang="zh-TW" dirty="0" smtClean="0">
                <a:solidFill>
                  <a:srgbClr val="0000CC"/>
                </a:solidFill>
              </a:rPr>
              <a:t>bucket 01 overflows</a:t>
            </a:r>
          </a:p>
          <a:p>
            <a:r>
              <a:rPr lang="en-US" altLang="zh-TW" dirty="0" smtClean="0">
                <a:solidFill>
                  <a:srgbClr val="C00000"/>
                </a:solidFill>
              </a:rPr>
              <a:t>Find a least u </a:t>
            </a:r>
            <a:r>
              <a:rPr lang="en-US" altLang="zh-TW" dirty="0" smtClean="0"/>
              <a:t>such that the values of h(</a:t>
            </a:r>
            <a:r>
              <a:rPr lang="en-US" altLang="zh-TW" dirty="0" err="1" smtClean="0"/>
              <a:t>k,u</a:t>
            </a:r>
            <a:r>
              <a:rPr lang="en-US" altLang="zh-TW" dirty="0" smtClean="0"/>
              <a:t>) of new insert key and keys in overflowed bucket </a:t>
            </a:r>
            <a:r>
              <a:rPr lang="en-US" altLang="zh-TW" dirty="0" smtClean="0">
                <a:solidFill>
                  <a:srgbClr val="0000CC"/>
                </a:solidFill>
              </a:rPr>
              <a:t>are not the same</a:t>
            </a:r>
            <a:r>
              <a:rPr lang="en-US" altLang="zh-TW" dirty="0" smtClean="0"/>
              <a:t> </a:t>
            </a:r>
            <a:r>
              <a:rPr lang="en-US" altLang="zh-TW" dirty="0" smtClean="0">
                <a:latin typeface="Calibri"/>
              </a:rPr>
              <a:t>→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u = 3</a:t>
            </a:r>
            <a:r>
              <a:rPr lang="en-US" altLang="zh-TW" dirty="0" smtClean="0"/>
              <a:t> in this case</a:t>
            </a:r>
          </a:p>
          <a:p>
            <a:r>
              <a:rPr lang="en-US" altLang="zh-TW" dirty="0" smtClean="0"/>
              <a:t>Double the size of directory. </a:t>
            </a:r>
            <a:r>
              <a:rPr lang="en-US" altLang="zh-TW" dirty="0" smtClean="0">
                <a:solidFill>
                  <a:srgbClr val="0000CC"/>
                </a:solidFill>
              </a:rPr>
              <a:t>Copy the original pointers</a:t>
            </a:r>
            <a:r>
              <a:rPr lang="en-US" altLang="zh-TW" dirty="0" smtClean="0"/>
              <a:t> in the upper half into the new lower half</a:t>
            </a:r>
          </a:p>
          <a:p>
            <a:r>
              <a:rPr lang="en-US" altLang="zh-TW" dirty="0" smtClean="0"/>
              <a:t>Restructure by </a:t>
            </a:r>
            <a:r>
              <a:rPr lang="en-US" altLang="zh-TW" dirty="0" smtClean="0">
                <a:solidFill>
                  <a:srgbClr val="C00000"/>
                </a:solidFill>
              </a:rPr>
              <a:t>splitting only the home (overflow) bucket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smtClean="0"/>
              <a:t>	h(A1,3) = 001, h(B1,3) = 001, remain at the same old bucket</a:t>
            </a:r>
          </a:p>
          <a:p>
            <a:pPr>
              <a:buNone/>
            </a:pPr>
            <a:r>
              <a:rPr lang="en-US" altLang="zh-TW" dirty="0" smtClean="0"/>
              <a:t>	h(C5, 3) = 101, only C5 </a:t>
            </a:r>
            <a:r>
              <a:rPr lang="en-US" altLang="zh-TW" dirty="0" smtClean="0">
                <a:latin typeface="Calibri"/>
              </a:rPr>
              <a:t>→ add a </a:t>
            </a:r>
            <a:r>
              <a:rPr lang="en-US" altLang="zh-TW" dirty="0" smtClean="0">
                <a:solidFill>
                  <a:srgbClr val="0000CC"/>
                </a:solidFill>
                <a:latin typeface="Calibri"/>
              </a:rPr>
              <a:t>new bucket 101 </a:t>
            </a:r>
            <a:r>
              <a:rPr lang="en-US" altLang="zh-TW" dirty="0" smtClean="0">
                <a:latin typeface="Calibri"/>
              </a:rPr>
              <a:t>for C5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73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74</a:t>
            </a:fld>
            <a:endParaRPr lang="zh-TW" altLang="en-US"/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71347" y="297838"/>
            <a:ext cx="3008947" cy="5331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471554" y="5992837"/>
            <a:ext cx="8320750" cy="534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C1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into dictionary:  h(C1,3)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001 </a:t>
            </a:r>
            <a:r>
              <a:rPr lang="en-US" altLang="zh-TW" sz="2800" dirty="0" smtClean="0"/>
              <a:t>→ overflow</a:t>
            </a:r>
            <a:r>
              <a:rPr kumimoji="0" lang="en-US" altLang="zh-TW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When Overflow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2"/>
            <a:ext cx="7886700" cy="484926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Insert C1,h(C1,3) = 001 – </a:t>
            </a:r>
            <a:r>
              <a:rPr lang="en-US" altLang="zh-TW" dirty="0" smtClean="0">
                <a:solidFill>
                  <a:srgbClr val="0000CC"/>
                </a:solidFill>
              </a:rPr>
              <a:t>bucket 001 overflows</a:t>
            </a:r>
          </a:p>
          <a:p>
            <a:r>
              <a:rPr lang="en-US" altLang="zh-TW" dirty="0" smtClean="0">
                <a:solidFill>
                  <a:srgbClr val="0000CC"/>
                </a:solidFill>
              </a:rPr>
              <a:t>Find a least u </a:t>
            </a:r>
            <a:r>
              <a:rPr lang="en-US" altLang="zh-TW" dirty="0" smtClean="0"/>
              <a:t>such that the values of h(</a:t>
            </a:r>
            <a:r>
              <a:rPr lang="en-US" altLang="zh-TW" dirty="0" err="1" smtClean="0"/>
              <a:t>k,u</a:t>
            </a:r>
            <a:r>
              <a:rPr lang="en-US" altLang="zh-TW" dirty="0" smtClean="0"/>
              <a:t>) of new insert key and keys in overflowed bucket are not the same → </a:t>
            </a:r>
            <a:r>
              <a:rPr lang="en-US" altLang="zh-TW" dirty="0" smtClean="0">
                <a:solidFill>
                  <a:srgbClr val="C00000"/>
                </a:solidFill>
              </a:rPr>
              <a:t>u = 4 in this case</a:t>
            </a:r>
          </a:p>
          <a:p>
            <a:r>
              <a:rPr lang="en-US" altLang="zh-TW" dirty="0" smtClean="0"/>
              <a:t>Double the size of directory. </a:t>
            </a:r>
            <a:r>
              <a:rPr lang="en-US" altLang="zh-TW" dirty="0" smtClean="0">
                <a:solidFill>
                  <a:srgbClr val="0000CC"/>
                </a:solidFill>
              </a:rPr>
              <a:t>Copy the original pointers</a:t>
            </a:r>
            <a:r>
              <a:rPr lang="en-US" altLang="zh-TW" dirty="0" smtClean="0"/>
              <a:t> in the upper half into the new lower half</a:t>
            </a:r>
          </a:p>
          <a:p>
            <a:r>
              <a:rPr lang="en-US" altLang="zh-TW" dirty="0" smtClean="0"/>
              <a:t>Restructure by </a:t>
            </a:r>
            <a:r>
              <a:rPr lang="en-US" altLang="zh-TW" dirty="0" smtClean="0">
                <a:solidFill>
                  <a:srgbClr val="0000CC"/>
                </a:solidFill>
              </a:rPr>
              <a:t>splitting only the home (overflow) bucket</a:t>
            </a:r>
            <a:r>
              <a:rPr lang="en-US" altLang="zh-TW" dirty="0" smtClean="0"/>
              <a:t>:</a:t>
            </a:r>
          </a:p>
          <a:p>
            <a:pPr>
              <a:buNone/>
            </a:pPr>
            <a:r>
              <a:rPr lang="en-US" altLang="zh-TW" dirty="0" smtClean="0"/>
              <a:t>	h(A1,4) = 0001, h(B1,4) = </a:t>
            </a:r>
            <a:r>
              <a:rPr lang="en-US" altLang="zh-TW" dirty="0" smtClean="0">
                <a:solidFill>
                  <a:srgbClr val="C00000"/>
                </a:solidFill>
              </a:rPr>
              <a:t>1001</a:t>
            </a:r>
            <a:r>
              <a:rPr lang="en-US" altLang="zh-TW" dirty="0" smtClean="0"/>
              <a:t>, h(C1, 4) = 0001</a:t>
            </a:r>
          </a:p>
          <a:p>
            <a:pPr>
              <a:buNone/>
            </a:pPr>
            <a:r>
              <a:rPr lang="en-US" altLang="zh-TW" dirty="0" smtClean="0"/>
              <a:t>	h(B1, 4) = 1001, </a:t>
            </a:r>
            <a:r>
              <a:rPr lang="en-US" altLang="zh-TW" dirty="0" smtClean="0">
                <a:latin typeface="Calibri"/>
              </a:rPr>
              <a:t>→ add a </a:t>
            </a:r>
            <a:r>
              <a:rPr lang="en-US" altLang="zh-TW" dirty="0" smtClean="0">
                <a:solidFill>
                  <a:srgbClr val="0000CC"/>
                </a:solidFill>
                <a:latin typeface="Calibri"/>
              </a:rPr>
              <a:t>new bucket 1001 </a:t>
            </a:r>
            <a:r>
              <a:rPr lang="en-US" altLang="zh-TW" dirty="0" smtClean="0">
                <a:latin typeface="Calibri"/>
              </a:rPr>
              <a:t>for B1, insert C1 to Bucket 0001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75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76</a:t>
            </a:fld>
            <a:endParaRPr lang="zh-TW" altLang="en-US"/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2112" y="98476"/>
            <a:ext cx="2261235" cy="665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4501662" y="3826412"/>
            <a:ext cx="46001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Add new bucket and move B1 here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459458" y="371677"/>
            <a:ext cx="4423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Following the doubling of directory, </a:t>
            </a:r>
            <a:r>
              <a:rPr lang="en-US" altLang="zh-TW" sz="2400" dirty="0" smtClean="0">
                <a:solidFill>
                  <a:srgbClr val="C00000"/>
                </a:solidFill>
              </a:rPr>
              <a:t>split the overflow bucket</a:t>
            </a:r>
            <a:r>
              <a:rPr lang="en-US" altLang="zh-TW" sz="2400" dirty="0" smtClean="0"/>
              <a:t>  </a:t>
            </a:r>
            <a:r>
              <a:rPr lang="en-US" altLang="zh-TW" sz="2400" dirty="0" err="1" smtClean="0"/>
              <a:t>bucket</a:t>
            </a:r>
            <a:r>
              <a:rPr lang="en-US" altLang="zh-TW" sz="2400" dirty="0" smtClean="0"/>
              <a:t> 0001 by h(k,4)</a:t>
            </a:r>
          </a:p>
          <a:p>
            <a:r>
              <a:rPr lang="en-US" altLang="zh-TW" sz="2400" dirty="0" smtClean="0"/>
              <a:t>A1, C1 → bucket 0001</a:t>
            </a:r>
          </a:p>
          <a:p>
            <a:r>
              <a:rPr lang="en-US" altLang="zh-TW" sz="2400" dirty="0" smtClean="0"/>
              <a:t>B1 → bucket 1001 – new bucket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Dynamic Hashing Using Directory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Deletion from a dynamic hash table with a directory is similar to insertion.</a:t>
            </a:r>
          </a:p>
          <a:p>
            <a:r>
              <a:rPr lang="en-US" altLang="zh-TW" dirty="0" smtClean="0"/>
              <a:t>Although dynamic hashing employs array doubling, the time for this array doubling is considerably less than that for the array doubling used in static hashing.</a:t>
            </a:r>
          </a:p>
          <a:p>
            <a:pPr>
              <a:buNone/>
            </a:pPr>
            <a:r>
              <a:rPr lang="en-US" altLang="zh-TW" dirty="0" smtClean="0"/>
              <a:t>	This is because in dynamic hashing, we need to </a:t>
            </a:r>
            <a:r>
              <a:rPr lang="en-US" altLang="zh-TW" dirty="0" smtClean="0">
                <a:solidFill>
                  <a:srgbClr val="0000CC"/>
                </a:solidFill>
              </a:rPr>
              <a:t>rehash only the entries in the overflow bucket rather than all entries in the table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Further, savings result when the </a:t>
            </a:r>
            <a:r>
              <a:rPr lang="en-US" altLang="zh-TW" dirty="0" smtClean="0">
                <a:solidFill>
                  <a:srgbClr val="C00000"/>
                </a:solidFill>
              </a:rPr>
              <a:t>directory resides in memory</a:t>
            </a:r>
            <a:r>
              <a:rPr lang="en-US" altLang="zh-TW" dirty="0" smtClean="0"/>
              <a:t> while the </a:t>
            </a:r>
            <a:r>
              <a:rPr lang="en-US" altLang="zh-TW" dirty="0" smtClean="0">
                <a:solidFill>
                  <a:srgbClr val="0000CC"/>
                </a:solidFill>
              </a:rPr>
              <a:t>buckets are on disk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r>
              <a:rPr lang="en-US" altLang="zh-TW" dirty="0" smtClean="0"/>
              <a:t>	A search requires only 1 disk access; an insert makes 1 read and 2write access to the disk; the array doubling requires no disk access.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77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Directoryless</a:t>
            </a:r>
            <a:r>
              <a:rPr lang="en-US" altLang="zh-TW" dirty="0" smtClean="0"/>
              <a:t> Dynamic Hashing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Dispense with the directory, d, of bucket pointers.</a:t>
            </a:r>
          </a:p>
          <a:p>
            <a:r>
              <a:rPr lang="en-US" altLang="zh-TW" dirty="0" smtClean="0"/>
              <a:t>An </a:t>
            </a:r>
            <a:r>
              <a:rPr lang="en-US" altLang="zh-TW" dirty="0" smtClean="0">
                <a:solidFill>
                  <a:srgbClr val="0000CC"/>
                </a:solidFill>
              </a:rPr>
              <a:t>array, </a:t>
            </a:r>
            <a:r>
              <a:rPr lang="en-US" altLang="zh-TW" dirty="0" smtClean="0">
                <a:solidFill>
                  <a:srgbClr val="C00000"/>
                </a:solidFill>
              </a:rPr>
              <a:t>ht</a:t>
            </a:r>
            <a:r>
              <a:rPr lang="en-US" altLang="zh-TW" dirty="0" smtClean="0">
                <a:solidFill>
                  <a:srgbClr val="0000CC"/>
                </a:solidFill>
              </a:rPr>
              <a:t>, of buckets </a:t>
            </a:r>
            <a:r>
              <a:rPr lang="en-US" altLang="zh-TW" dirty="0" smtClean="0"/>
              <a:t>is used.</a:t>
            </a:r>
          </a:p>
          <a:p>
            <a:r>
              <a:rPr lang="en-US" altLang="zh-TW" dirty="0" smtClean="0"/>
              <a:t>Assume that this array is </a:t>
            </a:r>
            <a:r>
              <a:rPr lang="en-US" altLang="zh-TW" dirty="0" smtClean="0">
                <a:solidFill>
                  <a:srgbClr val="0000CC"/>
                </a:solidFill>
              </a:rPr>
              <a:t>as large as possible</a:t>
            </a:r>
            <a:r>
              <a:rPr lang="en-US" altLang="zh-TW" dirty="0" smtClean="0"/>
              <a:t> and there is no possibility of increasing its size dynamically.</a:t>
            </a:r>
          </a:p>
          <a:p>
            <a:r>
              <a:rPr lang="en-US" altLang="zh-TW" dirty="0" smtClean="0"/>
              <a:t>To avoid initializing such a large array, use two variables </a:t>
            </a:r>
            <a:r>
              <a:rPr lang="en-US" altLang="zh-TW" dirty="0" smtClean="0">
                <a:solidFill>
                  <a:srgbClr val="FF0000"/>
                </a:solidFill>
              </a:rPr>
              <a:t>q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r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rgbClr val="0000CC"/>
                </a:solidFill>
              </a:rPr>
              <a:t>0 ≤ q &lt; 2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r</a:t>
            </a:r>
            <a:r>
              <a:rPr lang="en-US" altLang="zh-TW" dirty="0" smtClean="0"/>
              <a:t>, to keep track of the </a:t>
            </a:r>
            <a:r>
              <a:rPr lang="en-US" altLang="zh-TW" dirty="0" smtClean="0">
                <a:solidFill>
                  <a:srgbClr val="C00000"/>
                </a:solidFill>
              </a:rPr>
              <a:t>active buckets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At any time, </a:t>
            </a:r>
            <a:r>
              <a:rPr lang="en-US" altLang="zh-TW" dirty="0" smtClean="0">
                <a:solidFill>
                  <a:srgbClr val="0000CC"/>
                </a:solidFill>
              </a:rPr>
              <a:t>only buckets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[0, 2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 + q -1] </a:t>
            </a:r>
            <a:r>
              <a:rPr lang="en-US" altLang="zh-TW" dirty="0" smtClean="0">
                <a:solidFill>
                  <a:srgbClr val="0000CC"/>
                </a:solidFill>
              </a:rPr>
              <a:t>are active</a:t>
            </a:r>
            <a:r>
              <a:rPr lang="en-US" altLang="zh-TW" dirty="0" smtClean="0"/>
              <a:t>. </a:t>
            </a:r>
            <a:r>
              <a:rPr lang="en-US" altLang="zh-TW" dirty="0" smtClean="0">
                <a:solidFill>
                  <a:srgbClr val="C00000"/>
                </a:solidFill>
              </a:rPr>
              <a:t>New active buckets</a:t>
            </a:r>
            <a:r>
              <a:rPr lang="en-US" altLang="zh-TW" dirty="0" smtClean="0"/>
              <a:t> can be added when needed by </a:t>
            </a:r>
            <a:r>
              <a:rPr lang="en-US" altLang="zh-TW" dirty="0" smtClean="0">
                <a:solidFill>
                  <a:srgbClr val="0000CC"/>
                </a:solidFill>
              </a:rPr>
              <a:t>changing q and/or r (q++; </a:t>
            </a:r>
            <a:r>
              <a:rPr lang="en-US" altLang="zh-TW" dirty="0" smtClean="0">
                <a:solidFill>
                  <a:srgbClr val="0000CC"/>
                </a:solidFill>
                <a:latin typeface="Calibri"/>
              </a:rPr>
              <a:t>→ if q = </a:t>
            </a:r>
            <a:r>
              <a:rPr lang="en-US" altLang="zh-TW" dirty="0" smtClean="0">
                <a:solidFill>
                  <a:srgbClr val="0000CC"/>
                </a:solidFill>
              </a:rPr>
              <a:t>2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r</a:t>
            </a:r>
            <a:r>
              <a:rPr lang="en-US" altLang="zh-TW" dirty="0" smtClean="0">
                <a:solidFill>
                  <a:srgbClr val="0000CC"/>
                </a:solidFill>
              </a:rPr>
              <a:t> → q=0, r++;)</a:t>
            </a:r>
          </a:p>
          <a:p>
            <a:r>
              <a:rPr lang="en-US" altLang="zh-TW" dirty="0" smtClean="0"/>
              <a:t>Each </a:t>
            </a:r>
            <a:r>
              <a:rPr lang="en-US" altLang="zh-TW" dirty="0" smtClean="0">
                <a:solidFill>
                  <a:srgbClr val="0000CC"/>
                </a:solidFill>
              </a:rPr>
              <a:t>active bucket </a:t>
            </a:r>
            <a:r>
              <a:rPr lang="en-US" altLang="zh-TW" dirty="0" smtClean="0"/>
              <a:t>is the </a:t>
            </a:r>
            <a:r>
              <a:rPr lang="en-US" altLang="zh-TW" dirty="0" smtClean="0">
                <a:solidFill>
                  <a:srgbClr val="0000CC"/>
                </a:solidFill>
              </a:rPr>
              <a:t>start of a </a:t>
            </a:r>
            <a:r>
              <a:rPr lang="en-US" altLang="zh-TW" dirty="0" smtClean="0">
                <a:solidFill>
                  <a:srgbClr val="C00000"/>
                </a:solidFill>
              </a:rPr>
              <a:t>chain of bucket</a:t>
            </a:r>
            <a:r>
              <a:rPr lang="en-US" altLang="zh-TW" dirty="0" smtClean="0"/>
              <a:t>. The remaining buckets on a chain are called </a:t>
            </a:r>
            <a:r>
              <a:rPr lang="en-US" altLang="zh-TW" dirty="0" smtClean="0">
                <a:solidFill>
                  <a:srgbClr val="0000CC"/>
                </a:solidFill>
              </a:rPr>
              <a:t>overflow buckets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Index Rules for Active Buckets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2"/>
            <a:ext cx="7886700" cy="26125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The active buckets </a:t>
            </a:r>
            <a:r>
              <a:rPr lang="en-US" altLang="zh-TW" dirty="0" smtClean="0">
                <a:solidFill>
                  <a:srgbClr val="0000CC"/>
                </a:solidFill>
              </a:rPr>
              <a:t>0 through q-1</a:t>
            </a:r>
            <a:r>
              <a:rPr lang="en-US" altLang="zh-TW" dirty="0" smtClean="0"/>
              <a:t> as well as the active buckets </a:t>
            </a:r>
            <a:r>
              <a:rPr lang="en-US" altLang="zh-TW" dirty="0" smtClean="0">
                <a:solidFill>
                  <a:srgbClr val="0000CC"/>
                </a:solidFill>
              </a:rPr>
              <a:t>2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r</a:t>
            </a:r>
            <a:r>
              <a:rPr lang="en-US" altLang="zh-TW" dirty="0" smtClean="0">
                <a:solidFill>
                  <a:srgbClr val="0000CC"/>
                </a:solidFill>
              </a:rPr>
              <a:t> through 2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r</a:t>
            </a:r>
            <a:r>
              <a:rPr lang="en-US" altLang="zh-TW" dirty="0" smtClean="0">
                <a:solidFill>
                  <a:srgbClr val="0000CC"/>
                </a:solidFill>
              </a:rPr>
              <a:t> + q -1 </a:t>
            </a:r>
            <a:r>
              <a:rPr lang="en-US" altLang="zh-TW" dirty="0" smtClean="0"/>
              <a:t>are indexed using </a:t>
            </a:r>
            <a:r>
              <a:rPr lang="en-US" altLang="zh-TW" dirty="0" smtClean="0">
                <a:solidFill>
                  <a:srgbClr val="C00000"/>
                </a:solidFill>
              </a:rPr>
              <a:t>h(k,r+1)</a:t>
            </a:r>
          </a:p>
          <a:p>
            <a:r>
              <a:rPr lang="en-US" altLang="zh-TW" dirty="0" smtClean="0"/>
              <a:t>While the remaining active buckets </a:t>
            </a:r>
            <a:r>
              <a:rPr lang="en-US" altLang="zh-TW" dirty="0" smtClean="0">
                <a:solidFill>
                  <a:srgbClr val="0000CC"/>
                </a:solidFill>
              </a:rPr>
              <a:t>q through 2</a:t>
            </a:r>
            <a:r>
              <a:rPr lang="en-US" altLang="zh-TW" baseline="30000" dirty="0" smtClean="0">
                <a:solidFill>
                  <a:srgbClr val="0000CC"/>
                </a:solidFill>
              </a:rPr>
              <a:t>r</a:t>
            </a:r>
            <a:r>
              <a:rPr lang="en-US" altLang="zh-TW" dirty="0" smtClean="0">
                <a:solidFill>
                  <a:srgbClr val="0000CC"/>
                </a:solidFill>
              </a:rPr>
              <a:t> -1 </a:t>
            </a:r>
            <a:r>
              <a:rPr lang="en-US" altLang="zh-TW" dirty="0" smtClean="0"/>
              <a:t>are indexed using </a:t>
            </a:r>
            <a:r>
              <a:rPr lang="en-US" altLang="zh-TW" dirty="0" smtClean="0">
                <a:solidFill>
                  <a:srgbClr val="C00000"/>
                </a:solidFill>
              </a:rPr>
              <a:t>h(</a:t>
            </a:r>
            <a:r>
              <a:rPr lang="en-US" altLang="zh-TW" dirty="0" err="1" smtClean="0">
                <a:solidFill>
                  <a:srgbClr val="C00000"/>
                </a:solidFill>
              </a:rPr>
              <a:t>k,r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US" altLang="zh-TW" dirty="0" smtClean="0"/>
              <a:t>Each active bucket is the </a:t>
            </a:r>
            <a:r>
              <a:rPr lang="en-US" altLang="zh-TW" dirty="0" smtClean="0">
                <a:solidFill>
                  <a:srgbClr val="0000CC"/>
                </a:solidFill>
              </a:rPr>
              <a:t>start of a </a:t>
            </a:r>
            <a:r>
              <a:rPr lang="en-US" altLang="zh-TW" dirty="0" smtClean="0">
                <a:solidFill>
                  <a:srgbClr val="C00000"/>
                </a:solidFill>
              </a:rPr>
              <a:t>chain of bucket</a:t>
            </a:r>
            <a:r>
              <a:rPr lang="en-US" altLang="zh-TW" dirty="0" smtClean="0"/>
              <a:t>. The remaining buckets on a chain are called </a:t>
            </a:r>
            <a:r>
              <a:rPr lang="en-US" altLang="zh-TW" dirty="0" smtClean="0">
                <a:solidFill>
                  <a:srgbClr val="0000CC"/>
                </a:solidFill>
              </a:rPr>
              <a:t>overflow buckets</a:t>
            </a:r>
            <a:r>
              <a:rPr lang="en-US" altLang="zh-TW" dirty="0" smtClean="0"/>
              <a:t>.</a:t>
            </a:r>
            <a:endParaRPr lang="zh-TW" altLang="en-US" dirty="0" smtClean="0"/>
          </a:p>
          <a:p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79</a:t>
            </a:fld>
            <a:endParaRPr lang="zh-TW" altLang="en-US"/>
          </a:p>
        </p:txBody>
      </p:sp>
      <p:grpSp>
        <p:nvGrpSpPr>
          <p:cNvPr id="47" name="群組 46"/>
          <p:cNvGrpSpPr/>
          <p:nvPr/>
        </p:nvGrpSpPr>
        <p:grpSpPr>
          <a:xfrm>
            <a:off x="204440" y="4056348"/>
            <a:ext cx="8314578" cy="2658573"/>
            <a:chOff x="7488" y="4070416"/>
            <a:chExt cx="8314578" cy="2658573"/>
          </a:xfrm>
        </p:grpSpPr>
        <p:sp>
          <p:nvSpPr>
            <p:cNvPr id="11" name="矩形 10"/>
            <p:cNvSpPr/>
            <p:nvPr/>
          </p:nvSpPr>
          <p:spPr>
            <a:xfrm>
              <a:off x="1274152" y="4804291"/>
              <a:ext cx="7047914" cy="2391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/>
            <p:cNvCxnSpPr/>
            <p:nvPr/>
          </p:nvCxnSpPr>
          <p:spPr>
            <a:xfrm>
              <a:off x="3187368" y="4790223"/>
              <a:ext cx="0" cy="253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字方塊 13"/>
            <p:cNvSpPr txBox="1"/>
            <p:nvPr/>
          </p:nvSpPr>
          <p:spPr>
            <a:xfrm>
              <a:off x="3117029" y="4959032"/>
              <a:ext cx="412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2</a:t>
              </a:r>
              <a:r>
                <a:rPr lang="en-US" altLang="zh-TW" sz="2400" baseline="30000" dirty="0" smtClean="0"/>
                <a:t>r</a:t>
              </a:r>
              <a:endParaRPr lang="zh-TW" altLang="en-US" sz="2400" baseline="30000" dirty="0"/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5182649" y="4787878"/>
              <a:ext cx="0" cy="2532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1161609" y="493089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0</a:t>
              </a:r>
              <a:endParaRPr lang="zh-TW" altLang="en-US" sz="24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1991613" y="4902761"/>
              <a:ext cx="3465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q</a:t>
              </a:r>
              <a:endParaRPr lang="zh-TW" altLang="en-US" sz="2400" dirty="0"/>
            </a:p>
          </p:txBody>
        </p:sp>
        <p:cxnSp>
          <p:nvCxnSpPr>
            <p:cNvPr id="22" name="直線接點 21"/>
            <p:cNvCxnSpPr/>
            <p:nvPr/>
          </p:nvCxnSpPr>
          <p:spPr>
            <a:xfrm>
              <a:off x="2087736" y="4787878"/>
              <a:ext cx="0" cy="2532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左大括弧 22"/>
            <p:cNvSpPr/>
            <p:nvPr/>
          </p:nvSpPr>
          <p:spPr>
            <a:xfrm rot="5400000">
              <a:off x="1583040" y="4284212"/>
              <a:ext cx="183055" cy="730494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cxnSp>
          <p:nvCxnSpPr>
            <p:cNvPr id="24" name="直線接點 23"/>
            <p:cNvCxnSpPr/>
            <p:nvPr/>
          </p:nvCxnSpPr>
          <p:spPr>
            <a:xfrm>
              <a:off x="3942337" y="4799601"/>
              <a:ext cx="0" cy="2532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左大括弧 24"/>
            <p:cNvSpPr/>
            <p:nvPr/>
          </p:nvSpPr>
          <p:spPr>
            <a:xfrm rot="5400000">
              <a:off x="3475144" y="4302969"/>
              <a:ext cx="180711" cy="690635"/>
            </a:xfrm>
            <a:prstGeom prst="leftBrac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26" name="左大括弧 25"/>
            <p:cNvSpPr/>
            <p:nvPr/>
          </p:nvSpPr>
          <p:spPr>
            <a:xfrm rot="16200000" flipV="1">
              <a:off x="2548024" y="4897328"/>
              <a:ext cx="192085" cy="1042327"/>
            </a:xfrm>
            <a:prstGeom prst="leftBrac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2244824" y="5507669"/>
              <a:ext cx="856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00CC"/>
                  </a:solidFill>
                </a:rPr>
                <a:t>h(</a:t>
              </a:r>
              <a:r>
                <a:rPr lang="en-US" altLang="zh-TW" sz="2400" dirty="0" err="1" smtClean="0">
                  <a:solidFill>
                    <a:srgbClr val="0000CC"/>
                  </a:solidFill>
                </a:rPr>
                <a:t>k,r</a:t>
              </a:r>
              <a:r>
                <a:rPr lang="en-US" altLang="zh-TW" sz="2400" dirty="0" smtClean="0">
                  <a:solidFill>
                    <a:srgbClr val="0000CC"/>
                  </a:solidFill>
                </a:rPr>
                <a:t>)</a:t>
              </a:r>
              <a:endParaRPr lang="zh-TW" alt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1173329" y="4070416"/>
              <a:ext cx="11657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C00000"/>
                  </a:solidFill>
                </a:rPr>
                <a:t>h(k,r+1)</a:t>
              </a:r>
              <a:endParaRPr lang="zh-TW" alt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29" name="右大括弧 28"/>
            <p:cNvSpPr/>
            <p:nvPr/>
          </p:nvSpPr>
          <p:spPr>
            <a:xfrm rot="5400000">
              <a:off x="2451722" y="4906706"/>
              <a:ext cx="372964" cy="2573363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400754" y="6267324"/>
              <a:ext cx="19830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Active buckets</a:t>
              </a:r>
              <a:endParaRPr lang="zh-TW" altLang="en-US" sz="2400" dirty="0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69237" y="4677671"/>
              <a:ext cx="4462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ht</a:t>
              </a:r>
              <a:endParaRPr lang="zh-TW" altLang="en-US" sz="2400" dirty="0"/>
            </a:p>
          </p:txBody>
        </p:sp>
        <p:grpSp>
          <p:nvGrpSpPr>
            <p:cNvPr id="42" name="群組 41"/>
            <p:cNvGrpSpPr/>
            <p:nvPr/>
          </p:nvGrpSpPr>
          <p:grpSpPr>
            <a:xfrm>
              <a:off x="1732355" y="5084613"/>
              <a:ext cx="236807" cy="883187"/>
              <a:chOff x="4642338" y="4010025"/>
              <a:chExt cx="236807" cy="88318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642338" y="4192172"/>
                <a:ext cx="225084" cy="2672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4654061" y="4625926"/>
                <a:ext cx="225084" cy="2672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6" name="直線單箭頭接點 35"/>
              <p:cNvCxnSpPr/>
              <p:nvPr/>
            </p:nvCxnSpPr>
            <p:spPr>
              <a:xfrm>
                <a:off x="4752975" y="4448175"/>
                <a:ext cx="0" cy="1809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/>
              <p:nvPr/>
            </p:nvCxnSpPr>
            <p:spPr>
              <a:xfrm>
                <a:off x="4762500" y="4010025"/>
                <a:ext cx="0" cy="1809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文字方塊 42"/>
            <p:cNvSpPr txBox="1"/>
            <p:nvPr/>
          </p:nvSpPr>
          <p:spPr>
            <a:xfrm>
              <a:off x="7488" y="5370424"/>
              <a:ext cx="1815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Overflow buckets</a:t>
              </a:r>
              <a:endParaRPr lang="zh-TW" altLang="en-US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916542" y="4956685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/>
                <a:t>2</a:t>
              </a:r>
              <a:r>
                <a:rPr lang="en-US" altLang="zh-TW" sz="2400" baseline="30000" dirty="0" smtClean="0"/>
                <a:t>r</a:t>
              </a:r>
              <a:r>
                <a:rPr lang="en-US" altLang="zh-TW" sz="2400" dirty="0" smtClean="0"/>
                <a:t>+q</a:t>
              </a:r>
              <a:endParaRPr lang="zh-TW" altLang="en-US" sz="2400" baseline="30000" dirty="0"/>
            </a:p>
          </p:txBody>
        </p:sp>
      </p:grpSp>
      <p:sp>
        <p:nvSpPr>
          <p:cNvPr id="48" name="文字方塊 47"/>
          <p:cNvSpPr txBox="1"/>
          <p:nvPr/>
        </p:nvSpPr>
        <p:spPr>
          <a:xfrm>
            <a:off x="3182669" y="4096207"/>
            <a:ext cx="1165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h(k,r+1)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Simple Implementations of Dictionary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Elements of a dictionary can be kept in a </a:t>
            </a:r>
            <a:r>
              <a:rPr lang="en-US" altLang="zh-TW" dirty="0" smtClean="0">
                <a:solidFill>
                  <a:srgbClr val="0000CC"/>
                </a:solidFill>
              </a:rPr>
              <a:t>sequence</a:t>
            </a:r>
            <a:r>
              <a:rPr lang="en-US" altLang="zh-TW" dirty="0" smtClean="0"/>
              <a:t> (</a:t>
            </a:r>
            <a:r>
              <a:rPr lang="en-US" altLang="zh-TW" dirty="0" smtClean="0">
                <a:solidFill>
                  <a:srgbClr val="C00000"/>
                </a:solidFill>
              </a:rPr>
              <a:t>linked list</a:t>
            </a:r>
            <a:r>
              <a:rPr lang="en-US" altLang="zh-TW" dirty="0" smtClean="0"/>
              <a:t> or </a:t>
            </a:r>
            <a:r>
              <a:rPr lang="en-US" altLang="zh-TW" dirty="0" smtClean="0">
                <a:solidFill>
                  <a:srgbClr val="C00000"/>
                </a:solidFill>
              </a:rPr>
              <a:t>array</a:t>
            </a:r>
            <a:r>
              <a:rPr lang="en-US" altLang="zh-TW" dirty="0" smtClean="0"/>
              <a:t>): </a:t>
            </a:r>
          </a:p>
          <a:p>
            <a:pPr lvl="1"/>
            <a:r>
              <a:rPr lang="en-US" altLang="zh-TW" dirty="0" smtClean="0"/>
              <a:t>data size: number of elements (n); </a:t>
            </a:r>
          </a:p>
          <a:p>
            <a:pPr lvl="1"/>
            <a:r>
              <a:rPr lang="en-US" altLang="zh-TW" dirty="0" smtClean="0"/>
              <a:t>dominant operation: </a:t>
            </a:r>
            <a:r>
              <a:rPr lang="en-US" altLang="zh-TW" dirty="0" smtClean="0">
                <a:solidFill>
                  <a:srgbClr val="0000CC"/>
                </a:solidFill>
              </a:rPr>
              <a:t>key comparison</a:t>
            </a:r>
          </a:p>
          <a:p>
            <a:r>
              <a:rPr lang="en-US" altLang="zh-TW" dirty="0" smtClean="0"/>
              <a:t>Unordered: </a:t>
            </a:r>
          </a:p>
          <a:p>
            <a:pPr>
              <a:buNone/>
            </a:pPr>
            <a:r>
              <a:rPr lang="en-US" altLang="zh-TW" dirty="0" smtClean="0"/>
              <a:t>	    search: </a:t>
            </a:r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  <a:r>
              <a:rPr lang="en-US" altLang="zh-TW" dirty="0" smtClean="0"/>
              <a:t>; insert: </a:t>
            </a:r>
            <a:r>
              <a:rPr lang="en-US" altLang="zh-TW" dirty="0" smtClean="0">
                <a:solidFill>
                  <a:srgbClr val="FF0000"/>
                </a:solidFill>
              </a:rPr>
              <a:t>O(1)</a:t>
            </a:r>
            <a:r>
              <a:rPr lang="en-US" altLang="zh-TW" dirty="0" smtClean="0"/>
              <a:t>(no checking); delete: </a:t>
            </a:r>
            <a:r>
              <a:rPr lang="en-US" altLang="zh-TW" dirty="0" smtClean="0">
                <a:solidFill>
                  <a:srgbClr val="FF0000"/>
                </a:solidFill>
              </a:rPr>
              <a:t>O(n) </a:t>
            </a:r>
          </a:p>
          <a:p>
            <a:r>
              <a:rPr lang="en-US" altLang="zh-TW" dirty="0" smtClean="0"/>
              <a:t>Ordered array: </a:t>
            </a:r>
          </a:p>
          <a:p>
            <a:pPr>
              <a:buNone/>
            </a:pPr>
            <a:r>
              <a:rPr lang="en-US" altLang="zh-TW" dirty="0" smtClean="0"/>
              <a:t>	    search: </a:t>
            </a:r>
            <a:r>
              <a:rPr lang="en-US" altLang="zh-TW" dirty="0" smtClean="0">
                <a:solidFill>
                  <a:srgbClr val="FF0000"/>
                </a:solidFill>
              </a:rPr>
              <a:t>O(</a:t>
            </a:r>
            <a:r>
              <a:rPr lang="en-US" altLang="zh-TW" dirty="0" err="1" smtClean="0">
                <a:solidFill>
                  <a:srgbClr val="FF0000"/>
                </a:solidFill>
              </a:rPr>
              <a:t>logn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r>
              <a:rPr lang="en-US" altLang="zh-TW" dirty="0" smtClean="0"/>
              <a:t>; insert </a:t>
            </a:r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  <a:r>
              <a:rPr lang="en-US" altLang="zh-TW" dirty="0" smtClean="0"/>
              <a:t>; delete </a:t>
            </a:r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Ordered linked list: </a:t>
            </a:r>
          </a:p>
          <a:p>
            <a:pPr>
              <a:buNone/>
            </a:pPr>
            <a:r>
              <a:rPr lang="en-US" altLang="zh-TW" dirty="0" smtClean="0"/>
              <a:t>	    search: </a:t>
            </a:r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  <a:r>
              <a:rPr lang="en-US" altLang="zh-TW" dirty="0" smtClean="0"/>
              <a:t>; insert </a:t>
            </a:r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  <a:r>
              <a:rPr lang="en-US" altLang="zh-TW" dirty="0" smtClean="0"/>
              <a:t>; delete: </a:t>
            </a:r>
            <a:r>
              <a:rPr lang="en-US" altLang="zh-TW" dirty="0" smtClean="0">
                <a:solidFill>
                  <a:srgbClr val="FF0000"/>
                </a:solidFill>
              </a:rPr>
              <a:t>O(n)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(keeping the sequence sorted does not help in this case!) </a:t>
            </a:r>
          </a:p>
          <a:p>
            <a:r>
              <a:rPr lang="en-US" altLang="zh-TW" dirty="0" smtClean="0"/>
              <a:t>Space complexity: </a:t>
            </a:r>
            <a:r>
              <a:rPr lang="el-GR" altLang="zh-TW" dirty="0" smtClean="0">
                <a:solidFill>
                  <a:srgbClr val="FF0000"/>
                </a:solidFill>
              </a:rPr>
              <a:t>Θ(</a:t>
            </a:r>
            <a:r>
              <a:rPr lang="en-US" altLang="zh-TW" dirty="0" smtClean="0">
                <a:solidFill>
                  <a:srgbClr val="FF0000"/>
                </a:solidFill>
              </a:rPr>
              <a:t>n)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Searching </a:t>
            </a:r>
            <a:r>
              <a:rPr lang="en-US" altLang="zh-TW" dirty="0" err="1" smtClean="0"/>
              <a:t>Directoryless</a:t>
            </a:r>
            <a:r>
              <a:rPr lang="en-US" altLang="zh-TW" dirty="0" smtClean="0"/>
              <a:t> Hash Table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147301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To search for key k, we need to compute h(</a:t>
            </a:r>
            <a:r>
              <a:rPr lang="en-US" altLang="zh-TW" dirty="0" err="1" smtClean="0"/>
              <a:t>k,r</a:t>
            </a:r>
            <a:r>
              <a:rPr lang="en-US" altLang="zh-TW" dirty="0" smtClean="0"/>
              <a:t>)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80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640375" y="2461840"/>
            <a:ext cx="7886700" cy="2996425"/>
            <a:chOff x="640375" y="2461840"/>
            <a:chExt cx="7886700" cy="2996425"/>
          </a:xfrm>
        </p:grpSpPr>
        <p:sp>
          <p:nvSpPr>
            <p:cNvPr id="11" name="內容版面配置區 2"/>
            <p:cNvSpPr txBox="1">
              <a:spLocks/>
            </p:cNvSpPr>
            <p:nvPr/>
          </p:nvSpPr>
          <p:spPr>
            <a:xfrm>
              <a:off x="640375" y="3054431"/>
              <a:ext cx="7886700" cy="240383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>
              <a:noAutofit/>
            </a:bodyPr>
            <a:lstStyle/>
            <a:p>
              <a:pPr marL="228600" marR="0" lvl="0" indent="-228600" algn="l" defTabSz="914400" rtl="0" eaLnBrk="1" fontAlgn="auto" latinLnBrk="0" hangingPunct="1">
                <a:lnSpc>
                  <a:spcPct val="160000"/>
                </a:lnSpc>
                <a:spcBef>
                  <a:spcPts val="24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zh-TW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If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 ( h(</a:t>
              </a:r>
              <a:r>
                <a:rPr kumimoji="0" lang="en-US" altLang="zh-TW" sz="2800" b="0" i="0" u="none" strike="noStrike" kern="120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k,r</a:t>
              </a:r>
              <a:r>
                <a:rPr kumimoji="0" lang="en-US" altLang="zh-TW" sz="28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) &lt; q )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zh-TW" sz="2800" dirty="0" smtClean="0"/>
                <a:t>      </a:t>
              </a:r>
              <a:r>
                <a:rPr lang="en-US" altLang="zh-TW" sz="2800" dirty="0" smtClean="0">
                  <a:solidFill>
                    <a:srgbClr val="0000CC"/>
                  </a:solidFill>
                </a:rPr>
                <a:t>search</a:t>
              </a:r>
              <a:r>
                <a:rPr lang="en-US" altLang="zh-TW" sz="2800" dirty="0" smtClean="0"/>
                <a:t> the chain that begins </a:t>
              </a:r>
              <a:r>
                <a:rPr lang="en-US" altLang="zh-TW" sz="2800" dirty="0" smtClean="0">
                  <a:solidFill>
                    <a:srgbClr val="0000CC"/>
                  </a:solidFill>
                </a:rPr>
                <a:t>at bucket</a:t>
              </a:r>
              <a:r>
                <a:rPr lang="en-US" altLang="zh-TW" sz="2800" dirty="0" smtClean="0"/>
                <a:t> </a:t>
              </a:r>
              <a:r>
                <a:rPr lang="en-US" altLang="zh-TW" sz="2800" dirty="0" smtClean="0">
                  <a:solidFill>
                    <a:srgbClr val="C00000"/>
                  </a:solidFill>
                </a:rPr>
                <a:t>h(k, r+1)</a:t>
              </a:r>
              <a:r>
                <a:rPr lang="en-US" altLang="zh-TW" sz="2800" dirty="0" smtClean="0"/>
                <a:t>;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altLang="zh-TW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else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zh-TW" sz="2800" dirty="0" smtClean="0"/>
                <a:t>      </a:t>
              </a:r>
              <a:r>
                <a:rPr lang="en-US" altLang="zh-TW" sz="2800" dirty="0" smtClean="0">
                  <a:solidFill>
                    <a:srgbClr val="0000CC"/>
                  </a:solidFill>
                </a:rPr>
                <a:t>search</a:t>
              </a:r>
              <a:r>
                <a:rPr lang="en-US" altLang="zh-TW" sz="2800" dirty="0" smtClean="0"/>
                <a:t> the chain that begins </a:t>
              </a:r>
              <a:r>
                <a:rPr lang="en-US" altLang="zh-TW" sz="2800" dirty="0" smtClean="0">
                  <a:solidFill>
                    <a:srgbClr val="0000CC"/>
                  </a:solidFill>
                </a:rPr>
                <a:t>at bucket </a:t>
              </a:r>
              <a:r>
                <a:rPr lang="en-US" altLang="zh-TW" sz="2800" dirty="0" smtClean="0">
                  <a:solidFill>
                    <a:srgbClr val="C00000"/>
                  </a:solidFill>
                </a:rPr>
                <a:t>h(</a:t>
              </a:r>
              <a:r>
                <a:rPr lang="en-US" altLang="zh-TW" sz="2800" dirty="0" err="1" smtClean="0">
                  <a:solidFill>
                    <a:srgbClr val="C00000"/>
                  </a:solidFill>
                </a:rPr>
                <a:t>k,r</a:t>
              </a:r>
              <a:r>
                <a:rPr lang="en-US" altLang="zh-TW" sz="2800" dirty="0" smtClean="0">
                  <a:solidFill>
                    <a:srgbClr val="C00000"/>
                  </a:solidFill>
                </a:rPr>
                <a:t>)</a:t>
              </a:r>
              <a:r>
                <a:rPr lang="en-US" altLang="zh-TW" sz="2800" dirty="0" smtClean="0"/>
                <a:t>;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900331" y="2461840"/>
              <a:ext cx="733841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/>
                <a:t>Program 8.6: Searching a </a:t>
              </a:r>
              <a:r>
                <a:rPr lang="en-US" altLang="zh-TW" sz="2800" dirty="0" err="1" smtClean="0"/>
                <a:t>directoryless</a:t>
              </a:r>
              <a:r>
                <a:rPr lang="en-US" altLang="zh-TW" sz="2800" dirty="0" smtClean="0"/>
                <a:t> hash table</a:t>
              </a:r>
              <a:endParaRPr lang="zh-TW" altLang="en-US" sz="28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Overflow Handling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1"/>
            <a:ext cx="7886700" cy="4863333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To insert new key-element, search to determine if the key is already in ht.</a:t>
            </a:r>
          </a:p>
          <a:p>
            <a:r>
              <a:rPr lang="en-US" altLang="zh-TW" dirty="0" smtClean="0"/>
              <a:t>When search is done, </a:t>
            </a:r>
            <a:r>
              <a:rPr lang="en-US" altLang="zh-TW" dirty="0" smtClean="0">
                <a:solidFill>
                  <a:srgbClr val="CC0099"/>
                </a:solidFill>
              </a:rPr>
              <a:t>new key is not in ht</a:t>
            </a:r>
            <a:r>
              <a:rPr lang="en-US" altLang="zh-TW" dirty="0" smtClean="0"/>
              <a:t>, and the </a:t>
            </a:r>
            <a:r>
              <a:rPr lang="en-US" altLang="zh-TW" dirty="0" smtClean="0">
                <a:solidFill>
                  <a:srgbClr val="CC0099"/>
                </a:solidFill>
              </a:rPr>
              <a:t>active bucket for the searched chain is full</a:t>
            </a:r>
            <a:r>
              <a:rPr lang="en-US" altLang="zh-TW" dirty="0" smtClean="0"/>
              <a:t>, we get an </a:t>
            </a:r>
            <a:r>
              <a:rPr lang="en-US" altLang="zh-TW" dirty="0" smtClean="0">
                <a:solidFill>
                  <a:srgbClr val="FF0000"/>
                </a:solidFill>
              </a:rPr>
              <a:t>overflow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>
                <a:solidFill>
                  <a:srgbClr val="0000CC"/>
                </a:solidFill>
              </a:rPr>
              <a:t>An overflow is handled by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CC0099"/>
                </a:solidFill>
              </a:rPr>
              <a:t>Activating bucket</a:t>
            </a:r>
            <a:r>
              <a:rPr lang="en-US" altLang="zh-TW" sz="2600" dirty="0" smtClean="0"/>
              <a:t> </a:t>
            </a:r>
            <a:r>
              <a:rPr lang="en-US" altLang="zh-TW" sz="2600" dirty="0" smtClean="0">
                <a:solidFill>
                  <a:srgbClr val="FF0000"/>
                </a:solidFill>
              </a:rPr>
              <a:t>2</a:t>
            </a:r>
            <a:r>
              <a:rPr lang="en-US" altLang="zh-TW" sz="2600" baseline="30000" dirty="0" smtClean="0">
                <a:solidFill>
                  <a:srgbClr val="FF0000"/>
                </a:solidFill>
              </a:rPr>
              <a:t>r</a:t>
            </a:r>
            <a:r>
              <a:rPr lang="en-US" altLang="zh-TW" sz="2600" dirty="0" smtClean="0">
                <a:solidFill>
                  <a:srgbClr val="FF0000"/>
                </a:solidFill>
              </a:rPr>
              <a:t> + q </a:t>
            </a:r>
            <a:r>
              <a:rPr lang="en-US" altLang="zh-TW" sz="2600" dirty="0" smtClean="0"/>
              <a:t>(</a:t>
            </a:r>
            <a:r>
              <a:rPr lang="en-US" altLang="zh-TW" sz="2600" dirty="0" smtClean="0">
                <a:solidFill>
                  <a:srgbClr val="0000CC"/>
                </a:solidFill>
              </a:rPr>
              <a:t>add a new active bucket</a:t>
            </a:r>
            <a:r>
              <a:rPr lang="en-US" altLang="zh-TW" sz="2600" dirty="0" smtClean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0000CC"/>
                </a:solidFill>
              </a:rPr>
              <a:t>Reallocate</a:t>
            </a:r>
            <a:r>
              <a:rPr lang="en-US" altLang="zh-TW" sz="2600" dirty="0" smtClean="0"/>
              <a:t> (rehashing) the </a:t>
            </a:r>
            <a:r>
              <a:rPr lang="en-US" altLang="zh-TW" sz="2600" dirty="0" smtClean="0">
                <a:solidFill>
                  <a:srgbClr val="0000CC"/>
                </a:solidFill>
              </a:rPr>
              <a:t>entries in the </a:t>
            </a:r>
            <a:r>
              <a:rPr lang="en-US" altLang="zh-TW" sz="2600" dirty="0" smtClean="0">
                <a:solidFill>
                  <a:srgbClr val="FF0000"/>
                </a:solidFill>
              </a:rPr>
              <a:t>chain q</a:t>
            </a:r>
            <a:r>
              <a:rPr lang="en-US" altLang="zh-TW" sz="2600" dirty="0" smtClean="0"/>
              <a:t> between </a:t>
            </a:r>
            <a:r>
              <a:rPr lang="en-US" altLang="zh-TW" sz="2600" dirty="0" smtClean="0">
                <a:solidFill>
                  <a:srgbClr val="C00000"/>
                </a:solidFill>
              </a:rPr>
              <a:t>q</a:t>
            </a:r>
            <a:r>
              <a:rPr lang="en-US" altLang="zh-TW" sz="2600" dirty="0" smtClean="0"/>
              <a:t> and the newly activated bucket (or chain) </a:t>
            </a:r>
            <a:r>
              <a:rPr lang="en-US" altLang="zh-TW" sz="2600" dirty="0" smtClean="0">
                <a:solidFill>
                  <a:srgbClr val="C00000"/>
                </a:solidFill>
              </a:rPr>
              <a:t>2</a:t>
            </a:r>
            <a:r>
              <a:rPr lang="en-US" altLang="zh-TW" sz="2600" baseline="30000" dirty="0" smtClean="0">
                <a:solidFill>
                  <a:srgbClr val="C00000"/>
                </a:solidFill>
              </a:rPr>
              <a:t>r</a:t>
            </a:r>
            <a:r>
              <a:rPr lang="en-US" altLang="zh-TW" sz="2600" dirty="0" smtClean="0">
                <a:solidFill>
                  <a:srgbClr val="C00000"/>
                </a:solidFill>
              </a:rPr>
              <a:t> + q using h(k,r+1).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600" dirty="0" smtClean="0">
                <a:solidFill>
                  <a:srgbClr val="C00000"/>
                </a:solidFill>
              </a:rPr>
              <a:t>q = q + 1</a:t>
            </a:r>
            <a:r>
              <a:rPr lang="en-US" altLang="zh-TW" sz="2600" dirty="0" smtClean="0"/>
              <a:t>;</a:t>
            </a:r>
            <a:r>
              <a:rPr lang="en-US" altLang="zh-TW" sz="2600" dirty="0" smtClean="0">
                <a:solidFill>
                  <a:srgbClr val="0000CC"/>
                </a:solidFill>
              </a:rPr>
              <a:t>  if (q == 2</a:t>
            </a:r>
            <a:r>
              <a:rPr lang="en-US" altLang="zh-TW" sz="2600" baseline="30000" dirty="0" smtClean="0">
                <a:solidFill>
                  <a:srgbClr val="0000CC"/>
                </a:solidFill>
              </a:rPr>
              <a:t>r</a:t>
            </a:r>
            <a:r>
              <a:rPr lang="en-US" altLang="zh-TW" sz="2600" dirty="0" smtClean="0">
                <a:solidFill>
                  <a:srgbClr val="0000CC"/>
                </a:solidFill>
              </a:rPr>
              <a:t>) {q=0; r=r+1;}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600" dirty="0" smtClean="0"/>
              <a:t>Finally, the new key-element is inserted into the chain where it would be </a:t>
            </a:r>
            <a:r>
              <a:rPr lang="en-US" altLang="zh-TW" sz="2600" dirty="0" smtClean="0">
                <a:solidFill>
                  <a:srgbClr val="0000CC"/>
                </a:solidFill>
              </a:rPr>
              <a:t>searched for</a:t>
            </a:r>
            <a:r>
              <a:rPr lang="en-US" altLang="zh-TW" sz="2600" dirty="0" smtClean="0"/>
              <a:t> by search algorithm </a:t>
            </a:r>
            <a:r>
              <a:rPr lang="en-US" altLang="zh-TW" sz="2600" dirty="0" smtClean="0">
                <a:solidFill>
                  <a:srgbClr val="C00000"/>
                </a:solidFill>
              </a:rPr>
              <a:t>using the new r and q values</a:t>
            </a:r>
            <a:r>
              <a:rPr lang="en-US" altLang="zh-TW" sz="2600" dirty="0" smtClean="0"/>
              <a:t>.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81</a:t>
            </a:fld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373177" y="6345773"/>
            <a:ext cx="4084773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If h(</a:t>
            </a:r>
            <a:r>
              <a:rPr lang="en-US" altLang="zh-TW" sz="2000" dirty="0" err="1" smtClean="0"/>
              <a:t>k,r</a:t>
            </a:r>
            <a:r>
              <a:rPr lang="en-US" altLang="zh-TW" sz="2000" dirty="0" smtClean="0"/>
              <a:t>)&lt;q  use h(k,r+1) else use h(</a:t>
            </a:r>
            <a:r>
              <a:rPr lang="en-US" altLang="zh-TW" sz="2000" dirty="0" err="1" smtClean="0"/>
              <a:t>k,r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496436"/>
            <a:ext cx="7886700" cy="2542185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To start, assume there are 4 (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+q</a:t>
            </a:r>
            <a:r>
              <a:rPr lang="en-US" altLang="zh-TW" dirty="0" smtClean="0"/>
              <a:t>) bucket chains (</a:t>
            </a:r>
            <a:r>
              <a:rPr lang="en-US" altLang="zh-TW" dirty="0" smtClean="0">
                <a:solidFill>
                  <a:srgbClr val="CC0099"/>
                </a:solidFill>
              </a:rPr>
              <a:t>r=2,q=0</a:t>
            </a:r>
            <a:r>
              <a:rPr lang="en-US" altLang="zh-TW" dirty="0" smtClean="0"/>
              <a:t>); each chain begins at one of the 4 active buckets and comprises only that active bucket (i.e., there are no overflow buckets). Each bucket has 2 slots.</a:t>
            </a:r>
          </a:p>
          <a:p>
            <a:r>
              <a:rPr lang="en-US" altLang="zh-TW" b="1" dirty="0" smtClean="0"/>
              <a:t>To Insert k = C5</a:t>
            </a:r>
            <a:r>
              <a:rPr lang="en-US" altLang="zh-TW" dirty="0" smtClean="0"/>
              <a:t>, first determine if C5 is in ht by using search algorithm. If </a:t>
            </a:r>
            <a:r>
              <a:rPr lang="en-US" altLang="zh-TW" dirty="0" smtClean="0">
                <a:solidFill>
                  <a:srgbClr val="0000CC"/>
                </a:solidFill>
              </a:rPr>
              <a:t>not</a:t>
            </a:r>
            <a:r>
              <a:rPr lang="en-US" altLang="zh-TW" dirty="0" smtClean="0"/>
              <a:t>, check if </a:t>
            </a:r>
            <a:r>
              <a:rPr lang="en-US" altLang="zh-TW" dirty="0" smtClean="0">
                <a:solidFill>
                  <a:srgbClr val="0000CC"/>
                </a:solidFill>
              </a:rPr>
              <a:t>overflow</a:t>
            </a:r>
            <a:r>
              <a:rPr lang="en-US" altLang="zh-TW" dirty="0" smtClean="0"/>
              <a:t>. 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82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3550" y="3193365"/>
            <a:ext cx="1029764" cy="340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477105" y="3013872"/>
            <a:ext cx="1896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(a) r = 2, q = 0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868616" y="3193367"/>
            <a:ext cx="48047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FF0000"/>
                </a:solidFill>
              </a:rPr>
              <a:t>Search C5</a:t>
            </a:r>
            <a:r>
              <a:rPr lang="en-US" altLang="zh-TW" sz="2400" dirty="0" smtClean="0"/>
              <a:t>: h(C5,2) = 01 </a:t>
            </a:r>
            <a:r>
              <a:rPr lang="en-US" altLang="zh-TW" sz="2400" dirty="0" smtClean="0">
                <a:sym typeface="Symbol"/>
              </a:rPr>
              <a:t> h(C5,2) &gt; q (= 0), use </a:t>
            </a:r>
            <a:r>
              <a:rPr lang="en-US" altLang="zh-TW" sz="2400" dirty="0" smtClean="0">
                <a:solidFill>
                  <a:srgbClr val="0000CC"/>
                </a:solidFill>
                <a:sym typeface="Symbol"/>
              </a:rPr>
              <a:t>h(C5,2) = 01 </a:t>
            </a:r>
            <a:r>
              <a:rPr lang="en-US" altLang="zh-TW" sz="2400" dirty="0" smtClean="0">
                <a:sym typeface="Symbol"/>
              </a:rPr>
              <a:t>and </a:t>
            </a:r>
            <a:r>
              <a:rPr lang="en-US" altLang="zh-TW" sz="2400" dirty="0" smtClean="0">
                <a:solidFill>
                  <a:srgbClr val="0000CC"/>
                </a:solidFill>
                <a:sym typeface="Symbol"/>
              </a:rPr>
              <a:t>search that chain</a:t>
            </a:r>
            <a:r>
              <a:rPr lang="en-US" altLang="zh-TW" sz="2400" dirty="0" smtClean="0">
                <a:sym typeface="Symbol"/>
              </a:rPr>
              <a:t>, </a:t>
            </a:r>
          </a:p>
          <a:p>
            <a:pPr marL="365125" indent="-365125"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0000CC"/>
                </a:solidFill>
                <a:sym typeface="Symbol"/>
              </a:rPr>
              <a:t>C5 not found</a:t>
            </a:r>
            <a:r>
              <a:rPr lang="en-US" altLang="zh-TW" sz="2400" dirty="0" smtClean="0">
                <a:sym typeface="Symbol"/>
              </a:rPr>
              <a:t>, check if the active bucket for the searched chain is full</a:t>
            </a:r>
          </a:p>
          <a:p>
            <a:pPr marL="365125" indent="-365125">
              <a:buFont typeface="+mj-lt"/>
              <a:buAutoNum type="arabicPeriod"/>
            </a:pPr>
            <a:r>
              <a:rPr lang="en-US" altLang="zh-TW" sz="2400" dirty="0" smtClean="0">
                <a:sym typeface="Symbol"/>
              </a:rPr>
              <a:t>Yes  </a:t>
            </a:r>
            <a:r>
              <a:rPr lang="en-US" altLang="zh-TW" sz="2400" dirty="0" smtClean="0">
                <a:solidFill>
                  <a:srgbClr val="0000CC"/>
                </a:solidFill>
                <a:sym typeface="Symbol"/>
              </a:rPr>
              <a:t>overflow</a:t>
            </a:r>
            <a:r>
              <a:rPr lang="en-US" altLang="zh-TW" sz="2400" dirty="0" smtClean="0">
                <a:solidFill>
                  <a:srgbClr val="C00000"/>
                </a:solidFill>
                <a:sym typeface="Symbol"/>
              </a:rPr>
              <a:t> </a:t>
            </a:r>
            <a:r>
              <a:rPr lang="en-US" altLang="zh-TW" sz="2400" dirty="0" smtClean="0">
                <a:sym typeface="Symbol"/>
              </a:rPr>
              <a:t> </a:t>
            </a:r>
            <a:r>
              <a:rPr lang="en-US" altLang="zh-TW" sz="2400" dirty="0" smtClean="0">
                <a:solidFill>
                  <a:srgbClr val="FF0000"/>
                </a:solidFill>
                <a:latin typeface="Calibri"/>
                <a:sym typeface="Symbol"/>
              </a:rPr>
              <a:t>Handle overflow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3056201" y="3151163"/>
            <a:ext cx="703385" cy="9566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81453"/>
              </p:ext>
            </p:extLst>
          </p:nvPr>
        </p:nvGraphicFramePr>
        <p:xfrm>
          <a:off x="492125" y="3847014"/>
          <a:ext cx="1941791" cy="2856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169"/>
                <a:gridCol w="1317622"/>
              </a:tblGrid>
              <a:tr h="31625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k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h(k)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</a:tr>
              <a:tr h="317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100 000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</a:tr>
              <a:tr h="317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A1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100 001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</a:tr>
              <a:tr h="317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B0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101</a:t>
                      </a:r>
                      <a:r>
                        <a:rPr lang="en-US" altLang="zh-TW" sz="1800" baseline="0" dirty="0" smtClean="0"/>
                        <a:t> 000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</a:tr>
              <a:tr h="317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B1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101 001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</a:tr>
              <a:tr h="317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C1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110 001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</a:tr>
              <a:tr h="317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C2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110 010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</a:tr>
              <a:tr h="317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C3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110 011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</a:tr>
              <a:tr h="31754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C5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110 101</a:t>
                      </a:r>
                      <a:endParaRPr lang="zh-TW" altLang="en-US" sz="1800" dirty="0"/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251630" y="3450788"/>
            <a:ext cx="2422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Active buckets = 2</a:t>
            </a:r>
            <a:r>
              <a:rPr lang="en-US" altLang="zh-TW" baseline="30000" dirty="0" smtClean="0">
                <a:solidFill>
                  <a:srgbClr val="FF0000"/>
                </a:solidFill>
              </a:rPr>
              <a:t>r</a:t>
            </a:r>
            <a:r>
              <a:rPr lang="en-US" altLang="zh-TW" dirty="0" smtClean="0">
                <a:solidFill>
                  <a:srgbClr val="FF0000"/>
                </a:solidFill>
              </a:rPr>
              <a:t>+q=4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496437"/>
            <a:ext cx="7886700" cy="1332363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smtClean="0"/>
              <a:t>Insert k = C5</a:t>
            </a:r>
            <a:r>
              <a:rPr lang="en-US" altLang="zh-TW" dirty="0" smtClean="0"/>
              <a:t>, to search k = C5, first compute h(</a:t>
            </a:r>
            <a:r>
              <a:rPr lang="en-US" altLang="zh-TW" dirty="0" err="1" smtClean="0"/>
              <a:t>k,r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solidFill>
                  <a:srgbClr val="0000CC"/>
                </a:solidFill>
              </a:rPr>
              <a:t>h(C5,2) = 01 &gt; q (0) </a:t>
            </a:r>
            <a:r>
              <a:rPr lang="en-US" altLang="zh-TW" dirty="0" smtClean="0">
                <a:sym typeface="Symbol"/>
              </a:rPr>
              <a:t> examine bucket 01 using h(</a:t>
            </a:r>
            <a:r>
              <a:rPr lang="en-US" altLang="zh-TW" dirty="0" err="1" smtClean="0">
                <a:sym typeface="Symbol"/>
              </a:rPr>
              <a:t>k,r</a:t>
            </a:r>
            <a:r>
              <a:rPr lang="en-US" altLang="zh-TW" dirty="0" smtClean="0">
                <a:sym typeface="Symbol"/>
              </a:rPr>
              <a:t>)  C5 not found and bucket full  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overflow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6457950" y="6103127"/>
            <a:ext cx="2057400" cy="365125"/>
          </a:xfrm>
        </p:spPr>
        <p:txBody>
          <a:bodyPr/>
          <a:lstStyle/>
          <a:p>
            <a:fld id="{E709601E-3B4E-4928-8AF0-88D45E7837C6}" type="slidenum">
              <a:rPr lang="zh-TW" altLang="en-US" smtClean="0"/>
              <a:pPr/>
              <a:t>83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551" y="2564836"/>
            <a:ext cx="1029764" cy="340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393891" y="1842850"/>
            <a:ext cx="3222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(a)  r = 2, q = 0, Insert C5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16259" y="2363361"/>
            <a:ext cx="319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FF0000"/>
                </a:solidFill>
              </a:rPr>
              <a:t>Overflow handling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02191" y="2883869"/>
            <a:ext cx="45860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CC0099"/>
                </a:solidFill>
                <a:latin typeface="Calibri"/>
                <a:sym typeface="Symbol"/>
              </a:rPr>
              <a:t>Activate bucket </a:t>
            </a:r>
            <a:r>
              <a:rPr lang="en-US" altLang="zh-TW" sz="2400" dirty="0" smtClean="0">
                <a:solidFill>
                  <a:srgbClr val="0000CC"/>
                </a:solidFill>
                <a:latin typeface="Calibri"/>
                <a:sym typeface="Symbol"/>
              </a:rPr>
              <a:t>2</a:t>
            </a:r>
            <a:r>
              <a:rPr lang="en-US" altLang="zh-TW" sz="2400" baseline="30000" dirty="0" smtClean="0">
                <a:solidFill>
                  <a:srgbClr val="0000CC"/>
                </a:solidFill>
                <a:latin typeface="Calibri"/>
                <a:sym typeface="Symbol"/>
              </a:rPr>
              <a:t>r</a:t>
            </a:r>
            <a:r>
              <a:rPr lang="en-US" altLang="zh-TW" sz="2400" dirty="0" smtClean="0">
                <a:solidFill>
                  <a:srgbClr val="0000CC"/>
                </a:solidFill>
                <a:latin typeface="Calibri"/>
                <a:sym typeface="Symbol"/>
              </a:rPr>
              <a:t> + </a:t>
            </a:r>
            <a:r>
              <a:rPr lang="en-US" altLang="zh-TW" sz="2400" dirty="0" smtClean="0">
                <a:solidFill>
                  <a:srgbClr val="FF0000"/>
                </a:solidFill>
                <a:latin typeface="Calibri"/>
                <a:sym typeface="Symbol"/>
              </a:rPr>
              <a:t>q</a:t>
            </a:r>
            <a:r>
              <a:rPr lang="en-US" altLang="zh-TW" sz="2400" dirty="0" smtClean="0">
                <a:solidFill>
                  <a:srgbClr val="0000CC"/>
                </a:solidFill>
                <a:latin typeface="Calibri"/>
                <a:sym typeface="Symbol"/>
              </a:rPr>
              <a:t> = 100</a:t>
            </a:r>
          </a:p>
          <a:p>
            <a:pPr marL="365125" indent="-365125"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0000CC"/>
                </a:solidFill>
                <a:latin typeface="Calibri"/>
                <a:sym typeface="Symbol"/>
              </a:rPr>
              <a:t>Reallocating A0,B4 in the </a:t>
            </a:r>
            <a:r>
              <a:rPr lang="en-US" altLang="zh-TW" sz="2400" dirty="0" smtClean="0">
                <a:solidFill>
                  <a:srgbClr val="FF0000"/>
                </a:solidFill>
                <a:latin typeface="Calibri"/>
                <a:sym typeface="Symbol"/>
              </a:rPr>
              <a:t>chain q</a:t>
            </a:r>
            <a:r>
              <a:rPr lang="en-US" altLang="zh-TW" sz="2400" dirty="0" smtClean="0">
                <a:solidFill>
                  <a:srgbClr val="0000CC"/>
                </a:solidFill>
                <a:latin typeface="Calibri"/>
                <a:sym typeface="Symbol"/>
              </a:rPr>
              <a:t> (i.e., chain 0) using h(k,r+1):</a:t>
            </a:r>
            <a:r>
              <a:rPr lang="en-US" altLang="zh-TW" sz="2400" dirty="0" smtClean="0">
                <a:latin typeface="Calibri"/>
                <a:sym typeface="Symbol"/>
              </a:rPr>
              <a:t> </a:t>
            </a:r>
          </a:p>
          <a:p>
            <a:pPr marL="365125" indent="-365125"/>
            <a:r>
              <a:rPr lang="en-US" altLang="zh-TW" sz="2400" dirty="0" smtClean="0">
                <a:latin typeface="Calibri"/>
                <a:sym typeface="Symbol"/>
              </a:rPr>
              <a:t>	h(A0,r+1) = 000, h(B4,r+1) = 100, </a:t>
            </a:r>
            <a:r>
              <a:rPr lang="en-US" altLang="zh-TW" sz="2400" dirty="0" smtClean="0">
                <a:sym typeface="Symbol"/>
              </a:rPr>
              <a:t> A0 not moved, </a:t>
            </a:r>
          </a:p>
          <a:p>
            <a:pPr marL="365125" indent="-365125"/>
            <a:r>
              <a:rPr lang="en-US" altLang="zh-TW" sz="2400" dirty="0" smtClean="0">
                <a:latin typeface="Calibri"/>
                <a:sym typeface="Symbol"/>
              </a:rPr>
              <a:t>	     B4→bucket 100</a:t>
            </a:r>
            <a:endParaRPr lang="en-US" altLang="zh-TW" sz="2400" dirty="0" smtClean="0">
              <a:solidFill>
                <a:srgbClr val="C00000"/>
              </a:solidFill>
              <a:latin typeface="Calibri"/>
              <a:sym typeface="Symbol"/>
            </a:endParaRPr>
          </a:p>
          <a:p>
            <a:pPr marL="365125" indent="-365125">
              <a:buFont typeface="+mj-lt"/>
              <a:buAutoNum type="arabicPeriod" startAt="3"/>
            </a:pPr>
            <a:r>
              <a:rPr lang="en-US" altLang="zh-TW" sz="2400" dirty="0" smtClean="0">
                <a:solidFill>
                  <a:srgbClr val="FF0000"/>
                </a:solidFill>
                <a:latin typeface="Calibri"/>
                <a:sym typeface="Symbol"/>
              </a:rPr>
              <a:t>q = q+1 =1</a:t>
            </a:r>
            <a:r>
              <a:rPr lang="en-US" altLang="zh-TW" sz="2400" dirty="0" smtClean="0">
                <a:solidFill>
                  <a:srgbClr val="C00000"/>
                </a:solidFill>
                <a:latin typeface="Calibri"/>
                <a:sym typeface="Symbol"/>
              </a:rPr>
              <a:t>,  </a:t>
            </a:r>
            <a:r>
              <a:rPr lang="en-US" altLang="zh-TW" sz="2400" dirty="0" smtClean="0">
                <a:solidFill>
                  <a:srgbClr val="0000CC"/>
                </a:solidFill>
                <a:latin typeface="Calibri"/>
                <a:sym typeface="Symbol"/>
              </a:rPr>
              <a:t>r = 2 </a:t>
            </a:r>
            <a:r>
              <a:rPr lang="en-US" altLang="zh-TW" sz="2400" dirty="0" smtClean="0">
                <a:latin typeface="Calibri"/>
                <a:sym typeface="Symbol"/>
              </a:rPr>
              <a:t>unchanged</a:t>
            </a:r>
            <a:endParaRPr lang="en-US" altLang="zh-TW" sz="2400" dirty="0" smtClean="0">
              <a:sym typeface="Symbol"/>
            </a:endParaRPr>
          </a:p>
          <a:p>
            <a:pPr marL="363538" indent="-363538">
              <a:buFont typeface="+mj-lt"/>
              <a:buAutoNum type="arabicPeriod" startAt="4"/>
            </a:pPr>
            <a:r>
              <a:rPr lang="en-US" altLang="zh-TW" sz="2400" dirty="0" smtClean="0">
                <a:solidFill>
                  <a:srgbClr val="0000CC"/>
                </a:solidFill>
                <a:sym typeface="Symbol"/>
              </a:rPr>
              <a:t>Insert C5:</a:t>
            </a:r>
            <a:r>
              <a:rPr lang="en-US" altLang="zh-TW" sz="2400" dirty="0" smtClean="0">
                <a:sym typeface="Symbol"/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  <a:sym typeface="Symbol"/>
              </a:rPr>
              <a:t>h(C5,r)=01</a:t>
            </a:r>
            <a:r>
              <a:rPr lang="en-US" altLang="zh-TW" sz="2400" dirty="0" smtClean="0">
                <a:sym typeface="Symbol"/>
              </a:rPr>
              <a:t>  use h(C5,2)=01, C5 added to bucket 01 using </a:t>
            </a:r>
            <a:r>
              <a:rPr lang="en-US" altLang="zh-TW" sz="2400" dirty="0" smtClean="0">
                <a:solidFill>
                  <a:srgbClr val="CC0099"/>
                </a:solidFill>
                <a:sym typeface="Symbol"/>
              </a:rPr>
              <a:t>overflow bucket</a:t>
            </a:r>
            <a:endParaRPr lang="zh-TW" altLang="en-US" sz="2400" dirty="0">
              <a:solidFill>
                <a:srgbClr val="CC0099"/>
              </a:solidFill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9117" y="2484408"/>
            <a:ext cx="2215734" cy="39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圓角矩形 8"/>
          <p:cNvSpPr/>
          <p:nvPr/>
        </p:nvSpPr>
        <p:spPr>
          <a:xfrm>
            <a:off x="7076049" y="2377434"/>
            <a:ext cx="703385" cy="9566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5906076" y="1840507"/>
            <a:ext cx="3167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(b) Insert C5, r = 2, q = 1</a:t>
            </a:r>
            <a:endParaRPr lang="zh-TW" altLang="en-US" sz="2400" dirty="0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7723163" y="2982351"/>
            <a:ext cx="422031" cy="1322363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7723163" y="4783015"/>
            <a:ext cx="422031" cy="1125416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弧 14"/>
          <p:cNvSpPr/>
          <p:nvPr/>
        </p:nvSpPr>
        <p:spPr>
          <a:xfrm>
            <a:off x="6471138" y="3615397"/>
            <a:ext cx="196948" cy="16740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7976381" y="43328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h(k,r+1)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35748" y="4302367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h(</a:t>
            </a:r>
            <a:r>
              <a:rPr lang="en-US" altLang="zh-TW" dirty="0" err="1" smtClean="0">
                <a:solidFill>
                  <a:srgbClr val="FF0000"/>
                </a:solidFill>
              </a:rPr>
              <a:t>k,r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>
            <a:off x="3967089" y="1983544"/>
            <a:ext cx="1674056" cy="253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496437"/>
            <a:ext cx="7886700" cy="1332363"/>
          </a:xfrm>
        </p:spPr>
        <p:txBody>
          <a:bodyPr>
            <a:normAutofit lnSpcReduction="10000"/>
          </a:bodyPr>
          <a:lstStyle/>
          <a:p>
            <a:r>
              <a:rPr lang="en-US" altLang="zh-TW" b="1" dirty="0" smtClean="0"/>
              <a:t>Insert k = C1</a:t>
            </a:r>
            <a:r>
              <a:rPr lang="en-US" altLang="zh-TW" dirty="0" smtClean="0"/>
              <a:t>, to search k = C1, first compute h(</a:t>
            </a:r>
            <a:r>
              <a:rPr lang="en-US" altLang="zh-TW" dirty="0" err="1" smtClean="0"/>
              <a:t>k,r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>
                <a:solidFill>
                  <a:srgbClr val="0000CC"/>
                </a:solidFill>
              </a:rPr>
              <a:t>h(C1,2) = 01 = q (1) </a:t>
            </a:r>
            <a:r>
              <a:rPr lang="en-US" altLang="zh-TW" dirty="0" smtClean="0">
                <a:sym typeface="Symbol"/>
              </a:rPr>
              <a:t> examine bucket 01 using h(</a:t>
            </a:r>
            <a:r>
              <a:rPr lang="en-US" altLang="zh-TW" dirty="0" err="1" smtClean="0">
                <a:sym typeface="Symbol"/>
              </a:rPr>
              <a:t>k,r</a:t>
            </a:r>
            <a:r>
              <a:rPr lang="en-US" altLang="zh-TW" dirty="0" smtClean="0">
                <a:sym typeface="Symbol"/>
              </a:rPr>
              <a:t>)  C1 not found and bucket full  </a:t>
            </a:r>
            <a:r>
              <a:rPr lang="en-US" altLang="zh-TW" dirty="0" smtClean="0">
                <a:solidFill>
                  <a:srgbClr val="FF0000"/>
                </a:solidFill>
                <a:sym typeface="Symbol"/>
              </a:rPr>
              <a:t>overflow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915279" y="6131263"/>
            <a:ext cx="2057400" cy="365125"/>
          </a:xfrm>
        </p:spPr>
        <p:txBody>
          <a:bodyPr/>
          <a:lstStyle/>
          <a:p>
            <a:fld id="{E709601E-3B4E-4928-8AF0-88D45E7837C6}" type="slidenum">
              <a:rPr lang="zh-TW" altLang="en-US" smtClean="0"/>
              <a:pPr/>
              <a:t>84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93891" y="1842850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(b)  r = 2, q = 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20308" y="1927262"/>
            <a:ext cx="319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FF0000"/>
                </a:solidFill>
              </a:rPr>
              <a:t>Overflow handling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06240" y="2546252"/>
            <a:ext cx="45860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CC0099"/>
                </a:solidFill>
                <a:latin typeface="Calibri"/>
                <a:sym typeface="Symbol"/>
              </a:rPr>
              <a:t>Activate bucket </a:t>
            </a:r>
            <a:r>
              <a:rPr lang="en-US" altLang="zh-TW" sz="2400" dirty="0" smtClean="0">
                <a:solidFill>
                  <a:srgbClr val="0000CC"/>
                </a:solidFill>
                <a:latin typeface="Calibri"/>
                <a:sym typeface="Symbol"/>
              </a:rPr>
              <a:t>2</a:t>
            </a:r>
            <a:r>
              <a:rPr lang="en-US" altLang="zh-TW" sz="2400" baseline="30000" dirty="0" smtClean="0">
                <a:solidFill>
                  <a:srgbClr val="0000CC"/>
                </a:solidFill>
                <a:latin typeface="Calibri"/>
                <a:sym typeface="Symbol"/>
              </a:rPr>
              <a:t>r</a:t>
            </a:r>
            <a:r>
              <a:rPr lang="en-US" altLang="zh-TW" sz="2400" dirty="0" smtClean="0">
                <a:solidFill>
                  <a:srgbClr val="0000CC"/>
                </a:solidFill>
                <a:latin typeface="Calibri"/>
                <a:sym typeface="Symbol"/>
              </a:rPr>
              <a:t> + </a:t>
            </a:r>
            <a:r>
              <a:rPr lang="en-US" altLang="zh-TW" sz="2400" dirty="0" smtClean="0">
                <a:solidFill>
                  <a:srgbClr val="FF0000"/>
                </a:solidFill>
                <a:latin typeface="Calibri"/>
                <a:sym typeface="Symbol"/>
              </a:rPr>
              <a:t>q</a:t>
            </a:r>
            <a:r>
              <a:rPr lang="en-US" altLang="zh-TW" sz="2400" dirty="0" smtClean="0">
                <a:solidFill>
                  <a:srgbClr val="0000CC"/>
                </a:solidFill>
                <a:latin typeface="Calibri"/>
                <a:sym typeface="Symbol"/>
              </a:rPr>
              <a:t> = 101</a:t>
            </a:r>
          </a:p>
          <a:p>
            <a:pPr marL="365125" indent="-365125"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0000CC"/>
                </a:solidFill>
                <a:latin typeface="Calibri"/>
                <a:sym typeface="Symbol"/>
              </a:rPr>
              <a:t>Reallocating (rehashing) A1,B5,C5 in the </a:t>
            </a:r>
            <a:r>
              <a:rPr lang="en-US" altLang="zh-TW" sz="2400" dirty="0" smtClean="0">
                <a:solidFill>
                  <a:srgbClr val="FF0000"/>
                </a:solidFill>
                <a:latin typeface="Calibri"/>
                <a:sym typeface="Symbol"/>
              </a:rPr>
              <a:t>chain q</a:t>
            </a:r>
            <a:r>
              <a:rPr lang="en-US" altLang="zh-TW" sz="2400" dirty="0" smtClean="0">
                <a:solidFill>
                  <a:srgbClr val="0000CC"/>
                </a:solidFill>
                <a:latin typeface="Calibri"/>
                <a:sym typeface="Symbol"/>
              </a:rPr>
              <a:t> (i.e., chain 1) using h(k,r+1):</a:t>
            </a:r>
            <a:r>
              <a:rPr lang="en-US" altLang="zh-TW" sz="2400" dirty="0" smtClean="0">
                <a:latin typeface="Calibri"/>
                <a:sym typeface="Symbol"/>
              </a:rPr>
              <a:t> </a:t>
            </a:r>
          </a:p>
          <a:p>
            <a:pPr marL="365125" indent="-365125"/>
            <a:r>
              <a:rPr lang="en-US" altLang="zh-TW" sz="2400" dirty="0" smtClean="0">
                <a:latin typeface="Calibri"/>
                <a:sym typeface="Symbol"/>
              </a:rPr>
              <a:t>	h(A1,r+1) = 001, h(B5,r+1) = 101,</a:t>
            </a:r>
          </a:p>
          <a:p>
            <a:pPr marL="365125" indent="-365125"/>
            <a:r>
              <a:rPr lang="en-US" altLang="zh-TW" sz="2400" dirty="0" smtClean="0">
                <a:latin typeface="Calibri"/>
                <a:sym typeface="Symbol"/>
              </a:rPr>
              <a:t>	h(C5,r+1) = 101</a:t>
            </a:r>
          </a:p>
          <a:p>
            <a:pPr marL="365125" indent="-365125"/>
            <a:r>
              <a:rPr lang="en-US" altLang="zh-TW" sz="2400" dirty="0" smtClean="0">
                <a:latin typeface="Calibri"/>
                <a:sym typeface="Symbol"/>
              </a:rPr>
              <a:t>	</a:t>
            </a:r>
            <a:r>
              <a:rPr lang="en-US" altLang="zh-TW" sz="2400" dirty="0" smtClean="0">
                <a:sym typeface="Symbol"/>
              </a:rPr>
              <a:t> A1 not moved, </a:t>
            </a:r>
          </a:p>
          <a:p>
            <a:pPr marL="365125" indent="-365125"/>
            <a:r>
              <a:rPr lang="en-US" altLang="zh-TW" sz="2400" dirty="0" smtClean="0">
                <a:latin typeface="Calibri"/>
                <a:sym typeface="Symbol"/>
              </a:rPr>
              <a:t>	     B5,C5→bucket 101</a:t>
            </a:r>
            <a:endParaRPr lang="en-US" altLang="zh-TW" sz="2400" dirty="0" smtClean="0">
              <a:solidFill>
                <a:srgbClr val="C00000"/>
              </a:solidFill>
              <a:latin typeface="Calibri"/>
              <a:sym typeface="Symbol"/>
            </a:endParaRPr>
          </a:p>
          <a:p>
            <a:pPr marL="365125" indent="-365125">
              <a:buFont typeface="+mj-lt"/>
              <a:buAutoNum type="arabicPeriod" startAt="3"/>
            </a:pPr>
            <a:r>
              <a:rPr lang="en-US" altLang="zh-TW" sz="2400" dirty="0" smtClean="0">
                <a:solidFill>
                  <a:srgbClr val="C00000"/>
                </a:solidFill>
                <a:latin typeface="Calibri"/>
                <a:sym typeface="Symbol"/>
              </a:rPr>
              <a:t>q = q+1 =2 &lt; 2</a:t>
            </a:r>
            <a:r>
              <a:rPr lang="en-US" altLang="zh-TW" sz="2400" baseline="30000" dirty="0" smtClean="0">
                <a:solidFill>
                  <a:srgbClr val="C00000"/>
                </a:solidFill>
                <a:latin typeface="Calibri"/>
                <a:sym typeface="Symbol"/>
              </a:rPr>
              <a:t>r</a:t>
            </a:r>
            <a:r>
              <a:rPr lang="en-US" altLang="zh-TW" sz="2400" dirty="0" smtClean="0">
                <a:solidFill>
                  <a:srgbClr val="C00000"/>
                </a:solidFill>
                <a:latin typeface="Calibri"/>
                <a:sym typeface="Symbol"/>
              </a:rPr>
              <a:t>,  </a:t>
            </a:r>
            <a:r>
              <a:rPr lang="en-US" altLang="zh-TW" sz="2400" dirty="0" smtClean="0">
                <a:solidFill>
                  <a:srgbClr val="0000CC"/>
                </a:solidFill>
                <a:latin typeface="Calibri"/>
                <a:sym typeface="Symbol"/>
              </a:rPr>
              <a:t>r = 2 </a:t>
            </a:r>
            <a:r>
              <a:rPr lang="en-US" altLang="zh-TW" sz="2400" dirty="0" smtClean="0">
                <a:latin typeface="Calibri"/>
                <a:sym typeface="Symbol"/>
              </a:rPr>
              <a:t>unchanged</a:t>
            </a:r>
          </a:p>
          <a:p>
            <a:pPr marL="365125" indent="-365125">
              <a:buFont typeface="+mj-lt"/>
              <a:buAutoNum type="arabicPeriod" startAt="3"/>
            </a:pPr>
            <a:r>
              <a:rPr lang="en-US" altLang="zh-TW" sz="2400" dirty="0" smtClean="0">
                <a:solidFill>
                  <a:srgbClr val="0000CC"/>
                </a:solidFill>
                <a:sym typeface="Symbol"/>
              </a:rPr>
              <a:t>Insert C1:</a:t>
            </a:r>
            <a:r>
              <a:rPr lang="en-US" altLang="zh-TW" sz="2400" dirty="0" smtClean="0">
                <a:sym typeface="Symbol"/>
              </a:rPr>
              <a:t> </a:t>
            </a:r>
            <a:r>
              <a:rPr lang="en-US" altLang="zh-TW" sz="2400" dirty="0" smtClean="0">
                <a:solidFill>
                  <a:srgbClr val="C00000"/>
                </a:solidFill>
                <a:sym typeface="Symbol"/>
              </a:rPr>
              <a:t>h(C1,r)=01&lt;q=2</a:t>
            </a:r>
            <a:r>
              <a:rPr lang="en-US" altLang="zh-TW" sz="2400" dirty="0" smtClean="0">
                <a:sym typeface="Symbol"/>
              </a:rPr>
              <a:t>  C1 added to bucket h(C1,r+1)=001</a:t>
            </a:r>
            <a:endParaRPr lang="zh-TW" altLang="en-US" sz="2400" dirty="0">
              <a:solidFill>
                <a:srgbClr val="0000CC"/>
              </a:solidFill>
            </a:endParaRPr>
          </a:p>
        </p:txBody>
      </p:sp>
      <p:pic>
        <p:nvPicPr>
          <p:cNvPr id="1218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446" y="2512544"/>
            <a:ext cx="2215734" cy="39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圓角矩形 8"/>
          <p:cNvSpPr/>
          <p:nvPr/>
        </p:nvSpPr>
        <p:spPr>
          <a:xfrm>
            <a:off x="1533378" y="2405570"/>
            <a:ext cx="703385" cy="9566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2180492" y="3010487"/>
            <a:ext cx="422031" cy="1322363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2180492" y="4811151"/>
            <a:ext cx="422031" cy="1125416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左大括弧 14"/>
          <p:cNvSpPr/>
          <p:nvPr/>
        </p:nvSpPr>
        <p:spPr>
          <a:xfrm>
            <a:off x="928467" y="3643533"/>
            <a:ext cx="196948" cy="16740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433710" y="43609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h(k,r+1)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293077" y="433050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h(</a:t>
            </a:r>
            <a:r>
              <a:rPr lang="en-US" altLang="zh-TW" dirty="0" err="1" smtClean="0">
                <a:solidFill>
                  <a:srgbClr val="FF0000"/>
                </a:solidFill>
              </a:rPr>
              <a:t>k,r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3551" y="1443403"/>
            <a:ext cx="2250831" cy="397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85</a:t>
            </a:fld>
            <a:endParaRPr lang="zh-TW" altLang="en-US"/>
          </a:p>
        </p:txBody>
      </p:sp>
      <p:pic>
        <p:nvPicPr>
          <p:cNvPr id="12390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30336" y="1495507"/>
            <a:ext cx="2017907" cy="461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字方塊 4"/>
          <p:cNvSpPr txBox="1"/>
          <p:nvPr/>
        </p:nvSpPr>
        <p:spPr>
          <a:xfrm>
            <a:off x="604906" y="604870"/>
            <a:ext cx="3236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(b)  r = 2, q = 1, Insert C1</a:t>
            </a:r>
            <a:endParaRPr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1533378" y="2138261"/>
            <a:ext cx="1800665" cy="95660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2180492" y="1955387"/>
            <a:ext cx="422031" cy="1322363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H="1">
            <a:off x="2180492" y="3756051"/>
            <a:ext cx="422031" cy="1125416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左大括弧 9"/>
          <p:cNvSpPr/>
          <p:nvPr/>
        </p:nvSpPr>
        <p:spPr>
          <a:xfrm>
            <a:off x="928467" y="2588433"/>
            <a:ext cx="196948" cy="167405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433710" y="33058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h(k,r+1)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293077" y="3275403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h(</a:t>
            </a:r>
            <a:r>
              <a:rPr lang="en-US" altLang="zh-TW" dirty="0" err="1" smtClean="0">
                <a:solidFill>
                  <a:srgbClr val="FF0000"/>
                </a:solidFill>
              </a:rPr>
              <a:t>k,r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5695066" y="588457"/>
            <a:ext cx="1965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(c)  r = 2, q = 2</a:t>
            </a:r>
            <a:endParaRPr lang="zh-TW" altLang="en-US" sz="2400" dirty="0"/>
          </a:p>
        </p:txBody>
      </p:sp>
      <p:cxnSp>
        <p:nvCxnSpPr>
          <p:cNvPr id="15" name="直線單箭頭接點 14"/>
          <p:cNvCxnSpPr>
            <a:endCxn id="18" idx="1"/>
          </p:cNvCxnSpPr>
          <p:nvPr/>
        </p:nvCxnSpPr>
        <p:spPr>
          <a:xfrm flipH="1" flipV="1">
            <a:off x="7118252" y="2271932"/>
            <a:ext cx="715109" cy="1172287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19" idx="1"/>
          </p:cNvCxnSpPr>
          <p:nvPr/>
        </p:nvCxnSpPr>
        <p:spPr>
          <a:xfrm flipH="1">
            <a:off x="7158110" y="3922519"/>
            <a:ext cx="675251" cy="138569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7664547" y="347235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h(k,r+1)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18" name="右大括弧 17"/>
          <p:cNvSpPr/>
          <p:nvPr/>
        </p:nvSpPr>
        <p:spPr>
          <a:xfrm>
            <a:off x="6977575" y="1533378"/>
            <a:ext cx="140677" cy="14771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右大括弧 18"/>
          <p:cNvSpPr/>
          <p:nvPr/>
        </p:nvSpPr>
        <p:spPr>
          <a:xfrm>
            <a:off x="7017433" y="4569655"/>
            <a:ext cx="140677" cy="14771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左大括弧 21"/>
          <p:cNvSpPr/>
          <p:nvPr/>
        </p:nvSpPr>
        <p:spPr>
          <a:xfrm>
            <a:off x="5540326" y="3108959"/>
            <a:ext cx="339969" cy="147710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904937" y="365287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h(</a:t>
            </a:r>
            <a:r>
              <a:rPr lang="en-US" altLang="zh-TW" dirty="0" err="1" smtClean="0">
                <a:solidFill>
                  <a:srgbClr val="FF0000"/>
                </a:solidFill>
              </a:rPr>
              <a:t>k,r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3474720" y="2321169"/>
            <a:ext cx="1885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Chain q relocated using h(k,r+1)</a:t>
            </a:r>
            <a:endParaRPr lang="zh-TW" altLang="en-US" dirty="0"/>
          </a:p>
        </p:txBody>
      </p:sp>
      <p:sp>
        <p:nvSpPr>
          <p:cNvPr id="25" name="向右箭號 24"/>
          <p:cNvSpPr/>
          <p:nvPr/>
        </p:nvSpPr>
        <p:spPr>
          <a:xfrm>
            <a:off x="4065562" y="745586"/>
            <a:ext cx="1406769" cy="1969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8.1 Introduction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8.2 Static hashing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8.3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Dynamic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hashing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TW" b="1" dirty="0">
                <a:solidFill>
                  <a:srgbClr val="C00000"/>
                </a:solidFill>
              </a:rPr>
              <a:t>8.4 Bloom </a:t>
            </a:r>
            <a:r>
              <a:rPr lang="en-US" altLang="zh-TW" b="1" dirty="0" smtClean="0">
                <a:solidFill>
                  <a:srgbClr val="C00000"/>
                </a:solidFill>
              </a:rPr>
              <a:t>filters</a:t>
            </a:r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142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Bloom Filter Concepts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84701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Proposed by </a:t>
            </a:r>
            <a:r>
              <a:rPr lang="en-US" altLang="zh-TW" b="1" dirty="0"/>
              <a:t>Burton Howard Bloom </a:t>
            </a:r>
            <a:r>
              <a:rPr lang="en-US" altLang="zh-TW" dirty="0"/>
              <a:t>in </a:t>
            </a:r>
            <a:r>
              <a:rPr lang="en-US" altLang="zh-TW" b="1" dirty="0"/>
              <a:t>1970</a:t>
            </a:r>
          </a:p>
          <a:p>
            <a:r>
              <a:rPr lang="en-US" altLang="zh-TW" dirty="0"/>
              <a:t>A Bloom filter is a data structure designed to tell you, </a:t>
            </a:r>
            <a:r>
              <a:rPr lang="en-US" altLang="zh-TW" dirty="0">
                <a:solidFill>
                  <a:srgbClr val="FF0000"/>
                </a:solidFill>
              </a:rPr>
              <a:t>rapidly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memory-efficiently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CC"/>
                </a:solidFill>
              </a:rPr>
              <a:t>whether an element is present in a set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 smtClean="0"/>
              <a:t>It is </a:t>
            </a:r>
            <a:r>
              <a:rPr lang="en-US" altLang="zh-TW" dirty="0"/>
              <a:t>a </a:t>
            </a:r>
            <a:r>
              <a:rPr lang="en-US" altLang="zh-TW" b="1" dirty="0">
                <a:solidFill>
                  <a:srgbClr val="C00000"/>
                </a:solidFill>
              </a:rPr>
              <a:t>probabilistic data structure</a:t>
            </a:r>
            <a:r>
              <a:rPr lang="en-US" altLang="zh-TW" dirty="0">
                <a:solidFill>
                  <a:srgbClr val="C00000"/>
                </a:solidFill>
              </a:rPr>
              <a:t> </a:t>
            </a:r>
            <a:r>
              <a:rPr lang="en-US" altLang="zh-TW" dirty="0"/>
              <a:t>that uses the concept of </a:t>
            </a:r>
            <a:r>
              <a:rPr lang="en-US" altLang="zh-TW" b="1" dirty="0">
                <a:solidFill>
                  <a:srgbClr val="CC0099"/>
                </a:solidFill>
              </a:rPr>
              <a:t>hashing</a:t>
            </a:r>
            <a:r>
              <a:rPr lang="en-US" altLang="zh-TW" dirty="0"/>
              <a:t> extensively. </a:t>
            </a:r>
            <a:endParaRPr lang="en-US" altLang="zh-TW" dirty="0" smtClean="0"/>
          </a:p>
          <a:p>
            <a:r>
              <a:rPr lang="en-US" altLang="zh-TW" dirty="0" smtClean="0"/>
              <a:t>The price paid for this efficiency is that a Bloom filter is a </a:t>
            </a:r>
            <a:r>
              <a:rPr lang="en-US" altLang="zh-TW" b="1" dirty="0" smtClean="0"/>
              <a:t>probabilistic data structure</a:t>
            </a:r>
            <a:r>
              <a:rPr lang="en-US" altLang="zh-TW" dirty="0" smtClean="0"/>
              <a:t>: it tells us that the element either </a:t>
            </a:r>
            <a:r>
              <a:rPr lang="en-US" altLang="zh-TW" i="1" dirty="0" smtClean="0">
                <a:solidFill>
                  <a:srgbClr val="FF0000"/>
                </a:solidFill>
              </a:rPr>
              <a:t>definitely is not</a:t>
            </a:r>
            <a:r>
              <a:rPr lang="en-US" altLang="zh-TW" dirty="0" smtClean="0">
                <a:solidFill>
                  <a:srgbClr val="0000CC"/>
                </a:solidFill>
              </a:rPr>
              <a:t> </a:t>
            </a:r>
            <a:r>
              <a:rPr lang="en-US" altLang="zh-TW" dirty="0" smtClean="0"/>
              <a:t>in the set</a:t>
            </a:r>
            <a:r>
              <a:rPr lang="en-US" altLang="zh-TW" dirty="0" smtClean="0">
                <a:solidFill>
                  <a:srgbClr val="0000CC"/>
                </a:solidFill>
              </a:rPr>
              <a:t> </a:t>
            </a:r>
            <a:r>
              <a:rPr lang="en-US" altLang="zh-TW" dirty="0">
                <a:solidFill>
                  <a:srgbClr val="0000CC"/>
                </a:solidFill>
              </a:rPr>
              <a:t>(no false negative) </a:t>
            </a:r>
            <a:r>
              <a:rPr lang="en-US" altLang="zh-TW" dirty="0" smtClean="0"/>
              <a:t>or </a:t>
            </a:r>
            <a:r>
              <a:rPr lang="en-US" altLang="zh-TW" i="1" dirty="0" smtClean="0">
                <a:solidFill>
                  <a:srgbClr val="FF0000"/>
                </a:solidFill>
              </a:rPr>
              <a:t>may be</a:t>
            </a:r>
            <a:r>
              <a:rPr lang="en-US" altLang="zh-TW" dirty="0" smtClean="0">
                <a:solidFill>
                  <a:srgbClr val="0000CC"/>
                </a:solidFill>
              </a:rPr>
              <a:t>  </a:t>
            </a:r>
            <a:r>
              <a:rPr lang="en-US" altLang="zh-TW" dirty="0" smtClean="0"/>
              <a:t>in the set </a:t>
            </a:r>
            <a:r>
              <a:rPr lang="en-US" altLang="zh-TW" dirty="0" smtClean="0">
                <a:solidFill>
                  <a:srgbClr val="0000CC"/>
                </a:solidFill>
              </a:rPr>
              <a:t>(may have false positive)</a:t>
            </a:r>
            <a:r>
              <a:rPr lang="en-US" altLang="zh-TW" dirty="0" smtClean="0"/>
              <a:t>.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18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Bloom Filter Concepts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847018"/>
          </a:xfrm>
        </p:spPr>
        <p:txBody>
          <a:bodyPr>
            <a:normAutofit fontScale="92500"/>
          </a:bodyPr>
          <a:lstStyle/>
          <a:p>
            <a:r>
              <a:rPr lang="en-US" altLang="zh-TW" dirty="0" smtClean="0"/>
              <a:t>Consider </a:t>
            </a:r>
            <a:r>
              <a:rPr lang="en-US" altLang="zh-TW" dirty="0" smtClean="0">
                <a:solidFill>
                  <a:srgbClr val="0000CC"/>
                </a:solidFill>
              </a:rPr>
              <a:t>matching </a:t>
            </a:r>
            <a:r>
              <a:rPr lang="en-US" altLang="zh-TW" dirty="0">
                <a:solidFill>
                  <a:srgbClr val="0000CC"/>
                </a:solidFill>
              </a:rPr>
              <a:t>two </a:t>
            </a:r>
            <a:r>
              <a:rPr lang="en-US" altLang="zh-TW" dirty="0" smtClean="0">
                <a:solidFill>
                  <a:srgbClr val="0000CC"/>
                </a:solidFill>
              </a:rPr>
              <a:t>strings</a:t>
            </a:r>
            <a:r>
              <a:rPr lang="en-US" altLang="zh-TW" dirty="0" smtClean="0"/>
              <a:t> in </a:t>
            </a:r>
            <a:r>
              <a:rPr lang="en-US" altLang="zh-TW" dirty="0" smtClean="0">
                <a:solidFill>
                  <a:srgbClr val="0000CC"/>
                </a:solidFill>
              </a:rPr>
              <a:t>checking </a:t>
            </a:r>
            <a:r>
              <a:rPr lang="en-US" altLang="zh-TW" dirty="0">
                <a:solidFill>
                  <a:srgbClr val="0000CC"/>
                </a:solidFill>
              </a:rPr>
              <a:t>for </a:t>
            </a:r>
            <a:r>
              <a:rPr lang="en-US" altLang="zh-TW" dirty="0">
                <a:solidFill>
                  <a:srgbClr val="C00000"/>
                </a:solidFill>
              </a:rPr>
              <a:t>passwords</a:t>
            </a:r>
            <a:r>
              <a:rPr lang="en-US" altLang="zh-TW" dirty="0"/>
              <a:t> from a </a:t>
            </a:r>
            <a:r>
              <a:rPr lang="en-US" altLang="zh-TW" dirty="0" smtClean="0"/>
              <a:t>database. 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>
                <a:solidFill>
                  <a:srgbClr val="0000CC"/>
                </a:solidFill>
              </a:rPr>
              <a:t>passwords are encrypted</a:t>
            </a:r>
            <a:r>
              <a:rPr lang="en-US" altLang="zh-TW" dirty="0"/>
              <a:t> and then stored in the database for security reasons. The hashed values are very long strings, usually 70+ characters.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 </a:t>
            </a:r>
            <a:r>
              <a:rPr lang="en-US" altLang="zh-TW" dirty="0"/>
              <a:t>such cases, when two strings need to be compared character by character, string matching algorithms take </a:t>
            </a:r>
            <a:r>
              <a:rPr lang="en-US" altLang="zh-TW" dirty="0">
                <a:solidFill>
                  <a:srgbClr val="FF0000"/>
                </a:solidFill>
              </a:rPr>
              <a:t>O(n)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Bloom </a:t>
            </a:r>
            <a:r>
              <a:rPr lang="en-US" altLang="zh-TW" dirty="0"/>
              <a:t>filter, on the other hand, takes </a:t>
            </a:r>
            <a:r>
              <a:rPr lang="en-US" altLang="zh-TW" dirty="0">
                <a:solidFill>
                  <a:srgbClr val="FF0000"/>
                </a:solidFill>
              </a:rPr>
              <a:t>O(1)</a:t>
            </a:r>
            <a:r>
              <a:rPr lang="en-US" altLang="zh-TW" dirty="0"/>
              <a:t> to accomplish the same task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What </a:t>
            </a:r>
            <a:r>
              <a:rPr lang="en-US" altLang="zh-TW" dirty="0"/>
              <a:t>is the </a:t>
            </a:r>
            <a:r>
              <a:rPr lang="en-US" altLang="zh-TW" dirty="0" smtClean="0">
                <a:solidFill>
                  <a:srgbClr val="0000CC"/>
                </a:solidFill>
              </a:rPr>
              <a:t>additional advantage </a:t>
            </a:r>
            <a:r>
              <a:rPr lang="en-US" altLang="zh-TW" dirty="0">
                <a:solidFill>
                  <a:srgbClr val="0000CC"/>
                </a:solidFill>
              </a:rPr>
              <a:t>of using a bloom filter</a:t>
            </a:r>
            <a:r>
              <a:rPr lang="en-US" altLang="zh-TW" dirty="0"/>
              <a:t>?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Bloom </a:t>
            </a:r>
            <a:r>
              <a:rPr lang="en-US" altLang="zh-TW" dirty="0"/>
              <a:t>filters reduce the number of calls made to resources such as servers and databases, by </a:t>
            </a:r>
            <a:r>
              <a:rPr lang="en-US" altLang="zh-TW" dirty="0">
                <a:solidFill>
                  <a:srgbClr val="C00000"/>
                </a:solidFill>
              </a:rPr>
              <a:t>quickly eliminating inputs that don’t match with the actual value</a:t>
            </a:r>
            <a:r>
              <a:rPr lang="en-US" altLang="zh-TW" dirty="0"/>
              <a:t>.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377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Bloom Filter Concepts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89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936793"/>
              </p:ext>
            </p:extLst>
          </p:nvPr>
        </p:nvGraphicFramePr>
        <p:xfrm>
          <a:off x="645550" y="1438343"/>
          <a:ext cx="785290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6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512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930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246">
                <a:tc>
                  <a:txBody>
                    <a:bodyPr/>
                    <a:lstStyle/>
                    <a:p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Traditional set data structures, e.g., a BST</a:t>
                      </a:r>
                      <a:endParaRPr lang="zh-TW" altLang="en-US" sz="24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Bloom filters</a:t>
                      </a:r>
                      <a:endParaRPr lang="zh-TW" altLang="en-US" sz="2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3126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False positive</a:t>
                      </a:r>
                    </a:p>
                    <a:p>
                      <a:r>
                        <a:rPr lang="en-US" altLang="zh-TW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(It could be </a:t>
                      </a:r>
                      <a:r>
                        <a:rPr lang="en-US" altLang="zh-TW" sz="24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wrong</a:t>
                      </a:r>
                      <a:r>
                        <a:rPr lang="en-US" altLang="zh-TW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when it says "</a:t>
                      </a:r>
                      <a:r>
                        <a:rPr lang="en-US" altLang="zh-TW" sz="24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Yes</a:t>
                      </a:r>
                      <a:r>
                        <a:rPr lang="en-US" altLang="zh-TW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en-US" altLang="zh-TW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altLang="zh-TW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√</a:t>
                      </a:r>
                      <a:r>
                        <a:rPr lang="en-US" altLang="zh-TW" sz="24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TW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zh-TW" alt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缺點</a:t>
                      </a:r>
                      <a:r>
                        <a:rPr lang="en-US" altLang="zh-TW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zh-TW" altLang="en-US" sz="2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3126"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False negative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(It could be </a:t>
                      </a:r>
                      <a:r>
                        <a:rPr lang="en-US" altLang="zh-TW" sz="24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wrong</a:t>
                      </a:r>
                      <a:r>
                        <a:rPr lang="en-US" altLang="zh-TW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when it says "</a:t>
                      </a:r>
                      <a:r>
                        <a:rPr lang="en-US" altLang="zh-TW" sz="240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No</a:t>
                      </a:r>
                      <a:r>
                        <a:rPr lang="en-US" altLang="zh-TW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"</a:t>
                      </a:r>
                      <a:r>
                        <a:rPr lang="en-US" altLang="zh-TW" sz="24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en-US" altLang="zh-TW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X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3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Easy insertion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√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√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3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Easy deletion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√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>
                          <a:solidFill>
                            <a:srgbClr val="C00000"/>
                          </a:solidFill>
                        </a:rPr>
                        <a:t>X</a:t>
                      </a:r>
                      <a:r>
                        <a:rPr lang="zh-TW" altLang="en-US" sz="240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TW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zh-TW" altLang="en-US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缺點</a:t>
                      </a:r>
                      <a:r>
                        <a:rPr lang="en-US" altLang="zh-TW" sz="24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zh-TW" altLang="en-US" sz="24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3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smtClean="0"/>
                        <a:t>Memory</a:t>
                      </a:r>
                      <a:r>
                        <a:rPr lang="en-US" altLang="zh-TW" sz="2400" baseline="0" dirty="0" smtClean="0"/>
                        <a:t> space efficiency</a:t>
                      </a:r>
                      <a:endParaRPr lang="en-US" altLang="zh-TW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/>
                        <a:t>Low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b="1" dirty="0" smtClean="0">
                          <a:solidFill>
                            <a:srgbClr val="C00000"/>
                          </a:solidFill>
                        </a:rPr>
                        <a:t>High</a:t>
                      </a:r>
                      <a:r>
                        <a:rPr lang="zh-TW" altLang="en-US" sz="24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zh-TW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</a:t>
                      </a:r>
                      <a:r>
                        <a:rPr lang="zh-TW" altLang="en-US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優點</a:t>
                      </a:r>
                      <a:r>
                        <a:rPr lang="en-US" altLang="zh-TW" sz="24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zh-TW" altLang="en-US" sz="24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922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ea typeface="新細明體" charset="-120"/>
              </a:rPr>
              <a:t>Complexity Of Dictionary Operations</a:t>
            </a:r>
            <a:br>
              <a:rPr lang="en-US" altLang="zh-TW" dirty="0" smtClean="0">
                <a:ea typeface="新細明體" charset="-120"/>
              </a:rPr>
            </a:br>
            <a:r>
              <a:rPr lang="en-US" altLang="zh-TW" dirty="0" smtClean="0">
                <a:solidFill>
                  <a:srgbClr val="0000CC"/>
                </a:solidFill>
                <a:ea typeface="新細明體" charset="-120"/>
              </a:rPr>
              <a:t>Get(), Insert() and Delete()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</a:t>
            </a:fld>
            <a:endParaRPr lang="zh-TW" alt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930545" y="1720682"/>
            <a:ext cx="7369175" cy="4576763"/>
            <a:chOff x="542" y="1248"/>
            <a:chExt cx="4642" cy="2883"/>
          </a:xfrm>
        </p:grpSpPr>
        <p:graphicFrame>
          <p:nvGraphicFramePr>
            <p:cNvPr id="6" name="Object 4"/>
            <p:cNvGraphicFramePr>
              <a:graphicFrameLocks/>
            </p:cNvGraphicFramePr>
            <p:nvPr/>
          </p:nvGraphicFramePr>
          <p:xfrm>
            <a:off x="542" y="1248"/>
            <a:ext cx="4549" cy="2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32" name="Document" r:id="rId4" imgW="7940007" imgH="4644529" progId="Word.Document.8">
                    <p:embed/>
                  </p:oleObj>
                </mc:Choice>
                <mc:Fallback>
                  <p:oleObj name="Document" r:id="rId4" imgW="7940007" imgH="4644529" progId="Word.Document.8">
                    <p:embed/>
                    <p:pic>
                      <p:nvPicPr>
                        <p:cNvPr id="0" name="Picture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1248"/>
                          <a:ext cx="4549" cy="26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028" y="1296"/>
              <a:ext cx="0" cy="2496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624" y="1627"/>
              <a:ext cx="4224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3376" y="1296"/>
              <a:ext cx="0" cy="2496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624" y="3840"/>
              <a:ext cx="456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solidFill>
                    <a:srgbClr val="0000CC"/>
                  </a:solidFill>
                  <a:ea typeface="新細明體" charset="-120"/>
                </a:rPr>
                <a:t>n</a:t>
              </a:r>
              <a:r>
                <a:rPr lang="en-US" altLang="zh-TW" sz="2400" dirty="0">
                  <a:ea typeface="新細明體" charset="-120"/>
                </a:rPr>
                <a:t> is number of elements in dictionary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Applications of Bloom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847018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Authentication: </a:t>
            </a:r>
          </a:p>
          <a:p>
            <a:pPr lvl="1"/>
            <a:r>
              <a:rPr lang="en-US" altLang="zh-TW" dirty="0" smtClean="0"/>
              <a:t>Bloom </a:t>
            </a:r>
            <a:r>
              <a:rPr lang="en-US" altLang="zh-TW" dirty="0"/>
              <a:t>filters can check for passwords and </a:t>
            </a:r>
            <a:r>
              <a:rPr lang="en-US" altLang="zh-TW" dirty="0">
                <a:solidFill>
                  <a:srgbClr val="C00000"/>
                </a:solidFill>
              </a:rPr>
              <a:t>reject all of the wrong passwords entered</a:t>
            </a:r>
            <a:r>
              <a:rPr lang="en-US" altLang="zh-TW" dirty="0"/>
              <a:t>, thus reducing the load on the main database servers. </a:t>
            </a:r>
            <a:endParaRPr lang="en-US" altLang="zh-TW" dirty="0" smtClean="0"/>
          </a:p>
          <a:p>
            <a:r>
              <a:rPr lang="en-US" altLang="zh-TW" dirty="0">
                <a:solidFill>
                  <a:srgbClr val="0000CC"/>
                </a:solidFill>
              </a:rPr>
              <a:t>Authorization: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Authorization </a:t>
            </a:r>
            <a:r>
              <a:rPr lang="en-US" altLang="zh-TW" dirty="0"/>
              <a:t>is the process of giving access to users of a website based on the level of authority a user possesses.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>
                <a:solidFill>
                  <a:srgbClr val="C00000"/>
                </a:solidFill>
              </a:rPr>
              <a:t>admin</a:t>
            </a:r>
            <a:r>
              <a:rPr lang="en-US" altLang="zh-TW" dirty="0"/>
              <a:t> can access the entire website and make changes, whereas a </a:t>
            </a:r>
            <a:r>
              <a:rPr lang="en-US" altLang="zh-TW" dirty="0">
                <a:solidFill>
                  <a:srgbClr val="C00000"/>
                </a:solidFill>
              </a:rPr>
              <a:t>common user </a:t>
            </a:r>
            <a:r>
              <a:rPr lang="en-US" altLang="zh-TW" dirty="0"/>
              <a:t>can view the website in read-only mode. Therefore using bloom filters in websites like large e-commerce sites is a viable solution to prevent access from non-authorized entries</a:t>
            </a:r>
            <a:r>
              <a:rPr lang="en-US" altLang="zh-TW" dirty="0" smtClean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1685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Applications of Bloom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4847018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CC"/>
                </a:solidFill>
              </a:rPr>
              <a:t>One-search (one-hit) </a:t>
            </a:r>
            <a:r>
              <a:rPr lang="en-US" altLang="zh-TW" dirty="0">
                <a:solidFill>
                  <a:srgbClr val="0000CC"/>
                </a:solidFill>
              </a:rPr>
              <a:t>wonders: </a:t>
            </a:r>
            <a:endParaRPr lang="en-US" altLang="zh-TW" dirty="0" smtClean="0">
              <a:solidFill>
                <a:srgbClr val="0000CC"/>
              </a:solidFill>
            </a:endParaRPr>
          </a:p>
          <a:p>
            <a:pPr lvl="1"/>
            <a:r>
              <a:rPr lang="en-US" altLang="zh-TW" dirty="0" smtClean="0"/>
              <a:t>Search </a:t>
            </a:r>
            <a:r>
              <a:rPr lang="en-US" altLang="zh-TW" dirty="0"/>
              <a:t>engines keep track of the </a:t>
            </a:r>
            <a:r>
              <a:rPr lang="en-US" altLang="zh-TW" dirty="0">
                <a:solidFill>
                  <a:srgbClr val="C00000"/>
                </a:solidFill>
              </a:rPr>
              <a:t>search phrases </a:t>
            </a:r>
            <a:r>
              <a:rPr lang="en-US" altLang="zh-TW" dirty="0"/>
              <a:t>and ensure not to </a:t>
            </a:r>
            <a:r>
              <a:rPr lang="en-US" altLang="zh-TW" dirty="0">
                <a:solidFill>
                  <a:srgbClr val="C00000"/>
                </a:solidFill>
              </a:rPr>
              <a:t>cache</a:t>
            </a:r>
            <a:r>
              <a:rPr lang="en-US" altLang="zh-TW" dirty="0"/>
              <a:t> the phrases until they are searched for repetitively.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We </a:t>
            </a:r>
            <a:r>
              <a:rPr lang="en-US" altLang="zh-TW" dirty="0"/>
              <a:t>can do a little experiment to check this out.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Open </a:t>
            </a:r>
            <a:r>
              <a:rPr lang="en-US" altLang="zh-TW" dirty="0"/>
              <a:t>your incognito tab and go to any search engine you’d like. Type a query related to Python, for example, “lists in python”. The next time you type lists, it will still show results that are not specific to Python.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 </a:t>
            </a:r>
            <a:r>
              <a:rPr lang="en-US" altLang="zh-TW" dirty="0"/>
              <a:t>couple of searches related to Python will lead to all search results being directed towards Python.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After </a:t>
            </a:r>
            <a:r>
              <a:rPr lang="en-US" altLang="zh-TW" dirty="0"/>
              <a:t>a couple of searches, you will observe that just typing dictionary will lead you to dictionaries in Python.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Search </a:t>
            </a:r>
            <a:r>
              <a:rPr lang="en-US" altLang="zh-TW" dirty="0"/>
              <a:t>engines keep track of the URLs and </a:t>
            </a:r>
            <a:r>
              <a:rPr lang="en-US" altLang="zh-TW" dirty="0">
                <a:solidFill>
                  <a:srgbClr val="C00000"/>
                </a:solidFill>
              </a:rPr>
              <a:t>enable caching of the URLs upon multiple accesses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825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Grocery Shop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4638919" cy="51000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Suppose we own a grocery shop</a:t>
            </a:r>
          </a:p>
          <a:p>
            <a:r>
              <a:rPr lang="en-US" altLang="zh-TW" dirty="0" smtClean="0"/>
              <a:t>Customers occasionally ask for an </a:t>
            </a:r>
            <a:r>
              <a:rPr lang="en-US" altLang="zh-TW" dirty="0" smtClean="0">
                <a:solidFill>
                  <a:srgbClr val="0000CC"/>
                </a:solidFill>
              </a:rPr>
              <a:t>item</a:t>
            </a:r>
            <a:r>
              <a:rPr lang="en-US" altLang="zh-TW" dirty="0" smtClean="0"/>
              <a:t> that we are not </a:t>
            </a:r>
            <a:r>
              <a:rPr lang="en-US" altLang="zh-TW" dirty="0"/>
              <a:t>sure about the </a:t>
            </a:r>
            <a:r>
              <a:rPr lang="en-US" altLang="zh-TW" dirty="0">
                <a:solidFill>
                  <a:srgbClr val="0000CC"/>
                </a:solidFill>
              </a:rPr>
              <a:t>availability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We spend significant time looking for an item before realizing that the item is unavailable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This </a:t>
            </a:r>
            <a:r>
              <a:rPr lang="en-US" altLang="zh-TW" dirty="0">
                <a:solidFill>
                  <a:srgbClr val="C00000"/>
                </a:solidFill>
              </a:rPr>
              <a:t>significant </a:t>
            </a:r>
            <a:r>
              <a:rPr lang="en-US" altLang="zh-TW" dirty="0" smtClean="0">
                <a:solidFill>
                  <a:srgbClr val="C00000"/>
                </a:solidFill>
              </a:rPr>
              <a:t>time can be spared</a:t>
            </a:r>
            <a:r>
              <a:rPr lang="en-US" altLang="zh-TW" dirty="0" smtClean="0"/>
              <a:t> if we know that the item is </a:t>
            </a:r>
            <a:r>
              <a:rPr lang="en-US" altLang="zh-TW" dirty="0" smtClean="0">
                <a:solidFill>
                  <a:srgbClr val="C00000"/>
                </a:solidFill>
              </a:rPr>
              <a:t>definitely not available</a:t>
            </a:r>
            <a:r>
              <a:rPr lang="en-US" altLang="zh-TW" dirty="0" smtClean="0"/>
              <a:t>.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92</a:t>
            </a:fld>
            <a:endParaRPr lang="zh-TW" altLang="en-US"/>
          </a:p>
        </p:txBody>
      </p:sp>
      <p:pic>
        <p:nvPicPr>
          <p:cNvPr id="1028" name="Picture 4" descr="http://cdn-blog.ytower.com.tw/wp-content/uploads/2014/01/hk70-pc09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092" y="1634379"/>
            <a:ext cx="3441065" cy="229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40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Grocery Shop Example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4638919" cy="51000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Bloom filter can help</a:t>
            </a:r>
          </a:p>
          <a:p>
            <a:pPr lvl="1"/>
            <a:r>
              <a:rPr lang="en-US" altLang="zh-TW" dirty="0" smtClean="0"/>
              <a:t>Determine the availability of an requested item  </a:t>
            </a:r>
          </a:p>
          <a:p>
            <a:pPr lvl="1"/>
            <a:r>
              <a:rPr lang="en-US" altLang="zh-TW" dirty="0" smtClean="0"/>
              <a:t>Some </a:t>
            </a:r>
            <a:r>
              <a:rPr lang="en-US" altLang="zh-TW" dirty="0" smtClean="0">
                <a:solidFill>
                  <a:srgbClr val="0000CC"/>
                </a:solidFill>
              </a:rPr>
              <a:t>false positive </a:t>
            </a:r>
            <a:r>
              <a:rPr lang="en-US" altLang="zh-TW" dirty="0" smtClean="0"/>
              <a:t>are acceptable</a:t>
            </a:r>
          </a:p>
          <a:p>
            <a:pPr lvl="2"/>
            <a:r>
              <a:rPr lang="en-US" altLang="zh-TW" sz="2200" dirty="0" smtClean="0"/>
              <a:t>i.e., the data structure tells that an item is available, but the fact is otherwise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No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00CC"/>
                </a:solidFill>
              </a:rPr>
              <a:t>false negative</a:t>
            </a:r>
          </a:p>
          <a:p>
            <a:pPr lvl="2"/>
            <a:r>
              <a:rPr lang="en-US" altLang="zh-TW" sz="2200" dirty="0" smtClean="0"/>
              <a:t>We do not want to mistakenly turn down a customer‘s request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93</a:t>
            </a:fld>
            <a:endParaRPr lang="zh-TW" altLang="en-US"/>
          </a:p>
        </p:txBody>
      </p:sp>
      <p:pic>
        <p:nvPicPr>
          <p:cNvPr id="6" name="Picture 4" descr="http://cdn-blog.ytower.com.tw/wp-content/uploads/2014/01/hk70-pc09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092" y="1634379"/>
            <a:ext cx="3441065" cy="2292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324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Bloom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7886700" cy="51000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Bloom filter is an </a:t>
            </a:r>
            <a:r>
              <a:rPr lang="en-US" altLang="zh-TW" dirty="0"/>
              <a:t>exciting application of the hash </a:t>
            </a:r>
            <a:r>
              <a:rPr lang="en-US" altLang="zh-TW" dirty="0" smtClean="0"/>
              <a:t>tables used </a:t>
            </a:r>
            <a:r>
              <a:rPr lang="en-US" altLang="zh-TW" dirty="0"/>
              <a:t>to </a:t>
            </a:r>
            <a:r>
              <a:rPr lang="en-US" altLang="zh-TW" dirty="0">
                <a:solidFill>
                  <a:srgbClr val="C00000"/>
                </a:solidFill>
              </a:rPr>
              <a:t>check for membership of elements in a set</a:t>
            </a:r>
            <a:endParaRPr lang="en-US" altLang="zh-TW" dirty="0" smtClean="0">
              <a:solidFill>
                <a:srgbClr val="C00000"/>
              </a:solidFill>
            </a:endParaRPr>
          </a:p>
          <a:p>
            <a:r>
              <a:rPr lang="en-US" altLang="zh-TW" dirty="0" smtClean="0"/>
              <a:t>Components of bloom filter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An </a:t>
            </a:r>
            <a:r>
              <a:rPr lang="en-US" altLang="zh-TW" dirty="0" smtClean="0">
                <a:solidFill>
                  <a:srgbClr val="C00000"/>
                </a:solidFill>
              </a:rPr>
              <a:t>m</a:t>
            </a:r>
            <a:r>
              <a:rPr lang="en-US" altLang="zh-TW" dirty="0" smtClean="0">
                <a:solidFill>
                  <a:srgbClr val="0000CC"/>
                </a:solidFill>
              </a:rPr>
              <a:t>-bit vector, initially filled with 0</a:t>
            </a:r>
            <a:endParaRPr lang="en-US" altLang="zh-TW" dirty="0">
              <a:solidFill>
                <a:srgbClr val="0000CC"/>
              </a:solidFill>
            </a:endParaRP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Multiple (</a:t>
            </a:r>
            <a:r>
              <a:rPr lang="en-US" altLang="zh-TW" dirty="0" smtClean="0">
                <a:solidFill>
                  <a:srgbClr val="C00000"/>
                </a:solidFill>
              </a:rPr>
              <a:t>k</a:t>
            </a:r>
            <a:r>
              <a:rPr lang="en-US" altLang="zh-TW" dirty="0" smtClean="0">
                <a:solidFill>
                  <a:srgbClr val="0000CC"/>
                </a:solidFill>
              </a:rPr>
              <a:t>) </a:t>
            </a:r>
            <a:r>
              <a:rPr lang="en-US" altLang="zh-TW" dirty="0">
                <a:solidFill>
                  <a:srgbClr val="0000CC"/>
                </a:solidFill>
              </a:rPr>
              <a:t>hash </a:t>
            </a:r>
            <a:r>
              <a:rPr lang="en-US" altLang="zh-TW" dirty="0" smtClean="0">
                <a:solidFill>
                  <a:srgbClr val="0000CC"/>
                </a:solidFill>
              </a:rPr>
              <a:t>functions (k </a:t>
            </a:r>
            <a:r>
              <a:rPr lang="en-US" altLang="zh-TW" dirty="0">
                <a:solidFill>
                  <a:srgbClr val="0000CC"/>
                </a:solidFill>
              </a:rPr>
              <a:t>&lt; </a:t>
            </a:r>
            <a:r>
              <a:rPr lang="en-US" altLang="zh-TW" dirty="0" smtClean="0">
                <a:solidFill>
                  <a:srgbClr val="0000CC"/>
                </a:solidFill>
              </a:rPr>
              <a:t>m)</a:t>
            </a:r>
          </a:p>
          <a:p>
            <a:pPr lvl="2"/>
            <a:r>
              <a:rPr lang="en-US" altLang="zh-TW" dirty="0"/>
              <a:t>The hash functions used in a Bloom filter should be </a:t>
            </a:r>
            <a:r>
              <a:rPr lang="en-US" altLang="zh-TW" b="1" dirty="0"/>
              <a:t>independent</a:t>
            </a:r>
            <a:r>
              <a:rPr lang="en-US" altLang="zh-TW" dirty="0"/>
              <a:t> and </a:t>
            </a:r>
            <a:r>
              <a:rPr lang="en-US" altLang="zh-TW" b="1" dirty="0"/>
              <a:t>uniformly distributed</a:t>
            </a:r>
            <a:r>
              <a:rPr lang="en-US" altLang="zh-TW" dirty="0"/>
              <a:t>.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They </a:t>
            </a:r>
            <a:r>
              <a:rPr lang="en-US" altLang="zh-TW" dirty="0"/>
              <a:t>should also be </a:t>
            </a:r>
            <a:r>
              <a:rPr lang="en-US" altLang="zh-TW" b="1" dirty="0"/>
              <a:t>as fast as possible </a:t>
            </a:r>
            <a:r>
              <a:rPr lang="en-US" altLang="zh-TW" dirty="0"/>
              <a:t>(cryptographic hashes such as </a:t>
            </a:r>
            <a:r>
              <a:rPr lang="en-US" altLang="zh-TW" dirty="0" smtClean="0"/>
              <a:t>SHA1</a:t>
            </a:r>
            <a:r>
              <a:rPr lang="en-US" altLang="zh-TW" dirty="0"/>
              <a:t>, though widely used therefore are not very good </a:t>
            </a:r>
            <a:r>
              <a:rPr lang="en-US" altLang="zh-TW" dirty="0" smtClean="0"/>
              <a:t>choices).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And </a:t>
            </a:r>
            <a:r>
              <a:rPr lang="en-US" altLang="zh-TW" dirty="0" smtClean="0">
                <a:solidFill>
                  <a:srgbClr val="C00000"/>
                </a:solidFill>
              </a:rPr>
              <a:t>n</a:t>
            </a:r>
            <a:r>
              <a:rPr lang="en-US" altLang="zh-TW" dirty="0" smtClean="0">
                <a:solidFill>
                  <a:srgbClr val="0000CC"/>
                </a:solidFill>
              </a:rPr>
              <a:t> elements in the set</a:t>
            </a:r>
          </a:p>
          <a:p>
            <a:pPr lvl="1"/>
            <a:r>
              <a:rPr lang="en-US" altLang="zh-TW" dirty="0" smtClean="0"/>
              <a:t>False </a:t>
            </a:r>
            <a:r>
              <a:rPr lang="en-US" altLang="zh-TW" dirty="0"/>
              <a:t>positive rate will be approximately (1</a:t>
            </a:r>
            <a:r>
              <a:rPr lang="en-US" altLang="zh-TW" i="1" dirty="0"/>
              <a:t>-e</a:t>
            </a:r>
            <a:r>
              <a:rPr lang="en-US" altLang="zh-TW" i="1" baseline="30000" dirty="0"/>
              <a:t>-kn/m</a:t>
            </a:r>
            <a:r>
              <a:rPr lang="en-US" altLang="zh-TW" dirty="0"/>
              <a:t>)</a:t>
            </a:r>
            <a:r>
              <a:rPr lang="en-US" altLang="zh-TW" i="1" baseline="30000" dirty="0"/>
              <a:t>k</a:t>
            </a:r>
            <a:endParaRPr lang="en-US" altLang="zh-TW" dirty="0" smtClean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11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Bloom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5389196" cy="510001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A table with 26 entries, A ~ Z, initially 0</a:t>
            </a:r>
          </a:p>
          <a:p>
            <a:pPr lvl="1"/>
            <a:r>
              <a:rPr lang="en-US" altLang="zh-TW" dirty="0" smtClean="0"/>
              <a:t>Three hash functions for a string</a:t>
            </a:r>
          </a:p>
          <a:p>
            <a:pPr lvl="2"/>
            <a:r>
              <a:rPr lang="en-US" altLang="zh-TW" sz="2400" dirty="0" smtClean="0"/>
              <a:t>First character</a:t>
            </a:r>
          </a:p>
          <a:p>
            <a:pPr lvl="2"/>
            <a:r>
              <a:rPr lang="en-US" altLang="zh-TW" sz="2400" dirty="0" smtClean="0"/>
              <a:t>Second character</a:t>
            </a:r>
          </a:p>
          <a:p>
            <a:pPr lvl="2"/>
            <a:r>
              <a:rPr lang="en-US" altLang="zh-TW" sz="2400" dirty="0" smtClean="0"/>
              <a:t>Third character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630897" y="1758231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924844" y="1752369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3" name="文字方塊 32"/>
          <p:cNvSpPr txBox="1"/>
          <p:nvPr/>
        </p:nvSpPr>
        <p:spPr>
          <a:xfrm>
            <a:off x="6302913" y="1752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302913" y="21236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302913" y="24948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298104" y="28660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313333" y="32373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6316539" y="36085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6296501" y="39797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298104" y="43510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340584" y="472224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6332569" y="509347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309325" y="546470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6320546" y="583594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6270853" y="620717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585239" y="174650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7585239" y="211774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585239" y="24889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7580430" y="28602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580430" y="32314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7580430" y="3602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7580430" y="39739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7580430" y="434514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580430" y="47163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580430" y="50876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580430" y="54588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580430" y="58300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580430" y="62013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Z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76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橢圓 38"/>
          <p:cNvSpPr/>
          <p:nvPr/>
        </p:nvSpPr>
        <p:spPr>
          <a:xfrm>
            <a:off x="6270853" y="476738"/>
            <a:ext cx="2498009" cy="126976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Bloom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2"/>
            <a:ext cx="5389196" cy="251402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Register string "Coke" into the Bloom filter to indicate that our grocery sells Coke</a:t>
            </a:r>
          </a:p>
          <a:p>
            <a:pPr lvl="2"/>
            <a:r>
              <a:rPr lang="en-US" altLang="zh-TW" sz="2200" dirty="0" smtClean="0">
                <a:solidFill>
                  <a:srgbClr val="0000CC"/>
                </a:solidFill>
              </a:rPr>
              <a:t>Set the bit vector according to the three hash values, C, O, and K</a:t>
            </a:r>
            <a:endParaRPr lang="zh-TW" altLang="en-US" sz="2200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96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6630897" y="1758231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302913" y="1752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02913" y="21236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02913" y="24948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98104" y="28660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13333" y="32373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16539" y="36085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96501" y="39797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298104" y="43510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40584" y="472224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32569" y="509347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09325" y="546470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20546" y="583594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270853" y="620717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/>
          </p:nvPr>
        </p:nvGraphicFramePr>
        <p:xfrm>
          <a:off x="7924844" y="1752369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585239" y="174650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585239" y="211774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585239" y="24889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580430" y="28602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580430" y="32314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580430" y="3602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580430" y="39739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580430" y="434514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580430" y="47163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580430" y="50876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80430" y="54588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580430" y="58300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580430" y="62013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Z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3713352" y="4499010"/>
            <a:ext cx="906585" cy="463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1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3713351" y="5123872"/>
            <a:ext cx="906585" cy="463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2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3713351" y="5748734"/>
            <a:ext cx="906585" cy="463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3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899469" y="4155379"/>
            <a:ext cx="1040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"Coke"</a:t>
            </a:r>
            <a:endParaRPr lang="zh-TW" altLang="en-US" sz="2400" dirty="0"/>
          </a:p>
        </p:txBody>
      </p:sp>
      <p:pic>
        <p:nvPicPr>
          <p:cNvPr id="1026" name="Picture 2" descr="https://pbs.twimg.com/profile_images/493592781575557120/H7R37Fc8_400x400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847" y="4633636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線單箭頭接點 37"/>
          <p:cNvCxnSpPr/>
          <p:nvPr/>
        </p:nvCxnSpPr>
        <p:spPr>
          <a:xfrm>
            <a:off x="3388215" y="4720009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3388215" y="5368686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3388215" y="5983946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619936" y="4720009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4619936" y="5368686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4619936" y="5983946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939076" y="4468075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"C"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939076" y="5102918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"O"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939076" y="5795564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"K"</a:t>
            </a:r>
            <a:endParaRPr lang="zh-TW" altLang="en-US" sz="24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686078" y="147987"/>
            <a:ext cx="16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Available items</a:t>
            </a:r>
            <a:endParaRPr lang="zh-TW" altLang="en-US" dirty="0"/>
          </a:p>
        </p:txBody>
      </p:sp>
      <p:pic>
        <p:nvPicPr>
          <p:cNvPr id="54" name="Picture 2" descr="https://pbs.twimg.com/profile_images/493592781575557120/H7R37Fc8_400x400.jpe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84" y="636765"/>
            <a:ext cx="896964" cy="89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110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https://encrypted-tbn2.gstatic.com/images?q=tbn:ANd9GcQzDX_17Dy0zZ7I9PRzxfFfQaLQBekb6KGHZdj1wPoYUc6fpL613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" t="2419" r="3652" b="2626"/>
          <a:stretch/>
        </p:blipFill>
        <p:spPr bwMode="auto">
          <a:xfrm>
            <a:off x="45727" y="4756474"/>
            <a:ext cx="1912534" cy="194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橢圓形圖說文字 36"/>
          <p:cNvSpPr/>
          <p:nvPr/>
        </p:nvSpPr>
        <p:spPr>
          <a:xfrm>
            <a:off x="1723839" y="3962105"/>
            <a:ext cx="1595270" cy="2291659"/>
          </a:xfrm>
          <a:prstGeom prst="wedgeEllipseCallout">
            <a:avLst>
              <a:gd name="adj1" fmla="val -56596"/>
              <a:gd name="adj2" fmla="val 3009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Bloom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2"/>
            <a:ext cx="5389196" cy="25897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A simple test</a:t>
            </a:r>
          </a:p>
          <a:p>
            <a:pPr lvl="1"/>
            <a:r>
              <a:rPr lang="en-US" altLang="zh-TW" dirty="0" smtClean="0"/>
              <a:t>If a customer request for "Coke" afterward</a:t>
            </a:r>
          </a:p>
          <a:p>
            <a:pPr lvl="1"/>
            <a:r>
              <a:rPr lang="en-US" altLang="zh-TW" dirty="0" smtClean="0"/>
              <a:t>Bit vector is examined according to the three hash values</a:t>
            </a:r>
          </a:p>
          <a:p>
            <a:pPr lvl="1"/>
            <a:r>
              <a:rPr lang="en-US" altLang="zh-TW" dirty="0" smtClean="0">
                <a:solidFill>
                  <a:srgbClr val="0000CC"/>
                </a:solidFill>
              </a:rPr>
              <a:t>Bloom filter determines that coke </a:t>
            </a:r>
            <a:r>
              <a:rPr lang="en-US" altLang="zh-TW" dirty="0" smtClean="0">
                <a:solidFill>
                  <a:srgbClr val="FF0000"/>
                </a:solidFill>
              </a:rPr>
              <a:t>is available</a:t>
            </a:r>
            <a:r>
              <a:rPr lang="en-US" altLang="zh-TW" dirty="0" smtClean="0">
                <a:solidFill>
                  <a:srgbClr val="0000CC"/>
                </a:solidFill>
              </a:rPr>
              <a:t> because the corresponding bits have been set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97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630897" y="1758231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302913" y="1752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02913" y="21236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02913" y="24948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98104" y="28660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13333" y="32373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16539" y="36085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96501" y="39797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298104" y="43510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40584" y="472224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32569" y="509347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09325" y="546470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20546" y="583594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270853" y="620717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924844" y="1752369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585239" y="174650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585239" y="211774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585239" y="24889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580430" y="28602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580430" y="32314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580430" y="3602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580430" y="39739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580430" y="434514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580430" y="47163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580430" y="50876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80430" y="54588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580430" y="58300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580430" y="62013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Z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3713352" y="4203582"/>
            <a:ext cx="906585" cy="463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1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3713351" y="4828444"/>
            <a:ext cx="906585" cy="463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2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3713351" y="5453306"/>
            <a:ext cx="906585" cy="463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3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955741" y="4099107"/>
            <a:ext cx="1040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"Coke"</a:t>
            </a:r>
            <a:endParaRPr lang="zh-TW" altLang="en-US" sz="2400" dirty="0"/>
          </a:p>
        </p:txBody>
      </p:sp>
      <p:pic>
        <p:nvPicPr>
          <p:cNvPr id="1026" name="Picture 2" descr="https://pbs.twimg.com/profile_images/493592781575557120/H7R37Fc8_400x400.jpe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119" y="4577364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直線單箭頭接點 37"/>
          <p:cNvCxnSpPr/>
          <p:nvPr/>
        </p:nvCxnSpPr>
        <p:spPr>
          <a:xfrm>
            <a:off x="3388215" y="4424581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3388215" y="5073258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3388215" y="5688518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619936" y="4424581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4619936" y="5073258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4619936" y="5688518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939076" y="4172647"/>
            <a:ext cx="59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"C"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939076" y="4807490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"O"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939076" y="5500136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"K"</a:t>
            </a:r>
            <a:endParaRPr lang="zh-TW" altLang="en-US" sz="2400" dirty="0"/>
          </a:p>
        </p:txBody>
      </p:sp>
      <p:pic>
        <p:nvPicPr>
          <p:cNvPr id="49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81" y="4134144"/>
            <a:ext cx="352425" cy="4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80" y="4807490"/>
            <a:ext cx="352425" cy="4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012" y="5528118"/>
            <a:ext cx="352425" cy="4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橢圓 52"/>
          <p:cNvSpPr/>
          <p:nvPr/>
        </p:nvSpPr>
        <p:spPr>
          <a:xfrm>
            <a:off x="6270853" y="476738"/>
            <a:ext cx="2498009" cy="126976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6686078" y="147987"/>
            <a:ext cx="16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Available items</a:t>
            </a:r>
            <a:endParaRPr lang="zh-TW" altLang="en-US" dirty="0"/>
          </a:p>
        </p:txBody>
      </p:sp>
      <p:pic>
        <p:nvPicPr>
          <p:cNvPr id="55" name="Picture 2" descr="https://pbs.twimg.com/profile_images/493592781575557120/H7R37Fc8_400x400.jpe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84" y="636765"/>
            <a:ext cx="896964" cy="89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95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https://encrypted-tbn2.gstatic.com/images?q=tbn:ANd9GcQzDX_17Dy0zZ7I9PRzxfFfQaLQBekb6KGHZdj1wPoYUc6fpL613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" t="2419" r="3652" b="2626"/>
          <a:stretch/>
        </p:blipFill>
        <p:spPr bwMode="auto">
          <a:xfrm>
            <a:off x="158271" y="4700202"/>
            <a:ext cx="1912534" cy="194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橢圓形圖說文字 36"/>
          <p:cNvSpPr/>
          <p:nvPr/>
        </p:nvSpPr>
        <p:spPr>
          <a:xfrm>
            <a:off x="1723839" y="3793289"/>
            <a:ext cx="1595270" cy="2291659"/>
          </a:xfrm>
          <a:prstGeom prst="wedgeEllipseCallout">
            <a:avLst>
              <a:gd name="adj1" fmla="val -56596"/>
              <a:gd name="adj2" fmla="val 3009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Bloom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5389196" cy="219047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 simple test</a:t>
            </a:r>
          </a:p>
          <a:p>
            <a:pPr lvl="1"/>
            <a:r>
              <a:rPr lang="en-US" altLang="zh-TW" dirty="0" smtClean="0"/>
              <a:t>If a customer request </a:t>
            </a:r>
            <a:r>
              <a:rPr lang="en-US" altLang="zh-TW" dirty="0"/>
              <a:t>for </a:t>
            </a:r>
            <a:r>
              <a:rPr lang="en-US" altLang="zh-TW" dirty="0" smtClean="0"/>
              <a:t>“Orange juice" </a:t>
            </a:r>
            <a:r>
              <a:rPr lang="en-US" altLang="zh-TW" dirty="0"/>
              <a:t>afterward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Bloom filter determines </a:t>
            </a:r>
            <a:r>
              <a:rPr lang="en-US" altLang="zh-TW" dirty="0"/>
              <a:t>that Orange juice </a:t>
            </a:r>
            <a:r>
              <a:rPr lang="en-US" altLang="zh-TW" dirty="0" smtClean="0">
                <a:solidFill>
                  <a:srgbClr val="FF0000"/>
                </a:solidFill>
              </a:rPr>
              <a:t>is unavailable </a:t>
            </a:r>
            <a:r>
              <a:rPr lang="en-US" altLang="zh-TW" dirty="0" smtClean="0">
                <a:solidFill>
                  <a:srgbClr val="0000CC"/>
                </a:solidFill>
              </a:rPr>
              <a:t>because at least one </a:t>
            </a:r>
            <a:r>
              <a:rPr lang="en-US" altLang="zh-TW" dirty="0">
                <a:solidFill>
                  <a:srgbClr val="0000CC"/>
                </a:solidFill>
              </a:rPr>
              <a:t>corresponding</a:t>
            </a:r>
            <a:r>
              <a:rPr lang="en-US" altLang="zh-TW" dirty="0" smtClean="0">
                <a:solidFill>
                  <a:srgbClr val="0000CC"/>
                </a:solidFill>
              </a:rPr>
              <a:t> bit is not set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630897" y="1758231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302913" y="1752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02913" y="21236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02913" y="24948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98104" y="28660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13333" y="32373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16539" y="36085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96501" y="39797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298104" y="43510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40584" y="472224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32569" y="509347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09325" y="546470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20546" y="583594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270853" y="620717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924844" y="1752369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585239" y="174650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585239" y="211774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585239" y="24889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580430" y="28602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580430" y="32314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580430" y="3602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580430" y="39739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580430" y="434514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580430" y="47163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580430" y="50876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80430" y="54588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580430" y="58300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580430" y="62013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Z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3713352" y="4076970"/>
            <a:ext cx="906585" cy="463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1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3713351" y="4701832"/>
            <a:ext cx="906585" cy="463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2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3713351" y="5326694"/>
            <a:ext cx="906585" cy="463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3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351843" y="4027452"/>
            <a:ext cx="2137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" Orange juice "</a:t>
            </a:r>
            <a:endParaRPr lang="zh-TW" altLang="en-US" sz="2400" dirty="0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388215" y="4297969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3388215" y="4946646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3388215" y="5561906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619936" y="4297969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4619936" y="4946646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4619936" y="5561906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939076" y="4046035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“O"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939076" y="4680878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“R"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939076" y="5373524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"A"</a:t>
            </a:r>
            <a:endParaRPr lang="zh-TW" altLang="en-US" sz="2400" dirty="0"/>
          </a:p>
        </p:txBody>
      </p:sp>
      <p:pic>
        <p:nvPicPr>
          <p:cNvPr id="3076" name="Picture 4" descr="http://img.store.sogou.com/net/a/04/link?appid=100140019&amp;url=http://www.clker.com/cliparts/u/B/V/9/F/u/red-wrong-cross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61" y="4691998"/>
            <a:ext cx="444792" cy="43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://img.store.sogou.com/net/a/04/link?appid=100140019&amp;url=http://www.clker.com/cliparts/u/B/V/9/F/u/red-wrong-cross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61" y="5373524"/>
            <a:ext cx="444792" cy="43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橢圓 58"/>
          <p:cNvSpPr/>
          <p:nvPr/>
        </p:nvSpPr>
        <p:spPr>
          <a:xfrm>
            <a:off x="6270853" y="476738"/>
            <a:ext cx="2498009" cy="126976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6686078" y="147987"/>
            <a:ext cx="16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Available items</a:t>
            </a:r>
            <a:endParaRPr lang="zh-TW" altLang="en-US" dirty="0"/>
          </a:p>
        </p:txBody>
      </p:sp>
      <p:pic>
        <p:nvPicPr>
          <p:cNvPr id="63" name="Picture 2" descr="https://pbs.twimg.com/profile_images/493592781575557120/H7R37Fc8_400x400.jpe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84" y="636765"/>
            <a:ext cx="896964" cy="89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2" name="Picture 2" descr="查看來源圖片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368" y="4582603"/>
            <a:ext cx="854892" cy="124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http://www.clker.com/cliparts/e/2/a/d/1206574733930851359Ryan_Taylor_Green_Tick.svg.m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083" y="4013978"/>
            <a:ext cx="352425" cy="40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3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2" descr="https://encrypted-tbn2.gstatic.com/images?q=tbn:ANd9GcQzDX_17Dy0zZ7I9PRzxfFfQaLQBekb6KGHZdj1wPoYUc6fpL613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" t="2419" r="3652" b="2626"/>
          <a:stretch/>
        </p:blipFill>
        <p:spPr bwMode="auto">
          <a:xfrm>
            <a:off x="158271" y="4700202"/>
            <a:ext cx="1912534" cy="194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橢圓形圖說文字 36"/>
          <p:cNvSpPr/>
          <p:nvPr/>
        </p:nvSpPr>
        <p:spPr>
          <a:xfrm>
            <a:off x="1723839" y="3793289"/>
            <a:ext cx="1595270" cy="2291659"/>
          </a:xfrm>
          <a:prstGeom prst="wedgeEllipseCallout">
            <a:avLst>
              <a:gd name="adj1" fmla="val -56596"/>
              <a:gd name="adj2" fmla="val 3009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Bloom Filter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09333"/>
            <a:ext cx="5389196" cy="2190470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A simple test</a:t>
            </a:r>
          </a:p>
          <a:p>
            <a:pPr lvl="1"/>
            <a:r>
              <a:rPr lang="en-US" altLang="zh-TW" dirty="0" smtClean="0"/>
              <a:t>If a customer request </a:t>
            </a:r>
            <a:r>
              <a:rPr lang="en-US" altLang="zh-TW" dirty="0"/>
              <a:t>for </a:t>
            </a:r>
            <a:r>
              <a:rPr lang="en-US" altLang="zh-TW" dirty="0" smtClean="0"/>
              <a:t>“Tea" </a:t>
            </a:r>
            <a:r>
              <a:rPr lang="en-US" altLang="zh-TW" dirty="0"/>
              <a:t>afterward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Bloom filter determines </a:t>
            </a:r>
            <a:r>
              <a:rPr lang="en-US" altLang="zh-TW" dirty="0"/>
              <a:t>that </a:t>
            </a:r>
            <a:r>
              <a:rPr lang="en-US" altLang="zh-TW" dirty="0" smtClean="0"/>
              <a:t>Tea is </a:t>
            </a:r>
            <a:r>
              <a:rPr lang="en-US" altLang="zh-TW" dirty="0" smtClean="0">
                <a:solidFill>
                  <a:srgbClr val="0000CC"/>
                </a:solidFill>
              </a:rPr>
              <a:t>unavailable because at least one </a:t>
            </a:r>
            <a:r>
              <a:rPr lang="en-US" altLang="zh-TW" dirty="0">
                <a:solidFill>
                  <a:srgbClr val="0000CC"/>
                </a:solidFill>
              </a:rPr>
              <a:t>corresponding</a:t>
            </a:r>
            <a:r>
              <a:rPr lang="en-US" altLang="zh-TW" dirty="0" smtClean="0">
                <a:solidFill>
                  <a:srgbClr val="0000CC"/>
                </a:solidFill>
              </a:rPr>
              <a:t> bit is not set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601E-3B4E-4928-8AF0-88D45E7837C6}" type="slidenum">
              <a:rPr lang="zh-TW" altLang="en-US" smtClean="0"/>
              <a:pPr/>
              <a:t>99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630897" y="1758231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302913" y="1752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6302913" y="21236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302913" y="24948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298104" y="28660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313333" y="32373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316539" y="36085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296501" y="39797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298104" y="43510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340584" y="472224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</a:t>
            </a:r>
            <a:endParaRPr lang="zh-TW" altLang="en-US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6332569" y="5093475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J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09325" y="546470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K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320546" y="583594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6270853" y="620717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7924844" y="1752369"/>
          <a:ext cx="67993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3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/>
                        <a:t>1</a:t>
                      </a:r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7585239" y="1746507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N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7585239" y="211774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O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585239" y="248897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P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580430" y="286020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Q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580430" y="32314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580430" y="360267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7580430" y="397391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7580430" y="434514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580430" y="471637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580430" y="508761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7580430" y="54588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X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7580430" y="58300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Y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580430" y="620131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/>
              <a:t>Z</a:t>
            </a:r>
            <a:endParaRPr lang="zh-TW" altLang="en-US" dirty="0"/>
          </a:p>
        </p:txBody>
      </p:sp>
      <p:sp>
        <p:nvSpPr>
          <p:cNvPr id="33" name="橢圓 32"/>
          <p:cNvSpPr/>
          <p:nvPr/>
        </p:nvSpPr>
        <p:spPr>
          <a:xfrm>
            <a:off x="3713352" y="4076970"/>
            <a:ext cx="906585" cy="463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1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4" name="橢圓 33"/>
          <p:cNvSpPr/>
          <p:nvPr/>
        </p:nvSpPr>
        <p:spPr>
          <a:xfrm>
            <a:off x="3713351" y="4701832"/>
            <a:ext cx="906585" cy="463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2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5" name="橢圓 34"/>
          <p:cNvSpPr/>
          <p:nvPr/>
        </p:nvSpPr>
        <p:spPr>
          <a:xfrm>
            <a:off x="3713351" y="5326694"/>
            <a:ext cx="906585" cy="4632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solidFill>
                  <a:schemeClr val="tx1"/>
                </a:solidFill>
              </a:rPr>
              <a:t>h</a:t>
            </a:r>
            <a:r>
              <a:rPr lang="en-US" altLang="zh-TW" sz="2400" baseline="-25000" dirty="0" smtClean="0">
                <a:solidFill>
                  <a:schemeClr val="tx1"/>
                </a:solidFill>
              </a:rPr>
              <a:t>3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075146" y="4024327"/>
            <a:ext cx="85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"Tea"</a:t>
            </a:r>
            <a:endParaRPr lang="zh-TW" altLang="en-US" sz="2400" dirty="0"/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388215" y="4297969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3388215" y="4946646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3388215" y="5561906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619936" y="4297969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4619936" y="4946646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4619936" y="5561906"/>
            <a:ext cx="325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4939076" y="4046035"/>
            <a:ext cx="582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"T"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939076" y="4680878"/>
            <a:ext cx="59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"E"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939076" y="5373524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/>
              <a:t>"A"</a:t>
            </a:r>
            <a:endParaRPr lang="zh-TW" altLang="en-US" sz="2400" dirty="0"/>
          </a:p>
        </p:txBody>
      </p:sp>
      <p:pic>
        <p:nvPicPr>
          <p:cNvPr id="3076" name="Picture 4" descr="http://img.store.sogou.com/net/a/04/link?appid=100140019&amp;url=http://www.clker.com/cliparts/u/B/V/9/F/u/red-wrong-cross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61" y="4691998"/>
            <a:ext cx="444792" cy="43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http://img.store.sogou.com/net/a/04/link?appid=100140019&amp;url=http://www.clker.com/cliparts/u/B/V/9/F/u/red-wrong-cross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61" y="5373524"/>
            <a:ext cx="444792" cy="43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橢圓 58"/>
          <p:cNvSpPr/>
          <p:nvPr/>
        </p:nvSpPr>
        <p:spPr>
          <a:xfrm>
            <a:off x="6270853" y="476738"/>
            <a:ext cx="2498009" cy="126976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6686078" y="147987"/>
            <a:ext cx="1601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Available items</a:t>
            </a:r>
            <a:endParaRPr lang="zh-TW" altLang="en-US" dirty="0"/>
          </a:p>
        </p:txBody>
      </p:sp>
      <p:pic>
        <p:nvPicPr>
          <p:cNvPr id="63" name="Picture 2" descr="https://pbs.twimg.com/profile_images/493592781575557120/H7R37Fc8_400x400.jpe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84" y="636765"/>
            <a:ext cx="896964" cy="89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kinnymeteareviews.com/wp-content/uploads/2014/10/TeaCu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771" y="4567552"/>
            <a:ext cx="1384743" cy="10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http://img.store.sogou.com/net/a/04/link?appid=100140019&amp;url=http://www.clker.com/cliparts/u/B/V/9/F/u/red-wrong-cross-h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928" y="4027996"/>
            <a:ext cx="444792" cy="43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068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41663</TotalTime>
  <Words>7508</Words>
  <Application>Microsoft Office PowerPoint</Application>
  <PresentationFormat>如螢幕大小 (4:3)</PresentationFormat>
  <Paragraphs>1691</Paragraphs>
  <Slides>109</Slides>
  <Notes>1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109</vt:i4>
      </vt:variant>
    </vt:vector>
  </HeadingPairs>
  <TitlesOfParts>
    <vt:vector size="124" baseType="lpstr"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Consolas</vt:lpstr>
      <vt:lpstr>Symbol</vt:lpstr>
      <vt:lpstr>Times New Roman</vt:lpstr>
      <vt:lpstr>Vrinda</vt:lpstr>
      <vt:lpstr>Wingdings</vt:lpstr>
      <vt:lpstr>Office 佈景主題</vt:lpstr>
      <vt:lpstr>Document</vt:lpstr>
      <vt:lpstr>Visio</vt:lpstr>
      <vt:lpstr>Data  Structures</vt:lpstr>
      <vt:lpstr>Outline</vt:lpstr>
      <vt:lpstr>Hashing(雜湊) in Data Structures</vt:lpstr>
      <vt:lpstr>Dictionary ADT Revisited </vt:lpstr>
      <vt:lpstr>ADT 5.3 Dictionary Revisited </vt:lpstr>
      <vt:lpstr>Applications of Dictionary</vt:lpstr>
      <vt:lpstr>Representation of Dictionary</vt:lpstr>
      <vt:lpstr>Simple Implementations of Dictionary </vt:lpstr>
      <vt:lpstr>Complexity Of Dictionary Operations Get(), Insert() and Delete()</vt:lpstr>
      <vt:lpstr>Symbol Table</vt:lpstr>
      <vt:lpstr>How To Implement Symbol Table?</vt:lpstr>
      <vt:lpstr>How To Implement Symbol Table?</vt:lpstr>
      <vt:lpstr>Hash Tables</vt:lpstr>
      <vt:lpstr>Hashing Non-integer Keys</vt:lpstr>
      <vt:lpstr>Registration Division Example</vt:lpstr>
      <vt:lpstr>Hash Concepts</vt:lpstr>
      <vt:lpstr>Hash Concepts</vt:lpstr>
      <vt:lpstr>Hash in Cooking</vt:lpstr>
      <vt:lpstr>Hash in Chinese Decomposition</vt:lpstr>
      <vt:lpstr>Hash in Storing Data</vt:lpstr>
      <vt:lpstr>Hashing</vt:lpstr>
      <vt:lpstr>Outline</vt:lpstr>
      <vt:lpstr>Advantages of Hashing</vt:lpstr>
      <vt:lpstr>Terminology in Hashing</vt:lpstr>
      <vt:lpstr>Collision and Overflow</vt:lpstr>
      <vt:lpstr>Efficiency of Hash Table</vt:lpstr>
      <vt:lpstr>Hash Function</vt:lpstr>
      <vt:lpstr>Hash Function</vt:lpstr>
      <vt:lpstr>Uniform Hash Function</vt:lpstr>
      <vt:lpstr>Hash Functions</vt:lpstr>
      <vt:lpstr>Hash Function: Modulo (Division)</vt:lpstr>
      <vt:lpstr>Hash Function: Modulo (Division)</vt:lpstr>
      <vt:lpstr>Hash Function: Mid-Square</vt:lpstr>
      <vt:lpstr>Hash Function: Mid-Square</vt:lpstr>
      <vt:lpstr>Hash Function: Folding </vt:lpstr>
      <vt:lpstr>Hash Function: Digit Analysis</vt:lpstr>
      <vt:lpstr>String-to-Integer Conversion</vt:lpstr>
      <vt:lpstr>Converting a String to an Integer</vt:lpstr>
      <vt:lpstr>C++ STL template class hash&lt;T&gt;</vt:lpstr>
      <vt:lpstr>Design Our Own Hash</vt:lpstr>
      <vt:lpstr>Secure Hash Functions</vt:lpstr>
      <vt:lpstr>Message Authentication</vt:lpstr>
      <vt:lpstr>Secure Hash Function Properties</vt:lpstr>
      <vt:lpstr>Secure Hash Algorithm (SHA)</vt:lpstr>
      <vt:lpstr>Atomic SHA Operation</vt:lpstr>
      <vt:lpstr>Security Hash: MD5 Example</vt:lpstr>
      <vt:lpstr>Security Hash: MD5 Example</vt:lpstr>
      <vt:lpstr>Security Hash: MD5 Example</vt:lpstr>
      <vt:lpstr>Usage: Password Store </vt:lpstr>
      <vt:lpstr>Usage: Password Store </vt:lpstr>
      <vt:lpstr>Usage: Digital Signature</vt:lpstr>
      <vt:lpstr>Usage: Digital Currency</vt:lpstr>
      <vt:lpstr>Usage: Digital Currency</vt:lpstr>
      <vt:lpstr>Overflow Handling</vt:lpstr>
      <vt:lpstr>Linear Open Addressing</vt:lpstr>
      <vt:lpstr>Program 8.4 Linear Probing</vt:lpstr>
      <vt:lpstr>Problem of Linear Open Addressing</vt:lpstr>
      <vt:lpstr>Rehashing</vt:lpstr>
      <vt:lpstr>Chaining</vt:lpstr>
      <vt:lpstr>Chain-Based Hash Table </vt:lpstr>
      <vt:lpstr>Chaining</vt:lpstr>
      <vt:lpstr>Program 8.5 Chain Search</vt:lpstr>
      <vt:lpstr>A Comparison</vt:lpstr>
      <vt:lpstr>Chaining vs. Open Addressing</vt:lpstr>
      <vt:lpstr>Outline</vt:lpstr>
      <vt:lpstr>8.3 Dynamic Hashing</vt:lpstr>
      <vt:lpstr>Hash Table Size: b  2b+1</vt:lpstr>
      <vt:lpstr>Dynamic Hashing</vt:lpstr>
      <vt:lpstr>Dynamic Hashing Using Directory</vt:lpstr>
      <vt:lpstr>Dynamic Hashing Using Directory</vt:lpstr>
      <vt:lpstr>Dynamic Hashing Using Directories</vt:lpstr>
      <vt:lpstr>Starting with p = 2, 6 pairs in Buckets</vt:lpstr>
      <vt:lpstr>When Overflow</vt:lpstr>
      <vt:lpstr>PowerPoint 簡報</vt:lpstr>
      <vt:lpstr>When Overflow</vt:lpstr>
      <vt:lpstr>PowerPoint 簡報</vt:lpstr>
      <vt:lpstr>Dynamic Hashing Using Directory</vt:lpstr>
      <vt:lpstr>Directoryless Dynamic Hashing</vt:lpstr>
      <vt:lpstr>Index Rules for Active Buckets</vt:lpstr>
      <vt:lpstr>Searching Directoryless Hash Table</vt:lpstr>
      <vt:lpstr>Overflow Handling</vt:lpstr>
      <vt:lpstr>PowerPoint 簡報</vt:lpstr>
      <vt:lpstr>PowerPoint 簡報</vt:lpstr>
      <vt:lpstr>PowerPoint 簡報</vt:lpstr>
      <vt:lpstr>PowerPoint 簡報</vt:lpstr>
      <vt:lpstr>Outline</vt:lpstr>
      <vt:lpstr>Bloom Filter Concepts</vt:lpstr>
      <vt:lpstr>Bloom Filter Concepts</vt:lpstr>
      <vt:lpstr>Bloom Filter Concepts</vt:lpstr>
      <vt:lpstr>Applications of Bloom Filter</vt:lpstr>
      <vt:lpstr>Applications of Bloom Filter</vt:lpstr>
      <vt:lpstr>Grocery Shop Example</vt:lpstr>
      <vt:lpstr>Grocery Shop Example</vt:lpstr>
      <vt:lpstr>Bloom Filter</vt:lpstr>
      <vt:lpstr>Bloom Filter</vt:lpstr>
      <vt:lpstr>Bloom Filter</vt:lpstr>
      <vt:lpstr>Bloom Filter</vt:lpstr>
      <vt:lpstr>Bloom Filter</vt:lpstr>
      <vt:lpstr>Bloom Filter</vt:lpstr>
      <vt:lpstr>Bloom Filter</vt:lpstr>
      <vt:lpstr>Bloom Filter</vt:lpstr>
      <vt:lpstr>Advantages</vt:lpstr>
      <vt:lpstr>Disadvantages</vt:lpstr>
      <vt:lpstr>Bloom Filter Analysis</vt:lpstr>
      <vt:lpstr>PowerPoint 簡報</vt:lpstr>
      <vt:lpstr>Hash Functions</vt:lpstr>
      <vt:lpstr>How Big Should Bloom Filter Be?</vt:lpstr>
      <vt:lpstr>How Many Hash Functions?</vt:lpstr>
      <vt:lpstr>Determine A Bloom Filter’s Size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n</dc:creator>
  <cp:lastModifiedBy>x</cp:lastModifiedBy>
  <cp:revision>4226</cp:revision>
  <dcterms:created xsi:type="dcterms:W3CDTF">2015-02-24T08:12:54Z</dcterms:created>
  <dcterms:modified xsi:type="dcterms:W3CDTF">2021-06-05T22:31:58Z</dcterms:modified>
</cp:coreProperties>
</file>