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8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21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5.xml"/>
  <Override ContentType="application/vnd.openxmlformats-officedocument.presentationml.slideMaster+xml" PartName="/ppt/slideMasters/slideMaster19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16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20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24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5.xml"/>
  <Override ContentType="application/vnd.openxmlformats-officedocument.presentationml.slideMaster+xml" PartName="/ppt/slideMasters/slideMaster23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7.xml"/>
  <Override ContentType="application/vnd.openxmlformats-officedocument.presentationml.slideMaster+xml" PartName="/ppt/slideMasters/slideMaster22.xml"/>
  <Override ContentType="application/vnd.openxmlformats-officedocument.presentationml.slideMaster+xml" PartName="/ppt/slideMasters/slideMaster6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0.xml"/>
  <Override ContentType="application/vnd.openxmlformats-officedocument.theme+xml" PartName="/ppt/theme/theme17.xml"/>
  <Override ContentType="application/vnd.openxmlformats-officedocument.theme+xml" PartName="/ppt/theme/theme11.xml"/>
  <Override ContentType="application/vnd.openxmlformats-officedocument.theme+xml" PartName="/ppt/theme/theme24.xml"/>
  <Override ContentType="application/vnd.openxmlformats-officedocument.theme+xml" PartName="/ppt/theme/theme5.xml"/>
  <Override ContentType="application/vnd.openxmlformats-officedocument.theme+xml" PartName="/ppt/theme/theme26.xml"/>
  <Override ContentType="application/vnd.openxmlformats-officedocument.theme+xml" PartName="/ppt/theme/theme7.xml"/>
  <Override ContentType="application/vnd.openxmlformats-officedocument.theme+xml" PartName="/ppt/theme/theme4.xml"/>
  <Override ContentType="application/vnd.openxmlformats-officedocument.theme+xml" PartName="/ppt/theme/theme18.xml"/>
  <Override ContentType="application/vnd.openxmlformats-officedocument.theme+xml" PartName="/ppt/theme/theme23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4.xml"/>
  <Override ContentType="application/vnd.openxmlformats-officedocument.theme+xml" PartName="/ppt/theme/theme19.xml"/>
  <Override ContentType="application/vnd.openxmlformats-officedocument.theme+xml" PartName="/ppt/theme/theme22.xml"/>
  <Override ContentType="application/vnd.openxmlformats-officedocument.theme+xml" PartName="/ppt/theme/theme3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21.xml"/>
  <Override ContentType="application/vnd.openxmlformats-officedocument.theme+xml" PartName="/ppt/theme/theme2.xml"/>
  <Override ContentType="application/vnd.openxmlformats-officedocument.theme+xml" PartName="/ppt/theme/theme16.xml"/>
  <Override ContentType="application/vnd.openxmlformats-officedocument.theme+xml" PartName="/ppt/theme/theme25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  <p:sldMasterId id="2147483682" r:id="rId7"/>
    <p:sldMasterId id="2147483683" r:id="rId8"/>
    <p:sldMasterId id="2147483684" r:id="rId9"/>
    <p:sldMasterId id="2147483685" r:id="rId10"/>
    <p:sldMasterId id="2147483686" r:id="rId11"/>
    <p:sldMasterId id="2147483687" r:id="rId12"/>
    <p:sldMasterId id="2147483688" r:id="rId13"/>
    <p:sldMasterId id="2147483689" r:id="rId14"/>
    <p:sldMasterId id="2147483690" r:id="rId15"/>
    <p:sldMasterId id="2147483691" r:id="rId16"/>
    <p:sldMasterId id="2147483692" r:id="rId17"/>
    <p:sldMasterId id="2147483693" r:id="rId18"/>
    <p:sldMasterId id="2147483694" r:id="rId19"/>
    <p:sldMasterId id="2147483695" r:id="rId20"/>
    <p:sldMasterId id="2147483696" r:id="rId21"/>
    <p:sldMasterId id="2147483697" r:id="rId22"/>
    <p:sldMasterId id="2147483698" r:id="rId23"/>
    <p:sldMasterId id="2147483699" r:id="rId24"/>
    <p:sldMasterId id="2147483700" r:id="rId25"/>
    <p:sldMasterId id="2147483701" r:id="rId26"/>
    <p:sldMasterId id="2147483702" r:id="rId27"/>
    <p:sldMasterId id="2147483703" r:id="rId28"/>
  </p:sldMasterIdLst>
  <p:notesMasterIdLst>
    <p:notesMasterId r:id="rId29"/>
  </p:notesMasterIdLst>
  <p:sldIdLst>
    <p:sldId id="256" r:id="rId30"/>
    <p:sldId id="257" r:id="rId31"/>
    <p:sldId id="258" r:id="rId32"/>
    <p:sldId id="259" r:id="rId33"/>
    <p:sldId id="260" r:id="rId34"/>
    <p:sldId id="261" r:id="rId35"/>
    <p:sldId id="262" r:id="rId36"/>
    <p:sldId id="263" r:id="rId37"/>
    <p:sldId id="264" r:id="rId38"/>
    <p:sldId id="265" r:id="rId39"/>
    <p:sldId id="266" r:id="rId40"/>
    <p:sldId id="267" r:id="rId41"/>
    <p:sldId id="268" r:id="rId42"/>
    <p:sldId id="269" r:id="rId43"/>
    <p:sldId id="270" r:id="rId44"/>
    <p:sldId id="271" r:id="rId45"/>
    <p:sldId id="272" r:id="rId46"/>
    <p:sldId id="273" r:id="rId47"/>
    <p:sldId id="274" r:id="rId48"/>
    <p:sldId id="275" r:id="rId49"/>
    <p:sldId id="276" r:id="rId50"/>
    <p:sldId id="277" r:id="rId51"/>
    <p:sldId id="278" r:id="rId52"/>
    <p:sldId id="279" r:id="rId53"/>
    <p:sldId id="280" r:id="rId54"/>
    <p:sldId id="281" r:id="rId55"/>
    <p:sldId id="282" r:id="rId56"/>
    <p:sldId id="283" r:id="rId57"/>
    <p:sldId id="284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00" r:id="rId74"/>
    <p:sldId id="301" r:id="rId75"/>
    <p:sldId id="302" r:id="rId76"/>
    <p:sldId id="303" r:id="rId77"/>
    <p:sldId id="304" r:id="rId78"/>
    <p:sldId id="305" r:id="rId79"/>
    <p:sldId id="306" r:id="rId80"/>
    <p:sldId id="307" r:id="rId81"/>
    <p:sldId id="308" r:id="rId82"/>
    <p:sldId id="309" r:id="rId83"/>
    <p:sldId id="310" r:id="rId84"/>
    <p:sldId id="311" r:id="rId85"/>
    <p:sldId id="312" r:id="rId86"/>
    <p:sldId id="313" r:id="rId87"/>
    <p:sldId id="314" r:id="rId88"/>
    <p:sldId id="315" r:id="rId89"/>
    <p:sldId id="316" r:id="rId90"/>
    <p:sldId id="317" r:id="rId91"/>
    <p:sldId id="318" r:id="rId92"/>
    <p:sldId id="319" r:id="rId93"/>
    <p:sldId id="320" r:id="rId94"/>
    <p:sldId id="321" r:id="rId95"/>
  </p:sldIdLst>
  <p:sldSz cy="6858000" cx="9144000"/>
  <p:notesSz cx="6858000" cy="9144000"/>
  <p:embeddedFontLst>
    <p:embeddedFont>
      <p:font typeface="Tahoma"/>
      <p:regular r:id="rId96"/>
      <p:bold r:id="rId97"/>
    </p:embeddedFont>
    <p:embeddedFont>
      <p:font typeface="Arial Black"/>
      <p:regular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96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96" orient="horz"/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11.xml"/><Relationship Id="rId42" Type="http://schemas.openxmlformats.org/officeDocument/2006/relationships/slide" Target="slides/slide13.xml"/><Relationship Id="rId41" Type="http://schemas.openxmlformats.org/officeDocument/2006/relationships/slide" Target="slides/slide12.xml"/><Relationship Id="rId44" Type="http://schemas.openxmlformats.org/officeDocument/2006/relationships/slide" Target="slides/slide15.xml"/><Relationship Id="rId43" Type="http://schemas.openxmlformats.org/officeDocument/2006/relationships/slide" Target="slides/slide14.xml"/><Relationship Id="rId46" Type="http://schemas.openxmlformats.org/officeDocument/2006/relationships/slide" Target="slides/slide17.xml"/><Relationship Id="rId45" Type="http://schemas.openxmlformats.org/officeDocument/2006/relationships/slide" Target="slides/slide16.xml"/><Relationship Id="rId48" Type="http://schemas.openxmlformats.org/officeDocument/2006/relationships/slide" Target="slides/slide19.xml"/><Relationship Id="rId47" Type="http://schemas.openxmlformats.org/officeDocument/2006/relationships/slide" Target="slides/slide18.xml"/><Relationship Id="rId49" Type="http://schemas.openxmlformats.org/officeDocument/2006/relationships/slide" Target="slides/slide20.xml"/><Relationship Id="rId31" Type="http://schemas.openxmlformats.org/officeDocument/2006/relationships/slide" Target="slides/slide2.xml"/><Relationship Id="rId30" Type="http://schemas.openxmlformats.org/officeDocument/2006/relationships/slide" Target="slides/slide1.xml"/><Relationship Id="rId33" Type="http://schemas.openxmlformats.org/officeDocument/2006/relationships/slide" Target="slides/slide4.xml"/><Relationship Id="rId32" Type="http://schemas.openxmlformats.org/officeDocument/2006/relationships/slide" Target="slides/slide3.xml"/><Relationship Id="rId35" Type="http://schemas.openxmlformats.org/officeDocument/2006/relationships/slide" Target="slides/slide6.xml"/><Relationship Id="rId34" Type="http://schemas.openxmlformats.org/officeDocument/2006/relationships/slide" Target="slides/slide5.xml"/><Relationship Id="rId37" Type="http://schemas.openxmlformats.org/officeDocument/2006/relationships/slide" Target="slides/slide8.xml"/><Relationship Id="rId36" Type="http://schemas.openxmlformats.org/officeDocument/2006/relationships/slide" Target="slides/slide7.xml"/><Relationship Id="rId39" Type="http://schemas.openxmlformats.org/officeDocument/2006/relationships/slide" Target="slides/slide10.xml"/><Relationship Id="rId38" Type="http://schemas.openxmlformats.org/officeDocument/2006/relationships/slide" Target="slides/slide9.xml"/><Relationship Id="rId20" Type="http://schemas.openxmlformats.org/officeDocument/2006/relationships/slideMaster" Target="slideMasters/slideMaster17.xml"/><Relationship Id="rId22" Type="http://schemas.openxmlformats.org/officeDocument/2006/relationships/slideMaster" Target="slideMasters/slideMaster19.xml"/><Relationship Id="rId21" Type="http://schemas.openxmlformats.org/officeDocument/2006/relationships/slideMaster" Target="slideMasters/slideMaster18.xml"/><Relationship Id="rId24" Type="http://schemas.openxmlformats.org/officeDocument/2006/relationships/slideMaster" Target="slideMasters/slideMaster21.xml"/><Relationship Id="rId23" Type="http://schemas.openxmlformats.org/officeDocument/2006/relationships/slideMaster" Target="slideMasters/slideMaster20.xml"/><Relationship Id="rId26" Type="http://schemas.openxmlformats.org/officeDocument/2006/relationships/slideMaster" Target="slideMasters/slideMaster23.xml"/><Relationship Id="rId25" Type="http://schemas.openxmlformats.org/officeDocument/2006/relationships/slideMaster" Target="slideMasters/slideMaster22.xml"/><Relationship Id="rId28" Type="http://schemas.openxmlformats.org/officeDocument/2006/relationships/slideMaster" Target="slideMasters/slideMaster25.xml"/><Relationship Id="rId27" Type="http://schemas.openxmlformats.org/officeDocument/2006/relationships/slideMaster" Target="slideMasters/slideMaster24.xml"/><Relationship Id="rId29" Type="http://schemas.openxmlformats.org/officeDocument/2006/relationships/notesMaster" Target="notesMasters/notesMaster1.xml"/><Relationship Id="rId95" Type="http://schemas.openxmlformats.org/officeDocument/2006/relationships/slide" Target="slides/slide66.xml"/><Relationship Id="rId94" Type="http://schemas.openxmlformats.org/officeDocument/2006/relationships/slide" Target="slides/slide65.xml"/><Relationship Id="rId97" Type="http://schemas.openxmlformats.org/officeDocument/2006/relationships/font" Target="fonts/Tahoma-bold.fntdata"/><Relationship Id="rId96" Type="http://schemas.openxmlformats.org/officeDocument/2006/relationships/font" Target="fonts/Tahoma-regular.fntdata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98" Type="http://schemas.openxmlformats.org/officeDocument/2006/relationships/font" Target="fonts/ArialBlack-regular.fntdata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91" Type="http://schemas.openxmlformats.org/officeDocument/2006/relationships/slide" Target="slides/slide62.xml"/><Relationship Id="rId90" Type="http://schemas.openxmlformats.org/officeDocument/2006/relationships/slide" Target="slides/slide61.xml"/><Relationship Id="rId93" Type="http://schemas.openxmlformats.org/officeDocument/2006/relationships/slide" Target="slides/slide64.xml"/><Relationship Id="rId92" Type="http://schemas.openxmlformats.org/officeDocument/2006/relationships/slide" Target="slides/slide63.xml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Master" Target="slideMasters/slideMaster16.xml"/><Relationship Id="rId18" Type="http://schemas.openxmlformats.org/officeDocument/2006/relationships/slideMaster" Target="slideMasters/slideMaster15.xml"/><Relationship Id="rId84" Type="http://schemas.openxmlformats.org/officeDocument/2006/relationships/slide" Target="slides/slide55.xml"/><Relationship Id="rId83" Type="http://schemas.openxmlformats.org/officeDocument/2006/relationships/slide" Target="slides/slide54.xml"/><Relationship Id="rId86" Type="http://schemas.openxmlformats.org/officeDocument/2006/relationships/slide" Target="slides/slide57.xml"/><Relationship Id="rId85" Type="http://schemas.openxmlformats.org/officeDocument/2006/relationships/slide" Target="slides/slide56.xml"/><Relationship Id="rId88" Type="http://schemas.openxmlformats.org/officeDocument/2006/relationships/slide" Target="slides/slide59.xml"/><Relationship Id="rId87" Type="http://schemas.openxmlformats.org/officeDocument/2006/relationships/slide" Target="slides/slide58.xml"/><Relationship Id="rId89" Type="http://schemas.openxmlformats.org/officeDocument/2006/relationships/slide" Target="slides/slide60.xml"/><Relationship Id="rId80" Type="http://schemas.openxmlformats.org/officeDocument/2006/relationships/slide" Target="slides/slide51.xml"/><Relationship Id="rId82" Type="http://schemas.openxmlformats.org/officeDocument/2006/relationships/slide" Target="slides/slide53.xml"/><Relationship Id="rId81" Type="http://schemas.openxmlformats.org/officeDocument/2006/relationships/slide" Target="slides/slide52.xml"/><Relationship Id="rId1" Type="http://schemas.openxmlformats.org/officeDocument/2006/relationships/theme" Target="theme/theme6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73" Type="http://schemas.openxmlformats.org/officeDocument/2006/relationships/slide" Target="slides/slide44.xml"/><Relationship Id="rId72" Type="http://schemas.openxmlformats.org/officeDocument/2006/relationships/slide" Target="slides/slide43.xml"/><Relationship Id="rId75" Type="http://schemas.openxmlformats.org/officeDocument/2006/relationships/slide" Target="slides/slide46.xml"/><Relationship Id="rId74" Type="http://schemas.openxmlformats.org/officeDocument/2006/relationships/slide" Target="slides/slide45.xml"/><Relationship Id="rId77" Type="http://schemas.openxmlformats.org/officeDocument/2006/relationships/slide" Target="slides/slide48.xml"/><Relationship Id="rId76" Type="http://schemas.openxmlformats.org/officeDocument/2006/relationships/slide" Target="slides/slide47.xml"/><Relationship Id="rId79" Type="http://schemas.openxmlformats.org/officeDocument/2006/relationships/slide" Target="slides/slide50.xml"/><Relationship Id="rId78" Type="http://schemas.openxmlformats.org/officeDocument/2006/relationships/slide" Target="slides/slide49.xml"/><Relationship Id="rId71" Type="http://schemas.openxmlformats.org/officeDocument/2006/relationships/slide" Target="slides/slide42.xml"/><Relationship Id="rId70" Type="http://schemas.openxmlformats.org/officeDocument/2006/relationships/slide" Target="slides/slide41.xml"/><Relationship Id="rId62" Type="http://schemas.openxmlformats.org/officeDocument/2006/relationships/slide" Target="slides/slide33.xml"/><Relationship Id="rId61" Type="http://schemas.openxmlformats.org/officeDocument/2006/relationships/slide" Target="slides/slide32.xml"/><Relationship Id="rId64" Type="http://schemas.openxmlformats.org/officeDocument/2006/relationships/slide" Target="slides/slide35.xml"/><Relationship Id="rId63" Type="http://schemas.openxmlformats.org/officeDocument/2006/relationships/slide" Target="slides/slide34.xml"/><Relationship Id="rId66" Type="http://schemas.openxmlformats.org/officeDocument/2006/relationships/slide" Target="slides/slide37.xml"/><Relationship Id="rId65" Type="http://schemas.openxmlformats.org/officeDocument/2006/relationships/slide" Target="slides/slide36.xml"/><Relationship Id="rId68" Type="http://schemas.openxmlformats.org/officeDocument/2006/relationships/slide" Target="slides/slide39.xml"/><Relationship Id="rId67" Type="http://schemas.openxmlformats.org/officeDocument/2006/relationships/slide" Target="slides/slide38.xml"/><Relationship Id="rId60" Type="http://schemas.openxmlformats.org/officeDocument/2006/relationships/slide" Target="slides/slide31.xml"/><Relationship Id="rId69" Type="http://schemas.openxmlformats.org/officeDocument/2006/relationships/slide" Target="slides/slide40.xml"/><Relationship Id="rId51" Type="http://schemas.openxmlformats.org/officeDocument/2006/relationships/slide" Target="slides/slide22.xml"/><Relationship Id="rId50" Type="http://schemas.openxmlformats.org/officeDocument/2006/relationships/slide" Target="slides/slide21.xml"/><Relationship Id="rId53" Type="http://schemas.openxmlformats.org/officeDocument/2006/relationships/slide" Target="slides/slide24.xml"/><Relationship Id="rId52" Type="http://schemas.openxmlformats.org/officeDocument/2006/relationships/slide" Target="slides/slide23.xml"/><Relationship Id="rId55" Type="http://schemas.openxmlformats.org/officeDocument/2006/relationships/slide" Target="slides/slide26.xml"/><Relationship Id="rId54" Type="http://schemas.openxmlformats.org/officeDocument/2006/relationships/slide" Target="slides/slide25.xml"/><Relationship Id="rId57" Type="http://schemas.openxmlformats.org/officeDocument/2006/relationships/slide" Target="slides/slide28.xml"/><Relationship Id="rId56" Type="http://schemas.openxmlformats.org/officeDocument/2006/relationships/slide" Target="slides/slide27.xml"/><Relationship Id="rId59" Type="http://schemas.openxmlformats.org/officeDocument/2006/relationships/slide" Target="slides/slide30.xml"/><Relationship Id="rId58" Type="http://schemas.openxmlformats.org/officeDocument/2006/relationships/slide" Target="slides/slide2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7" name="Google Shape;2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9.4 Communication by direct contact between cells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7" name="Google Shape;30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14" name="Google Shape;314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9.5 Local and long-distance cell signaling by secreted molecules in animals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53" name="Google Shape;35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7" name="Google Shape;36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9.6_3 Overview of cell signaling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9" name="Google Shape;39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7" name="Google Shape;40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4" name="Google Shape;414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9.7 The structure of a G protein-coupled receptor (GPCR)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38" name="Google Shape;43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1" name="Google Shape;451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9.8a Exploring cell-surface transmembrane receptors (part 1: GPCR ribbon model)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3" name="Google Shape;46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9.8b Exploring cell-surface transmembrane receptors (part 2: GPCR signaling)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11" name="Google Shape;511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7" name="Google Shape;51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9.8c Exploring cell-surface transmembrane receptors (part 3: RTKs)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0" name="Google Shape;61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6" name="Google Shape;616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9.8d_3 Exploring cell-surface transmembrane receptors (part 4: ion channel receptors, 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 How does cell signaling trigger the desperate flight of this impala?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7" name="Google Shape;64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4" name="Google Shape;654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9.9 Steroid hormone interacting with an intracellular receptor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76" name="Google Shape;67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84" name="Google Shape;68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92" name="Google Shape;692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9" name="Google Shape;69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9.10 A phosphorylation cascade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0" name="Google Shape;740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7" name="Google Shape;747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4" name="Google Shape;7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55" name="Google Shape;75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2" name="Google Shape;762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9.11 Cyclic AMP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87" name="Google Shape;78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3" name="Google Shape;79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9.12 cAMP as a second messenger in a G protein signaling pathway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1" name="Google Shape;83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4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38" name="Google Shape;83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5" name="Google Shape;84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9.13 The maintenance of calcium ion concentrations in an animal cell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69" name="Google Shape;869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5" name="Google Shape;875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9.14_3 Calcium and IP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signaling pathways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04" name="Google Shape;90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12" name="Google Shape;912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9" name="Google Shape;919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9.15 Nuclear responses to a signal: the activation of a specific gene by a growth factor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1" name="Google Shape;19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46" name="Google Shape;946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2" name="Google Shape;95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9.16 Cytoplasmic response to a signal: the stimulation of glycogen breakdown by epinephrine (adrenaline)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0" name="Google Shape;980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5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7" name="Google Shape;987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5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5" name="Google Shape;995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3" name="Google Shape;1003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10" name="Google Shape;1010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9.17 The specificity of cell signaling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5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3" name="Google Shape;1033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0" name="Google Shape;1040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9.18 A scaffolding protein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0" name="Google Shape;1060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9.2_3 Communication between mating yeast cells (step 3)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60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68" name="Google Shape;1068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75" name="Google Shape;1075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9.19 Apoptosis of a human white blood cell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6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88" name="Google Shape;1088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5" name="Google Shape;1095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9.20 Molecular basis of apoptosis in </a:t>
            </a: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elegans</a:t>
            </a:r>
            <a:endParaRPr b="0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p6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7" name="Google Shape;1127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8" name="Google Shape;1128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6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36" name="Google Shape;1136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42" name="Google Shape;1142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9.21 Effect of apoptosis during paw development in the mouse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9.3 Communication among bacteria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9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Signaling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6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22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2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3.xml"/></Relationships>
</file>

<file path=ppt/slideMasters/_rels/slideMaster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13.xml"/></Relationships>
</file>

<file path=ppt/slideMasters/_rels/slideMaster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_rels/slideMaster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8.xml"/></Relationships>
</file>

<file path=ppt/slideMasters/_rels/slideMaster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1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4.xml"/></Relationships>
</file>

<file path=ppt/slideMasters/_rels/slideMaster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18.xml"/></Relationships>
</file>

<file path=ppt/slideMasters/_rels/slideMaster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12.xml"/></Relationships>
</file>

<file path=ppt/slideMasters/_rels/slideMaster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.xml"/></Relationships>
</file>

<file path=ppt/slideMasters/_rels/slideMaster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19.xml"/></Relationships>
</file>

<file path=ppt/slideMasters/_rels/slideMaster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7.xml"/></Relationships>
</file>

<file path=ppt/slideMasters/_rels/slideMaster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16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7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9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6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5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0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4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4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  <p:sp>
        <p:nvSpPr>
          <p:cNvPr id="154" name="Google Shape;154;p5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5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"/>
              <a:buChar char="»"/>
              <a:defRPr b="0" i="0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1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4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0.jp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5.jp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2.jp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and Long-Distance Signaling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in a multicellular organism communicate via signaling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local signaling, animal cells may communicate by direct contact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Animal and plant cells have cell junctions that directly connect the cytoplasm of adjacent cells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substances in the cytosol can pass freely between adjacent cells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p6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975360" y="213360"/>
            <a:ext cx="719328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6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7"/>
          <p:cNvSpPr txBox="1"/>
          <p:nvPr/>
        </p:nvSpPr>
        <p:spPr>
          <a:xfrm>
            <a:off x="3203232" y="216535"/>
            <a:ext cx="2407710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 membranes</a:t>
            </a:r>
            <a:endParaRPr/>
          </a:p>
        </p:txBody>
      </p:sp>
      <p:sp>
        <p:nvSpPr>
          <p:cNvPr id="289" name="Google Shape;289;p67"/>
          <p:cNvSpPr txBox="1"/>
          <p:nvPr/>
        </p:nvSpPr>
        <p:spPr>
          <a:xfrm>
            <a:off x="6103595" y="216535"/>
            <a:ext cx="1022716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wall</a:t>
            </a:r>
            <a:endParaRPr/>
          </a:p>
        </p:txBody>
      </p:sp>
      <p:sp>
        <p:nvSpPr>
          <p:cNvPr id="290" name="Google Shape;290;p67"/>
          <p:cNvSpPr txBox="1"/>
          <p:nvPr/>
        </p:nvSpPr>
        <p:spPr>
          <a:xfrm>
            <a:off x="1336245" y="2534285"/>
            <a:ext cx="2547172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Gap junctions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animal cells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7"/>
          <p:cNvSpPr txBox="1"/>
          <p:nvPr/>
        </p:nvSpPr>
        <p:spPr>
          <a:xfrm>
            <a:off x="1012482" y="3243898"/>
            <a:ext cx="2063065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Cell junctions</a:t>
            </a:r>
            <a:endParaRPr/>
          </a:p>
        </p:txBody>
      </p:sp>
      <p:sp>
        <p:nvSpPr>
          <p:cNvPr id="292" name="Google Shape;292;p67"/>
          <p:cNvSpPr txBox="1"/>
          <p:nvPr/>
        </p:nvSpPr>
        <p:spPr>
          <a:xfrm>
            <a:off x="4743502" y="2534285"/>
            <a:ext cx="3183565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27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Plasmodesmata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原生質絲</a:t>
            </a:r>
            <a:endParaRPr b="1" sz="20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plant cells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7"/>
          <p:cNvSpPr txBox="1"/>
          <p:nvPr/>
        </p:nvSpPr>
        <p:spPr>
          <a:xfrm>
            <a:off x="1012482" y="6331585"/>
            <a:ext cx="284533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Cell-cell recognition</a:t>
            </a:r>
            <a:endParaRPr/>
          </a:p>
        </p:txBody>
      </p:sp>
      <p:sp>
        <p:nvSpPr>
          <p:cNvPr id="294" name="Google Shape;294;p67"/>
          <p:cNvSpPr/>
          <p:nvPr/>
        </p:nvSpPr>
        <p:spPr>
          <a:xfrm>
            <a:off x="3876675" y="488156"/>
            <a:ext cx="1078706" cy="476250"/>
          </a:xfrm>
          <a:custGeom>
            <a:rect b="b" l="l" r="r" t="t"/>
            <a:pathLst>
              <a:path extrusionOk="0" h="476250" w="1078706">
                <a:moveTo>
                  <a:pt x="0" y="476250"/>
                </a:moveTo>
                <a:lnTo>
                  <a:pt x="516731" y="0"/>
                </a:lnTo>
                <a:lnTo>
                  <a:pt x="1078706" y="45005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5" name="Google Shape;295;p67"/>
          <p:cNvSpPr/>
          <p:nvPr/>
        </p:nvSpPr>
        <p:spPr>
          <a:xfrm>
            <a:off x="5617369" y="350044"/>
            <a:ext cx="450056" cy="330994"/>
          </a:xfrm>
          <a:custGeom>
            <a:rect b="b" l="l" r="r" t="t"/>
            <a:pathLst>
              <a:path extrusionOk="0" h="330994" w="450056">
                <a:moveTo>
                  <a:pt x="0" y="330994"/>
                </a:moveTo>
                <a:lnTo>
                  <a:pt x="450056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6" name="Google Shape;296;p67"/>
          <p:cNvSpPr txBox="1"/>
          <p:nvPr/>
        </p:nvSpPr>
        <p:spPr>
          <a:xfrm>
            <a:off x="4343400" y="6019800"/>
            <a:ext cx="4724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by </a:t>
            </a: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direct contact between cells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other cases, animal cells communicate using secreted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messenger molecules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travel only short distances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Growth factors, which stimulate nearby target cells to grow and divide, are one class of such local regulators in animals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type of local signaling in animals is called paracrine signaling旁分泌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Synaptic突觸signaling occurs in the animal nervous system when a neurotransmitter is released in response to an electric signal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signaling in plants is not well understood beyond communication between plasmodesmata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long-distance signaling, plants and animals use chemicals called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hormones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Hormonal signaling in animals is called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endocrine內分泌signaling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specialized cells release hormones, which travel to target cells via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circulatory system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ability of a cell to respond to a signal depends on whether or not it has a receptor specific to that signal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71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737360" y="213360"/>
            <a:ext cx="566928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71"/>
          <p:cNvSpPr txBox="1"/>
          <p:nvPr/>
        </p:nvSpPr>
        <p:spPr>
          <a:xfrm>
            <a:off x="1835669" y="220263"/>
            <a:ext cx="130003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signaling</a:t>
            </a:r>
            <a:endParaRPr/>
          </a:p>
        </p:txBody>
      </p:sp>
      <p:sp>
        <p:nvSpPr>
          <p:cNvPr id="325" name="Google Shape;325;p71"/>
          <p:cNvSpPr txBox="1"/>
          <p:nvPr/>
        </p:nvSpPr>
        <p:spPr>
          <a:xfrm>
            <a:off x="3086619" y="488551"/>
            <a:ext cx="98052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cells</a:t>
            </a:r>
            <a:endParaRPr/>
          </a:p>
        </p:txBody>
      </p:sp>
      <p:sp>
        <p:nvSpPr>
          <p:cNvPr id="326" name="Google Shape;326;p71"/>
          <p:cNvSpPr txBox="1"/>
          <p:nvPr/>
        </p:nvSpPr>
        <p:spPr>
          <a:xfrm>
            <a:off x="5034481" y="506014"/>
            <a:ext cx="2357761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Electrical signal triggers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 of neurotransmitter.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71"/>
          <p:cNvSpPr txBox="1"/>
          <p:nvPr/>
        </p:nvSpPr>
        <p:spPr>
          <a:xfrm>
            <a:off x="5786956" y="977501"/>
            <a:ext cx="145392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Neurotransmitter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diffuses across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synapse.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71"/>
          <p:cNvSpPr txBox="1"/>
          <p:nvPr/>
        </p:nvSpPr>
        <p:spPr>
          <a:xfrm>
            <a:off x="1767406" y="1342626"/>
            <a:ext cx="80470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71"/>
          <p:cNvSpPr txBox="1"/>
          <p:nvPr/>
        </p:nvSpPr>
        <p:spPr>
          <a:xfrm>
            <a:off x="3505719" y="2337989"/>
            <a:ext cx="827150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Secretory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vesicles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1"/>
          <p:cNvSpPr txBox="1"/>
          <p:nvPr/>
        </p:nvSpPr>
        <p:spPr>
          <a:xfrm>
            <a:off x="2578619" y="2788839"/>
            <a:ext cx="129202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regulator</a:t>
            </a:r>
            <a:endParaRPr/>
          </a:p>
        </p:txBody>
      </p:sp>
      <p:sp>
        <p:nvSpPr>
          <p:cNvPr id="331" name="Google Shape;331;p71"/>
          <p:cNvSpPr txBox="1"/>
          <p:nvPr/>
        </p:nvSpPr>
        <p:spPr>
          <a:xfrm>
            <a:off x="1838844" y="3092051"/>
            <a:ext cx="191879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Paracrine signaling</a:t>
            </a:r>
            <a:endParaRPr/>
          </a:p>
        </p:txBody>
      </p:sp>
      <p:sp>
        <p:nvSpPr>
          <p:cNvPr id="332" name="Google Shape;332;p71"/>
          <p:cNvSpPr txBox="1"/>
          <p:nvPr/>
        </p:nvSpPr>
        <p:spPr>
          <a:xfrm>
            <a:off x="1835669" y="3480989"/>
            <a:ext cx="205344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Long-distance signaling</a:t>
            </a:r>
            <a:endParaRPr/>
          </a:p>
        </p:txBody>
      </p:sp>
      <p:sp>
        <p:nvSpPr>
          <p:cNvPr id="333" name="Google Shape;333;p71"/>
          <p:cNvSpPr txBox="1"/>
          <p:nvPr/>
        </p:nvSpPr>
        <p:spPr>
          <a:xfrm>
            <a:off x="2924694" y="3771501"/>
            <a:ext cx="122309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Endocrine cell</a:t>
            </a:r>
            <a:endParaRPr/>
          </a:p>
        </p:txBody>
      </p:sp>
      <p:sp>
        <p:nvSpPr>
          <p:cNvPr id="334" name="Google Shape;334;p71"/>
          <p:cNvSpPr txBox="1"/>
          <p:nvPr/>
        </p:nvSpPr>
        <p:spPr>
          <a:xfrm>
            <a:off x="5774256" y="2760264"/>
            <a:ext cx="88113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cell</a:t>
            </a:r>
            <a:endParaRPr/>
          </a:p>
        </p:txBody>
      </p:sp>
      <p:sp>
        <p:nvSpPr>
          <p:cNvPr id="335" name="Google Shape;335;p71"/>
          <p:cNvSpPr txBox="1"/>
          <p:nvPr/>
        </p:nvSpPr>
        <p:spPr>
          <a:xfrm>
            <a:off x="4459806" y="3092051"/>
            <a:ext cx="185627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Synaptic signaling</a:t>
            </a:r>
            <a:endParaRPr/>
          </a:p>
        </p:txBody>
      </p:sp>
      <p:sp>
        <p:nvSpPr>
          <p:cNvPr id="336" name="Google Shape;336;p71"/>
          <p:cNvSpPr txBox="1"/>
          <p:nvPr/>
        </p:nvSpPr>
        <p:spPr>
          <a:xfrm>
            <a:off x="4896369" y="3795314"/>
            <a:ext cx="963405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cell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specifically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hormone.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71"/>
          <p:cNvSpPr txBox="1"/>
          <p:nvPr/>
        </p:nvSpPr>
        <p:spPr>
          <a:xfrm>
            <a:off x="3202506" y="5122464"/>
            <a:ext cx="1123706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Hormone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travels in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bloodstream.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71"/>
          <p:cNvSpPr txBox="1"/>
          <p:nvPr/>
        </p:nvSpPr>
        <p:spPr>
          <a:xfrm>
            <a:off x="4380431" y="5868589"/>
            <a:ext cx="54662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Blood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vessel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71"/>
          <p:cNvSpPr txBox="1"/>
          <p:nvPr/>
        </p:nvSpPr>
        <p:spPr>
          <a:xfrm>
            <a:off x="1838844" y="6390876"/>
            <a:ext cx="287354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Endocrine (hormonal) signaling</a:t>
            </a:r>
            <a:endParaRPr/>
          </a:p>
        </p:txBody>
      </p:sp>
      <p:sp>
        <p:nvSpPr>
          <p:cNvPr id="340" name="Google Shape;340;p71"/>
          <p:cNvSpPr/>
          <p:nvPr/>
        </p:nvSpPr>
        <p:spPr>
          <a:xfrm>
            <a:off x="4209215" y="5878380"/>
            <a:ext cx="154660" cy="105359"/>
          </a:xfrm>
          <a:custGeom>
            <a:rect b="b" l="l" r="r" t="t"/>
            <a:pathLst>
              <a:path extrusionOk="0" h="105359" w="154660">
                <a:moveTo>
                  <a:pt x="148310" y="99009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71"/>
          <p:cNvSpPr/>
          <p:nvPr/>
        </p:nvSpPr>
        <p:spPr>
          <a:xfrm>
            <a:off x="5531704" y="4610755"/>
            <a:ext cx="172758" cy="281216"/>
          </a:xfrm>
          <a:custGeom>
            <a:rect b="b" l="l" r="r" t="t"/>
            <a:pathLst>
              <a:path extrusionOk="0" h="281216" w="172758">
                <a:moveTo>
                  <a:pt x="166408" y="274866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71"/>
          <p:cNvSpPr/>
          <p:nvPr/>
        </p:nvSpPr>
        <p:spPr>
          <a:xfrm>
            <a:off x="5323336" y="1071023"/>
            <a:ext cx="420065" cy="1286014"/>
          </a:xfrm>
          <a:custGeom>
            <a:rect b="b" l="l" r="r" t="t"/>
            <a:pathLst>
              <a:path extrusionOk="0" h="1286014" w="420065">
                <a:moveTo>
                  <a:pt x="413715" y="6350"/>
                </a:moveTo>
                <a:lnTo>
                  <a:pt x="6350" y="127966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71"/>
          <p:cNvSpPr/>
          <p:nvPr/>
        </p:nvSpPr>
        <p:spPr>
          <a:xfrm>
            <a:off x="2782332" y="3960819"/>
            <a:ext cx="321945" cy="260972"/>
          </a:xfrm>
          <a:custGeom>
            <a:rect b="b" l="l" r="r" t="t"/>
            <a:pathLst>
              <a:path extrusionOk="0" h="260972" w="321945">
                <a:moveTo>
                  <a:pt x="6350" y="254622"/>
                </a:moveTo>
                <a:lnTo>
                  <a:pt x="315594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71"/>
          <p:cNvSpPr/>
          <p:nvPr/>
        </p:nvSpPr>
        <p:spPr>
          <a:xfrm>
            <a:off x="4727426" y="612948"/>
            <a:ext cx="271246" cy="735888"/>
          </a:xfrm>
          <a:custGeom>
            <a:rect b="b" l="l" r="r" t="t"/>
            <a:pathLst>
              <a:path extrusionOk="0" h="735888" w="271246">
                <a:moveTo>
                  <a:pt x="264896" y="6350"/>
                </a:moveTo>
                <a:lnTo>
                  <a:pt x="6350" y="72953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71"/>
          <p:cNvSpPr/>
          <p:nvPr/>
        </p:nvSpPr>
        <p:spPr>
          <a:xfrm>
            <a:off x="2146990" y="1712970"/>
            <a:ext cx="202006" cy="182511"/>
          </a:xfrm>
          <a:custGeom>
            <a:rect b="b" l="l" r="r" t="t"/>
            <a:pathLst>
              <a:path extrusionOk="0" h="182511" w="202006">
                <a:moveTo>
                  <a:pt x="6350" y="6350"/>
                </a:moveTo>
                <a:lnTo>
                  <a:pt x="195656" y="17616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71"/>
          <p:cNvSpPr/>
          <p:nvPr/>
        </p:nvSpPr>
        <p:spPr>
          <a:xfrm>
            <a:off x="2325310" y="2896369"/>
            <a:ext cx="226364" cy="25400"/>
          </a:xfrm>
          <a:custGeom>
            <a:rect b="b" l="l" r="r" t="t"/>
            <a:pathLst>
              <a:path extrusionOk="0" h="25400" w="226364">
                <a:moveTo>
                  <a:pt x="220014" y="635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71"/>
          <p:cNvSpPr/>
          <p:nvPr/>
        </p:nvSpPr>
        <p:spPr>
          <a:xfrm>
            <a:off x="3104671" y="2194897"/>
            <a:ext cx="374332" cy="267639"/>
          </a:xfrm>
          <a:custGeom>
            <a:rect b="b" l="l" r="r" t="t"/>
            <a:pathLst>
              <a:path extrusionOk="0" h="267639" w="374332">
                <a:moveTo>
                  <a:pt x="6350" y="261289"/>
                </a:moveTo>
                <a:lnTo>
                  <a:pt x="367982" y="235292"/>
                </a:lnTo>
                <a:lnTo>
                  <a:pt x="11576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71"/>
          <p:cNvSpPr/>
          <p:nvPr/>
        </p:nvSpPr>
        <p:spPr>
          <a:xfrm>
            <a:off x="2856754" y="704895"/>
            <a:ext cx="671525" cy="485228"/>
          </a:xfrm>
          <a:custGeom>
            <a:rect b="b" l="l" r="r" t="t"/>
            <a:pathLst>
              <a:path extrusionOk="0" h="485228" w="671525">
                <a:moveTo>
                  <a:pt x="459727" y="478878"/>
                </a:moveTo>
                <a:lnTo>
                  <a:pt x="665175" y="6350"/>
                </a:lnTo>
                <a:lnTo>
                  <a:pt x="6350" y="15974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71"/>
          <p:cNvSpPr txBox="1"/>
          <p:nvPr/>
        </p:nvSpPr>
        <p:spPr>
          <a:xfrm>
            <a:off x="5942849" y="3686173"/>
            <a:ext cx="3124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Local and long-distance cell signaling by secreted molecules in animals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Three Stages of Cell Signaling: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Preview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7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 W. Sutherland and colleagues discovered how the hormone epinephrine acts on cells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Sutherland suggested that cells receiving signals went through three processes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Reception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Transduction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訊息傳遞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2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reception, the target cell detects a signaling molecule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binds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 receptor protein on the cell surface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transduction, the binding of the signaling molecule alters the receptor and initiates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transduction pathway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transduction often occurs in a series of steps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response, the transduced signal t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riggers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specific response in the target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74"/>
          <p:cNvPicPr preferRelativeResize="0"/>
          <p:nvPr/>
        </p:nvPicPr>
        <p:blipFill rotWithShape="1">
          <a:blip r:embed="rId3">
            <a:alphaModFix/>
          </a:blip>
          <a:srcRect b="3937" l="0" r="0" t="0"/>
          <a:stretch/>
        </p:blipFill>
        <p:spPr>
          <a:xfrm>
            <a:off x="298704" y="1569720"/>
            <a:ext cx="8546592" cy="371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9.6_3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74"/>
          <p:cNvSpPr txBox="1"/>
          <p:nvPr/>
        </p:nvSpPr>
        <p:spPr>
          <a:xfrm>
            <a:off x="351086" y="1630490"/>
            <a:ext cx="202619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74"/>
          <p:cNvSpPr txBox="1"/>
          <p:nvPr/>
        </p:nvSpPr>
        <p:spPr>
          <a:xfrm>
            <a:off x="1658371" y="2429792"/>
            <a:ext cx="111569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74"/>
          <p:cNvSpPr txBox="1"/>
          <p:nvPr/>
        </p:nvSpPr>
        <p:spPr>
          <a:xfrm>
            <a:off x="668294" y="2832259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</p:txBody>
      </p:sp>
      <p:sp>
        <p:nvSpPr>
          <p:cNvPr id="374" name="Google Shape;374;p74"/>
          <p:cNvSpPr txBox="1"/>
          <p:nvPr/>
        </p:nvSpPr>
        <p:spPr>
          <a:xfrm>
            <a:off x="5938292" y="1672559"/>
            <a:ext cx="144494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CYTOPLASM</a:t>
            </a:r>
            <a:endParaRPr/>
          </a:p>
        </p:txBody>
      </p:sp>
      <p:sp>
        <p:nvSpPr>
          <p:cNvPr id="375" name="Google Shape;375;p74"/>
          <p:cNvSpPr txBox="1"/>
          <p:nvPr/>
        </p:nvSpPr>
        <p:spPr>
          <a:xfrm>
            <a:off x="3047454" y="1942434"/>
            <a:ext cx="203902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 membrane</a:t>
            </a:r>
            <a:endParaRPr/>
          </a:p>
        </p:txBody>
      </p:sp>
      <p:sp>
        <p:nvSpPr>
          <p:cNvPr id="376" name="Google Shape;376;p74"/>
          <p:cNvSpPr txBox="1"/>
          <p:nvPr/>
        </p:nvSpPr>
        <p:spPr>
          <a:xfrm>
            <a:off x="4339655" y="2429000"/>
            <a:ext cx="14491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Transduction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4"/>
          <p:cNvSpPr txBox="1"/>
          <p:nvPr/>
        </p:nvSpPr>
        <p:spPr>
          <a:xfrm>
            <a:off x="7528149" y="2429000"/>
            <a:ext cx="110286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4"/>
          <p:cNvSpPr txBox="1"/>
          <p:nvPr/>
        </p:nvSpPr>
        <p:spPr>
          <a:xfrm>
            <a:off x="7373871" y="3127846"/>
            <a:ext cx="111569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4058692" y="3800600"/>
            <a:ext cx="180818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 molecules</a:t>
            </a:r>
            <a:endParaRPr/>
          </a:p>
        </p:txBody>
      </p:sp>
      <p:sp>
        <p:nvSpPr>
          <p:cNvPr id="380" name="Google Shape;380;p74"/>
          <p:cNvSpPr txBox="1"/>
          <p:nvPr/>
        </p:nvSpPr>
        <p:spPr>
          <a:xfrm>
            <a:off x="886857" y="4595938"/>
            <a:ext cx="103874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/>
          </a:p>
        </p:txBody>
      </p:sp>
      <p:sp>
        <p:nvSpPr>
          <p:cNvPr id="381" name="Google Shape;381;p74"/>
          <p:cNvSpPr/>
          <p:nvPr/>
        </p:nvSpPr>
        <p:spPr>
          <a:xfrm>
            <a:off x="1666187" y="2981495"/>
            <a:ext cx="236293" cy="203125"/>
          </a:xfrm>
          <a:custGeom>
            <a:rect b="b" l="l" r="r" t="t"/>
            <a:pathLst>
              <a:path extrusionOk="0" h="203125" w="236293">
                <a:moveTo>
                  <a:pt x="6350" y="6350"/>
                </a:moveTo>
                <a:lnTo>
                  <a:pt x="229943" y="19677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74"/>
          <p:cNvSpPr/>
          <p:nvPr/>
        </p:nvSpPr>
        <p:spPr>
          <a:xfrm>
            <a:off x="2778373" y="2074538"/>
            <a:ext cx="221970" cy="25400"/>
          </a:xfrm>
          <a:custGeom>
            <a:rect b="b" l="l" r="r" t="t"/>
            <a:pathLst>
              <a:path extrusionOk="0" h="25400" w="221970">
                <a:moveTo>
                  <a:pt x="215620" y="635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3" name="Google Shape;383;p74"/>
          <p:cNvGrpSpPr/>
          <p:nvPr/>
        </p:nvGrpSpPr>
        <p:grpSpPr>
          <a:xfrm>
            <a:off x="7237037" y="2406322"/>
            <a:ext cx="210312" cy="239040"/>
            <a:chOff x="7443995" y="2415285"/>
            <a:chExt cx="210312" cy="239040"/>
          </a:xfrm>
        </p:grpSpPr>
        <p:sp>
          <p:nvSpPr>
            <p:cNvPr id="384" name="Google Shape;384;p74"/>
            <p:cNvSpPr/>
            <p:nvPr/>
          </p:nvSpPr>
          <p:spPr>
            <a:xfrm>
              <a:off x="7443995" y="2429649"/>
              <a:ext cx="210312" cy="210312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5" name="Google Shape;385;p74"/>
            <p:cNvSpPr txBox="1"/>
            <p:nvPr/>
          </p:nvSpPr>
          <p:spPr>
            <a:xfrm>
              <a:off x="7492244" y="2415285"/>
              <a:ext cx="113814" cy="23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6" name="Google Shape;386;p74"/>
          <p:cNvGrpSpPr/>
          <p:nvPr/>
        </p:nvGrpSpPr>
        <p:grpSpPr>
          <a:xfrm>
            <a:off x="4055929" y="2416457"/>
            <a:ext cx="210312" cy="239040"/>
            <a:chOff x="7443995" y="2415285"/>
            <a:chExt cx="210312" cy="239040"/>
          </a:xfrm>
        </p:grpSpPr>
        <p:sp>
          <p:nvSpPr>
            <p:cNvPr id="387" name="Google Shape;387;p74"/>
            <p:cNvSpPr/>
            <p:nvPr/>
          </p:nvSpPr>
          <p:spPr>
            <a:xfrm>
              <a:off x="7443995" y="2429649"/>
              <a:ext cx="210312" cy="210312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88" name="Google Shape;388;p74"/>
            <p:cNvSpPr txBox="1"/>
            <p:nvPr/>
          </p:nvSpPr>
          <p:spPr>
            <a:xfrm>
              <a:off x="7492244" y="2415285"/>
              <a:ext cx="113814" cy="23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74"/>
          <p:cNvGrpSpPr/>
          <p:nvPr/>
        </p:nvGrpSpPr>
        <p:grpSpPr>
          <a:xfrm>
            <a:off x="1414057" y="2407624"/>
            <a:ext cx="210312" cy="239040"/>
            <a:chOff x="7443995" y="2415285"/>
            <a:chExt cx="210312" cy="239040"/>
          </a:xfrm>
        </p:grpSpPr>
        <p:sp>
          <p:nvSpPr>
            <p:cNvPr id="390" name="Google Shape;390;p74"/>
            <p:cNvSpPr/>
            <p:nvPr/>
          </p:nvSpPr>
          <p:spPr>
            <a:xfrm>
              <a:off x="7443995" y="2429649"/>
              <a:ext cx="210312" cy="210312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91" name="Google Shape;391;p74"/>
            <p:cNvSpPr txBox="1"/>
            <p:nvPr/>
          </p:nvSpPr>
          <p:spPr>
            <a:xfrm>
              <a:off x="7492244" y="2415285"/>
              <a:ext cx="113814" cy="2390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2" name="Google Shape;392;p74"/>
          <p:cNvSpPr txBox="1"/>
          <p:nvPr/>
        </p:nvSpPr>
        <p:spPr>
          <a:xfrm>
            <a:off x="3609772" y="3362107"/>
            <a:ext cx="12824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3" name="Google Shape;393;p74"/>
          <p:cNvSpPr txBox="1"/>
          <p:nvPr/>
        </p:nvSpPr>
        <p:spPr>
          <a:xfrm>
            <a:off x="4894060" y="3362107"/>
            <a:ext cx="12824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4" name="Google Shape;394;p74"/>
          <p:cNvSpPr txBox="1"/>
          <p:nvPr/>
        </p:nvSpPr>
        <p:spPr>
          <a:xfrm>
            <a:off x="6224385" y="3362107"/>
            <a:ext cx="12824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95" name="Google Shape;395;p74"/>
          <p:cNvSpPr txBox="1"/>
          <p:nvPr/>
        </p:nvSpPr>
        <p:spPr>
          <a:xfrm>
            <a:off x="668294" y="833735"/>
            <a:ext cx="782126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cell signaling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5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9.2: Reception: A signaling molecule binds to a receptor protein, causing it to change shape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75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binding between a signal molecule 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ligand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配體能與受体結合以產生某種生理效果的物質。) and receptor is highly specific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shape change in a receptor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often the initial transduction of the signal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signal receptors are plasma membrane proteins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7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8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Cellular Messaging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5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can signal to each other and interpret the signals they receive from other cells and the environment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Signals are most often chemicals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small set of cell-signaling mechanisms shows up in diverse species and processes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5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7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Receptors in the Plasma Membrane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7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protein-coupled receptors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GPCRs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the largest family of cell-surface receptors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water-soluble signal molecules bind to specific sites on receptor proteins that span the plasma membrane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7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77"/>
          <p:cNvPicPr preferRelativeResize="0"/>
          <p:nvPr/>
        </p:nvPicPr>
        <p:blipFill rotWithShape="1">
          <a:blip r:embed="rId3">
            <a:alphaModFix/>
          </a:blip>
          <a:srcRect b="3078" l="0" r="0" t="0"/>
          <a:stretch/>
        </p:blipFill>
        <p:spPr>
          <a:xfrm>
            <a:off x="1258824" y="1030224"/>
            <a:ext cx="6626352" cy="4797552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7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7"/>
          <p:cNvSpPr txBox="1"/>
          <p:nvPr/>
        </p:nvSpPr>
        <p:spPr>
          <a:xfrm>
            <a:off x="3231728" y="1354138"/>
            <a:ext cx="149605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b="1" baseline="-25000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-adrenergic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receptors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77"/>
          <p:cNvSpPr txBox="1"/>
          <p:nvPr/>
        </p:nvSpPr>
        <p:spPr>
          <a:xfrm>
            <a:off x="6214641" y="1350620"/>
            <a:ext cx="128240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that mimics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ligand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77"/>
          <p:cNvSpPr txBox="1"/>
          <p:nvPr/>
        </p:nvSpPr>
        <p:spPr>
          <a:xfrm>
            <a:off x="1396578" y="5249863"/>
            <a:ext cx="203902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Plasma membrane</a:t>
            </a:r>
            <a:endParaRPr/>
          </a:p>
        </p:txBody>
      </p:sp>
      <p:sp>
        <p:nvSpPr>
          <p:cNvPr id="421" name="Google Shape;421;p77"/>
          <p:cNvSpPr txBox="1"/>
          <p:nvPr/>
        </p:nvSpPr>
        <p:spPr>
          <a:xfrm>
            <a:off x="4763666" y="5249863"/>
            <a:ext cx="12695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Cholesterol</a:t>
            </a:r>
            <a:endParaRPr/>
          </a:p>
        </p:txBody>
      </p:sp>
      <p:sp>
        <p:nvSpPr>
          <p:cNvPr id="422" name="Google Shape;422;p77"/>
          <p:cNvSpPr/>
          <p:nvPr/>
        </p:nvSpPr>
        <p:spPr>
          <a:xfrm>
            <a:off x="3917950" y="1763556"/>
            <a:ext cx="1126045" cy="905929"/>
          </a:xfrm>
          <a:custGeom>
            <a:rect b="b" l="l" r="r" t="t"/>
            <a:pathLst>
              <a:path extrusionOk="0" h="905929" w="1126045">
                <a:moveTo>
                  <a:pt x="6350" y="899579"/>
                </a:moveTo>
                <a:lnTo>
                  <a:pt x="433933" y="6350"/>
                </a:lnTo>
                <a:lnTo>
                  <a:pt x="1119695" y="869962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77"/>
          <p:cNvSpPr/>
          <p:nvPr/>
        </p:nvSpPr>
        <p:spPr>
          <a:xfrm>
            <a:off x="6038862" y="2085298"/>
            <a:ext cx="579932" cy="732370"/>
          </a:xfrm>
          <a:custGeom>
            <a:rect b="b" l="l" r="r" t="t"/>
            <a:pathLst>
              <a:path extrusionOk="0" h="732370" w="579932">
                <a:moveTo>
                  <a:pt x="6350" y="726020"/>
                </a:moveTo>
                <a:lnTo>
                  <a:pt x="573582" y="63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77"/>
          <p:cNvSpPr/>
          <p:nvPr/>
        </p:nvSpPr>
        <p:spPr>
          <a:xfrm>
            <a:off x="4552950" y="4417869"/>
            <a:ext cx="884796" cy="825475"/>
          </a:xfrm>
          <a:custGeom>
            <a:rect b="b" l="l" r="r" t="t"/>
            <a:pathLst>
              <a:path extrusionOk="0" h="825475" w="884796">
                <a:moveTo>
                  <a:pt x="878446" y="819125"/>
                </a:moveTo>
                <a:lnTo>
                  <a:pt x="6350" y="635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77"/>
          <p:cNvSpPr/>
          <p:nvPr/>
        </p:nvSpPr>
        <p:spPr>
          <a:xfrm>
            <a:off x="3915840" y="1758793"/>
            <a:ext cx="1126045" cy="905929"/>
          </a:xfrm>
          <a:custGeom>
            <a:rect b="b" l="l" r="r" t="t"/>
            <a:pathLst>
              <a:path extrusionOk="0" h="905929" w="1126045">
                <a:moveTo>
                  <a:pt x="6350" y="899579"/>
                </a:moveTo>
                <a:lnTo>
                  <a:pt x="433933" y="6350"/>
                </a:lnTo>
                <a:lnTo>
                  <a:pt x="1119695" y="86996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77"/>
          <p:cNvSpPr/>
          <p:nvPr/>
        </p:nvSpPr>
        <p:spPr>
          <a:xfrm>
            <a:off x="6036752" y="2080535"/>
            <a:ext cx="579932" cy="732370"/>
          </a:xfrm>
          <a:custGeom>
            <a:rect b="b" l="l" r="r" t="t"/>
            <a:pathLst>
              <a:path extrusionOk="0" h="732370" w="579932">
                <a:moveTo>
                  <a:pt x="6350" y="726020"/>
                </a:moveTo>
                <a:lnTo>
                  <a:pt x="573582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77"/>
          <p:cNvSpPr/>
          <p:nvPr/>
        </p:nvSpPr>
        <p:spPr>
          <a:xfrm>
            <a:off x="4550840" y="4413106"/>
            <a:ext cx="884796" cy="825475"/>
          </a:xfrm>
          <a:custGeom>
            <a:rect b="b" l="l" r="r" t="t"/>
            <a:pathLst>
              <a:path extrusionOk="0" h="825475" w="884796">
                <a:moveTo>
                  <a:pt x="878446" y="819125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77"/>
          <p:cNvGrpSpPr/>
          <p:nvPr/>
        </p:nvGrpSpPr>
        <p:grpSpPr>
          <a:xfrm>
            <a:off x="1453107" y="3486526"/>
            <a:ext cx="27510" cy="1730896"/>
            <a:chOff x="1453107" y="3491289"/>
            <a:chExt cx="27510" cy="1730896"/>
          </a:xfrm>
        </p:grpSpPr>
        <p:sp>
          <p:nvSpPr>
            <p:cNvPr id="429" name="Google Shape;429;p77"/>
            <p:cNvSpPr/>
            <p:nvPr/>
          </p:nvSpPr>
          <p:spPr>
            <a:xfrm>
              <a:off x="1455217" y="3496052"/>
              <a:ext cx="25400" cy="1726133"/>
            </a:xfrm>
            <a:custGeom>
              <a:rect b="b" l="l" r="r" t="t"/>
              <a:pathLst>
                <a:path extrusionOk="0" h="1726133" w="25400">
                  <a:moveTo>
                    <a:pt x="6350" y="1719783"/>
                  </a:moveTo>
                  <a:lnTo>
                    <a:pt x="6350" y="6350"/>
                  </a:ln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77"/>
            <p:cNvSpPr/>
            <p:nvPr/>
          </p:nvSpPr>
          <p:spPr>
            <a:xfrm>
              <a:off x="1453107" y="3491289"/>
              <a:ext cx="25400" cy="1726133"/>
            </a:xfrm>
            <a:custGeom>
              <a:rect b="b" l="l" r="r" t="t"/>
              <a:pathLst>
                <a:path extrusionOk="0" h="1726133" w="25400">
                  <a:moveTo>
                    <a:pt x="6350" y="1719783"/>
                  </a:moveTo>
                  <a:lnTo>
                    <a:pt x="6350" y="63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77"/>
          <p:cNvGrpSpPr/>
          <p:nvPr/>
        </p:nvGrpSpPr>
        <p:grpSpPr>
          <a:xfrm>
            <a:off x="1452041" y="2270642"/>
            <a:ext cx="205284" cy="2475319"/>
            <a:chOff x="1461565" y="2270642"/>
            <a:chExt cx="205284" cy="2475319"/>
          </a:xfrm>
        </p:grpSpPr>
        <p:sp>
          <p:nvSpPr>
            <p:cNvPr id="432" name="Google Shape;432;p77"/>
            <p:cNvSpPr/>
            <p:nvPr/>
          </p:nvSpPr>
          <p:spPr>
            <a:xfrm>
              <a:off x="1463675" y="2275405"/>
              <a:ext cx="203174" cy="2470556"/>
            </a:xfrm>
            <a:custGeom>
              <a:rect b="b" l="l" r="r" t="t"/>
              <a:pathLst>
                <a:path extrusionOk="0" h="2470556" w="203174">
                  <a:moveTo>
                    <a:pt x="196824" y="6350"/>
                  </a:moveTo>
                  <a:cubicBezTo>
                    <a:pt x="196824" y="6350"/>
                    <a:pt x="82549" y="15875"/>
                    <a:pt x="82549" y="82550"/>
                  </a:cubicBezTo>
                  <a:cubicBezTo>
                    <a:pt x="82549" y="149225"/>
                    <a:pt x="82549" y="1079360"/>
                    <a:pt x="82549" y="1131747"/>
                  </a:cubicBezTo>
                  <a:cubicBezTo>
                    <a:pt x="82549" y="1184135"/>
                    <a:pt x="6350" y="1222235"/>
                    <a:pt x="6350" y="1222235"/>
                  </a:cubicBezTo>
                  <a:cubicBezTo>
                    <a:pt x="6350" y="1222235"/>
                    <a:pt x="82549" y="1260335"/>
                    <a:pt x="82549" y="1312722"/>
                  </a:cubicBezTo>
                  <a:cubicBezTo>
                    <a:pt x="82549" y="1365110"/>
                    <a:pt x="82549" y="2321331"/>
                    <a:pt x="82549" y="2388006"/>
                  </a:cubicBezTo>
                  <a:cubicBezTo>
                    <a:pt x="82549" y="2454681"/>
                    <a:pt x="196824" y="2464206"/>
                    <a:pt x="196824" y="2464206"/>
                  </a:cubicBezTo>
                </a:path>
              </a:pathLst>
            </a:cu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77"/>
            <p:cNvSpPr/>
            <p:nvPr/>
          </p:nvSpPr>
          <p:spPr>
            <a:xfrm>
              <a:off x="1461565" y="2270642"/>
              <a:ext cx="203174" cy="2470556"/>
            </a:xfrm>
            <a:custGeom>
              <a:rect b="b" l="l" r="r" t="t"/>
              <a:pathLst>
                <a:path extrusionOk="0" h="2470556" w="203174">
                  <a:moveTo>
                    <a:pt x="196824" y="6350"/>
                  </a:moveTo>
                  <a:cubicBezTo>
                    <a:pt x="196824" y="6350"/>
                    <a:pt x="82549" y="15875"/>
                    <a:pt x="82549" y="82550"/>
                  </a:cubicBezTo>
                  <a:cubicBezTo>
                    <a:pt x="82549" y="149225"/>
                    <a:pt x="82549" y="1079360"/>
                    <a:pt x="82549" y="1131747"/>
                  </a:cubicBezTo>
                  <a:cubicBezTo>
                    <a:pt x="82549" y="1184135"/>
                    <a:pt x="6350" y="1222235"/>
                    <a:pt x="6350" y="1222235"/>
                  </a:cubicBezTo>
                  <a:cubicBezTo>
                    <a:pt x="6350" y="1222235"/>
                    <a:pt x="82549" y="1260335"/>
                    <a:pt x="82549" y="1312722"/>
                  </a:cubicBezTo>
                  <a:cubicBezTo>
                    <a:pt x="82549" y="1365110"/>
                    <a:pt x="82549" y="2321331"/>
                    <a:pt x="82549" y="2388006"/>
                  </a:cubicBezTo>
                  <a:cubicBezTo>
                    <a:pt x="82549" y="2454681"/>
                    <a:pt x="196824" y="2464206"/>
                    <a:pt x="196824" y="2464206"/>
                  </a:cubicBez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4" name="Google Shape;434;p77"/>
          <p:cNvSpPr txBox="1"/>
          <p:nvPr/>
        </p:nvSpPr>
        <p:spPr>
          <a:xfrm>
            <a:off x="536274" y="380290"/>
            <a:ext cx="788517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structure of a G protein-coupled receptor (GPCR)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7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three main types of membrane receptors: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protein-coupled receptors 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Receptor tyrosine kinases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 channel receptors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protein-coupled receptors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(GPCRs G蛋白偶聯受體) are cell-surface transmembrane receptors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 with the help of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 protein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proteins bind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energy-rich GTP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 proteins are all very similar in structure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GPCR systems are extremely widespread and diverse in their functions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80"/>
          <p:cNvPicPr preferRelativeResize="0"/>
          <p:nvPr/>
        </p:nvPicPr>
        <p:blipFill rotWithShape="1">
          <a:blip r:embed="rId3">
            <a:alphaModFix/>
          </a:blip>
          <a:srcRect b="3846" l="0" r="0" t="0"/>
          <a:stretch/>
        </p:blipFill>
        <p:spPr>
          <a:xfrm>
            <a:off x="2831592" y="1524000"/>
            <a:ext cx="3480816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8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9.8a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80"/>
          <p:cNvSpPr txBox="1"/>
          <p:nvPr/>
        </p:nvSpPr>
        <p:spPr>
          <a:xfrm>
            <a:off x="2890392" y="1595337"/>
            <a:ext cx="338297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 molecule binding site</a:t>
            </a:r>
            <a:endParaRPr/>
          </a:p>
        </p:txBody>
      </p:sp>
      <p:sp>
        <p:nvSpPr>
          <p:cNvPr id="456" name="Google Shape;456;p80"/>
          <p:cNvSpPr txBox="1"/>
          <p:nvPr/>
        </p:nvSpPr>
        <p:spPr>
          <a:xfrm>
            <a:off x="2931667" y="4167880"/>
            <a:ext cx="274434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that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interacts with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proteins inside the cell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80"/>
          <p:cNvSpPr txBox="1"/>
          <p:nvPr/>
        </p:nvSpPr>
        <p:spPr>
          <a:xfrm>
            <a:off x="2860230" y="5050530"/>
            <a:ext cx="297517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protein-coupled receptor</a:t>
            </a:r>
            <a:endParaRPr/>
          </a:p>
        </p:txBody>
      </p:sp>
      <p:sp>
        <p:nvSpPr>
          <p:cNvPr id="458" name="Google Shape;458;p80"/>
          <p:cNvSpPr/>
          <p:nvPr/>
        </p:nvSpPr>
        <p:spPr>
          <a:xfrm>
            <a:off x="4431142" y="4289785"/>
            <a:ext cx="595769" cy="25400"/>
          </a:xfrm>
          <a:custGeom>
            <a:rect b="b" l="l" r="r" t="t"/>
            <a:pathLst>
              <a:path extrusionOk="0" h="25400" w="595769">
                <a:moveTo>
                  <a:pt x="6350" y="6350"/>
                </a:moveTo>
                <a:lnTo>
                  <a:pt x="589419" y="6350"/>
                </a:lnTo>
              </a:path>
            </a:pathLst>
          </a:custGeom>
          <a:noFill/>
          <a:ln cap="flat" cmpd="sng" w="12700">
            <a:solidFill>
              <a:srgbClr val="231F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80"/>
          <p:cNvSpPr/>
          <p:nvPr/>
        </p:nvSpPr>
        <p:spPr>
          <a:xfrm>
            <a:off x="5106629" y="1842108"/>
            <a:ext cx="486829" cy="419303"/>
          </a:xfrm>
          <a:custGeom>
            <a:rect b="b" l="l" r="r" t="t"/>
            <a:pathLst>
              <a:path extrusionOk="0" h="419303" w="486829">
                <a:moveTo>
                  <a:pt x="480479" y="412953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80"/>
          <p:cNvSpPr txBox="1"/>
          <p:nvPr/>
        </p:nvSpPr>
        <p:spPr>
          <a:xfrm>
            <a:off x="2831592" y="914400"/>
            <a:ext cx="34417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GPCR ribbon model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8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9.8b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p81"/>
          <p:cNvPicPr preferRelativeResize="0"/>
          <p:nvPr/>
        </p:nvPicPr>
        <p:blipFill rotWithShape="1">
          <a:blip r:embed="rId3">
            <a:alphaModFix/>
          </a:blip>
          <a:srcRect b="3074" l="0" r="0" t="0"/>
          <a:stretch/>
        </p:blipFill>
        <p:spPr>
          <a:xfrm>
            <a:off x="298704" y="1027176"/>
            <a:ext cx="8546592" cy="4803648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81"/>
          <p:cNvSpPr txBox="1"/>
          <p:nvPr/>
        </p:nvSpPr>
        <p:spPr>
          <a:xfrm>
            <a:off x="356600" y="1086816"/>
            <a:ext cx="17681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protein-coupled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81"/>
          <p:cNvSpPr txBox="1"/>
          <p:nvPr/>
        </p:nvSpPr>
        <p:spPr>
          <a:xfrm>
            <a:off x="2536237" y="1091578"/>
            <a:ext cx="181299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 membrane</a:t>
            </a:r>
            <a:endParaRPr/>
          </a:p>
        </p:txBody>
      </p:sp>
      <p:sp>
        <p:nvSpPr>
          <p:cNvPr id="469" name="Google Shape;469;p81"/>
          <p:cNvSpPr txBox="1"/>
          <p:nvPr/>
        </p:nvSpPr>
        <p:spPr>
          <a:xfrm>
            <a:off x="4690475" y="1074116"/>
            <a:ext cx="923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81"/>
          <p:cNvSpPr txBox="1"/>
          <p:nvPr/>
        </p:nvSpPr>
        <p:spPr>
          <a:xfrm>
            <a:off x="6068425" y="1074116"/>
            <a:ext cx="923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81"/>
          <p:cNvSpPr txBox="1"/>
          <p:nvPr/>
        </p:nvSpPr>
        <p:spPr>
          <a:xfrm>
            <a:off x="1949764" y="2263497"/>
            <a:ext cx="33342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</a:t>
            </a:r>
            <a:endParaRPr/>
          </a:p>
        </p:txBody>
      </p:sp>
      <p:sp>
        <p:nvSpPr>
          <p:cNvPr id="472" name="Google Shape;472;p81"/>
          <p:cNvSpPr txBox="1"/>
          <p:nvPr/>
        </p:nvSpPr>
        <p:spPr>
          <a:xfrm>
            <a:off x="5825537" y="2186954"/>
            <a:ext cx="31739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/>
          </a:p>
        </p:txBody>
      </p:sp>
      <p:sp>
        <p:nvSpPr>
          <p:cNvPr id="473" name="Google Shape;473;p81"/>
          <p:cNvSpPr txBox="1"/>
          <p:nvPr/>
        </p:nvSpPr>
        <p:spPr>
          <a:xfrm>
            <a:off x="2183018" y="2441747"/>
            <a:ext cx="9137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(inactive)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81"/>
          <p:cNvSpPr txBox="1"/>
          <p:nvPr/>
        </p:nvSpPr>
        <p:spPr>
          <a:xfrm>
            <a:off x="3702256" y="2675109"/>
            <a:ext cx="77425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/>
          </a:p>
        </p:txBody>
      </p:sp>
      <p:sp>
        <p:nvSpPr>
          <p:cNvPr id="475" name="Google Shape;475;p81"/>
          <p:cNvSpPr txBox="1"/>
          <p:nvPr/>
        </p:nvSpPr>
        <p:spPr>
          <a:xfrm>
            <a:off x="3508581" y="3345034"/>
            <a:ext cx="923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81"/>
          <p:cNvSpPr txBox="1"/>
          <p:nvPr/>
        </p:nvSpPr>
        <p:spPr>
          <a:xfrm>
            <a:off x="5066369" y="2617509"/>
            <a:ext cx="33342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</a:t>
            </a:r>
            <a:endParaRPr/>
          </a:p>
        </p:txBody>
      </p:sp>
      <p:sp>
        <p:nvSpPr>
          <p:cNvPr id="477" name="Google Shape;477;p81"/>
          <p:cNvSpPr txBox="1"/>
          <p:nvPr/>
        </p:nvSpPr>
        <p:spPr>
          <a:xfrm>
            <a:off x="6463712" y="2579066"/>
            <a:ext cx="31739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/>
          </a:p>
        </p:txBody>
      </p:sp>
      <p:sp>
        <p:nvSpPr>
          <p:cNvPr id="478" name="Google Shape;478;p81"/>
          <p:cNvSpPr txBox="1"/>
          <p:nvPr/>
        </p:nvSpPr>
        <p:spPr>
          <a:xfrm>
            <a:off x="7090775" y="2434604"/>
            <a:ext cx="7646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enzyme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81"/>
          <p:cNvSpPr txBox="1"/>
          <p:nvPr/>
        </p:nvSpPr>
        <p:spPr>
          <a:xfrm>
            <a:off x="6924881" y="3433934"/>
            <a:ext cx="179376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EXTRACELLULAR</a:t>
            </a:r>
            <a:endParaRPr/>
          </a:p>
        </p:txBody>
      </p:sp>
      <p:sp>
        <p:nvSpPr>
          <p:cNvPr id="480" name="Google Shape;480;p81"/>
          <p:cNvSpPr txBox="1"/>
          <p:nvPr/>
        </p:nvSpPr>
        <p:spPr>
          <a:xfrm>
            <a:off x="3052175" y="4496766"/>
            <a:ext cx="31739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/>
          </a:p>
        </p:txBody>
      </p:sp>
      <p:sp>
        <p:nvSpPr>
          <p:cNvPr id="481" name="Google Shape;481;p81"/>
          <p:cNvSpPr txBox="1"/>
          <p:nvPr/>
        </p:nvSpPr>
        <p:spPr>
          <a:xfrm>
            <a:off x="6236357" y="4550741"/>
            <a:ext cx="333425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GDP</a:t>
            </a:r>
            <a:endParaRPr/>
          </a:p>
        </p:txBody>
      </p:sp>
      <p:sp>
        <p:nvSpPr>
          <p:cNvPr id="482" name="Google Shape;482;p81"/>
          <p:cNvSpPr txBox="1"/>
          <p:nvPr/>
        </p:nvSpPr>
        <p:spPr>
          <a:xfrm>
            <a:off x="3412570" y="5051597"/>
            <a:ext cx="91050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81"/>
          <p:cNvSpPr txBox="1"/>
          <p:nvPr/>
        </p:nvSpPr>
        <p:spPr>
          <a:xfrm>
            <a:off x="7065375" y="4890466"/>
            <a:ext cx="102592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81"/>
          <p:cNvSpPr txBox="1"/>
          <p:nvPr/>
        </p:nvSpPr>
        <p:spPr>
          <a:xfrm>
            <a:off x="7435262" y="5291309"/>
            <a:ext cx="128188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CYTOPLASM</a:t>
            </a:r>
            <a:endParaRPr/>
          </a:p>
        </p:txBody>
      </p:sp>
      <p:sp>
        <p:nvSpPr>
          <p:cNvPr id="485" name="Google Shape;485;p81"/>
          <p:cNvSpPr txBox="1"/>
          <p:nvPr/>
        </p:nvSpPr>
        <p:spPr>
          <a:xfrm>
            <a:off x="7213013" y="4978579"/>
            <a:ext cx="43282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6" name="Google Shape;486;p81"/>
          <p:cNvGrpSpPr/>
          <p:nvPr/>
        </p:nvGrpSpPr>
        <p:grpSpPr>
          <a:xfrm>
            <a:off x="353811" y="5591495"/>
            <a:ext cx="192024" cy="230832"/>
            <a:chOff x="349049" y="5577209"/>
            <a:chExt cx="192024" cy="230832"/>
          </a:xfrm>
        </p:grpSpPr>
        <p:sp>
          <p:nvSpPr>
            <p:cNvPr id="487" name="Google Shape;487;p81"/>
            <p:cNvSpPr/>
            <p:nvPr/>
          </p:nvSpPr>
          <p:spPr>
            <a:xfrm>
              <a:off x="349049" y="5596613"/>
              <a:ext cx="192024" cy="19202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88" name="Google Shape;488;p81"/>
            <p:cNvSpPr txBox="1"/>
            <p:nvPr/>
          </p:nvSpPr>
          <p:spPr>
            <a:xfrm>
              <a:off x="388154" y="5577209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9" name="Google Shape;489;p81"/>
          <p:cNvSpPr/>
          <p:nvPr/>
        </p:nvSpPr>
        <p:spPr>
          <a:xfrm>
            <a:off x="2749150" y="1336864"/>
            <a:ext cx="25400" cy="209816"/>
          </a:xfrm>
          <a:custGeom>
            <a:rect b="b" l="l" r="r" t="t"/>
            <a:pathLst>
              <a:path extrusionOk="0" h="209816" w="25400">
                <a:moveTo>
                  <a:pt x="6350" y="203466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81"/>
          <p:cNvSpPr/>
          <p:nvPr/>
        </p:nvSpPr>
        <p:spPr>
          <a:xfrm>
            <a:off x="869030" y="1565032"/>
            <a:ext cx="25400" cy="240398"/>
          </a:xfrm>
          <a:custGeom>
            <a:rect b="b" l="l" r="r" t="t"/>
            <a:pathLst>
              <a:path extrusionOk="0" h="240398" w="25400">
                <a:moveTo>
                  <a:pt x="6350" y="234048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81"/>
          <p:cNvSpPr/>
          <p:nvPr/>
        </p:nvSpPr>
        <p:spPr>
          <a:xfrm>
            <a:off x="4963065" y="1542248"/>
            <a:ext cx="239140" cy="276669"/>
          </a:xfrm>
          <a:custGeom>
            <a:rect b="b" l="l" r="r" t="t"/>
            <a:pathLst>
              <a:path extrusionOk="0" h="276669" w="239140">
                <a:moveTo>
                  <a:pt x="232791" y="270319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81"/>
          <p:cNvSpPr/>
          <p:nvPr/>
        </p:nvSpPr>
        <p:spPr>
          <a:xfrm>
            <a:off x="5837651" y="1178720"/>
            <a:ext cx="213105" cy="320070"/>
          </a:xfrm>
          <a:custGeom>
            <a:rect b="b" l="l" r="r" t="t"/>
            <a:pathLst>
              <a:path extrusionOk="0" h="314591" w="218757">
                <a:moveTo>
                  <a:pt x="6350" y="308241"/>
                </a:moveTo>
                <a:lnTo>
                  <a:pt x="212407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81"/>
          <p:cNvSpPr/>
          <p:nvPr/>
        </p:nvSpPr>
        <p:spPr>
          <a:xfrm>
            <a:off x="3960615" y="2561048"/>
            <a:ext cx="25400" cy="176377"/>
          </a:xfrm>
          <a:custGeom>
            <a:rect b="b" l="l" r="r" t="t"/>
            <a:pathLst>
              <a:path extrusionOk="0" h="176377" w="25400">
                <a:moveTo>
                  <a:pt x="6718" y="170027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81"/>
          <p:cNvSpPr/>
          <p:nvPr/>
        </p:nvSpPr>
        <p:spPr>
          <a:xfrm>
            <a:off x="3966172" y="3831417"/>
            <a:ext cx="25400" cy="181686"/>
          </a:xfrm>
          <a:custGeom>
            <a:rect b="b" l="l" r="r" t="t"/>
            <a:pathLst>
              <a:path extrusionOk="0" h="181686" w="25400">
                <a:moveTo>
                  <a:pt x="6350" y="175336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81"/>
          <p:cNvSpPr/>
          <p:nvPr/>
        </p:nvSpPr>
        <p:spPr>
          <a:xfrm>
            <a:off x="7855408" y="2374327"/>
            <a:ext cx="357079" cy="204739"/>
          </a:xfrm>
          <a:custGeom>
            <a:rect b="b" l="l" r="r" t="t"/>
            <a:pathLst>
              <a:path extrusionOk="0" h="192912" w="358686">
                <a:moveTo>
                  <a:pt x="6350" y="186563"/>
                </a:moveTo>
                <a:lnTo>
                  <a:pt x="352335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81"/>
          <p:cNvSpPr/>
          <p:nvPr/>
        </p:nvSpPr>
        <p:spPr>
          <a:xfrm>
            <a:off x="2493169" y="2374106"/>
            <a:ext cx="0" cy="107157"/>
          </a:xfrm>
          <a:custGeom>
            <a:rect b="b" l="l" r="r" t="t"/>
            <a:pathLst>
              <a:path extrusionOk="0" h="107157" w="120000">
                <a:moveTo>
                  <a:pt x="0" y="0"/>
                </a:moveTo>
                <a:lnTo>
                  <a:pt x="0" y="10715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497" name="Google Shape;497;p81"/>
          <p:cNvGrpSpPr/>
          <p:nvPr/>
        </p:nvGrpSpPr>
        <p:grpSpPr>
          <a:xfrm>
            <a:off x="4671427" y="5591851"/>
            <a:ext cx="192024" cy="230832"/>
            <a:chOff x="349049" y="5577209"/>
            <a:chExt cx="192024" cy="230832"/>
          </a:xfrm>
        </p:grpSpPr>
        <p:sp>
          <p:nvSpPr>
            <p:cNvPr id="498" name="Google Shape;498;p81"/>
            <p:cNvSpPr/>
            <p:nvPr/>
          </p:nvSpPr>
          <p:spPr>
            <a:xfrm>
              <a:off x="349049" y="5596613"/>
              <a:ext cx="192024" cy="19202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499" name="Google Shape;499;p81"/>
            <p:cNvSpPr txBox="1"/>
            <p:nvPr/>
          </p:nvSpPr>
          <p:spPr>
            <a:xfrm>
              <a:off x="388154" y="5577209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81"/>
          <p:cNvGrpSpPr/>
          <p:nvPr/>
        </p:nvGrpSpPr>
        <p:grpSpPr>
          <a:xfrm>
            <a:off x="354060" y="2957978"/>
            <a:ext cx="192024" cy="230832"/>
            <a:chOff x="349049" y="5577209"/>
            <a:chExt cx="192024" cy="230832"/>
          </a:xfrm>
        </p:grpSpPr>
        <p:sp>
          <p:nvSpPr>
            <p:cNvPr id="501" name="Google Shape;501;p81"/>
            <p:cNvSpPr/>
            <p:nvPr/>
          </p:nvSpPr>
          <p:spPr>
            <a:xfrm>
              <a:off x="349049" y="5596613"/>
              <a:ext cx="192024" cy="19202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02" name="Google Shape;502;p81"/>
            <p:cNvSpPr txBox="1"/>
            <p:nvPr/>
          </p:nvSpPr>
          <p:spPr>
            <a:xfrm>
              <a:off x="388154" y="5577209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81"/>
          <p:cNvGrpSpPr/>
          <p:nvPr/>
        </p:nvGrpSpPr>
        <p:grpSpPr>
          <a:xfrm>
            <a:off x="4671676" y="2958334"/>
            <a:ext cx="192024" cy="230832"/>
            <a:chOff x="349049" y="5577209"/>
            <a:chExt cx="192024" cy="230832"/>
          </a:xfrm>
        </p:grpSpPr>
        <p:sp>
          <p:nvSpPr>
            <p:cNvPr id="504" name="Google Shape;504;p81"/>
            <p:cNvSpPr/>
            <p:nvPr/>
          </p:nvSpPr>
          <p:spPr>
            <a:xfrm>
              <a:off x="349049" y="5596613"/>
              <a:ext cx="192024" cy="19202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05" name="Google Shape;505;p81"/>
            <p:cNvSpPr txBox="1"/>
            <p:nvPr/>
          </p:nvSpPr>
          <p:spPr>
            <a:xfrm>
              <a:off x="388154" y="5577209"/>
              <a:ext cx="113814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6" name="Google Shape;506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3077" y="2328866"/>
            <a:ext cx="256011" cy="115814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81"/>
          <p:cNvSpPr txBox="1"/>
          <p:nvPr/>
        </p:nvSpPr>
        <p:spPr>
          <a:xfrm>
            <a:off x="2138259" y="315530"/>
            <a:ext cx="48674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GPCR signaling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8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Receptor tyrosine kinases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受体酪氨酸激酶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(RTKs)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membrane receptors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transfer phosphate groups from ATP to another protein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receptor tyrosine kinase can trigger multiple signal transduction pathways at once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Abnormal functioning of RTKs is associated with many types of cancers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8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8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9.8c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0" name="Google Shape;520;p83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83"/>
          <p:cNvSpPr txBox="1"/>
          <p:nvPr/>
        </p:nvSpPr>
        <p:spPr>
          <a:xfrm>
            <a:off x="1940720" y="170697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2" name="Google Shape;522;p83"/>
          <p:cNvSpPr txBox="1"/>
          <p:nvPr/>
        </p:nvSpPr>
        <p:spPr>
          <a:xfrm>
            <a:off x="1940720" y="188953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3" name="Google Shape;523;p83"/>
          <p:cNvSpPr txBox="1"/>
          <p:nvPr/>
        </p:nvSpPr>
        <p:spPr>
          <a:xfrm>
            <a:off x="1940720" y="2078447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4" name="Google Shape;524;p83"/>
          <p:cNvSpPr txBox="1"/>
          <p:nvPr/>
        </p:nvSpPr>
        <p:spPr>
          <a:xfrm>
            <a:off x="2844007" y="170697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5" name="Google Shape;525;p83"/>
          <p:cNvSpPr txBox="1"/>
          <p:nvPr/>
        </p:nvSpPr>
        <p:spPr>
          <a:xfrm>
            <a:off x="2844007" y="188953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6" name="Google Shape;526;p83"/>
          <p:cNvSpPr txBox="1"/>
          <p:nvPr/>
        </p:nvSpPr>
        <p:spPr>
          <a:xfrm>
            <a:off x="2844007" y="2078447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7" name="Google Shape;527;p83"/>
          <p:cNvSpPr txBox="1"/>
          <p:nvPr/>
        </p:nvSpPr>
        <p:spPr>
          <a:xfrm>
            <a:off x="5323682" y="176253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8" name="Google Shape;528;p83"/>
          <p:cNvSpPr txBox="1"/>
          <p:nvPr/>
        </p:nvSpPr>
        <p:spPr>
          <a:xfrm>
            <a:off x="5323682" y="194668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29" name="Google Shape;529;p83"/>
          <p:cNvSpPr txBox="1"/>
          <p:nvPr/>
        </p:nvSpPr>
        <p:spPr>
          <a:xfrm>
            <a:off x="5323682" y="2134009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0" name="Google Shape;530;p83"/>
          <p:cNvSpPr txBox="1"/>
          <p:nvPr/>
        </p:nvSpPr>
        <p:spPr>
          <a:xfrm>
            <a:off x="6226970" y="173872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1" name="Google Shape;531;p83"/>
          <p:cNvSpPr txBox="1"/>
          <p:nvPr/>
        </p:nvSpPr>
        <p:spPr>
          <a:xfrm>
            <a:off x="6226970" y="192287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2" name="Google Shape;532;p83"/>
          <p:cNvSpPr txBox="1"/>
          <p:nvPr/>
        </p:nvSpPr>
        <p:spPr>
          <a:xfrm>
            <a:off x="6226970" y="2110197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3" name="Google Shape;533;p83"/>
          <p:cNvSpPr txBox="1"/>
          <p:nvPr/>
        </p:nvSpPr>
        <p:spPr>
          <a:xfrm>
            <a:off x="7554120" y="174348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4" name="Google Shape;534;p83"/>
          <p:cNvSpPr txBox="1"/>
          <p:nvPr/>
        </p:nvSpPr>
        <p:spPr>
          <a:xfrm>
            <a:off x="7554120" y="1926047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5" name="Google Shape;535;p83"/>
          <p:cNvSpPr txBox="1"/>
          <p:nvPr/>
        </p:nvSpPr>
        <p:spPr>
          <a:xfrm>
            <a:off x="7554120" y="2114959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6" name="Google Shape;536;p83"/>
          <p:cNvSpPr txBox="1"/>
          <p:nvPr/>
        </p:nvSpPr>
        <p:spPr>
          <a:xfrm>
            <a:off x="7997032" y="174348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7" name="Google Shape;537;p83"/>
          <p:cNvSpPr txBox="1"/>
          <p:nvPr/>
        </p:nvSpPr>
        <p:spPr>
          <a:xfrm>
            <a:off x="7997032" y="1926047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8" name="Google Shape;538;p83"/>
          <p:cNvSpPr txBox="1"/>
          <p:nvPr/>
        </p:nvSpPr>
        <p:spPr>
          <a:xfrm>
            <a:off x="7997032" y="2114959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39" name="Google Shape;539;p83"/>
          <p:cNvSpPr txBox="1"/>
          <p:nvPr/>
        </p:nvSpPr>
        <p:spPr>
          <a:xfrm>
            <a:off x="1089822" y="460812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0" name="Google Shape;540;p83"/>
          <p:cNvSpPr txBox="1"/>
          <p:nvPr/>
        </p:nvSpPr>
        <p:spPr>
          <a:xfrm>
            <a:off x="1089822" y="479227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1" name="Google Shape;541;p83"/>
          <p:cNvSpPr txBox="1"/>
          <p:nvPr/>
        </p:nvSpPr>
        <p:spPr>
          <a:xfrm>
            <a:off x="1089822" y="4981190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2" name="Google Shape;542;p83"/>
          <p:cNvSpPr txBox="1"/>
          <p:nvPr/>
        </p:nvSpPr>
        <p:spPr>
          <a:xfrm>
            <a:off x="1532734" y="460812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3" name="Google Shape;543;p83"/>
          <p:cNvSpPr txBox="1"/>
          <p:nvPr/>
        </p:nvSpPr>
        <p:spPr>
          <a:xfrm>
            <a:off x="1532734" y="479227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4" name="Google Shape;544;p83"/>
          <p:cNvSpPr txBox="1"/>
          <p:nvPr/>
        </p:nvSpPr>
        <p:spPr>
          <a:xfrm>
            <a:off x="1532734" y="4981190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5" name="Google Shape;545;p83"/>
          <p:cNvSpPr txBox="1"/>
          <p:nvPr/>
        </p:nvSpPr>
        <p:spPr>
          <a:xfrm>
            <a:off x="3161509" y="459860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6" name="Google Shape;546;p83"/>
          <p:cNvSpPr txBox="1"/>
          <p:nvPr/>
        </p:nvSpPr>
        <p:spPr>
          <a:xfrm>
            <a:off x="3161509" y="478275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7" name="Google Shape;547;p83"/>
          <p:cNvSpPr txBox="1"/>
          <p:nvPr/>
        </p:nvSpPr>
        <p:spPr>
          <a:xfrm>
            <a:off x="3161509" y="4971666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8" name="Google Shape;548;p83"/>
          <p:cNvSpPr txBox="1"/>
          <p:nvPr/>
        </p:nvSpPr>
        <p:spPr>
          <a:xfrm>
            <a:off x="3578230" y="461765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49" name="Google Shape;549;p83"/>
          <p:cNvSpPr txBox="1"/>
          <p:nvPr/>
        </p:nvSpPr>
        <p:spPr>
          <a:xfrm>
            <a:off x="3578230" y="4801802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0" name="Google Shape;550;p83"/>
          <p:cNvSpPr txBox="1"/>
          <p:nvPr/>
        </p:nvSpPr>
        <p:spPr>
          <a:xfrm>
            <a:off x="3578230" y="4990714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1" name="Google Shape;551;p83"/>
          <p:cNvSpPr txBox="1"/>
          <p:nvPr/>
        </p:nvSpPr>
        <p:spPr>
          <a:xfrm>
            <a:off x="5632376" y="4538303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2" name="Google Shape;552;p83"/>
          <p:cNvSpPr txBox="1"/>
          <p:nvPr/>
        </p:nvSpPr>
        <p:spPr>
          <a:xfrm>
            <a:off x="5632376" y="4722453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3" name="Google Shape;553;p83"/>
          <p:cNvSpPr txBox="1"/>
          <p:nvPr/>
        </p:nvSpPr>
        <p:spPr>
          <a:xfrm>
            <a:off x="5632376" y="4911365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4" name="Google Shape;554;p83"/>
          <p:cNvSpPr txBox="1"/>
          <p:nvPr/>
        </p:nvSpPr>
        <p:spPr>
          <a:xfrm>
            <a:off x="6049815" y="455956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5" name="Google Shape;555;p83"/>
          <p:cNvSpPr txBox="1"/>
          <p:nvPr/>
        </p:nvSpPr>
        <p:spPr>
          <a:xfrm>
            <a:off x="6049815" y="4743718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6" name="Google Shape;556;p83"/>
          <p:cNvSpPr txBox="1"/>
          <p:nvPr/>
        </p:nvSpPr>
        <p:spPr>
          <a:xfrm>
            <a:off x="6049815" y="4932630"/>
            <a:ext cx="179536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Tyr</a:t>
            </a:r>
            <a:endParaRPr/>
          </a:p>
        </p:txBody>
      </p:sp>
      <p:sp>
        <p:nvSpPr>
          <p:cNvPr id="557" name="Google Shape;557;p83"/>
          <p:cNvSpPr txBox="1"/>
          <p:nvPr/>
        </p:nvSpPr>
        <p:spPr>
          <a:xfrm>
            <a:off x="1909118" y="2491185"/>
            <a:ext cx="175047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 tyrosine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 proteins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(inactive monomers)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83"/>
          <p:cNvSpPr txBox="1"/>
          <p:nvPr/>
        </p:nvSpPr>
        <p:spPr>
          <a:xfrm>
            <a:off x="7590780" y="2491185"/>
            <a:ext cx="50975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Dimer</a:t>
            </a:r>
            <a:endParaRPr/>
          </a:p>
        </p:txBody>
      </p:sp>
      <p:sp>
        <p:nvSpPr>
          <p:cNvPr id="559" name="Google Shape;559;p83"/>
          <p:cNvSpPr txBox="1"/>
          <p:nvPr/>
        </p:nvSpPr>
        <p:spPr>
          <a:xfrm>
            <a:off x="7576493" y="2848372"/>
            <a:ext cx="112364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CYTOPLASM</a:t>
            </a:r>
            <a:endParaRPr/>
          </a:p>
        </p:txBody>
      </p:sp>
      <p:sp>
        <p:nvSpPr>
          <p:cNvPr id="560" name="Google Shape;560;p83"/>
          <p:cNvSpPr txBox="1"/>
          <p:nvPr/>
        </p:nvSpPr>
        <p:spPr>
          <a:xfrm>
            <a:off x="6416030" y="3483372"/>
            <a:ext cx="117339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 proteins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83"/>
          <p:cNvSpPr txBox="1"/>
          <p:nvPr/>
        </p:nvSpPr>
        <p:spPr>
          <a:xfrm>
            <a:off x="7443191" y="4410151"/>
            <a:ext cx="94416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1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3"/>
          <p:cNvSpPr txBox="1"/>
          <p:nvPr/>
        </p:nvSpPr>
        <p:spPr>
          <a:xfrm>
            <a:off x="7443191" y="4933630"/>
            <a:ext cx="94416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2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3"/>
          <p:cNvSpPr txBox="1"/>
          <p:nvPr/>
        </p:nvSpPr>
        <p:spPr>
          <a:xfrm>
            <a:off x="354938" y="232665"/>
            <a:ext cx="163025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 molecule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(ligand)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83"/>
          <p:cNvSpPr txBox="1"/>
          <p:nvPr/>
        </p:nvSpPr>
        <p:spPr>
          <a:xfrm>
            <a:off x="358906" y="744633"/>
            <a:ext cx="109324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helix in the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83"/>
          <p:cNvSpPr txBox="1"/>
          <p:nvPr/>
        </p:nvSpPr>
        <p:spPr>
          <a:xfrm>
            <a:off x="2183738" y="435865"/>
            <a:ext cx="164628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Ligand-binding site</a:t>
            </a:r>
            <a:endParaRPr/>
          </a:p>
        </p:txBody>
      </p:sp>
      <p:sp>
        <p:nvSpPr>
          <p:cNvPr id="566" name="Google Shape;566;p83"/>
          <p:cNvSpPr txBox="1"/>
          <p:nvPr/>
        </p:nvSpPr>
        <p:spPr>
          <a:xfrm>
            <a:off x="4765013" y="288227"/>
            <a:ext cx="163025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 molecule</a:t>
            </a:r>
            <a:endParaRPr/>
          </a:p>
        </p:txBody>
      </p:sp>
      <p:sp>
        <p:nvSpPr>
          <p:cNvPr id="567" name="Google Shape;567;p83"/>
          <p:cNvSpPr txBox="1"/>
          <p:nvPr/>
        </p:nvSpPr>
        <p:spPr>
          <a:xfrm>
            <a:off x="7131975" y="288227"/>
            <a:ext cx="1575752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EXTRACELLULAR</a:t>
            </a:r>
            <a:endParaRPr/>
          </a:p>
        </p:txBody>
      </p:sp>
      <p:sp>
        <p:nvSpPr>
          <p:cNvPr id="568" name="Google Shape;568;p83"/>
          <p:cNvSpPr txBox="1"/>
          <p:nvPr/>
        </p:nvSpPr>
        <p:spPr>
          <a:xfrm>
            <a:off x="593856" y="1838421"/>
            <a:ext cx="83144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Tyrosines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3"/>
          <p:cNvSpPr txBox="1"/>
          <p:nvPr/>
        </p:nvSpPr>
        <p:spPr>
          <a:xfrm>
            <a:off x="401769" y="5414265"/>
            <a:ext cx="1617430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 tyrosine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 regions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(unphosphorylated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dimer)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3"/>
          <p:cNvSpPr txBox="1"/>
          <p:nvPr/>
        </p:nvSpPr>
        <p:spPr>
          <a:xfrm>
            <a:off x="2386144" y="5414265"/>
            <a:ext cx="2006960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Fully activated receptor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tyrosine kinase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(phosphorylated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dimer)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83"/>
          <p:cNvSpPr txBox="1"/>
          <p:nvPr/>
        </p:nvSpPr>
        <p:spPr>
          <a:xfrm>
            <a:off x="6072319" y="5786533"/>
            <a:ext cx="117339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 proteins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2" name="Google Shape;572;p83"/>
          <p:cNvSpPr txBox="1"/>
          <p:nvPr/>
        </p:nvSpPr>
        <p:spPr>
          <a:xfrm>
            <a:off x="1798456" y="5034023"/>
            <a:ext cx="84960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83"/>
          <p:cNvSpPr txBox="1"/>
          <p:nvPr/>
        </p:nvSpPr>
        <p:spPr>
          <a:xfrm>
            <a:off x="2030488" y="5062595"/>
            <a:ext cx="296363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83"/>
          <p:cNvSpPr txBox="1"/>
          <p:nvPr/>
        </p:nvSpPr>
        <p:spPr>
          <a:xfrm>
            <a:off x="2466256" y="5055201"/>
            <a:ext cx="446341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ADP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83"/>
          <p:cNvSpPr txBox="1"/>
          <p:nvPr/>
        </p:nvSpPr>
        <p:spPr>
          <a:xfrm>
            <a:off x="3031485" y="4624655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sp>
        <p:nvSpPr>
          <p:cNvPr id="576" name="Google Shape;576;p83"/>
          <p:cNvSpPr txBox="1"/>
          <p:nvPr/>
        </p:nvSpPr>
        <p:spPr>
          <a:xfrm>
            <a:off x="3031485" y="4805630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sp>
        <p:nvSpPr>
          <p:cNvPr id="577" name="Google Shape;577;p83"/>
          <p:cNvSpPr txBox="1"/>
          <p:nvPr/>
        </p:nvSpPr>
        <p:spPr>
          <a:xfrm>
            <a:off x="3757748" y="4654814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78" name="Google Shape;578;p83"/>
          <p:cNvSpPr txBox="1"/>
          <p:nvPr/>
        </p:nvSpPr>
        <p:spPr>
          <a:xfrm>
            <a:off x="3757748" y="4837377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79" name="Google Shape;579;p83"/>
          <p:cNvSpPr txBox="1"/>
          <p:nvPr/>
        </p:nvSpPr>
        <p:spPr>
          <a:xfrm>
            <a:off x="3757748" y="5019146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80" name="Google Shape;580;p83"/>
          <p:cNvSpPr txBox="1"/>
          <p:nvPr/>
        </p:nvSpPr>
        <p:spPr>
          <a:xfrm>
            <a:off x="5501635" y="4564330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sp>
        <p:nvSpPr>
          <p:cNvPr id="581" name="Google Shape;581;p83"/>
          <p:cNvSpPr txBox="1"/>
          <p:nvPr/>
        </p:nvSpPr>
        <p:spPr>
          <a:xfrm>
            <a:off x="5501635" y="4745305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sp>
        <p:nvSpPr>
          <p:cNvPr id="582" name="Google Shape;582;p83"/>
          <p:cNvSpPr txBox="1"/>
          <p:nvPr/>
        </p:nvSpPr>
        <p:spPr>
          <a:xfrm>
            <a:off x="5501635" y="4926280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sp>
        <p:nvSpPr>
          <p:cNvPr id="583" name="Google Shape;583;p83"/>
          <p:cNvSpPr txBox="1"/>
          <p:nvPr/>
        </p:nvSpPr>
        <p:spPr>
          <a:xfrm>
            <a:off x="6229485" y="4594489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84" name="Google Shape;584;p83"/>
          <p:cNvSpPr txBox="1"/>
          <p:nvPr/>
        </p:nvSpPr>
        <p:spPr>
          <a:xfrm>
            <a:off x="6229485" y="4778639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85" name="Google Shape;585;p83"/>
          <p:cNvSpPr txBox="1"/>
          <p:nvPr/>
        </p:nvSpPr>
        <p:spPr>
          <a:xfrm>
            <a:off x="6229485" y="4960409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</a:t>
            </a:r>
            <a:endParaRPr/>
          </a:p>
        </p:txBody>
      </p:sp>
      <p:sp>
        <p:nvSpPr>
          <p:cNvPr id="586" name="Google Shape;586;p83"/>
          <p:cNvSpPr txBox="1"/>
          <p:nvPr/>
        </p:nvSpPr>
        <p:spPr>
          <a:xfrm>
            <a:off x="3031485" y="4986605"/>
            <a:ext cx="109004" cy="1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</a:t>
            </a:r>
            <a:endParaRPr/>
          </a:p>
        </p:txBody>
      </p:sp>
      <p:grpSp>
        <p:nvGrpSpPr>
          <p:cNvPr id="587" name="Google Shape;587;p83"/>
          <p:cNvGrpSpPr/>
          <p:nvPr/>
        </p:nvGrpSpPr>
        <p:grpSpPr>
          <a:xfrm>
            <a:off x="356353" y="6407926"/>
            <a:ext cx="155448" cy="200055"/>
            <a:chOff x="345311" y="5469713"/>
            <a:chExt cx="155448" cy="200055"/>
          </a:xfrm>
        </p:grpSpPr>
        <p:sp>
          <p:nvSpPr>
            <p:cNvPr id="588" name="Google Shape;588;p83"/>
            <p:cNvSpPr/>
            <p:nvPr/>
          </p:nvSpPr>
          <p:spPr>
            <a:xfrm>
              <a:off x="345311" y="5492016"/>
              <a:ext cx="155448" cy="155448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89" name="Google Shape;589;p83"/>
            <p:cNvSpPr txBox="1"/>
            <p:nvPr/>
          </p:nvSpPr>
          <p:spPr>
            <a:xfrm>
              <a:off x="376548" y="5469713"/>
              <a:ext cx="9297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0" name="Google Shape;590;p83"/>
          <p:cNvGrpSpPr/>
          <p:nvPr/>
        </p:nvGrpSpPr>
        <p:grpSpPr>
          <a:xfrm>
            <a:off x="4733311" y="6410272"/>
            <a:ext cx="155448" cy="200055"/>
            <a:chOff x="345311" y="5469713"/>
            <a:chExt cx="155448" cy="200055"/>
          </a:xfrm>
        </p:grpSpPr>
        <p:sp>
          <p:nvSpPr>
            <p:cNvPr id="591" name="Google Shape;591;p83"/>
            <p:cNvSpPr/>
            <p:nvPr/>
          </p:nvSpPr>
          <p:spPr>
            <a:xfrm>
              <a:off x="345311" y="5492016"/>
              <a:ext cx="155448" cy="155448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92" name="Google Shape;592;p83"/>
            <p:cNvSpPr txBox="1"/>
            <p:nvPr/>
          </p:nvSpPr>
          <p:spPr>
            <a:xfrm>
              <a:off x="376548" y="5469713"/>
              <a:ext cx="9297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3" name="Google Shape;593;p83"/>
          <p:cNvGrpSpPr/>
          <p:nvPr/>
        </p:nvGrpSpPr>
        <p:grpSpPr>
          <a:xfrm>
            <a:off x="352455" y="3156649"/>
            <a:ext cx="155448" cy="200055"/>
            <a:chOff x="345311" y="5469713"/>
            <a:chExt cx="155448" cy="200055"/>
          </a:xfrm>
        </p:grpSpPr>
        <p:sp>
          <p:nvSpPr>
            <p:cNvPr id="594" name="Google Shape;594;p83"/>
            <p:cNvSpPr/>
            <p:nvPr/>
          </p:nvSpPr>
          <p:spPr>
            <a:xfrm>
              <a:off x="345311" y="5492016"/>
              <a:ext cx="155448" cy="155448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95" name="Google Shape;595;p83"/>
            <p:cNvSpPr txBox="1"/>
            <p:nvPr/>
          </p:nvSpPr>
          <p:spPr>
            <a:xfrm>
              <a:off x="376548" y="5469713"/>
              <a:ext cx="9297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6" name="Google Shape;596;p83"/>
          <p:cNvGrpSpPr/>
          <p:nvPr/>
        </p:nvGrpSpPr>
        <p:grpSpPr>
          <a:xfrm>
            <a:off x="4712743" y="3154234"/>
            <a:ext cx="155448" cy="200055"/>
            <a:chOff x="345311" y="5469713"/>
            <a:chExt cx="155448" cy="200055"/>
          </a:xfrm>
        </p:grpSpPr>
        <p:sp>
          <p:nvSpPr>
            <p:cNvPr id="597" name="Google Shape;597;p83"/>
            <p:cNvSpPr/>
            <p:nvPr/>
          </p:nvSpPr>
          <p:spPr>
            <a:xfrm>
              <a:off x="345311" y="5492016"/>
              <a:ext cx="155448" cy="155448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598" name="Google Shape;598;p83"/>
            <p:cNvSpPr txBox="1"/>
            <p:nvPr/>
          </p:nvSpPr>
          <p:spPr>
            <a:xfrm>
              <a:off x="376548" y="5469713"/>
              <a:ext cx="92974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3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3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9" name="Google Shape;599;p83"/>
          <p:cNvSpPr/>
          <p:nvPr/>
        </p:nvSpPr>
        <p:spPr>
          <a:xfrm>
            <a:off x="2205038" y="2235994"/>
            <a:ext cx="502443" cy="242887"/>
          </a:xfrm>
          <a:custGeom>
            <a:rect b="b" l="l" r="r" t="t"/>
            <a:pathLst>
              <a:path extrusionOk="0" h="242887" w="502443">
                <a:moveTo>
                  <a:pt x="0" y="71437"/>
                </a:moveTo>
                <a:lnTo>
                  <a:pt x="226218" y="242887"/>
                </a:lnTo>
                <a:lnTo>
                  <a:pt x="50244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0" name="Google Shape;600;p83"/>
          <p:cNvSpPr/>
          <p:nvPr/>
        </p:nvSpPr>
        <p:spPr>
          <a:xfrm>
            <a:off x="1307306" y="1076325"/>
            <a:ext cx="766763" cy="288131"/>
          </a:xfrm>
          <a:custGeom>
            <a:rect b="b" l="l" r="r" t="t"/>
            <a:pathLst>
              <a:path extrusionOk="0" h="288131" w="766763">
                <a:moveTo>
                  <a:pt x="0" y="0"/>
                </a:moveTo>
                <a:lnTo>
                  <a:pt x="766763" y="28813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1" name="Google Shape;601;p83"/>
          <p:cNvSpPr/>
          <p:nvPr/>
        </p:nvSpPr>
        <p:spPr>
          <a:xfrm>
            <a:off x="1574006" y="450056"/>
            <a:ext cx="302419" cy="240507"/>
          </a:xfrm>
          <a:custGeom>
            <a:rect b="b" l="l" r="r" t="t"/>
            <a:pathLst>
              <a:path extrusionOk="0" h="240507" w="302419">
                <a:moveTo>
                  <a:pt x="0" y="0"/>
                </a:moveTo>
                <a:lnTo>
                  <a:pt x="302419" y="24050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2" name="Google Shape;602;p83"/>
          <p:cNvSpPr/>
          <p:nvPr/>
        </p:nvSpPr>
        <p:spPr>
          <a:xfrm>
            <a:off x="2778919" y="635794"/>
            <a:ext cx="2381" cy="442912"/>
          </a:xfrm>
          <a:custGeom>
            <a:rect b="b" l="l" r="r" t="t"/>
            <a:pathLst>
              <a:path extrusionOk="0" h="442912" w="2381">
                <a:moveTo>
                  <a:pt x="0" y="0"/>
                </a:moveTo>
                <a:cubicBezTo>
                  <a:pt x="794" y="147637"/>
                  <a:pt x="1587" y="295275"/>
                  <a:pt x="2381" y="442912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3" name="Google Shape;603;p83"/>
          <p:cNvSpPr/>
          <p:nvPr/>
        </p:nvSpPr>
        <p:spPr>
          <a:xfrm>
            <a:off x="6522244" y="3940969"/>
            <a:ext cx="152400" cy="1162050"/>
          </a:xfrm>
          <a:custGeom>
            <a:rect b="b" l="l" r="r" t="t"/>
            <a:pathLst>
              <a:path extrusionOk="0" h="1162050" w="152400">
                <a:moveTo>
                  <a:pt x="0" y="516731"/>
                </a:moveTo>
                <a:lnTo>
                  <a:pt x="152400" y="0"/>
                </a:lnTo>
                <a:lnTo>
                  <a:pt x="71437" y="11620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4" name="Google Shape;604;p83"/>
          <p:cNvSpPr/>
          <p:nvPr/>
        </p:nvSpPr>
        <p:spPr>
          <a:xfrm>
            <a:off x="1473994" y="1790700"/>
            <a:ext cx="445294" cy="373856"/>
          </a:xfrm>
          <a:custGeom>
            <a:rect b="b" l="l" r="r" t="t"/>
            <a:pathLst>
              <a:path extrusionOk="0" h="373856" w="445294">
                <a:moveTo>
                  <a:pt x="445294" y="0"/>
                </a:moveTo>
                <a:lnTo>
                  <a:pt x="0" y="161925"/>
                </a:lnTo>
                <a:lnTo>
                  <a:pt x="435769" y="37385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5" name="Google Shape;605;p83"/>
          <p:cNvSpPr/>
          <p:nvPr/>
        </p:nvSpPr>
        <p:spPr>
          <a:xfrm>
            <a:off x="1473994" y="1952626"/>
            <a:ext cx="438150" cy="14287"/>
          </a:xfrm>
          <a:custGeom>
            <a:rect b="b" l="l" r="r" t="t"/>
            <a:pathLst>
              <a:path extrusionOk="0" h="14287" w="438150">
                <a:moveTo>
                  <a:pt x="0" y="0"/>
                </a:moveTo>
                <a:lnTo>
                  <a:pt x="438150" y="1428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06" name="Google Shape;606;p83"/>
          <p:cNvSpPr txBox="1"/>
          <p:nvPr/>
        </p:nvSpPr>
        <p:spPr>
          <a:xfrm>
            <a:off x="1269358" y="-76200"/>
            <a:ext cx="657924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Receptor tyrosine kinases (RTKs)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8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ligand-gated ion channel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receptor acts as a gate that opens and closes when the receptor changes shape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a signal molecule binds as a ligand to the receptor, the gate allows specific ions, such as Na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Ca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through a channel in the receptor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8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8" name="Google Shape;618;p85"/>
          <p:cNvPicPr preferRelativeResize="0"/>
          <p:nvPr/>
        </p:nvPicPr>
        <p:blipFill rotWithShape="1">
          <a:blip r:embed="rId3">
            <a:alphaModFix/>
          </a:blip>
          <a:srcRect b="2837" l="0" r="0" t="0"/>
          <a:stretch/>
        </p:blipFill>
        <p:spPr>
          <a:xfrm>
            <a:off x="298704" y="819912"/>
            <a:ext cx="8546592" cy="5218176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8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9.8d_3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85"/>
          <p:cNvSpPr txBox="1"/>
          <p:nvPr/>
        </p:nvSpPr>
        <p:spPr>
          <a:xfrm>
            <a:off x="811040" y="1299269"/>
            <a:ext cx="103874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(ligand)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85"/>
          <p:cNvSpPr txBox="1"/>
          <p:nvPr/>
        </p:nvSpPr>
        <p:spPr>
          <a:xfrm>
            <a:off x="2133427" y="999232"/>
            <a:ext cx="91050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closed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85"/>
          <p:cNvSpPr txBox="1"/>
          <p:nvPr/>
        </p:nvSpPr>
        <p:spPr>
          <a:xfrm>
            <a:off x="3295477" y="1140519"/>
            <a:ext cx="4744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Ions</a:t>
            </a:r>
            <a:endParaRPr/>
          </a:p>
        </p:txBody>
      </p:sp>
      <p:sp>
        <p:nvSpPr>
          <p:cNvPr id="623" name="Google Shape;623;p85"/>
          <p:cNvSpPr txBox="1"/>
          <p:nvPr/>
        </p:nvSpPr>
        <p:spPr>
          <a:xfrm>
            <a:off x="7229302" y="880169"/>
            <a:ext cx="152605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open</a:t>
            </a:r>
            <a:endParaRPr/>
          </a:p>
        </p:txBody>
      </p:sp>
      <p:sp>
        <p:nvSpPr>
          <p:cNvPr id="624" name="Google Shape;624;p85"/>
          <p:cNvSpPr txBox="1"/>
          <p:nvPr/>
        </p:nvSpPr>
        <p:spPr>
          <a:xfrm>
            <a:off x="785640" y="3251894"/>
            <a:ext cx="226985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Ligand-gated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 channel receptor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85"/>
          <p:cNvSpPr txBox="1"/>
          <p:nvPr/>
        </p:nvSpPr>
        <p:spPr>
          <a:xfrm>
            <a:off x="3285952" y="3032819"/>
            <a:ext cx="11669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85"/>
          <p:cNvSpPr txBox="1"/>
          <p:nvPr/>
        </p:nvSpPr>
        <p:spPr>
          <a:xfrm>
            <a:off x="4535315" y="4118669"/>
            <a:ext cx="170559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Channel closed</a:t>
            </a:r>
            <a:endParaRPr/>
          </a:p>
        </p:txBody>
      </p:sp>
      <p:sp>
        <p:nvSpPr>
          <p:cNvPr id="627" name="Google Shape;627;p85"/>
          <p:cNvSpPr/>
          <p:nvPr/>
        </p:nvSpPr>
        <p:spPr>
          <a:xfrm>
            <a:off x="3924395" y="2728055"/>
            <a:ext cx="178092" cy="338556"/>
          </a:xfrm>
          <a:custGeom>
            <a:rect b="b" l="l" r="r" t="t"/>
            <a:pathLst>
              <a:path extrusionOk="0" h="338556" w="178092">
                <a:moveTo>
                  <a:pt x="6350" y="332206"/>
                </a:moveTo>
                <a:lnTo>
                  <a:pt x="171742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8" name="Google Shape;628;p85"/>
          <p:cNvSpPr/>
          <p:nvPr/>
        </p:nvSpPr>
        <p:spPr>
          <a:xfrm>
            <a:off x="4782001" y="4350200"/>
            <a:ext cx="427456" cy="679361"/>
          </a:xfrm>
          <a:custGeom>
            <a:rect b="b" l="l" r="r" t="t"/>
            <a:pathLst>
              <a:path extrusionOk="0" h="679361" w="427456">
                <a:moveTo>
                  <a:pt x="6350" y="673010"/>
                </a:moveTo>
                <a:lnTo>
                  <a:pt x="421106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29" name="Google Shape;629;p85"/>
          <p:cNvSpPr/>
          <p:nvPr/>
        </p:nvSpPr>
        <p:spPr>
          <a:xfrm>
            <a:off x="2576239" y="1487493"/>
            <a:ext cx="25400" cy="503085"/>
          </a:xfrm>
          <a:custGeom>
            <a:rect b="b" l="l" r="r" t="t"/>
            <a:pathLst>
              <a:path extrusionOk="0" h="503085" w="25400">
                <a:moveTo>
                  <a:pt x="6350" y="496735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0" name="Google Shape;630;p85"/>
          <p:cNvSpPr/>
          <p:nvPr/>
        </p:nvSpPr>
        <p:spPr>
          <a:xfrm>
            <a:off x="1700805" y="1190631"/>
            <a:ext cx="157554" cy="154089"/>
          </a:xfrm>
          <a:custGeom>
            <a:rect b="b" l="l" r="r" t="t"/>
            <a:pathLst>
              <a:path extrusionOk="0" h="154089" w="157554">
                <a:moveTo>
                  <a:pt x="6350" y="147739"/>
                </a:moveTo>
                <a:lnTo>
                  <a:pt x="151204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1" name="Google Shape;631;p85"/>
          <p:cNvSpPr/>
          <p:nvPr/>
        </p:nvSpPr>
        <p:spPr>
          <a:xfrm>
            <a:off x="2050015" y="2651131"/>
            <a:ext cx="175132" cy="621855"/>
          </a:xfrm>
          <a:custGeom>
            <a:rect b="b" l="l" r="r" t="t"/>
            <a:pathLst>
              <a:path extrusionOk="0" h="621855" w="175132">
                <a:moveTo>
                  <a:pt x="6350" y="615505"/>
                </a:moveTo>
                <a:lnTo>
                  <a:pt x="168783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632" name="Google Shape;632;p85"/>
          <p:cNvSpPr/>
          <p:nvPr/>
        </p:nvSpPr>
        <p:spPr>
          <a:xfrm>
            <a:off x="6946868" y="1119982"/>
            <a:ext cx="440016" cy="727773"/>
          </a:xfrm>
          <a:custGeom>
            <a:rect b="b" l="l" r="r" t="t"/>
            <a:pathLst>
              <a:path extrusionOk="0" h="727773" w="440016">
                <a:moveTo>
                  <a:pt x="6350" y="721423"/>
                </a:moveTo>
                <a:lnTo>
                  <a:pt x="433666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633" name="Google Shape;633;p85"/>
          <p:cNvGrpSpPr/>
          <p:nvPr/>
        </p:nvGrpSpPr>
        <p:grpSpPr>
          <a:xfrm>
            <a:off x="348173" y="856431"/>
            <a:ext cx="237744" cy="256480"/>
            <a:chOff x="348173" y="1075483"/>
            <a:chExt cx="237744" cy="256480"/>
          </a:xfrm>
        </p:grpSpPr>
        <p:sp>
          <p:nvSpPr>
            <p:cNvPr id="634" name="Google Shape;634;p85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35" name="Google Shape;635;p85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6" name="Google Shape;636;p85"/>
          <p:cNvGrpSpPr/>
          <p:nvPr/>
        </p:nvGrpSpPr>
        <p:grpSpPr>
          <a:xfrm>
            <a:off x="4693431" y="861468"/>
            <a:ext cx="237744" cy="256480"/>
            <a:chOff x="348173" y="1075483"/>
            <a:chExt cx="237744" cy="256480"/>
          </a:xfrm>
        </p:grpSpPr>
        <p:sp>
          <p:nvSpPr>
            <p:cNvPr id="637" name="Google Shape;637;p85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38" name="Google Shape;638;p85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9" name="Google Shape;639;p85"/>
          <p:cNvGrpSpPr/>
          <p:nvPr/>
        </p:nvGrpSpPr>
        <p:grpSpPr>
          <a:xfrm>
            <a:off x="2571477" y="4096101"/>
            <a:ext cx="237744" cy="256480"/>
            <a:chOff x="348173" y="1075483"/>
            <a:chExt cx="237744" cy="256480"/>
          </a:xfrm>
        </p:grpSpPr>
        <p:sp>
          <p:nvSpPr>
            <p:cNvPr id="640" name="Google Shape;640;p85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641" name="Google Shape;641;p85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2" name="Google Shape;642;p85"/>
          <p:cNvSpPr txBox="1"/>
          <p:nvPr/>
        </p:nvSpPr>
        <p:spPr>
          <a:xfrm>
            <a:off x="7678291" y="2990030"/>
            <a:ext cx="102592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85"/>
          <p:cNvSpPr txBox="1"/>
          <p:nvPr/>
        </p:nvSpPr>
        <p:spPr>
          <a:xfrm>
            <a:off x="1849786" y="228600"/>
            <a:ext cx="55370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Ion channel receptors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704" y="947928"/>
            <a:ext cx="8546592" cy="496214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9"/>
          <p:cNvSpPr txBox="1"/>
          <p:nvPr/>
        </p:nvSpPr>
        <p:spPr>
          <a:xfrm>
            <a:off x="1295400" y="116931"/>
            <a:ext cx="655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does cell signaling trigger the desperate flight of this impala?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59"/>
          <p:cNvPicPr preferRelativeResize="0"/>
          <p:nvPr/>
        </p:nvPicPr>
        <p:blipFill rotWithShape="1">
          <a:blip r:embed="rId4">
            <a:alphaModFix/>
          </a:blip>
          <a:srcRect b="4051" l="0" r="0" t="0"/>
          <a:stretch/>
        </p:blipFill>
        <p:spPr>
          <a:xfrm>
            <a:off x="5766816" y="3249168"/>
            <a:ext cx="3377184" cy="36088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59"/>
          <p:cNvSpPr txBox="1"/>
          <p:nvPr/>
        </p:nvSpPr>
        <p:spPr>
          <a:xfrm>
            <a:off x="5790631" y="6537767"/>
            <a:ext cx="300563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Epinephrine (adrenaline)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Intracellular Receptors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細胞內受體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8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Intracellular receptor proteins are found in the cytoplasm or nucleus of target cells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or hydrophobic chemical messengers can readily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cross the membrane and activate receptors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 of hydrophobic messengers are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steroid and thyroid hormones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animals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activated hormone-receptor complex can act as a transcription factor, turning on or off specific genes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8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87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0944" y="213360"/>
            <a:ext cx="318211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657" name="Google Shape;657;p8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87"/>
          <p:cNvSpPr txBox="1"/>
          <p:nvPr/>
        </p:nvSpPr>
        <p:spPr>
          <a:xfrm>
            <a:off x="3042028" y="297508"/>
            <a:ext cx="130003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Hormone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(aldosterone)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87"/>
          <p:cNvSpPr txBox="1"/>
          <p:nvPr/>
        </p:nvSpPr>
        <p:spPr>
          <a:xfrm>
            <a:off x="5008940" y="254645"/>
            <a:ext cx="110126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FLUID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87"/>
          <p:cNvSpPr txBox="1"/>
          <p:nvPr/>
        </p:nvSpPr>
        <p:spPr>
          <a:xfrm>
            <a:off x="3180140" y="1788170"/>
            <a:ext cx="88806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87"/>
          <p:cNvSpPr txBox="1"/>
          <p:nvPr/>
        </p:nvSpPr>
        <p:spPr>
          <a:xfrm>
            <a:off x="5080378" y="1542108"/>
            <a:ext cx="103714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87"/>
          <p:cNvSpPr txBox="1"/>
          <p:nvPr/>
        </p:nvSpPr>
        <p:spPr>
          <a:xfrm>
            <a:off x="5148640" y="2197745"/>
            <a:ext cx="968214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Hormone-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87"/>
          <p:cNvSpPr txBox="1"/>
          <p:nvPr/>
        </p:nvSpPr>
        <p:spPr>
          <a:xfrm>
            <a:off x="4427915" y="4388495"/>
            <a:ext cx="44242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</a:t>
            </a:r>
            <a:endParaRPr/>
          </a:p>
        </p:txBody>
      </p:sp>
      <p:sp>
        <p:nvSpPr>
          <p:cNvPr id="664" name="Google Shape;664;p87"/>
          <p:cNvSpPr txBox="1"/>
          <p:nvPr/>
        </p:nvSpPr>
        <p:spPr>
          <a:xfrm>
            <a:off x="3078540" y="4806008"/>
            <a:ext cx="625171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665" name="Google Shape;665;p87"/>
          <p:cNvSpPr txBox="1"/>
          <p:nvPr/>
        </p:nvSpPr>
        <p:spPr>
          <a:xfrm>
            <a:off x="3078540" y="5458470"/>
            <a:ext cx="9874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666" name="Google Shape;666;p87"/>
          <p:cNvSpPr txBox="1"/>
          <p:nvPr/>
        </p:nvSpPr>
        <p:spPr>
          <a:xfrm>
            <a:off x="5335965" y="5174308"/>
            <a:ext cx="6957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87"/>
          <p:cNvSpPr txBox="1"/>
          <p:nvPr/>
        </p:nvSpPr>
        <p:spPr>
          <a:xfrm>
            <a:off x="3078540" y="6349058"/>
            <a:ext cx="128188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CYTOPLASM</a:t>
            </a:r>
            <a:endParaRPr/>
          </a:p>
        </p:txBody>
      </p:sp>
      <p:sp>
        <p:nvSpPr>
          <p:cNvPr id="668" name="Google Shape;668;p87"/>
          <p:cNvSpPr/>
          <p:nvPr/>
        </p:nvSpPr>
        <p:spPr>
          <a:xfrm>
            <a:off x="5810681" y="1546609"/>
            <a:ext cx="111988" cy="133146"/>
          </a:xfrm>
          <a:custGeom>
            <a:rect b="b" l="l" r="r" t="t"/>
            <a:pathLst>
              <a:path extrusionOk="0" h="133146" w="111988">
                <a:moveTo>
                  <a:pt x="105638" y="6350"/>
                </a:moveTo>
                <a:lnTo>
                  <a:pt x="6350" y="12679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87"/>
          <p:cNvSpPr/>
          <p:nvPr/>
        </p:nvSpPr>
        <p:spPr>
          <a:xfrm>
            <a:off x="4958676" y="2119252"/>
            <a:ext cx="172593" cy="213487"/>
          </a:xfrm>
          <a:custGeom>
            <a:rect b="b" l="l" r="r" t="t"/>
            <a:pathLst>
              <a:path extrusionOk="0" h="213487" w="172593">
                <a:moveTo>
                  <a:pt x="166243" y="207136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7"/>
          <p:cNvSpPr/>
          <p:nvPr/>
        </p:nvSpPr>
        <p:spPr>
          <a:xfrm>
            <a:off x="5431205" y="5617911"/>
            <a:ext cx="149821" cy="218973"/>
          </a:xfrm>
          <a:custGeom>
            <a:rect b="b" l="l" r="r" t="t"/>
            <a:pathLst>
              <a:path extrusionOk="0" h="218973" w="149821">
                <a:moveTo>
                  <a:pt x="143471" y="6350"/>
                </a:moveTo>
                <a:lnTo>
                  <a:pt x="6350" y="21262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7"/>
          <p:cNvSpPr/>
          <p:nvPr/>
        </p:nvSpPr>
        <p:spPr>
          <a:xfrm>
            <a:off x="3947909" y="423231"/>
            <a:ext cx="159829" cy="25400"/>
          </a:xfrm>
          <a:custGeom>
            <a:rect b="b" l="l" r="r" t="t"/>
            <a:pathLst>
              <a:path extrusionOk="0" h="25400" w="159829">
                <a:moveTo>
                  <a:pt x="6350" y="6350"/>
                </a:moveTo>
                <a:lnTo>
                  <a:pt x="153479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87"/>
          <p:cNvSpPr txBox="1"/>
          <p:nvPr/>
        </p:nvSpPr>
        <p:spPr>
          <a:xfrm>
            <a:off x="152400" y="343551"/>
            <a:ext cx="27432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Steroid hormone interacting with an intracellular receptor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88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9.3: Transduction: Cascades of molecular interactions relay signals from receptors to target molecules in the cell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88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signaling is usually a multistep process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Multistep pathways can greatly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amplify a sig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Multistep pathways provide more opportunities for coordination and regulation of the cellular response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8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8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Transduction Pathways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binding of a signaling molecule to a receptor triggers the first step in a chain of molecular interactions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receptor activates another protein, which activates another, and so on, until the protein producing the response is activated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step,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signal is transduced into a different form, usually a shape change in a protein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8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 Phosphorylation and Dephosphorylation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Phosphorylation and dephosphorylation of proteins is a widespread cellular mechanism for regulating protein activity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Protein kinases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蛋白激酶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phosphates from ATP to protein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 process called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phosphorylation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relay molecules in signal transduction pathways are protein kinases, creating a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phosphorylation cascade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9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1" name="Google Shape;701;p91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990600" y="350520"/>
            <a:ext cx="7162800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9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91"/>
          <p:cNvSpPr txBox="1"/>
          <p:nvPr/>
        </p:nvSpPr>
        <p:spPr>
          <a:xfrm>
            <a:off x="1300277" y="2280325"/>
            <a:ext cx="1043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kinase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91"/>
          <p:cNvSpPr txBox="1"/>
          <p:nvPr/>
        </p:nvSpPr>
        <p:spPr>
          <a:xfrm>
            <a:off x="1967027" y="3575725"/>
            <a:ext cx="10435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kinase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91"/>
          <p:cNvSpPr txBox="1"/>
          <p:nvPr/>
        </p:nvSpPr>
        <p:spPr>
          <a:xfrm>
            <a:off x="3995446" y="2926437"/>
            <a:ext cx="5225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91"/>
          <p:cNvSpPr txBox="1"/>
          <p:nvPr/>
        </p:nvSpPr>
        <p:spPr>
          <a:xfrm>
            <a:off x="4853793" y="4379000"/>
            <a:ext cx="5225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7" name="Google Shape;707;p91"/>
          <p:cNvSpPr txBox="1"/>
          <p:nvPr/>
        </p:nvSpPr>
        <p:spPr>
          <a:xfrm>
            <a:off x="7095204" y="5997696"/>
            <a:ext cx="6828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91"/>
          <p:cNvSpPr txBox="1"/>
          <p:nvPr/>
        </p:nvSpPr>
        <p:spPr>
          <a:xfrm rot="3208599">
            <a:off x="4712599" y="3725615"/>
            <a:ext cx="279563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Phosphorylation cascade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91"/>
          <p:cNvSpPr txBox="1"/>
          <p:nvPr/>
        </p:nvSpPr>
        <p:spPr>
          <a:xfrm>
            <a:off x="3825231" y="1458754"/>
            <a:ext cx="164147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 relay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91"/>
          <p:cNvSpPr txBox="1"/>
          <p:nvPr/>
        </p:nvSpPr>
        <p:spPr>
          <a:xfrm>
            <a:off x="3615827" y="545805"/>
            <a:ext cx="210314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 molecule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91"/>
          <p:cNvSpPr txBox="1"/>
          <p:nvPr/>
        </p:nvSpPr>
        <p:spPr>
          <a:xfrm>
            <a:off x="3211510" y="5232245"/>
            <a:ext cx="572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91"/>
          <p:cNvSpPr txBox="1"/>
          <p:nvPr/>
        </p:nvSpPr>
        <p:spPr>
          <a:xfrm>
            <a:off x="5683738" y="5910107"/>
            <a:ext cx="5225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91"/>
          <p:cNvSpPr txBox="1"/>
          <p:nvPr/>
        </p:nvSpPr>
        <p:spPr>
          <a:xfrm>
            <a:off x="1784336" y="2637099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4" name="Google Shape;714;p91"/>
          <p:cNvSpPr txBox="1"/>
          <p:nvPr/>
        </p:nvSpPr>
        <p:spPr>
          <a:xfrm>
            <a:off x="2452673" y="3932499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15" name="Google Shape;715;p91"/>
          <p:cNvSpPr txBox="1"/>
          <p:nvPr/>
        </p:nvSpPr>
        <p:spPr>
          <a:xfrm>
            <a:off x="4219561" y="3461011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16" name="Google Shape;716;p91"/>
          <p:cNvSpPr txBox="1"/>
          <p:nvPr/>
        </p:nvSpPr>
        <p:spPr>
          <a:xfrm>
            <a:off x="3397235" y="3955518"/>
            <a:ext cx="29636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717" name="Google Shape;717;p91"/>
          <p:cNvSpPr txBox="1"/>
          <p:nvPr/>
        </p:nvSpPr>
        <p:spPr>
          <a:xfrm>
            <a:off x="4105260" y="4155543"/>
            <a:ext cx="3238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718" name="Google Shape;718;p91"/>
          <p:cNvSpPr txBox="1"/>
          <p:nvPr/>
        </p:nvSpPr>
        <p:spPr>
          <a:xfrm>
            <a:off x="3547254" y="4677830"/>
            <a:ext cx="20518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/>
          </a:p>
        </p:txBody>
      </p:sp>
      <p:sp>
        <p:nvSpPr>
          <p:cNvPr id="719" name="Google Shape;719;p91"/>
          <p:cNvSpPr txBox="1"/>
          <p:nvPr/>
        </p:nvSpPr>
        <p:spPr>
          <a:xfrm>
            <a:off x="2909873" y="4869124"/>
            <a:ext cx="10259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91"/>
          <p:cNvSpPr txBox="1"/>
          <p:nvPr/>
        </p:nvSpPr>
        <p:spPr>
          <a:xfrm>
            <a:off x="4224323" y="5392999"/>
            <a:ext cx="29636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721" name="Google Shape;721;p91"/>
          <p:cNvSpPr txBox="1"/>
          <p:nvPr/>
        </p:nvSpPr>
        <p:spPr>
          <a:xfrm>
            <a:off x="5073636" y="4913574"/>
            <a:ext cx="849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22" name="Google Shape;722;p91"/>
          <p:cNvSpPr txBox="1"/>
          <p:nvPr/>
        </p:nvSpPr>
        <p:spPr>
          <a:xfrm>
            <a:off x="5664186" y="4329374"/>
            <a:ext cx="10259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23" name="Google Shape;723;p91"/>
          <p:cNvSpPr txBox="1"/>
          <p:nvPr/>
        </p:nvSpPr>
        <p:spPr>
          <a:xfrm>
            <a:off x="4922823" y="5615249"/>
            <a:ext cx="3238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724" name="Google Shape;724;p91"/>
          <p:cNvSpPr txBox="1"/>
          <p:nvPr/>
        </p:nvSpPr>
        <p:spPr>
          <a:xfrm>
            <a:off x="6392848" y="5672399"/>
            <a:ext cx="10259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25" name="Google Shape;725;p91"/>
          <p:cNvSpPr txBox="1"/>
          <p:nvPr/>
        </p:nvSpPr>
        <p:spPr>
          <a:xfrm>
            <a:off x="3906823" y="6355024"/>
            <a:ext cx="102592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91"/>
          <p:cNvSpPr txBox="1"/>
          <p:nvPr/>
        </p:nvSpPr>
        <p:spPr>
          <a:xfrm>
            <a:off x="4487848" y="6197861"/>
            <a:ext cx="205184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PP</a:t>
            </a:r>
            <a:endParaRPr/>
          </a:p>
        </p:txBody>
      </p:sp>
      <p:sp>
        <p:nvSpPr>
          <p:cNvPr id="727" name="Google Shape;727;p91"/>
          <p:cNvSpPr txBox="1"/>
          <p:nvPr/>
        </p:nvSpPr>
        <p:spPr>
          <a:xfrm>
            <a:off x="4037582" y="6434799"/>
            <a:ext cx="3526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91"/>
          <p:cNvSpPr txBox="1"/>
          <p:nvPr/>
        </p:nvSpPr>
        <p:spPr>
          <a:xfrm>
            <a:off x="3043418" y="4951933"/>
            <a:ext cx="3526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91"/>
          <p:cNvSpPr txBox="1"/>
          <p:nvPr/>
        </p:nvSpPr>
        <p:spPr>
          <a:xfrm>
            <a:off x="1893472" y="1703330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91"/>
          <p:cNvSpPr/>
          <p:nvPr/>
        </p:nvSpPr>
        <p:spPr>
          <a:xfrm>
            <a:off x="3294512" y="1571902"/>
            <a:ext cx="494791" cy="482079"/>
          </a:xfrm>
          <a:custGeom>
            <a:rect b="b" l="l" r="r" t="t"/>
            <a:pathLst>
              <a:path extrusionOk="0" h="482079" w="494791">
                <a:moveTo>
                  <a:pt x="6350" y="475729"/>
                </a:moveTo>
                <a:lnTo>
                  <a:pt x="488441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91"/>
          <p:cNvSpPr/>
          <p:nvPr/>
        </p:nvSpPr>
        <p:spPr>
          <a:xfrm>
            <a:off x="2661416" y="1507767"/>
            <a:ext cx="324372" cy="220979"/>
          </a:xfrm>
          <a:custGeom>
            <a:rect b="b" l="l" r="r" t="t"/>
            <a:pathLst>
              <a:path extrusionOk="0" h="220979" w="324372">
                <a:moveTo>
                  <a:pt x="6350" y="214629"/>
                </a:moveTo>
                <a:lnTo>
                  <a:pt x="318022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2" name="Google Shape;732;p91"/>
          <p:cNvSpPr/>
          <p:nvPr/>
        </p:nvSpPr>
        <p:spPr>
          <a:xfrm>
            <a:off x="3297433" y="672095"/>
            <a:ext cx="294754" cy="25400"/>
          </a:xfrm>
          <a:custGeom>
            <a:rect b="b" l="l" r="r" t="t"/>
            <a:pathLst>
              <a:path extrusionOk="0" h="25400" w="294754">
                <a:moveTo>
                  <a:pt x="6350" y="6350"/>
                </a:moveTo>
                <a:lnTo>
                  <a:pt x="288404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91"/>
          <p:cNvSpPr/>
          <p:nvPr/>
        </p:nvSpPr>
        <p:spPr>
          <a:xfrm>
            <a:off x="4888692" y="2733982"/>
            <a:ext cx="1910991" cy="2542713"/>
          </a:xfrm>
          <a:custGeom>
            <a:rect b="b" l="l" r="r" t="t"/>
            <a:pathLst>
              <a:path extrusionOk="0" h="2542713" w="1910991">
                <a:moveTo>
                  <a:pt x="1866493" y="2536363"/>
                </a:moveTo>
                <a:cubicBezTo>
                  <a:pt x="1866493" y="2536363"/>
                  <a:pt x="1928545" y="2473066"/>
                  <a:pt x="1894865" y="2434051"/>
                </a:cubicBezTo>
                <a:cubicBezTo>
                  <a:pt x="1861235" y="2394999"/>
                  <a:pt x="1057529" y="1285438"/>
                  <a:pt x="1031087" y="1254755"/>
                </a:cubicBezTo>
                <a:cubicBezTo>
                  <a:pt x="1004646" y="1224173"/>
                  <a:pt x="1029969" y="1163378"/>
                  <a:pt x="1029969" y="1163378"/>
                </a:cubicBezTo>
                <a:cubicBezTo>
                  <a:pt x="1029969" y="1163378"/>
                  <a:pt x="966152" y="1179571"/>
                  <a:pt x="939761" y="1148926"/>
                </a:cubicBezTo>
                <a:cubicBezTo>
                  <a:pt x="913295" y="1118293"/>
                  <a:pt x="145338" y="59723"/>
                  <a:pt x="111734" y="20747"/>
                </a:cubicBezTo>
                <a:cubicBezTo>
                  <a:pt x="78003" y="-18229"/>
                  <a:pt x="6350" y="33840"/>
                  <a:pt x="6350" y="3384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91"/>
          <p:cNvSpPr/>
          <p:nvPr/>
        </p:nvSpPr>
        <p:spPr>
          <a:xfrm>
            <a:off x="5507831" y="4461511"/>
            <a:ext cx="126207" cy="71437"/>
          </a:xfrm>
          <a:custGeom>
            <a:rect b="b" l="l" r="r" t="t"/>
            <a:pathLst>
              <a:path extrusionOk="0" h="71437" w="126207">
                <a:moveTo>
                  <a:pt x="0" y="71437"/>
                </a:moveTo>
                <a:lnTo>
                  <a:pt x="12620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5" name="Google Shape;735;p91"/>
          <p:cNvSpPr/>
          <p:nvPr/>
        </p:nvSpPr>
        <p:spPr>
          <a:xfrm>
            <a:off x="6234113" y="5806916"/>
            <a:ext cx="128587" cy="76200"/>
          </a:xfrm>
          <a:custGeom>
            <a:rect b="b" l="l" r="r" t="t"/>
            <a:pathLst>
              <a:path extrusionOk="0" h="76200" w="128587">
                <a:moveTo>
                  <a:pt x="0" y="76200"/>
                </a:moveTo>
                <a:lnTo>
                  <a:pt x="12858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736" name="Google Shape;736;p91"/>
          <p:cNvSpPr txBox="1"/>
          <p:nvPr/>
        </p:nvSpPr>
        <p:spPr>
          <a:xfrm>
            <a:off x="2200804" y="-61734"/>
            <a:ext cx="4343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phosphorylation cascade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 phosphatases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蛋白質脫磷酸化酵素rapidly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remove the phosphates from proteins, a process called dephosphorylation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phosphorylation and dephosphorylation system acts as a molecular switch, turning activities on and off or up or down, as required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9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3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Small Molecules and Ions as Second Messengers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9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signaling pathways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involve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messengers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small,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nonprotein, water-soluble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molecules or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ions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spread throughout a cell by diffusion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messengers participate in pathways initiated by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GPCRs and RTKs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Cyclic AMP and calcium ions are common second messengers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9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9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Cyclic AMP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9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Cyclic AMP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(cAMP)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one of the most widely used second messengers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Adenylyl cyclase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 enzyme in the plasma membrane,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converts ATP to cAMP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response to an extracellular signal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9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9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5" name="Google Shape;765;p95"/>
          <p:cNvPicPr preferRelativeResize="0"/>
          <p:nvPr/>
        </p:nvPicPr>
        <p:blipFill rotWithShape="1">
          <a:blip r:embed="rId3">
            <a:alphaModFix/>
          </a:blip>
          <a:srcRect b="9091" l="0" r="0" t="0"/>
          <a:stretch/>
        </p:blipFill>
        <p:spPr>
          <a:xfrm>
            <a:off x="298704" y="2667000"/>
            <a:ext cx="8546592" cy="15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6" name="Google Shape;766;p95"/>
          <p:cNvSpPr txBox="1"/>
          <p:nvPr/>
        </p:nvSpPr>
        <p:spPr>
          <a:xfrm>
            <a:off x="2322688" y="3118555"/>
            <a:ext cx="14411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Adenylyl cyclase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95"/>
          <p:cNvSpPr txBox="1"/>
          <p:nvPr/>
        </p:nvSpPr>
        <p:spPr>
          <a:xfrm>
            <a:off x="2634499" y="3710148"/>
            <a:ext cx="130163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Pyrophosphate</a:t>
            </a:r>
            <a:endParaRPr/>
          </a:p>
        </p:txBody>
      </p:sp>
      <p:sp>
        <p:nvSpPr>
          <p:cNvPr id="768" name="Google Shape;768;p95"/>
          <p:cNvSpPr txBox="1"/>
          <p:nvPr/>
        </p:nvSpPr>
        <p:spPr>
          <a:xfrm>
            <a:off x="5723774" y="3124022"/>
            <a:ext cx="164949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Phosphodiesterase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95"/>
          <p:cNvSpPr txBox="1"/>
          <p:nvPr/>
        </p:nvSpPr>
        <p:spPr>
          <a:xfrm>
            <a:off x="6330199" y="3735548"/>
            <a:ext cx="3366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95"/>
          <p:cNvSpPr txBox="1"/>
          <p:nvPr/>
        </p:nvSpPr>
        <p:spPr>
          <a:xfrm>
            <a:off x="7566862" y="3218023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71" name="Google Shape;771;p95"/>
          <p:cNvSpPr txBox="1"/>
          <p:nvPr/>
        </p:nvSpPr>
        <p:spPr>
          <a:xfrm>
            <a:off x="1269249" y="3845086"/>
            <a:ext cx="34573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772" name="Google Shape;772;p95"/>
          <p:cNvSpPr txBox="1"/>
          <p:nvPr/>
        </p:nvSpPr>
        <p:spPr>
          <a:xfrm>
            <a:off x="4552199" y="3845086"/>
            <a:ext cx="4985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</a:t>
            </a:r>
            <a:endParaRPr/>
          </a:p>
        </p:txBody>
      </p:sp>
      <p:sp>
        <p:nvSpPr>
          <p:cNvPr id="773" name="Google Shape;773;p95"/>
          <p:cNvSpPr txBox="1"/>
          <p:nvPr/>
        </p:nvSpPr>
        <p:spPr>
          <a:xfrm>
            <a:off x="8219324" y="3845086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AMP</a:t>
            </a:r>
            <a:endParaRPr/>
          </a:p>
        </p:txBody>
      </p:sp>
      <p:sp>
        <p:nvSpPr>
          <p:cNvPr id="774" name="Google Shape;774;p95"/>
          <p:cNvSpPr txBox="1"/>
          <p:nvPr/>
        </p:nvSpPr>
        <p:spPr>
          <a:xfrm>
            <a:off x="368264" y="3208492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75" name="Google Shape;775;p95"/>
          <p:cNvSpPr txBox="1"/>
          <p:nvPr/>
        </p:nvSpPr>
        <p:spPr>
          <a:xfrm>
            <a:off x="685764" y="3208492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76" name="Google Shape;776;p95"/>
          <p:cNvSpPr txBox="1"/>
          <p:nvPr/>
        </p:nvSpPr>
        <p:spPr>
          <a:xfrm>
            <a:off x="1001676" y="3208492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77" name="Google Shape;777;p95"/>
          <p:cNvSpPr txBox="1"/>
          <p:nvPr/>
        </p:nvSpPr>
        <p:spPr>
          <a:xfrm>
            <a:off x="4056026" y="3051330"/>
            <a:ext cx="21480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5′C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95"/>
          <p:cNvSpPr txBox="1"/>
          <p:nvPr/>
        </p:nvSpPr>
        <p:spPr>
          <a:xfrm>
            <a:off x="4121114" y="3492655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79" name="Google Shape;779;p95"/>
          <p:cNvSpPr txBox="1"/>
          <p:nvPr/>
        </p:nvSpPr>
        <p:spPr>
          <a:xfrm>
            <a:off x="4056026" y="3757767"/>
            <a:ext cx="214802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3′C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95"/>
          <p:cNvSpPr txBox="1"/>
          <p:nvPr/>
        </p:nvSpPr>
        <p:spPr>
          <a:xfrm>
            <a:off x="3121334" y="3966367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781" name="Google Shape;781;p95"/>
          <p:cNvSpPr txBox="1"/>
          <p:nvPr/>
        </p:nvSpPr>
        <p:spPr>
          <a:xfrm>
            <a:off x="3376921" y="3966367"/>
            <a:ext cx="94578" cy="169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95"/>
          <p:cNvSpPr txBox="1"/>
          <p:nvPr/>
        </p:nvSpPr>
        <p:spPr>
          <a:xfrm>
            <a:off x="3499150" y="4040356"/>
            <a:ext cx="3206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95"/>
          <p:cNvSpPr txBox="1"/>
          <p:nvPr/>
        </p:nvSpPr>
        <p:spPr>
          <a:xfrm>
            <a:off x="1614985" y="1371600"/>
            <a:ext cx="595187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Cyclic AMP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9.1: External signals are converted to responses within the cell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among microorganisms provides some insight into how cells send, receive, and respond to signals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9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signal molecules trigger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formation of cAMP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components of cAMP pathways are G proteins, G protein-coupled receptors, and protein kinases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 usually activates protein kinase A, which phosphorylates various other proteins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regulation of cell metabolism is provided by G protein systems that inhibit adenylyl cyclase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9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97"/>
          <p:cNvPicPr preferRelativeResize="0"/>
          <p:nvPr/>
        </p:nvPicPr>
        <p:blipFill rotWithShape="1">
          <a:blip r:embed="rId3">
            <a:alphaModFix/>
          </a:blip>
          <a:srcRect b="2648" l="0" r="0" t="0"/>
          <a:stretch/>
        </p:blipFill>
        <p:spPr>
          <a:xfrm>
            <a:off x="1539240" y="950976"/>
            <a:ext cx="6065520" cy="5602224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9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97"/>
          <p:cNvSpPr txBox="1"/>
          <p:nvPr/>
        </p:nvSpPr>
        <p:spPr>
          <a:xfrm>
            <a:off x="1872025" y="1350989"/>
            <a:ext cx="1102866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protein-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coupled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(GPCR)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97"/>
          <p:cNvSpPr txBox="1"/>
          <p:nvPr/>
        </p:nvSpPr>
        <p:spPr>
          <a:xfrm>
            <a:off x="3726225" y="1016027"/>
            <a:ext cx="230832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messenger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(signaling molecule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such as epinephrine)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97"/>
          <p:cNvSpPr txBox="1"/>
          <p:nvPr/>
        </p:nvSpPr>
        <p:spPr>
          <a:xfrm>
            <a:off x="4250100" y="1947889"/>
            <a:ext cx="10259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</a:t>
            </a:r>
            <a:endParaRPr/>
          </a:p>
        </p:txBody>
      </p:sp>
      <p:sp>
        <p:nvSpPr>
          <p:cNvPr id="800" name="Google Shape;800;p97"/>
          <p:cNvSpPr txBox="1"/>
          <p:nvPr/>
        </p:nvSpPr>
        <p:spPr>
          <a:xfrm>
            <a:off x="6591662" y="1619277"/>
            <a:ext cx="96180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Adenylyl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cyclase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97"/>
          <p:cNvSpPr txBox="1"/>
          <p:nvPr/>
        </p:nvSpPr>
        <p:spPr>
          <a:xfrm>
            <a:off x="4305662" y="3043264"/>
            <a:ext cx="4744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/>
          </a:p>
        </p:txBody>
      </p:sp>
      <p:sp>
        <p:nvSpPr>
          <p:cNvPr id="802" name="Google Shape;802;p97"/>
          <p:cNvSpPr txBox="1"/>
          <p:nvPr/>
        </p:nvSpPr>
        <p:spPr>
          <a:xfrm>
            <a:off x="4927962" y="3711602"/>
            <a:ext cx="44454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803" name="Google Shape;803;p97"/>
          <p:cNvSpPr txBox="1"/>
          <p:nvPr/>
        </p:nvSpPr>
        <p:spPr>
          <a:xfrm>
            <a:off x="5650275" y="4114827"/>
            <a:ext cx="64120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cAMP</a:t>
            </a:r>
            <a:endParaRPr/>
          </a:p>
        </p:txBody>
      </p:sp>
      <p:sp>
        <p:nvSpPr>
          <p:cNvPr id="804" name="Google Shape;804;p97"/>
          <p:cNvSpPr txBox="1"/>
          <p:nvPr/>
        </p:nvSpPr>
        <p:spPr>
          <a:xfrm>
            <a:off x="6344012" y="3648102"/>
            <a:ext cx="121828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messenger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97"/>
          <p:cNvSpPr txBox="1"/>
          <p:nvPr/>
        </p:nvSpPr>
        <p:spPr>
          <a:xfrm>
            <a:off x="6480545" y="4749827"/>
            <a:ext cx="9403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 A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7"/>
          <p:cNvSpPr txBox="1"/>
          <p:nvPr/>
        </p:nvSpPr>
        <p:spPr>
          <a:xfrm>
            <a:off x="4955571" y="6018195"/>
            <a:ext cx="206466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 responses</a:t>
            </a:r>
            <a:endParaRPr/>
          </a:p>
        </p:txBody>
      </p:sp>
      <p:sp>
        <p:nvSpPr>
          <p:cNvPr id="807" name="Google Shape;807;p97"/>
          <p:cNvSpPr/>
          <p:nvPr/>
        </p:nvSpPr>
        <p:spPr>
          <a:xfrm>
            <a:off x="4761926" y="2212497"/>
            <a:ext cx="25400" cy="419963"/>
          </a:xfrm>
          <a:custGeom>
            <a:rect b="b" l="l" r="r" t="t"/>
            <a:pathLst>
              <a:path extrusionOk="0" h="419963" w="25400">
                <a:moveTo>
                  <a:pt x="6350" y="6350"/>
                </a:moveTo>
                <a:lnTo>
                  <a:pt x="6350" y="41361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7"/>
          <p:cNvSpPr/>
          <p:nvPr/>
        </p:nvSpPr>
        <p:spPr>
          <a:xfrm>
            <a:off x="3411154" y="1132807"/>
            <a:ext cx="298754" cy="305015"/>
          </a:xfrm>
          <a:custGeom>
            <a:rect b="b" l="l" r="r" t="t"/>
            <a:pathLst>
              <a:path extrusionOk="0" h="305015" w="298754">
                <a:moveTo>
                  <a:pt x="292404" y="6350"/>
                </a:moveTo>
                <a:lnTo>
                  <a:pt x="6350" y="29866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97"/>
          <p:cNvSpPr/>
          <p:nvPr/>
        </p:nvSpPr>
        <p:spPr>
          <a:xfrm>
            <a:off x="6406170" y="1729706"/>
            <a:ext cx="167830" cy="422363"/>
          </a:xfrm>
          <a:custGeom>
            <a:rect b="b" l="l" r="r" t="t"/>
            <a:pathLst>
              <a:path extrusionOk="0" h="422363" w="167830">
                <a:moveTo>
                  <a:pt x="161480" y="6350"/>
                </a:moveTo>
                <a:lnTo>
                  <a:pt x="6350" y="41601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97"/>
          <p:cNvSpPr/>
          <p:nvPr/>
        </p:nvSpPr>
        <p:spPr>
          <a:xfrm>
            <a:off x="6197801" y="3764793"/>
            <a:ext cx="138125" cy="266877"/>
          </a:xfrm>
          <a:custGeom>
            <a:rect b="b" l="l" r="r" t="t"/>
            <a:pathLst>
              <a:path extrusionOk="0" h="266877" w="138125">
                <a:moveTo>
                  <a:pt x="131774" y="6350"/>
                </a:moveTo>
                <a:lnTo>
                  <a:pt x="6350" y="260527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97"/>
          <p:cNvSpPr/>
          <p:nvPr/>
        </p:nvSpPr>
        <p:spPr>
          <a:xfrm>
            <a:off x="2317372" y="2361620"/>
            <a:ext cx="148065" cy="173443"/>
          </a:xfrm>
          <a:custGeom>
            <a:rect b="b" l="l" r="r" t="t"/>
            <a:pathLst>
              <a:path extrusionOk="0" h="173443" w="148065">
                <a:moveTo>
                  <a:pt x="141715" y="167093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97"/>
          <p:cNvGrpSpPr/>
          <p:nvPr/>
        </p:nvGrpSpPr>
        <p:grpSpPr>
          <a:xfrm>
            <a:off x="3508375" y="1938364"/>
            <a:ext cx="219456" cy="256480"/>
            <a:chOff x="3505200" y="1624801"/>
            <a:chExt cx="219456" cy="256480"/>
          </a:xfrm>
        </p:grpSpPr>
        <p:sp>
          <p:nvSpPr>
            <p:cNvPr id="813" name="Google Shape;813;p97"/>
            <p:cNvSpPr/>
            <p:nvPr/>
          </p:nvSpPr>
          <p:spPr>
            <a:xfrm>
              <a:off x="3505200" y="1643313"/>
              <a:ext cx="219456" cy="219456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97"/>
            <p:cNvSpPr txBox="1"/>
            <p:nvPr/>
          </p:nvSpPr>
          <p:spPr>
            <a:xfrm>
              <a:off x="3550808" y="1624801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815" name="Google Shape;815;p97"/>
          <p:cNvGrpSpPr/>
          <p:nvPr/>
        </p:nvGrpSpPr>
        <p:grpSpPr>
          <a:xfrm>
            <a:off x="3831429" y="2934521"/>
            <a:ext cx="219456" cy="256480"/>
            <a:chOff x="3831429" y="2613814"/>
            <a:chExt cx="219456" cy="256480"/>
          </a:xfrm>
        </p:grpSpPr>
        <p:sp>
          <p:nvSpPr>
            <p:cNvPr id="816" name="Google Shape;816;p97"/>
            <p:cNvSpPr/>
            <p:nvPr/>
          </p:nvSpPr>
          <p:spPr>
            <a:xfrm>
              <a:off x="3831429" y="2632326"/>
              <a:ext cx="219456" cy="219456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97"/>
            <p:cNvSpPr txBox="1"/>
            <p:nvPr/>
          </p:nvSpPr>
          <p:spPr>
            <a:xfrm>
              <a:off x="3877037" y="261381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</p:grpSp>
      <p:grpSp>
        <p:nvGrpSpPr>
          <p:cNvPr id="818" name="Google Shape;818;p97"/>
          <p:cNvGrpSpPr/>
          <p:nvPr/>
        </p:nvGrpSpPr>
        <p:grpSpPr>
          <a:xfrm>
            <a:off x="5453058" y="2936902"/>
            <a:ext cx="219456" cy="256480"/>
            <a:chOff x="5453058" y="2613814"/>
            <a:chExt cx="219456" cy="256480"/>
          </a:xfrm>
        </p:grpSpPr>
        <p:sp>
          <p:nvSpPr>
            <p:cNvPr id="819" name="Google Shape;819;p97"/>
            <p:cNvSpPr/>
            <p:nvPr/>
          </p:nvSpPr>
          <p:spPr>
            <a:xfrm>
              <a:off x="5453058" y="2632326"/>
              <a:ext cx="219456" cy="219456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97"/>
            <p:cNvSpPr txBox="1"/>
            <p:nvPr/>
          </p:nvSpPr>
          <p:spPr>
            <a:xfrm>
              <a:off x="5498666" y="2613814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</p:grpSp>
      <p:grpSp>
        <p:nvGrpSpPr>
          <p:cNvPr id="821" name="Google Shape;821;p97"/>
          <p:cNvGrpSpPr/>
          <p:nvPr/>
        </p:nvGrpSpPr>
        <p:grpSpPr>
          <a:xfrm>
            <a:off x="5590746" y="3643339"/>
            <a:ext cx="219456" cy="256480"/>
            <a:chOff x="5593921" y="3329776"/>
            <a:chExt cx="219456" cy="256480"/>
          </a:xfrm>
        </p:grpSpPr>
        <p:sp>
          <p:nvSpPr>
            <p:cNvPr id="822" name="Google Shape;822;p97"/>
            <p:cNvSpPr/>
            <p:nvPr/>
          </p:nvSpPr>
          <p:spPr>
            <a:xfrm>
              <a:off x="5593921" y="3348288"/>
              <a:ext cx="219456" cy="219456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97"/>
            <p:cNvSpPr txBox="1"/>
            <p:nvPr/>
          </p:nvSpPr>
          <p:spPr>
            <a:xfrm>
              <a:off x="5639529" y="3329776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</p:grpSp>
      <p:grpSp>
        <p:nvGrpSpPr>
          <p:cNvPr id="824" name="Google Shape;824;p97"/>
          <p:cNvGrpSpPr/>
          <p:nvPr/>
        </p:nvGrpSpPr>
        <p:grpSpPr>
          <a:xfrm>
            <a:off x="6157911" y="4906639"/>
            <a:ext cx="219456" cy="256480"/>
            <a:chOff x="6157911" y="4588313"/>
            <a:chExt cx="219456" cy="256480"/>
          </a:xfrm>
        </p:grpSpPr>
        <p:sp>
          <p:nvSpPr>
            <p:cNvPr id="825" name="Google Shape;825;p97"/>
            <p:cNvSpPr/>
            <p:nvPr/>
          </p:nvSpPr>
          <p:spPr>
            <a:xfrm>
              <a:off x="6157911" y="4606825"/>
              <a:ext cx="219456" cy="219456"/>
            </a:xfrm>
            <a:prstGeom prst="ellipse">
              <a:avLst/>
            </a:prstGeom>
            <a:solidFill>
              <a:srgbClr val="00B0F0"/>
            </a:solidFill>
            <a:ln cap="flat" cmpd="sng" w="25400">
              <a:solidFill>
                <a:srgbClr val="00B0F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97"/>
            <p:cNvSpPr txBox="1"/>
            <p:nvPr/>
          </p:nvSpPr>
          <p:spPr>
            <a:xfrm>
              <a:off x="6203519" y="458831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7" name="Google Shape;827;p97"/>
          <p:cNvSpPr txBox="1"/>
          <p:nvPr/>
        </p:nvSpPr>
        <p:spPr>
          <a:xfrm>
            <a:off x="990600" y="67315"/>
            <a:ext cx="7162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cAMP as a second messenger in a G protein signaling pathway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Understanding of the role of cAMP in G protein signaling pathways helps explain how certain microbes cause disease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cholera bacterium,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Vibrio cholerae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produces a toxin that modifies a G protein so that it is stuck in its active form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protein continually makes cAMP, causing intestinal cells to secrete large amounts of salt into the intestines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Water follows by osmosis, and an untreated person can soon die from loss of water and salt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9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Calcium Ions and Inositol Triphosphate (IP</a:t>
            </a:r>
            <a:r>
              <a:rPr b="1" baseline="-2500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9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Calcium ions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are used widely as a second messenger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function as a second messenger because its concentration in the cytosol is normally much lower than the concentration outside the cell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small change in number of calcium ions thus represents a relatively large percentage change in calcium concentration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7" name="Google Shape;847;p100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018032" y="213360"/>
            <a:ext cx="7107936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10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00"/>
          <p:cNvSpPr txBox="1"/>
          <p:nvPr/>
        </p:nvSpPr>
        <p:spPr>
          <a:xfrm>
            <a:off x="1163710" y="344746"/>
            <a:ext cx="157735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Endoplasmic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reticulum (ER)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00"/>
          <p:cNvSpPr txBox="1"/>
          <p:nvPr/>
        </p:nvSpPr>
        <p:spPr>
          <a:xfrm>
            <a:off x="4346647" y="1087696"/>
            <a:ext cx="44454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851" name="Google Shape;851;p100"/>
          <p:cNvSpPr txBox="1"/>
          <p:nvPr/>
        </p:nvSpPr>
        <p:spPr>
          <a:xfrm>
            <a:off x="5016572" y="1671896"/>
            <a:ext cx="16030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Mitochondrion</a:t>
            </a:r>
            <a:endParaRPr/>
          </a:p>
        </p:txBody>
      </p:sp>
      <p:sp>
        <p:nvSpPr>
          <p:cNvPr id="852" name="Google Shape;852;p100"/>
          <p:cNvSpPr txBox="1"/>
          <p:nvPr/>
        </p:nvSpPr>
        <p:spPr>
          <a:xfrm>
            <a:off x="6797747" y="441584"/>
            <a:ext cx="11669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00"/>
          <p:cNvSpPr txBox="1"/>
          <p:nvPr/>
        </p:nvSpPr>
        <p:spPr>
          <a:xfrm>
            <a:off x="2644847" y="3057784"/>
            <a:ext cx="89768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854" name="Google Shape;854;p100"/>
          <p:cNvSpPr txBox="1"/>
          <p:nvPr/>
        </p:nvSpPr>
        <p:spPr>
          <a:xfrm>
            <a:off x="5184847" y="3815021"/>
            <a:ext cx="628377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pump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00"/>
          <p:cNvSpPr txBox="1"/>
          <p:nvPr/>
        </p:nvSpPr>
        <p:spPr>
          <a:xfrm>
            <a:off x="3273497" y="5096134"/>
            <a:ext cx="111152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100"/>
          <p:cNvSpPr txBox="1"/>
          <p:nvPr/>
        </p:nvSpPr>
        <p:spPr>
          <a:xfrm>
            <a:off x="1163710" y="5554921"/>
            <a:ext cx="202619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100"/>
          <p:cNvSpPr txBox="1"/>
          <p:nvPr/>
        </p:nvSpPr>
        <p:spPr>
          <a:xfrm>
            <a:off x="1620116" y="6343115"/>
            <a:ext cx="120065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[Ca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100"/>
          <p:cNvSpPr txBox="1"/>
          <p:nvPr/>
        </p:nvSpPr>
        <p:spPr>
          <a:xfrm>
            <a:off x="3963266" y="6343115"/>
            <a:ext cx="114935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[Ca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100"/>
          <p:cNvSpPr txBox="1"/>
          <p:nvPr/>
        </p:nvSpPr>
        <p:spPr>
          <a:xfrm>
            <a:off x="4606998" y="5081845"/>
            <a:ext cx="44454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00"/>
          <p:cNvSpPr/>
          <p:nvPr/>
        </p:nvSpPr>
        <p:spPr>
          <a:xfrm>
            <a:off x="5798476" y="1918850"/>
            <a:ext cx="423862" cy="471563"/>
          </a:xfrm>
          <a:custGeom>
            <a:rect b="b" l="l" r="r" t="t"/>
            <a:pathLst>
              <a:path extrusionOk="0" h="471563" w="423862">
                <a:moveTo>
                  <a:pt x="6350" y="6350"/>
                </a:moveTo>
                <a:lnTo>
                  <a:pt x="417512" y="465213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100"/>
          <p:cNvSpPr/>
          <p:nvPr/>
        </p:nvSpPr>
        <p:spPr>
          <a:xfrm>
            <a:off x="6257073" y="537853"/>
            <a:ext cx="494525" cy="483362"/>
          </a:xfrm>
          <a:custGeom>
            <a:rect b="b" l="l" r="r" t="t"/>
            <a:pathLst>
              <a:path extrusionOk="0" h="483362" w="494525">
                <a:moveTo>
                  <a:pt x="488175" y="6350"/>
                </a:moveTo>
                <a:lnTo>
                  <a:pt x="6350" y="47701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100"/>
          <p:cNvSpPr/>
          <p:nvPr/>
        </p:nvSpPr>
        <p:spPr>
          <a:xfrm>
            <a:off x="2349242" y="887851"/>
            <a:ext cx="772417" cy="530885"/>
          </a:xfrm>
          <a:custGeom>
            <a:rect b="b" l="l" r="r" t="t"/>
            <a:pathLst>
              <a:path extrusionOk="0" h="530885" w="772417">
                <a:moveTo>
                  <a:pt x="6350" y="6350"/>
                </a:moveTo>
                <a:lnTo>
                  <a:pt x="766067" y="52453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100"/>
          <p:cNvSpPr/>
          <p:nvPr/>
        </p:nvSpPr>
        <p:spPr>
          <a:xfrm>
            <a:off x="4681994" y="3960642"/>
            <a:ext cx="487540" cy="140766"/>
          </a:xfrm>
          <a:custGeom>
            <a:rect b="b" l="l" r="r" t="t"/>
            <a:pathLst>
              <a:path extrusionOk="0" h="140766" w="487540">
                <a:moveTo>
                  <a:pt x="6350" y="134416"/>
                </a:moveTo>
                <a:lnTo>
                  <a:pt x="48119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100"/>
          <p:cNvSpPr/>
          <p:nvPr/>
        </p:nvSpPr>
        <p:spPr>
          <a:xfrm>
            <a:off x="5661062" y="3938036"/>
            <a:ext cx="580351" cy="276580"/>
          </a:xfrm>
          <a:custGeom>
            <a:rect b="b" l="l" r="r" t="t"/>
            <a:pathLst>
              <a:path extrusionOk="0" h="276580" w="580351">
                <a:moveTo>
                  <a:pt x="574002" y="27023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100"/>
          <p:cNvSpPr txBox="1"/>
          <p:nvPr/>
        </p:nvSpPr>
        <p:spPr>
          <a:xfrm>
            <a:off x="4681994" y="5572467"/>
            <a:ext cx="5029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maintenance of calcium ion concentrations in an animal cell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signal relayed by a signal transduction pathway may trigger an increase in calcium in the cytosol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Pathways leading to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release of calcium involve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inositol triphosphate (IP</a:t>
            </a:r>
            <a:r>
              <a:rPr b="1" baseline="-2500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diacylglycerol (DAG)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additional second messengers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two are produced by cleavage of a certain phospholipid in the plasma membrane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0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7" name="Google Shape;877;p102"/>
          <p:cNvPicPr preferRelativeResize="0"/>
          <p:nvPr/>
        </p:nvPicPr>
        <p:blipFill rotWithShape="1">
          <a:blip r:embed="rId3">
            <a:alphaModFix/>
          </a:blip>
          <a:srcRect b="2793" l="0" r="0" t="0"/>
          <a:stretch/>
        </p:blipFill>
        <p:spPr>
          <a:xfrm>
            <a:off x="298704" y="777240"/>
            <a:ext cx="8546592" cy="53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78" name="Google Shape;878;p10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9.14_3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02"/>
          <p:cNvSpPr txBox="1"/>
          <p:nvPr/>
        </p:nvSpPr>
        <p:spPr>
          <a:xfrm>
            <a:off x="477540" y="903279"/>
            <a:ext cx="124393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EXTRA-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02"/>
          <p:cNvSpPr txBox="1"/>
          <p:nvPr/>
        </p:nvSpPr>
        <p:spPr>
          <a:xfrm>
            <a:off x="3309640" y="935029"/>
            <a:ext cx="210314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 molecule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(first messenger)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02"/>
          <p:cNvSpPr txBox="1"/>
          <p:nvPr/>
        </p:nvSpPr>
        <p:spPr>
          <a:xfrm>
            <a:off x="4230390" y="1592254"/>
            <a:ext cx="102592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</a:t>
            </a:r>
            <a:endParaRPr/>
          </a:p>
        </p:txBody>
      </p:sp>
      <p:sp>
        <p:nvSpPr>
          <p:cNvPr id="882" name="Google Shape;882;p102"/>
          <p:cNvSpPr txBox="1"/>
          <p:nvPr/>
        </p:nvSpPr>
        <p:spPr>
          <a:xfrm>
            <a:off x="477540" y="2743191"/>
            <a:ext cx="111152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CYTOSOL</a:t>
            </a:r>
            <a:endParaRPr/>
          </a:p>
        </p:txBody>
      </p:sp>
      <p:sp>
        <p:nvSpPr>
          <p:cNvPr id="883" name="Google Shape;883;p102"/>
          <p:cNvSpPr txBox="1"/>
          <p:nvPr/>
        </p:nvSpPr>
        <p:spPr>
          <a:xfrm>
            <a:off x="1838028" y="2713029"/>
            <a:ext cx="198772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protein-coupled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102"/>
          <p:cNvSpPr txBox="1"/>
          <p:nvPr/>
        </p:nvSpPr>
        <p:spPr>
          <a:xfrm>
            <a:off x="4230390" y="2571742"/>
            <a:ext cx="36869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GTP</a:t>
            </a:r>
            <a:endParaRPr/>
          </a:p>
        </p:txBody>
      </p:sp>
      <p:sp>
        <p:nvSpPr>
          <p:cNvPr id="885" name="Google Shape;885;p102"/>
          <p:cNvSpPr txBox="1"/>
          <p:nvPr/>
        </p:nvSpPr>
        <p:spPr>
          <a:xfrm>
            <a:off x="4862215" y="2882891"/>
            <a:ext cx="187230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Phospholipase C</a:t>
            </a:r>
            <a:endParaRPr/>
          </a:p>
        </p:txBody>
      </p:sp>
      <p:sp>
        <p:nvSpPr>
          <p:cNvPr id="886" name="Google Shape;886;p102"/>
          <p:cNvSpPr txBox="1"/>
          <p:nvPr/>
        </p:nvSpPr>
        <p:spPr>
          <a:xfrm>
            <a:off x="6889453" y="3243254"/>
            <a:ext cx="45685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887" name="Google Shape;887;p102"/>
          <p:cNvSpPr txBox="1"/>
          <p:nvPr/>
        </p:nvSpPr>
        <p:spPr>
          <a:xfrm>
            <a:off x="7754640" y="2646354"/>
            <a:ext cx="51296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DAG</a:t>
            </a:r>
            <a:endParaRPr/>
          </a:p>
        </p:txBody>
      </p:sp>
      <p:sp>
        <p:nvSpPr>
          <p:cNvPr id="888" name="Google Shape;888;p102"/>
          <p:cNvSpPr txBox="1"/>
          <p:nvPr/>
        </p:nvSpPr>
        <p:spPr>
          <a:xfrm>
            <a:off x="477540" y="3994141"/>
            <a:ext cx="157735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Endoplasmic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reticulum (ER)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lumen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102"/>
          <p:cNvSpPr txBox="1"/>
          <p:nvPr/>
        </p:nvSpPr>
        <p:spPr>
          <a:xfrm>
            <a:off x="2938165" y="3511541"/>
            <a:ext cx="179536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-gated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calcium channel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102"/>
          <p:cNvSpPr txBox="1"/>
          <p:nvPr/>
        </p:nvSpPr>
        <p:spPr>
          <a:xfrm>
            <a:off x="7651074" y="3859997"/>
            <a:ext cx="30296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02"/>
          <p:cNvSpPr txBox="1"/>
          <p:nvPr/>
        </p:nvSpPr>
        <p:spPr>
          <a:xfrm>
            <a:off x="5846465" y="4684704"/>
            <a:ext cx="100027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Various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102"/>
          <p:cNvSpPr txBox="1"/>
          <p:nvPr/>
        </p:nvSpPr>
        <p:spPr>
          <a:xfrm>
            <a:off x="7503691" y="4802486"/>
            <a:ext cx="1154162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Cellular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102"/>
          <p:cNvSpPr txBox="1"/>
          <p:nvPr/>
        </p:nvSpPr>
        <p:spPr>
          <a:xfrm>
            <a:off x="2644478" y="4738679"/>
            <a:ext cx="46968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</p:txBody>
      </p:sp>
      <p:sp>
        <p:nvSpPr>
          <p:cNvPr id="894" name="Google Shape;894;p102"/>
          <p:cNvSpPr txBox="1"/>
          <p:nvPr/>
        </p:nvSpPr>
        <p:spPr>
          <a:xfrm>
            <a:off x="3857328" y="5229216"/>
            <a:ext cx="12952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(second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messenger)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02"/>
          <p:cNvSpPr txBox="1"/>
          <p:nvPr/>
        </p:nvSpPr>
        <p:spPr>
          <a:xfrm>
            <a:off x="6535737" y="4114087"/>
            <a:ext cx="224420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(second messenger)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02"/>
          <p:cNvSpPr/>
          <p:nvPr/>
        </p:nvSpPr>
        <p:spPr>
          <a:xfrm>
            <a:off x="4723802" y="1830568"/>
            <a:ext cx="25400" cy="512698"/>
          </a:xfrm>
          <a:custGeom>
            <a:rect b="b" l="l" r="r" t="t"/>
            <a:pathLst>
              <a:path extrusionOk="0" h="512698" w="25400">
                <a:moveTo>
                  <a:pt x="6350" y="6350"/>
                </a:moveTo>
                <a:lnTo>
                  <a:pt x="6350" y="50634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02"/>
          <p:cNvSpPr/>
          <p:nvPr/>
        </p:nvSpPr>
        <p:spPr>
          <a:xfrm>
            <a:off x="5781750" y="2667473"/>
            <a:ext cx="173774" cy="256374"/>
          </a:xfrm>
          <a:custGeom>
            <a:rect b="b" l="l" r="r" t="t"/>
            <a:pathLst>
              <a:path extrusionOk="0" h="256374" w="173774">
                <a:moveTo>
                  <a:pt x="167424" y="6350"/>
                </a:moveTo>
                <a:lnTo>
                  <a:pt x="6350" y="25002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02"/>
          <p:cNvSpPr/>
          <p:nvPr/>
        </p:nvSpPr>
        <p:spPr>
          <a:xfrm>
            <a:off x="3326307" y="4007285"/>
            <a:ext cx="201129" cy="687959"/>
          </a:xfrm>
          <a:custGeom>
            <a:rect b="b" l="l" r="r" t="t"/>
            <a:pathLst>
              <a:path extrusionOk="0" h="687959" w="201129">
                <a:moveTo>
                  <a:pt x="6350" y="6350"/>
                </a:moveTo>
                <a:lnTo>
                  <a:pt x="194779" y="68160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02"/>
          <p:cNvSpPr/>
          <p:nvPr/>
        </p:nvSpPr>
        <p:spPr>
          <a:xfrm>
            <a:off x="3035998" y="1106390"/>
            <a:ext cx="251994" cy="455345"/>
          </a:xfrm>
          <a:custGeom>
            <a:rect b="b" l="l" r="r" t="t"/>
            <a:pathLst>
              <a:path extrusionOk="0" h="455345" w="251994">
                <a:moveTo>
                  <a:pt x="245644" y="6350"/>
                </a:moveTo>
                <a:lnTo>
                  <a:pt x="6350" y="44899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02"/>
          <p:cNvSpPr txBox="1"/>
          <p:nvPr/>
        </p:nvSpPr>
        <p:spPr>
          <a:xfrm>
            <a:off x="380999" y="300335"/>
            <a:ext cx="839894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Calcium and IP</a:t>
            </a:r>
            <a:r>
              <a:rPr baseline="-2500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signaling pathways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103"/>
          <p:cNvSpPr txBox="1"/>
          <p:nvPr>
            <p:ph type="title"/>
          </p:nvPr>
        </p:nvSpPr>
        <p:spPr>
          <a:xfrm>
            <a:off x="0" y="0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9.4: Response: Cell signaling leads to regulation of transcription or cytoplasmic activities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7" name="Google Shape;907;p103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cell’s response to an extracellular signal is called the “output response”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8" name="Google Shape;908;p10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Nuclear and Cytoplasmic Responses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0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Ultimately, a signal transduction pathway leads to regulation of one or more cellular activities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response may occur in the nucleus or in the cytoplasm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signaling pathways regulate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synthesis of enzymes or other proteins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usually by turning genes on or off in the nucleus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final activated molecule in the signaling pathway may function as a transcription factor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10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2" name="Google Shape;922;p105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3160776" y="213360"/>
            <a:ext cx="529742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105"/>
          <p:cNvSpPr txBox="1"/>
          <p:nvPr/>
        </p:nvSpPr>
        <p:spPr>
          <a:xfrm>
            <a:off x="5360139" y="270596"/>
            <a:ext cx="151323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 factor</a:t>
            </a:r>
            <a:endParaRPr/>
          </a:p>
        </p:txBody>
      </p:sp>
      <p:sp>
        <p:nvSpPr>
          <p:cNvPr id="924" name="Google Shape;924;p105"/>
          <p:cNvSpPr txBox="1"/>
          <p:nvPr/>
        </p:nvSpPr>
        <p:spPr>
          <a:xfrm>
            <a:off x="5399827" y="586508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</p:txBody>
      </p:sp>
      <p:sp>
        <p:nvSpPr>
          <p:cNvPr id="925" name="Google Shape;925;p105"/>
          <p:cNvSpPr txBox="1"/>
          <p:nvPr/>
        </p:nvSpPr>
        <p:spPr>
          <a:xfrm>
            <a:off x="7132132" y="373440"/>
            <a:ext cx="111569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Reception</a:t>
            </a:r>
            <a:endParaRPr/>
          </a:p>
        </p:txBody>
      </p:sp>
      <p:sp>
        <p:nvSpPr>
          <p:cNvPr id="926" name="Google Shape;926;p105"/>
          <p:cNvSpPr txBox="1"/>
          <p:nvPr/>
        </p:nvSpPr>
        <p:spPr>
          <a:xfrm>
            <a:off x="5622663" y="1956526"/>
            <a:ext cx="10643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Phospho-</a:t>
            </a:r>
            <a:endParaRPr/>
          </a:p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rylation</a:t>
            </a:r>
            <a:endParaRPr/>
          </a:p>
          <a:p>
            <a:pPr indent="0" lvl="0" marL="0" marR="0" rtl="0" algn="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7" name="Google Shape;927;p105"/>
          <p:cNvSpPr txBox="1"/>
          <p:nvPr/>
        </p:nvSpPr>
        <p:spPr>
          <a:xfrm>
            <a:off x="3312264" y="2888383"/>
            <a:ext cx="144494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CYTOPLASM</a:t>
            </a:r>
            <a:endParaRPr/>
          </a:p>
        </p:txBody>
      </p:sp>
      <p:sp>
        <p:nvSpPr>
          <p:cNvPr id="928" name="Google Shape;928;p105"/>
          <p:cNvSpPr txBox="1"/>
          <p:nvPr/>
        </p:nvSpPr>
        <p:spPr>
          <a:xfrm>
            <a:off x="3312264" y="4228233"/>
            <a:ext cx="141064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transcription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105"/>
          <p:cNvSpPr txBox="1"/>
          <p:nvPr/>
        </p:nvSpPr>
        <p:spPr>
          <a:xfrm>
            <a:off x="3480539" y="5133108"/>
            <a:ext cx="50013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</a:t>
            </a:r>
            <a:endParaRPr/>
          </a:p>
        </p:txBody>
      </p:sp>
      <p:sp>
        <p:nvSpPr>
          <p:cNvPr id="930" name="Google Shape;930;p105"/>
          <p:cNvSpPr txBox="1"/>
          <p:nvPr/>
        </p:nvSpPr>
        <p:spPr>
          <a:xfrm>
            <a:off x="5014064" y="4134571"/>
            <a:ext cx="141064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transcription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105"/>
          <p:cNvSpPr txBox="1"/>
          <p:nvPr/>
        </p:nvSpPr>
        <p:spPr>
          <a:xfrm>
            <a:off x="6098327" y="4759703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932" name="Google Shape;932;p105"/>
          <p:cNvSpPr txBox="1"/>
          <p:nvPr/>
        </p:nvSpPr>
        <p:spPr>
          <a:xfrm>
            <a:off x="7172903" y="4656515"/>
            <a:ext cx="110286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sp>
        <p:nvSpPr>
          <p:cNvPr id="933" name="Google Shape;933;p105"/>
          <p:cNvSpPr txBox="1"/>
          <p:nvPr/>
        </p:nvSpPr>
        <p:spPr>
          <a:xfrm>
            <a:off x="6828577" y="5618883"/>
            <a:ext cx="57708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</a:t>
            </a:r>
            <a:endParaRPr/>
          </a:p>
        </p:txBody>
      </p:sp>
      <p:sp>
        <p:nvSpPr>
          <p:cNvPr id="934" name="Google Shape;934;p105"/>
          <p:cNvSpPr txBox="1"/>
          <p:nvPr/>
        </p:nvSpPr>
        <p:spPr>
          <a:xfrm>
            <a:off x="3431327" y="6163396"/>
            <a:ext cx="111569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935" name="Google Shape;935;p105"/>
          <p:cNvSpPr txBox="1"/>
          <p:nvPr/>
        </p:nvSpPr>
        <p:spPr>
          <a:xfrm>
            <a:off x="5628427" y="6166571"/>
            <a:ext cx="70532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mRNA</a:t>
            </a:r>
            <a:endParaRPr/>
          </a:p>
        </p:txBody>
      </p:sp>
      <p:sp>
        <p:nvSpPr>
          <p:cNvPr id="936" name="Google Shape;936;p105"/>
          <p:cNvSpPr txBox="1"/>
          <p:nvPr/>
        </p:nvSpPr>
        <p:spPr>
          <a:xfrm>
            <a:off x="6846981" y="2210933"/>
            <a:ext cx="144917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Transduction</a:t>
            </a:r>
            <a:endParaRPr/>
          </a:p>
        </p:txBody>
      </p:sp>
      <p:sp>
        <p:nvSpPr>
          <p:cNvPr id="937" name="Google Shape;937;p105"/>
          <p:cNvSpPr/>
          <p:nvPr/>
        </p:nvSpPr>
        <p:spPr>
          <a:xfrm>
            <a:off x="4240078" y="4085171"/>
            <a:ext cx="706365" cy="281533"/>
          </a:xfrm>
          <a:custGeom>
            <a:rect b="b" l="l" r="r" t="t"/>
            <a:pathLst>
              <a:path extrusionOk="0" h="281533" w="706365">
                <a:moveTo>
                  <a:pt x="6350" y="275183"/>
                </a:moveTo>
                <a:lnTo>
                  <a:pt x="700015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05"/>
          <p:cNvSpPr/>
          <p:nvPr/>
        </p:nvSpPr>
        <p:spPr>
          <a:xfrm>
            <a:off x="4894487" y="414440"/>
            <a:ext cx="433095" cy="90246"/>
          </a:xfrm>
          <a:custGeom>
            <a:rect b="b" l="l" r="r" t="t"/>
            <a:pathLst>
              <a:path extrusionOk="0" h="90246" w="433095">
                <a:moveTo>
                  <a:pt x="6350" y="83896"/>
                </a:moveTo>
                <a:lnTo>
                  <a:pt x="426745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05"/>
          <p:cNvSpPr/>
          <p:nvPr/>
        </p:nvSpPr>
        <p:spPr>
          <a:xfrm>
            <a:off x="5023722" y="708050"/>
            <a:ext cx="341401" cy="212636"/>
          </a:xfrm>
          <a:custGeom>
            <a:rect b="b" l="l" r="r" t="t"/>
            <a:pathLst>
              <a:path extrusionOk="0" h="212636" w="341401">
                <a:moveTo>
                  <a:pt x="6350" y="206286"/>
                </a:moveTo>
                <a:lnTo>
                  <a:pt x="335051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05"/>
          <p:cNvSpPr/>
          <p:nvPr/>
        </p:nvSpPr>
        <p:spPr>
          <a:xfrm>
            <a:off x="6330285" y="5505170"/>
            <a:ext cx="1497786" cy="158101"/>
          </a:xfrm>
          <a:custGeom>
            <a:rect b="b" l="l" r="r" t="t"/>
            <a:pathLst>
              <a:path extrusionOk="0" h="158101" w="1497786">
                <a:moveTo>
                  <a:pt x="1491437" y="6350"/>
                </a:moveTo>
                <a:cubicBezTo>
                  <a:pt x="1491437" y="6350"/>
                  <a:pt x="1484172" y="93586"/>
                  <a:pt x="1433271" y="93586"/>
                </a:cubicBezTo>
                <a:cubicBezTo>
                  <a:pt x="1426374" y="93586"/>
                  <a:pt x="854671" y="93586"/>
                  <a:pt x="846035" y="93586"/>
                </a:cubicBezTo>
                <a:cubicBezTo>
                  <a:pt x="806056" y="93586"/>
                  <a:pt x="776960" y="151752"/>
                  <a:pt x="776960" y="151752"/>
                </a:cubicBezTo>
                <a:cubicBezTo>
                  <a:pt x="776960" y="151752"/>
                  <a:pt x="747890" y="93586"/>
                  <a:pt x="707897" y="93586"/>
                </a:cubicBezTo>
                <a:cubicBezTo>
                  <a:pt x="696734" y="93586"/>
                  <a:pt x="70649" y="93586"/>
                  <a:pt x="64515" y="93586"/>
                </a:cubicBezTo>
                <a:cubicBezTo>
                  <a:pt x="13614" y="93586"/>
                  <a:pt x="6350" y="6350"/>
                  <a:pt x="6350" y="635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05"/>
          <p:cNvSpPr/>
          <p:nvPr/>
        </p:nvSpPr>
        <p:spPr>
          <a:xfrm>
            <a:off x="6241288" y="4667250"/>
            <a:ext cx="304800" cy="165100"/>
          </a:xfrm>
          <a:custGeom>
            <a:rect b="b" l="l" r="r" t="t"/>
            <a:pathLst>
              <a:path extrusionOk="0" h="165100" w="304800">
                <a:moveTo>
                  <a:pt x="0" y="0"/>
                </a:moveTo>
                <a:lnTo>
                  <a:pt x="304800" y="1651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42" name="Google Shape;942;p105"/>
          <p:cNvSpPr txBox="1"/>
          <p:nvPr/>
        </p:nvSpPr>
        <p:spPr>
          <a:xfrm>
            <a:off x="152400" y="304800"/>
            <a:ext cx="3008376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Nuclear responses to a signal: the activation of a specific gene by a growth factor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1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 of Cell Signaling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yeast </a:t>
            </a:r>
            <a:r>
              <a:rPr b="0" i="1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Saccharomyces cerevisiae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two mating types,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endParaRPr b="1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of different mating types locate each other via secreted factors specific to each type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binding of a mating factor at the cell surface initiates a series of steps called a signal transduction pathway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details of signal transduction in yeasts and mammals are very similar.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0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pathways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may regulate the activity of enzymes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rather than their synthesis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 signal could cause opening or closing of an ion channel in the plasma membrane or a change in cell metabolism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10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107"/>
          <p:cNvPicPr preferRelativeResize="0"/>
          <p:nvPr/>
        </p:nvPicPr>
        <p:blipFill rotWithShape="1">
          <a:blip r:embed="rId3">
            <a:alphaModFix/>
          </a:blip>
          <a:srcRect b="2755" l="0" r="0" t="0"/>
          <a:stretch/>
        </p:blipFill>
        <p:spPr>
          <a:xfrm>
            <a:off x="298704" y="1024128"/>
            <a:ext cx="8546592" cy="5376672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0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107"/>
          <p:cNvSpPr txBox="1"/>
          <p:nvPr/>
        </p:nvSpPr>
        <p:spPr>
          <a:xfrm>
            <a:off x="405784" y="1075031"/>
            <a:ext cx="86401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Reception</a:t>
            </a:r>
            <a:endParaRPr/>
          </a:p>
        </p:txBody>
      </p:sp>
      <p:sp>
        <p:nvSpPr>
          <p:cNvPr id="957" name="Google Shape;957;p107"/>
          <p:cNvSpPr txBox="1"/>
          <p:nvPr/>
        </p:nvSpPr>
        <p:spPr>
          <a:xfrm>
            <a:off x="507384" y="1327443"/>
            <a:ext cx="375263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 of epinephrine to G protein-coupled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molecule)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107"/>
          <p:cNvSpPr txBox="1"/>
          <p:nvPr/>
        </p:nvSpPr>
        <p:spPr>
          <a:xfrm>
            <a:off x="4716640" y="1102018"/>
            <a:ext cx="112184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Transduction</a:t>
            </a:r>
            <a:endParaRPr/>
          </a:p>
        </p:txBody>
      </p:sp>
      <p:sp>
        <p:nvSpPr>
          <p:cNvPr id="959" name="Google Shape;959;p107"/>
          <p:cNvSpPr txBox="1"/>
          <p:nvPr/>
        </p:nvSpPr>
        <p:spPr>
          <a:xfrm>
            <a:off x="4757915" y="1379831"/>
            <a:ext cx="665247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</p:txBody>
      </p:sp>
      <p:sp>
        <p:nvSpPr>
          <p:cNvPr id="960" name="Google Shape;960;p107"/>
          <p:cNvSpPr txBox="1"/>
          <p:nvPr/>
        </p:nvSpPr>
        <p:spPr>
          <a:xfrm>
            <a:off x="4757915" y="1583031"/>
            <a:ext cx="79508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 protein</a:t>
            </a:r>
            <a:endParaRPr/>
          </a:p>
        </p:txBody>
      </p:sp>
      <p:sp>
        <p:nvSpPr>
          <p:cNvPr id="961" name="Google Shape;961;p107"/>
          <p:cNvSpPr txBox="1"/>
          <p:nvPr/>
        </p:nvSpPr>
        <p:spPr>
          <a:xfrm>
            <a:off x="5053190" y="1933868"/>
            <a:ext cx="275876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G protein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molecules)</a:t>
            </a:r>
            <a:endParaRPr/>
          </a:p>
        </p:txBody>
      </p:sp>
      <p:sp>
        <p:nvSpPr>
          <p:cNvPr id="962" name="Google Shape;962;p107"/>
          <p:cNvSpPr txBox="1"/>
          <p:nvPr/>
        </p:nvSpPr>
        <p:spPr>
          <a:xfrm>
            <a:off x="4757915" y="2221206"/>
            <a:ext cx="141064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adenylyl cyclase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107"/>
          <p:cNvSpPr txBox="1"/>
          <p:nvPr/>
        </p:nvSpPr>
        <p:spPr>
          <a:xfrm>
            <a:off x="5021440" y="2760956"/>
            <a:ext cx="244938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adenylyl cyclase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64" name="Google Shape;964;p107"/>
          <p:cNvSpPr txBox="1"/>
          <p:nvPr/>
        </p:nvSpPr>
        <p:spPr>
          <a:xfrm>
            <a:off x="5726290" y="3208631"/>
            <a:ext cx="34573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965" name="Google Shape;965;p107"/>
          <p:cNvSpPr txBox="1"/>
          <p:nvPr/>
        </p:nvSpPr>
        <p:spPr>
          <a:xfrm>
            <a:off x="5716765" y="3511843"/>
            <a:ext cx="143276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Cyclic AMP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107"/>
          <p:cNvSpPr txBox="1"/>
          <p:nvPr/>
        </p:nvSpPr>
        <p:spPr>
          <a:xfrm>
            <a:off x="5056365" y="3780131"/>
            <a:ext cx="1384738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kinase A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7" name="Google Shape;967;p107"/>
          <p:cNvSpPr txBox="1"/>
          <p:nvPr/>
        </p:nvSpPr>
        <p:spPr>
          <a:xfrm>
            <a:off x="5418315" y="4316706"/>
            <a:ext cx="241681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protein kinase A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68" name="Google Shape;968;p107"/>
          <p:cNvSpPr txBox="1"/>
          <p:nvPr/>
        </p:nvSpPr>
        <p:spPr>
          <a:xfrm>
            <a:off x="4834115" y="4621506"/>
            <a:ext cx="187711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phosphorylase kinase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9" name="Google Shape;969;p107"/>
          <p:cNvSpPr txBox="1"/>
          <p:nvPr/>
        </p:nvSpPr>
        <p:spPr>
          <a:xfrm>
            <a:off x="414515" y="5069181"/>
            <a:ext cx="85440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/>
          </a:p>
        </p:txBody>
      </p:sp>
      <p:sp>
        <p:nvSpPr>
          <p:cNvPr id="970" name="Google Shape;970;p107"/>
          <p:cNvSpPr txBox="1"/>
          <p:nvPr/>
        </p:nvSpPr>
        <p:spPr>
          <a:xfrm>
            <a:off x="1936927" y="5481931"/>
            <a:ext cx="814325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Glycogen</a:t>
            </a:r>
            <a:endParaRPr/>
          </a:p>
        </p:txBody>
      </p:sp>
      <p:sp>
        <p:nvSpPr>
          <p:cNvPr id="971" name="Google Shape;971;p107"/>
          <p:cNvSpPr txBox="1"/>
          <p:nvPr/>
        </p:nvSpPr>
        <p:spPr>
          <a:xfrm>
            <a:off x="1714677" y="5851818"/>
            <a:ext cx="181620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Glucose 1-phosphate</a:t>
            </a:r>
            <a:endParaRPr/>
          </a:p>
        </p:txBody>
      </p:sp>
      <p:sp>
        <p:nvSpPr>
          <p:cNvPr id="972" name="Google Shape;972;p107"/>
          <p:cNvSpPr txBox="1"/>
          <p:nvPr/>
        </p:nvSpPr>
        <p:spPr>
          <a:xfrm>
            <a:off x="1982965" y="6055018"/>
            <a:ext cx="132728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molecules)</a:t>
            </a:r>
            <a:endParaRPr/>
          </a:p>
        </p:txBody>
      </p:sp>
      <p:sp>
        <p:nvSpPr>
          <p:cNvPr id="973" name="Google Shape;973;p107"/>
          <p:cNvSpPr txBox="1"/>
          <p:nvPr/>
        </p:nvSpPr>
        <p:spPr>
          <a:xfrm>
            <a:off x="5292902" y="5129506"/>
            <a:ext cx="291586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phosphorylase kinase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74" name="Google Shape;974;p107"/>
          <p:cNvSpPr txBox="1"/>
          <p:nvPr/>
        </p:nvSpPr>
        <p:spPr>
          <a:xfrm>
            <a:off x="4757915" y="5381918"/>
            <a:ext cx="210474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glycogen phosphorylase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5" name="Google Shape;975;p107"/>
          <p:cNvSpPr txBox="1"/>
          <p:nvPr/>
        </p:nvSpPr>
        <p:spPr>
          <a:xfrm>
            <a:off x="5307190" y="5981993"/>
            <a:ext cx="3143489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glycogen phosphorylase (10</a:t>
            </a:r>
            <a:r>
              <a:rPr b="1" baseline="30000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976" name="Google Shape;976;p107"/>
          <p:cNvSpPr txBox="1"/>
          <p:nvPr/>
        </p:nvSpPr>
        <p:spPr>
          <a:xfrm>
            <a:off x="1001017" y="76200"/>
            <a:ext cx="714196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Cytoplasmic response to a signal: the stimulation of glycogen breakdown by epinephrine (adrenaline)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10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pathways can also affect the overall behavior of a cell; for example, a signal could lead to cell division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0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09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Regulation of the Response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10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response to a signal may not be simply “on” or “off”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four aspects of signal regulation: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Amplification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the signal (and thus the response)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Specificit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of the response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Overall efficiency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response, enhanced by scaffolding proteins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 of the signal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10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10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 Amplification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1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Enzyme cascades amplify the cell’s response to the signal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each step, the number of activated products can be much greater than in the preceding step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1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111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Specificity of Cell Signaling and Coordination of the Response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11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kinds of cells have different collections of proteins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different proteins allow cells to detect and respond to different signals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same signal can have different effects in cells with different proteins and pathways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Pathway branching and “cross-talk” further help the cell coordinate incoming signals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11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1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12"/>
          <p:cNvPicPr preferRelativeResize="0"/>
          <p:nvPr/>
        </p:nvPicPr>
        <p:blipFill rotWithShape="1">
          <a:blip r:embed="rId3">
            <a:alphaModFix/>
          </a:blip>
          <a:srcRect b="3592" l="0" r="0" t="0"/>
          <a:stretch/>
        </p:blipFill>
        <p:spPr>
          <a:xfrm>
            <a:off x="298704" y="1383792"/>
            <a:ext cx="8546592" cy="4090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12"/>
          <p:cNvSpPr txBox="1"/>
          <p:nvPr/>
        </p:nvSpPr>
        <p:spPr>
          <a:xfrm>
            <a:off x="378079" y="1562894"/>
            <a:ext cx="80470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112"/>
          <p:cNvSpPr txBox="1"/>
          <p:nvPr/>
        </p:nvSpPr>
        <p:spPr>
          <a:xfrm>
            <a:off x="451104" y="2485232"/>
            <a:ext cx="775853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</p:txBody>
      </p:sp>
      <p:sp>
        <p:nvSpPr>
          <p:cNvPr id="1016" name="Google Shape;1016;p112"/>
          <p:cNvSpPr txBox="1"/>
          <p:nvPr/>
        </p:nvSpPr>
        <p:spPr>
          <a:xfrm>
            <a:off x="1771904" y="3123407"/>
            <a:ext cx="4776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Relay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mole-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cules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112"/>
          <p:cNvSpPr txBox="1"/>
          <p:nvPr/>
        </p:nvSpPr>
        <p:spPr>
          <a:xfrm>
            <a:off x="5612066" y="3434557"/>
            <a:ext cx="1032334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inhibition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112"/>
          <p:cNvSpPr txBox="1"/>
          <p:nvPr/>
        </p:nvSpPr>
        <p:spPr>
          <a:xfrm>
            <a:off x="943949" y="4404383"/>
            <a:ext cx="93936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1</a:t>
            </a:r>
            <a:endParaRPr/>
          </a:p>
        </p:txBody>
      </p:sp>
      <p:sp>
        <p:nvSpPr>
          <p:cNvPr id="1019" name="Google Shape;1019;p112"/>
          <p:cNvSpPr txBox="1"/>
          <p:nvPr/>
        </p:nvSpPr>
        <p:spPr>
          <a:xfrm>
            <a:off x="2525192" y="4402001"/>
            <a:ext cx="93936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2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112"/>
          <p:cNvSpPr txBox="1"/>
          <p:nvPr/>
        </p:nvSpPr>
        <p:spPr>
          <a:xfrm>
            <a:off x="4683345" y="4406763"/>
            <a:ext cx="93936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4</a:t>
            </a:r>
            <a:endParaRPr/>
          </a:p>
        </p:txBody>
      </p:sp>
      <p:sp>
        <p:nvSpPr>
          <p:cNvPr id="1021" name="Google Shape;1021;p112"/>
          <p:cNvSpPr txBox="1"/>
          <p:nvPr/>
        </p:nvSpPr>
        <p:spPr>
          <a:xfrm>
            <a:off x="7357973" y="4394994"/>
            <a:ext cx="93936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5</a:t>
            </a:r>
            <a:endParaRPr/>
          </a:p>
        </p:txBody>
      </p:sp>
      <p:sp>
        <p:nvSpPr>
          <p:cNvPr id="1022" name="Google Shape;1022;p112"/>
          <p:cNvSpPr txBox="1"/>
          <p:nvPr/>
        </p:nvSpPr>
        <p:spPr>
          <a:xfrm>
            <a:off x="406654" y="4772820"/>
            <a:ext cx="1843197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A: Pathway leads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a single response.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112"/>
          <p:cNvSpPr txBox="1"/>
          <p:nvPr/>
        </p:nvSpPr>
        <p:spPr>
          <a:xfrm>
            <a:off x="2521204" y="4772820"/>
            <a:ext cx="173765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B: Pathway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branches,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leading to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responses.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112"/>
          <p:cNvSpPr txBox="1"/>
          <p:nvPr/>
        </p:nvSpPr>
        <p:spPr>
          <a:xfrm>
            <a:off x="4724654" y="4772820"/>
            <a:ext cx="1708801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C: Cross-talk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occurs between 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pathways.</a:t>
            </a:r>
            <a:endParaRPr b="1"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112"/>
          <p:cNvSpPr txBox="1"/>
          <p:nvPr/>
        </p:nvSpPr>
        <p:spPr>
          <a:xfrm>
            <a:off x="6778879" y="4772820"/>
            <a:ext cx="160941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 D: Different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 leads to a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response.</a:t>
            </a:r>
            <a:endParaRPr/>
          </a:p>
        </p:txBody>
      </p:sp>
      <p:sp>
        <p:nvSpPr>
          <p:cNvPr id="1026" name="Google Shape;1026;p112"/>
          <p:cNvSpPr/>
          <p:nvPr/>
        </p:nvSpPr>
        <p:spPr>
          <a:xfrm>
            <a:off x="1495425" y="3130550"/>
            <a:ext cx="193675" cy="571500"/>
          </a:xfrm>
          <a:custGeom>
            <a:rect b="b" l="l" r="r" t="t"/>
            <a:pathLst>
              <a:path extrusionOk="0" h="571500" w="193675">
                <a:moveTo>
                  <a:pt x="15875" y="0"/>
                </a:moveTo>
                <a:lnTo>
                  <a:pt x="193675" y="263525"/>
                </a:lnTo>
                <a:lnTo>
                  <a:pt x="0" y="57150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7" name="Google Shape;1027;p112"/>
          <p:cNvSpPr/>
          <p:nvPr/>
        </p:nvSpPr>
        <p:spPr>
          <a:xfrm>
            <a:off x="1062038" y="2364581"/>
            <a:ext cx="178593" cy="123825"/>
          </a:xfrm>
          <a:custGeom>
            <a:rect b="b" l="l" r="r" t="t"/>
            <a:pathLst>
              <a:path extrusionOk="0" h="123825" w="178593">
                <a:moveTo>
                  <a:pt x="0" y="123825"/>
                </a:moveTo>
                <a:lnTo>
                  <a:pt x="17859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8" name="Google Shape;1028;p112"/>
          <p:cNvSpPr txBox="1"/>
          <p:nvPr/>
        </p:nvSpPr>
        <p:spPr>
          <a:xfrm>
            <a:off x="3558958" y="4405573"/>
            <a:ext cx="939360" cy="1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3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3</a:t>
            </a:r>
            <a:endParaRPr/>
          </a:p>
        </p:txBody>
      </p:sp>
      <p:sp>
        <p:nvSpPr>
          <p:cNvPr id="1029" name="Google Shape;1029;p112"/>
          <p:cNvSpPr txBox="1"/>
          <p:nvPr/>
        </p:nvSpPr>
        <p:spPr>
          <a:xfrm>
            <a:off x="1182786" y="609600"/>
            <a:ext cx="68182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specificity of cell signaling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13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Signaling Efficiency: Scaffolding Proteins and Signaling Complexes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1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Scaffolding proteins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large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relay proteins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which other relay proteins are attached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Scaffolding proteins can increase the signal transduction efficiency by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grouping together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proteins involved in the same pathway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some cases, scaffolding proteins may also help activate some of the relay proteins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1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2" name="Google Shape;1042;p114"/>
          <p:cNvPicPr preferRelativeResize="0"/>
          <p:nvPr/>
        </p:nvPicPr>
        <p:blipFill rotWithShape="1">
          <a:blip r:embed="rId3">
            <a:alphaModFix/>
          </a:blip>
          <a:srcRect b="2854" l="0" r="0" t="0"/>
          <a:stretch/>
        </p:blipFill>
        <p:spPr>
          <a:xfrm>
            <a:off x="298704" y="835152"/>
            <a:ext cx="8546592" cy="5187696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11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114"/>
          <p:cNvSpPr txBox="1"/>
          <p:nvPr/>
        </p:nvSpPr>
        <p:spPr>
          <a:xfrm>
            <a:off x="1422768" y="1365982"/>
            <a:ext cx="138178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114"/>
          <p:cNvSpPr txBox="1"/>
          <p:nvPr/>
        </p:nvSpPr>
        <p:spPr>
          <a:xfrm>
            <a:off x="6586906" y="1261207"/>
            <a:ext cx="1558119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Plasma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membrane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114"/>
          <p:cNvSpPr txBox="1"/>
          <p:nvPr/>
        </p:nvSpPr>
        <p:spPr>
          <a:xfrm>
            <a:off x="1486268" y="2940782"/>
            <a:ext cx="1335302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</p:txBody>
      </p:sp>
      <p:sp>
        <p:nvSpPr>
          <p:cNvPr id="1047" name="Google Shape;1047;p114"/>
          <p:cNvSpPr txBox="1"/>
          <p:nvPr/>
        </p:nvSpPr>
        <p:spPr>
          <a:xfrm>
            <a:off x="7391768" y="3632932"/>
            <a:ext cx="1231106" cy="1333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kinases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114"/>
          <p:cNvSpPr txBox="1"/>
          <p:nvPr/>
        </p:nvSpPr>
        <p:spPr>
          <a:xfrm>
            <a:off x="2519731" y="4842607"/>
            <a:ext cx="1673535" cy="666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Scaffolding</a:t>
            </a:r>
            <a:endParaRPr/>
          </a:p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114"/>
          <p:cNvGrpSpPr/>
          <p:nvPr/>
        </p:nvGrpSpPr>
        <p:grpSpPr>
          <a:xfrm>
            <a:off x="6810988" y="3418610"/>
            <a:ext cx="530047" cy="1260144"/>
            <a:chOff x="3983735" y="1866900"/>
            <a:chExt cx="530047" cy="1260144"/>
          </a:xfrm>
        </p:grpSpPr>
        <p:sp>
          <p:nvSpPr>
            <p:cNvPr id="1050" name="Google Shape;1050;p114"/>
            <p:cNvSpPr/>
            <p:nvPr/>
          </p:nvSpPr>
          <p:spPr>
            <a:xfrm>
              <a:off x="3983735" y="1866900"/>
              <a:ext cx="530047" cy="737184"/>
            </a:xfrm>
            <a:custGeom>
              <a:rect b="b" l="l" r="r" t="t"/>
              <a:pathLst>
                <a:path extrusionOk="0" h="737184" w="530047">
                  <a:moveTo>
                    <a:pt x="139446" y="730834"/>
                  </a:moveTo>
                  <a:lnTo>
                    <a:pt x="523697" y="730834"/>
                  </a:lnTo>
                  <a:lnTo>
                    <a:pt x="6350" y="63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114"/>
            <p:cNvSpPr/>
            <p:nvPr/>
          </p:nvSpPr>
          <p:spPr>
            <a:xfrm>
              <a:off x="4066425" y="2591384"/>
              <a:ext cx="447357" cy="535660"/>
            </a:xfrm>
            <a:custGeom>
              <a:rect b="b" l="l" r="r" t="t"/>
              <a:pathLst>
                <a:path extrusionOk="0" h="535660" w="447357">
                  <a:moveTo>
                    <a:pt x="441007" y="6350"/>
                  </a:moveTo>
                  <a:lnTo>
                    <a:pt x="6350" y="52931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114"/>
          <p:cNvSpPr/>
          <p:nvPr/>
        </p:nvSpPr>
        <p:spPr>
          <a:xfrm>
            <a:off x="2861805" y="2835057"/>
            <a:ext cx="649392" cy="300202"/>
          </a:xfrm>
          <a:custGeom>
            <a:rect b="b" l="l" r="r" t="t"/>
            <a:pathLst>
              <a:path extrusionOk="0" h="300202" w="649392">
                <a:moveTo>
                  <a:pt x="6350" y="293852"/>
                </a:moveTo>
                <a:lnTo>
                  <a:pt x="643042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114"/>
          <p:cNvSpPr/>
          <p:nvPr/>
        </p:nvSpPr>
        <p:spPr>
          <a:xfrm>
            <a:off x="4206320" y="4843270"/>
            <a:ext cx="929233" cy="209651"/>
          </a:xfrm>
          <a:custGeom>
            <a:rect b="b" l="l" r="r" t="t"/>
            <a:pathLst>
              <a:path extrusionOk="0" h="209651" w="929233">
                <a:moveTo>
                  <a:pt x="6350" y="203301"/>
                </a:moveTo>
                <a:lnTo>
                  <a:pt x="922883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054;p114"/>
          <p:cNvSpPr/>
          <p:nvPr/>
        </p:nvSpPr>
        <p:spPr>
          <a:xfrm>
            <a:off x="7268036" y="1913240"/>
            <a:ext cx="25400" cy="374840"/>
          </a:xfrm>
          <a:custGeom>
            <a:rect b="b" l="l" r="r" t="t"/>
            <a:pathLst>
              <a:path extrusionOk="0" h="374840" w="25400">
                <a:moveTo>
                  <a:pt x="6350" y="6350"/>
                </a:moveTo>
                <a:lnTo>
                  <a:pt x="6350" y="36849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114"/>
          <p:cNvSpPr/>
          <p:nvPr/>
        </p:nvSpPr>
        <p:spPr>
          <a:xfrm>
            <a:off x="2823607" y="1551114"/>
            <a:ext cx="852184" cy="407758"/>
          </a:xfrm>
          <a:custGeom>
            <a:rect b="b" l="l" r="r" t="t"/>
            <a:pathLst>
              <a:path extrusionOk="0" h="407758" w="852184">
                <a:moveTo>
                  <a:pt x="6350" y="6350"/>
                </a:moveTo>
                <a:lnTo>
                  <a:pt x="845834" y="40140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114"/>
          <p:cNvSpPr txBox="1"/>
          <p:nvPr/>
        </p:nvSpPr>
        <p:spPr>
          <a:xfrm>
            <a:off x="1752600" y="343551"/>
            <a:ext cx="563916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scaffolding protein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p11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Termination of the Signal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3" name="Google Shape;1063;p11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Inactivation mechanisms are an essential aspect of cell signaling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concentration of external signaling molecules falls, fewer receptors will be bound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Unbound receptors revert to an inactive state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4" name="Google Shape;1064;p11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62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545336" y="213360"/>
            <a:ext cx="6053328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6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9.2_3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2"/>
          <p:cNvSpPr txBox="1"/>
          <p:nvPr/>
        </p:nvSpPr>
        <p:spPr>
          <a:xfrm>
            <a:off x="1918866" y="407066"/>
            <a:ext cx="159017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Exchange of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mating factors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62"/>
          <p:cNvSpPr txBox="1"/>
          <p:nvPr/>
        </p:nvSpPr>
        <p:spPr>
          <a:xfrm>
            <a:off x="4413622" y="303085"/>
            <a:ext cx="100027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</p:txBody>
      </p:sp>
      <p:sp>
        <p:nvSpPr>
          <p:cNvPr id="204" name="Google Shape;204;p62"/>
          <p:cNvSpPr txBox="1"/>
          <p:nvPr/>
        </p:nvSpPr>
        <p:spPr>
          <a:xfrm>
            <a:off x="6038440" y="226885"/>
            <a:ext cx="85600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α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62"/>
          <p:cNvSpPr txBox="1"/>
          <p:nvPr/>
        </p:nvSpPr>
        <p:spPr>
          <a:xfrm>
            <a:off x="6056402" y="2223000"/>
            <a:ext cx="151644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Yeast cell,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mating type </a:t>
            </a: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α</a:t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6" name="Google Shape;206;p62"/>
          <p:cNvSpPr txBox="1"/>
          <p:nvPr/>
        </p:nvSpPr>
        <p:spPr>
          <a:xfrm>
            <a:off x="1921247" y="3044698"/>
            <a:ext cx="74379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Mating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62"/>
          <p:cNvSpPr txBox="1"/>
          <p:nvPr/>
        </p:nvSpPr>
        <p:spPr>
          <a:xfrm>
            <a:off x="4780336" y="3755104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208" name="Google Shape;208;p62"/>
          <p:cNvSpPr txBox="1"/>
          <p:nvPr/>
        </p:nvSpPr>
        <p:spPr>
          <a:xfrm>
            <a:off x="1918866" y="5166392"/>
            <a:ext cx="130805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a/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cell</a:t>
            </a:r>
            <a:endParaRPr/>
          </a:p>
        </p:txBody>
      </p:sp>
      <p:sp>
        <p:nvSpPr>
          <p:cNvPr id="209" name="Google Shape;209;p62"/>
          <p:cNvSpPr txBox="1"/>
          <p:nvPr/>
        </p:nvSpPr>
        <p:spPr>
          <a:xfrm>
            <a:off x="5547099" y="5793327"/>
            <a:ext cx="37510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α</a:t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0" name="Google Shape;210;p62"/>
          <p:cNvSpPr txBox="1"/>
          <p:nvPr/>
        </p:nvSpPr>
        <p:spPr>
          <a:xfrm>
            <a:off x="5115778" y="2169388"/>
            <a:ext cx="85921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factor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62"/>
          <p:cNvSpPr txBox="1"/>
          <p:nvPr/>
        </p:nvSpPr>
        <p:spPr>
          <a:xfrm>
            <a:off x="6485309" y="3747961"/>
            <a:ext cx="1570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α</a:t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2" name="Google Shape;212;p62"/>
          <p:cNvSpPr/>
          <p:nvPr/>
        </p:nvSpPr>
        <p:spPr>
          <a:xfrm>
            <a:off x="5476875" y="2047875"/>
            <a:ext cx="64294" cy="164306"/>
          </a:xfrm>
          <a:custGeom>
            <a:rect b="b" l="l" r="r" t="t"/>
            <a:pathLst>
              <a:path extrusionOk="0" h="164306" w="64294">
                <a:moveTo>
                  <a:pt x="0" y="0"/>
                </a:moveTo>
                <a:lnTo>
                  <a:pt x="64294" y="164306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3" name="Google Shape;213;p62"/>
          <p:cNvSpPr txBox="1"/>
          <p:nvPr/>
        </p:nvSpPr>
        <p:spPr>
          <a:xfrm>
            <a:off x="3686245" y="2225548"/>
            <a:ext cx="151323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Yeast cell,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mating type </a:t>
            </a:r>
            <a:r>
              <a:rPr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4" name="Google Shape;214;p62"/>
          <p:cNvSpPr/>
          <p:nvPr/>
        </p:nvSpPr>
        <p:spPr>
          <a:xfrm>
            <a:off x="4924425" y="540544"/>
            <a:ext cx="133350" cy="340519"/>
          </a:xfrm>
          <a:custGeom>
            <a:rect b="b" l="l" r="r" t="t"/>
            <a:pathLst>
              <a:path extrusionOk="0" h="340519" w="133350">
                <a:moveTo>
                  <a:pt x="0" y="0"/>
                </a:moveTo>
                <a:lnTo>
                  <a:pt x="133350" y="340519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15" name="Google Shape;215;p62"/>
          <p:cNvSpPr/>
          <p:nvPr/>
        </p:nvSpPr>
        <p:spPr>
          <a:xfrm>
            <a:off x="5824538" y="423863"/>
            <a:ext cx="173831" cy="114300"/>
          </a:xfrm>
          <a:custGeom>
            <a:rect b="b" l="l" r="r" t="t"/>
            <a:pathLst>
              <a:path extrusionOk="0" h="114300" w="173831">
                <a:moveTo>
                  <a:pt x="0" y="114300"/>
                </a:moveTo>
                <a:lnTo>
                  <a:pt x="173831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16" name="Google Shape;216;p62"/>
          <p:cNvGrpSpPr/>
          <p:nvPr/>
        </p:nvGrpSpPr>
        <p:grpSpPr>
          <a:xfrm>
            <a:off x="1597516" y="3049460"/>
            <a:ext cx="219456" cy="256480"/>
            <a:chOff x="1597820" y="5173692"/>
            <a:chExt cx="219456" cy="256480"/>
          </a:xfrm>
        </p:grpSpPr>
        <p:sp>
          <p:nvSpPr>
            <p:cNvPr id="217" name="Google Shape;217;p62"/>
            <p:cNvSpPr/>
            <p:nvPr/>
          </p:nvSpPr>
          <p:spPr>
            <a:xfrm>
              <a:off x="1597820" y="5182376"/>
              <a:ext cx="219456" cy="220377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18" name="Google Shape;218;p62"/>
            <p:cNvSpPr txBox="1"/>
            <p:nvPr/>
          </p:nvSpPr>
          <p:spPr>
            <a:xfrm>
              <a:off x="1643428" y="5173692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2"/>
          <p:cNvGrpSpPr/>
          <p:nvPr/>
        </p:nvGrpSpPr>
        <p:grpSpPr>
          <a:xfrm>
            <a:off x="1600995" y="5173692"/>
            <a:ext cx="219456" cy="256480"/>
            <a:chOff x="1597820" y="5173692"/>
            <a:chExt cx="219456" cy="256480"/>
          </a:xfrm>
        </p:grpSpPr>
        <p:sp>
          <p:nvSpPr>
            <p:cNvPr id="220" name="Google Shape;220;p62"/>
            <p:cNvSpPr/>
            <p:nvPr/>
          </p:nvSpPr>
          <p:spPr>
            <a:xfrm>
              <a:off x="1597820" y="5182376"/>
              <a:ext cx="219456" cy="220377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1" name="Google Shape;221;p62"/>
            <p:cNvSpPr txBox="1"/>
            <p:nvPr/>
          </p:nvSpPr>
          <p:spPr>
            <a:xfrm>
              <a:off x="1643428" y="5173692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62"/>
          <p:cNvGrpSpPr/>
          <p:nvPr/>
        </p:nvGrpSpPr>
        <p:grpSpPr>
          <a:xfrm>
            <a:off x="1597533" y="410340"/>
            <a:ext cx="219456" cy="256480"/>
            <a:chOff x="1597820" y="5173692"/>
            <a:chExt cx="219456" cy="256480"/>
          </a:xfrm>
        </p:grpSpPr>
        <p:sp>
          <p:nvSpPr>
            <p:cNvPr id="223" name="Google Shape;223;p62"/>
            <p:cNvSpPr/>
            <p:nvPr/>
          </p:nvSpPr>
          <p:spPr>
            <a:xfrm>
              <a:off x="1597820" y="5182376"/>
              <a:ext cx="219456" cy="220377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24" name="Google Shape;224;p62"/>
            <p:cNvSpPr txBox="1"/>
            <p:nvPr/>
          </p:nvSpPr>
          <p:spPr>
            <a:xfrm>
              <a:off x="1643428" y="5173692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62"/>
          <p:cNvSpPr txBox="1"/>
          <p:nvPr/>
        </p:nvSpPr>
        <p:spPr>
          <a:xfrm>
            <a:off x="6740104" y="1258760"/>
            <a:ext cx="15709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α</a:t>
            </a:r>
            <a:endParaRPr b="1" sz="180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6" name="Google Shape;226;p62"/>
          <p:cNvSpPr txBox="1"/>
          <p:nvPr/>
        </p:nvSpPr>
        <p:spPr>
          <a:xfrm>
            <a:off x="4370762" y="1261141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endParaRPr/>
          </a:p>
        </p:txBody>
      </p:sp>
      <p:sp>
        <p:nvSpPr>
          <p:cNvPr id="227" name="Google Shape;227;p62"/>
          <p:cNvSpPr txBox="1"/>
          <p:nvPr/>
        </p:nvSpPr>
        <p:spPr>
          <a:xfrm>
            <a:off x="30916" y="1180911"/>
            <a:ext cx="3581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between mating yeast cells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16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9.5: </a:t>
            </a:r>
            <a:r>
              <a:rPr b="1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Apoptosis</a:t>
            </a:r>
            <a:r>
              <a:rPr b="0" i="0" lang="en-US" sz="3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细胞凋亡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integrates multiple cell-signaling pathways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11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Cells that are infected, damaged, or at the end of their functional lives often undergo “programmed cell death”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best-understood type 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the cell are chopped up and packaged into vesicles that are digested by scavenger cells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prevents enzymes from leaking out of a dying cell and damaging neighboring cells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11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7" name="Google Shape;1077;p117"/>
          <p:cNvPicPr preferRelativeResize="0"/>
          <p:nvPr/>
        </p:nvPicPr>
        <p:blipFill rotWithShape="1">
          <a:blip r:embed="rId3">
            <a:alphaModFix/>
          </a:blip>
          <a:srcRect b="3925" l="0" r="0" t="0"/>
          <a:stretch/>
        </p:blipFill>
        <p:spPr>
          <a:xfrm>
            <a:off x="1258824" y="1563624"/>
            <a:ext cx="6626352" cy="37307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11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9.19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117"/>
          <p:cNvSpPr txBox="1"/>
          <p:nvPr/>
        </p:nvSpPr>
        <p:spPr>
          <a:xfrm>
            <a:off x="7230232" y="4919346"/>
            <a:ext cx="59471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 </a:t>
            </a:r>
            <a:endParaRPr b="1"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0" name="Google Shape;1080;p117"/>
          <p:cNvGrpSpPr/>
          <p:nvPr/>
        </p:nvGrpSpPr>
        <p:grpSpPr>
          <a:xfrm rot="5400000">
            <a:off x="7409116" y="4633021"/>
            <a:ext cx="164592" cy="423863"/>
            <a:chOff x="3814924" y="4519893"/>
            <a:chExt cx="153047" cy="1053285"/>
          </a:xfrm>
        </p:grpSpPr>
        <p:sp>
          <p:nvSpPr>
            <p:cNvPr id="1081" name="Google Shape;1081;p117"/>
            <p:cNvSpPr/>
            <p:nvPr/>
          </p:nvSpPr>
          <p:spPr>
            <a:xfrm>
              <a:off x="3814924" y="4519893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117"/>
            <p:cNvSpPr/>
            <p:nvPr/>
          </p:nvSpPr>
          <p:spPr>
            <a:xfrm>
              <a:off x="3814924" y="5532234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17"/>
            <p:cNvSpPr/>
            <p:nvPr/>
          </p:nvSpPr>
          <p:spPr>
            <a:xfrm>
              <a:off x="3881222" y="4523031"/>
              <a:ext cx="40944" cy="1029677"/>
            </a:xfrm>
            <a:custGeom>
              <a:rect b="b" l="l" r="r" t="t"/>
              <a:pathLst>
                <a:path extrusionOk="0" h="1029677" w="40944">
                  <a:moveTo>
                    <a:pt x="10236" y="10236"/>
                  </a:moveTo>
                  <a:lnTo>
                    <a:pt x="10236" y="1019441"/>
                  </a:lnTo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4" name="Google Shape;1084;p117"/>
          <p:cNvSpPr txBox="1"/>
          <p:nvPr/>
        </p:nvSpPr>
        <p:spPr>
          <a:xfrm>
            <a:off x="1258824" y="838200"/>
            <a:ext cx="66263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of a human white blood cell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18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in the Soil Worm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Caenorhabditis elegans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11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worms and other organisms, apoptosis is triggered by signals that activate a cascade of “suicide” proteins in the cells programmed to die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death signal is received, an apoptosis-inhibiting protein (Ced-9) is inactivated, triggering a cascade of caspase proteins that promote apoptosis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chief caspase in the nematode is called Ced-3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11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7" name="Google Shape;1097;p119"/>
          <p:cNvPicPr preferRelativeResize="0"/>
          <p:nvPr/>
        </p:nvPicPr>
        <p:blipFill rotWithShape="1">
          <a:blip r:embed="rId3">
            <a:alphaModFix/>
          </a:blip>
          <a:srcRect b="4097" l="0" r="0" t="0"/>
          <a:stretch/>
        </p:blipFill>
        <p:spPr>
          <a:xfrm>
            <a:off x="298704" y="1645920"/>
            <a:ext cx="8546592" cy="356616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1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9.20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119"/>
          <p:cNvSpPr txBox="1"/>
          <p:nvPr/>
        </p:nvSpPr>
        <p:spPr>
          <a:xfrm>
            <a:off x="1083823" y="1647224"/>
            <a:ext cx="1883016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Ced-9 protein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inhibits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Ced-4 activity.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0" name="Google Shape;1100;p119"/>
          <p:cNvSpPr txBox="1"/>
          <p:nvPr/>
        </p:nvSpPr>
        <p:spPr>
          <a:xfrm>
            <a:off x="1998223" y="2342549"/>
            <a:ext cx="124072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Mitochondrion</a:t>
            </a:r>
            <a:endParaRPr/>
          </a:p>
        </p:txBody>
      </p:sp>
      <p:sp>
        <p:nvSpPr>
          <p:cNvPr id="1101" name="Google Shape;1101;p119"/>
          <p:cNvSpPr txBox="1"/>
          <p:nvPr/>
        </p:nvSpPr>
        <p:spPr>
          <a:xfrm>
            <a:off x="4268348" y="2412399"/>
            <a:ext cx="783869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Death-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2" name="Google Shape;1102;p119"/>
          <p:cNvSpPr txBox="1"/>
          <p:nvPr/>
        </p:nvSpPr>
        <p:spPr>
          <a:xfrm>
            <a:off x="5247835" y="1647224"/>
            <a:ext cx="1678345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 Ced-9 does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inhibit </a:t>
            </a: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Ced-4.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19"/>
          <p:cNvSpPr txBox="1"/>
          <p:nvPr/>
        </p:nvSpPr>
        <p:spPr>
          <a:xfrm>
            <a:off x="8322823" y="1647224"/>
            <a:ext cx="49853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Cell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forms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blebs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19"/>
          <p:cNvSpPr txBox="1"/>
          <p:nvPr/>
        </p:nvSpPr>
        <p:spPr>
          <a:xfrm>
            <a:off x="5331973" y="3228374"/>
            <a:ext cx="53700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19"/>
          <p:cNvSpPr txBox="1"/>
          <p:nvPr/>
        </p:nvSpPr>
        <p:spPr>
          <a:xfrm>
            <a:off x="5331973" y="3431574"/>
            <a:ext cx="49693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Ced-4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p119"/>
          <p:cNvSpPr txBox="1"/>
          <p:nvPr/>
        </p:nvSpPr>
        <p:spPr>
          <a:xfrm>
            <a:off x="1648973" y="3964974"/>
            <a:ext cx="49693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Ced-4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119"/>
          <p:cNvSpPr txBox="1"/>
          <p:nvPr/>
        </p:nvSpPr>
        <p:spPr>
          <a:xfrm>
            <a:off x="6039998" y="4074512"/>
            <a:ext cx="864019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cascade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119"/>
          <p:cNvSpPr txBox="1"/>
          <p:nvPr/>
        </p:nvSpPr>
        <p:spPr>
          <a:xfrm>
            <a:off x="7330635" y="3417287"/>
            <a:ext cx="884858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Nucleases</a:t>
            </a:r>
            <a:endParaRPr/>
          </a:p>
        </p:txBody>
      </p:sp>
      <p:sp>
        <p:nvSpPr>
          <p:cNvPr id="1109" name="Google Shape;1109;p119"/>
          <p:cNvSpPr txBox="1"/>
          <p:nvPr/>
        </p:nvSpPr>
        <p:spPr>
          <a:xfrm>
            <a:off x="7375085" y="3785587"/>
            <a:ext cx="844783" cy="410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proteases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0" name="Google Shape;1110;p119"/>
          <p:cNvSpPr txBox="1"/>
          <p:nvPr/>
        </p:nvSpPr>
        <p:spPr>
          <a:xfrm>
            <a:off x="340873" y="4118962"/>
            <a:ext cx="823944" cy="8207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Receptor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death-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signaling</a:t>
            </a:r>
            <a:endParaRPr/>
          </a:p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1" name="Google Shape;1111;p119"/>
          <p:cNvSpPr txBox="1"/>
          <p:nvPr/>
        </p:nvSpPr>
        <p:spPr>
          <a:xfrm>
            <a:off x="1568010" y="4322162"/>
            <a:ext cx="142026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Inactive proteins</a:t>
            </a:r>
            <a:endParaRPr/>
          </a:p>
        </p:txBody>
      </p:sp>
      <p:sp>
        <p:nvSpPr>
          <p:cNvPr id="1112" name="Google Shape;1112;p119"/>
          <p:cNvSpPr txBox="1"/>
          <p:nvPr/>
        </p:nvSpPr>
        <p:spPr>
          <a:xfrm>
            <a:off x="340873" y="4976212"/>
            <a:ext cx="1598194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No death signal</a:t>
            </a:r>
            <a:endParaRPr/>
          </a:p>
        </p:txBody>
      </p:sp>
      <p:sp>
        <p:nvSpPr>
          <p:cNvPr id="1113" name="Google Shape;1113;p119"/>
          <p:cNvSpPr txBox="1"/>
          <p:nvPr/>
        </p:nvSpPr>
        <p:spPr>
          <a:xfrm>
            <a:off x="4268348" y="4976212"/>
            <a:ext cx="1340110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Death signal</a:t>
            </a:r>
            <a:endParaRPr/>
          </a:p>
        </p:txBody>
      </p:sp>
      <p:sp>
        <p:nvSpPr>
          <p:cNvPr id="1114" name="Google Shape;1114;p119"/>
          <p:cNvSpPr txBox="1"/>
          <p:nvPr/>
        </p:nvSpPr>
        <p:spPr>
          <a:xfrm>
            <a:off x="5947970" y="3232536"/>
            <a:ext cx="537006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119"/>
          <p:cNvSpPr txBox="1"/>
          <p:nvPr/>
        </p:nvSpPr>
        <p:spPr>
          <a:xfrm>
            <a:off x="5947970" y="3435736"/>
            <a:ext cx="49693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Ced-3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119"/>
          <p:cNvSpPr txBox="1"/>
          <p:nvPr/>
        </p:nvSpPr>
        <p:spPr>
          <a:xfrm>
            <a:off x="2220472" y="3964974"/>
            <a:ext cx="496931" cy="205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Ced-3</a:t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19"/>
          <p:cNvSpPr/>
          <p:nvPr/>
        </p:nvSpPr>
        <p:spPr>
          <a:xfrm>
            <a:off x="1912894" y="2040099"/>
            <a:ext cx="25400" cy="959992"/>
          </a:xfrm>
          <a:custGeom>
            <a:rect b="b" l="l" r="r" t="t"/>
            <a:pathLst>
              <a:path extrusionOk="0" h="959992" w="25400">
                <a:moveTo>
                  <a:pt x="6350" y="953643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119"/>
          <p:cNvSpPr/>
          <p:nvPr/>
        </p:nvSpPr>
        <p:spPr>
          <a:xfrm>
            <a:off x="672593" y="3620056"/>
            <a:ext cx="233509" cy="542023"/>
          </a:xfrm>
          <a:custGeom>
            <a:rect b="b" l="l" r="r" t="t"/>
            <a:pathLst>
              <a:path extrusionOk="0" h="542023" w="233509">
                <a:moveTo>
                  <a:pt x="6350" y="535673"/>
                </a:moveTo>
                <a:lnTo>
                  <a:pt x="227159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119"/>
          <p:cNvSpPr/>
          <p:nvPr/>
        </p:nvSpPr>
        <p:spPr>
          <a:xfrm>
            <a:off x="1659567" y="4176011"/>
            <a:ext cx="1039228" cy="153631"/>
          </a:xfrm>
          <a:custGeom>
            <a:rect b="b" l="l" r="r" t="t"/>
            <a:pathLst>
              <a:path extrusionOk="0" h="153631" w="1039228">
                <a:moveTo>
                  <a:pt x="6350" y="6350"/>
                </a:moveTo>
                <a:cubicBezTo>
                  <a:pt x="6350" y="6350"/>
                  <a:pt x="13182" y="90919"/>
                  <a:pt x="62725" y="90919"/>
                </a:cubicBezTo>
                <a:cubicBezTo>
                  <a:pt x="112052" y="90919"/>
                  <a:pt x="413905" y="90919"/>
                  <a:pt x="452678" y="90919"/>
                </a:cubicBezTo>
                <a:cubicBezTo>
                  <a:pt x="491439" y="90919"/>
                  <a:pt x="519620" y="147281"/>
                  <a:pt x="519620" y="147281"/>
                </a:cubicBezTo>
                <a:cubicBezTo>
                  <a:pt x="519620" y="147281"/>
                  <a:pt x="547801" y="90919"/>
                  <a:pt x="586574" y="90919"/>
                </a:cubicBezTo>
                <a:cubicBezTo>
                  <a:pt x="625322" y="90919"/>
                  <a:pt x="927176" y="90919"/>
                  <a:pt x="976502" y="90919"/>
                </a:cubicBezTo>
                <a:cubicBezTo>
                  <a:pt x="1025842" y="90919"/>
                  <a:pt x="1032878" y="6350"/>
                  <a:pt x="1032878" y="6350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119"/>
          <p:cNvSpPr/>
          <p:nvPr/>
        </p:nvSpPr>
        <p:spPr>
          <a:xfrm>
            <a:off x="5818880" y="2039122"/>
            <a:ext cx="25400" cy="819670"/>
          </a:xfrm>
          <a:custGeom>
            <a:rect b="b" l="l" r="r" t="t"/>
            <a:pathLst>
              <a:path extrusionOk="0" h="819670" w="25400">
                <a:moveTo>
                  <a:pt x="6350" y="813320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119"/>
          <p:cNvSpPr/>
          <p:nvPr/>
        </p:nvSpPr>
        <p:spPr>
          <a:xfrm>
            <a:off x="4717435" y="2999470"/>
            <a:ext cx="25400" cy="471309"/>
          </a:xfrm>
          <a:custGeom>
            <a:rect b="b" l="l" r="r" t="t"/>
            <a:pathLst>
              <a:path extrusionOk="0" h="471309" w="25400">
                <a:moveTo>
                  <a:pt x="6350" y="464959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119"/>
          <p:cNvSpPr/>
          <p:nvPr/>
        </p:nvSpPr>
        <p:spPr>
          <a:xfrm>
            <a:off x="7771213" y="1915855"/>
            <a:ext cx="515937" cy="382282"/>
          </a:xfrm>
          <a:custGeom>
            <a:rect b="b" l="l" r="r" t="t"/>
            <a:pathLst>
              <a:path extrusionOk="0" h="382282" w="515937">
                <a:moveTo>
                  <a:pt x="6350" y="175488"/>
                </a:moveTo>
                <a:lnTo>
                  <a:pt x="509587" y="6350"/>
                </a:lnTo>
                <a:lnTo>
                  <a:pt x="375932" y="37593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3" name="Google Shape;1123;p119"/>
          <p:cNvSpPr/>
          <p:nvPr/>
        </p:nvSpPr>
        <p:spPr>
          <a:xfrm>
            <a:off x="2418074" y="2519093"/>
            <a:ext cx="111112" cy="98882"/>
          </a:xfrm>
          <a:custGeom>
            <a:rect b="b" l="l" r="r" t="t"/>
            <a:pathLst>
              <a:path extrusionOk="0" h="98882" w="111112">
                <a:moveTo>
                  <a:pt x="104762" y="92532"/>
                </a:moveTo>
                <a:lnTo>
                  <a:pt x="6350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119"/>
          <p:cNvSpPr txBox="1"/>
          <p:nvPr/>
        </p:nvSpPr>
        <p:spPr>
          <a:xfrm>
            <a:off x="1295400" y="609600"/>
            <a:ext cx="6705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basis of apoptosis in </a:t>
            </a:r>
            <a:r>
              <a:rPr i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elegans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Apoptotic Pathways and the Signals That Trigger Them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12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humans and other mammals, several different pathways, including about 15 caspases, can carry out apoptosis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can be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triggered by signals from outside the cell or inside it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signals can result from irreparable DNA damage or excessive protein misfolding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12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12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evolved early in animal evolution and is essential for the development and maintenance of all animals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example, apoptosis is a normal part of development of hands and feet in humans (and paws in other mammals)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Apoptosis may be involved in some diseases (for example,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Parkinson’s and Alzheimer’s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 interference with apoptosis may contribute to some cancers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12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4" name="Google Shape;1144;p122"/>
          <p:cNvPicPr preferRelativeResize="0"/>
          <p:nvPr/>
        </p:nvPicPr>
        <p:blipFill rotWithShape="1">
          <a:blip r:embed="rId3">
            <a:alphaModFix/>
          </a:blip>
          <a:srcRect b="5966" l="0" r="0" t="0"/>
          <a:stretch/>
        </p:blipFill>
        <p:spPr>
          <a:xfrm>
            <a:off x="298704" y="2228088"/>
            <a:ext cx="8546592" cy="24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145" name="Google Shape;1145;p12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9.21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122"/>
          <p:cNvSpPr txBox="1"/>
          <p:nvPr/>
        </p:nvSpPr>
        <p:spPr>
          <a:xfrm>
            <a:off x="1743894" y="2234438"/>
            <a:ext cx="117981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Interdigital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tissue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122"/>
          <p:cNvSpPr txBox="1"/>
          <p:nvPr/>
        </p:nvSpPr>
        <p:spPr>
          <a:xfrm>
            <a:off x="4039419" y="2234438"/>
            <a:ext cx="1885131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 undergoing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apoptosis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22"/>
          <p:cNvSpPr txBox="1"/>
          <p:nvPr/>
        </p:nvSpPr>
        <p:spPr>
          <a:xfrm>
            <a:off x="6169844" y="2393189"/>
            <a:ext cx="60272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mm</a:t>
            </a:r>
            <a:endParaRPr/>
          </a:p>
        </p:txBody>
      </p:sp>
      <p:sp>
        <p:nvSpPr>
          <p:cNvPr id="1149" name="Google Shape;1149;p122"/>
          <p:cNvSpPr txBox="1"/>
          <p:nvPr/>
        </p:nvSpPr>
        <p:spPr>
          <a:xfrm>
            <a:off x="7163619" y="2234438"/>
            <a:ext cx="166712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between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digits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122"/>
          <p:cNvSpPr/>
          <p:nvPr/>
        </p:nvSpPr>
        <p:spPr>
          <a:xfrm>
            <a:off x="2076009" y="2716431"/>
            <a:ext cx="283421" cy="700636"/>
          </a:xfrm>
          <a:custGeom>
            <a:rect b="b" l="l" r="r" t="t"/>
            <a:pathLst>
              <a:path extrusionOk="0" h="700636" w="283421">
                <a:moveTo>
                  <a:pt x="6350" y="694286"/>
                </a:moveTo>
                <a:lnTo>
                  <a:pt x="277071" y="63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122"/>
          <p:cNvSpPr/>
          <p:nvPr/>
        </p:nvSpPr>
        <p:spPr>
          <a:xfrm>
            <a:off x="5064035" y="2716431"/>
            <a:ext cx="181152" cy="707160"/>
          </a:xfrm>
          <a:custGeom>
            <a:rect b="b" l="l" r="r" t="t"/>
            <a:pathLst>
              <a:path extrusionOk="0" h="707160" w="181152">
                <a:moveTo>
                  <a:pt x="6350" y="700810"/>
                </a:moveTo>
                <a:lnTo>
                  <a:pt x="174802" y="63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122"/>
          <p:cNvSpPr/>
          <p:nvPr/>
        </p:nvSpPr>
        <p:spPr>
          <a:xfrm>
            <a:off x="7891118" y="2709091"/>
            <a:ext cx="227723" cy="531914"/>
          </a:xfrm>
          <a:custGeom>
            <a:rect b="b" l="l" r="r" t="t"/>
            <a:pathLst>
              <a:path extrusionOk="0" h="531914" w="227723">
                <a:moveTo>
                  <a:pt x="6350" y="525564"/>
                </a:moveTo>
                <a:lnTo>
                  <a:pt x="221373" y="635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3" name="Google Shape;1153;p122"/>
          <p:cNvGrpSpPr/>
          <p:nvPr/>
        </p:nvGrpSpPr>
        <p:grpSpPr>
          <a:xfrm rot="5400000">
            <a:off x="6405426" y="2304382"/>
            <a:ext cx="128147" cy="729376"/>
            <a:chOff x="3814924" y="4519893"/>
            <a:chExt cx="153047" cy="1053285"/>
          </a:xfrm>
        </p:grpSpPr>
        <p:sp>
          <p:nvSpPr>
            <p:cNvPr id="1154" name="Google Shape;1154;p122"/>
            <p:cNvSpPr/>
            <p:nvPr/>
          </p:nvSpPr>
          <p:spPr>
            <a:xfrm>
              <a:off x="3814924" y="4519893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22"/>
            <p:cNvSpPr/>
            <p:nvPr/>
          </p:nvSpPr>
          <p:spPr>
            <a:xfrm>
              <a:off x="3814924" y="5532234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22"/>
            <p:cNvSpPr/>
            <p:nvPr/>
          </p:nvSpPr>
          <p:spPr>
            <a:xfrm>
              <a:off x="3881222" y="4523031"/>
              <a:ext cx="40944" cy="1029677"/>
            </a:xfrm>
            <a:custGeom>
              <a:rect b="b" l="l" r="r" t="t"/>
              <a:pathLst>
                <a:path extrusionOk="0" h="1029677" w="40944">
                  <a:moveTo>
                    <a:pt x="10236" y="10236"/>
                  </a:moveTo>
                  <a:lnTo>
                    <a:pt x="10236" y="101944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7" name="Google Shape;1157;p122"/>
          <p:cNvSpPr/>
          <p:nvPr/>
        </p:nvSpPr>
        <p:spPr>
          <a:xfrm>
            <a:off x="2076009" y="2716431"/>
            <a:ext cx="283421" cy="700636"/>
          </a:xfrm>
          <a:custGeom>
            <a:rect b="b" l="l" r="r" t="t"/>
            <a:pathLst>
              <a:path extrusionOk="0" h="700636" w="283421">
                <a:moveTo>
                  <a:pt x="6350" y="694286"/>
                </a:moveTo>
                <a:lnTo>
                  <a:pt x="277071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122"/>
          <p:cNvSpPr/>
          <p:nvPr/>
        </p:nvSpPr>
        <p:spPr>
          <a:xfrm>
            <a:off x="5064035" y="2716431"/>
            <a:ext cx="181152" cy="707160"/>
          </a:xfrm>
          <a:custGeom>
            <a:rect b="b" l="l" r="r" t="t"/>
            <a:pathLst>
              <a:path extrusionOk="0" h="707160" w="181152">
                <a:moveTo>
                  <a:pt x="6350" y="700810"/>
                </a:moveTo>
                <a:lnTo>
                  <a:pt x="174802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122"/>
          <p:cNvSpPr/>
          <p:nvPr/>
        </p:nvSpPr>
        <p:spPr>
          <a:xfrm>
            <a:off x="7891118" y="2709091"/>
            <a:ext cx="227723" cy="531914"/>
          </a:xfrm>
          <a:custGeom>
            <a:rect b="b" l="l" r="r" t="t"/>
            <a:pathLst>
              <a:path extrusionOk="0" h="531914" w="227723">
                <a:moveTo>
                  <a:pt x="6350" y="525564"/>
                </a:moveTo>
                <a:lnTo>
                  <a:pt x="221373" y="635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122"/>
          <p:cNvSpPr txBox="1"/>
          <p:nvPr/>
        </p:nvSpPr>
        <p:spPr>
          <a:xfrm>
            <a:off x="606552" y="1161319"/>
            <a:ext cx="79308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apoptosis during paw development in the mouse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Ancestral signaling molecules likely evolved in prokaryotes and single-celled eukaryotes and were adopted for use in their multicellular descendants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Cell signaling is critical among prokaryotes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concentration of signaling molecules allows bacteria to sense local population density in a process called quorum sensing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6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298704" y="213360"/>
            <a:ext cx="854659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6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9.3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64"/>
          <p:cNvSpPr txBox="1"/>
          <p:nvPr/>
        </p:nvSpPr>
        <p:spPr>
          <a:xfrm>
            <a:off x="692085" y="1065470"/>
            <a:ext cx="125675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rod-shaped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4"/>
          <p:cNvSpPr txBox="1"/>
          <p:nvPr/>
        </p:nvSpPr>
        <p:spPr>
          <a:xfrm>
            <a:off x="7470710" y="2232283"/>
            <a:ext cx="135934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progress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64"/>
          <p:cNvSpPr txBox="1"/>
          <p:nvPr/>
        </p:nvSpPr>
        <p:spPr>
          <a:xfrm>
            <a:off x="692085" y="3937258"/>
            <a:ext cx="159017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Spore-forming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(fruiting body)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64"/>
          <p:cNvSpPr txBox="1"/>
          <p:nvPr/>
        </p:nvSpPr>
        <p:spPr>
          <a:xfrm>
            <a:off x="2282264" y="2821878"/>
            <a:ext cx="7950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 mm</a:t>
            </a:r>
            <a:endParaRPr/>
          </a:p>
        </p:txBody>
      </p:sp>
      <p:sp>
        <p:nvSpPr>
          <p:cNvPr id="245" name="Google Shape;245;p64"/>
          <p:cNvSpPr txBox="1"/>
          <p:nvPr/>
        </p:nvSpPr>
        <p:spPr>
          <a:xfrm>
            <a:off x="6295464" y="4307778"/>
            <a:ext cx="795089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2.5 mm</a:t>
            </a:r>
            <a:endParaRPr/>
          </a:p>
        </p:txBody>
      </p:sp>
      <p:sp>
        <p:nvSpPr>
          <p:cNvPr id="246" name="Google Shape;246;p64"/>
          <p:cNvSpPr txBox="1"/>
          <p:nvPr/>
        </p:nvSpPr>
        <p:spPr>
          <a:xfrm>
            <a:off x="3088155" y="6106073"/>
            <a:ext cx="166712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Fruiting bodies</a:t>
            </a:r>
            <a:endParaRPr/>
          </a:p>
        </p:txBody>
      </p:sp>
      <p:sp>
        <p:nvSpPr>
          <p:cNvPr id="247" name="Google Shape;247;p64"/>
          <p:cNvSpPr/>
          <p:nvPr/>
        </p:nvSpPr>
        <p:spPr>
          <a:xfrm>
            <a:off x="4805363" y="5550694"/>
            <a:ext cx="938212" cy="700087"/>
          </a:xfrm>
          <a:custGeom>
            <a:rect b="b" l="l" r="r" t="t"/>
            <a:pathLst>
              <a:path extrusionOk="0" h="700087" w="938212">
                <a:moveTo>
                  <a:pt x="431006" y="0"/>
                </a:moveTo>
                <a:lnTo>
                  <a:pt x="0" y="700087"/>
                </a:lnTo>
                <a:lnTo>
                  <a:pt x="938212" y="192881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pSp>
        <p:nvGrpSpPr>
          <p:cNvPr id="248" name="Google Shape;248;p64"/>
          <p:cNvGrpSpPr/>
          <p:nvPr/>
        </p:nvGrpSpPr>
        <p:grpSpPr>
          <a:xfrm rot="5400000">
            <a:off x="6620439" y="4390420"/>
            <a:ext cx="128016" cy="447120"/>
            <a:chOff x="3814924" y="4519893"/>
            <a:chExt cx="153047" cy="1053285"/>
          </a:xfrm>
        </p:grpSpPr>
        <p:sp>
          <p:nvSpPr>
            <p:cNvPr id="249" name="Google Shape;249;p64"/>
            <p:cNvSpPr/>
            <p:nvPr/>
          </p:nvSpPr>
          <p:spPr>
            <a:xfrm>
              <a:off x="3814924" y="4519893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64"/>
            <p:cNvSpPr/>
            <p:nvPr/>
          </p:nvSpPr>
          <p:spPr>
            <a:xfrm>
              <a:off x="3814924" y="5532234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4"/>
            <p:cNvSpPr/>
            <p:nvPr/>
          </p:nvSpPr>
          <p:spPr>
            <a:xfrm>
              <a:off x="3881222" y="4523031"/>
              <a:ext cx="40944" cy="1029677"/>
            </a:xfrm>
            <a:custGeom>
              <a:rect b="b" l="l" r="r" t="t"/>
              <a:pathLst>
                <a:path extrusionOk="0" h="1029677" w="40944">
                  <a:moveTo>
                    <a:pt x="10236" y="10236"/>
                  </a:moveTo>
                  <a:lnTo>
                    <a:pt x="10236" y="101944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64"/>
          <p:cNvGrpSpPr/>
          <p:nvPr/>
        </p:nvGrpSpPr>
        <p:grpSpPr>
          <a:xfrm rot="5400000">
            <a:off x="2614461" y="2802435"/>
            <a:ext cx="128016" cy="615237"/>
            <a:chOff x="3814924" y="4519893"/>
            <a:chExt cx="153047" cy="1053285"/>
          </a:xfrm>
        </p:grpSpPr>
        <p:sp>
          <p:nvSpPr>
            <p:cNvPr id="253" name="Google Shape;253;p64"/>
            <p:cNvSpPr/>
            <p:nvPr/>
          </p:nvSpPr>
          <p:spPr>
            <a:xfrm>
              <a:off x="3814924" y="4519893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64"/>
            <p:cNvSpPr/>
            <p:nvPr/>
          </p:nvSpPr>
          <p:spPr>
            <a:xfrm>
              <a:off x="3814924" y="5532234"/>
              <a:ext cx="153047" cy="40944"/>
            </a:xfrm>
            <a:custGeom>
              <a:rect b="b" l="l" r="r" t="t"/>
              <a:pathLst>
                <a:path extrusionOk="0" h="40944" w="153047">
                  <a:moveTo>
                    <a:pt x="142811" y="10236"/>
                  </a:moveTo>
                  <a:lnTo>
                    <a:pt x="10236" y="10236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4"/>
            <p:cNvSpPr/>
            <p:nvPr/>
          </p:nvSpPr>
          <p:spPr>
            <a:xfrm>
              <a:off x="3881222" y="4523031"/>
              <a:ext cx="40944" cy="1029677"/>
            </a:xfrm>
            <a:custGeom>
              <a:rect b="b" l="l" r="r" t="t"/>
              <a:pathLst>
                <a:path extrusionOk="0" h="1029677" w="40944">
                  <a:moveTo>
                    <a:pt x="10236" y="10236"/>
                  </a:moveTo>
                  <a:lnTo>
                    <a:pt x="10236" y="1019441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6" name="Google Shape;256;p64"/>
          <p:cNvGrpSpPr/>
          <p:nvPr/>
        </p:nvGrpSpPr>
        <p:grpSpPr>
          <a:xfrm>
            <a:off x="348173" y="1065959"/>
            <a:ext cx="237744" cy="256480"/>
            <a:chOff x="348173" y="1075483"/>
            <a:chExt cx="237744" cy="256480"/>
          </a:xfrm>
        </p:grpSpPr>
        <p:sp>
          <p:nvSpPr>
            <p:cNvPr id="257" name="Google Shape;257;p64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58" name="Google Shape;258;p64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9" name="Google Shape;259;p64"/>
          <p:cNvGrpSpPr/>
          <p:nvPr/>
        </p:nvGrpSpPr>
        <p:grpSpPr>
          <a:xfrm>
            <a:off x="348534" y="3937258"/>
            <a:ext cx="237744" cy="256480"/>
            <a:chOff x="348173" y="1075483"/>
            <a:chExt cx="237744" cy="256480"/>
          </a:xfrm>
        </p:grpSpPr>
        <p:sp>
          <p:nvSpPr>
            <p:cNvPr id="260" name="Google Shape;260;p64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1" name="Google Shape;261;p64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2" name="Google Shape;262;p64"/>
          <p:cNvGrpSpPr/>
          <p:nvPr/>
        </p:nvGrpSpPr>
        <p:grpSpPr>
          <a:xfrm>
            <a:off x="7128649" y="2230419"/>
            <a:ext cx="237744" cy="256480"/>
            <a:chOff x="348173" y="1075483"/>
            <a:chExt cx="237744" cy="256480"/>
          </a:xfrm>
        </p:grpSpPr>
        <p:sp>
          <p:nvSpPr>
            <p:cNvPr id="263" name="Google Shape;263;p64"/>
            <p:cNvSpPr/>
            <p:nvPr/>
          </p:nvSpPr>
          <p:spPr>
            <a:xfrm>
              <a:off x="348173" y="1084851"/>
              <a:ext cx="237744" cy="237744"/>
            </a:xfrm>
            <a:prstGeom prst="ellipse">
              <a:avLst/>
            </a:prstGeom>
            <a:solidFill>
              <a:srgbClr val="0092C8"/>
            </a:solidFill>
            <a:ln cap="flat" cmpd="sng" w="25400">
              <a:solidFill>
                <a:srgbClr val="0092C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264" name="Google Shape;264;p64"/>
            <p:cNvSpPr txBox="1"/>
            <p:nvPr/>
          </p:nvSpPr>
          <p:spPr>
            <a:xfrm>
              <a:off x="402925" y="1075483"/>
              <a:ext cx="128240" cy="2564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11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5" name="Google Shape;265;p64"/>
          <p:cNvSpPr/>
          <p:nvPr/>
        </p:nvSpPr>
        <p:spPr>
          <a:xfrm>
            <a:off x="4805363" y="5550694"/>
            <a:ext cx="938212" cy="700087"/>
          </a:xfrm>
          <a:custGeom>
            <a:rect b="b" l="l" r="r" t="t"/>
            <a:pathLst>
              <a:path extrusionOk="0" h="700087" w="938212">
                <a:moveTo>
                  <a:pt x="431006" y="0"/>
                </a:moveTo>
                <a:lnTo>
                  <a:pt x="0" y="700087"/>
                </a:lnTo>
                <a:lnTo>
                  <a:pt x="938212" y="192881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66" name="Google Shape;266;p64"/>
          <p:cNvSpPr txBox="1"/>
          <p:nvPr/>
        </p:nvSpPr>
        <p:spPr>
          <a:xfrm>
            <a:off x="4876800" y="213360"/>
            <a:ext cx="40386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among bacteria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6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example of quorum sensing群聚感應is the formation of a biofilm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biofilm is an aggregation of bacterial cells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adhered to a surface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example of medical importance is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secretion of toxins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infectious bacteria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Interfering with the signaling pathways used in quorum sensing may be a promising approach as 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alternative to antibiotic treatment</a:t>
            </a:r>
            <a:endParaRPr/>
          </a:p>
          <a:p>
            <a:pPr indent="-1696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3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4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5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4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3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4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5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1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2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36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0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29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12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3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8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57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4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