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  <p:sldMasterId id="2147483679" r:id="rId6"/>
    <p:sldMasterId id="2147483680" r:id="rId7"/>
    <p:sldMasterId id="2147483681" r:id="rId8"/>
    <p:sldMasterId id="2147483682" r:id="rId9"/>
    <p:sldMasterId id="2147483683" r:id="rId10"/>
    <p:sldMasterId id="2147483684" r:id="rId11"/>
    <p:sldMasterId id="2147483685" r:id="rId12"/>
    <p:sldMasterId id="2147483686" r:id="rId13"/>
    <p:sldMasterId id="2147483687" r:id="rId14"/>
    <p:sldMasterId id="2147483688" r:id="rId15"/>
    <p:sldMasterId id="2147483689" r:id="rId16"/>
    <p:sldMasterId id="2147483690" r:id="rId17"/>
    <p:sldMasterId id="2147483691" r:id="rId18"/>
    <p:sldMasterId id="2147483692" r:id="rId19"/>
    <p:sldMasterId id="2147483693" r:id="rId20"/>
    <p:sldMasterId id="2147483694" r:id="rId21"/>
    <p:sldMasterId id="2147483695" r:id="rId22"/>
    <p:sldMasterId id="2147483696" r:id="rId23"/>
    <p:sldMasterId id="2147483697" r:id="rId24"/>
    <p:sldMasterId id="2147483698" r:id="rId25"/>
    <p:sldMasterId id="2147483699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296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08" r:id="rId80"/>
    <p:sldId id="309" r:id="rId81"/>
    <p:sldId id="310" r:id="rId82"/>
    <p:sldId id="311" r:id="rId83"/>
    <p:sldId id="312" r:id="rId84"/>
  </p:sldIdLst>
  <p:sldSz cy="6858000" cx="9144000"/>
  <p:notesSz cx="6858000" cy="9144000"/>
  <p:embeddedFontLst>
    <p:embeddedFont>
      <p:font typeface="Tahoma"/>
      <p:regular r:id="rId85"/>
      <p:bold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96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96" orient="horz"/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3.xml"/><Relationship Id="rId84" Type="http://schemas.openxmlformats.org/officeDocument/2006/relationships/slide" Target="slides/slide57.xml"/><Relationship Id="rId83" Type="http://schemas.openxmlformats.org/officeDocument/2006/relationships/slide" Target="slides/slide56.xml"/><Relationship Id="rId42" Type="http://schemas.openxmlformats.org/officeDocument/2006/relationships/slide" Target="slides/slide15.xml"/><Relationship Id="rId86" Type="http://schemas.openxmlformats.org/officeDocument/2006/relationships/font" Target="fonts/Tahoma-bold.fntdata"/><Relationship Id="rId41" Type="http://schemas.openxmlformats.org/officeDocument/2006/relationships/slide" Target="slides/slide14.xml"/><Relationship Id="rId85" Type="http://schemas.openxmlformats.org/officeDocument/2006/relationships/font" Target="fonts/Tahoma-regular.fntdata"/><Relationship Id="rId44" Type="http://schemas.openxmlformats.org/officeDocument/2006/relationships/slide" Target="slides/slide17.xml"/><Relationship Id="rId43" Type="http://schemas.openxmlformats.org/officeDocument/2006/relationships/slide" Target="slides/slide16.xml"/><Relationship Id="rId46" Type="http://schemas.openxmlformats.org/officeDocument/2006/relationships/slide" Target="slides/slide19.xml"/><Relationship Id="rId45" Type="http://schemas.openxmlformats.org/officeDocument/2006/relationships/slide" Target="slides/slide18.xml"/><Relationship Id="rId80" Type="http://schemas.openxmlformats.org/officeDocument/2006/relationships/slide" Target="slides/slide53.xml"/><Relationship Id="rId82" Type="http://schemas.openxmlformats.org/officeDocument/2006/relationships/slide" Target="slides/slide55.xml"/><Relationship Id="rId81" Type="http://schemas.openxmlformats.org/officeDocument/2006/relationships/slide" Target="slides/slide54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1.xml"/><Relationship Id="rId47" Type="http://schemas.openxmlformats.org/officeDocument/2006/relationships/slide" Target="slides/slide20.xml"/><Relationship Id="rId49" Type="http://schemas.openxmlformats.org/officeDocument/2006/relationships/slide" Target="slides/slide2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46.xml"/><Relationship Id="rId72" Type="http://schemas.openxmlformats.org/officeDocument/2006/relationships/slide" Target="slides/slide45.xml"/><Relationship Id="rId31" Type="http://schemas.openxmlformats.org/officeDocument/2006/relationships/slide" Target="slides/slide4.xml"/><Relationship Id="rId75" Type="http://schemas.openxmlformats.org/officeDocument/2006/relationships/slide" Target="slides/slide48.xml"/><Relationship Id="rId30" Type="http://schemas.openxmlformats.org/officeDocument/2006/relationships/slide" Target="slides/slide3.xml"/><Relationship Id="rId74" Type="http://schemas.openxmlformats.org/officeDocument/2006/relationships/slide" Target="slides/slide47.xml"/><Relationship Id="rId33" Type="http://schemas.openxmlformats.org/officeDocument/2006/relationships/slide" Target="slides/slide6.xml"/><Relationship Id="rId77" Type="http://schemas.openxmlformats.org/officeDocument/2006/relationships/slide" Target="slides/slide50.xml"/><Relationship Id="rId32" Type="http://schemas.openxmlformats.org/officeDocument/2006/relationships/slide" Target="slides/slide5.xml"/><Relationship Id="rId76" Type="http://schemas.openxmlformats.org/officeDocument/2006/relationships/slide" Target="slides/slide49.xml"/><Relationship Id="rId35" Type="http://schemas.openxmlformats.org/officeDocument/2006/relationships/slide" Target="slides/slide8.xml"/><Relationship Id="rId79" Type="http://schemas.openxmlformats.org/officeDocument/2006/relationships/slide" Target="slides/slide52.xml"/><Relationship Id="rId34" Type="http://schemas.openxmlformats.org/officeDocument/2006/relationships/slide" Target="slides/slide7.xml"/><Relationship Id="rId78" Type="http://schemas.openxmlformats.org/officeDocument/2006/relationships/slide" Target="slides/slide51.xml"/><Relationship Id="rId71" Type="http://schemas.openxmlformats.org/officeDocument/2006/relationships/slide" Target="slides/slide44.xml"/><Relationship Id="rId70" Type="http://schemas.openxmlformats.org/officeDocument/2006/relationships/slide" Target="slides/slide43.xml"/><Relationship Id="rId37" Type="http://schemas.openxmlformats.org/officeDocument/2006/relationships/slide" Target="slides/slide10.xml"/><Relationship Id="rId36" Type="http://schemas.openxmlformats.org/officeDocument/2006/relationships/slide" Target="slides/slide9.xml"/><Relationship Id="rId39" Type="http://schemas.openxmlformats.org/officeDocument/2006/relationships/slide" Target="slides/slide12.xml"/><Relationship Id="rId38" Type="http://schemas.openxmlformats.org/officeDocument/2006/relationships/slide" Target="slides/slide11.xml"/><Relationship Id="rId62" Type="http://schemas.openxmlformats.org/officeDocument/2006/relationships/slide" Target="slides/slide35.xml"/><Relationship Id="rId61" Type="http://schemas.openxmlformats.org/officeDocument/2006/relationships/slide" Target="slides/slide34.xml"/><Relationship Id="rId20" Type="http://schemas.openxmlformats.org/officeDocument/2006/relationships/slideMaster" Target="slideMasters/slideMaster17.xml"/><Relationship Id="rId64" Type="http://schemas.openxmlformats.org/officeDocument/2006/relationships/slide" Target="slides/slide37.xml"/><Relationship Id="rId63" Type="http://schemas.openxmlformats.org/officeDocument/2006/relationships/slide" Target="slides/slide36.xml"/><Relationship Id="rId22" Type="http://schemas.openxmlformats.org/officeDocument/2006/relationships/slideMaster" Target="slideMasters/slideMaster19.xml"/><Relationship Id="rId66" Type="http://schemas.openxmlformats.org/officeDocument/2006/relationships/slide" Target="slides/slide39.xml"/><Relationship Id="rId21" Type="http://schemas.openxmlformats.org/officeDocument/2006/relationships/slideMaster" Target="slideMasters/slideMaster18.xml"/><Relationship Id="rId65" Type="http://schemas.openxmlformats.org/officeDocument/2006/relationships/slide" Target="slides/slide38.xml"/><Relationship Id="rId24" Type="http://schemas.openxmlformats.org/officeDocument/2006/relationships/slideMaster" Target="slideMasters/slideMaster21.xml"/><Relationship Id="rId68" Type="http://schemas.openxmlformats.org/officeDocument/2006/relationships/slide" Target="slides/slide41.xml"/><Relationship Id="rId23" Type="http://schemas.openxmlformats.org/officeDocument/2006/relationships/slideMaster" Target="slideMasters/slideMaster20.xml"/><Relationship Id="rId67" Type="http://schemas.openxmlformats.org/officeDocument/2006/relationships/slide" Target="slides/slide40.xml"/><Relationship Id="rId60" Type="http://schemas.openxmlformats.org/officeDocument/2006/relationships/slide" Target="slides/slide33.xml"/><Relationship Id="rId26" Type="http://schemas.openxmlformats.org/officeDocument/2006/relationships/slideMaster" Target="slideMasters/slideMaster23.xml"/><Relationship Id="rId25" Type="http://schemas.openxmlformats.org/officeDocument/2006/relationships/slideMaster" Target="slideMasters/slideMaster22.xml"/><Relationship Id="rId69" Type="http://schemas.openxmlformats.org/officeDocument/2006/relationships/slide" Target="slides/slide42.xml"/><Relationship Id="rId28" Type="http://schemas.openxmlformats.org/officeDocument/2006/relationships/slide" Target="slides/slide1.xml"/><Relationship Id="rId27" Type="http://schemas.openxmlformats.org/officeDocument/2006/relationships/notesMaster" Target="notesMasters/notesMaster1.xml"/><Relationship Id="rId29" Type="http://schemas.openxmlformats.org/officeDocument/2006/relationships/slide" Target="slides/slide2.xml"/><Relationship Id="rId51" Type="http://schemas.openxmlformats.org/officeDocument/2006/relationships/slide" Target="slides/slide24.xml"/><Relationship Id="rId50" Type="http://schemas.openxmlformats.org/officeDocument/2006/relationships/slide" Target="slides/slide23.xml"/><Relationship Id="rId53" Type="http://schemas.openxmlformats.org/officeDocument/2006/relationships/slide" Target="slides/slide26.xml"/><Relationship Id="rId52" Type="http://schemas.openxmlformats.org/officeDocument/2006/relationships/slide" Target="slides/slide25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28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27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30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29.xml"/><Relationship Id="rId15" Type="http://schemas.openxmlformats.org/officeDocument/2006/relationships/slideMaster" Target="slideMasters/slideMaster12.xml"/><Relationship Id="rId59" Type="http://schemas.openxmlformats.org/officeDocument/2006/relationships/slide" Target="slides/slide32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3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12.4 A highly condensed, duplicated human chromosome (SEM)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12.5_3 Chromosome duplication and distribution during cell division (step 3)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12.6 The cell cycle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12.7a Exploring mitosis in an animal cell (part 1: G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interphase through prometaphase)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7" name="Google Shape;39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12.7b Exploring mitosis in an animal cell (part 2: metaphase through cytokinesis)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6" name="Google Shape;44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12.8 The mitotic spindle at metaphase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5" name="Google Shape;50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12.9 Inquiry: At which end do kinetochore microtubules shorten during anaphase?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 How do dividing cells distribute chromosomes to daughter cells?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7" name="Google Shape;54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12.10 Cytokinesis in animal and plant cells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12.11 Mitosis in a plant cell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2" name="Google Shape;64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12.12_4 Bacterial cell division by binary fission (step 4)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7" name="Google Shape;68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12.13 Mechanisms of cell division in several groups of organisms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8" name="Google Shape;72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12.14 Inquiry: Do molecular signals in the cytoplasm regulate the cell cycle?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8" name="Google Shape;75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12.15 Mechanical analogy for the cell cycle control system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3" name="Google Shape;783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12.16 Molecular control of the cell cycle at the G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checkpoint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4" name="Google Shape;834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12.17 Two important checkpoints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12.2 The functions of cell division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5" name="Google Shape;88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12.18_4 The effect of platelet-derived growth factor (PDGF) on cell division (step 4)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6" name="Google Shape;926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12.19 Density-dependent inhibition and anchorage dependence of cell division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7" name="Google Shape;967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12.20 The growth and metastasis of a malignant breast tumor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12.3 Eukaryotic chromosomes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B30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645588"/>
            <a:ext cx="4495800" cy="536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6827225" y="6019800"/>
            <a:ext cx="21643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Presentations by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Nicole Tunbridge and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Kathleen Fitzpatrick</a:t>
            </a:r>
            <a:endParaRPr/>
          </a:p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0" y="649009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4876800" y="645587"/>
            <a:ext cx="4114800" cy="536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  <a:t>Chapter 12</a:t>
            </a:r>
            <a:br>
              <a:rPr b="1" i="0" lang="en-US" sz="32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and 2 line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itle with Content">
  <p:cSld name="No Title with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_Title and Content">
  <p:cSld name="3 line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7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1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9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20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12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7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18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6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4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3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4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0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4" name="Google Shape;144;p5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Pearson Education, Inc.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jpg"/><Relationship Id="rId4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2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of Chromosomes During Eukaryotic Cell Division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preparation for cell division, DNA is replicated and the chromosomes condense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duplicated chromosome has two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sister chromatids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姐妹染色單體)(joined copies of the original chromosome),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attached along their lengths by cohesins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centromere(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著絲點)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narrow “waist” of the duplicated chromosome, where the two chromatids are most closely attached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63"/>
          <p:cNvPicPr preferRelativeResize="0"/>
          <p:nvPr/>
        </p:nvPicPr>
        <p:blipFill rotWithShape="1">
          <a:blip r:embed="rId3">
            <a:alphaModFix/>
          </a:blip>
          <a:srcRect b="5720" l="0" r="0" t="0"/>
          <a:stretch/>
        </p:blipFill>
        <p:spPr>
          <a:xfrm>
            <a:off x="1167384" y="2173224"/>
            <a:ext cx="6809232" cy="251155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6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3"/>
          <p:cNvSpPr txBox="1"/>
          <p:nvPr/>
        </p:nvSpPr>
        <p:spPr>
          <a:xfrm>
            <a:off x="1216995" y="2771549"/>
            <a:ext cx="124393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3"/>
          <p:cNvSpPr txBox="1"/>
          <p:nvPr/>
        </p:nvSpPr>
        <p:spPr>
          <a:xfrm>
            <a:off x="1555132" y="4186011"/>
            <a:ext cx="238526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Centromeres, one on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sister chromatid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3"/>
          <p:cNvSpPr txBox="1"/>
          <p:nvPr/>
        </p:nvSpPr>
        <p:spPr>
          <a:xfrm>
            <a:off x="7073282" y="4389211"/>
            <a:ext cx="72295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63"/>
          <p:cNvGrpSpPr/>
          <p:nvPr/>
        </p:nvGrpSpPr>
        <p:grpSpPr>
          <a:xfrm>
            <a:off x="7053263" y="4292915"/>
            <a:ext cx="742152" cy="128016"/>
            <a:chOff x="5193506" y="2352675"/>
            <a:chExt cx="878682" cy="138113"/>
          </a:xfrm>
        </p:grpSpPr>
        <p:sp>
          <p:nvSpPr>
            <p:cNvPr id="252" name="Google Shape;252;p63"/>
            <p:cNvSpPr/>
            <p:nvPr/>
          </p:nvSpPr>
          <p:spPr>
            <a:xfrm>
              <a:off x="5198269" y="2355056"/>
              <a:ext cx="0" cy="135732"/>
            </a:xfrm>
            <a:custGeom>
              <a:rect b="b" l="l" r="r" t="t"/>
              <a:pathLst>
                <a:path extrusionOk="0" h="135732" w="120000">
                  <a:moveTo>
                    <a:pt x="0" y="0"/>
                  </a:moveTo>
                  <a:lnTo>
                    <a:pt x="0" y="13573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3" name="Google Shape;253;p63"/>
            <p:cNvSpPr/>
            <p:nvPr/>
          </p:nvSpPr>
          <p:spPr>
            <a:xfrm>
              <a:off x="6072188" y="2352675"/>
              <a:ext cx="0" cy="138113"/>
            </a:xfrm>
            <a:custGeom>
              <a:rect b="b" l="l" r="r" t="t"/>
              <a:pathLst>
                <a:path extrusionOk="0" h="138113" w="120000">
                  <a:moveTo>
                    <a:pt x="0" y="0"/>
                  </a:moveTo>
                  <a:lnTo>
                    <a:pt x="0" y="138113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4" name="Google Shape;254;p63"/>
            <p:cNvSpPr/>
            <p:nvPr/>
          </p:nvSpPr>
          <p:spPr>
            <a:xfrm>
              <a:off x="5193506" y="2414588"/>
              <a:ext cx="878682" cy="0"/>
            </a:xfrm>
            <a:custGeom>
              <a:rect b="b" l="l" r="r" t="t"/>
              <a:pathLst>
                <a:path extrusionOk="0" h="120000" w="878682">
                  <a:moveTo>
                    <a:pt x="0" y="0"/>
                  </a:moveTo>
                  <a:lnTo>
                    <a:pt x="87868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55" name="Google Shape;255;p63"/>
          <p:cNvSpPr/>
          <p:nvPr/>
        </p:nvSpPr>
        <p:spPr>
          <a:xfrm>
            <a:off x="3869531" y="3062288"/>
            <a:ext cx="1057275" cy="1235868"/>
          </a:xfrm>
          <a:custGeom>
            <a:rect b="b" l="l" r="r" t="t"/>
            <a:pathLst>
              <a:path extrusionOk="0" h="1235868" w="1057275">
                <a:moveTo>
                  <a:pt x="1026319" y="0"/>
                </a:moveTo>
                <a:lnTo>
                  <a:pt x="0" y="1235868"/>
                </a:lnTo>
                <a:lnTo>
                  <a:pt x="1057275" y="316706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63"/>
          <p:cNvSpPr/>
          <p:nvPr/>
        </p:nvSpPr>
        <p:spPr>
          <a:xfrm>
            <a:off x="2512219" y="2719388"/>
            <a:ext cx="795337" cy="721518"/>
          </a:xfrm>
          <a:custGeom>
            <a:rect b="b" l="l" r="r" t="t"/>
            <a:pathLst>
              <a:path extrusionOk="0" h="721518" w="795337">
                <a:moveTo>
                  <a:pt x="795337" y="0"/>
                </a:moveTo>
                <a:lnTo>
                  <a:pt x="0" y="452437"/>
                </a:lnTo>
                <a:lnTo>
                  <a:pt x="626269" y="721518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7" name="Google Shape;257;p63"/>
          <p:cNvSpPr/>
          <p:nvPr/>
        </p:nvSpPr>
        <p:spPr>
          <a:xfrm>
            <a:off x="3869547" y="3062304"/>
            <a:ext cx="1057275" cy="1235868"/>
          </a:xfrm>
          <a:custGeom>
            <a:rect b="b" l="l" r="r" t="t"/>
            <a:pathLst>
              <a:path extrusionOk="0" h="1235868" w="1057275">
                <a:moveTo>
                  <a:pt x="1026319" y="0"/>
                </a:moveTo>
                <a:lnTo>
                  <a:pt x="0" y="1235868"/>
                </a:lnTo>
                <a:lnTo>
                  <a:pt x="1057275" y="316706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8" name="Google Shape;258;p63"/>
          <p:cNvSpPr/>
          <p:nvPr/>
        </p:nvSpPr>
        <p:spPr>
          <a:xfrm>
            <a:off x="2512235" y="2719404"/>
            <a:ext cx="795337" cy="721518"/>
          </a:xfrm>
          <a:custGeom>
            <a:rect b="b" l="l" r="r" t="t"/>
            <a:pathLst>
              <a:path extrusionOk="0" h="721518" w="795337">
                <a:moveTo>
                  <a:pt x="795337" y="0"/>
                </a:moveTo>
                <a:lnTo>
                  <a:pt x="0" y="452437"/>
                </a:lnTo>
                <a:lnTo>
                  <a:pt x="626269" y="72151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9" name="Google Shape;259;p63"/>
          <p:cNvSpPr txBox="1"/>
          <p:nvPr/>
        </p:nvSpPr>
        <p:spPr>
          <a:xfrm>
            <a:off x="381000" y="990600"/>
            <a:ext cx="838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highly condensed, duplicated human chromosome (SEM)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cell division, the two sister chromatids of each duplicated chromosome separate and move into two nuclei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separate, the chromatids are called chromosomes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65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920240" y="213360"/>
            <a:ext cx="530352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12.5_3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5"/>
          <p:cNvSpPr txBox="1"/>
          <p:nvPr/>
        </p:nvSpPr>
        <p:spPr>
          <a:xfrm>
            <a:off x="3143858" y="210549"/>
            <a:ext cx="16158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</p:txBody>
      </p:sp>
      <p:sp>
        <p:nvSpPr>
          <p:cNvPr id="273" name="Google Shape;273;p65"/>
          <p:cNvSpPr txBox="1"/>
          <p:nvPr/>
        </p:nvSpPr>
        <p:spPr>
          <a:xfrm>
            <a:off x="5515583" y="207374"/>
            <a:ext cx="168417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Chromosomal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 molecules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5"/>
          <p:cNvSpPr txBox="1"/>
          <p:nvPr/>
        </p:nvSpPr>
        <p:spPr>
          <a:xfrm>
            <a:off x="4553558" y="848724"/>
            <a:ext cx="12952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Centromere</a:t>
            </a:r>
            <a:endParaRPr/>
          </a:p>
        </p:txBody>
      </p:sp>
      <p:sp>
        <p:nvSpPr>
          <p:cNvPr id="275" name="Google Shape;275;p65"/>
          <p:cNvSpPr txBox="1"/>
          <p:nvPr/>
        </p:nvSpPr>
        <p:spPr>
          <a:xfrm>
            <a:off x="4444021" y="1696449"/>
            <a:ext cx="148758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5"/>
          <p:cNvSpPr txBox="1"/>
          <p:nvPr/>
        </p:nvSpPr>
        <p:spPr>
          <a:xfrm>
            <a:off x="4039208" y="2410824"/>
            <a:ext cx="27828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 duplication</a:t>
            </a:r>
            <a:endParaRPr/>
          </a:p>
        </p:txBody>
      </p:sp>
      <p:sp>
        <p:nvSpPr>
          <p:cNvPr id="277" name="Google Shape;277;p65"/>
          <p:cNvSpPr txBox="1"/>
          <p:nvPr/>
        </p:nvSpPr>
        <p:spPr>
          <a:xfrm>
            <a:off x="4512283" y="4115799"/>
            <a:ext cx="124393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5"/>
          <p:cNvSpPr txBox="1"/>
          <p:nvPr/>
        </p:nvSpPr>
        <p:spPr>
          <a:xfrm>
            <a:off x="4636108" y="4830174"/>
            <a:ext cx="21544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Separation of sister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65"/>
          <p:cNvGrpSpPr/>
          <p:nvPr/>
        </p:nvGrpSpPr>
        <p:grpSpPr>
          <a:xfrm>
            <a:off x="1990726" y="244183"/>
            <a:ext cx="256032" cy="276999"/>
            <a:chOff x="1990726" y="246564"/>
            <a:chExt cx="256032" cy="276999"/>
          </a:xfrm>
        </p:grpSpPr>
        <p:sp>
          <p:nvSpPr>
            <p:cNvPr id="280" name="Google Shape;280;p65"/>
            <p:cNvSpPr/>
            <p:nvPr/>
          </p:nvSpPr>
          <p:spPr>
            <a:xfrm>
              <a:off x="1990726" y="257047"/>
              <a:ext cx="256032" cy="256032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81" name="Google Shape;281;p65"/>
            <p:cNvSpPr txBox="1"/>
            <p:nvPr/>
          </p:nvSpPr>
          <p:spPr>
            <a:xfrm>
              <a:off x="2054622" y="246564"/>
              <a:ext cx="128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82" name="Google Shape;282;p65"/>
          <p:cNvGrpSpPr/>
          <p:nvPr/>
        </p:nvGrpSpPr>
        <p:grpSpPr>
          <a:xfrm>
            <a:off x="1959770" y="2954045"/>
            <a:ext cx="256032" cy="276999"/>
            <a:chOff x="1990726" y="246564"/>
            <a:chExt cx="256032" cy="276999"/>
          </a:xfrm>
        </p:grpSpPr>
        <p:sp>
          <p:nvSpPr>
            <p:cNvPr id="283" name="Google Shape;283;p65"/>
            <p:cNvSpPr/>
            <p:nvPr/>
          </p:nvSpPr>
          <p:spPr>
            <a:xfrm>
              <a:off x="1990726" y="257047"/>
              <a:ext cx="256032" cy="256032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84" name="Google Shape;284;p65"/>
            <p:cNvSpPr txBox="1"/>
            <p:nvPr/>
          </p:nvSpPr>
          <p:spPr>
            <a:xfrm>
              <a:off x="2054622" y="246564"/>
              <a:ext cx="128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65"/>
          <p:cNvGrpSpPr/>
          <p:nvPr/>
        </p:nvGrpSpPr>
        <p:grpSpPr>
          <a:xfrm>
            <a:off x="1957883" y="5502824"/>
            <a:ext cx="256032" cy="276999"/>
            <a:chOff x="1990726" y="246564"/>
            <a:chExt cx="256032" cy="276999"/>
          </a:xfrm>
        </p:grpSpPr>
        <p:sp>
          <p:nvSpPr>
            <p:cNvPr id="286" name="Google Shape;286;p65"/>
            <p:cNvSpPr/>
            <p:nvPr/>
          </p:nvSpPr>
          <p:spPr>
            <a:xfrm>
              <a:off x="1990726" y="257047"/>
              <a:ext cx="256032" cy="256032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87" name="Google Shape;287;p65"/>
            <p:cNvSpPr txBox="1"/>
            <p:nvPr/>
          </p:nvSpPr>
          <p:spPr>
            <a:xfrm>
              <a:off x="2054622" y="246564"/>
              <a:ext cx="1282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65"/>
          <p:cNvSpPr/>
          <p:nvPr/>
        </p:nvSpPr>
        <p:spPr>
          <a:xfrm>
            <a:off x="3840956" y="3981450"/>
            <a:ext cx="609600" cy="228600"/>
          </a:xfrm>
          <a:custGeom>
            <a:rect b="b" l="l" r="r" t="t"/>
            <a:pathLst>
              <a:path extrusionOk="0" h="228600" w="609600">
                <a:moveTo>
                  <a:pt x="0" y="19050"/>
                </a:moveTo>
                <a:lnTo>
                  <a:pt x="609600" y="228600"/>
                </a:lnTo>
                <a:lnTo>
                  <a:pt x="119063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9" name="Google Shape;289;p65"/>
          <p:cNvSpPr/>
          <p:nvPr/>
        </p:nvSpPr>
        <p:spPr>
          <a:xfrm>
            <a:off x="3921919" y="1002506"/>
            <a:ext cx="590550" cy="230982"/>
          </a:xfrm>
          <a:custGeom>
            <a:rect b="b" l="l" r="r" t="t"/>
            <a:pathLst>
              <a:path extrusionOk="0" h="230982" w="590550">
                <a:moveTo>
                  <a:pt x="0" y="230982"/>
                </a:moveTo>
                <a:lnTo>
                  <a:pt x="590550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0" name="Google Shape;290;p65"/>
          <p:cNvSpPr/>
          <p:nvPr/>
        </p:nvSpPr>
        <p:spPr>
          <a:xfrm>
            <a:off x="3924316" y="1002522"/>
            <a:ext cx="590550" cy="230982"/>
          </a:xfrm>
          <a:custGeom>
            <a:rect b="b" l="l" r="r" t="t"/>
            <a:pathLst>
              <a:path extrusionOk="0" h="230982" w="590550">
                <a:moveTo>
                  <a:pt x="0" y="230982"/>
                </a:moveTo>
                <a:lnTo>
                  <a:pt x="59055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91" name="Google Shape;291;p65"/>
          <p:cNvGrpSpPr/>
          <p:nvPr/>
        </p:nvGrpSpPr>
        <p:grpSpPr>
          <a:xfrm>
            <a:off x="3981449" y="1257300"/>
            <a:ext cx="431007" cy="504825"/>
            <a:chOff x="3981449" y="1257300"/>
            <a:chExt cx="431007" cy="504825"/>
          </a:xfrm>
        </p:grpSpPr>
        <p:sp>
          <p:nvSpPr>
            <p:cNvPr id="292" name="Google Shape;292;p65"/>
            <p:cNvSpPr/>
            <p:nvPr/>
          </p:nvSpPr>
          <p:spPr>
            <a:xfrm>
              <a:off x="3981449" y="1257300"/>
              <a:ext cx="176213" cy="504825"/>
            </a:xfrm>
            <a:prstGeom prst="rightBrace">
              <a:avLst>
                <a:gd fmla="val 35360" name="adj1"/>
                <a:gd fmla="val 50943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93" name="Google Shape;293;p65"/>
            <p:cNvSpPr/>
            <p:nvPr/>
          </p:nvSpPr>
          <p:spPr>
            <a:xfrm>
              <a:off x="4155281" y="1512094"/>
              <a:ext cx="257175" cy="250031"/>
            </a:xfrm>
            <a:custGeom>
              <a:rect b="b" l="l" r="r" t="t"/>
              <a:pathLst>
                <a:path extrusionOk="0" h="250031" w="257175">
                  <a:moveTo>
                    <a:pt x="257175" y="250031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94" name="Google Shape;294;p65"/>
          <p:cNvSpPr txBox="1"/>
          <p:nvPr/>
        </p:nvSpPr>
        <p:spPr>
          <a:xfrm>
            <a:off x="76200" y="848724"/>
            <a:ext cx="306765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Chromosome duplication and distribution during cell division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Eukaryotic cell division consists of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Mitosis (有絲分裂)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division of the genetic material in the nucleus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Cytokinesis (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細胞分裂),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division of the cytoplasm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Gametes are produced by a variation of cell division called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meiosis (減數分裂)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yields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nonidentical daughter cells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have half as many chromosomes as the parent cell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12.2: The mitotic phase alternates with interphase in the cell cycle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1882, the German anatomist Walther Flemming developed dyes to observe chromosomes during mitosis and cytokinesis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8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Phases of the Cell Cycle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cell cycle consists of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mitotic (M) phase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(mitosis and cytokinesis)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interphase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(間期)(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growth and copying of chromosomes in preparation for cell division)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Interphase (about 90% of the cell cycle) can be divided into three phases:	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phase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(“first gap”)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phase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(“synthesis”)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phase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(“second gap”)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cell grows during all three phases, but chromosomes are duplicated only during the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phase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70"/>
          <p:cNvPicPr preferRelativeResize="0"/>
          <p:nvPr/>
        </p:nvPicPr>
        <p:blipFill rotWithShape="1">
          <a:blip r:embed="rId3">
            <a:alphaModFix/>
          </a:blip>
          <a:srcRect b="2569" l="0" r="0" t="0"/>
          <a:stretch/>
        </p:blipFill>
        <p:spPr>
          <a:xfrm>
            <a:off x="298704" y="539496"/>
            <a:ext cx="8546592" cy="577900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7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0"/>
          <p:cNvSpPr txBox="1"/>
          <p:nvPr/>
        </p:nvSpPr>
        <p:spPr>
          <a:xfrm>
            <a:off x="3024191" y="2203449"/>
            <a:ext cx="29335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8" name="Google Shape;328;p70"/>
          <p:cNvSpPr txBox="1"/>
          <p:nvPr/>
        </p:nvSpPr>
        <p:spPr>
          <a:xfrm>
            <a:off x="6146804" y="2062164"/>
            <a:ext cx="171522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29" name="Google Shape;329;p70"/>
          <p:cNvSpPr txBox="1"/>
          <p:nvPr/>
        </p:nvSpPr>
        <p:spPr>
          <a:xfrm>
            <a:off x="5249866" y="2346326"/>
            <a:ext cx="1971822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(DNA synthesis)</a:t>
            </a:r>
            <a:endParaRPr/>
          </a:p>
        </p:txBody>
      </p:sp>
      <p:sp>
        <p:nvSpPr>
          <p:cNvPr id="330" name="Google Shape;330;p70"/>
          <p:cNvSpPr txBox="1"/>
          <p:nvPr/>
        </p:nvSpPr>
        <p:spPr>
          <a:xfrm rot="-2368233">
            <a:off x="2623480" y="3806831"/>
            <a:ext cx="1439497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Cytokinesis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0"/>
          <p:cNvSpPr txBox="1"/>
          <p:nvPr/>
        </p:nvSpPr>
        <p:spPr>
          <a:xfrm>
            <a:off x="5202241" y="3840162"/>
            <a:ext cx="29335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32" name="Google Shape;332;p70"/>
          <p:cNvSpPr txBox="1"/>
          <p:nvPr/>
        </p:nvSpPr>
        <p:spPr>
          <a:xfrm rot="-3159071">
            <a:off x="3107185" y="4066376"/>
            <a:ext cx="881652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\192.168.4.30\user\Manju\Leader\Image\Untitled-1.png" id="333" name="Google Shape;333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1153" y="648147"/>
            <a:ext cx="1743075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192.168.4.30\user\Manju\Leader\Image\Untitled-2.png" id="334" name="Google Shape;334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2005" y="4318006"/>
            <a:ext cx="1773237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70"/>
          <p:cNvSpPr txBox="1"/>
          <p:nvPr/>
        </p:nvSpPr>
        <p:spPr>
          <a:xfrm>
            <a:off x="1676400" y="71735"/>
            <a:ext cx="601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cell cycle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Mitosis is conventionally broken down into five stages: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prophase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前期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Prometaphase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前中期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metaphase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中期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Anaphase後期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Telophase末期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Roles of Cell Division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ability of organisms to produce more of their own kind best distinguishes living things from nonliving matter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continuity of life is based on the reproduction of cells, or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 division (細胞分裂)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4"/>
          <p:cNvSpPr txBox="1"/>
          <p:nvPr/>
        </p:nvSpPr>
        <p:spPr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2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BioFlix Animation: Mitosis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73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54445" y="228838"/>
            <a:ext cx="85465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7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12.7a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3"/>
          <p:cNvSpPr txBox="1"/>
          <p:nvPr/>
        </p:nvSpPr>
        <p:spPr>
          <a:xfrm>
            <a:off x="801688" y="2649538"/>
            <a:ext cx="180658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Interphase</a:t>
            </a:r>
            <a:endParaRPr/>
          </a:p>
        </p:txBody>
      </p:sp>
      <p:sp>
        <p:nvSpPr>
          <p:cNvPr id="356" name="Google Shape;356;p73"/>
          <p:cNvSpPr txBox="1"/>
          <p:nvPr/>
        </p:nvSpPr>
        <p:spPr>
          <a:xfrm>
            <a:off x="355600" y="2998788"/>
            <a:ext cx="121187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Centrosomes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(with centriole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pairs)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3"/>
          <p:cNvSpPr txBox="1"/>
          <p:nvPr/>
        </p:nvSpPr>
        <p:spPr>
          <a:xfrm>
            <a:off x="1981200" y="3009900"/>
            <a:ext cx="12551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(duplicated,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uncondensed)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3"/>
          <p:cNvSpPr txBox="1"/>
          <p:nvPr/>
        </p:nvSpPr>
        <p:spPr>
          <a:xfrm>
            <a:off x="4030663" y="2649538"/>
            <a:ext cx="105157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Prophase</a:t>
            </a:r>
            <a:endParaRPr/>
          </a:p>
        </p:txBody>
      </p:sp>
      <p:sp>
        <p:nvSpPr>
          <p:cNvPr id="359" name="Google Shape;359;p73"/>
          <p:cNvSpPr txBox="1"/>
          <p:nvPr/>
        </p:nvSpPr>
        <p:spPr>
          <a:xfrm>
            <a:off x="3465513" y="3071813"/>
            <a:ext cx="1075615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mitotic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spindle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3"/>
          <p:cNvSpPr txBox="1"/>
          <p:nvPr/>
        </p:nvSpPr>
        <p:spPr>
          <a:xfrm>
            <a:off x="6618288" y="2649538"/>
            <a:ext cx="159017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Prometaphase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3"/>
          <p:cNvSpPr txBox="1"/>
          <p:nvPr/>
        </p:nvSpPr>
        <p:spPr>
          <a:xfrm>
            <a:off x="7426325" y="3087688"/>
            <a:ext cx="136095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Nonkinetochore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3"/>
          <p:cNvSpPr txBox="1"/>
          <p:nvPr/>
        </p:nvSpPr>
        <p:spPr>
          <a:xfrm>
            <a:off x="6046788" y="3043238"/>
            <a:ext cx="9153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nuclear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envelope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3"/>
          <p:cNvSpPr txBox="1"/>
          <p:nvPr/>
        </p:nvSpPr>
        <p:spPr>
          <a:xfrm>
            <a:off x="4806950" y="3160713"/>
            <a:ext cx="45845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Aster</a:t>
            </a:r>
            <a:endParaRPr/>
          </a:p>
        </p:txBody>
      </p:sp>
      <p:sp>
        <p:nvSpPr>
          <p:cNvPr id="364" name="Google Shape;364;p73"/>
          <p:cNvSpPr txBox="1"/>
          <p:nvPr/>
        </p:nvSpPr>
        <p:spPr>
          <a:xfrm>
            <a:off x="4916488" y="3411538"/>
            <a:ext cx="100668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Centromere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3"/>
          <p:cNvSpPr txBox="1"/>
          <p:nvPr/>
        </p:nvSpPr>
        <p:spPr>
          <a:xfrm>
            <a:off x="349250" y="6081713"/>
            <a:ext cx="85440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Nucleolus</a:t>
            </a:r>
            <a:endParaRPr/>
          </a:p>
        </p:txBody>
      </p:sp>
      <p:sp>
        <p:nvSpPr>
          <p:cNvPr id="366" name="Google Shape;366;p73"/>
          <p:cNvSpPr txBox="1"/>
          <p:nvPr/>
        </p:nvSpPr>
        <p:spPr>
          <a:xfrm>
            <a:off x="1301750" y="6202363"/>
            <a:ext cx="77425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Nuclear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envelope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3"/>
          <p:cNvSpPr txBox="1"/>
          <p:nvPr/>
        </p:nvSpPr>
        <p:spPr>
          <a:xfrm>
            <a:off x="2262188" y="5967413"/>
            <a:ext cx="9073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membrane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3"/>
          <p:cNvSpPr txBox="1"/>
          <p:nvPr/>
        </p:nvSpPr>
        <p:spPr>
          <a:xfrm>
            <a:off x="3619500" y="6070600"/>
            <a:ext cx="188622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sister chromatids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one chromosome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3"/>
          <p:cNvSpPr txBox="1"/>
          <p:nvPr/>
        </p:nvSpPr>
        <p:spPr>
          <a:xfrm>
            <a:off x="6318250" y="6094413"/>
            <a:ext cx="104355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Kinetochore</a:t>
            </a:r>
            <a:endParaRPr/>
          </a:p>
        </p:txBody>
      </p:sp>
      <p:sp>
        <p:nvSpPr>
          <p:cNvPr id="370" name="Google Shape;370;p73"/>
          <p:cNvSpPr txBox="1"/>
          <p:nvPr/>
        </p:nvSpPr>
        <p:spPr>
          <a:xfrm>
            <a:off x="7694613" y="6065838"/>
            <a:ext cx="1123706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Kinetochore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3"/>
          <p:cNvSpPr txBox="1"/>
          <p:nvPr/>
        </p:nvSpPr>
        <p:spPr>
          <a:xfrm rot="-5400000">
            <a:off x="8450351" y="2138728"/>
            <a:ext cx="51296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73"/>
          <p:cNvGrpSpPr/>
          <p:nvPr/>
        </p:nvGrpSpPr>
        <p:grpSpPr>
          <a:xfrm>
            <a:off x="8520113" y="1935956"/>
            <a:ext cx="109537" cy="614363"/>
            <a:chOff x="8520113" y="1935956"/>
            <a:chExt cx="109537" cy="614363"/>
          </a:xfrm>
        </p:grpSpPr>
        <p:sp>
          <p:nvSpPr>
            <p:cNvPr id="373" name="Google Shape;373;p73"/>
            <p:cNvSpPr/>
            <p:nvPr/>
          </p:nvSpPr>
          <p:spPr>
            <a:xfrm>
              <a:off x="8520113" y="1938338"/>
              <a:ext cx="109537" cy="0"/>
            </a:xfrm>
            <a:custGeom>
              <a:rect b="b" l="l" r="r" t="t"/>
              <a:pathLst>
                <a:path extrusionOk="0" h="120000" w="109537">
                  <a:moveTo>
                    <a:pt x="0" y="0"/>
                  </a:moveTo>
                  <a:lnTo>
                    <a:pt x="109537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4" name="Google Shape;374;p73"/>
            <p:cNvSpPr/>
            <p:nvPr/>
          </p:nvSpPr>
          <p:spPr>
            <a:xfrm>
              <a:off x="8520113" y="2550319"/>
              <a:ext cx="104775" cy="0"/>
            </a:xfrm>
            <a:custGeom>
              <a:rect b="b" l="l" r="r" t="t"/>
              <a:pathLst>
                <a:path extrusionOk="0" h="120000" w="104775">
                  <a:moveTo>
                    <a:pt x="0" y="0"/>
                  </a:moveTo>
                  <a:lnTo>
                    <a:pt x="1047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5" name="Google Shape;375;p73"/>
            <p:cNvSpPr/>
            <p:nvPr/>
          </p:nvSpPr>
          <p:spPr>
            <a:xfrm>
              <a:off x="8574881" y="1935956"/>
              <a:ext cx="0" cy="614363"/>
            </a:xfrm>
            <a:custGeom>
              <a:rect b="b" l="l" r="r" t="t"/>
              <a:pathLst>
                <a:path extrusionOk="0" h="614363" w="120000">
                  <a:moveTo>
                    <a:pt x="0" y="0"/>
                  </a:moveTo>
                  <a:lnTo>
                    <a:pt x="0" y="614363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376" name="Google Shape;376;p73"/>
          <p:cNvSpPr/>
          <p:nvPr/>
        </p:nvSpPr>
        <p:spPr>
          <a:xfrm>
            <a:off x="1295400" y="3376613"/>
            <a:ext cx="416719" cy="581025"/>
          </a:xfrm>
          <a:custGeom>
            <a:rect b="b" l="l" r="r" t="t"/>
            <a:pathLst>
              <a:path extrusionOk="0" h="581025" w="416719">
                <a:moveTo>
                  <a:pt x="166688" y="581025"/>
                </a:moveTo>
                <a:lnTo>
                  <a:pt x="0" y="0"/>
                </a:lnTo>
                <a:lnTo>
                  <a:pt x="416719" y="53578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7" name="Google Shape;377;p73"/>
          <p:cNvSpPr/>
          <p:nvPr/>
        </p:nvSpPr>
        <p:spPr>
          <a:xfrm>
            <a:off x="1981200" y="3600450"/>
            <a:ext cx="435769" cy="959644"/>
          </a:xfrm>
          <a:custGeom>
            <a:rect b="b" l="l" r="r" t="t"/>
            <a:pathLst>
              <a:path extrusionOk="0" h="959644" w="435769">
                <a:moveTo>
                  <a:pt x="0" y="959644"/>
                </a:moveTo>
                <a:lnTo>
                  <a:pt x="435769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8" name="Google Shape;378;p73"/>
          <p:cNvSpPr/>
          <p:nvPr/>
        </p:nvSpPr>
        <p:spPr>
          <a:xfrm>
            <a:off x="2107406" y="5798344"/>
            <a:ext cx="116682" cy="247650"/>
          </a:xfrm>
          <a:custGeom>
            <a:rect b="b" l="l" r="r" t="t"/>
            <a:pathLst>
              <a:path extrusionOk="0" h="247650" w="116682">
                <a:moveTo>
                  <a:pt x="0" y="0"/>
                </a:moveTo>
                <a:lnTo>
                  <a:pt x="116682" y="2476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9" name="Google Shape;379;p73"/>
          <p:cNvSpPr/>
          <p:nvPr/>
        </p:nvSpPr>
        <p:spPr>
          <a:xfrm>
            <a:off x="1588294" y="5560219"/>
            <a:ext cx="9525" cy="645319"/>
          </a:xfrm>
          <a:custGeom>
            <a:rect b="b" l="l" r="r" t="t"/>
            <a:pathLst>
              <a:path extrusionOk="0" h="645319" w="9525">
                <a:moveTo>
                  <a:pt x="9525" y="0"/>
                </a:moveTo>
                <a:lnTo>
                  <a:pt x="0" y="64531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0" name="Google Shape;380;p73"/>
          <p:cNvSpPr/>
          <p:nvPr/>
        </p:nvSpPr>
        <p:spPr>
          <a:xfrm>
            <a:off x="928688" y="4767263"/>
            <a:ext cx="504825" cy="1316831"/>
          </a:xfrm>
          <a:custGeom>
            <a:rect b="b" l="l" r="r" t="t"/>
            <a:pathLst>
              <a:path extrusionOk="0" h="1316831" w="504825">
                <a:moveTo>
                  <a:pt x="0" y="1316831"/>
                </a:moveTo>
                <a:lnTo>
                  <a:pt x="504825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1" name="Google Shape;381;p73"/>
          <p:cNvSpPr/>
          <p:nvPr/>
        </p:nvSpPr>
        <p:spPr>
          <a:xfrm>
            <a:off x="3721894" y="3488531"/>
            <a:ext cx="0" cy="785813"/>
          </a:xfrm>
          <a:custGeom>
            <a:rect b="b" l="l" r="r" t="t"/>
            <a:pathLst>
              <a:path extrusionOk="0" h="785813" w="120000">
                <a:moveTo>
                  <a:pt x="0" y="0"/>
                </a:moveTo>
                <a:lnTo>
                  <a:pt x="0" y="78581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2" name="Google Shape;382;p73"/>
          <p:cNvSpPr/>
          <p:nvPr/>
        </p:nvSpPr>
        <p:spPr>
          <a:xfrm>
            <a:off x="4883944" y="3593306"/>
            <a:ext cx="357187" cy="1047750"/>
          </a:xfrm>
          <a:custGeom>
            <a:rect b="b" l="l" r="r" t="t"/>
            <a:pathLst>
              <a:path extrusionOk="0" h="1047750" w="357187">
                <a:moveTo>
                  <a:pt x="0" y="1047750"/>
                </a:moveTo>
                <a:lnTo>
                  <a:pt x="357187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3" name="Google Shape;383;p73"/>
          <p:cNvSpPr/>
          <p:nvPr/>
        </p:nvSpPr>
        <p:spPr>
          <a:xfrm>
            <a:off x="4176713" y="5074444"/>
            <a:ext cx="207168" cy="1019175"/>
          </a:xfrm>
          <a:custGeom>
            <a:rect b="b" l="l" r="r" t="t"/>
            <a:pathLst>
              <a:path extrusionOk="0" h="1019175" w="207168">
                <a:moveTo>
                  <a:pt x="0" y="11906"/>
                </a:moveTo>
                <a:lnTo>
                  <a:pt x="207168" y="1019175"/>
                </a:lnTo>
                <a:lnTo>
                  <a:pt x="109537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4" name="Google Shape;384;p73"/>
          <p:cNvSpPr/>
          <p:nvPr/>
        </p:nvSpPr>
        <p:spPr>
          <a:xfrm>
            <a:off x="6643688" y="4826794"/>
            <a:ext cx="221456" cy="1262062"/>
          </a:xfrm>
          <a:custGeom>
            <a:rect b="b" l="l" r="r" t="t"/>
            <a:pathLst>
              <a:path extrusionOk="0" h="1262062" w="221456">
                <a:moveTo>
                  <a:pt x="0" y="1262062"/>
                </a:moveTo>
                <a:lnTo>
                  <a:pt x="221456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5" name="Google Shape;385;p73"/>
          <p:cNvSpPr/>
          <p:nvPr/>
        </p:nvSpPr>
        <p:spPr>
          <a:xfrm>
            <a:off x="7350919" y="5041106"/>
            <a:ext cx="809625" cy="1035844"/>
          </a:xfrm>
          <a:custGeom>
            <a:rect b="b" l="l" r="r" t="t"/>
            <a:pathLst>
              <a:path extrusionOk="0" h="1035844" w="809625">
                <a:moveTo>
                  <a:pt x="0" y="259557"/>
                </a:moveTo>
                <a:lnTo>
                  <a:pt x="809625" y="1035844"/>
                </a:lnTo>
                <a:lnTo>
                  <a:pt x="250031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6" name="Google Shape;386;p73"/>
          <p:cNvSpPr/>
          <p:nvPr/>
        </p:nvSpPr>
        <p:spPr>
          <a:xfrm>
            <a:off x="8086725" y="3473450"/>
            <a:ext cx="155575" cy="844550"/>
          </a:xfrm>
          <a:custGeom>
            <a:rect b="b" l="l" r="r" t="t"/>
            <a:pathLst>
              <a:path extrusionOk="0" h="844550" w="155575">
                <a:moveTo>
                  <a:pt x="0" y="758825"/>
                </a:moveTo>
                <a:lnTo>
                  <a:pt x="152400" y="0"/>
                </a:lnTo>
                <a:cubicBezTo>
                  <a:pt x="153458" y="281517"/>
                  <a:pt x="154517" y="563033"/>
                  <a:pt x="155575" y="84455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7" name="Google Shape;387;p73"/>
          <p:cNvSpPr/>
          <p:nvPr/>
        </p:nvSpPr>
        <p:spPr>
          <a:xfrm>
            <a:off x="6432550" y="3658791"/>
            <a:ext cx="384175" cy="744934"/>
          </a:xfrm>
          <a:custGeom>
            <a:rect b="b" l="l" r="r" t="t"/>
            <a:pathLst>
              <a:path extrusionOk="0" h="777875" w="384175">
                <a:moveTo>
                  <a:pt x="292100" y="777875"/>
                </a:moveTo>
                <a:lnTo>
                  <a:pt x="0" y="0"/>
                </a:lnTo>
                <a:lnTo>
                  <a:pt x="384175" y="6159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8" name="Google Shape;388;p73"/>
          <p:cNvSpPr/>
          <p:nvPr/>
        </p:nvSpPr>
        <p:spPr>
          <a:xfrm>
            <a:off x="1981200" y="3600450"/>
            <a:ext cx="435769" cy="959644"/>
          </a:xfrm>
          <a:custGeom>
            <a:rect b="b" l="l" r="r" t="t"/>
            <a:pathLst>
              <a:path extrusionOk="0" h="959644" w="435769">
                <a:moveTo>
                  <a:pt x="0" y="959644"/>
                </a:moveTo>
                <a:lnTo>
                  <a:pt x="43576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9" name="Google Shape;389;p73"/>
          <p:cNvSpPr/>
          <p:nvPr/>
        </p:nvSpPr>
        <p:spPr>
          <a:xfrm>
            <a:off x="928688" y="4767263"/>
            <a:ext cx="504825" cy="1316831"/>
          </a:xfrm>
          <a:custGeom>
            <a:rect b="b" l="l" r="r" t="t"/>
            <a:pathLst>
              <a:path extrusionOk="0" h="1316831" w="504825">
                <a:moveTo>
                  <a:pt x="0" y="1316831"/>
                </a:moveTo>
                <a:lnTo>
                  <a:pt x="50482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0" name="Google Shape;390;p73"/>
          <p:cNvSpPr/>
          <p:nvPr/>
        </p:nvSpPr>
        <p:spPr>
          <a:xfrm>
            <a:off x="4883944" y="3593306"/>
            <a:ext cx="357187" cy="1047750"/>
          </a:xfrm>
          <a:custGeom>
            <a:rect b="b" l="l" r="r" t="t"/>
            <a:pathLst>
              <a:path extrusionOk="0" h="1047750" w="357187">
                <a:moveTo>
                  <a:pt x="0" y="1047750"/>
                </a:moveTo>
                <a:lnTo>
                  <a:pt x="357187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1" name="Google Shape;391;p73"/>
          <p:cNvSpPr/>
          <p:nvPr/>
        </p:nvSpPr>
        <p:spPr>
          <a:xfrm>
            <a:off x="4176713" y="5074444"/>
            <a:ext cx="207168" cy="1019175"/>
          </a:xfrm>
          <a:custGeom>
            <a:rect b="b" l="l" r="r" t="t"/>
            <a:pathLst>
              <a:path extrusionOk="0" h="1019175" w="207168">
                <a:moveTo>
                  <a:pt x="0" y="11906"/>
                </a:moveTo>
                <a:lnTo>
                  <a:pt x="207168" y="1019175"/>
                </a:lnTo>
                <a:lnTo>
                  <a:pt x="109537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392" name="Google Shape;392;p73"/>
          <p:cNvGrpSpPr/>
          <p:nvPr/>
        </p:nvGrpSpPr>
        <p:grpSpPr>
          <a:xfrm>
            <a:off x="4348167" y="3281363"/>
            <a:ext cx="466344" cy="423860"/>
            <a:chOff x="4348167" y="3281363"/>
            <a:chExt cx="466344" cy="423860"/>
          </a:xfrm>
        </p:grpSpPr>
        <p:sp>
          <p:nvSpPr>
            <p:cNvPr id="393" name="Google Shape;393;p73"/>
            <p:cNvSpPr/>
            <p:nvPr/>
          </p:nvSpPr>
          <p:spPr>
            <a:xfrm rot="-5400000">
              <a:off x="4526475" y="3417187"/>
              <a:ext cx="109728" cy="466344"/>
            </a:xfrm>
            <a:prstGeom prst="rightBrace">
              <a:avLst>
                <a:gd fmla="val 38389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4" name="Google Shape;394;p73"/>
            <p:cNvSpPr/>
            <p:nvPr/>
          </p:nvSpPr>
          <p:spPr>
            <a:xfrm>
              <a:off x="4581525" y="3281363"/>
              <a:ext cx="188119" cy="326231"/>
            </a:xfrm>
            <a:custGeom>
              <a:rect b="b" l="l" r="r" t="t"/>
              <a:pathLst>
                <a:path extrusionOk="0" h="326231" w="188119">
                  <a:moveTo>
                    <a:pt x="0" y="326231"/>
                  </a:moveTo>
                  <a:lnTo>
                    <a:pt x="0" y="159543"/>
                  </a:lnTo>
                  <a:lnTo>
                    <a:pt x="188119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74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98704" y="213360"/>
            <a:ext cx="85465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12.7b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4"/>
          <p:cNvSpPr txBox="1"/>
          <p:nvPr/>
        </p:nvSpPr>
        <p:spPr>
          <a:xfrm>
            <a:off x="1139022" y="2676702"/>
            <a:ext cx="119263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Metaphase</a:t>
            </a:r>
            <a:endParaRPr/>
          </a:p>
        </p:txBody>
      </p:sp>
      <p:sp>
        <p:nvSpPr>
          <p:cNvPr id="402" name="Google Shape;402;p74"/>
          <p:cNvSpPr txBox="1"/>
          <p:nvPr/>
        </p:nvSpPr>
        <p:spPr>
          <a:xfrm>
            <a:off x="1969284" y="3041827"/>
            <a:ext cx="92333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</a:t>
            </a:r>
            <a:endParaRPr/>
          </a:p>
          <a:p>
            <a:pPr indent="0" lvl="0" marL="0" marR="0" rtl="0" algn="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4"/>
          <p:cNvSpPr txBox="1"/>
          <p:nvPr/>
        </p:nvSpPr>
        <p:spPr>
          <a:xfrm>
            <a:off x="4021922" y="2676702"/>
            <a:ext cx="110286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Anaphase</a:t>
            </a:r>
            <a:endParaRPr/>
          </a:p>
        </p:txBody>
      </p:sp>
      <p:sp>
        <p:nvSpPr>
          <p:cNvPr id="404" name="Google Shape;404;p74"/>
          <p:cNvSpPr txBox="1"/>
          <p:nvPr/>
        </p:nvSpPr>
        <p:spPr>
          <a:xfrm>
            <a:off x="6096784" y="2702350"/>
            <a:ext cx="262809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Telophase and Cytokinesis</a:t>
            </a:r>
            <a:endParaRPr/>
          </a:p>
        </p:txBody>
      </p:sp>
      <p:sp>
        <p:nvSpPr>
          <p:cNvPr id="405" name="Google Shape;405;p74"/>
          <p:cNvSpPr txBox="1"/>
          <p:nvPr/>
        </p:nvSpPr>
        <p:spPr>
          <a:xfrm>
            <a:off x="6144409" y="3043415"/>
            <a:ext cx="78547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Cleavage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furrow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74"/>
          <p:cNvSpPr txBox="1"/>
          <p:nvPr/>
        </p:nvSpPr>
        <p:spPr>
          <a:xfrm>
            <a:off x="7916059" y="3041827"/>
            <a:ext cx="85440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Nucleolus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74"/>
          <p:cNvSpPr txBox="1"/>
          <p:nvPr/>
        </p:nvSpPr>
        <p:spPr>
          <a:xfrm>
            <a:off x="2950359" y="5572302"/>
            <a:ext cx="1224694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Daughter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74"/>
          <p:cNvSpPr txBox="1"/>
          <p:nvPr/>
        </p:nvSpPr>
        <p:spPr>
          <a:xfrm>
            <a:off x="342097" y="6040615"/>
            <a:ext cx="642937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Spindle</a:t>
            </a:r>
            <a:endParaRPr/>
          </a:p>
        </p:txBody>
      </p:sp>
      <p:sp>
        <p:nvSpPr>
          <p:cNvPr id="409" name="Google Shape;409;p74"/>
          <p:cNvSpPr txBox="1"/>
          <p:nvPr/>
        </p:nvSpPr>
        <p:spPr>
          <a:xfrm>
            <a:off x="2131209" y="6200952"/>
            <a:ext cx="140904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Centrosome at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spindle pole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4"/>
          <p:cNvSpPr txBox="1"/>
          <p:nvPr/>
        </p:nvSpPr>
        <p:spPr>
          <a:xfrm>
            <a:off x="6226959" y="6005690"/>
            <a:ext cx="77425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Nuclear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envelope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4"/>
          <p:cNvSpPr txBox="1"/>
          <p:nvPr/>
        </p:nvSpPr>
        <p:spPr>
          <a:xfrm rot="-5400000">
            <a:off x="8456614" y="1964249"/>
            <a:ext cx="52899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1" lang="en-US" sz="14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44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4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74"/>
          <p:cNvGrpSpPr/>
          <p:nvPr/>
        </p:nvGrpSpPr>
        <p:grpSpPr>
          <a:xfrm>
            <a:off x="8560594" y="1721644"/>
            <a:ext cx="83344" cy="671512"/>
            <a:chOff x="8560594" y="1721644"/>
            <a:chExt cx="83344" cy="671512"/>
          </a:xfrm>
        </p:grpSpPr>
        <p:sp>
          <p:nvSpPr>
            <p:cNvPr id="413" name="Google Shape;413;p74"/>
            <p:cNvSpPr/>
            <p:nvPr/>
          </p:nvSpPr>
          <p:spPr>
            <a:xfrm>
              <a:off x="8560594" y="1726406"/>
              <a:ext cx="80962" cy="0"/>
            </a:xfrm>
            <a:custGeom>
              <a:rect b="b" l="l" r="r" t="t"/>
              <a:pathLst>
                <a:path extrusionOk="0" h="120000" w="80962">
                  <a:moveTo>
                    <a:pt x="0" y="0"/>
                  </a:moveTo>
                  <a:lnTo>
                    <a:pt x="8096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14" name="Google Shape;414;p74"/>
            <p:cNvSpPr/>
            <p:nvPr/>
          </p:nvSpPr>
          <p:spPr>
            <a:xfrm>
              <a:off x="8565356" y="2393156"/>
              <a:ext cx="78582" cy="0"/>
            </a:xfrm>
            <a:custGeom>
              <a:rect b="b" l="l" r="r" t="t"/>
              <a:pathLst>
                <a:path extrusionOk="0" h="120000" w="78582">
                  <a:moveTo>
                    <a:pt x="0" y="0"/>
                  </a:moveTo>
                  <a:lnTo>
                    <a:pt x="7858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15" name="Google Shape;415;p74"/>
            <p:cNvSpPr/>
            <p:nvPr/>
          </p:nvSpPr>
          <p:spPr>
            <a:xfrm>
              <a:off x="8605838" y="1721644"/>
              <a:ext cx="0" cy="669131"/>
            </a:xfrm>
            <a:custGeom>
              <a:rect b="b" l="l" r="r" t="t"/>
              <a:pathLst>
                <a:path extrusionOk="0" h="669131" w="120000">
                  <a:moveTo>
                    <a:pt x="0" y="0"/>
                  </a:moveTo>
                  <a:lnTo>
                    <a:pt x="0" y="66913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416" name="Google Shape;416;p74"/>
          <p:cNvSpPr/>
          <p:nvPr/>
        </p:nvSpPr>
        <p:spPr>
          <a:xfrm>
            <a:off x="2664619" y="3450431"/>
            <a:ext cx="323850" cy="1107282"/>
          </a:xfrm>
          <a:custGeom>
            <a:rect b="b" l="l" r="r" t="t"/>
            <a:pathLst>
              <a:path extrusionOk="0" h="1107282" w="323850">
                <a:moveTo>
                  <a:pt x="0" y="0"/>
                </a:moveTo>
                <a:lnTo>
                  <a:pt x="323850" y="110728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7" name="Google Shape;417;p74"/>
          <p:cNvSpPr/>
          <p:nvPr/>
        </p:nvSpPr>
        <p:spPr>
          <a:xfrm>
            <a:off x="3381375" y="4269581"/>
            <a:ext cx="423863" cy="1314450"/>
          </a:xfrm>
          <a:custGeom>
            <a:rect b="b" l="l" r="r" t="t"/>
            <a:pathLst>
              <a:path extrusionOk="0" h="1314450" w="423863">
                <a:moveTo>
                  <a:pt x="333375" y="0"/>
                </a:moveTo>
                <a:lnTo>
                  <a:pt x="0" y="1314450"/>
                </a:lnTo>
                <a:lnTo>
                  <a:pt x="423863" y="62150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8" name="Google Shape;418;p74"/>
          <p:cNvSpPr/>
          <p:nvPr/>
        </p:nvSpPr>
        <p:spPr>
          <a:xfrm>
            <a:off x="1962150" y="5664200"/>
            <a:ext cx="222250" cy="523875"/>
          </a:xfrm>
          <a:custGeom>
            <a:rect b="b" l="l" r="r" t="t"/>
            <a:pathLst>
              <a:path extrusionOk="0" h="523875" w="222250">
                <a:moveTo>
                  <a:pt x="0" y="0"/>
                </a:moveTo>
                <a:lnTo>
                  <a:pt x="222250" y="5238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9" name="Google Shape;419;p74"/>
          <p:cNvSpPr/>
          <p:nvPr/>
        </p:nvSpPr>
        <p:spPr>
          <a:xfrm>
            <a:off x="6674644" y="5453063"/>
            <a:ext cx="514350" cy="581025"/>
          </a:xfrm>
          <a:custGeom>
            <a:rect b="b" l="l" r="r" t="t"/>
            <a:pathLst>
              <a:path extrusionOk="0" h="581025" w="514350">
                <a:moveTo>
                  <a:pt x="271462" y="0"/>
                </a:moveTo>
                <a:lnTo>
                  <a:pt x="0" y="581025"/>
                </a:lnTo>
                <a:lnTo>
                  <a:pt x="514350" y="22621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74"/>
          <p:cNvSpPr/>
          <p:nvPr/>
        </p:nvSpPr>
        <p:spPr>
          <a:xfrm>
            <a:off x="7646194" y="3443288"/>
            <a:ext cx="442912" cy="621506"/>
          </a:xfrm>
          <a:custGeom>
            <a:rect b="b" l="l" r="r" t="t"/>
            <a:pathLst>
              <a:path extrusionOk="0" h="621506" w="442912">
                <a:moveTo>
                  <a:pt x="0" y="621506"/>
                </a:moveTo>
                <a:lnTo>
                  <a:pt x="44291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74"/>
          <p:cNvSpPr/>
          <p:nvPr/>
        </p:nvSpPr>
        <p:spPr>
          <a:xfrm>
            <a:off x="6550025" y="3451225"/>
            <a:ext cx="288925" cy="1320800"/>
          </a:xfrm>
          <a:custGeom>
            <a:rect b="b" l="l" r="r" t="t"/>
            <a:pathLst>
              <a:path extrusionOk="0" h="1320800" w="288925">
                <a:moveTo>
                  <a:pt x="0" y="0"/>
                </a:moveTo>
                <a:lnTo>
                  <a:pt x="288925" y="13208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422" name="Google Shape;422;p74"/>
          <p:cNvGrpSpPr/>
          <p:nvPr/>
        </p:nvGrpSpPr>
        <p:grpSpPr>
          <a:xfrm>
            <a:off x="307887" y="3668654"/>
            <a:ext cx="369800" cy="2376546"/>
            <a:chOff x="307887" y="3668654"/>
            <a:chExt cx="369800" cy="2376546"/>
          </a:xfrm>
        </p:grpSpPr>
        <p:sp>
          <p:nvSpPr>
            <p:cNvPr id="423" name="Google Shape;423;p74"/>
            <p:cNvSpPr/>
            <p:nvPr/>
          </p:nvSpPr>
          <p:spPr>
            <a:xfrm>
              <a:off x="438150" y="4943475"/>
              <a:ext cx="66675" cy="1101725"/>
            </a:xfrm>
            <a:custGeom>
              <a:rect b="b" l="l" r="r" t="t"/>
              <a:pathLst>
                <a:path extrusionOk="0" h="1108075" w="50800">
                  <a:moveTo>
                    <a:pt x="50800" y="1108075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24" name="Google Shape;424;p74"/>
            <p:cNvSpPr/>
            <p:nvPr/>
          </p:nvSpPr>
          <p:spPr>
            <a:xfrm rot="-347217">
              <a:off x="418776" y="3670493"/>
              <a:ext cx="148022" cy="2207008"/>
            </a:xfrm>
            <a:prstGeom prst="leftBrace">
              <a:avLst>
                <a:gd fmla="val 32340" name="adj1"/>
                <a:gd fmla="val 57376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Mitotic Spindle: 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Closer Look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mitotic spindle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(有絲分裂紡錘體)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structure made of microtubules that controls chromosome movement during mitosis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animal cells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assembly of spindle microtubules begins in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centrosome(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中心體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the microtubule-organizing center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centrosome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replicates during interphase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forming two centrosomes that migrate to opposite ends of the cell during prophase and prometaphase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aster(星狀體)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radial array of short microtubules) extends from each centrosome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spindle includes the centrosomes, the spindle microtubules, and the asters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prometaphase, some spindle microtubules attach to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kinetochores (著絲點)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chromosomes and begin to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move the chromosomes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Kinetochores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protein complexes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with centromeres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metaphase, the chromosomes are all lined up at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metaphase plate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plane midway between the spindle’s two poles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8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98704" y="213360"/>
            <a:ext cx="85465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12.8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78"/>
          <p:cNvSpPr txBox="1"/>
          <p:nvPr/>
        </p:nvSpPr>
        <p:spPr>
          <a:xfrm>
            <a:off x="3128963" y="446085"/>
            <a:ext cx="1243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8"/>
          <p:cNvSpPr txBox="1"/>
          <p:nvPr/>
        </p:nvSpPr>
        <p:spPr>
          <a:xfrm>
            <a:off x="5002213" y="223837"/>
            <a:ext cx="58990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Aster</a:t>
            </a:r>
            <a:endParaRPr/>
          </a:p>
        </p:txBody>
      </p:sp>
      <p:sp>
        <p:nvSpPr>
          <p:cNvPr id="452" name="Google Shape;452;p78"/>
          <p:cNvSpPr txBox="1"/>
          <p:nvPr/>
        </p:nvSpPr>
        <p:spPr>
          <a:xfrm>
            <a:off x="6627813" y="319088"/>
            <a:ext cx="134652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Centrosome</a:t>
            </a:r>
            <a:endParaRPr/>
          </a:p>
        </p:txBody>
      </p:sp>
      <p:sp>
        <p:nvSpPr>
          <p:cNvPr id="453" name="Google Shape;453;p78"/>
          <p:cNvSpPr txBox="1"/>
          <p:nvPr/>
        </p:nvSpPr>
        <p:spPr>
          <a:xfrm>
            <a:off x="7550150" y="669925"/>
            <a:ext cx="12439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(imaginary)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8"/>
          <p:cNvSpPr txBox="1"/>
          <p:nvPr/>
        </p:nvSpPr>
        <p:spPr>
          <a:xfrm>
            <a:off x="7834313" y="2970213"/>
            <a:ext cx="79508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Kineto-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chores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8"/>
          <p:cNvSpPr txBox="1"/>
          <p:nvPr/>
        </p:nvSpPr>
        <p:spPr>
          <a:xfrm>
            <a:off x="495300" y="3770313"/>
            <a:ext cx="143629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Microtubules</a:t>
            </a:r>
            <a:endParaRPr/>
          </a:p>
        </p:txBody>
      </p:sp>
      <p:sp>
        <p:nvSpPr>
          <p:cNvPr id="456" name="Google Shape;456;p78"/>
          <p:cNvSpPr txBox="1"/>
          <p:nvPr/>
        </p:nvSpPr>
        <p:spPr>
          <a:xfrm>
            <a:off x="3257550" y="3952875"/>
            <a:ext cx="173124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nonkinetochore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8"/>
          <p:cNvSpPr txBox="1"/>
          <p:nvPr/>
        </p:nvSpPr>
        <p:spPr>
          <a:xfrm>
            <a:off x="3259138" y="5230813"/>
            <a:ext cx="161582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</p:txBody>
      </p:sp>
      <p:sp>
        <p:nvSpPr>
          <p:cNvPr id="458" name="Google Shape;458;p78"/>
          <p:cNvSpPr txBox="1"/>
          <p:nvPr/>
        </p:nvSpPr>
        <p:spPr>
          <a:xfrm>
            <a:off x="3281363" y="5818188"/>
            <a:ext cx="134652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Centrosome</a:t>
            </a:r>
            <a:endParaRPr/>
          </a:p>
        </p:txBody>
      </p:sp>
      <p:sp>
        <p:nvSpPr>
          <p:cNvPr id="459" name="Google Shape;459;p78"/>
          <p:cNvSpPr txBox="1"/>
          <p:nvPr/>
        </p:nvSpPr>
        <p:spPr>
          <a:xfrm>
            <a:off x="3224213" y="6307138"/>
            <a:ext cx="53059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8"/>
          <p:cNvSpPr txBox="1"/>
          <p:nvPr/>
        </p:nvSpPr>
        <p:spPr>
          <a:xfrm>
            <a:off x="5561013" y="4819650"/>
            <a:ext cx="144911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Kinetochore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78"/>
          <p:cNvSpPr txBox="1"/>
          <p:nvPr/>
        </p:nvSpPr>
        <p:spPr>
          <a:xfrm>
            <a:off x="7691438" y="6351588"/>
            <a:ext cx="72295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8"/>
          <p:cNvSpPr/>
          <p:nvPr/>
        </p:nvSpPr>
        <p:spPr>
          <a:xfrm>
            <a:off x="6643688" y="2500313"/>
            <a:ext cx="1109662" cy="542925"/>
          </a:xfrm>
          <a:custGeom>
            <a:rect b="b" l="l" r="r" t="t"/>
            <a:pathLst>
              <a:path extrusionOk="0" h="542925" w="1109662">
                <a:moveTo>
                  <a:pt x="1109662" y="542925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3" name="Google Shape;463;p78"/>
          <p:cNvSpPr/>
          <p:nvPr/>
        </p:nvSpPr>
        <p:spPr>
          <a:xfrm>
            <a:off x="7767638" y="3448050"/>
            <a:ext cx="466725" cy="1123950"/>
          </a:xfrm>
          <a:custGeom>
            <a:rect b="b" l="l" r="r" t="t"/>
            <a:pathLst>
              <a:path extrusionOk="0" h="1123950" w="466725">
                <a:moveTo>
                  <a:pt x="466725" y="0"/>
                </a:moveTo>
                <a:lnTo>
                  <a:pt x="0" y="112395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4" name="Google Shape;464;p78"/>
          <p:cNvSpPr/>
          <p:nvPr/>
        </p:nvSpPr>
        <p:spPr>
          <a:xfrm>
            <a:off x="6667500" y="3157538"/>
            <a:ext cx="900113" cy="1643062"/>
          </a:xfrm>
          <a:custGeom>
            <a:rect b="b" l="l" r="r" t="t"/>
            <a:pathLst>
              <a:path extrusionOk="0" h="1643062" w="900113">
                <a:moveTo>
                  <a:pt x="0" y="0"/>
                </a:moveTo>
                <a:cubicBezTo>
                  <a:pt x="1588" y="547687"/>
                  <a:pt x="3175" y="1095375"/>
                  <a:pt x="4763" y="1643062"/>
                </a:cubicBezTo>
                <a:lnTo>
                  <a:pt x="900113" y="1262062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5" name="Google Shape;465;p78"/>
          <p:cNvSpPr/>
          <p:nvPr/>
        </p:nvSpPr>
        <p:spPr>
          <a:xfrm>
            <a:off x="7772400" y="1419225"/>
            <a:ext cx="0" cy="447675"/>
          </a:xfrm>
          <a:custGeom>
            <a:rect b="b" l="l" r="r" t="t"/>
            <a:pathLst>
              <a:path extrusionOk="0" h="447675" w="120000">
                <a:moveTo>
                  <a:pt x="0" y="0"/>
                </a:moveTo>
                <a:lnTo>
                  <a:pt x="0" y="4476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6" name="Google Shape;466;p78"/>
          <p:cNvSpPr/>
          <p:nvPr/>
        </p:nvSpPr>
        <p:spPr>
          <a:xfrm>
            <a:off x="5691188" y="495300"/>
            <a:ext cx="885825" cy="352425"/>
          </a:xfrm>
          <a:custGeom>
            <a:rect b="b" l="l" r="r" t="t"/>
            <a:pathLst>
              <a:path extrusionOk="0" h="352425" w="885825">
                <a:moveTo>
                  <a:pt x="0" y="352425"/>
                </a:moveTo>
                <a:lnTo>
                  <a:pt x="885825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7" name="Google Shape;467;p78"/>
          <p:cNvSpPr/>
          <p:nvPr/>
        </p:nvSpPr>
        <p:spPr>
          <a:xfrm>
            <a:off x="3671888" y="895350"/>
            <a:ext cx="1047750" cy="1947863"/>
          </a:xfrm>
          <a:custGeom>
            <a:rect b="b" l="l" r="r" t="t"/>
            <a:pathLst>
              <a:path extrusionOk="0" h="1947863" w="1047750">
                <a:moveTo>
                  <a:pt x="823912" y="1919288"/>
                </a:moveTo>
                <a:lnTo>
                  <a:pt x="0" y="0"/>
                </a:lnTo>
                <a:lnTo>
                  <a:pt x="1047750" y="1947863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8" name="Google Shape;468;p78"/>
          <p:cNvSpPr/>
          <p:nvPr/>
        </p:nvSpPr>
        <p:spPr>
          <a:xfrm>
            <a:off x="4414838" y="3181350"/>
            <a:ext cx="376237" cy="795338"/>
          </a:xfrm>
          <a:custGeom>
            <a:rect b="b" l="l" r="r" t="t"/>
            <a:pathLst>
              <a:path extrusionOk="0" h="795338" w="376237">
                <a:moveTo>
                  <a:pt x="285750" y="0"/>
                </a:moveTo>
                <a:lnTo>
                  <a:pt x="0" y="795338"/>
                </a:lnTo>
                <a:lnTo>
                  <a:pt x="376237" y="4763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69" name="Google Shape;469;p78"/>
          <p:cNvSpPr/>
          <p:nvPr/>
        </p:nvSpPr>
        <p:spPr>
          <a:xfrm>
            <a:off x="2495550" y="4581525"/>
            <a:ext cx="717550" cy="762000"/>
          </a:xfrm>
          <a:custGeom>
            <a:rect b="b" l="l" r="r" t="t"/>
            <a:pathLst>
              <a:path extrusionOk="0" h="762000" w="717550">
                <a:moveTo>
                  <a:pt x="374650" y="762000"/>
                </a:moveTo>
                <a:lnTo>
                  <a:pt x="717550" y="762000"/>
                </a:ln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70" name="Google Shape;470;p78"/>
          <p:cNvSpPr/>
          <p:nvPr/>
        </p:nvSpPr>
        <p:spPr>
          <a:xfrm>
            <a:off x="1908175" y="5953125"/>
            <a:ext cx="1314450" cy="342900"/>
          </a:xfrm>
          <a:custGeom>
            <a:rect b="b" l="l" r="r" t="t"/>
            <a:pathLst>
              <a:path extrusionOk="0" h="342900" w="1314450">
                <a:moveTo>
                  <a:pt x="0" y="342900"/>
                </a:moveTo>
                <a:lnTo>
                  <a:pt x="1314450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71" name="Google Shape;471;p78"/>
          <p:cNvSpPr/>
          <p:nvPr/>
        </p:nvSpPr>
        <p:spPr>
          <a:xfrm>
            <a:off x="1060450" y="4006850"/>
            <a:ext cx="434975" cy="965200"/>
          </a:xfrm>
          <a:custGeom>
            <a:rect b="b" l="l" r="r" t="t"/>
            <a:pathLst>
              <a:path extrusionOk="0" h="965200" w="434975">
                <a:moveTo>
                  <a:pt x="288925" y="965200"/>
                </a:moveTo>
                <a:lnTo>
                  <a:pt x="0" y="0"/>
                </a:lnTo>
                <a:lnTo>
                  <a:pt x="434975" y="473075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472" name="Google Shape;472;p78"/>
          <p:cNvGrpSpPr/>
          <p:nvPr/>
        </p:nvGrpSpPr>
        <p:grpSpPr>
          <a:xfrm>
            <a:off x="3105150" y="6286500"/>
            <a:ext cx="66675" cy="316706"/>
            <a:chOff x="3105150" y="6286500"/>
            <a:chExt cx="66675" cy="316706"/>
          </a:xfrm>
        </p:grpSpPr>
        <p:sp>
          <p:nvSpPr>
            <p:cNvPr id="473" name="Google Shape;473;p78"/>
            <p:cNvSpPr/>
            <p:nvPr/>
          </p:nvSpPr>
          <p:spPr>
            <a:xfrm>
              <a:off x="3105150" y="6286500"/>
              <a:ext cx="66675" cy="0"/>
            </a:xfrm>
            <a:custGeom>
              <a:rect b="b" l="l" r="r" t="t"/>
              <a:pathLst>
                <a:path extrusionOk="0" h="120000"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4" name="Google Shape;474;p78"/>
            <p:cNvSpPr/>
            <p:nvPr/>
          </p:nvSpPr>
          <p:spPr>
            <a:xfrm>
              <a:off x="3140869" y="6286500"/>
              <a:ext cx="0" cy="316706"/>
            </a:xfrm>
            <a:custGeom>
              <a:rect b="b" l="l" r="r" t="t"/>
              <a:pathLst>
                <a:path extrusionOk="0" h="316706" w="120000">
                  <a:moveTo>
                    <a:pt x="0" y="316706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5" name="Google Shape;475;p78"/>
            <p:cNvSpPr/>
            <p:nvPr/>
          </p:nvSpPr>
          <p:spPr>
            <a:xfrm>
              <a:off x="3105150" y="6600825"/>
              <a:ext cx="66675" cy="0"/>
            </a:xfrm>
            <a:custGeom>
              <a:rect b="b" l="l" r="r" t="t"/>
              <a:pathLst>
                <a:path extrusionOk="0" h="120000"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476" name="Google Shape;476;p78"/>
          <p:cNvGrpSpPr/>
          <p:nvPr/>
        </p:nvGrpSpPr>
        <p:grpSpPr>
          <a:xfrm rot="5400000">
            <a:off x="7991873" y="5994404"/>
            <a:ext cx="100408" cy="579834"/>
            <a:chOff x="3105150" y="6286500"/>
            <a:chExt cx="66675" cy="316706"/>
          </a:xfrm>
        </p:grpSpPr>
        <p:sp>
          <p:nvSpPr>
            <p:cNvPr id="477" name="Google Shape;477;p78"/>
            <p:cNvSpPr/>
            <p:nvPr/>
          </p:nvSpPr>
          <p:spPr>
            <a:xfrm>
              <a:off x="3105150" y="6286500"/>
              <a:ext cx="66675" cy="0"/>
            </a:xfrm>
            <a:custGeom>
              <a:rect b="b" l="l" r="r" t="t"/>
              <a:pathLst>
                <a:path extrusionOk="0" h="120000"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8" name="Google Shape;478;p78"/>
            <p:cNvSpPr/>
            <p:nvPr/>
          </p:nvSpPr>
          <p:spPr>
            <a:xfrm>
              <a:off x="3140869" y="6286500"/>
              <a:ext cx="0" cy="316706"/>
            </a:xfrm>
            <a:custGeom>
              <a:rect b="b" l="l" r="r" t="t"/>
              <a:pathLst>
                <a:path extrusionOk="0" h="316706" w="120000">
                  <a:moveTo>
                    <a:pt x="0" y="316706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9" name="Google Shape;479;p78"/>
            <p:cNvSpPr/>
            <p:nvPr/>
          </p:nvSpPr>
          <p:spPr>
            <a:xfrm>
              <a:off x="3105150" y="6600825"/>
              <a:ext cx="66675" cy="0"/>
            </a:xfrm>
            <a:custGeom>
              <a:rect b="b" l="l" r="r" t="t"/>
              <a:pathLst>
                <a:path extrusionOk="0" h="120000"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480" name="Google Shape;480;p78"/>
          <p:cNvSpPr/>
          <p:nvPr/>
        </p:nvSpPr>
        <p:spPr>
          <a:xfrm rot="4435957">
            <a:off x="5264473" y="-122497"/>
            <a:ext cx="168044" cy="1345989"/>
          </a:xfrm>
          <a:prstGeom prst="leftBrace">
            <a:avLst>
              <a:gd fmla="val 32735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1" name="Google Shape;481;p78"/>
          <p:cNvSpPr/>
          <p:nvPr/>
        </p:nvSpPr>
        <p:spPr>
          <a:xfrm>
            <a:off x="6643704" y="2500329"/>
            <a:ext cx="1109662" cy="542925"/>
          </a:xfrm>
          <a:custGeom>
            <a:rect b="b" l="l" r="r" t="t"/>
            <a:pathLst>
              <a:path extrusionOk="0" h="542925" w="1109662">
                <a:moveTo>
                  <a:pt x="1109662" y="542925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2" name="Google Shape;482;p78"/>
          <p:cNvSpPr/>
          <p:nvPr/>
        </p:nvSpPr>
        <p:spPr>
          <a:xfrm>
            <a:off x="7767654" y="3448066"/>
            <a:ext cx="466725" cy="1123950"/>
          </a:xfrm>
          <a:custGeom>
            <a:rect b="b" l="l" r="r" t="t"/>
            <a:pathLst>
              <a:path extrusionOk="0" h="1123950" w="466725">
                <a:moveTo>
                  <a:pt x="466725" y="0"/>
                </a:moveTo>
                <a:lnTo>
                  <a:pt x="0" y="11239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3" name="Google Shape;483;p78"/>
          <p:cNvSpPr/>
          <p:nvPr/>
        </p:nvSpPr>
        <p:spPr>
          <a:xfrm>
            <a:off x="6667516" y="3157554"/>
            <a:ext cx="900113" cy="1643062"/>
          </a:xfrm>
          <a:custGeom>
            <a:rect b="b" l="l" r="r" t="t"/>
            <a:pathLst>
              <a:path extrusionOk="0" h="1643062" w="900113">
                <a:moveTo>
                  <a:pt x="0" y="0"/>
                </a:moveTo>
                <a:cubicBezTo>
                  <a:pt x="1588" y="547687"/>
                  <a:pt x="3175" y="1095375"/>
                  <a:pt x="4763" y="1643062"/>
                </a:cubicBezTo>
                <a:lnTo>
                  <a:pt x="900113" y="126206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4" name="Google Shape;484;p78"/>
          <p:cNvSpPr/>
          <p:nvPr/>
        </p:nvSpPr>
        <p:spPr>
          <a:xfrm>
            <a:off x="5691204" y="495316"/>
            <a:ext cx="885825" cy="352425"/>
          </a:xfrm>
          <a:custGeom>
            <a:rect b="b" l="l" r="r" t="t"/>
            <a:pathLst>
              <a:path extrusionOk="0" h="352425" w="885825">
                <a:moveTo>
                  <a:pt x="0" y="352425"/>
                </a:moveTo>
                <a:lnTo>
                  <a:pt x="88582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5" name="Google Shape;485;p78"/>
          <p:cNvSpPr/>
          <p:nvPr/>
        </p:nvSpPr>
        <p:spPr>
          <a:xfrm>
            <a:off x="3671904" y="895366"/>
            <a:ext cx="1047750" cy="1947863"/>
          </a:xfrm>
          <a:custGeom>
            <a:rect b="b" l="l" r="r" t="t"/>
            <a:pathLst>
              <a:path extrusionOk="0" h="1947863" w="1047750">
                <a:moveTo>
                  <a:pt x="823912" y="1919288"/>
                </a:moveTo>
                <a:lnTo>
                  <a:pt x="0" y="0"/>
                </a:lnTo>
                <a:lnTo>
                  <a:pt x="1047750" y="194786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6" name="Google Shape;486;p78"/>
          <p:cNvSpPr/>
          <p:nvPr/>
        </p:nvSpPr>
        <p:spPr>
          <a:xfrm>
            <a:off x="4414854" y="3181366"/>
            <a:ext cx="376237" cy="795338"/>
          </a:xfrm>
          <a:custGeom>
            <a:rect b="b" l="l" r="r" t="t"/>
            <a:pathLst>
              <a:path extrusionOk="0" h="795338" w="376237">
                <a:moveTo>
                  <a:pt x="285750" y="0"/>
                </a:moveTo>
                <a:lnTo>
                  <a:pt x="0" y="795338"/>
                </a:lnTo>
                <a:lnTo>
                  <a:pt x="376237" y="476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7" name="Google Shape;487;p78"/>
          <p:cNvSpPr/>
          <p:nvPr/>
        </p:nvSpPr>
        <p:spPr>
          <a:xfrm>
            <a:off x="2495566" y="4581541"/>
            <a:ext cx="717550" cy="762000"/>
          </a:xfrm>
          <a:custGeom>
            <a:rect b="b" l="l" r="r" t="t"/>
            <a:pathLst>
              <a:path extrusionOk="0" h="762000" w="717550">
                <a:moveTo>
                  <a:pt x="374650" y="762000"/>
                </a:moveTo>
                <a:lnTo>
                  <a:pt x="717550" y="762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8" name="Google Shape;488;p78"/>
          <p:cNvSpPr/>
          <p:nvPr/>
        </p:nvSpPr>
        <p:spPr>
          <a:xfrm>
            <a:off x="1908191" y="5953141"/>
            <a:ext cx="1314450" cy="342900"/>
          </a:xfrm>
          <a:custGeom>
            <a:rect b="b" l="l" r="r" t="t"/>
            <a:pathLst>
              <a:path extrusionOk="0" h="342900" w="1314450">
                <a:moveTo>
                  <a:pt x="0" y="342900"/>
                </a:moveTo>
                <a:lnTo>
                  <a:pt x="131445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89" name="Google Shape;489;p78"/>
          <p:cNvSpPr/>
          <p:nvPr/>
        </p:nvSpPr>
        <p:spPr>
          <a:xfrm>
            <a:off x="1060466" y="4006866"/>
            <a:ext cx="434975" cy="965200"/>
          </a:xfrm>
          <a:custGeom>
            <a:rect b="b" l="l" r="r" t="t"/>
            <a:pathLst>
              <a:path extrusionOk="0" h="965200" w="434975">
                <a:moveTo>
                  <a:pt x="288925" y="965200"/>
                </a:moveTo>
                <a:lnTo>
                  <a:pt x="0" y="0"/>
                </a:lnTo>
                <a:lnTo>
                  <a:pt x="434975" y="4730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0" name="Google Shape;490;p78"/>
          <p:cNvSpPr txBox="1"/>
          <p:nvPr/>
        </p:nvSpPr>
        <p:spPr>
          <a:xfrm>
            <a:off x="169736" y="1727595"/>
            <a:ext cx="3352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mitotic spindle at metaphase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anaphase the cohesins(黏合素)are cleaved by an enzyme called separase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Sister chromatids (染色單體)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and move along the kinetochore microtubules toward opposite ends of the cell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microtubules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shorten by depolymerizing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their kinetochore ends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 clever experiment suggest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motor proteins on kinetochores “walk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the chromosomes along the microtubules during anaphase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depolymerization of the microtubules at the kinetochore en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 occurs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after the motor proteins have passed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the “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Pac-man” mechanism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8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81"/>
          <p:cNvPicPr preferRelativeResize="0"/>
          <p:nvPr/>
        </p:nvPicPr>
        <p:blipFill rotWithShape="1">
          <a:blip r:embed="rId3">
            <a:alphaModFix/>
          </a:blip>
          <a:srcRect b="3719" l="0" r="0" t="0"/>
          <a:stretch/>
        </p:blipFill>
        <p:spPr>
          <a:xfrm>
            <a:off x="298704" y="1456944"/>
            <a:ext cx="8546592" cy="394411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8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12.9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81"/>
          <p:cNvSpPr txBox="1"/>
          <p:nvPr/>
        </p:nvSpPr>
        <p:spPr>
          <a:xfrm>
            <a:off x="327023" y="1502569"/>
            <a:ext cx="115095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BE582A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/>
          </a:p>
        </p:txBody>
      </p:sp>
      <p:sp>
        <p:nvSpPr>
          <p:cNvPr id="510" name="Google Shape;510;p81"/>
          <p:cNvSpPr txBox="1"/>
          <p:nvPr/>
        </p:nvSpPr>
        <p:spPr>
          <a:xfrm>
            <a:off x="639761" y="1808957"/>
            <a:ext cx="123431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Kinetochore</a:t>
            </a:r>
            <a:endParaRPr/>
          </a:p>
        </p:txBody>
      </p:sp>
      <p:sp>
        <p:nvSpPr>
          <p:cNvPr id="511" name="Google Shape;511;p81"/>
          <p:cNvSpPr txBox="1"/>
          <p:nvPr/>
        </p:nvSpPr>
        <p:spPr>
          <a:xfrm>
            <a:off x="368298" y="2169319"/>
            <a:ext cx="7662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Spindle</a:t>
            </a:r>
            <a:endParaRPr/>
          </a:p>
          <a:p>
            <a:pPr indent="0" lvl="0" marL="0" marR="0" rtl="0" algn="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pole</a:t>
            </a:r>
            <a:endParaRPr b="1"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81"/>
          <p:cNvSpPr txBox="1"/>
          <p:nvPr/>
        </p:nvSpPr>
        <p:spPr>
          <a:xfrm>
            <a:off x="4694236" y="1502569"/>
            <a:ext cx="76302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BE582A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513" name="Google Shape;513;p81"/>
          <p:cNvSpPr txBox="1"/>
          <p:nvPr/>
        </p:nvSpPr>
        <p:spPr>
          <a:xfrm>
            <a:off x="4694236" y="3163094"/>
            <a:ext cx="115416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BE582A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514" name="Google Shape;514;p81"/>
          <p:cNvSpPr txBox="1"/>
          <p:nvPr/>
        </p:nvSpPr>
        <p:spPr>
          <a:xfrm>
            <a:off x="839786" y="3707607"/>
            <a:ext cx="49212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</a:t>
            </a:r>
            <a:endParaRPr/>
          </a:p>
        </p:txBody>
      </p:sp>
      <p:sp>
        <p:nvSpPr>
          <p:cNvPr id="515" name="Google Shape;515;p81"/>
          <p:cNvSpPr txBox="1"/>
          <p:nvPr/>
        </p:nvSpPr>
        <p:spPr>
          <a:xfrm>
            <a:off x="5640386" y="3473454"/>
            <a:ext cx="119584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/>
          </a:p>
          <a:p>
            <a:pPr indent="0" lvl="0" marL="0" marR="0" rtl="0" algn="l">
              <a:lnSpc>
                <a:spcPct val="110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movement</a:t>
            </a:r>
            <a:endParaRPr b="1" sz="14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81"/>
          <p:cNvSpPr txBox="1"/>
          <p:nvPr/>
        </p:nvSpPr>
        <p:spPr>
          <a:xfrm>
            <a:off x="7664448" y="3906044"/>
            <a:ext cx="108042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Kinetochore</a:t>
            </a:r>
            <a:endParaRPr/>
          </a:p>
        </p:txBody>
      </p:sp>
      <p:sp>
        <p:nvSpPr>
          <p:cNvPr id="517" name="Google Shape;517;p81"/>
          <p:cNvSpPr txBox="1"/>
          <p:nvPr/>
        </p:nvSpPr>
        <p:spPr>
          <a:xfrm>
            <a:off x="4799011" y="4333082"/>
            <a:ext cx="104996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</a:t>
            </a:r>
            <a:endParaRPr/>
          </a:p>
        </p:txBody>
      </p:sp>
      <p:sp>
        <p:nvSpPr>
          <p:cNvPr id="518" name="Google Shape;518;p81"/>
          <p:cNvSpPr txBox="1"/>
          <p:nvPr/>
        </p:nvSpPr>
        <p:spPr>
          <a:xfrm>
            <a:off x="6094411" y="4220369"/>
            <a:ext cx="62837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</a:t>
            </a:r>
            <a:endParaRPr/>
          </a:p>
          <a:p>
            <a:pPr indent="0" lvl="0" marL="0" marR="0" rtl="0" algn="l">
              <a:lnSpc>
                <a:spcPct val="110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 b="1" sz="14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1"/>
          <p:cNvSpPr txBox="1"/>
          <p:nvPr/>
        </p:nvSpPr>
        <p:spPr>
          <a:xfrm>
            <a:off x="5808661" y="4668044"/>
            <a:ext cx="119584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/>
          </a:p>
        </p:txBody>
      </p:sp>
      <p:sp>
        <p:nvSpPr>
          <p:cNvPr id="520" name="Google Shape;520;p81"/>
          <p:cNvSpPr txBox="1"/>
          <p:nvPr/>
        </p:nvSpPr>
        <p:spPr>
          <a:xfrm>
            <a:off x="7994648" y="4406107"/>
            <a:ext cx="77264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Tubulin</a:t>
            </a:r>
            <a:endParaRPr/>
          </a:p>
          <a:p>
            <a:pPr indent="0" lvl="0" marL="0" marR="0" rtl="0" algn="l">
              <a:lnSpc>
                <a:spcPct val="110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subunits</a:t>
            </a:r>
            <a:endParaRPr b="1" sz="14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1"/>
          <p:cNvSpPr txBox="1"/>
          <p:nvPr/>
        </p:nvSpPr>
        <p:spPr>
          <a:xfrm>
            <a:off x="322261" y="5080789"/>
            <a:ext cx="81817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G. J. Gorbsky, P. J. Sammak, and G. G. Borisy, Chromosomes move poleward in anaphase along stationary microtubules that coordinately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disassemble from their kinetochore ends, </a:t>
            </a:r>
            <a:r>
              <a:rPr b="1" i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Cell Biology </a:t>
            </a: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104:9–18 (1987).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81"/>
          <p:cNvSpPr/>
          <p:nvPr/>
        </p:nvSpPr>
        <p:spPr>
          <a:xfrm>
            <a:off x="1909763" y="1907381"/>
            <a:ext cx="557212" cy="95250"/>
          </a:xfrm>
          <a:custGeom>
            <a:rect b="b" l="l" r="r" t="t"/>
            <a:pathLst>
              <a:path extrusionOk="0" h="95250" w="557212">
                <a:moveTo>
                  <a:pt x="0" y="0"/>
                </a:moveTo>
                <a:lnTo>
                  <a:pt x="557212" y="9525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3" name="Google Shape;523;p81"/>
          <p:cNvSpPr/>
          <p:nvPr/>
        </p:nvSpPr>
        <p:spPr>
          <a:xfrm>
            <a:off x="1190625" y="2245519"/>
            <a:ext cx="90488" cy="302419"/>
          </a:xfrm>
          <a:custGeom>
            <a:rect b="b" l="l" r="r" t="t"/>
            <a:pathLst>
              <a:path extrusionOk="0" h="302419" w="90488">
                <a:moveTo>
                  <a:pt x="90488" y="0"/>
                </a:moveTo>
                <a:lnTo>
                  <a:pt x="0" y="0"/>
                </a:lnTo>
                <a:lnTo>
                  <a:pt x="0" y="302419"/>
                </a:lnTo>
                <a:lnTo>
                  <a:pt x="83344" y="302419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524" name="Google Shape;524;p81"/>
          <p:cNvGrpSpPr/>
          <p:nvPr/>
        </p:nvGrpSpPr>
        <p:grpSpPr>
          <a:xfrm>
            <a:off x="1357313" y="3790601"/>
            <a:ext cx="497681" cy="92096"/>
            <a:chOff x="1357313" y="3790601"/>
            <a:chExt cx="497681" cy="92096"/>
          </a:xfrm>
        </p:grpSpPr>
        <p:sp>
          <p:nvSpPr>
            <p:cNvPr id="525" name="Google Shape;525;p81"/>
            <p:cNvSpPr/>
            <p:nvPr/>
          </p:nvSpPr>
          <p:spPr>
            <a:xfrm rot="5400000">
              <a:off x="1697027" y="3724730"/>
              <a:ext cx="92096" cy="223838"/>
            </a:xfrm>
            <a:prstGeom prst="leftBrace">
              <a:avLst>
                <a:gd fmla="val 34189" name="adj1"/>
                <a:gd fmla="val 50000" name="adj2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26" name="Google Shape;526;p81"/>
            <p:cNvSpPr/>
            <p:nvPr/>
          </p:nvSpPr>
          <p:spPr>
            <a:xfrm>
              <a:off x="1357313" y="3790950"/>
              <a:ext cx="385762" cy="0"/>
            </a:xfrm>
            <a:custGeom>
              <a:rect b="b" l="l" r="r" t="t"/>
              <a:pathLst>
                <a:path extrusionOk="0" h="120000" w="385762">
                  <a:moveTo>
                    <a:pt x="38576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527" name="Google Shape;527;p81"/>
          <p:cNvSpPr/>
          <p:nvPr/>
        </p:nvSpPr>
        <p:spPr>
          <a:xfrm>
            <a:off x="5329238" y="4150519"/>
            <a:ext cx="66675" cy="166687"/>
          </a:xfrm>
          <a:custGeom>
            <a:rect b="b" l="l" r="r" t="t"/>
            <a:pathLst>
              <a:path extrusionOk="0" h="166687" w="66675">
                <a:moveTo>
                  <a:pt x="66675" y="0"/>
                </a:moveTo>
                <a:lnTo>
                  <a:pt x="0" y="16668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8" name="Google Shape;528;p81"/>
          <p:cNvSpPr/>
          <p:nvPr/>
        </p:nvSpPr>
        <p:spPr>
          <a:xfrm>
            <a:off x="7029450" y="4731544"/>
            <a:ext cx="378619" cy="47625"/>
          </a:xfrm>
          <a:custGeom>
            <a:rect b="b" l="l" r="r" t="t"/>
            <a:pathLst>
              <a:path extrusionOk="0" h="47625" w="378619">
                <a:moveTo>
                  <a:pt x="0" y="47625"/>
                </a:moveTo>
                <a:lnTo>
                  <a:pt x="37861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9" name="Google Shape;529;p81"/>
          <p:cNvSpPr/>
          <p:nvPr/>
        </p:nvSpPr>
        <p:spPr>
          <a:xfrm>
            <a:off x="6612731" y="4233863"/>
            <a:ext cx="378619" cy="92868"/>
          </a:xfrm>
          <a:custGeom>
            <a:rect b="b" l="l" r="r" t="t"/>
            <a:pathLst>
              <a:path extrusionOk="0" h="92868" w="378619">
                <a:moveTo>
                  <a:pt x="0" y="92868"/>
                </a:moveTo>
                <a:lnTo>
                  <a:pt x="37861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0" name="Google Shape;530;p81"/>
          <p:cNvSpPr/>
          <p:nvPr/>
        </p:nvSpPr>
        <p:spPr>
          <a:xfrm>
            <a:off x="7348538" y="3986213"/>
            <a:ext cx="307181" cy="90487"/>
          </a:xfrm>
          <a:custGeom>
            <a:rect b="b" l="l" r="r" t="t"/>
            <a:pathLst>
              <a:path extrusionOk="0" h="90487" w="307181">
                <a:moveTo>
                  <a:pt x="0" y="90487"/>
                </a:moveTo>
                <a:lnTo>
                  <a:pt x="307181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1" name="Google Shape;531;p81"/>
          <p:cNvSpPr txBox="1"/>
          <p:nvPr/>
        </p:nvSpPr>
        <p:spPr>
          <a:xfrm>
            <a:off x="793749" y="368809"/>
            <a:ext cx="75565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which end do kinetochore microtubules shorten during anaphase?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4" y="947928"/>
            <a:ext cx="8546592" cy="496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5"/>
          <p:cNvSpPr txBox="1"/>
          <p:nvPr/>
        </p:nvSpPr>
        <p:spPr>
          <a:xfrm>
            <a:off x="0" y="38100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dividing cells distribute chromosomes to daughter cells?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Nonkinetochore microtubules from opposite poles overlap and push against each other,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elongating the cell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anaphase, duplicate groups of chromosomes have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arrived at opposite ends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elongated cell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Cytokinesis begins during anaphase or telophase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spindle eventually disassembles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8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Cytokinesis: 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Closer Look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8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animal cells, cytokinesis occurs by a process known as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cleavage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forming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cleavage furrow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plant cells,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 plate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(細胞板)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 during cytokinesis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8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84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98704" y="213360"/>
            <a:ext cx="85465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8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12.10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84"/>
          <p:cNvSpPr txBox="1"/>
          <p:nvPr/>
        </p:nvSpPr>
        <p:spPr>
          <a:xfrm>
            <a:off x="324642" y="248442"/>
            <a:ext cx="393697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Cleavage of an animal cell (SEM)</a:t>
            </a:r>
            <a:endParaRPr/>
          </a:p>
        </p:txBody>
      </p:sp>
      <p:sp>
        <p:nvSpPr>
          <p:cNvPr id="552" name="Google Shape;552;p84"/>
          <p:cNvSpPr txBox="1"/>
          <p:nvPr/>
        </p:nvSpPr>
        <p:spPr>
          <a:xfrm>
            <a:off x="4760911" y="243680"/>
            <a:ext cx="4049827" cy="546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5760" lvl="0" marL="36576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	Cell plate formation in a plant cell</a:t>
            </a:r>
            <a:b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(TEM)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4"/>
          <p:cNvSpPr txBox="1"/>
          <p:nvPr/>
        </p:nvSpPr>
        <p:spPr>
          <a:xfrm>
            <a:off x="389729" y="3669505"/>
            <a:ext cx="179536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Cleavage furrow</a:t>
            </a:r>
            <a:endParaRPr/>
          </a:p>
        </p:txBody>
      </p:sp>
      <p:sp>
        <p:nvSpPr>
          <p:cNvPr id="554" name="Google Shape;554;p84"/>
          <p:cNvSpPr txBox="1"/>
          <p:nvPr/>
        </p:nvSpPr>
        <p:spPr>
          <a:xfrm>
            <a:off x="2958304" y="3663155"/>
            <a:ext cx="78707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84"/>
          <p:cNvSpPr txBox="1"/>
          <p:nvPr/>
        </p:nvSpPr>
        <p:spPr>
          <a:xfrm>
            <a:off x="5725921" y="3621880"/>
            <a:ext cx="196630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Wall of parent cell</a:t>
            </a:r>
            <a:endParaRPr/>
          </a:p>
        </p:txBody>
      </p:sp>
      <p:sp>
        <p:nvSpPr>
          <p:cNvPr id="556" name="Google Shape;556;p84"/>
          <p:cNvSpPr txBox="1"/>
          <p:nvPr/>
        </p:nvSpPr>
        <p:spPr>
          <a:xfrm>
            <a:off x="8166892" y="3626642"/>
            <a:ext cx="53059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84"/>
          <p:cNvSpPr txBox="1"/>
          <p:nvPr/>
        </p:nvSpPr>
        <p:spPr>
          <a:xfrm>
            <a:off x="4548186" y="3618709"/>
            <a:ext cx="9874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Vesicles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forming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plate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84"/>
          <p:cNvSpPr txBox="1"/>
          <p:nvPr/>
        </p:nvSpPr>
        <p:spPr>
          <a:xfrm>
            <a:off x="7687467" y="3963192"/>
            <a:ext cx="92333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cell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wall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4"/>
          <p:cNvSpPr txBox="1"/>
          <p:nvPr/>
        </p:nvSpPr>
        <p:spPr>
          <a:xfrm>
            <a:off x="6488904" y="4191792"/>
            <a:ext cx="102592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plate</a:t>
            </a:r>
            <a:endParaRPr/>
          </a:p>
        </p:txBody>
      </p:sp>
      <p:sp>
        <p:nvSpPr>
          <p:cNvPr id="560" name="Google Shape;560;p84"/>
          <p:cNvSpPr txBox="1"/>
          <p:nvPr/>
        </p:nvSpPr>
        <p:spPr>
          <a:xfrm>
            <a:off x="321467" y="6157117"/>
            <a:ext cx="198772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Contractile ring of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microfilaments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4"/>
          <p:cNvSpPr txBox="1"/>
          <p:nvPr/>
        </p:nvSpPr>
        <p:spPr>
          <a:xfrm>
            <a:off x="2531267" y="6157117"/>
            <a:ext cx="159017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Daughter cells</a:t>
            </a:r>
            <a:endParaRPr/>
          </a:p>
        </p:txBody>
      </p:sp>
      <p:sp>
        <p:nvSpPr>
          <p:cNvPr id="562" name="Google Shape;562;p84"/>
          <p:cNvSpPr txBox="1"/>
          <p:nvPr/>
        </p:nvSpPr>
        <p:spPr>
          <a:xfrm>
            <a:off x="7244554" y="6358730"/>
            <a:ext cx="159017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Daughter cells</a:t>
            </a:r>
            <a:endParaRPr/>
          </a:p>
        </p:txBody>
      </p:sp>
      <p:sp>
        <p:nvSpPr>
          <p:cNvPr id="563" name="Google Shape;563;p84"/>
          <p:cNvSpPr/>
          <p:nvPr/>
        </p:nvSpPr>
        <p:spPr>
          <a:xfrm>
            <a:off x="890588" y="2650331"/>
            <a:ext cx="1078706" cy="1054894"/>
          </a:xfrm>
          <a:custGeom>
            <a:rect b="b" l="l" r="r" t="t"/>
            <a:pathLst>
              <a:path extrusionOk="0" h="1054894" w="1078706">
                <a:moveTo>
                  <a:pt x="0" y="1054894"/>
                </a:moveTo>
                <a:lnTo>
                  <a:pt x="1078706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4" name="Google Shape;564;p84"/>
          <p:cNvSpPr/>
          <p:nvPr/>
        </p:nvSpPr>
        <p:spPr>
          <a:xfrm>
            <a:off x="790575" y="3926681"/>
            <a:ext cx="288131" cy="912019"/>
          </a:xfrm>
          <a:custGeom>
            <a:rect b="b" l="l" r="r" t="t"/>
            <a:pathLst>
              <a:path extrusionOk="0" h="912019" w="288131">
                <a:moveTo>
                  <a:pt x="0" y="0"/>
                </a:moveTo>
                <a:lnTo>
                  <a:pt x="288131" y="91201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5" name="Google Shape;565;p84"/>
          <p:cNvSpPr/>
          <p:nvPr/>
        </p:nvSpPr>
        <p:spPr>
          <a:xfrm>
            <a:off x="2871788" y="5517356"/>
            <a:ext cx="857250" cy="631032"/>
          </a:xfrm>
          <a:custGeom>
            <a:rect b="b" l="l" r="r" t="t"/>
            <a:pathLst>
              <a:path extrusionOk="0" h="631032" w="857250">
                <a:moveTo>
                  <a:pt x="0" y="0"/>
                </a:moveTo>
                <a:lnTo>
                  <a:pt x="340518" y="631032"/>
                </a:lnTo>
                <a:lnTo>
                  <a:pt x="857250" y="9525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6" name="Google Shape;566;p84"/>
          <p:cNvSpPr/>
          <p:nvPr/>
        </p:nvSpPr>
        <p:spPr>
          <a:xfrm>
            <a:off x="654050" y="5264150"/>
            <a:ext cx="371475" cy="879475"/>
          </a:xfrm>
          <a:custGeom>
            <a:rect b="b" l="l" r="r" t="t"/>
            <a:pathLst>
              <a:path extrusionOk="0" h="879475" w="371475">
                <a:moveTo>
                  <a:pt x="0" y="879475"/>
                </a:moveTo>
                <a:lnTo>
                  <a:pt x="3714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7" name="Google Shape;567;p84"/>
          <p:cNvSpPr/>
          <p:nvPr/>
        </p:nvSpPr>
        <p:spPr>
          <a:xfrm>
            <a:off x="5076825" y="2070100"/>
            <a:ext cx="1520825" cy="1577975"/>
          </a:xfrm>
          <a:custGeom>
            <a:rect b="b" l="l" r="r" t="t"/>
            <a:pathLst>
              <a:path extrusionOk="0" h="1577975" w="1520825">
                <a:moveTo>
                  <a:pt x="1520825" y="838200"/>
                </a:moveTo>
                <a:lnTo>
                  <a:pt x="0" y="1577975"/>
                </a:lnTo>
                <a:lnTo>
                  <a:pt x="1460500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8" name="Google Shape;568;p84"/>
          <p:cNvSpPr/>
          <p:nvPr/>
        </p:nvSpPr>
        <p:spPr>
          <a:xfrm>
            <a:off x="6379369" y="3240881"/>
            <a:ext cx="9525" cy="414338"/>
          </a:xfrm>
          <a:custGeom>
            <a:rect b="b" l="l" r="r" t="t"/>
            <a:pathLst>
              <a:path extrusionOk="0" h="414338" w="9525">
                <a:moveTo>
                  <a:pt x="9525" y="0"/>
                </a:moveTo>
                <a:lnTo>
                  <a:pt x="0" y="414338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69" name="Google Shape;569;p84"/>
          <p:cNvSpPr/>
          <p:nvPr/>
        </p:nvSpPr>
        <p:spPr>
          <a:xfrm>
            <a:off x="6374606" y="3907631"/>
            <a:ext cx="85725" cy="840582"/>
          </a:xfrm>
          <a:custGeom>
            <a:rect b="b" l="l" r="r" t="t"/>
            <a:pathLst>
              <a:path extrusionOk="0" h="840582" w="85725">
                <a:moveTo>
                  <a:pt x="0" y="0"/>
                </a:moveTo>
                <a:lnTo>
                  <a:pt x="85725" y="84058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0" name="Google Shape;570;p84"/>
          <p:cNvSpPr/>
          <p:nvPr/>
        </p:nvSpPr>
        <p:spPr>
          <a:xfrm>
            <a:off x="6774656" y="4448175"/>
            <a:ext cx="128588" cy="595313"/>
          </a:xfrm>
          <a:custGeom>
            <a:rect b="b" l="l" r="r" t="t"/>
            <a:pathLst>
              <a:path extrusionOk="0" h="595313" w="128588">
                <a:moveTo>
                  <a:pt x="128588" y="0"/>
                </a:moveTo>
                <a:lnTo>
                  <a:pt x="0" y="59531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1" name="Google Shape;571;p84"/>
          <p:cNvSpPr/>
          <p:nvPr/>
        </p:nvSpPr>
        <p:spPr>
          <a:xfrm>
            <a:off x="8136731" y="4460081"/>
            <a:ext cx="30957" cy="576263"/>
          </a:xfrm>
          <a:custGeom>
            <a:rect b="b" l="l" r="r" t="t"/>
            <a:pathLst>
              <a:path extrusionOk="0" h="576263" w="30957">
                <a:moveTo>
                  <a:pt x="0" y="0"/>
                </a:moveTo>
                <a:lnTo>
                  <a:pt x="30957" y="57626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2" name="Google Shape;572;p84"/>
          <p:cNvSpPr/>
          <p:nvPr/>
        </p:nvSpPr>
        <p:spPr>
          <a:xfrm>
            <a:off x="7877175" y="5884069"/>
            <a:ext cx="421481" cy="481012"/>
          </a:xfrm>
          <a:custGeom>
            <a:rect b="b" l="l" r="r" t="t"/>
            <a:pathLst>
              <a:path extrusionOk="0" h="481012" w="421481">
                <a:moveTo>
                  <a:pt x="0" y="0"/>
                </a:moveTo>
                <a:lnTo>
                  <a:pt x="252413" y="481012"/>
                </a:lnTo>
                <a:lnTo>
                  <a:pt x="421481" y="238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3" name="Google Shape;573;p84"/>
          <p:cNvSpPr/>
          <p:nvPr/>
        </p:nvSpPr>
        <p:spPr>
          <a:xfrm>
            <a:off x="5093494" y="4386263"/>
            <a:ext cx="269081" cy="812006"/>
          </a:xfrm>
          <a:custGeom>
            <a:rect b="b" l="l" r="r" t="t"/>
            <a:pathLst>
              <a:path extrusionOk="0" h="812006" w="269081">
                <a:moveTo>
                  <a:pt x="269081" y="812006"/>
                </a:moveTo>
                <a:lnTo>
                  <a:pt x="0" y="0"/>
                </a:lnTo>
                <a:lnTo>
                  <a:pt x="264319" y="61674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4" name="Google Shape;574;p84"/>
          <p:cNvSpPr/>
          <p:nvPr/>
        </p:nvSpPr>
        <p:spPr>
          <a:xfrm>
            <a:off x="2867025" y="5517356"/>
            <a:ext cx="859631" cy="628650"/>
          </a:xfrm>
          <a:custGeom>
            <a:rect b="b" l="l" r="r" t="t"/>
            <a:pathLst>
              <a:path extrusionOk="0" h="628650" w="859631">
                <a:moveTo>
                  <a:pt x="0" y="0"/>
                </a:moveTo>
                <a:lnTo>
                  <a:pt x="347663" y="628650"/>
                </a:lnTo>
                <a:lnTo>
                  <a:pt x="859631" y="476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5" name="Google Shape;575;p84"/>
          <p:cNvSpPr/>
          <p:nvPr/>
        </p:nvSpPr>
        <p:spPr>
          <a:xfrm>
            <a:off x="892985" y="2650347"/>
            <a:ext cx="1078706" cy="1054894"/>
          </a:xfrm>
          <a:custGeom>
            <a:rect b="b" l="l" r="r" t="t"/>
            <a:pathLst>
              <a:path extrusionOk="0" h="1054894" w="1078706">
                <a:moveTo>
                  <a:pt x="0" y="1054894"/>
                </a:moveTo>
                <a:lnTo>
                  <a:pt x="1078706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6" name="Google Shape;576;p84"/>
          <p:cNvSpPr/>
          <p:nvPr/>
        </p:nvSpPr>
        <p:spPr>
          <a:xfrm>
            <a:off x="5079222" y="2070116"/>
            <a:ext cx="1520825" cy="1577975"/>
          </a:xfrm>
          <a:custGeom>
            <a:rect b="b" l="l" r="r" t="t"/>
            <a:pathLst>
              <a:path extrusionOk="0" h="1577975" w="1520825">
                <a:moveTo>
                  <a:pt x="1520825" y="838200"/>
                </a:moveTo>
                <a:lnTo>
                  <a:pt x="0" y="1577975"/>
                </a:lnTo>
                <a:lnTo>
                  <a:pt x="14605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77" name="Google Shape;577;p84"/>
          <p:cNvSpPr/>
          <p:nvPr/>
        </p:nvSpPr>
        <p:spPr>
          <a:xfrm>
            <a:off x="6381766" y="3240897"/>
            <a:ext cx="9525" cy="414338"/>
          </a:xfrm>
          <a:custGeom>
            <a:rect b="b" l="l" r="r" t="t"/>
            <a:pathLst>
              <a:path extrusionOk="0" h="414338" w="9525">
                <a:moveTo>
                  <a:pt x="9525" y="0"/>
                </a:moveTo>
                <a:lnTo>
                  <a:pt x="0" y="41433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578" name="Google Shape;578;p84"/>
          <p:cNvGrpSpPr/>
          <p:nvPr/>
        </p:nvGrpSpPr>
        <p:grpSpPr>
          <a:xfrm rot="5400000">
            <a:off x="3297459" y="3358002"/>
            <a:ext cx="84352" cy="435904"/>
            <a:chOff x="3105150" y="6286500"/>
            <a:chExt cx="66675" cy="316706"/>
          </a:xfrm>
        </p:grpSpPr>
        <p:sp>
          <p:nvSpPr>
            <p:cNvPr id="579" name="Google Shape;579;p84"/>
            <p:cNvSpPr/>
            <p:nvPr/>
          </p:nvSpPr>
          <p:spPr>
            <a:xfrm>
              <a:off x="3105150" y="6286500"/>
              <a:ext cx="66675" cy="0"/>
            </a:xfrm>
            <a:custGeom>
              <a:rect b="b" l="l" r="r" t="t"/>
              <a:pathLst>
                <a:path extrusionOk="0" h="120000"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0" name="Google Shape;580;p84"/>
            <p:cNvSpPr/>
            <p:nvPr/>
          </p:nvSpPr>
          <p:spPr>
            <a:xfrm>
              <a:off x="3140869" y="6286500"/>
              <a:ext cx="0" cy="316706"/>
            </a:xfrm>
            <a:custGeom>
              <a:rect b="b" l="l" r="r" t="t"/>
              <a:pathLst>
                <a:path extrusionOk="0" h="316706" w="120000">
                  <a:moveTo>
                    <a:pt x="0" y="316706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1" name="Google Shape;581;p84"/>
            <p:cNvSpPr/>
            <p:nvPr/>
          </p:nvSpPr>
          <p:spPr>
            <a:xfrm>
              <a:off x="3105150" y="6600825"/>
              <a:ext cx="66675" cy="0"/>
            </a:xfrm>
            <a:custGeom>
              <a:rect b="b" l="l" r="r" t="t"/>
              <a:pathLst>
                <a:path extrusionOk="0" h="120000"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582" name="Google Shape;582;p84"/>
          <p:cNvGrpSpPr/>
          <p:nvPr/>
        </p:nvGrpSpPr>
        <p:grpSpPr>
          <a:xfrm rot="5400000">
            <a:off x="8380637" y="3365940"/>
            <a:ext cx="84352" cy="413676"/>
            <a:chOff x="3105150" y="6286500"/>
            <a:chExt cx="66675" cy="316706"/>
          </a:xfrm>
        </p:grpSpPr>
        <p:sp>
          <p:nvSpPr>
            <p:cNvPr id="583" name="Google Shape;583;p84"/>
            <p:cNvSpPr/>
            <p:nvPr/>
          </p:nvSpPr>
          <p:spPr>
            <a:xfrm>
              <a:off x="3105150" y="6286500"/>
              <a:ext cx="66675" cy="0"/>
            </a:xfrm>
            <a:custGeom>
              <a:rect b="b" l="l" r="r" t="t"/>
              <a:pathLst>
                <a:path extrusionOk="0" h="120000"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4" name="Google Shape;584;p84"/>
            <p:cNvSpPr/>
            <p:nvPr/>
          </p:nvSpPr>
          <p:spPr>
            <a:xfrm>
              <a:off x="3140869" y="6286500"/>
              <a:ext cx="0" cy="316706"/>
            </a:xfrm>
            <a:custGeom>
              <a:rect b="b" l="l" r="r" t="t"/>
              <a:pathLst>
                <a:path extrusionOk="0" h="316706" w="120000">
                  <a:moveTo>
                    <a:pt x="0" y="316706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5" name="Google Shape;585;p84"/>
            <p:cNvSpPr/>
            <p:nvPr/>
          </p:nvSpPr>
          <p:spPr>
            <a:xfrm>
              <a:off x="3105150" y="6600825"/>
              <a:ext cx="66675" cy="0"/>
            </a:xfrm>
            <a:custGeom>
              <a:rect b="b" l="l" r="r" t="t"/>
              <a:pathLst>
                <a:path extrusionOk="0" h="120000"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85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463040" y="213360"/>
            <a:ext cx="621792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85"/>
          <p:cNvSpPr txBox="1"/>
          <p:nvPr/>
        </p:nvSpPr>
        <p:spPr>
          <a:xfrm>
            <a:off x="2958315" y="244470"/>
            <a:ext cx="125515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condensing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85"/>
          <p:cNvSpPr txBox="1"/>
          <p:nvPr/>
        </p:nvSpPr>
        <p:spPr>
          <a:xfrm>
            <a:off x="1510515" y="249233"/>
            <a:ext cx="695703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  <a:endParaRPr/>
          </a:p>
        </p:txBody>
      </p:sp>
      <p:sp>
        <p:nvSpPr>
          <p:cNvPr id="594" name="Google Shape;594;p85"/>
          <p:cNvSpPr txBox="1"/>
          <p:nvPr/>
        </p:nvSpPr>
        <p:spPr>
          <a:xfrm>
            <a:off x="1996290" y="447670"/>
            <a:ext cx="85440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Nucleolus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85"/>
          <p:cNvSpPr txBox="1"/>
          <p:nvPr/>
        </p:nvSpPr>
        <p:spPr>
          <a:xfrm>
            <a:off x="4426753" y="447670"/>
            <a:ext cx="125515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</p:txBody>
      </p:sp>
      <p:sp>
        <p:nvSpPr>
          <p:cNvPr id="596" name="Google Shape;596;p85"/>
          <p:cNvSpPr txBox="1"/>
          <p:nvPr/>
        </p:nvSpPr>
        <p:spPr>
          <a:xfrm>
            <a:off x="1762928" y="3438520"/>
            <a:ext cx="81592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Prophase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85"/>
          <p:cNvSpPr txBox="1"/>
          <p:nvPr/>
        </p:nvSpPr>
        <p:spPr>
          <a:xfrm>
            <a:off x="3856840" y="3438520"/>
            <a:ext cx="123431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Prometaphase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85"/>
          <p:cNvSpPr txBox="1"/>
          <p:nvPr/>
        </p:nvSpPr>
        <p:spPr>
          <a:xfrm>
            <a:off x="1766103" y="6410320"/>
            <a:ext cx="92333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85"/>
          <p:cNvSpPr txBox="1"/>
          <p:nvPr/>
        </p:nvSpPr>
        <p:spPr>
          <a:xfrm>
            <a:off x="3869540" y="6407940"/>
            <a:ext cx="85440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Anaphase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85"/>
          <p:cNvSpPr txBox="1"/>
          <p:nvPr/>
        </p:nvSpPr>
        <p:spPr>
          <a:xfrm rot="-5400000">
            <a:off x="5568044" y="2955513"/>
            <a:ext cx="51296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85"/>
          <p:cNvSpPr txBox="1"/>
          <p:nvPr/>
        </p:nvSpPr>
        <p:spPr>
          <a:xfrm>
            <a:off x="5753903" y="3509958"/>
            <a:ext cx="79508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plate</a:t>
            </a:r>
            <a:endParaRPr/>
          </a:p>
        </p:txBody>
      </p:sp>
      <p:sp>
        <p:nvSpPr>
          <p:cNvPr id="602" name="Google Shape;602;p85"/>
          <p:cNvSpPr txBox="1"/>
          <p:nvPr/>
        </p:nvSpPr>
        <p:spPr>
          <a:xfrm>
            <a:off x="5945990" y="6410320"/>
            <a:ext cx="86991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Telophase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85"/>
          <p:cNvSpPr/>
          <p:nvPr/>
        </p:nvSpPr>
        <p:spPr>
          <a:xfrm>
            <a:off x="2800350" y="644525"/>
            <a:ext cx="574675" cy="1457325"/>
          </a:xfrm>
          <a:custGeom>
            <a:rect b="b" l="l" r="r" t="t"/>
            <a:pathLst>
              <a:path extrusionOk="0" h="1457325" w="574675">
                <a:moveTo>
                  <a:pt x="574675" y="0"/>
                </a:moveTo>
                <a:lnTo>
                  <a:pt x="0" y="1457325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4" name="Google Shape;604;p85"/>
          <p:cNvSpPr/>
          <p:nvPr/>
        </p:nvSpPr>
        <p:spPr>
          <a:xfrm>
            <a:off x="2438400" y="628650"/>
            <a:ext cx="15875" cy="1666875"/>
          </a:xfrm>
          <a:custGeom>
            <a:rect b="b" l="l" r="r" t="t"/>
            <a:pathLst>
              <a:path extrusionOk="0" h="1666875" w="15875">
                <a:moveTo>
                  <a:pt x="0" y="0"/>
                </a:moveTo>
                <a:lnTo>
                  <a:pt x="15875" y="1666875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5" name="Google Shape;605;p85"/>
          <p:cNvSpPr/>
          <p:nvPr/>
        </p:nvSpPr>
        <p:spPr>
          <a:xfrm>
            <a:off x="1816100" y="441325"/>
            <a:ext cx="422275" cy="1320800"/>
          </a:xfrm>
          <a:custGeom>
            <a:rect b="b" l="l" r="r" t="t"/>
            <a:pathLst>
              <a:path extrusionOk="0" h="1320800" w="422275">
                <a:moveTo>
                  <a:pt x="0" y="0"/>
                </a:moveTo>
                <a:lnTo>
                  <a:pt x="422275" y="132080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6" name="Google Shape;606;p85"/>
          <p:cNvSpPr/>
          <p:nvPr/>
        </p:nvSpPr>
        <p:spPr>
          <a:xfrm>
            <a:off x="4213225" y="654050"/>
            <a:ext cx="520700" cy="1238250"/>
          </a:xfrm>
          <a:custGeom>
            <a:rect b="b" l="l" r="r" t="t"/>
            <a:pathLst>
              <a:path extrusionOk="0" h="1238250" w="520700">
                <a:moveTo>
                  <a:pt x="0" y="1235075"/>
                </a:moveTo>
                <a:lnTo>
                  <a:pt x="355600" y="0"/>
                </a:lnTo>
                <a:lnTo>
                  <a:pt x="520700" y="123825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607" name="Google Shape;607;p85"/>
          <p:cNvGrpSpPr/>
          <p:nvPr/>
        </p:nvGrpSpPr>
        <p:grpSpPr>
          <a:xfrm>
            <a:off x="5638800" y="2759869"/>
            <a:ext cx="100013" cy="573881"/>
            <a:chOff x="5638800" y="2759869"/>
            <a:chExt cx="100013" cy="573881"/>
          </a:xfrm>
        </p:grpSpPr>
        <p:sp>
          <p:nvSpPr>
            <p:cNvPr id="608" name="Google Shape;608;p85"/>
            <p:cNvSpPr/>
            <p:nvPr/>
          </p:nvSpPr>
          <p:spPr>
            <a:xfrm>
              <a:off x="5641181" y="2764631"/>
              <a:ext cx="97632" cy="0"/>
            </a:xfrm>
            <a:custGeom>
              <a:rect b="b" l="l" r="r" t="t"/>
              <a:pathLst>
                <a:path extrusionOk="0" h="120000" w="97632">
                  <a:moveTo>
                    <a:pt x="0" y="0"/>
                  </a:moveTo>
                  <a:lnTo>
                    <a:pt x="9763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09" name="Google Shape;609;p85"/>
            <p:cNvSpPr/>
            <p:nvPr/>
          </p:nvSpPr>
          <p:spPr>
            <a:xfrm>
              <a:off x="5638800" y="3331369"/>
              <a:ext cx="100013" cy="0"/>
            </a:xfrm>
            <a:custGeom>
              <a:rect b="b" l="l" r="r" t="t"/>
              <a:pathLst>
                <a:path extrusionOk="0" h="120000" w="100013">
                  <a:moveTo>
                    <a:pt x="0" y="0"/>
                  </a:moveTo>
                  <a:lnTo>
                    <a:pt x="100013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0" name="Google Shape;610;p85"/>
            <p:cNvSpPr/>
            <p:nvPr/>
          </p:nvSpPr>
          <p:spPr>
            <a:xfrm>
              <a:off x="5691188" y="2759869"/>
              <a:ext cx="0" cy="573881"/>
            </a:xfrm>
            <a:custGeom>
              <a:rect b="b" l="l" r="r" t="t"/>
              <a:pathLst>
                <a:path extrusionOk="0" h="573881" w="120000">
                  <a:moveTo>
                    <a:pt x="0" y="0"/>
                  </a:moveTo>
                  <a:lnTo>
                    <a:pt x="0" y="57388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611" name="Google Shape;611;p85"/>
          <p:cNvSpPr/>
          <p:nvPr/>
        </p:nvSpPr>
        <p:spPr>
          <a:xfrm>
            <a:off x="6048375" y="3708400"/>
            <a:ext cx="295275" cy="1371600"/>
          </a:xfrm>
          <a:custGeom>
            <a:rect b="b" l="l" r="r" t="t"/>
            <a:pathLst>
              <a:path extrusionOk="0" h="1371600" w="295275">
                <a:moveTo>
                  <a:pt x="0" y="0"/>
                </a:moveTo>
                <a:lnTo>
                  <a:pt x="295275" y="137160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2" name="Google Shape;612;p85"/>
          <p:cNvSpPr/>
          <p:nvPr/>
        </p:nvSpPr>
        <p:spPr>
          <a:xfrm>
            <a:off x="2797175" y="654050"/>
            <a:ext cx="574675" cy="1457325"/>
          </a:xfrm>
          <a:custGeom>
            <a:rect b="b" l="l" r="r" t="t"/>
            <a:pathLst>
              <a:path extrusionOk="0" h="1457325" w="574675">
                <a:moveTo>
                  <a:pt x="574675" y="0"/>
                </a:moveTo>
                <a:lnTo>
                  <a:pt x="0" y="14573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3" name="Google Shape;613;p85"/>
          <p:cNvSpPr/>
          <p:nvPr/>
        </p:nvSpPr>
        <p:spPr>
          <a:xfrm>
            <a:off x="2435225" y="638175"/>
            <a:ext cx="15875" cy="1666875"/>
          </a:xfrm>
          <a:custGeom>
            <a:rect b="b" l="l" r="r" t="t"/>
            <a:pathLst>
              <a:path extrusionOk="0" h="1666875" w="15875">
                <a:moveTo>
                  <a:pt x="0" y="0"/>
                </a:moveTo>
                <a:lnTo>
                  <a:pt x="15875" y="16668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4" name="Google Shape;614;p85"/>
          <p:cNvSpPr/>
          <p:nvPr/>
        </p:nvSpPr>
        <p:spPr>
          <a:xfrm>
            <a:off x="1812925" y="450850"/>
            <a:ext cx="422275" cy="1320800"/>
          </a:xfrm>
          <a:custGeom>
            <a:rect b="b" l="l" r="r" t="t"/>
            <a:pathLst>
              <a:path extrusionOk="0" h="1320800" w="422275">
                <a:moveTo>
                  <a:pt x="0" y="0"/>
                </a:moveTo>
                <a:lnTo>
                  <a:pt x="422275" y="13208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5" name="Google Shape;615;p85"/>
          <p:cNvSpPr/>
          <p:nvPr/>
        </p:nvSpPr>
        <p:spPr>
          <a:xfrm>
            <a:off x="4210050" y="663575"/>
            <a:ext cx="520700" cy="1238250"/>
          </a:xfrm>
          <a:custGeom>
            <a:rect b="b" l="l" r="r" t="t"/>
            <a:pathLst>
              <a:path extrusionOk="0" h="1238250" w="520700">
                <a:moveTo>
                  <a:pt x="0" y="1235075"/>
                </a:moveTo>
                <a:lnTo>
                  <a:pt x="355600" y="0"/>
                </a:lnTo>
                <a:lnTo>
                  <a:pt x="520700" y="12382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6" name="Google Shape;616;p85"/>
          <p:cNvSpPr/>
          <p:nvPr/>
        </p:nvSpPr>
        <p:spPr>
          <a:xfrm>
            <a:off x="6045200" y="3717925"/>
            <a:ext cx="295275" cy="1371600"/>
          </a:xfrm>
          <a:custGeom>
            <a:rect b="b" l="l" r="r" t="t"/>
            <a:pathLst>
              <a:path extrusionOk="0" h="1371600" w="295275">
                <a:moveTo>
                  <a:pt x="0" y="0"/>
                </a:moveTo>
                <a:lnTo>
                  <a:pt x="295275" y="13716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617" name="Google Shape;617;p85"/>
          <p:cNvGrpSpPr/>
          <p:nvPr/>
        </p:nvGrpSpPr>
        <p:grpSpPr>
          <a:xfrm>
            <a:off x="1510506" y="3428199"/>
            <a:ext cx="192024" cy="205184"/>
            <a:chOff x="1510506" y="3428199"/>
            <a:chExt cx="192024" cy="205184"/>
          </a:xfrm>
        </p:grpSpPr>
        <p:sp>
          <p:nvSpPr>
            <p:cNvPr id="618" name="Google Shape;618;p85"/>
            <p:cNvSpPr/>
            <p:nvPr/>
          </p:nvSpPr>
          <p:spPr>
            <a:xfrm>
              <a:off x="1510506" y="3434779"/>
              <a:ext cx="192024" cy="192024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9" name="Google Shape;619;p85"/>
            <p:cNvSpPr txBox="1"/>
            <p:nvPr/>
          </p:nvSpPr>
          <p:spPr>
            <a:xfrm>
              <a:off x="1556825" y="3428199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85"/>
          <p:cNvGrpSpPr/>
          <p:nvPr/>
        </p:nvGrpSpPr>
        <p:grpSpPr>
          <a:xfrm>
            <a:off x="3607437" y="3424391"/>
            <a:ext cx="192024" cy="205184"/>
            <a:chOff x="1510506" y="3428199"/>
            <a:chExt cx="192024" cy="205184"/>
          </a:xfrm>
        </p:grpSpPr>
        <p:sp>
          <p:nvSpPr>
            <p:cNvPr id="621" name="Google Shape;621;p85"/>
            <p:cNvSpPr/>
            <p:nvPr/>
          </p:nvSpPr>
          <p:spPr>
            <a:xfrm>
              <a:off x="1510506" y="3434779"/>
              <a:ext cx="192024" cy="192024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22" name="Google Shape;622;p85"/>
            <p:cNvSpPr txBox="1"/>
            <p:nvPr/>
          </p:nvSpPr>
          <p:spPr>
            <a:xfrm>
              <a:off x="1556825" y="3428199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85"/>
          <p:cNvGrpSpPr/>
          <p:nvPr/>
        </p:nvGrpSpPr>
        <p:grpSpPr>
          <a:xfrm>
            <a:off x="1513259" y="6399842"/>
            <a:ext cx="192024" cy="205184"/>
            <a:chOff x="1510506" y="3428199"/>
            <a:chExt cx="192024" cy="205184"/>
          </a:xfrm>
        </p:grpSpPr>
        <p:sp>
          <p:nvSpPr>
            <p:cNvPr id="624" name="Google Shape;624;p85"/>
            <p:cNvSpPr/>
            <p:nvPr/>
          </p:nvSpPr>
          <p:spPr>
            <a:xfrm>
              <a:off x="1510506" y="3434779"/>
              <a:ext cx="192024" cy="192024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25" name="Google Shape;625;p85"/>
            <p:cNvSpPr txBox="1"/>
            <p:nvPr/>
          </p:nvSpPr>
          <p:spPr>
            <a:xfrm>
              <a:off x="1556825" y="3428199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85"/>
          <p:cNvGrpSpPr/>
          <p:nvPr/>
        </p:nvGrpSpPr>
        <p:grpSpPr>
          <a:xfrm>
            <a:off x="3612870" y="6402194"/>
            <a:ext cx="192024" cy="205184"/>
            <a:chOff x="1510506" y="3428199"/>
            <a:chExt cx="192024" cy="205184"/>
          </a:xfrm>
        </p:grpSpPr>
        <p:sp>
          <p:nvSpPr>
            <p:cNvPr id="627" name="Google Shape;627;p85"/>
            <p:cNvSpPr/>
            <p:nvPr/>
          </p:nvSpPr>
          <p:spPr>
            <a:xfrm>
              <a:off x="1510506" y="3434779"/>
              <a:ext cx="192024" cy="192024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28" name="Google Shape;628;p85"/>
            <p:cNvSpPr txBox="1"/>
            <p:nvPr/>
          </p:nvSpPr>
          <p:spPr>
            <a:xfrm>
              <a:off x="1556825" y="3428199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85"/>
          <p:cNvGrpSpPr/>
          <p:nvPr/>
        </p:nvGrpSpPr>
        <p:grpSpPr>
          <a:xfrm>
            <a:off x="5691981" y="6409524"/>
            <a:ext cx="192024" cy="205184"/>
            <a:chOff x="1510506" y="3428199"/>
            <a:chExt cx="192024" cy="205184"/>
          </a:xfrm>
        </p:grpSpPr>
        <p:sp>
          <p:nvSpPr>
            <p:cNvPr id="630" name="Google Shape;630;p85"/>
            <p:cNvSpPr/>
            <p:nvPr/>
          </p:nvSpPr>
          <p:spPr>
            <a:xfrm>
              <a:off x="1510506" y="3434779"/>
              <a:ext cx="192024" cy="192024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31" name="Google Shape;631;p85"/>
            <p:cNvSpPr txBox="1"/>
            <p:nvPr/>
          </p:nvSpPr>
          <p:spPr>
            <a:xfrm>
              <a:off x="1556825" y="3428199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85"/>
          <p:cNvSpPr txBox="1"/>
          <p:nvPr/>
        </p:nvSpPr>
        <p:spPr>
          <a:xfrm>
            <a:off x="5738300" y="1663700"/>
            <a:ext cx="323769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Mitosis in a plant cell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Fission (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二分裂)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Bacteria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8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Prokaryotes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(bacteria and archaea) reproduce by a type of cell division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fission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binary fission, the chromosome replicates (beginning at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origin of replication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 the two daughter chromosomes actively move apart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plasma membrane pinches inward, dividing the cell into two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8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87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395984" y="213360"/>
            <a:ext cx="635203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8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12.12_4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87"/>
          <p:cNvSpPr txBox="1"/>
          <p:nvPr/>
        </p:nvSpPr>
        <p:spPr>
          <a:xfrm>
            <a:off x="3468214" y="282782"/>
            <a:ext cx="116698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 of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87"/>
          <p:cNvSpPr txBox="1"/>
          <p:nvPr/>
        </p:nvSpPr>
        <p:spPr>
          <a:xfrm>
            <a:off x="4022252" y="1098757"/>
            <a:ext cx="142346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Bacterial cell</a:t>
            </a:r>
            <a:endParaRPr/>
          </a:p>
        </p:txBody>
      </p:sp>
      <p:sp>
        <p:nvSpPr>
          <p:cNvPr id="648" name="Google Shape;648;p87"/>
          <p:cNvSpPr txBox="1"/>
          <p:nvPr/>
        </p:nvSpPr>
        <p:spPr>
          <a:xfrm>
            <a:off x="1779114" y="1262270"/>
            <a:ext cx="148758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87"/>
          <p:cNvSpPr txBox="1"/>
          <p:nvPr/>
        </p:nvSpPr>
        <p:spPr>
          <a:xfrm>
            <a:off x="3463452" y="1438482"/>
            <a:ext cx="123963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copies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origin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87"/>
          <p:cNvSpPr txBox="1"/>
          <p:nvPr/>
        </p:nvSpPr>
        <p:spPr>
          <a:xfrm>
            <a:off x="6300314" y="220869"/>
            <a:ext cx="92333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wall</a:t>
            </a:r>
            <a:endParaRPr/>
          </a:p>
        </p:txBody>
      </p:sp>
      <p:sp>
        <p:nvSpPr>
          <p:cNvPr id="651" name="Google Shape;651;p87"/>
          <p:cNvSpPr txBox="1"/>
          <p:nvPr/>
        </p:nvSpPr>
        <p:spPr>
          <a:xfrm>
            <a:off x="6552727" y="590757"/>
            <a:ext cx="116698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membrane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87"/>
          <p:cNvSpPr txBox="1"/>
          <p:nvPr/>
        </p:nvSpPr>
        <p:spPr>
          <a:xfrm>
            <a:off x="5952652" y="1167020"/>
            <a:ext cx="144911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Bacterial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87"/>
          <p:cNvSpPr txBox="1"/>
          <p:nvPr/>
        </p:nvSpPr>
        <p:spPr>
          <a:xfrm>
            <a:off x="1779114" y="3106945"/>
            <a:ext cx="1744067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copy of the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 is now at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end of the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87"/>
          <p:cNvSpPr txBox="1"/>
          <p:nvPr/>
        </p:nvSpPr>
        <p:spPr>
          <a:xfrm>
            <a:off x="1775940" y="4444412"/>
            <a:ext cx="124393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finishes.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87"/>
          <p:cNvSpPr txBox="1"/>
          <p:nvPr/>
        </p:nvSpPr>
        <p:spPr>
          <a:xfrm>
            <a:off x="4222277" y="2964070"/>
            <a:ext cx="67967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</p:txBody>
      </p:sp>
      <p:sp>
        <p:nvSpPr>
          <p:cNvPr id="656" name="Google Shape;656;p87"/>
          <p:cNvSpPr txBox="1"/>
          <p:nvPr/>
        </p:nvSpPr>
        <p:spPr>
          <a:xfrm>
            <a:off x="6184427" y="2964070"/>
            <a:ext cx="67967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</p:txBody>
      </p:sp>
      <p:sp>
        <p:nvSpPr>
          <p:cNvPr id="657" name="Google Shape;657;p87"/>
          <p:cNvSpPr txBox="1"/>
          <p:nvPr/>
        </p:nvSpPr>
        <p:spPr>
          <a:xfrm>
            <a:off x="1782289" y="6042232"/>
            <a:ext cx="149611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daughter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 result.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8" name="Google Shape;658;p87"/>
          <p:cNvGrpSpPr/>
          <p:nvPr/>
        </p:nvGrpSpPr>
        <p:grpSpPr>
          <a:xfrm>
            <a:off x="1428750" y="1259674"/>
            <a:ext cx="274320" cy="274320"/>
            <a:chOff x="1428750" y="1259674"/>
            <a:chExt cx="274320" cy="274320"/>
          </a:xfrm>
        </p:grpSpPr>
        <p:sp>
          <p:nvSpPr>
            <p:cNvPr id="659" name="Google Shape;659;p87"/>
            <p:cNvSpPr/>
            <p:nvPr/>
          </p:nvSpPr>
          <p:spPr>
            <a:xfrm>
              <a:off x="1428750" y="1259674"/>
              <a:ext cx="274320" cy="274320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0" name="Google Shape;660;p87"/>
            <p:cNvSpPr txBox="1"/>
            <p:nvPr/>
          </p:nvSpPr>
          <p:spPr>
            <a:xfrm>
              <a:off x="1501790" y="1268594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87"/>
          <p:cNvGrpSpPr/>
          <p:nvPr/>
        </p:nvGrpSpPr>
        <p:grpSpPr>
          <a:xfrm>
            <a:off x="1425414" y="3097999"/>
            <a:ext cx="274320" cy="274320"/>
            <a:chOff x="1428750" y="1259674"/>
            <a:chExt cx="274320" cy="274320"/>
          </a:xfrm>
        </p:grpSpPr>
        <p:sp>
          <p:nvSpPr>
            <p:cNvPr id="662" name="Google Shape;662;p87"/>
            <p:cNvSpPr/>
            <p:nvPr/>
          </p:nvSpPr>
          <p:spPr>
            <a:xfrm>
              <a:off x="1428750" y="1259674"/>
              <a:ext cx="274320" cy="274320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3" name="Google Shape;663;p87"/>
            <p:cNvSpPr txBox="1"/>
            <p:nvPr/>
          </p:nvSpPr>
          <p:spPr>
            <a:xfrm>
              <a:off x="1501790" y="1268594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87"/>
          <p:cNvGrpSpPr/>
          <p:nvPr/>
        </p:nvGrpSpPr>
        <p:grpSpPr>
          <a:xfrm>
            <a:off x="1438275" y="4421978"/>
            <a:ext cx="274320" cy="274320"/>
            <a:chOff x="1428750" y="1259674"/>
            <a:chExt cx="274320" cy="274320"/>
          </a:xfrm>
        </p:grpSpPr>
        <p:sp>
          <p:nvSpPr>
            <p:cNvPr id="665" name="Google Shape;665;p87"/>
            <p:cNvSpPr/>
            <p:nvPr/>
          </p:nvSpPr>
          <p:spPr>
            <a:xfrm>
              <a:off x="1428750" y="1259674"/>
              <a:ext cx="274320" cy="274320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6" name="Google Shape;666;p87"/>
            <p:cNvSpPr txBox="1"/>
            <p:nvPr/>
          </p:nvSpPr>
          <p:spPr>
            <a:xfrm>
              <a:off x="1501790" y="1268594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87"/>
          <p:cNvGrpSpPr/>
          <p:nvPr/>
        </p:nvGrpSpPr>
        <p:grpSpPr>
          <a:xfrm>
            <a:off x="1438275" y="6041224"/>
            <a:ext cx="274320" cy="274320"/>
            <a:chOff x="1428750" y="1259674"/>
            <a:chExt cx="274320" cy="274320"/>
          </a:xfrm>
        </p:grpSpPr>
        <p:sp>
          <p:nvSpPr>
            <p:cNvPr id="668" name="Google Shape;668;p87"/>
            <p:cNvSpPr/>
            <p:nvPr/>
          </p:nvSpPr>
          <p:spPr>
            <a:xfrm>
              <a:off x="1428750" y="1259674"/>
              <a:ext cx="274320" cy="274320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9" name="Google Shape;669;p87"/>
            <p:cNvSpPr txBox="1"/>
            <p:nvPr/>
          </p:nvSpPr>
          <p:spPr>
            <a:xfrm>
              <a:off x="1501790" y="1268594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87"/>
          <p:cNvSpPr/>
          <p:nvPr/>
        </p:nvSpPr>
        <p:spPr>
          <a:xfrm>
            <a:off x="6176963" y="3243263"/>
            <a:ext cx="333375" cy="238125"/>
          </a:xfrm>
          <a:custGeom>
            <a:rect b="b" l="l" r="r" t="t"/>
            <a:pathLst>
              <a:path extrusionOk="0" h="238125" w="333375">
                <a:moveTo>
                  <a:pt x="0" y="238125"/>
                </a:moveTo>
                <a:lnTo>
                  <a:pt x="3333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1" name="Google Shape;671;p87"/>
          <p:cNvSpPr/>
          <p:nvPr/>
        </p:nvSpPr>
        <p:spPr>
          <a:xfrm>
            <a:off x="4686300" y="3226594"/>
            <a:ext cx="411956" cy="219075"/>
          </a:xfrm>
          <a:custGeom>
            <a:rect b="b" l="l" r="r" t="t"/>
            <a:pathLst>
              <a:path extrusionOk="0" h="219075" w="411956">
                <a:moveTo>
                  <a:pt x="411956" y="219075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2" name="Google Shape;672;p87"/>
          <p:cNvSpPr/>
          <p:nvPr/>
        </p:nvSpPr>
        <p:spPr>
          <a:xfrm>
            <a:off x="5991225" y="330200"/>
            <a:ext cx="266700" cy="57150"/>
          </a:xfrm>
          <a:custGeom>
            <a:rect b="b" l="l" r="r" t="t"/>
            <a:pathLst>
              <a:path extrusionOk="0" h="57150" w="266700">
                <a:moveTo>
                  <a:pt x="0" y="57150"/>
                </a:moveTo>
                <a:lnTo>
                  <a:pt x="2667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3" name="Google Shape;673;p87"/>
          <p:cNvSpPr/>
          <p:nvPr/>
        </p:nvSpPr>
        <p:spPr>
          <a:xfrm>
            <a:off x="4470400" y="384175"/>
            <a:ext cx="701675" cy="133350"/>
          </a:xfrm>
          <a:custGeom>
            <a:rect b="b" l="l" r="r" t="t"/>
            <a:pathLst>
              <a:path extrusionOk="0" h="133350" w="701675">
                <a:moveTo>
                  <a:pt x="0" y="0"/>
                </a:moveTo>
                <a:lnTo>
                  <a:pt x="701675" y="133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4" name="Google Shape;674;p87"/>
          <p:cNvSpPr/>
          <p:nvPr/>
        </p:nvSpPr>
        <p:spPr>
          <a:xfrm>
            <a:off x="6248400" y="720725"/>
            <a:ext cx="276225" cy="3175"/>
          </a:xfrm>
          <a:custGeom>
            <a:rect b="b" l="l" r="r" t="t"/>
            <a:pathLst>
              <a:path extrusionOk="0" h="3175" w="276225">
                <a:moveTo>
                  <a:pt x="0" y="0"/>
                </a:moveTo>
                <a:lnTo>
                  <a:pt x="276225" y="31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5" name="Google Shape;675;p87"/>
          <p:cNvSpPr/>
          <p:nvPr/>
        </p:nvSpPr>
        <p:spPr>
          <a:xfrm>
            <a:off x="5880100" y="809625"/>
            <a:ext cx="120650" cy="333375"/>
          </a:xfrm>
          <a:custGeom>
            <a:rect b="b" l="l" r="r" t="t"/>
            <a:pathLst>
              <a:path extrusionOk="0" h="333375" w="120650">
                <a:moveTo>
                  <a:pt x="120650" y="333375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6" name="Google Shape;676;p87"/>
          <p:cNvSpPr/>
          <p:nvPr/>
        </p:nvSpPr>
        <p:spPr>
          <a:xfrm>
            <a:off x="4733925" y="1600200"/>
            <a:ext cx="463550" cy="415925"/>
          </a:xfrm>
          <a:custGeom>
            <a:rect b="b" l="l" r="r" t="t"/>
            <a:pathLst>
              <a:path extrusionOk="0" h="415925" w="463550">
                <a:moveTo>
                  <a:pt x="349250" y="415925"/>
                </a:moveTo>
                <a:lnTo>
                  <a:pt x="0" y="0"/>
                </a:lnTo>
                <a:lnTo>
                  <a:pt x="463550" y="2921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7" name="Google Shape;677;p87"/>
          <p:cNvSpPr txBox="1"/>
          <p:nvPr/>
        </p:nvSpPr>
        <p:spPr>
          <a:xfrm>
            <a:off x="76200" y="228600"/>
            <a:ext cx="32022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Bacterial cell division by binary fission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8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Evolution of Mitosis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8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prokaryotes evolved before eukaryotes, mitosis probably evolved from binary fission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protists(原生生物)exhibit types of cell division that seem intermediate between binary fission and mitosis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8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89"/>
          <p:cNvPicPr preferRelativeResize="0"/>
          <p:nvPr/>
        </p:nvPicPr>
        <p:blipFill rotWithShape="1">
          <a:blip r:embed="rId3">
            <a:alphaModFix/>
          </a:blip>
          <a:srcRect b="2664" l="0" r="0" t="0"/>
          <a:stretch/>
        </p:blipFill>
        <p:spPr>
          <a:xfrm>
            <a:off x="298704" y="646176"/>
            <a:ext cx="8546592" cy="5565648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9"/>
          <p:cNvSpPr txBox="1"/>
          <p:nvPr/>
        </p:nvSpPr>
        <p:spPr>
          <a:xfrm>
            <a:off x="1892906" y="915169"/>
            <a:ext cx="144911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Bacterial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89"/>
          <p:cNvSpPr txBox="1"/>
          <p:nvPr/>
        </p:nvSpPr>
        <p:spPr>
          <a:xfrm>
            <a:off x="7330094" y="859606"/>
            <a:ext cx="134652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Kinetochore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89"/>
          <p:cNvSpPr txBox="1"/>
          <p:nvPr/>
        </p:nvSpPr>
        <p:spPr>
          <a:xfrm>
            <a:off x="7336444" y="1842269"/>
            <a:ext cx="150041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Intact nuclear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envelope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89"/>
          <p:cNvSpPr txBox="1"/>
          <p:nvPr/>
        </p:nvSpPr>
        <p:spPr>
          <a:xfrm>
            <a:off x="332394" y="2731269"/>
            <a:ext cx="125675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Bacteria</a:t>
            </a:r>
            <a:endParaRPr/>
          </a:p>
        </p:txBody>
      </p:sp>
      <p:sp>
        <p:nvSpPr>
          <p:cNvPr id="695" name="Google Shape;695;p89"/>
          <p:cNvSpPr txBox="1"/>
          <p:nvPr/>
        </p:nvSpPr>
        <p:spPr>
          <a:xfrm>
            <a:off x="2337406" y="3363094"/>
            <a:ext cx="161582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</p:txBody>
      </p:sp>
      <p:sp>
        <p:nvSpPr>
          <p:cNvPr id="696" name="Google Shape;696;p89"/>
          <p:cNvSpPr txBox="1"/>
          <p:nvPr/>
        </p:nvSpPr>
        <p:spPr>
          <a:xfrm>
            <a:off x="2826356" y="3929831"/>
            <a:ext cx="143629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Microtubules</a:t>
            </a:r>
            <a:endParaRPr/>
          </a:p>
        </p:txBody>
      </p:sp>
      <p:sp>
        <p:nvSpPr>
          <p:cNvPr id="697" name="Google Shape;697;p89"/>
          <p:cNvSpPr txBox="1"/>
          <p:nvPr/>
        </p:nvSpPr>
        <p:spPr>
          <a:xfrm>
            <a:off x="4712306" y="2731269"/>
            <a:ext cx="318035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Diatoms and some yeasts</a:t>
            </a:r>
            <a:endParaRPr/>
          </a:p>
        </p:txBody>
      </p:sp>
      <p:sp>
        <p:nvSpPr>
          <p:cNvPr id="698" name="Google Shape;698;p89"/>
          <p:cNvSpPr txBox="1"/>
          <p:nvPr/>
        </p:nvSpPr>
        <p:spPr>
          <a:xfrm>
            <a:off x="7349144" y="3712344"/>
            <a:ext cx="134652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Kinetochore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89"/>
          <p:cNvSpPr txBox="1"/>
          <p:nvPr/>
        </p:nvSpPr>
        <p:spPr>
          <a:xfrm>
            <a:off x="2756506" y="5233169"/>
            <a:ext cx="150041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Intact nuclear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envelope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89"/>
          <p:cNvSpPr txBox="1"/>
          <p:nvPr/>
        </p:nvSpPr>
        <p:spPr>
          <a:xfrm>
            <a:off x="332394" y="5915794"/>
            <a:ext cx="200054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Dinoflagellates</a:t>
            </a:r>
            <a:endParaRPr/>
          </a:p>
        </p:txBody>
      </p:sp>
      <p:sp>
        <p:nvSpPr>
          <p:cNvPr id="701" name="Google Shape;701;p89"/>
          <p:cNvSpPr txBox="1"/>
          <p:nvPr/>
        </p:nvSpPr>
        <p:spPr>
          <a:xfrm>
            <a:off x="4712306" y="5914206"/>
            <a:ext cx="218008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Most eukaryotes</a:t>
            </a:r>
            <a:endParaRPr/>
          </a:p>
        </p:txBody>
      </p:sp>
      <p:sp>
        <p:nvSpPr>
          <p:cNvPr id="702" name="Google Shape;702;p89"/>
          <p:cNvSpPr txBox="1"/>
          <p:nvPr/>
        </p:nvSpPr>
        <p:spPr>
          <a:xfrm>
            <a:off x="7349144" y="5136331"/>
            <a:ext cx="146193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Fragments of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nuclear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envelope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89"/>
          <p:cNvSpPr/>
          <p:nvPr/>
        </p:nvSpPr>
        <p:spPr>
          <a:xfrm>
            <a:off x="2588419" y="1435894"/>
            <a:ext cx="347662" cy="526256"/>
          </a:xfrm>
          <a:custGeom>
            <a:rect b="b" l="l" r="r" t="t"/>
            <a:pathLst>
              <a:path extrusionOk="0" h="526256" w="347662">
                <a:moveTo>
                  <a:pt x="0" y="0"/>
                </a:moveTo>
                <a:lnTo>
                  <a:pt x="347662" y="526256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4" name="Google Shape;704;p89"/>
          <p:cNvSpPr/>
          <p:nvPr/>
        </p:nvSpPr>
        <p:spPr>
          <a:xfrm>
            <a:off x="6553200" y="1038225"/>
            <a:ext cx="736600" cy="431800"/>
          </a:xfrm>
          <a:custGeom>
            <a:rect b="b" l="l" r="r" t="t"/>
            <a:pathLst>
              <a:path extrusionOk="0" h="431800" w="736600">
                <a:moveTo>
                  <a:pt x="0" y="431800"/>
                </a:moveTo>
                <a:lnTo>
                  <a:pt x="7366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5" name="Google Shape;705;p89"/>
          <p:cNvSpPr/>
          <p:nvPr/>
        </p:nvSpPr>
        <p:spPr>
          <a:xfrm>
            <a:off x="6753225" y="1984375"/>
            <a:ext cx="533400" cy="0"/>
          </a:xfrm>
          <a:custGeom>
            <a:rect b="b" l="l" r="r" t="t"/>
            <a:pathLst>
              <a:path extrusionOk="0" h="120000"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6" name="Google Shape;706;p89"/>
          <p:cNvSpPr/>
          <p:nvPr/>
        </p:nvSpPr>
        <p:spPr>
          <a:xfrm>
            <a:off x="1206500" y="3498850"/>
            <a:ext cx="1066800" cy="965200"/>
          </a:xfrm>
          <a:custGeom>
            <a:rect b="b" l="l" r="r" t="t"/>
            <a:pathLst>
              <a:path extrusionOk="0" h="965200" w="1066800">
                <a:moveTo>
                  <a:pt x="0" y="965200"/>
                </a:moveTo>
                <a:lnTo>
                  <a:pt x="1066800" y="0"/>
                </a:lnTo>
                <a:lnTo>
                  <a:pt x="708025" y="8604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7" name="Google Shape;707;p89"/>
          <p:cNvSpPr/>
          <p:nvPr/>
        </p:nvSpPr>
        <p:spPr>
          <a:xfrm>
            <a:off x="2536825" y="4200525"/>
            <a:ext cx="323850" cy="492125"/>
          </a:xfrm>
          <a:custGeom>
            <a:rect b="b" l="l" r="r" t="t"/>
            <a:pathLst>
              <a:path extrusionOk="0" h="492125" w="323850">
                <a:moveTo>
                  <a:pt x="3175" y="390525"/>
                </a:moveTo>
                <a:lnTo>
                  <a:pt x="323850" y="0"/>
                </a:lnTo>
                <a:lnTo>
                  <a:pt x="0" y="4921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8" name="Google Shape;708;p89"/>
          <p:cNvSpPr/>
          <p:nvPr/>
        </p:nvSpPr>
        <p:spPr>
          <a:xfrm>
            <a:off x="2095500" y="5138738"/>
            <a:ext cx="623888" cy="216693"/>
          </a:xfrm>
          <a:custGeom>
            <a:rect b="b" l="l" r="r" t="t"/>
            <a:pathLst>
              <a:path extrusionOk="0" h="216693" w="623888">
                <a:moveTo>
                  <a:pt x="0" y="0"/>
                </a:moveTo>
                <a:lnTo>
                  <a:pt x="623888" y="21669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9" name="Google Shape;709;p89"/>
          <p:cNvSpPr/>
          <p:nvPr/>
        </p:nvSpPr>
        <p:spPr>
          <a:xfrm>
            <a:off x="6346031" y="5272088"/>
            <a:ext cx="950119" cy="250031"/>
          </a:xfrm>
          <a:custGeom>
            <a:rect b="b" l="l" r="r" t="t"/>
            <a:pathLst>
              <a:path extrusionOk="0" h="250031" w="950119">
                <a:moveTo>
                  <a:pt x="0" y="250031"/>
                </a:moveTo>
                <a:lnTo>
                  <a:pt x="950119" y="0"/>
                </a:lnTo>
                <a:lnTo>
                  <a:pt x="285750" y="95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10" name="Google Shape;710;p89"/>
          <p:cNvSpPr/>
          <p:nvPr/>
        </p:nvSpPr>
        <p:spPr>
          <a:xfrm>
            <a:off x="6627019" y="3864769"/>
            <a:ext cx="683419" cy="464344"/>
          </a:xfrm>
          <a:custGeom>
            <a:rect b="b" l="l" r="r" t="t"/>
            <a:pathLst>
              <a:path extrusionOk="0" h="464344" w="683419">
                <a:moveTo>
                  <a:pt x="0" y="464344"/>
                </a:moveTo>
                <a:lnTo>
                  <a:pt x="68341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11" name="Google Shape;711;p89"/>
          <p:cNvSpPr txBox="1"/>
          <p:nvPr/>
        </p:nvSpPr>
        <p:spPr>
          <a:xfrm>
            <a:off x="457200" y="147935"/>
            <a:ext cx="81594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Mechanisms of cell division in several groups of organisms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12.3: The eukaryotic cell cycle is regulated by a molecular control system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9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frequency of cell division varies with the type of cell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differences result from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regulation at the molecular level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Cancer cells manage to escape the usual controls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cell cycle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9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Cell Cycle Control System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9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cell cycle appears to be driven by specific chemical signals present in the cytoplasm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evidence for this hypothesis comes from experiments in which cultured mammalian cells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different phases of the cell cycle were fused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form a single cell with two nuclei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9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unicellular organisms, division of one cell reproduces the entire organism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Multicellular eukaryotes depend on cell division for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from a fertilized egg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growth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repair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division is an integral part of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 cycle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the life of a cell from formation to its own division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92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969264" y="213360"/>
            <a:ext cx="720547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9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92"/>
          <p:cNvSpPr txBox="1"/>
          <p:nvPr/>
        </p:nvSpPr>
        <p:spPr>
          <a:xfrm>
            <a:off x="991292" y="217029"/>
            <a:ext cx="1396216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3581D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/>
          </a:p>
        </p:txBody>
      </p:sp>
      <p:sp>
        <p:nvSpPr>
          <p:cNvPr id="733" name="Google Shape;733;p92"/>
          <p:cNvSpPr txBox="1"/>
          <p:nvPr/>
        </p:nvSpPr>
        <p:spPr>
          <a:xfrm>
            <a:off x="3247130" y="210679"/>
            <a:ext cx="1609415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1</a:t>
            </a:r>
            <a:endParaRPr/>
          </a:p>
        </p:txBody>
      </p:sp>
      <p:sp>
        <p:nvSpPr>
          <p:cNvPr id="734" name="Google Shape;734;p92"/>
          <p:cNvSpPr txBox="1"/>
          <p:nvPr/>
        </p:nvSpPr>
        <p:spPr>
          <a:xfrm>
            <a:off x="6098280" y="210679"/>
            <a:ext cx="1609415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2</a:t>
            </a:r>
            <a:endParaRPr/>
          </a:p>
        </p:txBody>
      </p:sp>
      <p:sp>
        <p:nvSpPr>
          <p:cNvPr id="735" name="Google Shape;735;p92"/>
          <p:cNvSpPr txBox="1"/>
          <p:nvPr/>
        </p:nvSpPr>
        <p:spPr>
          <a:xfrm>
            <a:off x="3316980" y="1871204"/>
            <a:ext cx="171522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36" name="Google Shape;736;p92"/>
          <p:cNvSpPr txBox="1"/>
          <p:nvPr/>
        </p:nvSpPr>
        <p:spPr>
          <a:xfrm>
            <a:off x="992880" y="2528429"/>
            <a:ext cx="926536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3581D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737" name="Google Shape;737;p92"/>
          <p:cNvSpPr txBox="1"/>
          <p:nvPr/>
        </p:nvSpPr>
        <p:spPr>
          <a:xfrm>
            <a:off x="4415530" y="1869617"/>
            <a:ext cx="29335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38" name="Google Shape;738;p92"/>
          <p:cNvSpPr txBox="1"/>
          <p:nvPr/>
        </p:nvSpPr>
        <p:spPr>
          <a:xfrm>
            <a:off x="6253855" y="1871204"/>
            <a:ext cx="21320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739" name="Google Shape;739;p92"/>
          <p:cNvSpPr txBox="1"/>
          <p:nvPr/>
        </p:nvSpPr>
        <p:spPr>
          <a:xfrm>
            <a:off x="7311130" y="1869617"/>
            <a:ext cx="29335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40" name="Google Shape;740;p92"/>
          <p:cNvSpPr txBox="1"/>
          <p:nvPr/>
        </p:nvSpPr>
        <p:spPr>
          <a:xfrm>
            <a:off x="3350317" y="3657142"/>
            <a:ext cx="171522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41" name="Google Shape;741;p92"/>
          <p:cNvSpPr txBox="1"/>
          <p:nvPr/>
        </p:nvSpPr>
        <p:spPr>
          <a:xfrm>
            <a:off x="4556817" y="3657142"/>
            <a:ext cx="171522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42" name="Google Shape;742;p92"/>
          <p:cNvSpPr txBox="1"/>
          <p:nvPr/>
        </p:nvSpPr>
        <p:spPr>
          <a:xfrm>
            <a:off x="6184005" y="3657142"/>
            <a:ext cx="21320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743" name="Google Shape;743;p92"/>
          <p:cNvSpPr txBox="1"/>
          <p:nvPr/>
        </p:nvSpPr>
        <p:spPr>
          <a:xfrm>
            <a:off x="7450830" y="3657142"/>
            <a:ext cx="21320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744" name="Google Shape;744;p92"/>
          <p:cNvSpPr txBox="1"/>
          <p:nvPr/>
        </p:nvSpPr>
        <p:spPr>
          <a:xfrm>
            <a:off x="2762942" y="4095292"/>
            <a:ext cx="2476640" cy="1128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nucleus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immediately entered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phase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DNA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synthesized.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92"/>
          <p:cNvSpPr txBox="1"/>
          <p:nvPr/>
        </p:nvSpPr>
        <p:spPr>
          <a:xfrm>
            <a:off x="991292" y="5465304"/>
            <a:ext cx="1397819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3581D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746" name="Google Shape;746;p92"/>
          <p:cNvSpPr txBox="1"/>
          <p:nvPr/>
        </p:nvSpPr>
        <p:spPr>
          <a:xfrm>
            <a:off x="5606155" y="4095292"/>
            <a:ext cx="2208938" cy="1128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nucleus began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mitosis without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duplication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92"/>
          <p:cNvSpPr txBox="1"/>
          <p:nvPr/>
        </p:nvSpPr>
        <p:spPr>
          <a:xfrm>
            <a:off x="2756592" y="5463717"/>
            <a:ext cx="5267468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Molecules present in the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cytoplasm control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progression to S and M phases.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92"/>
          <p:cNvSpPr txBox="1"/>
          <p:nvPr/>
        </p:nvSpPr>
        <p:spPr>
          <a:xfrm>
            <a:off x="992880" y="6173329"/>
            <a:ext cx="723396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6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R. T. Johnson and P. N. Rao, Mammalian cell fusion: Induction of premature</a:t>
            </a:r>
            <a:endParaRPr/>
          </a:p>
          <a:p>
            <a:pPr indent="0" lvl="0" marL="0" marR="0" rtl="0" algn="l">
              <a:lnSpc>
                <a:spcPct val="1096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 condensation in interphase nuclei, </a:t>
            </a:r>
            <a:r>
              <a:rPr b="1" i="1" lang="en-US" sz="13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Nature</a:t>
            </a:r>
            <a:r>
              <a:rPr b="1" lang="en-US" sz="136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226:717–722 (1970).</a:t>
            </a:r>
            <a:endParaRPr b="1" sz="136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92"/>
          <p:cNvSpPr txBox="1"/>
          <p:nvPr/>
        </p:nvSpPr>
        <p:spPr>
          <a:xfrm>
            <a:off x="-76200" y="533400"/>
            <a:ext cx="3124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Molecular signals in the cytoplasm regulate the cell cycle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sequential events of the cell cycle are directed by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distinct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 cycle control system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similar to a clock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cell cycle control system is regulated by both internal and external controls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clock has specific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checkpoints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the cell cycle stops until a go-ahead signal is received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9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94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749808" y="213360"/>
            <a:ext cx="7644384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9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94"/>
          <p:cNvSpPr txBox="1"/>
          <p:nvPr/>
        </p:nvSpPr>
        <p:spPr>
          <a:xfrm>
            <a:off x="3677445" y="213518"/>
            <a:ext cx="2104743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checkpoint</a:t>
            </a:r>
            <a:endParaRPr/>
          </a:p>
        </p:txBody>
      </p:sp>
      <p:sp>
        <p:nvSpPr>
          <p:cNvPr id="763" name="Google Shape;763;p94"/>
          <p:cNvSpPr txBox="1"/>
          <p:nvPr/>
        </p:nvSpPr>
        <p:spPr>
          <a:xfrm>
            <a:off x="2820195" y="2715418"/>
            <a:ext cx="352661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64" name="Google Shape;764;p94"/>
          <p:cNvSpPr txBox="1"/>
          <p:nvPr/>
        </p:nvSpPr>
        <p:spPr>
          <a:xfrm>
            <a:off x="4123533" y="2336006"/>
            <a:ext cx="1093248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94"/>
          <p:cNvSpPr txBox="1"/>
          <p:nvPr/>
        </p:nvSpPr>
        <p:spPr>
          <a:xfrm>
            <a:off x="6019008" y="2590006"/>
            <a:ext cx="205184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66" name="Google Shape;766;p94"/>
          <p:cNvSpPr txBox="1"/>
          <p:nvPr/>
        </p:nvSpPr>
        <p:spPr>
          <a:xfrm>
            <a:off x="3621883" y="4045743"/>
            <a:ext cx="256480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767" name="Google Shape;767;p94"/>
          <p:cNvSpPr txBox="1"/>
          <p:nvPr/>
        </p:nvSpPr>
        <p:spPr>
          <a:xfrm>
            <a:off x="4890295" y="3950493"/>
            <a:ext cx="352661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68" name="Google Shape;768;p94"/>
          <p:cNvSpPr txBox="1"/>
          <p:nvPr/>
        </p:nvSpPr>
        <p:spPr>
          <a:xfrm>
            <a:off x="759620" y="5817393"/>
            <a:ext cx="1965282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checkpoint</a:t>
            </a:r>
            <a:endParaRPr/>
          </a:p>
        </p:txBody>
      </p:sp>
      <p:sp>
        <p:nvSpPr>
          <p:cNvPr id="769" name="Google Shape;769;p94"/>
          <p:cNvSpPr txBox="1"/>
          <p:nvPr/>
        </p:nvSpPr>
        <p:spPr>
          <a:xfrm>
            <a:off x="3247233" y="6269831"/>
            <a:ext cx="2104743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checkpoint</a:t>
            </a:r>
            <a:endParaRPr/>
          </a:p>
        </p:txBody>
      </p:sp>
      <p:sp>
        <p:nvSpPr>
          <p:cNvPr id="770" name="Google Shape;770;p94"/>
          <p:cNvSpPr/>
          <p:nvPr/>
        </p:nvSpPr>
        <p:spPr>
          <a:xfrm>
            <a:off x="3269456" y="440531"/>
            <a:ext cx="402432" cy="540544"/>
          </a:xfrm>
          <a:custGeom>
            <a:rect b="b" l="l" r="r" t="t"/>
            <a:pathLst>
              <a:path extrusionOk="0" h="540544" w="402432">
                <a:moveTo>
                  <a:pt x="0" y="540544"/>
                </a:moveTo>
                <a:lnTo>
                  <a:pt x="40243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1" name="Google Shape;771;p94"/>
          <p:cNvSpPr/>
          <p:nvPr/>
        </p:nvSpPr>
        <p:spPr>
          <a:xfrm>
            <a:off x="3233738" y="5372100"/>
            <a:ext cx="104775" cy="873919"/>
          </a:xfrm>
          <a:custGeom>
            <a:rect b="b" l="l" r="r" t="t"/>
            <a:pathLst>
              <a:path extrusionOk="0" h="873919" w="104775">
                <a:moveTo>
                  <a:pt x="104775" y="873919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2" name="Google Shape;772;p94"/>
          <p:cNvSpPr/>
          <p:nvPr/>
        </p:nvSpPr>
        <p:spPr>
          <a:xfrm>
            <a:off x="2059781" y="5167313"/>
            <a:ext cx="476250" cy="678656"/>
          </a:xfrm>
          <a:custGeom>
            <a:rect b="b" l="l" r="r" t="t"/>
            <a:pathLst>
              <a:path extrusionOk="0" h="678656" w="476250">
                <a:moveTo>
                  <a:pt x="0" y="678656"/>
                </a:moveTo>
                <a:lnTo>
                  <a:pt x="47625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3" name="Google Shape;773;p94"/>
          <p:cNvSpPr txBox="1"/>
          <p:nvPr/>
        </p:nvSpPr>
        <p:spPr>
          <a:xfrm>
            <a:off x="27544" y="228600"/>
            <a:ext cx="30966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Mechanical analogy for the cell cycle control system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5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Cell Cycle Clock: Cyclins and Cyclin-Dependent Kinases (激酶)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9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regulatory proteins are involved in cell cycle control: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cyclins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週期素and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cyclin-dependent kinases (Cdks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週期素激酶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activity of a Cdk rises and falls with changes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concentration of its cyclin partner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MPF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(maturation-promoting factor) is a cyclin-Cdk complex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triggers a cell’s passage past the G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checkpoint into the M phase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9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96"/>
          <p:cNvPicPr preferRelativeResize="0"/>
          <p:nvPr/>
        </p:nvPicPr>
        <p:blipFill rotWithShape="1">
          <a:blip r:embed="rId3">
            <a:alphaModFix/>
          </a:blip>
          <a:srcRect b="3531" l="0" r="0" t="0"/>
          <a:stretch/>
        </p:blipFill>
        <p:spPr>
          <a:xfrm>
            <a:off x="298704" y="1347216"/>
            <a:ext cx="8546592" cy="4163568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9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96"/>
          <p:cNvSpPr txBox="1"/>
          <p:nvPr/>
        </p:nvSpPr>
        <p:spPr>
          <a:xfrm rot="3456468">
            <a:off x="7383578" y="2789309"/>
            <a:ext cx="102592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88" name="Google Shape;788;p96"/>
          <p:cNvSpPr txBox="1"/>
          <p:nvPr/>
        </p:nvSpPr>
        <p:spPr>
          <a:xfrm>
            <a:off x="615952" y="2967830"/>
            <a:ext cx="1270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789" name="Google Shape;789;p96"/>
          <p:cNvSpPr txBox="1"/>
          <p:nvPr/>
        </p:nvSpPr>
        <p:spPr>
          <a:xfrm>
            <a:off x="1074740" y="2967830"/>
            <a:ext cx="17793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90" name="Google Shape;790;p96"/>
          <p:cNvSpPr txBox="1"/>
          <p:nvPr/>
        </p:nvSpPr>
        <p:spPr>
          <a:xfrm>
            <a:off x="1446215" y="2967830"/>
            <a:ext cx="1016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91" name="Google Shape;791;p96"/>
          <p:cNvSpPr txBox="1"/>
          <p:nvPr/>
        </p:nvSpPr>
        <p:spPr>
          <a:xfrm>
            <a:off x="1730377" y="2967830"/>
            <a:ext cx="17793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92" name="Google Shape;792;p96"/>
          <p:cNvSpPr txBox="1"/>
          <p:nvPr/>
        </p:nvSpPr>
        <p:spPr>
          <a:xfrm>
            <a:off x="2147890" y="2967830"/>
            <a:ext cx="1270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793" name="Google Shape;793;p96"/>
          <p:cNvSpPr txBox="1"/>
          <p:nvPr/>
        </p:nvSpPr>
        <p:spPr>
          <a:xfrm>
            <a:off x="2625727" y="2967830"/>
            <a:ext cx="17793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94" name="Google Shape;794;p96"/>
          <p:cNvSpPr txBox="1"/>
          <p:nvPr/>
        </p:nvSpPr>
        <p:spPr>
          <a:xfrm>
            <a:off x="2974977" y="2967830"/>
            <a:ext cx="1016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95" name="Google Shape;795;p96"/>
          <p:cNvSpPr txBox="1"/>
          <p:nvPr/>
        </p:nvSpPr>
        <p:spPr>
          <a:xfrm>
            <a:off x="3275015" y="2967830"/>
            <a:ext cx="17793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96" name="Google Shape;796;p96"/>
          <p:cNvSpPr txBox="1"/>
          <p:nvPr/>
        </p:nvSpPr>
        <p:spPr>
          <a:xfrm>
            <a:off x="3676652" y="2967830"/>
            <a:ext cx="1270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797" name="Google Shape;797;p96"/>
          <p:cNvSpPr txBox="1"/>
          <p:nvPr/>
        </p:nvSpPr>
        <p:spPr>
          <a:xfrm>
            <a:off x="4160840" y="2967830"/>
            <a:ext cx="17793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98" name="Google Shape;798;p96"/>
          <p:cNvSpPr txBox="1"/>
          <p:nvPr/>
        </p:nvSpPr>
        <p:spPr>
          <a:xfrm>
            <a:off x="1155702" y="3236115"/>
            <a:ext cx="615553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MPF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96"/>
          <p:cNvSpPr txBox="1"/>
          <p:nvPr/>
        </p:nvSpPr>
        <p:spPr>
          <a:xfrm>
            <a:off x="2414589" y="3255165"/>
            <a:ext cx="1181414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concentration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96"/>
          <p:cNvSpPr txBox="1"/>
          <p:nvPr/>
        </p:nvSpPr>
        <p:spPr>
          <a:xfrm>
            <a:off x="4827589" y="3550440"/>
            <a:ext cx="82554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Degraded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96"/>
          <p:cNvSpPr txBox="1"/>
          <p:nvPr/>
        </p:nvSpPr>
        <p:spPr>
          <a:xfrm>
            <a:off x="5811837" y="3101179"/>
            <a:ext cx="33823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Cdk</a:t>
            </a:r>
            <a:endParaRPr/>
          </a:p>
        </p:txBody>
      </p:sp>
      <p:sp>
        <p:nvSpPr>
          <p:cNvPr id="802" name="Google Shape;802;p96"/>
          <p:cNvSpPr txBox="1"/>
          <p:nvPr/>
        </p:nvSpPr>
        <p:spPr>
          <a:xfrm rot="2575432">
            <a:off x="6600031" y="3438517"/>
            <a:ext cx="12824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803" name="Google Shape;803;p96"/>
          <p:cNvSpPr txBox="1"/>
          <p:nvPr/>
        </p:nvSpPr>
        <p:spPr>
          <a:xfrm rot="-1437760">
            <a:off x="7117561" y="3541714"/>
            <a:ext cx="17793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baseline="-2500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96"/>
          <p:cNvSpPr txBox="1"/>
          <p:nvPr/>
        </p:nvSpPr>
        <p:spPr>
          <a:xfrm>
            <a:off x="7391402" y="4587078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05" name="Google Shape;805;p96"/>
          <p:cNvSpPr txBox="1"/>
          <p:nvPr/>
        </p:nvSpPr>
        <p:spPr>
          <a:xfrm>
            <a:off x="7718427" y="3796503"/>
            <a:ext cx="33823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Cdk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96"/>
          <p:cNvSpPr txBox="1"/>
          <p:nvPr/>
        </p:nvSpPr>
        <p:spPr>
          <a:xfrm>
            <a:off x="7032627" y="4790278"/>
            <a:ext cx="94256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checkpoint</a:t>
            </a:r>
            <a:endParaRPr/>
          </a:p>
        </p:txBody>
      </p:sp>
      <p:sp>
        <p:nvSpPr>
          <p:cNvPr id="807" name="Google Shape;807;p96"/>
          <p:cNvSpPr txBox="1"/>
          <p:nvPr/>
        </p:nvSpPr>
        <p:spPr>
          <a:xfrm>
            <a:off x="5359402" y="4128290"/>
            <a:ext cx="80470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Cyclin is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degraded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96"/>
          <p:cNvSpPr txBox="1"/>
          <p:nvPr/>
        </p:nvSpPr>
        <p:spPr>
          <a:xfrm rot="-2981503">
            <a:off x="6508750" y="2797264"/>
            <a:ext cx="177934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baseline="-2500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96"/>
          <p:cNvSpPr txBox="1"/>
          <p:nvPr/>
        </p:nvSpPr>
        <p:spPr>
          <a:xfrm>
            <a:off x="1911352" y="4595015"/>
            <a:ext cx="41511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810" name="Google Shape;810;p96"/>
          <p:cNvSpPr txBox="1"/>
          <p:nvPr/>
        </p:nvSpPr>
        <p:spPr>
          <a:xfrm>
            <a:off x="328614" y="5064915"/>
            <a:ext cx="352308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4320" lvl="0" marL="27432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	Fluctuation of MPF activity and cyclin </a:t>
            </a:r>
            <a:b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concentration during the cell cycle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96"/>
          <p:cNvSpPr txBox="1"/>
          <p:nvPr/>
        </p:nvSpPr>
        <p:spPr>
          <a:xfrm>
            <a:off x="6543677" y="4501353"/>
            <a:ext cx="37830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MPF</a:t>
            </a:r>
            <a:endParaRPr/>
          </a:p>
        </p:txBody>
      </p:sp>
      <p:sp>
        <p:nvSpPr>
          <p:cNvPr id="812" name="Google Shape;812;p96"/>
          <p:cNvSpPr txBox="1"/>
          <p:nvPr/>
        </p:nvSpPr>
        <p:spPr>
          <a:xfrm>
            <a:off x="7780339" y="4441028"/>
            <a:ext cx="53700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96"/>
          <p:cNvSpPr txBox="1"/>
          <p:nvPr/>
        </p:nvSpPr>
        <p:spPr>
          <a:xfrm>
            <a:off x="4826002" y="5096665"/>
            <a:ext cx="309027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4320" lvl="0" marL="27432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	Molecular mechanisms that help </a:t>
            </a:r>
            <a:b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regulate the cell cycle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96"/>
          <p:cNvSpPr/>
          <p:nvPr/>
        </p:nvSpPr>
        <p:spPr>
          <a:xfrm>
            <a:off x="854075" y="3327400"/>
            <a:ext cx="266700" cy="187325"/>
          </a:xfrm>
          <a:custGeom>
            <a:rect b="b" l="l" r="r" t="t"/>
            <a:pathLst>
              <a:path extrusionOk="0" h="187325" w="266700">
                <a:moveTo>
                  <a:pt x="0" y="187325"/>
                </a:moveTo>
                <a:lnTo>
                  <a:pt x="266700" y="0"/>
                </a:lnTo>
                <a:lnTo>
                  <a:pt x="2667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5" name="Google Shape;815;p96"/>
          <p:cNvSpPr/>
          <p:nvPr/>
        </p:nvSpPr>
        <p:spPr>
          <a:xfrm>
            <a:off x="2263775" y="3657600"/>
            <a:ext cx="323850" cy="247650"/>
          </a:xfrm>
          <a:custGeom>
            <a:rect b="b" l="l" r="r" t="t"/>
            <a:pathLst>
              <a:path extrusionOk="0" h="247650" w="323850">
                <a:moveTo>
                  <a:pt x="0" y="247650"/>
                </a:moveTo>
                <a:lnTo>
                  <a:pt x="32385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6" name="Google Shape;816;p96"/>
          <p:cNvSpPr/>
          <p:nvPr/>
        </p:nvSpPr>
        <p:spPr>
          <a:xfrm>
            <a:off x="7010400" y="3705225"/>
            <a:ext cx="402431" cy="895350"/>
          </a:xfrm>
          <a:custGeom>
            <a:rect b="b" l="l" r="r" t="t"/>
            <a:pathLst>
              <a:path extrusionOk="0" h="895350" w="402431">
                <a:moveTo>
                  <a:pt x="402431" y="89535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\\192.168.4.30\user\Manju\Leader\Image\Untitled-3.png" id="817" name="Google Shape;817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0853" y="2470679"/>
            <a:ext cx="590550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96"/>
          <p:cNvSpPr txBox="1"/>
          <p:nvPr/>
        </p:nvSpPr>
        <p:spPr>
          <a:xfrm>
            <a:off x="457200" y="685800"/>
            <a:ext cx="8229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Molecular control of the cell cycle at the G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checkpoint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7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and Go Signs: Internal and External Signals at the Checkpoints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9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signals registered at checkpoints come from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cellular surveillance mechanisms within the cell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Checkpoints also register signals from outside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important checkpoints are those in the G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M phases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9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many cells,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checkpoint seems to be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important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cell receives a go-ahead signal at the G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checkpoint, it will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usually complete the S, G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b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 phases and divide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cell does not receive the go-ahead signal, it will exit the cycle, switching into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nondividing state called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phase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9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99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865632" y="213360"/>
            <a:ext cx="7412736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9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99"/>
          <p:cNvSpPr txBox="1"/>
          <p:nvPr/>
        </p:nvSpPr>
        <p:spPr>
          <a:xfrm>
            <a:off x="2492375" y="220664"/>
            <a:ext cx="123110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checkpoint</a:t>
            </a:r>
            <a:endParaRPr/>
          </a:p>
        </p:txBody>
      </p:sp>
      <p:sp>
        <p:nvSpPr>
          <p:cNvPr id="839" name="Google Shape;839;p99"/>
          <p:cNvSpPr txBox="1"/>
          <p:nvPr/>
        </p:nvSpPr>
        <p:spPr>
          <a:xfrm>
            <a:off x="3132137" y="673102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40" name="Google Shape;840;p99"/>
          <p:cNvSpPr txBox="1"/>
          <p:nvPr/>
        </p:nvSpPr>
        <p:spPr>
          <a:xfrm>
            <a:off x="3917950" y="1951040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1" name="Google Shape;841;p99"/>
          <p:cNvSpPr txBox="1"/>
          <p:nvPr/>
        </p:nvSpPr>
        <p:spPr>
          <a:xfrm>
            <a:off x="1258887" y="2562227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2" name="Google Shape;842;p99"/>
          <p:cNvSpPr txBox="1"/>
          <p:nvPr/>
        </p:nvSpPr>
        <p:spPr>
          <a:xfrm>
            <a:off x="1414462" y="2890840"/>
            <a:ext cx="14908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baseline="-2500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99"/>
          <p:cNvSpPr txBox="1"/>
          <p:nvPr/>
        </p:nvSpPr>
        <p:spPr>
          <a:xfrm>
            <a:off x="1901825" y="2595565"/>
            <a:ext cx="12022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44" name="Google Shape;844;p99"/>
          <p:cNvSpPr txBox="1"/>
          <p:nvPr/>
        </p:nvSpPr>
        <p:spPr>
          <a:xfrm>
            <a:off x="2482850" y="2282827"/>
            <a:ext cx="247022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go-ahead signal, cell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enters 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99"/>
          <p:cNvSpPr txBox="1"/>
          <p:nvPr/>
        </p:nvSpPr>
        <p:spPr>
          <a:xfrm>
            <a:off x="2482850" y="2727327"/>
            <a:ext cx="148438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checkpoint</a:t>
            </a:r>
            <a:endParaRPr/>
          </a:p>
        </p:txBody>
      </p:sp>
      <p:sp>
        <p:nvSpPr>
          <p:cNvPr id="846" name="Google Shape;846;p99"/>
          <p:cNvSpPr txBox="1"/>
          <p:nvPr/>
        </p:nvSpPr>
        <p:spPr>
          <a:xfrm>
            <a:off x="4013200" y="3051177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7" name="Google Shape;847;p99"/>
          <p:cNvSpPr txBox="1"/>
          <p:nvPr/>
        </p:nvSpPr>
        <p:spPr>
          <a:xfrm>
            <a:off x="6841331" y="1952631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48" name="Google Shape;848;p99"/>
          <p:cNvSpPr txBox="1"/>
          <p:nvPr/>
        </p:nvSpPr>
        <p:spPr>
          <a:xfrm>
            <a:off x="5451475" y="2282827"/>
            <a:ext cx="219290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go-ahead signal, cell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continues cell cycle.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99"/>
          <p:cNvSpPr txBox="1"/>
          <p:nvPr/>
        </p:nvSpPr>
        <p:spPr>
          <a:xfrm>
            <a:off x="6913562" y="3067052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50" name="Google Shape;850;p99"/>
          <p:cNvSpPr txBox="1"/>
          <p:nvPr/>
        </p:nvSpPr>
        <p:spPr>
          <a:xfrm>
            <a:off x="4470400" y="3778252"/>
            <a:ext cx="14908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851" name="Google Shape;851;p99"/>
          <p:cNvSpPr txBox="1"/>
          <p:nvPr/>
        </p:nvSpPr>
        <p:spPr>
          <a:xfrm>
            <a:off x="4830762" y="3779840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52" name="Google Shape;852;p99"/>
          <p:cNvSpPr txBox="1"/>
          <p:nvPr/>
        </p:nvSpPr>
        <p:spPr>
          <a:xfrm>
            <a:off x="7345362" y="3792540"/>
            <a:ext cx="147638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853" name="Google Shape;853;p99"/>
          <p:cNvSpPr txBox="1"/>
          <p:nvPr/>
        </p:nvSpPr>
        <p:spPr>
          <a:xfrm>
            <a:off x="7769225" y="3852865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54" name="Google Shape;854;p99"/>
          <p:cNvSpPr txBox="1"/>
          <p:nvPr/>
        </p:nvSpPr>
        <p:spPr>
          <a:xfrm>
            <a:off x="2174875" y="4478340"/>
            <a:ext cx="1135062" cy="21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checkpoint</a:t>
            </a:r>
            <a:endParaRPr/>
          </a:p>
        </p:txBody>
      </p:sp>
      <p:sp>
        <p:nvSpPr>
          <p:cNvPr id="855" name="Google Shape;855;p99"/>
          <p:cNvSpPr txBox="1"/>
          <p:nvPr/>
        </p:nvSpPr>
        <p:spPr>
          <a:xfrm>
            <a:off x="5451475" y="5105402"/>
            <a:ext cx="849312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Anaphase</a:t>
            </a:r>
            <a:endParaRPr/>
          </a:p>
        </p:txBody>
      </p:sp>
      <p:sp>
        <p:nvSpPr>
          <p:cNvPr id="856" name="Google Shape;856;p99"/>
          <p:cNvSpPr txBox="1"/>
          <p:nvPr/>
        </p:nvSpPr>
        <p:spPr>
          <a:xfrm>
            <a:off x="2646362" y="5562602"/>
            <a:ext cx="1225550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Prometaphase</a:t>
            </a:r>
            <a:endParaRPr/>
          </a:p>
        </p:txBody>
      </p:sp>
      <p:sp>
        <p:nvSpPr>
          <p:cNvPr id="857" name="Google Shape;857;p99"/>
          <p:cNvSpPr txBox="1"/>
          <p:nvPr/>
        </p:nvSpPr>
        <p:spPr>
          <a:xfrm>
            <a:off x="2020887" y="5884865"/>
            <a:ext cx="320921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full chromosome attachment,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signal is received.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99"/>
          <p:cNvSpPr txBox="1"/>
          <p:nvPr/>
        </p:nvSpPr>
        <p:spPr>
          <a:xfrm>
            <a:off x="2020887" y="6413502"/>
            <a:ext cx="1412875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M checkpoint</a:t>
            </a:r>
            <a:endParaRPr/>
          </a:p>
        </p:txBody>
      </p:sp>
      <p:sp>
        <p:nvSpPr>
          <p:cNvPr id="859" name="Google Shape;859;p99"/>
          <p:cNvSpPr txBox="1"/>
          <p:nvPr/>
        </p:nvSpPr>
        <p:spPr>
          <a:xfrm>
            <a:off x="7313612" y="4970465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60" name="Google Shape;860;p99"/>
          <p:cNvSpPr txBox="1"/>
          <p:nvPr/>
        </p:nvSpPr>
        <p:spPr>
          <a:xfrm>
            <a:off x="7313612" y="5173665"/>
            <a:ext cx="938213" cy="21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checkpoint</a:t>
            </a:r>
            <a:endParaRPr/>
          </a:p>
        </p:txBody>
      </p:sp>
      <p:sp>
        <p:nvSpPr>
          <p:cNvPr id="861" name="Google Shape;861;p99"/>
          <p:cNvSpPr txBox="1"/>
          <p:nvPr/>
        </p:nvSpPr>
        <p:spPr>
          <a:xfrm>
            <a:off x="6267450" y="5562602"/>
            <a:ext cx="919162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</a:t>
            </a:r>
            <a:endParaRPr/>
          </a:p>
        </p:txBody>
      </p:sp>
      <p:sp>
        <p:nvSpPr>
          <p:cNvPr id="862" name="Google Shape;862;p99"/>
          <p:cNvSpPr txBox="1"/>
          <p:nvPr/>
        </p:nvSpPr>
        <p:spPr>
          <a:xfrm>
            <a:off x="5451475" y="5884865"/>
            <a:ext cx="261129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full chromosome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attachment, go-ahead signal is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received.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99"/>
          <p:cNvSpPr txBox="1"/>
          <p:nvPr/>
        </p:nvSpPr>
        <p:spPr>
          <a:xfrm>
            <a:off x="1647824" y="2862268"/>
            <a:ext cx="2067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baseline="-2500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99"/>
          <p:cNvSpPr/>
          <p:nvPr/>
        </p:nvSpPr>
        <p:spPr>
          <a:xfrm>
            <a:off x="3705225" y="328613"/>
            <a:ext cx="300038" cy="478631"/>
          </a:xfrm>
          <a:custGeom>
            <a:rect b="b" l="l" r="r" t="t"/>
            <a:pathLst>
              <a:path extrusionOk="0" h="478631" w="300038">
                <a:moveTo>
                  <a:pt x="0" y="0"/>
                </a:moveTo>
                <a:lnTo>
                  <a:pt x="300038" y="47863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5" name="Google Shape;865;p99"/>
          <p:cNvSpPr/>
          <p:nvPr/>
        </p:nvSpPr>
        <p:spPr>
          <a:xfrm>
            <a:off x="3324225" y="4352925"/>
            <a:ext cx="407194" cy="223838"/>
          </a:xfrm>
          <a:custGeom>
            <a:rect b="b" l="l" r="r" t="t"/>
            <a:pathLst>
              <a:path extrusionOk="0" h="223838" w="407194">
                <a:moveTo>
                  <a:pt x="0" y="223838"/>
                </a:moveTo>
                <a:lnTo>
                  <a:pt x="407194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6" name="Google Shape;866;p99"/>
          <p:cNvSpPr/>
          <p:nvPr/>
        </p:nvSpPr>
        <p:spPr>
          <a:xfrm>
            <a:off x="7136606" y="4900613"/>
            <a:ext cx="157163" cy="176212"/>
          </a:xfrm>
          <a:custGeom>
            <a:rect b="b" l="l" r="r" t="t"/>
            <a:pathLst>
              <a:path extrusionOk="0" h="176212" w="157163">
                <a:moveTo>
                  <a:pt x="157163" y="1762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7" name="Google Shape;867;p99"/>
          <p:cNvSpPr/>
          <p:nvPr/>
        </p:nvSpPr>
        <p:spPr>
          <a:xfrm>
            <a:off x="3451225" y="4451350"/>
            <a:ext cx="466725" cy="428625"/>
          </a:xfrm>
          <a:custGeom>
            <a:rect b="b" l="l" r="r" t="t"/>
            <a:pathLst>
              <a:path extrusionOk="0" h="428625" w="466725">
                <a:moveTo>
                  <a:pt x="0" y="428625"/>
                </a:moveTo>
                <a:lnTo>
                  <a:pt x="46672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8" name="Google Shape;868;p99"/>
          <p:cNvSpPr/>
          <p:nvPr/>
        </p:nvSpPr>
        <p:spPr>
          <a:xfrm>
            <a:off x="6762750" y="4416425"/>
            <a:ext cx="44450" cy="454025"/>
          </a:xfrm>
          <a:custGeom>
            <a:rect b="b" l="l" r="r" t="t"/>
            <a:pathLst>
              <a:path extrusionOk="0" h="454025" w="44450">
                <a:moveTo>
                  <a:pt x="44450" y="454025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9" name="Google Shape;869;p99"/>
          <p:cNvSpPr/>
          <p:nvPr/>
        </p:nvSpPr>
        <p:spPr>
          <a:xfrm>
            <a:off x="6045200" y="4349750"/>
            <a:ext cx="571500" cy="209550"/>
          </a:xfrm>
          <a:custGeom>
            <a:rect b="b" l="l" r="r" t="t"/>
            <a:pathLst>
              <a:path extrusionOk="0" h="209550" w="571500">
                <a:moveTo>
                  <a:pt x="0" y="209550"/>
                </a:moveTo>
                <a:lnTo>
                  <a:pt x="5715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70" name="Google Shape;870;p99"/>
          <p:cNvSpPr txBox="1"/>
          <p:nvPr/>
        </p:nvSpPr>
        <p:spPr>
          <a:xfrm>
            <a:off x="0" y="328613"/>
            <a:ext cx="24923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important checkpoints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of an internal signal is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cells will not begin anaphase until all chromosomes are properly attached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spindle at the metaphase plate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mechanism ensures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daughter cells have the correct number of chromosomes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0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0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factors that influence cell division include specific growth factors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Growth factors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released by certain cells and stimulate other cells to divide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Platelet-derived growth factor (PDGF) is made by blood cell fragments called platelets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density-dependent inhibition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crowded cells will stop dividing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0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7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514856" y="213360"/>
            <a:ext cx="6114288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7"/>
          <p:cNvSpPr txBox="1"/>
          <p:nvPr/>
        </p:nvSpPr>
        <p:spPr>
          <a:xfrm>
            <a:off x="3609975" y="287338"/>
            <a:ext cx="78707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7"/>
          <p:cNvSpPr txBox="1"/>
          <p:nvPr/>
        </p:nvSpPr>
        <p:spPr>
          <a:xfrm>
            <a:off x="4821238" y="217487"/>
            <a:ext cx="271010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Asexual reproduction</a:t>
            </a:r>
            <a:endParaRPr/>
          </a:p>
        </p:txBody>
      </p:sp>
      <p:sp>
        <p:nvSpPr>
          <p:cNvPr id="183" name="Google Shape;183;p57"/>
          <p:cNvSpPr txBox="1"/>
          <p:nvPr/>
        </p:nvSpPr>
        <p:spPr>
          <a:xfrm>
            <a:off x="2406650" y="2820988"/>
            <a:ext cx="179279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5760" lvl="0" marL="36576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	Growth and</a:t>
            </a:r>
            <a:b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7"/>
          <p:cNvSpPr txBox="1"/>
          <p:nvPr/>
        </p:nvSpPr>
        <p:spPr>
          <a:xfrm>
            <a:off x="4827588" y="5772150"/>
            <a:ext cx="199638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Tissue renewal</a:t>
            </a:r>
            <a:endParaRPr/>
          </a:p>
        </p:txBody>
      </p:sp>
      <p:sp>
        <p:nvSpPr>
          <p:cNvPr id="185" name="Google Shape;185;p57"/>
          <p:cNvSpPr txBox="1"/>
          <p:nvPr/>
        </p:nvSpPr>
        <p:spPr>
          <a:xfrm>
            <a:off x="6238082" y="2090737"/>
            <a:ext cx="65883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 </a:t>
            </a: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7"/>
          <p:cNvSpPr txBox="1"/>
          <p:nvPr/>
        </p:nvSpPr>
        <p:spPr>
          <a:xfrm>
            <a:off x="3617911" y="6103146"/>
            <a:ext cx="65883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7"/>
          <p:cNvSpPr/>
          <p:nvPr/>
        </p:nvSpPr>
        <p:spPr>
          <a:xfrm rot="5400000">
            <a:off x="2170558" y="2867028"/>
            <a:ext cx="201168" cy="201168"/>
          </a:xfrm>
          <a:prstGeom prst="triangle">
            <a:avLst>
              <a:gd fmla="val 50000" name="adj"/>
            </a:avLst>
          </a:prstGeom>
          <a:solidFill>
            <a:srgbClr val="4375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8" name="Google Shape;188;p57"/>
          <p:cNvSpPr/>
          <p:nvPr/>
        </p:nvSpPr>
        <p:spPr>
          <a:xfrm rot="-5400000">
            <a:off x="4580390" y="5815809"/>
            <a:ext cx="201168" cy="201168"/>
          </a:xfrm>
          <a:prstGeom prst="triangle">
            <a:avLst>
              <a:gd fmla="val 50000" name="adj"/>
            </a:avLst>
          </a:prstGeom>
          <a:solidFill>
            <a:srgbClr val="4375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9" name="Google Shape;189;p57"/>
          <p:cNvSpPr/>
          <p:nvPr/>
        </p:nvSpPr>
        <p:spPr>
          <a:xfrm rot="-5400000">
            <a:off x="4560547" y="251623"/>
            <a:ext cx="201168" cy="201168"/>
          </a:xfrm>
          <a:prstGeom prst="triangle">
            <a:avLst>
              <a:gd fmla="val 50000" name="adj"/>
            </a:avLst>
          </a:prstGeom>
          <a:solidFill>
            <a:srgbClr val="4375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90" name="Google Shape;190;p57"/>
          <p:cNvGrpSpPr/>
          <p:nvPr/>
        </p:nvGrpSpPr>
        <p:grpSpPr>
          <a:xfrm>
            <a:off x="3583780" y="506415"/>
            <a:ext cx="827089" cy="128016"/>
            <a:chOff x="5193506" y="2352675"/>
            <a:chExt cx="878682" cy="138113"/>
          </a:xfrm>
        </p:grpSpPr>
        <p:sp>
          <p:nvSpPr>
            <p:cNvPr id="191" name="Google Shape;191;p57"/>
            <p:cNvSpPr/>
            <p:nvPr/>
          </p:nvSpPr>
          <p:spPr>
            <a:xfrm>
              <a:off x="5198269" y="2355056"/>
              <a:ext cx="0" cy="135732"/>
            </a:xfrm>
            <a:custGeom>
              <a:rect b="b" l="l" r="r" t="t"/>
              <a:pathLst>
                <a:path extrusionOk="0" h="135732" w="120000">
                  <a:moveTo>
                    <a:pt x="0" y="0"/>
                  </a:moveTo>
                  <a:lnTo>
                    <a:pt x="0" y="135732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92" name="Google Shape;192;p57"/>
            <p:cNvSpPr/>
            <p:nvPr/>
          </p:nvSpPr>
          <p:spPr>
            <a:xfrm>
              <a:off x="6072188" y="2352675"/>
              <a:ext cx="0" cy="138113"/>
            </a:xfrm>
            <a:custGeom>
              <a:rect b="b" l="l" r="r" t="t"/>
              <a:pathLst>
                <a:path extrusionOk="0" h="138113" w="120000">
                  <a:moveTo>
                    <a:pt x="0" y="0"/>
                  </a:moveTo>
                  <a:lnTo>
                    <a:pt x="0" y="138113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93" name="Google Shape;193;p57"/>
            <p:cNvSpPr/>
            <p:nvPr/>
          </p:nvSpPr>
          <p:spPr>
            <a:xfrm>
              <a:off x="5193506" y="2414588"/>
              <a:ext cx="878682" cy="0"/>
            </a:xfrm>
            <a:custGeom>
              <a:rect b="b" l="l" r="r" t="t"/>
              <a:pathLst>
                <a:path extrusionOk="0" h="120000" w="878682">
                  <a:moveTo>
                    <a:pt x="0" y="0"/>
                  </a:moveTo>
                  <a:lnTo>
                    <a:pt x="878682" y="0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94" name="Google Shape;194;p57"/>
          <p:cNvGrpSpPr/>
          <p:nvPr/>
        </p:nvGrpSpPr>
        <p:grpSpPr>
          <a:xfrm>
            <a:off x="6128860" y="2303785"/>
            <a:ext cx="883921" cy="128016"/>
            <a:chOff x="5193506" y="2352675"/>
            <a:chExt cx="878682" cy="138113"/>
          </a:xfrm>
        </p:grpSpPr>
        <p:sp>
          <p:nvSpPr>
            <p:cNvPr id="195" name="Google Shape;195;p57"/>
            <p:cNvSpPr/>
            <p:nvPr/>
          </p:nvSpPr>
          <p:spPr>
            <a:xfrm>
              <a:off x="5198269" y="2355056"/>
              <a:ext cx="0" cy="135732"/>
            </a:xfrm>
            <a:custGeom>
              <a:rect b="b" l="l" r="r" t="t"/>
              <a:pathLst>
                <a:path extrusionOk="0" h="135732" w="120000">
                  <a:moveTo>
                    <a:pt x="0" y="0"/>
                  </a:moveTo>
                  <a:lnTo>
                    <a:pt x="0" y="135732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96" name="Google Shape;196;p57"/>
            <p:cNvSpPr/>
            <p:nvPr/>
          </p:nvSpPr>
          <p:spPr>
            <a:xfrm>
              <a:off x="6072188" y="2352675"/>
              <a:ext cx="0" cy="138113"/>
            </a:xfrm>
            <a:custGeom>
              <a:rect b="b" l="l" r="r" t="t"/>
              <a:pathLst>
                <a:path extrusionOk="0" h="138113" w="120000">
                  <a:moveTo>
                    <a:pt x="0" y="0"/>
                  </a:moveTo>
                  <a:lnTo>
                    <a:pt x="0" y="138113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97" name="Google Shape;197;p57"/>
            <p:cNvSpPr/>
            <p:nvPr/>
          </p:nvSpPr>
          <p:spPr>
            <a:xfrm>
              <a:off x="5193506" y="2414588"/>
              <a:ext cx="878682" cy="0"/>
            </a:xfrm>
            <a:custGeom>
              <a:rect b="b" l="l" r="r" t="t"/>
              <a:pathLst>
                <a:path extrusionOk="0" h="120000" w="878682">
                  <a:moveTo>
                    <a:pt x="0" y="0"/>
                  </a:moveTo>
                  <a:lnTo>
                    <a:pt x="878682" y="0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98" name="Google Shape;198;p57"/>
          <p:cNvGrpSpPr/>
          <p:nvPr/>
        </p:nvGrpSpPr>
        <p:grpSpPr>
          <a:xfrm>
            <a:off x="3457438" y="6365856"/>
            <a:ext cx="969306" cy="128016"/>
            <a:chOff x="5193506" y="2352675"/>
            <a:chExt cx="878682" cy="138113"/>
          </a:xfrm>
        </p:grpSpPr>
        <p:sp>
          <p:nvSpPr>
            <p:cNvPr id="199" name="Google Shape;199;p57"/>
            <p:cNvSpPr/>
            <p:nvPr/>
          </p:nvSpPr>
          <p:spPr>
            <a:xfrm>
              <a:off x="5198269" y="2355056"/>
              <a:ext cx="0" cy="135732"/>
            </a:xfrm>
            <a:custGeom>
              <a:rect b="b" l="l" r="r" t="t"/>
              <a:pathLst>
                <a:path extrusionOk="0" h="135732" w="120000">
                  <a:moveTo>
                    <a:pt x="0" y="0"/>
                  </a:moveTo>
                  <a:lnTo>
                    <a:pt x="0" y="13573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0" name="Google Shape;200;p57"/>
            <p:cNvSpPr/>
            <p:nvPr/>
          </p:nvSpPr>
          <p:spPr>
            <a:xfrm>
              <a:off x="6072188" y="2352675"/>
              <a:ext cx="0" cy="138113"/>
            </a:xfrm>
            <a:custGeom>
              <a:rect b="b" l="l" r="r" t="t"/>
              <a:pathLst>
                <a:path extrusionOk="0" h="138113" w="120000">
                  <a:moveTo>
                    <a:pt x="0" y="0"/>
                  </a:moveTo>
                  <a:lnTo>
                    <a:pt x="0" y="138113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1" name="Google Shape;201;p57"/>
            <p:cNvSpPr/>
            <p:nvPr/>
          </p:nvSpPr>
          <p:spPr>
            <a:xfrm>
              <a:off x="5193506" y="2414588"/>
              <a:ext cx="878682" cy="0"/>
            </a:xfrm>
            <a:custGeom>
              <a:rect b="b" l="l" r="r" t="t"/>
              <a:pathLst>
                <a:path extrusionOk="0" h="120000" w="878682">
                  <a:moveTo>
                    <a:pt x="0" y="0"/>
                  </a:moveTo>
                  <a:lnTo>
                    <a:pt x="87868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02" name="Google Shape;202;p57"/>
          <p:cNvSpPr txBox="1"/>
          <p:nvPr/>
        </p:nvSpPr>
        <p:spPr>
          <a:xfrm>
            <a:off x="4761715" y="990600"/>
            <a:ext cx="40774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functions of cell division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102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98704" y="213360"/>
            <a:ext cx="85465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10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12.18_4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02"/>
          <p:cNvSpPr txBox="1"/>
          <p:nvPr/>
        </p:nvSpPr>
        <p:spPr>
          <a:xfrm>
            <a:off x="2627311" y="288929"/>
            <a:ext cx="8319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Scalpels</a:t>
            </a:r>
            <a:endParaRPr/>
          </a:p>
        </p:txBody>
      </p:sp>
      <p:sp>
        <p:nvSpPr>
          <p:cNvPr id="890" name="Google Shape;890;p102"/>
          <p:cNvSpPr txBox="1"/>
          <p:nvPr/>
        </p:nvSpPr>
        <p:spPr>
          <a:xfrm>
            <a:off x="651642" y="564361"/>
            <a:ext cx="180017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sample of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connective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tissue is cut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into small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pieces.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02"/>
          <p:cNvSpPr txBox="1"/>
          <p:nvPr/>
        </p:nvSpPr>
        <p:spPr>
          <a:xfrm>
            <a:off x="1798636" y="1560517"/>
            <a:ext cx="4568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Petri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dish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02"/>
          <p:cNvSpPr txBox="1"/>
          <p:nvPr/>
        </p:nvSpPr>
        <p:spPr>
          <a:xfrm>
            <a:off x="642912" y="2496349"/>
            <a:ext cx="1801775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Enzymes digest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extracellular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matrix, resulting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suspension of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fibroblasts.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02"/>
          <p:cNvSpPr txBox="1"/>
          <p:nvPr/>
        </p:nvSpPr>
        <p:spPr>
          <a:xfrm>
            <a:off x="659579" y="4225930"/>
            <a:ext cx="1997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 are transferred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culture vessels.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02"/>
          <p:cNvSpPr txBox="1"/>
          <p:nvPr/>
        </p:nvSpPr>
        <p:spPr>
          <a:xfrm>
            <a:off x="3446434" y="4550574"/>
            <a:ext cx="1458733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PDGF is added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half the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vessels.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02"/>
          <p:cNvSpPr txBox="1"/>
          <p:nvPr/>
        </p:nvSpPr>
        <p:spPr>
          <a:xfrm>
            <a:off x="354011" y="6384929"/>
            <a:ext cx="138961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PDGF</a:t>
            </a:r>
            <a:endParaRPr/>
          </a:p>
        </p:txBody>
      </p:sp>
      <p:sp>
        <p:nvSpPr>
          <p:cNvPr id="896" name="Google Shape;896;p102"/>
          <p:cNvSpPr txBox="1"/>
          <p:nvPr/>
        </p:nvSpPr>
        <p:spPr>
          <a:xfrm>
            <a:off x="2979736" y="6392867"/>
            <a:ext cx="10706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PDGF</a:t>
            </a:r>
            <a:endParaRPr/>
          </a:p>
        </p:txBody>
      </p:sp>
      <p:sp>
        <p:nvSpPr>
          <p:cNvPr id="897" name="Google Shape;897;p102"/>
          <p:cNvSpPr txBox="1"/>
          <p:nvPr/>
        </p:nvSpPr>
        <p:spPr>
          <a:xfrm>
            <a:off x="5780086" y="6396835"/>
            <a:ext cx="259045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Cultured fibroblasts (SEM)</a:t>
            </a:r>
            <a:endParaRPr/>
          </a:p>
        </p:txBody>
      </p:sp>
      <p:sp>
        <p:nvSpPr>
          <p:cNvPr id="898" name="Google Shape;898;p102"/>
          <p:cNvSpPr txBox="1"/>
          <p:nvPr/>
        </p:nvSpPr>
        <p:spPr>
          <a:xfrm rot="-5400000">
            <a:off x="8399959" y="5979360"/>
            <a:ext cx="5866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9" name="Google Shape;899;p102"/>
          <p:cNvGrpSpPr/>
          <p:nvPr/>
        </p:nvGrpSpPr>
        <p:grpSpPr>
          <a:xfrm>
            <a:off x="347658" y="555320"/>
            <a:ext cx="246888" cy="246888"/>
            <a:chOff x="347658" y="555320"/>
            <a:chExt cx="246888" cy="246888"/>
          </a:xfrm>
        </p:grpSpPr>
        <p:sp>
          <p:nvSpPr>
            <p:cNvPr id="900" name="Google Shape;900;p102"/>
            <p:cNvSpPr/>
            <p:nvPr/>
          </p:nvSpPr>
          <p:spPr>
            <a:xfrm>
              <a:off x="347658" y="555320"/>
              <a:ext cx="246888" cy="246888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01" name="Google Shape;901;p102"/>
            <p:cNvSpPr txBox="1"/>
            <p:nvPr/>
          </p:nvSpPr>
          <p:spPr>
            <a:xfrm>
              <a:off x="414195" y="563348"/>
              <a:ext cx="1138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3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102"/>
          <p:cNvGrpSpPr/>
          <p:nvPr/>
        </p:nvGrpSpPr>
        <p:grpSpPr>
          <a:xfrm>
            <a:off x="354324" y="2489373"/>
            <a:ext cx="246888" cy="246888"/>
            <a:chOff x="347658" y="555320"/>
            <a:chExt cx="246888" cy="246888"/>
          </a:xfrm>
        </p:grpSpPr>
        <p:sp>
          <p:nvSpPr>
            <p:cNvPr id="903" name="Google Shape;903;p102"/>
            <p:cNvSpPr/>
            <p:nvPr/>
          </p:nvSpPr>
          <p:spPr>
            <a:xfrm>
              <a:off x="347658" y="555320"/>
              <a:ext cx="246888" cy="246888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04" name="Google Shape;904;p102"/>
            <p:cNvSpPr txBox="1"/>
            <p:nvPr/>
          </p:nvSpPr>
          <p:spPr>
            <a:xfrm>
              <a:off x="414195" y="563348"/>
              <a:ext cx="1138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3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102"/>
          <p:cNvGrpSpPr/>
          <p:nvPr/>
        </p:nvGrpSpPr>
        <p:grpSpPr>
          <a:xfrm>
            <a:off x="350441" y="4220524"/>
            <a:ext cx="246888" cy="246888"/>
            <a:chOff x="347658" y="555320"/>
            <a:chExt cx="246888" cy="246888"/>
          </a:xfrm>
        </p:grpSpPr>
        <p:sp>
          <p:nvSpPr>
            <p:cNvPr id="906" name="Google Shape;906;p102"/>
            <p:cNvSpPr/>
            <p:nvPr/>
          </p:nvSpPr>
          <p:spPr>
            <a:xfrm>
              <a:off x="347658" y="555320"/>
              <a:ext cx="246888" cy="246888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07" name="Google Shape;907;p102"/>
            <p:cNvSpPr txBox="1"/>
            <p:nvPr/>
          </p:nvSpPr>
          <p:spPr>
            <a:xfrm>
              <a:off x="414195" y="563348"/>
              <a:ext cx="1138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3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102"/>
          <p:cNvGrpSpPr/>
          <p:nvPr/>
        </p:nvGrpSpPr>
        <p:grpSpPr>
          <a:xfrm>
            <a:off x="3124505" y="4538510"/>
            <a:ext cx="246888" cy="246888"/>
            <a:chOff x="347658" y="555320"/>
            <a:chExt cx="246888" cy="246888"/>
          </a:xfrm>
        </p:grpSpPr>
        <p:sp>
          <p:nvSpPr>
            <p:cNvPr id="909" name="Google Shape;909;p102"/>
            <p:cNvSpPr/>
            <p:nvPr/>
          </p:nvSpPr>
          <p:spPr>
            <a:xfrm>
              <a:off x="347658" y="555320"/>
              <a:ext cx="246888" cy="246888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10" name="Google Shape;910;p102"/>
            <p:cNvSpPr txBox="1"/>
            <p:nvPr/>
          </p:nvSpPr>
          <p:spPr>
            <a:xfrm>
              <a:off x="414195" y="563348"/>
              <a:ext cx="1138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3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1" name="Google Shape;911;p102"/>
          <p:cNvSpPr/>
          <p:nvPr/>
        </p:nvSpPr>
        <p:spPr>
          <a:xfrm>
            <a:off x="2688431" y="550069"/>
            <a:ext cx="673894" cy="166687"/>
          </a:xfrm>
          <a:custGeom>
            <a:rect b="b" l="l" r="r" t="t"/>
            <a:pathLst>
              <a:path extrusionOk="0" h="166687" w="673894">
                <a:moveTo>
                  <a:pt x="0" y="166687"/>
                </a:moveTo>
                <a:lnTo>
                  <a:pt x="333375" y="0"/>
                </a:lnTo>
                <a:lnTo>
                  <a:pt x="673894" y="13573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2" name="Google Shape;912;p102"/>
          <p:cNvSpPr/>
          <p:nvPr/>
        </p:nvSpPr>
        <p:spPr>
          <a:xfrm>
            <a:off x="2264569" y="1602581"/>
            <a:ext cx="321469" cy="64294"/>
          </a:xfrm>
          <a:custGeom>
            <a:rect b="b" l="l" r="r" t="t"/>
            <a:pathLst>
              <a:path extrusionOk="0" h="64294" w="321469">
                <a:moveTo>
                  <a:pt x="0" y="64294"/>
                </a:moveTo>
                <a:lnTo>
                  <a:pt x="32146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913" name="Google Shape;913;p102"/>
          <p:cNvGrpSpPr/>
          <p:nvPr/>
        </p:nvGrpSpPr>
        <p:grpSpPr>
          <a:xfrm>
            <a:off x="8441531" y="5826919"/>
            <a:ext cx="126207" cy="504825"/>
            <a:chOff x="8441531" y="5826919"/>
            <a:chExt cx="126207" cy="504825"/>
          </a:xfrm>
        </p:grpSpPr>
        <p:sp>
          <p:nvSpPr>
            <p:cNvPr id="914" name="Google Shape;914;p102"/>
            <p:cNvSpPr/>
            <p:nvPr/>
          </p:nvSpPr>
          <p:spPr>
            <a:xfrm>
              <a:off x="8441531" y="5826919"/>
              <a:ext cx="126207" cy="0"/>
            </a:xfrm>
            <a:custGeom>
              <a:rect b="b" l="l" r="r" t="t"/>
              <a:pathLst>
                <a:path extrusionOk="0" h="120000" w="126207">
                  <a:moveTo>
                    <a:pt x="0" y="0"/>
                  </a:moveTo>
                  <a:lnTo>
                    <a:pt x="126207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15" name="Google Shape;915;p102"/>
            <p:cNvSpPr/>
            <p:nvPr/>
          </p:nvSpPr>
          <p:spPr>
            <a:xfrm>
              <a:off x="8441531" y="6331744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82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16" name="Google Shape;916;p102"/>
            <p:cNvSpPr/>
            <p:nvPr/>
          </p:nvSpPr>
          <p:spPr>
            <a:xfrm>
              <a:off x="8505825" y="5831680"/>
              <a:ext cx="0" cy="493776"/>
            </a:xfrm>
            <a:custGeom>
              <a:rect b="b" l="l" r="r" t="t"/>
              <a:pathLst>
                <a:path extrusionOk="0" h="507207" w="120000">
                  <a:moveTo>
                    <a:pt x="0" y="0"/>
                  </a:moveTo>
                  <a:lnTo>
                    <a:pt x="0" y="50720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17" name="Google Shape;917;p102"/>
          <p:cNvSpPr txBox="1"/>
          <p:nvPr/>
        </p:nvSpPr>
        <p:spPr>
          <a:xfrm>
            <a:off x="3739896" y="716756"/>
            <a:ext cx="5105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effect of platelet-derived growth factor (PDGF) on cell division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cells also exhibit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anchorage dependence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固著依賴性)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—to divide, they must be attached to a substratum培養真核細胞時,需要使其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附著於某些物質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,始能在培養基上生長分裂的性質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Density-dependent inhibition密度制約抑制 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 anchorage dependence check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growth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cells at an optimal density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Cancer cells exhibit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neither type of regulation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their division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0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Google Shape;928;p104"/>
          <p:cNvPicPr preferRelativeResize="0"/>
          <p:nvPr/>
        </p:nvPicPr>
        <p:blipFill rotWithShape="1">
          <a:blip r:embed="rId3">
            <a:alphaModFix/>
          </a:blip>
          <a:srcRect b="2948" l="0" r="0" t="0"/>
          <a:stretch/>
        </p:blipFill>
        <p:spPr>
          <a:xfrm>
            <a:off x="298704" y="1155192"/>
            <a:ext cx="8546592" cy="5017008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0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12.19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04"/>
          <p:cNvSpPr txBox="1"/>
          <p:nvPr/>
        </p:nvSpPr>
        <p:spPr>
          <a:xfrm>
            <a:off x="2490788" y="1244346"/>
            <a:ext cx="327012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Anchorage dependence: cells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a surface for division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04"/>
          <p:cNvSpPr txBox="1"/>
          <p:nvPr/>
        </p:nvSpPr>
        <p:spPr>
          <a:xfrm>
            <a:off x="2490788" y="2185734"/>
            <a:ext cx="325730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Density-dependent inhibition: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 form a single layer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04"/>
          <p:cNvSpPr txBox="1"/>
          <p:nvPr/>
        </p:nvSpPr>
        <p:spPr>
          <a:xfrm>
            <a:off x="2490788" y="3343021"/>
            <a:ext cx="325730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Density-dependent inhibition: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 divide to fill a gap and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stop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04"/>
          <p:cNvSpPr txBox="1"/>
          <p:nvPr/>
        </p:nvSpPr>
        <p:spPr>
          <a:xfrm>
            <a:off x="1554163" y="5311521"/>
            <a:ext cx="65883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04"/>
          <p:cNvSpPr txBox="1"/>
          <p:nvPr/>
        </p:nvSpPr>
        <p:spPr>
          <a:xfrm>
            <a:off x="344488" y="5878259"/>
            <a:ext cx="305211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Normal mammalian cells</a:t>
            </a:r>
            <a:endParaRPr/>
          </a:p>
        </p:txBody>
      </p:sp>
      <p:sp>
        <p:nvSpPr>
          <p:cNvPr id="935" name="Google Shape;935;p104"/>
          <p:cNvSpPr txBox="1"/>
          <p:nvPr/>
        </p:nvSpPr>
        <p:spPr>
          <a:xfrm>
            <a:off x="5927725" y="5340096"/>
            <a:ext cx="65883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04"/>
          <p:cNvSpPr txBox="1"/>
          <p:nvPr/>
        </p:nvSpPr>
        <p:spPr>
          <a:xfrm>
            <a:off x="4638675" y="5878259"/>
            <a:ext cx="171841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Cancer cells</a:t>
            </a:r>
            <a:endParaRPr/>
          </a:p>
        </p:txBody>
      </p:sp>
      <p:grpSp>
        <p:nvGrpSpPr>
          <p:cNvPr id="937" name="Google Shape;937;p104"/>
          <p:cNvGrpSpPr/>
          <p:nvPr/>
        </p:nvGrpSpPr>
        <p:grpSpPr>
          <a:xfrm>
            <a:off x="6577008" y="5197221"/>
            <a:ext cx="90492" cy="485772"/>
            <a:chOff x="8441531" y="5826919"/>
            <a:chExt cx="126207" cy="504825"/>
          </a:xfrm>
        </p:grpSpPr>
        <p:sp>
          <p:nvSpPr>
            <p:cNvPr id="938" name="Google Shape;938;p104"/>
            <p:cNvSpPr/>
            <p:nvPr/>
          </p:nvSpPr>
          <p:spPr>
            <a:xfrm>
              <a:off x="8441531" y="5826919"/>
              <a:ext cx="126207" cy="0"/>
            </a:xfrm>
            <a:custGeom>
              <a:rect b="b" l="l" r="r" t="t"/>
              <a:pathLst>
                <a:path extrusionOk="0" h="120000" w="126207">
                  <a:moveTo>
                    <a:pt x="0" y="0"/>
                  </a:moveTo>
                  <a:lnTo>
                    <a:pt x="126207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39" name="Google Shape;939;p104"/>
            <p:cNvSpPr/>
            <p:nvPr/>
          </p:nvSpPr>
          <p:spPr>
            <a:xfrm>
              <a:off x="8441531" y="6331744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82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40" name="Google Shape;940;p104"/>
            <p:cNvSpPr/>
            <p:nvPr/>
          </p:nvSpPr>
          <p:spPr>
            <a:xfrm>
              <a:off x="8505825" y="5831680"/>
              <a:ext cx="0" cy="493776"/>
            </a:xfrm>
            <a:custGeom>
              <a:rect b="b" l="l" r="r" t="t"/>
              <a:pathLst>
                <a:path extrusionOk="0" h="507207" w="120000">
                  <a:moveTo>
                    <a:pt x="0" y="0"/>
                  </a:moveTo>
                  <a:lnTo>
                    <a:pt x="0" y="50720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41" name="Google Shape;941;p104"/>
          <p:cNvGrpSpPr/>
          <p:nvPr/>
        </p:nvGrpSpPr>
        <p:grpSpPr>
          <a:xfrm>
            <a:off x="2220908" y="5195631"/>
            <a:ext cx="90492" cy="485772"/>
            <a:chOff x="8441531" y="5826919"/>
            <a:chExt cx="126207" cy="504825"/>
          </a:xfrm>
        </p:grpSpPr>
        <p:sp>
          <p:nvSpPr>
            <p:cNvPr id="942" name="Google Shape;942;p104"/>
            <p:cNvSpPr/>
            <p:nvPr/>
          </p:nvSpPr>
          <p:spPr>
            <a:xfrm>
              <a:off x="8441531" y="5826919"/>
              <a:ext cx="126207" cy="0"/>
            </a:xfrm>
            <a:custGeom>
              <a:rect b="b" l="l" r="r" t="t"/>
              <a:pathLst>
                <a:path extrusionOk="0" h="120000" w="126207">
                  <a:moveTo>
                    <a:pt x="0" y="0"/>
                  </a:moveTo>
                  <a:lnTo>
                    <a:pt x="126207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43" name="Google Shape;943;p104"/>
            <p:cNvSpPr/>
            <p:nvPr/>
          </p:nvSpPr>
          <p:spPr>
            <a:xfrm>
              <a:off x="8441531" y="6331744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82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44" name="Google Shape;944;p104"/>
            <p:cNvSpPr/>
            <p:nvPr/>
          </p:nvSpPr>
          <p:spPr>
            <a:xfrm>
              <a:off x="8505825" y="5831680"/>
              <a:ext cx="0" cy="493776"/>
            </a:xfrm>
            <a:custGeom>
              <a:rect b="b" l="l" r="r" t="t"/>
              <a:pathLst>
                <a:path extrusionOk="0" h="507207" w="120000">
                  <a:moveTo>
                    <a:pt x="0" y="0"/>
                  </a:moveTo>
                  <a:lnTo>
                    <a:pt x="0" y="50720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45" name="Google Shape;945;p104"/>
          <p:cNvSpPr txBox="1"/>
          <p:nvPr/>
        </p:nvSpPr>
        <p:spPr>
          <a:xfrm>
            <a:off x="609600" y="235803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Density-dependent inhibition and anchorage dependence of cell division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of Cell Cycle Controls in Cancer Cells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0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Cancer cells do not respond normally to the body’s control mechanisms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Cancer cells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need growth factors to grow and divide: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make their own growth factor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convey a growth factor’s signal without the presence of the growth factor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may have an abnormal cell cycle control system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0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Cells that acquire the ability to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divide indefinitely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undergoing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Cancer cells that are not eliminated by the immune system form tumors, masses of abnormal cells within otherwise normal tissue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abnormal cells remain only at the original site, the lump is called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benign tumor(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良性腫瘤)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0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Malignant tumors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惡性腫瘤)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invade surrounding tissues and can undergo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metastasis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遠端轉移),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spread of cancer cells to other parts of the body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they may form additional tumors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Localized tumors may be treated with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high-energy radiation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damages the DNA in the cancer cells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treat metastatic cancers,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chemotherapies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target the cell cycle may be used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0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108"/>
          <p:cNvPicPr preferRelativeResize="0"/>
          <p:nvPr/>
        </p:nvPicPr>
        <p:blipFill rotWithShape="1">
          <a:blip r:embed="rId3">
            <a:alphaModFix/>
          </a:blip>
          <a:srcRect b="2473" l="0" r="0" t="0"/>
          <a:stretch/>
        </p:blipFill>
        <p:spPr>
          <a:xfrm>
            <a:off x="298704" y="423672"/>
            <a:ext cx="8546592" cy="6010656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10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12.20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108"/>
          <p:cNvSpPr txBox="1"/>
          <p:nvPr/>
        </p:nvSpPr>
        <p:spPr>
          <a:xfrm rot="-5400000">
            <a:off x="6301180" y="556154"/>
            <a:ext cx="41357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108"/>
          <p:cNvSpPr txBox="1"/>
          <p:nvPr/>
        </p:nvSpPr>
        <p:spPr>
          <a:xfrm>
            <a:off x="6780233" y="2043706"/>
            <a:ext cx="153247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Breast cancer cell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(colorized SEM)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08"/>
          <p:cNvSpPr txBox="1"/>
          <p:nvPr/>
        </p:nvSpPr>
        <p:spPr>
          <a:xfrm>
            <a:off x="1601808" y="3878856"/>
            <a:ext cx="554038" cy="211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Tumor</a:t>
            </a:r>
            <a:endParaRPr/>
          </a:p>
        </p:txBody>
      </p:sp>
      <p:sp>
        <p:nvSpPr>
          <p:cNvPr id="974" name="Google Shape;974;p108"/>
          <p:cNvSpPr txBox="1"/>
          <p:nvPr/>
        </p:nvSpPr>
        <p:spPr>
          <a:xfrm>
            <a:off x="6462733" y="3501031"/>
            <a:ext cx="58003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Lymph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vessel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08"/>
          <p:cNvSpPr txBox="1"/>
          <p:nvPr/>
        </p:nvSpPr>
        <p:spPr>
          <a:xfrm>
            <a:off x="6462733" y="4082056"/>
            <a:ext cx="546625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vessel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08"/>
          <p:cNvSpPr txBox="1"/>
          <p:nvPr/>
        </p:nvSpPr>
        <p:spPr>
          <a:xfrm>
            <a:off x="6462733" y="4813893"/>
            <a:ext cx="60753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08"/>
          <p:cNvSpPr txBox="1"/>
          <p:nvPr/>
        </p:nvSpPr>
        <p:spPr>
          <a:xfrm>
            <a:off x="4698253" y="5372694"/>
            <a:ext cx="1896353" cy="820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Cancer cells spread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lymph and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 vessels to other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parts of the body.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08"/>
          <p:cNvSpPr txBox="1"/>
          <p:nvPr/>
        </p:nvSpPr>
        <p:spPr>
          <a:xfrm>
            <a:off x="7927996" y="3275606"/>
            <a:ext cx="87363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Metastatic</a:t>
            </a:r>
            <a:endParaRPr/>
          </a:p>
          <a:p>
            <a:pPr indent="0" lvl="0" marL="0" marR="0" rtl="0" algn="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tumor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08"/>
          <p:cNvSpPr txBox="1"/>
          <p:nvPr/>
        </p:nvSpPr>
        <p:spPr>
          <a:xfrm>
            <a:off x="1601808" y="4848818"/>
            <a:ext cx="835165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Glandular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tissue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08"/>
          <p:cNvSpPr txBox="1"/>
          <p:nvPr/>
        </p:nvSpPr>
        <p:spPr>
          <a:xfrm>
            <a:off x="643776" y="5365551"/>
            <a:ext cx="12581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tumor grows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 single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cancer cell.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08"/>
          <p:cNvSpPr txBox="1"/>
          <p:nvPr/>
        </p:nvSpPr>
        <p:spPr>
          <a:xfrm>
            <a:off x="2475752" y="5379837"/>
            <a:ext cx="167032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Cancer cells invade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neighboring tissue.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08"/>
          <p:cNvSpPr txBox="1"/>
          <p:nvPr/>
        </p:nvSpPr>
        <p:spPr>
          <a:xfrm>
            <a:off x="7157288" y="5382218"/>
            <a:ext cx="1651093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small percentage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cancer cells may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metastasize to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part of the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3" name="Google Shape;983;p108"/>
          <p:cNvGrpSpPr/>
          <p:nvPr/>
        </p:nvGrpSpPr>
        <p:grpSpPr>
          <a:xfrm>
            <a:off x="6610422" y="472237"/>
            <a:ext cx="99941" cy="342151"/>
            <a:chOff x="8441531" y="5826919"/>
            <a:chExt cx="126207" cy="504825"/>
          </a:xfrm>
        </p:grpSpPr>
        <p:sp>
          <p:nvSpPr>
            <p:cNvPr id="984" name="Google Shape;984;p108"/>
            <p:cNvSpPr/>
            <p:nvPr/>
          </p:nvSpPr>
          <p:spPr>
            <a:xfrm>
              <a:off x="8441531" y="5826919"/>
              <a:ext cx="126207" cy="0"/>
            </a:xfrm>
            <a:custGeom>
              <a:rect b="b" l="l" r="r" t="t"/>
              <a:pathLst>
                <a:path extrusionOk="0" h="120000" w="126207">
                  <a:moveTo>
                    <a:pt x="0" y="0"/>
                  </a:moveTo>
                  <a:lnTo>
                    <a:pt x="126207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85" name="Google Shape;985;p108"/>
            <p:cNvSpPr/>
            <p:nvPr/>
          </p:nvSpPr>
          <p:spPr>
            <a:xfrm>
              <a:off x="8441531" y="6331744"/>
              <a:ext cx="123825" cy="0"/>
            </a:xfrm>
            <a:custGeom>
              <a:rect b="b" l="l" r="r" t="t"/>
              <a:pathLst>
                <a:path extrusionOk="0" h="120000" w="123825">
                  <a:moveTo>
                    <a:pt x="0" y="0"/>
                  </a:moveTo>
                  <a:lnTo>
                    <a:pt x="12382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86" name="Google Shape;986;p108"/>
            <p:cNvSpPr/>
            <p:nvPr/>
          </p:nvSpPr>
          <p:spPr>
            <a:xfrm>
              <a:off x="8505825" y="5831680"/>
              <a:ext cx="0" cy="493776"/>
            </a:xfrm>
            <a:custGeom>
              <a:rect b="b" l="l" r="r" t="t"/>
              <a:pathLst>
                <a:path extrusionOk="0" h="507207" w="120000">
                  <a:moveTo>
                    <a:pt x="0" y="0"/>
                  </a:moveTo>
                  <a:lnTo>
                    <a:pt x="0" y="50720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87" name="Google Shape;987;p108"/>
          <p:cNvSpPr/>
          <p:nvPr/>
        </p:nvSpPr>
        <p:spPr>
          <a:xfrm>
            <a:off x="8279606" y="3671888"/>
            <a:ext cx="278607" cy="1233487"/>
          </a:xfrm>
          <a:custGeom>
            <a:rect b="b" l="l" r="r" t="t"/>
            <a:pathLst>
              <a:path extrusionOk="0" h="1233487" w="278607">
                <a:moveTo>
                  <a:pt x="0" y="1233487"/>
                </a:moveTo>
                <a:lnTo>
                  <a:pt x="278607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88" name="Google Shape;988;p108"/>
          <p:cNvSpPr/>
          <p:nvPr/>
        </p:nvSpPr>
        <p:spPr>
          <a:xfrm>
            <a:off x="6272213" y="4902994"/>
            <a:ext cx="147637" cy="0"/>
          </a:xfrm>
          <a:custGeom>
            <a:rect b="b" l="l" r="r" t="t"/>
            <a:pathLst>
              <a:path extrusionOk="0" h="120000" w="147637">
                <a:moveTo>
                  <a:pt x="0" y="0"/>
                </a:moveTo>
                <a:lnTo>
                  <a:pt x="147637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89" name="Google Shape;989;p108"/>
          <p:cNvSpPr/>
          <p:nvPr/>
        </p:nvSpPr>
        <p:spPr>
          <a:xfrm>
            <a:off x="6050756" y="4193381"/>
            <a:ext cx="371475" cy="0"/>
          </a:xfrm>
          <a:custGeom>
            <a:rect b="b" l="l" r="r" t="t"/>
            <a:pathLst>
              <a:path extrusionOk="0" h="120000" w="371475">
                <a:moveTo>
                  <a:pt x="0" y="0"/>
                </a:moveTo>
                <a:lnTo>
                  <a:pt x="3714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0" name="Google Shape;990;p108"/>
          <p:cNvSpPr/>
          <p:nvPr/>
        </p:nvSpPr>
        <p:spPr>
          <a:xfrm>
            <a:off x="6219825" y="3612356"/>
            <a:ext cx="207169" cy="0"/>
          </a:xfrm>
          <a:custGeom>
            <a:rect b="b" l="l" r="r" t="t"/>
            <a:pathLst>
              <a:path extrusionOk="0" h="120000" w="207169">
                <a:moveTo>
                  <a:pt x="0" y="0"/>
                </a:moveTo>
                <a:lnTo>
                  <a:pt x="20716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1" name="Google Shape;991;p108"/>
          <p:cNvSpPr/>
          <p:nvPr/>
        </p:nvSpPr>
        <p:spPr>
          <a:xfrm>
            <a:off x="1222375" y="4791075"/>
            <a:ext cx="355600" cy="142875"/>
          </a:xfrm>
          <a:custGeom>
            <a:rect b="b" l="l" r="r" t="t"/>
            <a:pathLst>
              <a:path extrusionOk="0" h="142875" w="355600">
                <a:moveTo>
                  <a:pt x="355600" y="142875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2" name="Google Shape;992;p108"/>
          <p:cNvSpPr/>
          <p:nvPr/>
        </p:nvSpPr>
        <p:spPr>
          <a:xfrm>
            <a:off x="1222375" y="3984625"/>
            <a:ext cx="339725" cy="130175"/>
          </a:xfrm>
          <a:custGeom>
            <a:rect b="b" l="l" r="r" t="t"/>
            <a:pathLst>
              <a:path extrusionOk="0" h="130175" w="339725">
                <a:moveTo>
                  <a:pt x="0" y="130175"/>
                </a:moveTo>
                <a:lnTo>
                  <a:pt x="33972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993" name="Google Shape;993;p108"/>
          <p:cNvGrpSpPr/>
          <p:nvPr/>
        </p:nvGrpSpPr>
        <p:grpSpPr>
          <a:xfrm>
            <a:off x="354808" y="5374596"/>
            <a:ext cx="210312" cy="210312"/>
            <a:chOff x="354808" y="5374596"/>
            <a:chExt cx="210312" cy="210312"/>
          </a:xfrm>
        </p:grpSpPr>
        <p:sp>
          <p:nvSpPr>
            <p:cNvPr id="994" name="Google Shape;994;p108"/>
            <p:cNvSpPr/>
            <p:nvPr/>
          </p:nvSpPr>
          <p:spPr>
            <a:xfrm>
              <a:off x="354808" y="5374596"/>
              <a:ext cx="210312" cy="210312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95" name="Google Shape;995;p108"/>
            <p:cNvSpPr txBox="1"/>
            <p:nvPr/>
          </p:nvSpPr>
          <p:spPr>
            <a:xfrm>
              <a:off x="410271" y="5377160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108"/>
          <p:cNvGrpSpPr/>
          <p:nvPr/>
        </p:nvGrpSpPr>
        <p:grpSpPr>
          <a:xfrm>
            <a:off x="2193133" y="5374596"/>
            <a:ext cx="210312" cy="210312"/>
            <a:chOff x="354808" y="5374596"/>
            <a:chExt cx="210312" cy="210312"/>
          </a:xfrm>
        </p:grpSpPr>
        <p:sp>
          <p:nvSpPr>
            <p:cNvPr id="997" name="Google Shape;997;p108"/>
            <p:cNvSpPr/>
            <p:nvPr/>
          </p:nvSpPr>
          <p:spPr>
            <a:xfrm>
              <a:off x="354808" y="5374596"/>
              <a:ext cx="210312" cy="210312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98" name="Google Shape;998;p108"/>
            <p:cNvSpPr txBox="1"/>
            <p:nvPr/>
          </p:nvSpPr>
          <p:spPr>
            <a:xfrm>
              <a:off x="410271" y="5377160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108"/>
          <p:cNvGrpSpPr/>
          <p:nvPr/>
        </p:nvGrpSpPr>
        <p:grpSpPr>
          <a:xfrm>
            <a:off x="4430712" y="5373803"/>
            <a:ext cx="210312" cy="210312"/>
            <a:chOff x="354808" y="5374596"/>
            <a:chExt cx="210312" cy="210312"/>
          </a:xfrm>
        </p:grpSpPr>
        <p:sp>
          <p:nvSpPr>
            <p:cNvPr id="1000" name="Google Shape;1000;p108"/>
            <p:cNvSpPr/>
            <p:nvPr/>
          </p:nvSpPr>
          <p:spPr>
            <a:xfrm>
              <a:off x="354808" y="5374596"/>
              <a:ext cx="210312" cy="210312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01" name="Google Shape;1001;p108"/>
            <p:cNvSpPr txBox="1"/>
            <p:nvPr/>
          </p:nvSpPr>
          <p:spPr>
            <a:xfrm>
              <a:off x="410271" y="5377160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108"/>
          <p:cNvGrpSpPr/>
          <p:nvPr/>
        </p:nvGrpSpPr>
        <p:grpSpPr>
          <a:xfrm>
            <a:off x="6869909" y="5372215"/>
            <a:ext cx="210312" cy="210312"/>
            <a:chOff x="354808" y="5374596"/>
            <a:chExt cx="210312" cy="210312"/>
          </a:xfrm>
        </p:grpSpPr>
        <p:sp>
          <p:nvSpPr>
            <p:cNvPr id="1003" name="Google Shape;1003;p108"/>
            <p:cNvSpPr/>
            <p:nvPr/>
          </p:nvSpPr>
          <p:spPr>
            <a:xfrm>
              <a:off x="354808" y="5374596"/>
              <a:ext cx="210312" cy="210312"/>
            </a:xfrm>
            <a:prstGeom prst="ellipse">
              <a:avLst/>
            </a:prstGeom>
            <a:solidFill>
              <a:srgbClr val="0195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04" name="Google Shape;1004;p108"/>
            <p:cNvSpPr txBox="1"/>
            <p:nvPr/>
          </p:nvSpPr>
          <p:spPr>
            <a:xfrm>
              <a:off x="410271" y="5377160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5" name="Google Shape;1005;p108"/>
          <p:cNvSpPr txBox="1"/>
          <p:nvPr/>
        </p:nvSpPr>
        <p:spPr>
          <a:xfrm>
            <a:off x="185739" y="448659"/>
            <a:ext cx="58650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growth and metastasis of a malignant breast tumor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Recent advances in understanding the cell cycle and cell cycle signaling have led to advances in cancer treatment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Coupled with the ability to sequence the DNA of cells in a particular tumor, treatments are becoming more “personalized”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0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8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12.1: Most cell division results in genetically identical daughter cells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cell division results in two daughter cells with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identical genetic information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DNA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exception is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meiosis (減數分裂)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special type of division that can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produce sperm and egg cells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Cellular Organization of the Genetic Material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the DNA in a cell constitutes the cell’s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genome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基因體)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genome can consist of a single DNA molecule (common in prokaryotic cells) or a number of DNA molecules (common in eukaryotic cells)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DNA molecules in a cell are packaged into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60"/>
          <p:cNvPicPr preferRelativeResize="0"/>
          <p:nvPr/>
        </p:nvPicPr>
        <p:blipFill rotWithShape="1">
          <a:blip r:embed="rId3">
            <a:alphaModFix/>
          </a:blip>
          <a:srcRect b="3102" l="0" r="0" t="0"/>
          <a:stretch/>
        </p:blipFill>
        <p:spPr>
          <a:xfrm>
            <a:off x="1981200" y="1048512"/>
            <a:ext cx="5181600" cy="476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12.3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0"/>
          <p:cNvSpPr txBox="1"/>
          <p:nvPr/>
        </p:nvSpPr>
        <p:spPr>
          <a:xfrm>
            <a:off x="6299996" y="5498308"/>
            <a:ext cx="730969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60"/>
          <p:cNvGrpSpPr/>
          <p:nvPr/>
        </p:nvGrpSpPr>
        <p:grpSpPr>
          <a:xfrm>
            <a:off x="6189955" y="5400192"/>
            <a:ext cx="915695" cy="137160"/>
            <a:chOff x="5193506" y="2352675"/>
            <a:chExt cx="878682" cy="138113"/>
          </a:xfrm>
        </p:grpSpPr>
        <p:sp>
          <p:nvSpPr>
            <p:cNvPr id="225" name="Google Shape;225;p60"/>
            <p:cNvSpPr/>
            <p:nvPr/>
          </p:nvSpPr>
          <p:spPr>
            <a:xfrm>
              <a:off x="5198269" y="2355056"/>
              <a:ext cx="0" cy="135732"/>
            </a:xfrm>
            <a:custGeom>
              <a:rect b="b" l="l" r="r" t="t"/>
              <a:pathLst>
                <a:path extrusionOk="0" h="135732" w="120000">
                  <a:moveTo>
                    <a:pt x="0" y="0"/>
                  </a:moveTo>
                  <a:lnTo>
                    <a:pt x="0" y="13573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6" name="Google Shape;226;p60"/>
            <p:cNvSpPr/>
            <p:nvPr/>
          </p:nvSpPr>
          <p:spPr>
            <a:xfrm>
              <a:off x="6072188" y="2352675"/>
              <a:ext cx="0" cy="138113"/>
            </a:xfrm>
            <a:custGeom>
              <a:rect b="b" l="l" r="r" t="t"/>
              <a:pathLst>
                <a:path extrusionOk="0" h="138113" w="120000">
                  <a:moveTo>
                    <a:pt x="0" y="0"/>
                  </a:moveTo>
                  <a:lnTo>
                    <a:pt x="0" y="138113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7" name="Google Shape;227;p60"/>
            <p:cNvSpPr/>
            <p:nvPr/>
          </p:nvSpPr>
          <p:spPr>
            <a:xfrm>
              <a:off x="5193506" y="2414588"/>
              <a:ext cx="878682" cy="0"/>
            </a:xfrm>
            <a:custGeom>
              <a:rect b="b" l="l" r="r" t="t"/>
              <a:pathLst>
                <a:path extrusionOk="0" h="120000" w="878682">
                  <a:moveTo>
                    <a:pt x="0" y="0"/>
                  </a:moveTo>
                  <a:lnTo>
                    <a:pt x="87868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28" name="Google Shape;228;p60"/>
          <p:cNvSpPr txBox="1"/>
          <p:nvPr/>
        </p:nvSpPr>
        <p:spPr>
          <a:xfrm>
            <a:off x="1676400" y="343551"/>
            <a:ext cx="601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Eukaryotic chromosomes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Eukaryotic chromosomes consist of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chromatin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染色質),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complex of DNA and protein that condenses during cell division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eukaryotic species has a characteristic number of chromosomes in each cell nucleus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Somatic cells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體細胞)(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nonreproductive cells) have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sets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chromosomes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Gametes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(配子)(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reproductive cells: sperm and eggs) have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half as many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chromosomes as somatic cells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4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4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4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4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1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5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ampbell11e_LectureDesign">
  <a:themeElements>
    <a:clrScheme name="1_CC4eActiveLectureQuestions 15">
      <a:dk1>
        <a:srgbClr val="000000"/>
      </a:dk1>
      <a:lt1>
        <a:srgbClr val="FFFFFF"/>
      </a:lt1>
      <a:dk2>
        <a:srgbClr val="0060AF"/>
      </a:dk2>
      <a:lt2>
        <a:srgbClr val="000000"/>
      </a:lt2>
      <a:accent1>
        <a:srgbClr val="F7955A"/>
      </a:accent1>
      <a:accent2>
        <a:srgbClr val="009247"/>
      </a:accent2>
      <a:accent3>
        <a:srgbClr val="FFFFFF"/>
      </a:accent3>
      <a:accent4>
        <a:srgbClr val="000000"/>
      </a:accent4>
      <a:accent5>
        <a:srgbClr val="FAC8B5"/>
      </a:accent5>
      <a:accent6>
        <a:srgbClr val="00843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