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19.xml"/>
  <Override ContentType="application/vnd.openxmlformats-officedocument.theme+xml" PartName="/ppt/theme/theme3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  <p:sldMasterId id="2147483674" r:id="rId6"/>
    <p:sldMasterId id="2147483675" r:id="rId7"/>
    <p:sldMasterId id="2147483676" r:id="rId8"/>
    <p:sldMasterId id="2147483677" r:id="rId9"/>
    <p:sldMasterId id="2147483678" r:id="rId10"/>
    <p:sldMasterId id="2147483679" r:id="rId11"/>
    <p:sldMasterId id="2147483680" r:id="rId12"/>
    <p:sldMasterId id="2147483681" r:id="rId13"/>
    <p:sldMasterId id="2147483682" r:id="rId14"/>
    <p:sldMasterId id="2147483683" r:id="rId15"/>
    <p:sldMasterId id="2147483684" r:id="rId16"/>
    <p:sldMasterId id="2147483685" r:id="rId17"/>
    <p:sldMasterId id="2147483686" r:id="rId18"/>
    <p:sldMasterId id="2147483687" r:id="rId19"/>
    <p:sldMasterId id="2147483688" r:id="rId20"/>
    <p:sldMasterId id="2147483689" r:id="rId21"/>
  </p:sldMasterIdLst>
  <p:notesMasterIdLst>
    <p:notesMasterId r:id="rId22"/>
  </p:notes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299" r:id="rId66"/>
    <p:sldId id="300" r:id="rId67"/>
    <p:sldId id="301" r:id="rId68"/>
    <p:sldId id="302" r:id="rId69"/>
    <p:sldId id="303" r:id="rId70"/>
    <p:sldId id="304" r:id="rId71"/>
    <p:sldId id="305" r:id="rId72"/>
    <p:sldId id="306" r:id="rId73"/>
    <p:sldId id="307" r:id="rId74"/>
    <p:sldId id="308" r:id="rId75"/>
    <p:sldId id="309" r:id="rId76"/>
    <p:sldId id="310" r:id="rId77"/>
    <p:sldId id="311" r:id="rId78"/>
    <p:sldId id="312" r:id="rId79"/>
    <p:sldId id="313" r:id="rId80"/>
    <p:sldId id="314" r:id="rId81"/>
    <p:sldId id="315" r:id="rId82"/>
    <p:sldId id="316" r:id="rId83"/>
    <p:sldId id="317" r:id="rId84"/>
  </p:sldIdLst>
  <p:sldSz cy="6858000" cx="9144000"/>
  <p:notesSz cx="6858000" cy="9144000"/>
  <p:embeddedFontLst>
    <p:embeddedFont>
      <p:font typeface="Tahoma"/>
      <p:regular r:id="rId85"/>
      <p:bold r:id="rId8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96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96" orient="horz"/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18.xml"/><Relationship Id="rId84" Type="http://schemas.openxmlformats.org/officeDocument/2006/relationships/slide" Target="slides/slide62.xml"/><Relationship Id="rId83" Type="http://schemas.openxmlformats.org/officeDocument/2006/relationships/slide" Target="slides/slide61.xml"/><Relationship Id="rId42" Type="http://schemas.openxmlformats.org/officeDocument/2006/relationships/slide" Target="slides/slide20.xml"/><Relationship Id="rId86" Type="http://schemas.openxmlformats.org/officeDocument/2006/relationships/font" Target="fonts/Tahoma-bold.fntdata"/><Relationship Id="rId41" Type="http://schemas.openxmlformats.org/officeDocument/2006/relationships/slide" Target="slides/slide19.xml"/><Relationship Id="rId85" Type="http://schemas.openxmlformats.org/officeDocument/2006/relationships/font" Target="fonts/Tahoma-regular.fntdata"/><Relationship Id="rId44" Type="http://schemas.openxmlformats.org/officeDocument/2006/relationships/slide" Target="slides/slide22.xml"/><Relationship Id="rId43" Type="http://schemas.openxmlformats.org/officeDocument/2006/relationships/slide" Target="slides/slide21.xml"/><Relationship Id="rId46" Type="http://schemas.openxmlformats.org/officeDocument/2006/relationships/slide" Target="slides/slide24.xml"/><Relationship Id="rId45" Type="http://schemas.openxmlformats.org/officeDocument/2006/relationships/slide" Target="slides/slide23.xml"/><Relationship Id="rId80" Type="http://schemas.openxmlformats.org/officeDocument/2006/relationships/slide" Target="slides/slide58.xml"/><Relationship Id="rId82" Type="http://schemas.openxmlformats.org/officeDocument/2006/relationships/slide" Target="slides/slide60.xml"/><Relationship Id="rId81" Type="http://schemas.openxmlformats.org/officeDocument/2006/relationships/slide" Target="slides/slide59.xml"/><Relationship Id="rId1" Type="http://schemas.openxmlformats.org/officeDocument/2006/relationships/theme" Target="theme/theme1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26.xml"/><Relationship Id="rId47" Type="http://schemas.openxmlformats.org/officeDocument/2006/relationships/slide" Target="slides/slide25.xml"/><Relationship Id="rId49" Type="http://schemas.openxmlformats.org/officeDocument/2006/relationships/slide" Target="slides/slide2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73" Type="http://schemas.openxmlformats.org/officeDocument/2006/relationships/slide" Target="slides/slide51.xml"/><Relationship Id="rId72" Type="http://schemas.openxmlformats.org/officeDocument/2006/relationships/slide" Target="slides/slide50.xml"/><Relationship Id="rId31" Type="http://schemas.openxmlformats.org/officeDocument/2006/relationships/slide" Target="slides/slide9.xml"/><Relationship Id="rId75" Type="http://schemas.openxmlformats.org/officeDocument/2006/relationships/slide" Target="slides/slide53.xml"/><Relationship Id="rId30" Type="http://schemas.openxmlformats.org/officeDocument/2006/relationships/slide" Target="slides/slide8.xml"/><Relationship Id="rId74" Type="http://schemas.openxmlformats.org/officeDocument/2006/relationships/slide" Target="slides/slide52.xml"/><Relationship Id="rId33" Type="http://schemas.openxmlformats.org/officeDocument/2006/relationships/slide" Target="slides/slide11.xml"/><Relationship Id="rId77" Type="http://schemas.openxmlformats.org/officeDocument/2006/relationships/slide" Target="slides/slide55.xml"/><Relationship Id="rId32" Type="http://schemas.openxmlformats.org/officeDocument/2006/relationships/slide" Target="slides/slide10.xml"/><Relationship Id="rId76" Type="http://schemas.openxmlformats.org/officeDocument/2006/relationships/slide" Target="slides/slide54.xml"/><Relationship Id="rId35" Type="http://schemas.openxmlformats.org/officeDocument/2006/relationships/slide" Target="slides/slide13.xml"/><Relationship Id="rId79" Type="http://schemas.openxmlformats.org/officeDocument/2006/relationships/slide" Target="slides/slide57.xml"/><Relationship Id="rId34" Type="http://schemas.openxmlformats.org/officeDocument/2006/relationships/slide" Target="slides/slide12.xml"/><Relationship Id="rId78" Type="http://schemas.openxmlformats.org/officeDocument/2006/relationships/slide" Target="slides/slide56.xml"/><Relationship Id="rId71" Type="http://schemas.openxmlformats.org/officeDocument/2006/relationships/slide" Target="slides/slide49.xml"/><Relationship Id="rId70" Type="http://schemas.openxmlformats.org/officeDocument/2006/relationships/slide" Target="slides/slide48.xml"/><Relationship Id="rId37" Type="http://schemas.openxmlformats.org/officeDocument/2006/relationships/slide" Target="slides/slide15.xml"/><Relationship Id="rId36" Type="http://schemas.openxmlformats.org/officeDocument/2006/relationships/slide" Target="slides/slide14.xml"/><Relationship Id="rId39" Type="http://schemas.openxmlformats.org/officeDocument/2006/relationships/slide" Target="slides/slide17.xml"/><Relationship Id="rId38" Type="http://schemas.openxmlformats.org/officeDocument/2006/relationships/slide" Target="slides/slide16.xml"/><Relationship Id="rId62" Type="http://schemas.openxmlformats.org/officeDocument/2006/relationships/slide" Target="slides/slide40.xml"/><Relationship Id="rId61" Type="http://schemas.openxmlformats.org/officeDocument/2006/relationships/slide" Target="slides/slide39.xml"/><Relationship Id="rId20" Type="http://schemas.openxmlformats.org/officeDocument/2006/relationships/slideMaster" Target="slideMasters/slideMaster17.xml"/><Relationship Id="rId64" Type="http://schemas.openxmlformats.org/officeDocument/2006/relationships/slide" Target="slides/slide42.xml"/><Relationship Id="rId63" Type="http://schemas.openxmlformats.org/officeDocument/2006/relationships/slide" Target="slides/slide41.xml"/><Relationship Id="rId22" Type="http://schemas.openxmlformats.org/officeDocument/2006/relationships/notesMaster" Target="notesMasters/notesMaster1.xml"/><Relationship Id="rId66" Type="http://schemas.openxmlformats.org/officeDocument/2006/relationships/slide" Target="slides/slide44.xml"/><Relationship Id="rId21" Type="http://schemas.openxmlformats.org/officeDocument/2006/relationships/slideMaster" Target="slideMasters/slideMaster18.xml"/><Relationship Id="rId65" Type="http://schemas.openxmlformats.org/officeDocument/2006/relationships/slide" Target="slides/slide43.xml"/><Relationship Id="rId24" Type="http://schemas.openxmlformats.org/officeDocument/2006/relationships/slide" Target="slides/slide2.xml"/><Relationship Id="rId68" Type="http://schemas.openxmlformats.org/officeDocument/2006/relationships/slide" Target="slides/slide46.xml"/><Relationship Id="rId23" Type="http://schemas.openxmlformats.org/officeDocument/2006/relationships/slide" Target="slides/slide1.xml"/><Relationship Id="rId67" Type="http://schemas.openxmlformats.org/officeDocument/2006/relationships/slide" Target="slides/slide45.xml"/><Relationship Id="rId60" Type="http://schemas.openxmlformats.org/officeDocument/2006/relationships/slide" Target="slides/slide38.xml"/><Relationship Id="rId26" Type="http://schemas.openxmlformats.org/officeDocument/2006/relationships/slide" Target="slides/slide4.xml"/><Relationship Id="rId25" Type="http://schemas.openxmlformats.org/officeDocument/2006/relationships/slide" Target="slides/slide3.xml"/><Relationship Id="rId69" Type="http://schemas.openxmlformats.org/officeDocument/2006/relationships/slide" Target="slides/slide47.xml"/><Relationship Id="rId28" Type="http://schemas.openxmlformats.org/officeDocument/2006/relationships/slide" Target="slides/slide6.xml"/><Relationship Id="rId27" Type="http://schemas.openxmlformats.org/officeDocument/2006/relationships/slide" Target="slides/slide5.xml"/><Relationship Id="rId29" Type="http://schemas.openxmlformats.org/officeDocument/2006/relationships/slide" Target="slides/slide7.xml"/><Relationship Id="rId51" Type="http://schemas.openxmlformats.org/officeDocument/2006/relationships/slide" Target="slides/slide29.xml"/><Relationship Id="rId50" Type="http://schemas.openxmlformats.org/officeDocument/2006/relationships/slide" Target="slides/slide28.xml"/><Relationship Id="rId53" Type="http://schemas.openxmlformats.org/officeDocument/2006/relationships/slide" Target="slides/slide31.xml"/><Relationship Id="rId52" Type="http://schemas.openxmlformats.org/officeDocument/2006/relationships/slide" Target="slides/slide30.xml"/><Relationship Id="rId11" Type="http://schemas.openxmlformats.org/officeDocument/2006/relationships/slideMaster" Target="slideMasters/slideMaster8.xml"/><Relationship Id="rId55" Type="http://schemas.openxmlformats.org/officeDocument/2006/relationships/slide" Target="slides/slide33.xml"/><Relationship Id="rId10" Type="http://schemas.openxmlformats.org/officeDocument/2006/relationships/slideMaster" Target="slideMasters/slideMaster7.xml"/><Relationship Id="rId54" Type="http://schemas.openxmlformats.org/officeDocument/2006/relationships/slide" Target="slides/slide32.xml"/><Relationship Id="rId13" Type="http://schemas.openxmlformats.org/officeDocument/2006/relationships/slideMaster" Target="slideMasters/slideMaster10.xml"/><Relationship Id="rId57" Type="http://schemas.openxmlformats.org/officeDocument/2006/relationships/slide" Target="slides/slide35.xml"/><Relationship Id="rId12" Type="http://schemas.openxmlformats.org/officeDocument/2006/relationships/slideMaster" Target="slideMasters/slideMaster9.xml"/><Relationship Id="rId56" Type="http://schemas.openxmlformats.org/officeDocument/2006/relationships/slide" Target="slides/slide34.xml"/><Relationship Id="rId15" Type="http://schemas.openxmlformats.org/officeDocument/2006/relationships/slideMaster" Target="slideMasters/slideMaster12.xml"/><Relationship Id="rId59" Type="http://schemas.openxmlformats.org/officeDocument/2006/relationships/slide" Target="slides/slide37.xml"/><Relationship Id="rId14" Type="http://schemas.openxmlformats.org/officeDocument/2006/relationships/slideMaster" Target="slideMasters/slideMaster11.xml"/><Relationship Id="rId58" Type="http://schemas.openxmlformats.org/officeDocument/2006/relationships/slide" Target="slides/slide36.xml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Master" Target="slideMasters/slideMaster16.xml"/><Relationship Id="rId18" Type="http://schemas.openxmlformats.org/officeDocument/2006/relationships/slideMaster" Target="slideMasters/slideMaster1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13.3 Research method: preparing a karyotype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13.4 Describing chromosomes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3" name="Google Shape;27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0" name="Google Shape;28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5" name="Google Shape;29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13.5 The human life cycle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4" name="Google Shape;31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2" name="Google Shape;32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13.6 Three types of sexual life cycles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0" name="Google Shape;380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7" name="Google Shape;38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4" name="Google Shape;394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1" name="Google Shape;401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8" name="Google Shape;408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5" name="Google Shape;41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3" name="Google Shape;423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2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1" name="Google Shape;431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13.7 Overview of meiosis: how meiosis reduces chromosome number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9" name="Google Shape;45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13.1 What accounts for family resemblance?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7" name="Google Shape;467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13.8 Exploring meiosis in an animal cell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1" name="Google Shape;521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3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8" name="Google Shape;528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13.8a Exploring meiosis in an animal cell (part 1: meiosis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3" name="Google Shape;573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3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0" name="Google Shape;580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3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7" name="Google Shape;587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8" name="Google Shape;588;p3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4" name="Google Shape;594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5" name="Google Shape;595;p3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1" name="Google Shape;601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2" name="Google Shape;602;p3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8" name="Google Shape;608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9" name="Google Shape;609;p3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5" name="Google Shape;615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13.8b Exploring meiosis in an animal cell (part 2: meiosis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9" name="Google Shape;629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4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6" name="Google Shape;636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7" name="Google Shape;637;p4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3" name="Google Shape;643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4" name="Google Shape;644;p4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0" name="Google Shape;650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1" name="Google Shape;651;p4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7" name="Google Shape;657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4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4" name="Google Shape;664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Google Shape;665;p4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2" name="Google Shape;672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13.9 Crossing over and synapsis in prophase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closer look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7" name="Google Shape;747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8" name="Google Shape;748;p4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5" name="Google Shape;755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6" name="Google Shape;756;p4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2" name="Google Shape;762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13.10a A comparison of mitosis and meiosis (part 1: mitosis vs. meiosis art)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9" name="Google Shape;809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13.10b A comparison of mitosis and meiosis (part 2: mitosis vs. meiosis table)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5" name="Google Shape;815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6" name="Google Shape;816;p5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2" name="Google Shape;822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Google Shape;823;p5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0" name="Google Shape;830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1" name="Google Shape;831;p5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8" name="Google Shape;838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9" name="Google Shape;839;p5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6" name="Google Shape;846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7" name="Google Shape;847;p5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3" name="Google Shape;853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13.11_3 The independent assortment of homologous chromosomes in meiosis (step 3)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3" name="Google Shape;873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4" name="Google Shape;874;p5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1" name="Google Shape;881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13.12_4 The results of crossing over during meiosis (step 4)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3" name="Google Shape;923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4" name="Google Shape;924;p5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1" name="Google Shape;931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2" name="Google Shape;932;p6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8" name="Google Shape;938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9" name="Google Shape;939;p6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6" name="Google Shape;946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13.13 A bdelloid rotifer, an animal that reproduces only asexually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13.2 Asexual reproduction in two multicellular organisms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rgbClr val="F2B30C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" y="645588"/>
            <a:ext cx="4495800" cy="536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6827225" y="6019800"/>
            <a:ext cx="216437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Presentations by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Nicole Tunbridge and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Kathleen Fitzpatrick</a:t>
            </a:r>
            <a:endParaRPr/>
          </a:p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0" y="649009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>
            <a:off x="4876800" y="645587"/>
            <a:ext cx="4114800" cy="5369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DF4A20"/>
                </a:solidFill>
                <a:latin typeface="Arial"/>
                <a:ea typeface="Arial"/>
                <a:cs typeface="Arial"/>
                <a:sym typeface="Arial"/>
              </a:rPr>
              <a:t>Chapter 13</a:t>
            </a:r>
            <a:br>
              <a:rPr b="1" i="0" lang="en-US" sz="3200" u="none" cap="none" strike="noStrike">
                <a:solidFill>
                  <a:srgbClr val="DF4A2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Sexual Life Cycles and Meiosis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and 2 line_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Title with Content">
  <p:cSld name="No Title with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line_Title and Content">
  <p:cSld name="3 line_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52400" y="1752600"/>
            <a:ext cx="8839199" cy="473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lvl="0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5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3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1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8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19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10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16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6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14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1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8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1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4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5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7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9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1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3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3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5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7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7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9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9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1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19" name="Google Shape;119;p41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2014 Pearson Education, Inc.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8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4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7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52"/>
          <p:cNvPicPr preferRelativeResize="0"/>
          <p:nvPr/>
        </p:nvPicPr>
        <p:blipFill rotWithShape="1">
          <a:blip r:embed="rId3">
            <a:alphaModFix/>
          </a:blip>
          <a:srcRect b="3226" l="0" r="0" t="0"/>
          <a:stretch/>
        </p:blipFill>
        <p:spPr>
          <a:xfrm>
            <a:off x="298704" y="1143000"/>
            <a:ext cx="8546592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5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13.3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2"/>
          <p:cNvSpPr txBox="1"/>
          <p:nvPr/>
        </p:nvSpPr>
        <p:spPr>
          <a:xfrm>
            <a:off x="338140" y="1150146"/>
            <a:ext cx="125675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6634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</p:txBody>
      </p:sp>
      <p:sp>
        <p:nvSpPr>
          <p:cNvPr id="212" name="Google Shape;212;p52"/>
          <p:cNvSpPr txBox="1"/>
          <p:nvPr/>
        </p:nvSpPr>
        <p:spPr>
          <a:xfrm>
            <a:off x="4565652" y="1150146"/>
            <a:ext cx="113704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6634"/>
                </a:solidFill>
                <a:latin typeface="Arial"/>
                <a:ea typeface="Arial"/>
                <a:cs typeface="Arial"/>
                <a:sym typeface="Arial"/>
              </a:rPr>
              <a:t>Technique</a:t>
            </a:r>
            <a:endParaRPr/>
          </a:p>
        </p:txBody>
      </p:sp>
      <p:sp>
        <p:nvSpPr>
          <p:cNvPr id="213" name="Google Shape;213;p52"/>
          <p:cNvSpPr txBox="1"/>
          <p:nvPr/>
        </p:nvSpPr>
        <p:spPr>
          <a:xfrm>
            <a:off x="4565652" y="1440659"/>
            <a:ext cx="2795637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 of homologous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duplicated chromosomes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2"/>
          <p:cNvSpPr txBox="1"/>
          <p:nvPr/>
        </p:nvSpPr>
        <p:spPr>
          <a:xfrm>
            <a:off x="5646740" y="2182022"/>
            <a:ext cx="1423467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Centromeres</a:t>
            </a:r>
            <a:endParaRPr/>
          </a:p>
        </p:txBody>
      </p:sp>
      <p:sp>
        <p:nvSpPr>
          <p:cNvPr id="215" name="Google Shape;215;p52"/>
          <p:cNvSpPr txBox="1"/>
          <p:nvPr/>
        </p:nvSpPr>
        <p:spPr>
          <a:xfrm>
            <a:off x="8099427" y="2336009"/>
            <a:ext cx="53059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216" name="Google Shape;216;p52"/>
          <p:cNvSpPr txBox="1"/>
          <p:nvPr/>
        </p:nvSpPr>
        <p:spPr>
          <a:xfrm>
            <a:off x="4654559" y="3598866"/>
            <a:ext cx="1243930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Sister</a:t>
            </a:r>
            <a:endParaRPr/>
          </a:p>
          <a:p>
            <a:pPr indent="0" lvl="0" marL="0" marR="0" rtl="0" algn="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chromatids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2"/>
          <p:cNvSpPr txBox="1"/>
          <p:nvPr/>
        </p:nvSpPr>
        <p:spPr>
          <a:xfrm>
            <a:off x="4094165" y="4298159"/>
            <a:ext cx="1449115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Metaphase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52"/>
          <p:cNvGrpSpPr/>
          <p:nvPr/>
        </p:nvGrpSpPr>
        <p:grpSpPr>
          <a:xfrm>
            <a:off x="7936705" y="2580485"/>
            <a:ext cx="854083" cy="110327"/>
            <a:chOff x="3193256" y="869156"/>
            <a:chExt cx="1478757" cy="159544"/>
          </a:xfrm>
        </p:grpSpPr>
        <p:sp>
          <p:nvSpPr>
            <p:cNvPr id="219" name="Google Shape;219;p52"/>
            <p:cNvSpPr/>
            <p:nvPr/>
          </p:nvSpPr>
          <p:spPr>
            <a:xfrm>
              <a:off x="3193256" y="871538"/>
              <a:ext cx="0" cy="157162"/>
            </a:xfrm>
            <a:custGeom>
              <a:rect b="b" l="l" r="r" t="t"/>
              <a:pathLst>
                <a:path extrusionOk="0" h="157162" w="120000">
                  <a:moveTo>
                    <a:pt x="0" y="0"/>
                  </a:moveTo>
                  <a:lnTo>
                    <a:pt x="0" y="157162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20" name="Google Shape;220;p52"/>
            <p:cNvSpPr/>
            <p:nvPr/>
          </p:nvSpPr>
          <p:spPr>
            <a:xfrm>
              <a:off x="4669631" y="869156"/>
              <a:ext cx="0" cy="159544"/>
            </a:xfrm>
            <a:custGeom>
              <a:rect b="b" l="l" r="r" t="t"/>
              <a:pathLst>
                <a:path extrusionOk="0" h="159544" w="120000">
                  <a:moveTo>
                    <a:pt x="0" y="0"/>
                  </a:moveTo>
                  <a:lnTo>
                    <a:pt x="0" y="159544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21" name="Google Shape;221;p52"/>
            <p:cNvSpPr/>
            <p:nvPr/>
          </p:nvSpPr>
          <p:spPr>
            <a:xfrm>
              <a:off x="3193256" y="945356"/>
              <a:ext cx="1478757" cy="0"/>
            </a:xfrm>
            <a:custGeom>
              <a:rect b="b" l="l" r="r" t="t"/>
              <a:pathLst>
                <a:path extrusionOk="0" h="120000" w="1478757">
                  <a:moveTo>
                    <a:pt x="0" y="0"/>
                  </a:moveTo>
                  <a:lnTo>
                    <a:pt x="1478757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222" name="Google Shape;222;p52"/>
          <p:cNvSpPr/>
          <p:nvPr/>
        </p:nvSpPr>
        <p:spPr>
          <a:xfrm>
            <a:off x="5353050" y="3359944"/>
            <a:ext cx="197644" cy="259556"/>
          </a:xfrm>
          <a:custGeom>
            <a:rect b="b" l="l" r="r" t="t"/>
            <a:pathLst>
              <a:path extrusionOk="0" h="259556" w="197644">
                <a:moveTo>
                  <a:pt x="0" y="26194"/>
                </a:moveTo>
                <a:lnTo>
                  <a:pt x="197644" y="259556"/>
                </a:lnTo>
                <a:lnTo>
                  <a:pt x="66675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3" name="Google Shape;223;p52"/>
          <p:cNvSpPr/>
          <p:nvPr/>
        </p:nvSpPr>
        <p:spPr>
          <a:xfrm>
            <a:off x="4993513" y="2328863"/>
            <a:ext cx="616743" cy="392906"/>
          </a:xfrm>
          <a:custGeom>
            <a:rect b="b" l="l" r="r" t="t"/>
            <a:pathLst>
              <a:path extrusionOk="0" h="392906" w="616743">
                <a:moveTo>
                  <a:pt x="0" y="392906"/>
                </a:moveTo>
                <a:lnTo>
                  <a:pt x="616743" y="0"/>
                </a:lnTo>
                <a:lnTo>
                  <a:pt x="285750" y="359568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24" name="Google Shape;224;p52"/>
          <p:cNvSpPr/>
          <p:nvPr/>
        </p:nvSpPr>
        <p:spPr>
          <a:xfrm rot="-5400000">
            <a:off x="5119092" y="1568650"/>
            <a:ext cx="134541" cy="919162"/>
          </a:xfrm>
          <a:prstGeom prst="rightBrace">
            <a:avLst>
              <a:gd fmla="val 30381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225" name="Google Shape;225;p52"/>
          <p:cNvGrpSpPr/>
          <p:nvPr/>
        </p:nvGrpSpPr>
        <p:grpSpPr>
          <a:xfrm>
            <a:off x="4481514" y="3395663"/>
            <a:ext cx="435766" cy="873920"/>
            <a:chOff x="4481514" y="3395663"/>
            <a:chExt cx="435766" cy="873920"/>
          </a:xfrm>
        </p:grpSpPr>
        <p:sp>
          <p:nvSpPr>
            <p:cNvPr id="226" name="Google Shape;226;p52"/>
            <p:cNvSpPr/>
            <p:nvPr/>
          </p:nvSpPr>
          <p:spPr>
            <a:xfrm>
              <a:off x="4481514" y="3469482"/>
              <a:ext cx="335756" cy="800100"/>
            </a:xfrm>
            <a:custGeom>
              <a:rect b="b" l="l" r="r" t="t"/>
              <a:pathLst>
                <a:path extrusionOk="0" h="790575" w="338137">
                  <a:moveTo>
                    <a:pt x="0" y="790575"/>
                  </a:moveTo>
                  <a:lnTo>
                    <a:pt x="338137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27" name="Google Shape;227;p52"/>
            <p:cNvSpPr/>
            <p:nvPr/>
          </p:nvSpPr>
          <p:spPr>
            <a:xfrm rot="5400000">
              <a:off x="4773450" y="3344229"/>
              <a:ext cx="92396" cy="195263"/>
            </a:xfrm>
            <a:prstGeom prst="rightBrace">
              <a:avLst>
                <a:gd fmla="val 37369" name="adj1"/>
                <a:gd fmla="val 53659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228" name="Google Shape;228;p52"/>
          <p:cNvSpPr txBox="1"/>
          <p:nvPr/>
        </p:nvSpPr>
        <p:spPr>
          <a:xfrm>
            <a:off x="381000" y="457200"/>
            <a:ext cx="8408412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method: preparing a karyotype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sex chromosomes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determine the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sex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individual,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called X and Y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females have a homologous pair of X chromosomes (XX)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males have one X and one Y chromosome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remaining 22 pairs of chromosomes are called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autosomes (體染色體)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pair of homologous chromosomes includes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 chromosome from each parent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46 chromosomes in a human somatic cell are two sets of 23: one from the mother and one from the father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diploid cell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二倍體細胞(2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has two sets of chromosomes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humans,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diploid number is 46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46)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5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cell in which DNA synthesis has occurred, each chromosome is replicated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replicated chromosome consists of two identical sister chromatids (染色單體)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56"/>
          <p:cNvPicPr preferRelativeResize="0"/>
          <p:nvPr/>
        </p:nvPicPr>
        <p:blipFill rotWithShape="1">
          <a:blip r:embed="rId3">
            <a:alphaModFix/>
          </a:blip>
          <a:srcRect b="2851" l="0" r="0" t="0"/>
          <a:stretch/>
        </p:blipFill>
        <p:spPr>
          <a:xfrm>
            <a:off x="298704" y="832104"/>
            <a:ext cx="8546592" cy="51937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13.4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6"/>
          <p:cNvSpPr txBox="1"/>
          <p:nvPr/>
        </p:nvSpPr>
        <p:spPr>
          <a:xfrm>
            <a:off x="2066925" y="908050"/>
            <a:ext cx="4461158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Maternal set of chromosomes (</a:t>
            </a:r>
            <a:r>
              <a:rPr b="1" i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3)</a:t>
            </a:r>
            <a:endParaRPr/>
          </a:p>
        </p:txBody>
      </p:sp>
      <p:sp>
        <p:nvSpPr>
          <p:cNvPr id="257" name="Google Shape;257;p56"/>
          <p:cNvSpPr txBox="1"/>
          <p:nvPr/>
        </p:nvSpPr>
        <p:spPr>
          <a:xfrm>
            <a:off x="2066925" y="1693863"/>
            <a:ext cx="441948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Paternal set of chromosomes (</a:t>
            </a:r>
            <a:r>
              <a:rPr b="1" i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3)</a:t>
            </a:r>
            <a:endParaRPr/>
          </a:p>
        </p:txBody>
      </p:sp>
      <p:sp>
        <p:nvSpPr>
          <p:cNvPr id="258" name="Google Shape;258;p56"/>
          <p:cNvSpPr txBox="1"/>
          <p:nvPr/>
        </p:nvSpPr>
        <p:spPr>
          <a:xfrm>
            <a:off x="333375" y="2557463"/>
            <a:ext cx="2164054" cy="8463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Sister chromatids</a:t>
            </a:r>
            <a:endParaRPr/>
          </a:p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one duplicated</a:t>
            </a:r>
            <a:endParaRPr/>
          </a:p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6"/>
          <p:cNvSpPr txBox="1"/>
          <p:nvPr/>
        </p:nvSpPr>
        <p:spPr>
          <a:xfrm>
            <a:off x="327025" y="1274763"/>
            <a:ext cx="732573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6</a:t>
            </a:r>
            <a:endParaRPr/>
          </a:p>
        </p:txBody>
      </p:sp>
      <p:sp>
        <p:nvSpPr>
          <p:cNvPr id="260" name="Google Shape;260;p56"/>
          <p:cNvSpPr txBox="1"/>
          <p:nvPr/>
        </p:nvSpPr>
        <p:spPr>
          <a:xfrm>
            <a:off x="6451600" y="3297238"/>
            <a:ext cx="1439497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Centromere</a:t>
            </a:r>
            <a:endParaRPr/>
          </a:p>
        </p:txBody>
      </p:sp>
      <p:sp>
        <p:nvSpPr>
          <p:cNvPr id="261" name="Google Shape;261;p56"/>
          <p:cNvSpPr txBox="1"/>
          <p:nvPr/>
        </p:nvSpPr>
        <p:spPr>
          <a:xfrm>
            <a:off x="333375" y="4924425"/>
            <a:ext cx="2293898" cy="8463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nonsister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chromatids in</a:t>
            </a:r>
            <a:endParaRPr/>
          </a:p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homologous pair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6"/>
          <p:cNvSpPr txBox="1"/>
          <p:nvPr/>
        </p:nvSpPr>
        <p:spPr>
          <a:xfrm>
            <a:off x="6423025" y="4959350"/>
            <a:ext cx="2407710" cy="8463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 of homologous</a:t>
            </a:r>
            <a:endParaRPr/>
          </a:p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chromosomes</a:t>
            </a:r>
            <a:endParaRPr/>
          </a:p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(one from each set)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6"/>
          <p:cNvSpPr/>
          <p:nvPr/>
        </p:nvSpPr>
        <p:spPr>
          <a:xfrm rot="10800000">
            <a:off x="1083469" y="888205"/>
            <a:ext cx="284116" cy="1052513"/>
          </a:xfrm>
          <a:prstGeom prst="rightBrace">
            <a:avLst>
              <a:gd fmla="val 30381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4" name="Google Shape;264;p56"/>
          <p:cNvSpPr/>
          <p:nvPr/>
        </p:nvSpPr>
        <p:spPr>
          <a:xfrm>
            <a:off x="5567363" y="3429000"/>
            <a:ext cx="835818" cy="78581"/>
          </a:xfrm>
          <a:custGeom>
            <a:rect b="b" l="l" r="r" t="t"/>
            <a:pathLst>
              <a:path extrusionOk="0" h="78581" w="835818">
                <a:moveTo>
                  <a:pt x="0" y="78581"/>
                </a:moveTo>
                <a:lnTo>
                  <a:pt x="835818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5" name="Google Shape;265;p56"/>
          <p:cNvSpPr/>
          <p:nvPr/>
        </p:nvSpPr>
        <p:spPr>
          <a:xfrm>
            <a:off x="2090738" y="4562475"/>
            <a:ext cx="2109787" cy="519113"/>
          </a:xfrm>
          <a:custGeom>
            <a:rect b="b" l="l" r="r" t="t"/>
            <a:pathLst>
              <a:path extrusionOk="0" h="519113" w="2109787">
                <a:moveTo>
                  <a:pt x="1828800" y="471488"/>
                </a:moveTo>
                <a:lnTo>
                  <a:pt x="0" y="519113"/>
                </a:lnTo>
                <a:lnTo>
                  <a:pt x="2109787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6" name="Google Shape;266;p56"/>
          <p:cNvSpPr/>
          <p:nvPr/>
        </p:nvSpPr>
        <p:spPr>
          <a:xfrm>
            <a:off x="2530475" y="2749550"/>
            <a:ext cx="993775" cy="688975"/>
          </a:xfrm>
          <a:custGeom>
            <a:rect b="b" l="l" r="r" t="t"/>
            <a:pathLst>
              <a:path extrusionOk="0" h="688975" w="993775">
                <a:moveTo>
                  <a:pt x="787400" y="688975"/>
                </a:moveTo>
                <a:lnTo>
                  <a:pt x="0" y="0"/>
                </a:lnTo>
                <a:lnTo>
                  <a:pt x="993775" y="68262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267" name="Google Shape;267;p56"/>
          <p:cNvGrpSpPr/>
          <p:nvPr/>
        </p:nvGrpSpPr>
        <p:grpSpPr>
          <a:xfrm>
            <a:off x="4486276" y="4862250"/>
            <a:ext cx="1906277" cy="754622"/>
            <a:chOff x="2944670" y="4653624"/>
            <a:chExt cx="1906277" cy="754622"/>
          </a:xfrm>
        </p:grpSpPr>
        <p:sp>
          <p:nvSpPr>
            <p:cNvPr id="268" name="Google Shape;268;p56"/>
            <p:cNvSpPr/>
            <p:nvPr/>
          </p:nvSpPr>
          <p:spPr>
            <a:xfrm>
              <a:off x="2944670" y="4653624"/>
              <a:ext cx="534247" cy="754622"/>
            </a:xfrm>
            <a:custGeom>
              <a:rect b="b" l="l" r="r" t="t"/>
              <a:pathLst>
                <a:path extrusionOk="0" h="754622" w="534247">
                  <a:moveTo>
                    <a:pt x="12700" y="715251"/>
                  </a:moveTo>
                  <a:cubicBezTo>
                    <a:pt x="12700" y="715251"/>
                    <a:pt x="138226" y="781799"/>
                    <a:pt x="182829" y="711923"/>
                  </a:cubicBezTo>
                  <a:cubicBezTo>
                    <a:pt x="227291" y="642302"/>
                    <a:pt x="252933" y="589343"/>
                    <a:pt x="287832" y="534644"/>
                  </a:cubicBezTo>
                  <a:cubicBezTo>
                    <a:pt x="322795" y="479958"/>
                    <a:pt x="427761" y="490994"/>
                    <a:pt x="427761" y="490994"/>
                  </a:cubicBezTo>
                  <a:cubicBezTo>
                    <a:pt x="427761" y="490994"/>
                    <a:pt x="373595" y="400380"/>
                    <a:pt x="408533" y="345694"/>
                  </a:cubicBezTo>
                  <a:cubicBezTo>
                    <a:pt x="443458" y="291033"/>
                    <a:pt x="469074" y="238061"/>
                    <a:pt x="513511" y="168427"/>
                  </a:cubicBezTo>
                  <a:cubicBezTo>
                    <a:pt x="557936" y="98793"/>
                    <a:pt x="444995" y="12700"/>
                    <a:pt x="444995" y="12700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6"/>
            <p:cNvSpPr/>
            <p:nvPr/>
          </p:nvSpPr>
          <p:spPr>
            <a:xfrm>
              <a:off x="3359726" y="4872569"/>
              <a:ext cx="1491221" cy="284746"/>
            </a:xfrm>
            <a:custGeom>
              <a:rect b="b" l="l" r="r" t="t"/>
              <a:pathLst>
                <a:path extrusionOk="0" h="284746" w="1491221">
                  <a:moveTo>
                    <a:pt x="12700" y="272046"/>
                  </a:moveTo>
                  <a:lnTo>
                    <a:pt x="1478520" y="127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p56"/>
          <p:cNvSpPr txBox="1"/>
          <p:nvPr/>
        </p:nvSpPr>
        <p:spPr>
          <a:xfrm>
            <a:off x="1083468" y="304800"/>
            <a:ext cx="6993732" cy="223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Describing chromosomes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7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gamete (sperm or egg) contains a single set of chromosomes and is thus 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haploid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cell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單倍體細胞(</a:t>
            </a:r>
            <a:r>
              <a:rPr b="0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humans, the haploid number is 23 (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23)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set of 23 consists of 22 autosomes and a single sex chromosome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 unfertilized egg (ovum卵子), the sex chromosome is X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sperm cell, the sex chromosome may be either X or 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5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8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 of Chromosome Sets in the Human Life Cycle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8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Fertilization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union of gametes (the sperm and the egg)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fertilized egg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called 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zygote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合子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has one set of chromosomes from each parent 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zygote produces somatic cells by mitosis and develops into an adult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sexual maturity, the ovaries and testes睾丸produce haploid gametes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Gametes are the only types of human cells produced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meiosis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rather than mitosis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Meiosis results in one set of chromosomes in each gamete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Fertilization and meiosis alternate in sexual life cycles to maintain chromosome number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60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1883664" y="213360"/>
            <a:ext cx="5376672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6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13.5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0"/>
          <p:cNvSpPr txBox="1"/>
          <p:nvPr/>
        </p:nvSpPr>
        <p:spPr>
          <a:xfrm>
            <a:off x="2963526" y="216579"/>
            <a:ext cx="272510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Haploid gametes (</a:t>
            </a:r>
            <a:r>
              <a:rPr b="1"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23)</a:t>
            </a:r>
            <a:endParaRPr/>
          </a:p>
        </p:txBody>
      </p:sp>
      <p:sp>
        <p:nvSpPr>
          <p:cNvPr id="300" name="Google Shape;300;p60"/>
          <p:cNvSpPr txBox="1"/>
          <p:nvPr/>
        </p:nvSpPr>
        <p:spPr>
          <a:xfrm>
            <a:off x="4782801" y="616630"/>
            <a:ext cx="795089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Egg (</a:t>
            </a:r>
            <a:r>
              <a:rPr b="1"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01" name="Google Shape;301;p60"/>
          <p:cNvSpPr txBox="1"/>
          <p:nvPr/>
        </p:nvSpPr>
        <p:spPr>
          <a:xfrm>
            <a:off x="3960476" y="1942192"/>
            <a:ext cx="107721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Sperm (</a:t>
            </a:r>
            <a:r>
              <a:rPr b="1"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02" name="Google Shape;302;p60"/>
          <p:cNvSpPr txBox="1"/>
          <p:nvPr/>
        </p:nvSpPr>
        <p:spPr>
          <a:xfrm>
            <a:off x="2041188" y="2653392"/>
            <a:ext cx="96180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MEIOSIS</a:t>
            </a:r>
            <a:endParaRPr/>
          </a:p>
        </p:txBody>
      </p:sp>
      <p:sp>
        <p:nvSpPr>
          <p:cNvPr id="303" name="Google Shape;303;p60"/>
          <p:cNvSpPr txBox="1"/>
          <p:nvPr/>
        </p:nvSpPr>
        <p:spPr>
          <a:xfrm>
            <a:off x="4885988" y="2661330"/>
            <a:ext cx="171412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FERTILIZATION</a:t>
            </a:r>
            <a:endParaRPr/>
          </a:p>
        </p:txBody>
      </p:sp>
      <p:sp>
        <p:nvSpPr>
          <p:cNvPr id="304" name="Google Shape;304;p60"/>
          <p:cNvSpPr txBox="1"/>
          <p:nvPr/>
        </p:nvSpPr>
        <p:spPr>
          <a:xfrm>
            <a:off x="2655551" y="3882117"/>
            <a:ext cx="65402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Ovary</a:t>
            </a:r>
            <a:endParaRPr/>
          </a:p>
        </p:txBody>
      </p:sp>
      <p:sp>
        <p:nvSpPr>
          <p:cNvPr id="305" name="Google Shape;305;p60"/>
          <p:cNvSpPr txBox="1"/>
          <p:nvPr/>
        </p:nvSpPr>
        <p:spPr>
          <a:xfrm>
            <a:off x="4201776" y="3742417"/>
            <a:ext cx="64973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Testis</a:t>
            </a:r>
            <a:endParaRPr/>
          </a:p>
        </p:txBody>
      </p:sp>
      <p:sp>
        <p:nvSpPr>
          <p:cNvPr id="306" name="Google Shape;306;p60"/>
          <p:cNvSpPr txBox="1"/>
          <p:nvPr/>
        </p:nvSpPr>
        <p:spPr>
          <a:xfrm>
            <a:off x="6295688" y="4213905"/>
            <a:ext cx="94256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Diploid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zygote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</a:t>
            </a:r>
            <a:r>
              <a:rPr b="1"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46)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0"/>
          <p:cNvSpPr txBox="1"/>
          <p:nvPr/>
        </p:nvSpPr>
        <p:spPr>
          <a:xfrm>
            <a:off x="4514513" y="5263242"/>
            <a:ext cx="1423467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Mitosis and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0"/>
          <p:cNvSpPr txBox="1"/>
          <p:nvPr/>
        </p:nvSpPr>
        <p:spPr>
          <a:xfrm>
            <a:off x="2369801" y="6112555"/>
            <a:ext cx="2167260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Multicellular diploid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adults (2</a:t>
            </a:r>
            <a:r>
              <a:rPr b="1"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46)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60"/>
          <p:cNvSpPr txBox="1"/>
          <p:nvPr/>
        </p:nvSpPr>
        <p:spPr>
          <a:xfrm>
            <a:off x="5971838" y="6023655"/>
            <a:ext cx="120545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Haploid (</a:t>
            </a:r>
            <a:r>
              <a:rPr b="1"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10" name="Google Shape;310;p60"/>
          <p:cNvSpPr txBox="1"/>
          <p:nvPr/>
        </p:nvSpPr>
        <p:spPr>
          <a:xfrm>
            <a:off x="5971838" y="6361792"/>
            <a:ext cx="126957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Diploid (2</a:t>
            </a:r>
            <a:r>
              <a:rPr b="1" i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11" name="Google Shape;311;p60"/>
          <p:cNvSpPr txBox="1"/>
          <p:nvPr/>
        </p:nvSpPr>
        <p:spPr>
          <a:xfrm>
            <a:off x="0" y="579531"/>
            <a:ext cx="3157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human life cycle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1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Variety of Sexual Life Cycles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alternation of meiosis and fertilization is common to all organisms that reproduce sexually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three main types of sexual life cycles differ in the timing of meiosis and fertilization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4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Variations on a Theme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Offspring resemble their parents more than they do unrelated individuals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Heredity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遺傳)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transmission of traits from one generation to the next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Variation(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變異)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demonstrated by the differences in appearance that offspring show from parents and siblings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Genetics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scientific study of heredity and variation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4"/>
          <p:cNvSpPr txBox="1"/>
          <p:nvPr/>
        </p:nvSpPr>
        <p:spPr>
          <a:xfrm>
            <a:off x="6362700" y="5183188"/>
            <a:ext cx="16287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62"/>
          <p:cNvPicPr preferRelativeResize="0"/>
          <p:nvPr/>
        </p:nvPicPr>
        <p:blipFill rotWithShape="1">
          <a:blip r:embed="rId3">
            <a:alphaModFix/>
          </a:blip>
          <a:srcRect b="3090" l="0" r="0" t="0"/>
          <a:stretch/>
        </p:blipFill>
        <p:spPr>
          <a:xfrm>
            <a:off x="298704" y="1039368"/>
            <a:ext cx="8546592" cy="477926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13.6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2"/>
          <p:cNvSpPr txBox="1"/>
          <p:nvPr/>
        </p:nvSpPr>
        <p:spPr>
          <a:xfrm>
            <a:off x="642723" y="1045236"/>
            <a:ext cx="1001877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Haploid (</a:t>
            </a:r>
            <a:r>
              <a:rPr b="1" i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27" name="Google Shape;327;p62"/>
          <p:cNvSpPr txBox="1"/>
          <p:nvPr/>
        </p:nvSpPr>
        <p:spPr>
          <a:xfrm>
            <a:off x="640278" y="1308834"/>
            <a:ext cx="1070806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Diploid (2</a:t>
            </a:r>
            <a:r>
              <a:rPr b="1" i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28" name="Google Shape;328;p62"/>
          <p:cNvSpPr txBox="1"/>
          <p:nvPr/>
        </p:nvSpPr>
        <p:spPr>
          <a:xfrm>
            <a:off x="707780" y="1818403"/>
            <a:ext cx="118622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29" name="Google Shape;329;p62"/>
          <p:cNvSpPr txBox="1"/>
          <p:nvPr/>
        </p:nvSpPr>
        <p:spPr>
          <a:xfrm>
            <a:off x="1164196" y="1776335"/>
            <a:ext cx="825547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Gametes</a:t>
            </a:r>
            <a:endParaRPr/>
          </a:p>
        </p:txBody>
      </p:sp>
      <p:sp>
        <p:nvSpPr>
          <p:cNvPr id="330" name="Google Shape;330;p62"/>
          <p:cNvSpPr txBox="1"/>
          <p:nvPr/>
        </p:nvSpPr>
        <p:spPr>
          <a:xfrm>
            <a:off x="1522167" y="2181940"/>
            <a:ext cx="118622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31" name="Google Shape;331;p62"/>
          <p:cNvSpPr txBox="1"/>
          <p:nvPr/>
        </p:nvSpPr>
        <p:spPr>
          <a:xfrm>
            <a:off x="2220667" y="1819990"/>
            <a:ext cx="118622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32" name="Google Shape;332;p62"/>
          <p:cNvSpPr txBox="1"/>
          <p:nvPr/>
        </p:nvSpPr>
        <p:spPr>
          <a:xfrm>
            <a:off x="3210437" y="1045308"/>
            <a:ext cx="1615827" cy="6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Haploid multi-</a:t>
            </a:r>
            <a:endParaRPr/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cellular organism</a:t>
            </a:r>
            <a:endParaRPr/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(gametophyte)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2"/>
          <p:cNvSpPr txBox="1"/>
          <p:nvPr/>
        </p:nvSpPr>
        <p:spPr>
          <a:xfrm>
            <a:off x="3473958" y="2138275"/>
            <a:ext cx="671659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Mitosis</a:t>
            </a:r>
            <a:endParaRPr/>
          </a:p>
        </p:txBody>
      </p:sp>
      <p:sp>
        <p:nvSpPr>
          <p:cNvPr id="334" name="Google Shape;334;p62"/>
          <p:cNvSpPr txBox="1"/>
          <p:nvPr/>
        </p:nvSpPr>
        <p:spPr>
          <a:xfrm>
            <a:off x="3330284" y="2358143"/>
            <a:ext cx="118622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35" name="Google Shape;335;p62"/>
          <p:cNvSpPr txBox="1"/>
          <p:nvPr/>
        </p:nvSpPr>
        <p:spPr>
          <a:xfrm>
            <a:off x="3813678" y="2424818"/>
            <a:ext cx="118622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36" name="Google Shape;336;p62"/>
          <p:cNvSpPr txBox="1"/>
          <p:nvPr/>
        </p:nvSpPr>
        <p:spPr>
          <a:xfrm>
            <a:off x="3965281" y="2584366"/>
            <a:ext cx="660437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Spores</a:t>
            </a:r>
            <a:endParaRPr/>
          </a:p>
        </p:txBody>
      </p:sp>
      <p:sp>
        <p:nvSpPr>
          <p:cNvPr id="337" name="Google Shape;337;p62"/>
          <p:cNvSpPr txBox="1"/>
          <p:nvPr/>
        </p:nvSpPr>
        <p:spPr>
          <a:xfrm>
            <a:off x="3170753" y="3097123"/>
            <a:ext cx="812723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MEIOSIS</a:t>
            </a:r>
            <a:endParaRPr/>
          </a:p>
        </p:txBody>
      </p:sp>
      <p:sp>
        <p:nvSpPr>
          <p:cNvPr id="338" name="Google Shape;338;p62"/>
          <p:cNvSpPr txBox="1"/>
          <p:nvPr/>
        </p:nvSpPr>
        <p:spPr>
          <a:xfrm>
            <a:off x="1522982" y="2643108"/>
            <a:ext cx="1447448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FERTILIZATION</a:t>
            </a:r>
            <a:endParaRPr/>
          </a:p>
        </p:txBody>
      </p:sp>
      <p:sp>
        <p:nvSpPr>
          <p:cNvPr id="339" name="Google Shape;339;p62"/>
          <p:cNvSpPr txBox="1"/>
          <p:nvPr/>
        </p:nvSpPr>
        <p:spPr>
          <a:xfrm>
            <a:off x="4904295" y="2138275"/>
            <a:ext cx="671659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Mitosis</a:t>
            </a:r>
            <a:endParaRPr/>
          </a:p>
        </p:txBody>
      </p:sp>
      <p:sp>
        <p:nvSpPr>
          <p:cNvPr id="340" name="Google Shape;340;p62"/>
          <p:cNvSpPr txBox="1"/>
          <p:nvPr/>
        </p:nvSpPr>
        <p:spPr>
          <a:xfrm>
            <a:off x="5021764" y="2405768"/>
            <a:ext cx="118622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41" name="Google Shape;341;p62"/>
          <p:cNvSpPr txBox="1"/>
          <p:nvPr/>
        </p:nvSpPr>
        <p:spPr>
          <a:xfrm>
            <a:off x="4381223" y="2813750"/>
            <a:ext cx="825547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Gametes</a:t>
            </a:r>
            <a:endParaRPr/>
          </a:p>
        </p:txBody>
      </p:sp>
      <p:sp>
        <p:nvSpPr>
          <p:cNvPr id="342" name="Google Shape;342;p62"/>
          <p:cNvSpPr txBox="1"/>
          <p:nvPr/>
        </p:nvSpPr>
        <p:spPr>
          <a:xfrm>
            <a:off x="4520929" y="3097123"/>
            <a:ext cx="1447448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FERTILIZATION</a:t>
            </a:r>
            <a:endParaRPr/>
          </a:p>
        </p:txBody>
      </p:sp>
      <p:sp>
        <p:nvSpPr>
          <p:cNvPr id="343" name="Google Shape;343;p62"/>
          <p:cNvSpPr txBox="1"/>
          <p:nvPr/>
        </p:nvSpPr>
        <p:spPr>
          <a:xfrm>
            <a:off x="5694070" y="2322424"/>
            <a:ext cx="118622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44" name="Google Shape;344;p62"/>
          <p:cNvSpPr txBox="1"/>
          <p:nvPr/>
        </p:nvSpPr>
        <p:spPr>
          <a:xfrm>
            <a:off x="6126660" y="2656592"/>
            <a:ext cx="118622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45" name="Google Shape;345;p62"/>
          <p:cNvSpPr txBox="1"/>
          <p:nvPr/>
        </p:nvSpPr>
        <p:spPr>
          <a:xfrm>
            <a:off x="6510835" y="1266738"/>
            <a:ext cx="2080698" cy="436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Haploid unicellular or</a:t>
            </a:r>
            <a:endParaRPr/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multicellular organism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62"/>
          <p:cNvSpPr txBox="1"/>
          <p:nvPr/>
        </p:nvSpPr>
        <p:spPr>
          <a:xfrm>
            <a:off x="4402641" y="2149388"/>
            <a:ext cx="118622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47" name="Google Shape;347;p62"/>
          <p:cNvSpPr txBox="1"/>
          <p:nvPr/>
        </p:nvSpPr>
        <p:spPr>
          <a:xfrm>
            <a:off x="6244934" y="2135894"/>
            <a:ext cx="671659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Mitosis</a:t>
            </a:r>
            <a:endParaRPr/>
          </a:p>
        </p:txBody>
      </p:sp>
      <p:sp>
        <p:nvSpPr>
          <p:cNvPr id="348" name="Google Shape;348;p62"/>
          <p:cNvSpPr txBox="1"/>
          <p:nvPr/>
        </p:nvSpPr>
        <p:spPr>
          <a:xfrm>
            <a:off x="6699747" y="2454187"/>
            <a:ext cx="118622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49" name="Google Shape;349;p62"/>
          <p:cNvSpPr txBox="1"/>
          <p:nvPr/>
        </p:nvSpPr>
        <p:spPr>
          <a:xfrm>
            <a:off x="7329985" y="2139863"/>
            <a:ext cx="118622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50" name="Google Shape;350;p62"/>
          <p:cNvSpPr txBox="1"/>
          <p:nvPr/>
        </p:nvSpPr>
        <p:spPr>
          <a:xfrm>
            <a:off x="7803858" y="2138275"/>
            <a:ext cx="671659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Mitosis</a:t>
            </a:r>
            <a:endParaRPr/>
          </a:p>
        </p:txBody>
      </p:sp>
      <p:sp>
        <p:nvSpPr>
          <p:cNvPr id="351" name="Google Shape;351;p62"/>
          <p:cNvSpPr txBox="1"/>
          <p:nvPr/>
        </p:nvSpPr>
        <p:spPr>
          <a:xfrm>
            <a:off x="8021342" y="2595474"/>
            <a:ext cx="118622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52" name="Google Shape;352;p62"/>
          <p:cNvSpPr txBox="1"/>
          <p:nvPr/>
        </p:nvSpPr>
        <p:spPr>
          <a:xfrm>
            <a:off x="429190" y="2643108"/>
            <a:ext cx="812723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MEIOSIS</a:t>
            </a:r>
            <a:endParaRPr/>
          </a:p>
        </p:txBody>
      </p:sp>
      <p:sp>
        <p:nvSpPr>
          <p:cNvPr id="353" name="Google Shape;353;p62"/>
          <p:cNvSpPr txBox="1"/>
          <p:nvPr/>
        </p:nvSpPr>
        <p:spPr>
          <a:xfrm>
            <a:off x="7383166" y="2858206"/>
            <a:ext cx="825547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Gametes</a:t>
            </a:r>
            <a:endParaRPr/>
          </a:p>
        </p:txBody>
      </p:sp>
      <p:sp>
        <p:nvSpPr>
          <p:cNvPr id="354" name="Google Shape;354;p62"/>
          <p:cNvSpPr txBox="1"/>
          <p:nvPr/>
        </p:nvSpPr>
        <p:spPr>
          <a:xfrm>
            <a:off x="8532517" y="2863762"/>
            <a:ext cx="118622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55" name="Google Shape;355;p62"/>
          <p:cNvSpPr txBox="1"/>
          <p:nvPr/>
        </p:nvSpPr>
        <p:spPr>
          <a:xfrm>
            <a:off x="763341" y="3499567"/>
            <a:ext cx="227626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56" name="Google Shape;356;p62"/>
          <p:cNvSpPr txBox="1"/>
          <p:nvPr/>
        </p:nvSpPr>
        <p:spPr>
          <a:xfrm>
            <a:off x="1438036" y="3423367"/>
            <a:ext cx="637995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Zygote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2"/>
          <p:cNvSpPr txBox="1"/>
          <p:nvPr/>
        </p:nvSpPr>
        <p:spPr>
          <a:xfrm>
            <a:off x="1645206" y="4025024"/>
            <a:ext cx="671659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Mitosis</a:t>
            </a:r>
            <a:endParaRPr/>
          </a:p>
        </p:txBody>
      </p:sp>
      <p:sp>
        <p:nvSpPr>
          <p:cNvPr id="358" name="Google Shape;358;p62"/>
          <p:cNvSpPr txBox="1"/>
          <p:nvPr/>
        </p:nvSpPr>
        <p:spPr>
          <a:xfrm>
            <a:off x="6206837" y="3439228"/>
            <a:ext cx="812723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MEIOSIS</a:t>
            </a:r>
            <a:endParaRPr/>
          </a:p>
        </p:txBody>
      </p:sp>
      <p:sp>
        <p:nvSpPr>
          <p:cNvPr id="359" name="Google Shape;359;p62"/>
          <p:cNvSpPr txBox="1"/>
          <p:nvPr/>
        </p:nvSpPr>
        <p:spPr>
          <a:xfrm>
            <a:off x="3834315" y="3582901"/>
            <a:ext cx="227626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60" name="Google Shape;360;p62"/>
          <p:cNvSpPr txBox="1"/>
          <p:nvPr/>
        </p:nvSpPr>
        <p:spPr>
          <a:xfrm>
            <a:off x="3078663" y="4390881"/>
            <a:ext cx="1187826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Diploid</a:t>
            </a:r>
            <a:endParaRPr/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multicellular</a:t>
            </a:r>
            <a:endParaRPr/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organism</a:t>
            </a:r>
            <a:endParaRPr/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(sporophyte)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2"/>
          <p:cNvSpPr txBox="1"/>
          <p:nvPr/>
        </p:nvSpPr>
        <p:spPr>
          <a:xfrm>
            <a:off x="4797134" y="3713073"/>
            <a:ext cx="227626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62" name="Google Shape;362;p62"/>
          <p:cNvSpPr txBox="1"/>
          <p:nvPr/>
        </p:nvSpPr>
        <p:spPr>
          <a:xfrm>
            <a:off x="4420108" y="4082958"/>
            <a:ext cx="671659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Mitosis</a:t>
            </a:r>
            <a:endParaRPr/>
          </a:p>
        </p:txBody>
      </p:sp>
      <p:sp>
        <p:nvSpPr>
          <p:cNvPr id="363" name="Google Shape;363;p62"/>
          <p:cNvSpPr txBox="1"/>
          <p:nvPr/>
        </p:nvSpPr>
        <p:spPr>
          <a:xfrm>
            <a:off x="5106698" y="3786893"/>
            <a:ext cx="637995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Zygote</a:t>
            </a:r>
            <a:endParaRPr/>
          </a:p>
        </p:txBody>
      </p:sp>
      <p:sp>
        <p:nvSpPr>
          <p:cNvPr id="364" name="Google Shape;364;p62"/>
          <p:cNvSpPr txBox="1"/>
          <p:nvPr/>
        </p:nvSpPr>
        <p:spPr>
          <a:xfrm>
            <a:off x="7174401" y="3836903"/>
            <a:ext cx="227626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65" name="Google Shape;365;p62"/>
          <p:cNvSpPr txBox="1"/>
          <p:nvPr/>
        </p:nvSpPr>
        <p:spPr>
          <a:xfrm>
            <a:off x="7353801" y="3439231"/>
            <a:ext cx="1447448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FERTILIZATION</a:t>
            </a:r>
            <a:endParaRPr/>
          </a:p>
        </p:txBody>
      </p:sp>
      <p:sp>
        <p:nvSpPr>
          <p:cNvPr id="366" name="Google Shape;366;p62"/>
          <p:cNvSpPr txBox="1"/>
          <p:nvPr/>
        </p:nvSpPr>
        <p:spPr>
          <a:xfrm>
            <a:off x="331541" y="4320303"/>
            <a:ext cx="1149354" cy="6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Diploid</a:t>
            </a:r>
            <a:endParaRPr/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multicellular</a:t>
            </a:r>
            <a:endParaRPr/>
          </a:p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organism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62"/>
          <p:cNvSpPr txBox="1"/>
          <p:nvPr/>
        </p:nvSpPr>
        <p:spPr>
          <a:xfrm>
            <a:off x="6971205" y="4143291"/>
            <a:ext cx="637995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Zygote</a:t>
            </a:r>
            <a:endParaRPr/>
          </a:p>
        </p:txBody>
      </p:sp>
      <p:sp>
        <p:nvSpPr>
          <p:cNvPr id="368" name="Google Shape;368;p62"/>
          <p:cNvSpPr txBox="1"/>
          <p:nvPr/>
        </p:nvSpPr>
        <p:spPr>
          <a:xfrm>
            <a:off x="331542" y="5395024"/>
            <a:ext cx="1044325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Animals</a:t>
            </a:r>
            <a:endParaRPr/>
          </a:p>
        </p:txBody>
      </p:sp>
      <p:sp>
        <p:nvSpPr>
          <p:cNvPr id="369" name="Google Shape;369;p62"/>
          <p:cNvSpPr txBox="1"/>
          <p:nvPr/>
        </p:nvSpPr>
        <p:spPr>
          <a:xfrm>
            <a:off x="3073901" y="5394958"/>
            <a:ext cx="2406108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Plants and some algae</a:t>
            </a:r>
            <a:endParaRPr/>
          </a:p>
        </p:txBody>
      </p:sp>
      <p:sp>
        <p:nvSpPr>
          <p:cNvPr id="370" name="Google Shape;370;p62"/>
          <p:cNvSpPr txBox="1"/>
          <p:nvPr/>
        </p:nvSpPr>
        <p:spPr>
          <a:xfrm>
            <a:off x="6278316" y="5395024"/>
            <a:ext cx="1659750" cy="436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2608" lvl="0" marL="292608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	Most fungi and</a:t>
            </a:r>
            <a:b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protists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2"/>
          <p:cNvSpPr txBox="1"/>
          <p:nvPr/>
        </p:nvSpPr>
        <p:spPr>
          <a:xfrm>
            <a:off x="2143671" y="3499565"/>
            <a:ext cx="227626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grpSp>
        <p:nvGrpSpPr>
          <p:cNvPr id="372" name="Google Shape;372;p62"/>
          <p:cNvGrpSpPr/>
          <p:nvPr/>
        </p:nvGrpSpPr>
        <p:grpSpPr>
          <a:xfrm>
            <a:off x="3759996" y="4086693"/>
            <a:ext cx="372118" cy="387673"/>
            <a:chOff x="3105085" y="5241924"/>
            <a:chExt cx="685865" cy="724413"/>
          </a:xfrm>
        </p:grpSpPr>
        <p:sp>
          <p:nvSpPr>
            <p:cNvPr id="373" name="Google Shape;373;p62"/>
            <p:cNvSpPr/>
            <p:nvPr/>
          </p:nvSpPr>
          <p:spPr>
            <a:xfrm rot="10800000">
              <a:off x="3622562" y="5241924"/>
              <a:ext cx="168388" cy="365126"/>
            </a:xfrm>
            <a:prstGeom prst="rightBrace">
              <a:avLst>
                <a:gd fmla="val 30381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74" name="Google Shape;374;p62"/>
            <p:cNvSpPr/>
            <p:nvPr/>
          </p:nvSpPr>
          <p:spPr>
            <a:xfrm>
              <a:off x="3105085" y="5419723"/>
              <a:ext cx="528328" cy="546614"/>
            </a:xfrm>
            <a:custGeom>
              <a:rect b="b" l="l" r="r" t="t"/>
              <a:pathLst>
                <a:path extrusionOk="0" h="434975" w="276225">
                  <a:moveTo>
                    <a:pt x="0" y="434975"/>
                  </a:moveTo>
                  <a:lnTo>
                    <a:pt x="276225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375" name="Google Shape;375;p62"/>
          <p:cNvSpPr/>
          <p:nvPr/>
        </p:nvSpPr>
        <p:spPr>
          <a:xfrm>
            <a:off x="4472242" y="1720043"/>
            <a:ext cx="359314" cy="232582"/>
          </a:xfrm>
          <a:custGeom>
            <a:rect b="b" l="l" r="r" t="t"/>
            <a:pathLst>
              <a:path extrusionOk="0" h="188119" w="330994">
                <a:moveTo>
                  <a:pt x="0" y="0"/>
                </a:moveTo>
                <a:lnTo>
                  <a:pt x="330994" y="188119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376" name="Google Shape;376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293" y="1092549"/>
            <a:ext cx="256011" cy="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2"/>
          <p:cNvSpPr txBox="1"/>
          <p:nvPr/>
        </p:nvSpPr>
        <p:spPr>
          <a:xfrm>
            <a:off x="1389089" y="244372"/>
            <a:ext cx="63658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types of sexual life cycles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Gametes are the only haploid cells in animals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produced by meiosis and undergo no further cell division before fertilization 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Gametes fuse to form a diploid zygote that divides by mitosis to develop into a multicellular organism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6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Plants and some algae exhibit an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alternation of generations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life cycle includes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both a diploid and haploid multicellular stage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diploid organism, called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sporophyte孢子體, makes haploid spores孢子by meiosis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6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5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spore grows by mitosis into a haploid organism called 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gametophyte配子體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gametophyte makes haploid gametes by mitosis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Fertilization of gametes results in a diploid sporophyte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6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most fungi and some protists, the only diploid stage is the single-celled zygote; there is no multicellular diploid stage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zygote produces haploid cells by meiosis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haploid cell grows by mitosis into a haploid multicellular organism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haploid adult p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roduces gametes by mitosis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7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 on the type of life cycle, either haploid or diploid cells can divide by mitosis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only diploid cells can undergo meiosis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all three life cycles, the halving and doubling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chromosomes contributes to genetic variation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offspring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6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8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13.3: Meiosis reduces the number of chromosome sets from diploid to haploid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8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mitosis, meiosis is preceded by the replication of chromosomes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Meiosis takes place in two consecutive cell divisions, called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meiosis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meiosis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two cell divisions result in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fou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daughter cells, rather than the two daughter cells in mitosis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daughter cell has only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half as many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chromosomes as the parent cell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9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Stages of Meiosis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6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Chromosomes duplicate before meiosis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resulting sister chromatids are closely associated along their lengths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called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sister chromatid cohesion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chromatids are sorted into four haploid daughter cells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6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70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2133600" y="213360"/>
            <a:ext cx="4876800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7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13.7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70"/>
          <p:cNvSpPr txBox="1"/>
          <p:nvPr/>
        </p:nvSpPr>
        <p:spPr>
          <a:xfrm>
            <a:off x="2237008" y="264650"/>
            <a:ext cx="904094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Interphase</a:t>
            </a:r>
            <a:endParaRPr/>
          </a:p>
        </p:txBody>
      </p:sp>
      <p:sp>
        <p:nvSpPr>
          <p:cNvPr id="436" name="Google Shape;436;p70"/>
          <p:cNvSpPr txBox="1"/>
          <p:nvPr/>
        </p:nvSpPr>
        <p:spPr>
          <a:xfrm>
            <a:off x="2363987" y="590892"/>
            <a:ext cx="1274388" cy="1025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 of </a:t>
            </a:r>
            <a:endParaRPr/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homologous</a:t>
            </a:r>
            <a:endParaRPr/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chromosomes </a:t>
            </a:r>
            <a:endParaRPr/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diploid </a:t>
            </a:r>
            <a:endParaRPr/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 cell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70"/>
          <p:cNvSpPr txBox="1"/>
          <p:nvPr/>
        </p:nvSpPr>
        <p:spPr>
          <a:xfrm>
            <a:off x="2366368" y="1765623"/>
            <a:ext cx="150041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 of duplicated</a:t>
            </a:r>
            <a:endParaRPr/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homologous </a:t>
            </a:r>
            <a:endParaRPr/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0"/>
          <p:cNvSpPr txBox="1"/>
          <p:nvPr/>
        </p:nvSpPr>
        <p:spPr>
          <a:xfrm>
            <a:off x="4961984" y="1698143"/>
            <a:ext cx="1255152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Chromosomes</a:t>
            </a:r>
            <a:endParaRPr/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0"/>
          <p:cNvSpPr txBox="1"/>
          <p:nvPr/>
        </p:nvSpPr>
        <p:spPr>
          <a:xfrm>
            <a:off x="2948222" y="2654635"/>
            <a:ext cx="965008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Sister</a:t>
            </a:r>
            <a:endParaRPr/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chromatids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70"/>
          <p:cNvSpPr txBox="1"/>
          <p:nvPr/>
        </p:nvSpPr>
        <p:spPr>
          <a:xfrm>
            <a:off x="5202503" y="2683989"/>
            <a:ext cx="136095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Diploid cell with</a:t>
            </a:r>
            <a:endParaRPr/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duplicated</a:t>
            </a:r>
            <a:endParaRPr/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70"/>
          <p:cNvSpPr txBox="1"/>
          <p:nvPr/>
        </p:nvSpPr>
        <p:spPr>
          <a:xfrm>
            <a:off x="4057847" y="3855580"/>
            <a:ext cx="122469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Homologous</a:t>
            </a:r>
            <a:endParaRPr/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chromosomes</a:t>
            </a:r>
            <a:endParaRPr/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separate</a:t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70"/>
          <p:cNvSpPr txBox="1"/>
          <p:nvPr/>
        </p:nvSpPr>
        <p:spPr>
          <a:xfrm>
            <a:off x="3598290" y="4512805"/>
            <a:ext cx="216726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Haploid cells with</a:t>
            </a:r>
            <a:endParaRPr/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duplicated chromosomes</a:t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70"/>
          <p:cNvSpPr txBox="1"/>
          <p:nvPr/>
        </p:nvSpPr>
        <p:spPr>
          <a:xfrm>
            <a:off x="3918974" y="5287498"/>
            <a:ext cx="1513235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Sister chromatids</a:t>
            </a:r>
            <a:endParaRPr/>
          </a:p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separate</a:t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70"/>
          <p:cNvSpPr txBox="1"/>
          <p:nvPr/>
        </p:nvSpPr>
        <p:spPr>
          <a:xfrm>
            <a:off x="2610869" y="6405890"/>
            <a:ext cx="3944991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Haploid cells with unduplicated chromosomes</a:t>
            </a:r>
            <a:endParaRPr/>
          </a:p>
        </p:txBody>
      </p:sp>
      <p:grpSp>
        <p:nvGrpSpPr>
          <p:cNvPr id="445" name="Google Shape;445;p70"/>
          <p:cNvGrpSpPr/>
          <p:nvPr/>
        </p:nvGrpSpPr>
        <p:grpSpPr>
          <a:xfrm>
            <a:off x="3717130" y="5286717"/>
            <a:ext cx="164592" cy="191847"/>
            <a:chOff x="3714749" y="5284336"/>
            <a:chExt cx="164592" cy="191847"/>
          </a:xfrm>
        </p:grpSpPr>
        <p:sp>
          <p:nvSpPr>
            <p:cNvPr id="446" name="Google Shape;446;p70"/>
            <p:cNvSpPr/>
            <p:nvPr/>
          </p:nvSpPr>
          <p:spPr>
            <a:xfrm>
              <a:off x="3714749" y="5297963"/>
              <a:ext cx="164592" cy="164592"/>
            </a:xfrm>
            <a:prstGeom prst="ellipse">
              <a:avLst/>
            </a:prstGeom>
            <a:solidFill>
              <a:srgbClr val="0181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47" name="Google Shape;447;p70"/>
            <p:cNvSpPr txBox="1"/>
            <p:nvPr/>
          </p:nvSpPr>
          <p:spPr>
            <a:xfrm>
              <a:off x="3750558" y="5284336"/>
              <a:ext cx="92974" cy="1918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307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Google Shape;448;p70"/>
          <p:cNvSpPr/>
          <p:nvPr/>
        </p:nvSpPr>
        <p:spPr>
          <a:xfrm>
            <a:off x="3643313" y="981075"/>
            <a:ext cx="1143000" cy="433388"/>
          </a:xfrm>
          <a:custGeom>
            <a:rect b="b" l="l" r="r" t="t"/>
            <a:pathLst>
              <a:path extrusionOk="0" h="433388" w="1143000">
                <a:moveTo>
                  <a:pt x="1143000" y="433388"/>
                </a:moveTo>
                <a:lnTo>
                  <a:pt x="0" y="119063"/>
                </a:lnTo>
                <a:lnTo>
                  <a:pt x="752475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49" name="Google Shape;449;p70"/>
          <p:cNvSpPr/>
          <p:nvPr/>
        </p:nvSpPr>
        <p:spPr>
          <a:xfrm>
            <a:off x="3593306" y="2057400"/>
            <a:ext cx="1157288" cy="276225"/>
          </a:xfrm>
          <a:custGeom>
            <a:rect b="b" l="l" r="r" t="t"/>
            <a:pathLst>
              <a:path extrusionOk="0" h="276225" w="1157288">
                <a:moveTo>
                  <a:pt x="869157" y="276225"/>
                </a:moveTo>
                <a:lnTo>
                  <a:pt x="0" y="0"/>
                </a:lnTo>
                <a:lnTo>
                  <a:pt x="1157288" y="273844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50" name="Google Shape;450;p70"/>
          <p:cNvSpPr/>
          <p:nvPr/>
        </p:nvSpPr>
        <p:spPr>
          <a:xfrm>
            <a:off x="3524250" y="2736056"/>
            <a:ext cx="978694" cy="154782"/>
          </a:xfrm>
          <a:custGeom>
            <a:rect b="b" l="l" r="r" t="t"/>
            <a:pathLst>
              <a:path extrusionOk="0" h="154782" w="978694">
                <a:moveTo>
                  <a:pt x="909638" y="0"/>
                </a:moveTo>
                <a:lnTo>
                  <a:pt x="0" y="33338"/>
                </a:lnTo>
                <a:lnTo>
                  <a:pt x="978694" y="154782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451" name="Google Shape;451;p70"/>
          <p:cNvGrpSpPr/>
          <p:nvPr/>
        </p:nvGrpSpPr>
        <p:grpSpPr>
          <a:xfrm>
            <a:off x="4525168" y="3652386"/>
            <a:ext cx="164592" cy="205184"/>
            <a:chOff x="3714749" y="5284336"/>
            <a:chExt cx="164592" cy="205184"/>
          </a:xfrm>
        </p:grpSpPr>
        <p:sp>
          <p:nvSpPr>
            <p:cNvPr id="452" name="Google Shape;452;p70"/>
            <p:cNvSpPr/>
            <p:nvPr/>
          </p:nvSpPr>
          <p:spPr>
            <a:xfrm>
              <a:off x="3714749" y="5297963"/>
              <a:ext cx="164592" cy="164592"/>
            </a:xfrm>
            <a:prstGeom prst="ellipse">
              <a:avLst/>
            </a:prstGeom>
            <a:solidFill>
              <a:srgbClr val="0181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53" name="Google Shape;453;p70"/>
            <p:cNvSpPr txBox="1"/>
            <p:nvPr/>
          </p:nvSpPr>
          <p:spPr>
            <a:xfrm>
              <a:off x="3750558" y="5284336"/>
              <a:ext cx="92975" cy="205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307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sp>
        <p:nvSpPr>
          <p:cNvPr id="454" name="Google Shape;454;p70"/>
          <p:cNvSpPr txBox="1"/>
          <p:nvPr/>
        </p:nvSpPr>
        <p:spPr>
          <a:xfrm>
            <a:off x="2237008" y="3352220"/>
            <a:ext cx="775853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Meiosis </a:t>
            </a:r>
            <a:r>
              <a:rPr b="1"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455" name="Google Shape;455;p70"/>
          <p:cNvSpPr txBox="1"/>
          <p:nvPr/>
        </p:nvSpPr>
        <p:spPr>
          <a:xfrm>
            <a:off x="2238378" y="4963852"/>
            <a:ext cx="846386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Meiosis </a:t>
            </a:r>
            <a:r>
              <a:rPr b="1"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endParaRPr/>
          </a:p>
        </p:txBody>
      </p:sp>
      <p:sp>
        <p:nvSpPr>
          <p:cNvPr id="456" name="Google Shape;456;p70"/>
          <p:cNvSpPr txBox="1"/>
          <p:nvPr/>
        </p:nvSpPr>
        <p:spPr>
          <a:xfrm>
            <a:off x="5334000" y="609600"/>
            <a:ext cx="35814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meiosis reduces chromosome number?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1"/>
          <p:cNvSpPr txBox="1"/>
          <p:nvPr>
            <p:ph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BioFlix: Meiosis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7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4" name="Google Shape;46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1430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5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13.1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04" y="947928"/>
            <a:ext cx="8546592" cy="496214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5"/>
          <p:cNvSpPr txBox="1"/>
          <p:nvPr/>
        </p:nvSpPr>
        <p:spPr>
          <a:xfrm>
            <a:off x="298704" y="343551"/>
            <a:ext cx="8546592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5"/>
          <p:cNvSpPr txBox="1"/>
          <p:nvPr/>
        </p:nvSpPr>
        <p:spPr>
          <a:xfrm>
            <a:off x="298704" y="559777"/>
            <a:ext cx="8546592" cy="223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accounts for family resemblance?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72"/>
          <p:cNvPicPr preferRelativeResize="0"/>
          <p:nvPr/>
        </p:nvPicPr>
        <p:blipFill rotWithShape="1">
          <a:blip r:embed="rId3">
            <a:alphaModFix/>
          </a:blip>
          <a:srcRect b="3217" l="0" r="0" t="0"/>
          <a:stretch/>
        </p:blipFill>
        <p:spPr>
          <a:xfrm>
            <a:off x="298704" y="1136904"/>
            <a:ext cx="8546592" cy="4584192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7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13.8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72"/>
          <p:cNvSpPr txBox="1"/>
          <p:nvPr/>
        </p:nvSpPr>
        <p:spPr>
          <a:xfrm>
            <a:off x="1255734" y="1204912"/>
            <a:ext cx="2346796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MEIOSIS </a:t>
            </a:r>
            <a:r>
              <a:rPr b="1"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Separates</a:t>
            </a:r>
            <a:endParaRPr/>
          </a:p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homologous chromosome</a:t>
            </a:r>
            <a:r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72"/>
          <p:cNvSpPr txBox="1"/>
          <p:nvPr/>
        </p:nvSpPr>
        <p:spPr>
          <a:xfrm>
            <a:off x="469816" y="1900238"/>
            <a:ext cx="737382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Prophase </a:t>
            </a:r>
            <a:r>
              <a:rPr b="1" lang="en-US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473" name="Google Shape;473;p72"/>
          <p:cNvSpPr txBox="1"/>
          <p:nvPr/>
        </p:nvSpPr>
        <p:spPr>
          <a:xfrm>
            <a:off x="1531854" y="1900238"/>
            <a:ext cx="822341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Metaphase </a:t>
            </a:r>
            <a:r>
              <a:rPr b="1" lang="en-US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474" name="Google Shape;474;p72"/>
          <p:cNvSpPr txBox="1"/>
          <p:nvPr/>
        </p:nvSpPr>
        <p:spPr>
          <a:xfrm>
            <a:off x="2611354" y="1900238"/>
            <a:ext cx="769442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Anaphase </a:t>
            </a:r>
            <a:r>
              <a:rPr b="1" lang="en-US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475" name="Google Shape;475;p72"/>
          <p:cNvSpPr txBox="1"/>
          <p:nvPr/>
        </p:nvSpPr>
        <p:spPr>
          <a:xfrm>
            <a:off x="3641720" y="1732757"/>
            <a:ext cx="791883" cy="5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Telophase </a:t>
            </a:r>
            <a:r>
              <a:rPr b="1" lang="en-US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0" lvl="0" marL="0" marR="0" rtl="0" algn="ctr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  <a:p>
            <a:pPr indent="0" lvl="0" marL="0" marR="0" rtl="0" algn="ctr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Cytokinesis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72"/>
          <p:cNvSpPr txBox="1"/>
          <p:nvPr/>
        </p:nvSpPr>
        <p:spPr>
          <a:xfrm>
            <a:off x="4773451" y="1900238"/>
            <a:ext cx="791883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Prophase </a:t>
            </a:r>
            <a:r>
              <a:rPr b="1" lang="en-US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endParaRPr/>
          </a:p>
        </p:txBody>
      </p:sp>
      <p:sp>
        <p:nvSpPr>
          <p:cNvPr id="477" name="Google Shape;477;p72"/>
          <p:cNvSpPr txBox="1"/>
          <p:nvPr/>
        </p:nvSpPr>
        <p:spPr>
          <a:xfrm>
            <a:off x="5801309" y="1202531"/>
            <a:ext cx="1904368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MEIOSIS </a:t>
            </a:r>
            <a:r>
              <a:rPr b="1"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r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Separates</a:t>
            </a:r>
            <a:endParaRPr/>
          </a:p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sister chromatids</a:t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72"/>
          <p:cNvSpPr txBox="1"/>
          <p:nvPr/>
        </p:nvSpPr>
        <p:spPr>
          <a:xfrm>
            <a:off x="5771989" y="1900238"/>
            <a:ext cx="876843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Metaphase </a:t>
            </a:r>
            <a:r>
              <a:rPr b="1" lang="en-US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endParaRPr/>
          </a:p>
        </p:txBody>
      </p:sp>
      <p:sp>
        <p:nvSpPr>
          <p:cNvPr id="479" name="Google Shape;479;p72"/>
          <p:cNvSpPr txBox="1"/>
          <p:nvPr/>
        </p:nvSpPr>
        <p:spPr>
          <a:xfrm>
            <a:off x="6868157" y="1900238"/>
            <a:ext cx="823944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Anaphase </a:t>
            </a:r>
            <a:r>
              <a:rPr b="1" lang="en-US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endParaRPr/>
          </a:p>
        </p:txBody>
      </p:sp>
      <p:sp>
        <p:nvSpPr>
          <p:cNvPr id="480" name="Google Shape;480;p72"/>
          <p:cNvSpPr txBox="1"/>
          <p:nvPr/>
        </p:nvSpPr>
        <p:spPr>
          <a:xfrm>
            <a:off x="7901619" y="1732757"/>
            <a:ext cx="846386" cy="5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Telophase </a:t>
            </a:r>
            <a:r>
              <a:rPr b="1" lang="en-US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endParaRPr/>
          </a:p>
          <a:p>
            <a:pPr indent="0" lvl="0" marL="0" marR="0" rtl="0" algn="ctr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  <a:p>
            <a:pPr indent="0" lvl="0" marL="0" marR="0" rtl="0" algn="ctr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Cytokinesis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72"/>
          <p:cNvSpPr txBox="1"/>
          <p:nvPr/>
        </p:nvSpPr>
        <p:spPr>
          <a:xfrm>
            <a:off x="894550" y="2401886"/>
            <a:ext cx="896079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Centrosome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(with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centriole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72"/>
          <p:cNvSpPr txBox="1"/>
          <p:nvPr/>
        </p:nvSpPr>
        <p:spPr>
          <a:xfrm>
            <a:off x="335750" y="2941636"/>
            <a:ext cx="605935" cy="5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Sister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chroma-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72"/>
          <p:cNvSpPr txBox="1"/>
          <p:nvPr/>
        </p:nvSpPr>
        <p:spPr>
          <a:xfrm>
            <a:off x="1039013" y="3233736"/>
            <a:ext cx="775853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Chiasmata</a:t>
            </a:r>
            <a:endParaRPr/>
          </a:p>
        </p:txBody>
      </p:sp>
      <p:sp>
        <p:nvSpPr>
          <p:cNvPr id="484" name="Google Shape;484;p72"/>
          <p:cNvSpPr txBox="1"/>
          <p:nvPr/>
        </p:nvSpPr>
        <p:spPr>
          <a:xfrm>
            <a:off x="1151725" y="3475036"/>
            <a:ext cx="557845" cy="5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Spindle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micro-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tubules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72"/>
          <p:cNvSpPr txBox="1"/>
          <p:nvPr/>
        </p:nvSpPr>
        <p:spPr>
          <a:xfrm>
            <a:off x="1926425" y="2401886"/>
            <a:ext cx="751809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Kineto-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chore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(at centro-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mere)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72"/>
          <p:cNvSpPr txBox="1"/>
          <p:nvPr/>
        </p:nvSpPr>
        <p:spPr>
          <a:xfrm>
            <a:off x="1945475" y="3284536"/>
            <a:ext cx="548227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Kineto-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chore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micro-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tubules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72"/>
          <p:cNvSpPr txBox="1"/>
          <p:nvPr/>
        </p:nvSpPr>
        <p:spPr>
          <a:xfrm>
            <a:off x="2899563" y="2781299"/>
            <a:ext cx="828753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Sister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chromatids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remain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attached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72"/>
          <p:cNvSpPr txBox="1"/>
          <p:nvPr/>
        </p:nvSpPr>
        <p:spPr>
          <a:xfrm>
            <a:off x="3604413" y="4613274"/>
            <a:ext cx="673261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Cleavage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furrow</a:t>
            </a:r>
            <a:endParaRPr/>
          </a:p>
        </p:txBody>
      </p:sp>
      <p:sp>
        <p:nvSpPr>
          <p:cNvPr id="489" name="Google Shape;489;p72"/>
          <p:cNvSpPr txBox="1"/>
          <p:nvPr/>
        </p:nvSpPr>
        <p:spPr>
          <a:xfrm>
            <a:off x="334163" y="4633911"/>
            <a:ext cx="615553" cy="833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 of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homo-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logous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chromo-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72"/>
          <p:cNvSpPr txBox="1"/>
          <p:nvPr/>
        </p:nvSpPr>
        <p:spPr>
          <a:xfrm>
            <a:off x="2523325" y="4724399"/>
            <a:ext cx="1049967" cy="5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Homologous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chromosomes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72"/>
          <p:cNvSpPr txBox="1"/>
          <p:nvPr/>
        </p:nvSpPr>
        <p:spPr>
          <a:xfrm>
            <a:off x="1088225" y="4800599"/>
            <a:ext cx="785471" cy="5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Fragments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nuclear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envelope</a:t>
            </a:r>
            <a:endParaRPr/>
          </a:p>
        </p:txBody>
      </p:sp>
      <p:sp>
        <p:nvSpPr>
          <p:cNvPr id="492" name="Google Shape;492;p72"/>
          <p:cNvSpPr txBox="1"/>
          <p:nvPr/>
        </p:nvSpPr>
        <p:spPr>
          <a:xfrm>
            <a:off x="1957378" y="4907757"/>
            <a:ext cx="444032" cy="5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Meta-</a:t>
            </a:r>
            <a:endParaRPr/>
          </a:p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phase</a:t>
            </a:r>
            <a:endParaRPr/>
          </a:p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72"/>
          <p:cNvSpPr txBox="1"/>
          <p:nvPr/>
        </p:nvSpPr>
        <p:spPr>
          <a:xfrm>
            <a:off x="923125" y="5551486"/>
            <a:ext cx="860813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Centromere</a:t>
            </a:r>
            <a:endParaRPr/>
          </a:p>
        </p:txBody>
      </p:sp>
      <p:sp>
        <p:nvSpPr>
          <p:cNvPr id="494" name="Google Shape;494;p72"/>
          <p:cNvSpPr txBox="1"/>
          <p:nvPr/>
        </p:nvSpPr>
        <p:spPr>
          <a:xfrm>
            <a:off x="6938163" y="4317999"/>
            <a:ext cx="828753" cy="5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Sister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chromatids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72"/>
          <p:cNvSpPr txBox="1"/>
          <p:nvPr/>
        </p:nvSpPr>
        <p:spPr>
          <a:xfrm>
            <a:off x="8152600" y="4317999"/>
            <a:ext cx="658835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Haploid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daughter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cells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forming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72"/>
          <p:cNvSpPr/>
          <p:nvPr/>
        </p:nvSpPr>
        <p:spPr>
          <a:xfrm>
            <a:off x="7153275" y="4836319"/>
            <a:ext cx="285750" cy="250031"/>
          </a:xfrm>
          <a:custGeom>
            <a:rect b="b" l="l" r="r" t="t"/>
            <a:pathLst>
              <a:path extrusionOk="0" h="250031" w="285750">
                <a:moveTo>
                  <a:pt x="0" y="242887"/>
                </a:moveTo>
                <a:lnTo>
                  <a:pt x="97631" y="0"/>
                </a:lnTo>
                <a:lnTo>
                  <a:pt x="285750" y="250031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97" name="Google Shape;497;p72"/>
          <p:cNvSpPr/>
          <p:nvPr/>
        </p:nvSpPr>
        <p:spPr>
          <a:xfrm>
            <a:off x="3731419" y="4019550"/>
            <a:ext cx="116681" cy="581025"/>
          </a:xfrm>
          <a:custGeom>
            <a:rect b="b" l="l" r="r" t="t"/>
            <a:pathLst>
              <a:path extrusionOk="0" h="581025" w="116681">
                <a:moveTo>
                  <a:pt x="116681" y="0"/>
                </a:moveTo>
                <a:lnTo>
                  <a:pt x="0" y="58102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98" name="Google Shape;498;p72"/>
          <p:cNvSpPr/>
          <p:nvPr/>
        </p:nvSpPr>
        <p:spPr>
          <a:xfrm>
            <a:off x="2645600" y="3886200"/>
            <a:ext cx="123825" cy="800100"/>
          </a:xfrm>
          <a:custGeom>
            <a:rect b="b" l="l" r="r" t="t"/>
            <a:pathLst>
              <a:path extrusionOk="0" h="800100" w="123825">
                <a:moveTo>
                  <a:pt x="0" y="0"/>
                </a:moveTo>
                <a:cubicBezTo>
                  <a:pt x="1588" y="266700"/>
                  <a:pt x="3175" y="533400"/>
                  <a:pt x="4763" y="800100"/>
                </a:cubicBezTo>
                <a:lnTo>
                  <a:pt x="123825" y="19050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99" name="Google Shape;499;p72"/>
          <p:cNvSpPr/>
          <p:nvPr/>
        </p:nvSpPr>
        <p:spPr>
          <a:xfrm>
            <a:off x="3071844" y="3448050"/>
            <a:ext cx="11906" cy="326231"/>
          </a:xfrm>
          <a:custGeom>
            <a:rect b="b" l="l" r="r" t="t"/>
            <a:pathLst>
              <a:path extrusionOk="0" h="326231" w="11906">
                <a:moveTo>
                  <a:pt x="11906" y="0"/>
                </a:moveTo>
                <a:lnTo>
                  <a:pt x="0" y="326231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00" name="Google Shape;500;p72"/>
          <p:cNvSpPr/>
          <p:nvPr/>
        </p:nvSpPr>
        <p:spPr>
          <a:xfrm>
            <a:off x="1574038" y="3069431"/>
            <a:ext cx="381000" cy="1300163"/>
          </a:xfrm>
          <a:custGeom>
            <a:rect b="b" l="l" r="r" t="t"/>
            <a:pathLst>
              <a:path extrusionOk="0" h="1300163" w="381000">
                <a:moveTo>
                  <a:pt x="0" y="1300163"/>
                </a:moveTo>
                <a:lnTo>
                  <a:pt x="38100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01" name="Google Shape;501;p72"/>
          <p:cNvSpPr/>
          <p:nvPr/>
        </p:nvSpPr>
        <p:spPr>
          <a:xfrm>
            <a:off x="1733550" y="3943350"/>
            <a:ext cx="442913" cy="204788"/>
          </a:xfrm>
          <a:custGeom>
            <a:rect b="b" l="l" r="r" t="t"/>
            <a:pathLst>
              <a:path extrusionOk="0" h="204788" w="442913">
                <a:moveTo>
                  <a:pt x="0" y="190500"/>
                </a:moveTo>
                <a:lnTo>
                  <a:pt x="442913" y="0"/>
                </a:lnTo>
                <a:lnTo>
                  <a:pt x="283369" y="204788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02" name="Google Shape;502;p72"/>
          <p:cNvSpPr/>
          <p:nvPr/>
        </p:nvSpPr>
        <p:spPr>
          <a:xfrm>
            <a:off x="2195513" y="4398169"/>
            <a:ext cx="97631" cy="483394"/>
          </a:xfrm>
          <a:custGeom>
            <a:rect b="b" l="l" r="r" t="t"/>
            <a:pathLst>
              <a:path extrusionOk="0" h="483394" w="97631">
                <a:moveTo>
                  <a:pt x="0" y="483394"/>
                </a:moveTo>
                <a:lnTo>
                  <a:pt x="97631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03" name="Google Shape;503;p72"/>
          <p:cNvSpPr/>
          <p:nvPr/>
        </p:nvSpPr>
        <p:spPr>
          <a:xfrm>
            <a:off x="988219" y="4286250"/>
            <a:ext cx="288131" cy="476250"/>
          </a:xfrm>
          <a:custGeom>
            <a:rect b="b" l="l" r="r" t="t"/>
            <a:pathLst>
              <a:path extrusionOk="0" h="476250" w="288131">
                <a:moveTo>
                  <a:pt x="0" y="119063"/>
                </a:moveTo>
                <a:lnTo>
                  <a:pt x="288131" y="476250"/>
                </a:lnTo>
                <a:lnTo>
                  <a:pt x="35719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04" name="Google Shape;504;p72"/>
          <p:cNvSpPr/>
          <p:nvPr/>
        </p:nvSpPr>
        <p:spPr>
          <a:xfrm>
            <a:off x="723931" y="3095625"/>
            <a:ext cx="302419" cy="700088"/>
          </a:xfrm>
          <a:custGeom>
            <a:rect b="b" l="l" r="r" t="t"/>
            <a:pathLst>
              <a:path extrusionOk="0" h="700088" w="302419">
                <a:moveTo>
                  <a:pt x="0" y="700088"/>
                </a:moveTo>
                <a:lnTo>
                  <a:pt x="302419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05" name="Google Shape;505;p72"/>
          <p:cNvSpPr/>
          <p:nvPr/>
        </p:nvSpPr>
        <p:spPr>
          <a:xfrm>
            <a:off x="947738" y="3786188"/>
            <a:ext cx="171450" cy="226218"/>
          </a:xfrm>
          <a:custGeom>
            <a:rect b="b" l="l" r="r" t="t"/>
            <a:pathLst>
              <a:path extrusionOk="0" h="226218" w="171450">
                <a:moveTo>
                  <a:pt x="126206" y="226218"/>
                </a:moveTo>
                <a:lnTo>
                  <a:pt x="171450" y="0"/>
                </a:lnTo>
                <a:lnTo>
                  <a:pt x="0" y="69056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506" name="Google Shape;506;p72"/>
          <p:cNvGrpSpPr/>
          <p:nvPr/>
        </p:nvGrpSpPr>
        <p:grpSpPr>
          <a:xfrm>
            <a:off x="466725" y="3452813"/>
            <a:ext cx="23813" cy="614362"/>
            <a:chOff x="466725" y="3452813"/>
            <a:chExt cx="23813" cy="614362"/>
          </a:xfrm>
        </p:grpSpPr>
        <p:sp>
          <p:nvSpPr>
            <p:cNvPr id="507" name="Google Shape;507;p72"/>
            <p:cNvSpPr/>
            <p:nvPr/>
          </p:nvSpPr>
          <p:spPr>
            <a:xfrm>
              <a:off x="466725" y="3452813"/>
              <a:ext cx="11906" cy="614362"/>
            </a:xfrm>
            <a:custGeom>
              <a:rect b="b" l="l" r="r" t="t"/>
              <a:pathLst>
                <a:path extrusionOk="0" h="614362" w="11906">
                  <a:moveTo>
                    <a:pt x="0" y="614362"/>
                  </a:moveTo>
                  <a:lnTo>
                    <a:pt x="11906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08" name="Google Shape;508;p72"/>
            <p:cNvSpPr/>
            <p:nvPr/>
          </p:nvSpPr>
          <p:spPr>
            <a:xfrm>
              <a:off x="473869" y="3452813"/>
              <a:ext cx="16669" cy="607218"/>
            </a:xfrm>
            <a:custGeom>
              <a:rect b="b" l="l" r="r" t="t"/>
              <a:pathLst>
                <a:path extrusionOk="0" h="607218" w="16669">
                  <a:moveTo>
                    <a:pt x="16669" y="607218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509" name="Google Shape;509;p72"/>
          <p:cNvGrpSpPr/>
          <p:nvPr/>
        </p:nvGrpSpPr>
        <p:grpSpPr>
          <a:xfrm>
            <a:off x="511175" y="4365109"/>
            <a:ext cx="161206" cy="279916"/>
            <a:chOff x="511175" y="4365109"/>
            <a:chExt cx="161206" cy="279916"/>
          </a:xfrm>
        </p:grpSpPr>
        <p:sp>
          <p:nvSpPr>
            <p:cNvPr id="510" name="Google Shape;510;p72"/>
            <p:cNvSpPr/>
            <p:nvPr/>
          </p:nvSpPr>
          <p:spPr>
            <a:xfrm>
              <a:off x="511175" y="4445000"/>
              <a:ext cx="98425" cy="200025"/>
            </a:xfrm>
            <a:custGeom>
              <a:rect b="b" l="l" r="r" t="t"/>
              <a:pathLst>
                <a:path extrusionOk="0" h="200025" w="98425">
                  <a:moveTo>
                    <a:pt x="0" y="200025"/>
                  </a:moveTo>
                  <a:lnTo>
                    <a:pt x="98425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11" name="Google Shape;511;p72"/>
            <p:cNvSpPr/>
            <p:nvPr/>
          </p:nvSpPr>
          <p:spPr>
            <a:xfrm rot="-857560">
              <a:off x="608621" y="4368402"/>
              <a:ext cx="45719" cy="151884"/>
            </a:xfrm>
            <a:prstGeom prst="leftBrace">
              <a:avLst>
                <a:gd fmla="val 38877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512" name="Google Shape;512;p72"/>
          <p:cNvGrpSpPr/>
          <p:nvPr/>
        </p:nvGrpSpPr>
        <p:grpSpPr>
          <a:xfrm>
            <a:off x="654845" y="3393281"/>
            <a:ext cx="388174" cy="868487"/>
            <a:chOff x="654845" y="3393281"/>
            <a:chExt cx="388174" cy="868487"/>
          </a:xfrm>
        </p:grpSpPr>
        <p:sp>
          <p:nvSpPr>
            <p:cNvPr id="513" name="Google Shape;513;p72"/>
            <p:cNvSpPr/>
            <p:nvPr/>
          </p:nvSpPr>
          <p:spPr>
            <a:xfrm>
              <a:off x="685831" y="3393281"/>
              <a:ext cx="357188" cy="800100"/>
            </a:xfrm>
            <a:custGeom>
              <a:rect b="b" l="l" r="r" t="t"/>
              <a:pathLst>
                <a:path extrusionOk="0" h="800100" w="357188">
                  <a:moveTo>
                    <a:pt x="173832" y="800100"/>
                  </a:moveTo>
                  <a:lnTo>
                    <a:pt x="357188" y="0"/>
                  </a:lnTo>
                  <a:lnTo>
                    <a:pt x="0" y="62865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14" name="Google Shape;514;p72"/>
            <p:cNvSpPr/>
            <p:nvPr/>
          </p:nvSpPr>
          <p:spPr>
            <a:xfrm>
              <a:off x="654845" y="4026692"/>
              <a:ext cx="73152" cy="7315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15" name="Google Shape;515;p72"/>
            <p:cNvSpPr/>
            <p:nvPr/>
          </p:nvSpPr>
          <p:spPr>
            <a:xfrm>
              <a:off x="819150" y="4188616"/>
              <a:ext cx="73152" cy="73152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516" name="Google Shape;516;p72"/>
          <p:cNvGrpSpPr/>
          <p:nvPr/>
        </p:nvGrpSpPr>
        <p:grpSpPr>
          <a:xfrm>
            <a:off x="738579" y="4410244"/>
            <a:ext cx="398071" cy="1133306"/>
            <a:chOff x="738579" y="4410244"/>
            <a:chExt cx="398071" cy="1133306"/>
          </a:xfrm>
        </p:grpSpPr>
        <p:sp>
          <p:nvSpPr>
            <p:cNvPr id="517" name="Google Shape;517;p72"/>
            <p:cNvSpPr/>
            <p:nvPr/>
          </p:nvSpPr>
          <p:spPr>
            <a:xfrm>
              <a:off x="765175" y="4454525"/>
              <a:ext cx="371475" cy="1089025"/>
            </a:xfrm>
            <a:custGeom>
              <a:rect b="b" l="l" r="r" t="t"/>
              <a:pathLst>
                <a:path extrusionOk="0" h="1089025" w="371475">
                  <a:moveTo>
                    <a:pt x="371475" y="1089025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18" name="Google Shape;518;p72"/>
            <p:cNvSpPr/>
            <p:nvPr/>
          </p:nvSpPr>
          <p:spPr>
            <a:xfrm rot="-804248">
              <a:off x="743505" y="4412801"/>
              <a:ext cx="27432" cy="4572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Division in meiosis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occurs in four phases: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prophase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metaphase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anaphase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telophase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cytokinesis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7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74"/>
          <p:cNvPicPr preferRelativeResize="0"/>
          <p:nvPr/>
        </p:nvPicPr>
        <p:blipFill rotWithShape="1">
          <a:blip r:embed="rId3">
            <a:alphaModFix/>
          </a:blip>
          <a:srcRect b="2520" l="0" r="0" t="0"/>
          <a:stretch/>
        </p:blipFill>
        <p:spPr>
          <a:xfrm>
            <a:off x="298704" y="481584"/>
            <a:ext cx="8546592" cy="5894832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7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13.8a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74"/>
          <p:cNvSpPr txBox="1"/>
          <p:nvPr/>
        </p:nvSpPr>
        <p:spPr>
          <a:xfrm>
            <a:off x="1539833" y="590779"/>
            <a:ext cx="6025689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MEIOSIS </a:t>
            </a: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Separates homologous chromosomes</a:t>
            </a:r>
            <a:endParaRPr/>
          </a:p>
        </p:txBody>
      </p:sp>
      <p:sp>
        <p:nvSpPr>
          <p:cNvPr id="533" name="Google Shape;533;p74"/>
          <p:cNvSpPr txBox="1"/>
          <p:nvPr/>
        </p:nvSpPr>
        <p:spPr>
          <a:xfrm>
            <a:off x="963571" y="1271813"/>
            <a:ext cx="1141338" cy="243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Prophase </a:t>
            </a:r>
            <a:r>
              <a:rPr b="1" lang="en-US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534" name="Google Shape;534;p74"/>
          <p:cNvSpPr txBox="1"/>
          <p:nvPr/>
        </p:nvSpPr>
        <p:spPr>
          <a:xfrm>
            <a:off x="3199565" y="1269432"/>
            <a:ext cx="1274388" cy="243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Metaphase </a:t>
            </a:r>
            <a:r>
              <a:rPr b="1" lang="en-US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535" name="Google Shape;535;p74"/>
          <p:cNvSpPr txBox="1"/>
          <p:nvPr/>
        </p:nvSpPr>
        <p:spPr>
          <a:xfrm>
            <a:off x="5272045" y="1269432"/>
            <a:ext cx="1189428" cy="243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Anaphase </a:t>
            </a:r>
            <a:r>
              <a:rPr b="1" lang="en-US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536" name="Google Shape;536;p74"/>
          <p:cNvSpPr txBox="1"/>
          <p:nvPr/>
        </p:nvSpPr>
        <p:spPr>
          <a:xfrm>
            <a:off x="5295858" y="1893320"/>
            <a:ext cx="11060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Sister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chromatids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remain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attached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74"/>
          <p:cNvSpPr txBox="1"/>
          <p:nvPr/>
        </p:nvSpPr>
        <p:spPr>
          <a:xfrm>
            <a:off x="7068328" y="1193232"/>
            <a:ext cx="1675139" cy="487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Telophase </a:t>
            </a:r>
            <a:r>
              <a:rPr b="1" lang="en-US" sz="1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0" lvl="0" marL="0" marR="0" rtl="0" algn="ctr">
              <a:lnSpc>
                <a:spcPct val="114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Cytokinesis</a:t>
            </a:r>
            <a:endParaRPr b="1"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74"/>
          <p:cNvSpPr txBox="1"/>
          <p:nvPr/>
        </p:nvSpPr>
        <p:spPr>
          <a:xfrm>
            <a:off x="1128671" y="1890939"/>
            <a:ext cx="11958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Centrosome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(with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centriole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pair)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74"/>
          <p:cNvSpPr txBox="1"/>
          <p:nvPr/>
        </p:nvSpPr>
        <p:spPr>
          <a:xfrm>
            <a:off x="2743158" y="2160020"/>
            <a:ext cx="14956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Kinetochore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(at centromere)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74"/>
          <p:cNvSpPr txBox="1"/>
          <p:nvPr/>
        </p:nvSpPr>
        <p:spPr>
          <a:xfrm>
            <a:off x="333333" y="2550545"/>
            <a:ext cx="809517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Sister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chroma-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74"/>
          <p:cNvSpPr txBox="1"/>
          <p:nvPr/>
        </p:nvSpPr>
        <p:spPr>
          <a:xfrm>
            <a:off x="1452521" y="2877570"/>
            <a:ext cx="103714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Chiasmata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74"/>
          <p:cNvSpPr txBox="1"/>
          <p:nvPr/>
        </p:nvSpPr>
        <p:spPr>
          <a:xfrm>
            <a:off x="2336758" y="3114107"/>
            <a:ext cx="740587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Spindle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micro-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tubules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74"/>
          <p:cNvSpPr txBox="1"/>
          <p:nvPr/>
        </p:nvSpPr>
        <p:spPr>
          <a:xfrm>
            <a:off x="3345614" y="3034734"/>
            <a:ext cx="12888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Kinetochore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microtubules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74"/>
          <p:cNvSpPr txBox="1"/>
          <p:nvPr/>
        </p:nvSpPr>
        <p:spPr>
          <a:xfrm>
            <a:off x="330158" y="5224688"/>
            <a:ext cx="820738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 of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homo-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logous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chromo-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74"/>
          <p:cNvSpPr txBox="1"/>
          <p:nvPr/>
        </p:nvSpPr>
        <p:spPr>
          <a:xfrm>
            <a:off x="1238779" y="6143850"/>
            <a:ext cx="115095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Centromere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74"/>
          <p:cNvSpPr txBox="1"/>
          <p:nvPr/>
        </p:nvSpPr>
        <p:spPr>
          <a:xfrm>
            <a:off x="1824789" y="5129439"/>
            <a:ext cx="1048364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Fragments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nuclear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envelope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74"/>
          <p:cNvSpPr txBox="1"/>
          <p:nvPr/>
        </p:nvSpPr>
        <p:spPr>
          <a:xfrm>
            <a:off x="3734552" y="5546159"/>
            <a:ext cx="10595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Metaphase</a:t>
            </a:r>
            <a:endParaRPr/>
          </a:p>
          <a:p>
            <a:pPr indent="0" lvl="0" marL="0" marR="0" rtl="0" algn="ctr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plate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74"/>
          <p:cNvSpPr txBox="1"/>
          <p:nvPr/>
        </p:nvSpPr>
        <p:spPr>
          <a:xfrm>
            <a:off x="4892633" y="4968307"/>
            <a:ext cx="1401025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Homologous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chromosomes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separate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74"/>
          <p:cNvSpPr txBox="1"/>
          <p:nvPr/>
        </p:nvSpPr>
        <p:spPr>
          <a:xfrm>
            <a:off x="6528552" y="4664301"/>
            <a:ext cx="8992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Cleavage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furrow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74"/>
          <p:cNvSpPr/>
          <p:nvPr/>
        </p:nvSpPr>
        <p:spPr>
          <a:xfrm>
            <a:off x="7143750" y="3946525"/>
            <a:ext cx="460375" cy="714375"/>
          </a:xfrm>
          <a:custGeom>
            <a:rect b="b" l="l" r="r" t="t"/>
            <a:pathLst>
              <a:path extrusionOk="0" h="714375" w="460375">
                <a:moveTo>
                  <a:pt x="0" y="714375"/>
                </a:moveTo>
                <a:lnTo>
                  <a:pt x="460375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51" name="Google Shape;551;p74"/>
          <p:cNvSpPr/>
          <p:nvPr/>
        </p:nvSpPr>
        <p:spPr>
          <a:xfrm>
            <a:off x="5226050" y="3676650"/>
            <a:ext cx="238125" cy="1311275"/>
          </a:xfrm>
          <a:custGeom>
            <a:rect b="b" l="l" r="r" t="t"/>
            <a:pathLst>
              <a:path extrusionOk="0" h="1311275" w="238125">
                <a:moveTo>
                  <a:pt x="0" y="0"/>
                </a:moveTo>
                <a:lnTo>
                  <a:pt x="22225" y="1311275"/>
                </a:lnTo>
                <a:lnTo>
                  <a:pt x="238125" y="36830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52" name="Google Shape;552;p74"/>
          <p:cNvSpPr/>
          <p:nvPr/>
        </p:nvSpPr>
        <p:spPr>
          <a:xfrm>
            <a:off x="5784850" y="2828925"/>
            <a:ext cx="288925" cy="625475"/>
          </a:xfrm>
          <a:custGeom>
            <a:rect b="b" l="l" r="r" t="t"/>
            <a:pathLst>
              <a:path extrusionOk="0" h="625475" w="288925">
                <a:moveTo>
                  <a:pt x="288925" y="625475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53" name="Google Shape;553;p74"/>
          <p:cNvSpPr/>
          <p:nvPr/>
        </p:nvSpPr>
        <p:spPr>
          <a:xfrm>
            <a:off x="5229225" y="3679031"/>
            <a:ext cx="235744" cy="1304925"/>
          </a:xfrm>
          <a:custGeom>
            <a:rect b="b" l="l" r="r" t="t"/>
            <a:pathLst>
              <a:path extrusionOk="0" h="1304925" w="235744">
                <a:moveTo>
                  <a:pt x="0" y="0"/>
                </a:moveTo>
                <a:lnTo>
                  <a:pt x="19050" y="1304925"/>
                </a:lnTo>
                <a:lnTo>
                  <a:pt x="235744" y="369094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54" name="Google Shape;554;p74"/>
          <p:cNvSpPr/>
          <p:nvPr/>
        </p:nvSpPr>
        <p:spPr>
          <a:xfrm>
            <a:off x="3376613" y="3512344"/>
            <a:ext cx="573881" cy="681037"/>
          </a:xfrm>
          <a:custGeom>
            <a:rect b="b" l="l" r="r" t="t"/>
            <a:pathLst>
              <a:path extrusionOk="0" h="681037" w="573881">
                <a:moveTo>
                  <a:pt x="0" y="657225"/>
                </a:moveTo>
                <a:lnTo>
                  <a:pt x="304800" y="0"/>
                </a:lnTo>
                <a:lnTo>
                  <a:pt x="573881" y="681037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55" name="Google Shape;555;p74"/>
          <p:cNvSpPr/>
          <p:nvPr/>
        </p:nvSpPr>
        <p:spPr>
          <a:xfrm>
            <a:off x="1795463" y="3459956"/>
            <a:ext cx="516731" cy="414338"/>
          </a:xfrm>
          <a:custGeom>
            <a:rect b="b" l="l" r="r" t="t"/>
            <a:pathLst>
              <a:path extrusionOk="0" h="414338" w="516731">
                <a:moveTo>
                  <a:pt x="0" y="147638"/>
                </a:moveTo>
                <a:lnTo>
                  <a:pt x="516731" y="0"/>
                </a:lnTo>
                <a:lnTo>
                  <a:pt x="257175" y="414338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56" name="Google Shape;556;p74"/>
          <p:cNvSpPr/>
          <p:nvPr/>
        </p:nvSpPr>
        <p:spPr>
          <a:xfrm>
            <a:off x="545306" y="3243263"/>
            <a:ext cx="342900" cy="788193"/>
          </a:xfrm>
          <a:custGeom>
            <a:rect b="b" l="l" r="r" t="t"/>
            <a:pathLst>
              <a:path extrusionOk="0" h="788193" w="342900">
                <a:moveTo>
                  <a:pt x="288132" y="788193"/>
                </a:moveTo>
                <a:lnTo>
                  <a:pt x="0" y="0"/>
                </a:lnTo>
                <a:lnTo>
                  <a:pt x="342900" y="77152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57" name="Google Shape;557;p74"/>
          <p:cNvSpPr/>
          <p:nvPr/>
        </p:nvSpPr>
        <p:spPr>
          <a:xfrm>
            <a:off x="1376363" y="2821781"/>
            <a:ext cx="0" cy="666750"/>
          </a:xfrm>
          <a:custGeom>
            <a:rect b="b" l="l" r="r" t="t"/>
            <a:pathLst>
              <a:path extrusionOk="0" h="666750" w="120000">
                <a:moveTo>
                  <a:pt x="0" y="0"/>
                </a:moveTo>
                <a:lnTo>
                  <a:pt x="0" y="6667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58" name="Google Shape;558;p74"/>
          <p:cNvSpPr/>
          <p:nvPr/>
        </p:nvSpPr>
        <p:spPr>
          <a:xfrm>
            <a:off x="1885950" y="4471988"/>
            <a:ext cx="245269" cy="681037"/>
          </a:xfrm>
          <a:custGeom>
            <a:rect b="b" l="l" r="r" t="t"/>
            <a:pathLst>
              <a:path extrusionOk="0" h="681037" w="245269">
                <a:moveTo>
                  <a:pt x="0" y="238125"/>
                </a:moveTo>
                <a:lnTo>
                  <a:pt x="245269" y="681037"/>
                </a:lnTo>
                <a:lnTo>
                  <a:pt x="66675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59" name="Google Shape;559;p74"/>
          <p:cNvSpPr/>
          <p:nvPr/>
        </p:nvSpPr>
        <p:spPr>
          <a:xfrm>
            <a:off x="4371975" y="4695825"/>
            <a:ext cx="114300" cy="815975"/>
          </a:xfrm>
          <a:custGeom>
            <a:rect b="b" l="l" r="r" t="t"/>
            <a:pathLst>
              <a:path extrusionOk="0" h="815975" w="114300">
                <a:moveTo>
                  <a:pt x="0" y="815975"/>
                </a:moveTo>
                <a:lnTo>
                  <a:pt x="11430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560" name="Google Shape;560;p74"/>
          <p:cNvGrpSpPr/>
          <p:nvPr/>
        </p:nvGrpSpPr>
        <p:grpSpPr>
          <a:xfrm>
            <a:off x="926306" y="4624278"/>
            <a:ext cx="319514" cy="564466"/>
            <a:chOff x="926306" y="4624278"/>
            <a:chExt cx="319514" cy="564466"/>
          </a:xfrm>
        </p:grpSpPr>
        <p:sp>
          <p:nvSpPr>
            <p:cNvPr id="561" name="Google Shape;561;p74"/>
            <p:cNvSpPr/>
            <p:nvPr/>
          </p:nvSpPr>
          <p:spPr>
            <a:xfrm>
              <a:off x="926306" y="4783931"/>
              <a:ext cx="197644" cy="404813"/>
            </a:xfrm>
            <a:custGeom>
              <a:rect b="b" l="l" r="r" t="t"/>
              <a:pathLst>
                <a:path extrusionOk="0" h="404813" w="197644">
                  <a:moveTo>
                    <a:pt x="0" y="404813"/>
                  </a:moveTo>
                  <a:lnTo>
                    <a:pt x="197644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62" name="Google Shape;562;p74"/>
            <p:cNvSpPr/>
            <p:nvPr/>
          </p:nvSpPr>
          <p:spPr>
            <a:xfrm rot="-857560">
              <a:off x="1117635" y="4631133"/>
              <a:ext cx="92869" cy="297749"/>
            </a:xfrm>
            <a:prstGeom prst="leftBrace">
              <a:avLst>
                <a:gd fmla="val 38877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563" name="Google Shape;563;p74"/>
          <p:cNvGrpSpPr/>
          <p:nvPr/>
        </p:nvGrpSpPr>
        <p:grpSpPr>
          <a:xfrm>
            <a:off x="1202526" y="3117056"/>
            <a:ext cx="519118" cy="1316733"/>
            <a:chOff x="1202526" y="3117056"/>
            <a:chExt cx="519118" cy="1316733"/>
          </a:xfrm>
        </p:grpSpPr>
        <p:sp>
          <p:nvSpPr>
            <p:cNvPr id="564" name="Google Shape;564;p74"/>
            <p:cNvSpPr/>
            <p:nvPr/>
          </p:nvSpPr>
          <p:spPr>
            <a:xfrm>
              <a:off x="1297781" y="3117056"/>
              <a:ext cx="423863" cy="1152525"/>
            </a:xfrm>
            <a:custGeom>
              <a:rect b="b" l="l" r="r" t="t"/>
              <a:pathLst>
                <a:path extrusionOk="0" h="1152525" w="423863">
                  <a:moveTo>
                    <a:pt x="352425" y="1152525"/>
                  </a:moveTo>
                  <a:lnTo>
                    <a:pt x="423863" y="0"/>
                  </a:lnTo>
                  <a:lnTo>
                    <a:pt x="0" y="833438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65" name="Google Shape;565;p74"/>
            <p:cNvSpPr/>
            <p:nvPr/>
          </p:nvSpPr>
          <p:spPr>
            <a:xfrm>
              <a:off x="1523995" y="4260053"/>
              <a:ext cx="173736" cy="173736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66" name="Google Shape;566;p74"/>
            <p:cNvSpPr/>
            <p:nvPr/>
          </p:nvSpPr>
          <p:spPr>
            <a:xfrm>
              <a:off x="1202526" y="3943348"/>
              <a:ext cx="173736" cy="173736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567" name="Google Shape;567;p74"/>
          <p:cNvGrpSpPr/>
          <p:nvPr/>
        </p:nvGrpSpPr>
        <p:grpSpPr>
          <a:xfrm>
            <a:off x="1381019" y="4720578"/>
            <a:ext cx="423969" cy="1446860"/>
            <a:chOff x="1381019" y="4720578"/>
            <a:chExt cx="423969" cy="1446860"/>
          </a:xfrm>
        </p:grpSpPr>
        <p:sp>
          <p:nvSpPr>
            <p:cNvPr id="568" name="Google Shape;568;p74"/>
            <p:cNvSpPr/>
            <p:nvPr/>
          </p:nvSpPr>
          <p:spPr>
            <a:xfrm>
              <a:off x="1438275" y="4819650"/>
              <a:ext cx="366713" cy="1347788"/>
            </a:xfrm>
            <a:custGeom>
              <a:rect b="b" l="l" r="r" t="t"/>
              <a:pathLst>
                <a:path extrusionOk="0" h="1347788" w="366713">
                  <a:moveTo>
                    <a:pt x="366713" y="1347788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69" name="Google Shape;569;p74"/>
            <p:cNvSpPr/>
            <p:nvPr/>
          </p:nvSpPr>
          <p:spPr>
            <a:xfrm rot="-1106021">
              <a:off x="1394068" y="4726906"/>
              <a:ext cx="54864" cy="9144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570" name="Google Shape;570;p74"/>
          <p:cNvSpPr/>
          <p:nvPr/>
        </p:nvSpPr>
        <p:spPr>
          <a:xfrm>
            <a:off x="3081338" y="2633663"/>
            <a:ext cx="176212" cy="1995487"/>
          </a:xfrm>
          <a:custGeom>
            <a:rect b="b" l="l" r="r" t="t"/>
            <a:pathLst>
              <a:path extrusionOk="0" h="1995487" w="176212">
                <a:moveTo>
                  <a:pt x="0" y="1995487"/>
                </a:moveTo>
                <a:lnTo>
                  <a:pt x="176212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5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Prophase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early prophase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each chromosome pairs with its homolog and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crossing over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染色體互換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X-shaped regions called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chiasmata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染色體交叉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sites of crossovers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7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Metaphase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metaphase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pairs of homologs line up at the metaphase plate, with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 chromosome facing each pole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Microtubules from one pole are attached to the kinetochore of one chromosome of each pair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Microtubules from the other pole are attached to the kinetochore of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other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chromosome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7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7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Anaphase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anaphase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pairs of homologous chromosomes separate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chromosome of each pair moves toward opposite poles, guided by the spindle apparatus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Sister chromatids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remain attached at the centromere and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move as one unit toward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pole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7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8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Telophase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Cytokinesis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beginning of telophase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each half of the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 has 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haploid set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chromosomes; each chromosome still consists of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sister chromatids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Cytokinesis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usually occurs simultaneously, forming two haploid daughter cells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7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animal cells, a cleavage furrow forms; in plant cells, a cell plate forms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chromosome replication occurs between the end of meiosis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 beginning of meiosis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because the chromosomes are already replicated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7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0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Division in meiosis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also occurs in four phases: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prophase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metaphase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anaphase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telophase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cytokinesis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Meiosis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very similar to mitosis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80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81"/>
          <p:cNvPicPr preferRelativeResize="0"/>
          <p:nvPr/>
        </p:nvPicPr>
        <p:blipFill rotWithShape="1">
          <a:blip r:embed="rId3">
            <a:alphaModFix/>
          </a:blip>
          <a:srcRect b="2331" l="0" r="0" t="0"/>
          <a:stretch/>
        </p:blipFill>
        <p:spPr>
          <a:xfrm>
            <a:off x="353568" y="237744"/>
            <a:ext cx="8436864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81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13.8b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81"/>
          <p:cNvSpPr txBox="1"/>
          <p:nvPr/>
        </p:nvSpPr>
        <p:spPr>
          <a:xfrm>
            <a:off x="1648920" y="307361"/>
            <a:ext cx="5918287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MEIOSIS </a:t>
            </a:r>
            <a:r>
              <a:rPr b="1"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r>
              <a:rPr b="1"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Separates sister chromatids</a:t>
            </a:r>
            <a:endParaRPr/>
          </a:p>
        </p:txBody>
      </p:sp>
      <p:sp>
        <p:nvSpPr>
          <p:cNvPr id="620" name="Google Shape;620;p81"/>
          <p:cNvSpPr txBox="1"/>
          <p:nvPr/>
        </p:nvSpPr>
        <p:spPr>
          <a:xfrm>
            <a:off x="620221" y="1045550"/>
            <a:ext cx="1439497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Prophase </a:t>
            </a: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endParaRPr/>
          </a:p>
        </p:txBody>
      </p:sp>
      <p:sp>
        <p:nvSpPr>
          <p:cNvPr id="621" name="Google Shape;621;p81"/>
          <p:cNvSpPr txBox="1"/>
          <p:nvPr/>
        </p:nvSpPr>
        <p:spPr>
          <a:xfrm>
            <a:off x="2579990" y="1047931"/>
            <a:ext cx="1594988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Metaphase </a:t>
            </a: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endParaRPr/>
          </a:p>
        </p:txBody>
      </p:sp>
      <p:sp>
        <p:nvSpPr>
          <p:cNvPr id="622" name="Google Shape;622;p81"/>
          <p:cNvSpPr txBox="1"/>
          <p:nvPr/>
        </p:nvSpPr>
        <p:spPr>
          <a:xfrm>
            <a:off x="4650089" y="1045550"/>
            <a:ext cx="1497205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Anaphase </a:t>
            </a: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endParaRPr/>
          </a:p>
        </p:txBody>
      </p:sp>
      <p:sp>
        <p:nvSpPr>
          <p:cNvPr id="623" name="Google Shape;623;p81"/>
          <p:cNvSpPr txBox="1"/>
          <p:nvPr/>
        </p:nvSpPr>
        <p:spPr>
          <a:xfrm>
            <a:off x="6638432" y="922519"/>
            <a:ext cx="1966885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Telophase </a:t>
            </a: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 </a:t>
            </a:r>
            <a:endParaRPr/>
          </a:p>
          <a:p>
            <a:pPr indent="0" lvl="0" marL="0" marR="0" rtl="0" algn="ctr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Cytokinesis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81"/>
          <p:cNvSpPr txBox="1"/>
          <p:nvPr/>
        </p:nvSpPr>
        <p:spPr>
          <a:xfrm>
            <a:off x="4877101" y="4153082"/>
            <a:ext cx="194925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Sister chromatids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separate</a:t>
            </a:r>
            <a:endParaRPr b="1"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81"/>
          <p:cNvSpPr txBox="1"/>
          <p:nvPr/>
        </p:nvSpPr>
        <p:spPr>
          <a:xfrm>
            <a:off x="6774164" y="4513444"/>
            <a:ext cx="1897955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Haploid daughter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cells forming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81"/>
          <p:cNvSpPr/>
          <p:nvPr/>
        </p:nvSpPr>
        <p:spPr>
          <a:xfrm>
            <a:off x="5291138" y="4667250"/>
            <a:ext cx="590550" cy="623888"/>
          </a:xfrm>
          <a:custGeom>
            <a:rect b="b" l="l" r="r" t="t"/>
            <a:pathLst>
              <a:path extrusionOk="0" h="623888" w="590550">
                <a:moveTo>
                  <a:pt x="0" y="600075"/>
                </a:moveTo>
                <a:lnTo>
                  <a:pt x="133350" y="0"/>
                </a:lnTo>
                <a:lnTo>
                  <a:pt x="590550" y="623888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6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13.1: Offspring acquire genes from parents by inheriting chromosomes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literal sense, children do not inherit particular physical traits from their parents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genes that are actually inherited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2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Prophase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prophase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 spindle apparatus forms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late prophase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chromosomes (each still composed of two chromatids) move toward the metaphase plate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82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Metaphase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metaphase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sister chromatids are arranged at the metaphase plate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of crossing over in meiosis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sister chromatids of each chromosome are no longer genetically identical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kinetochores of sister chromatids attach to microtubules extending from opposite poles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8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Anaphase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anaphase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sister chromatids separate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sister chromatids of each chromosome now move as two newly individual chromosomes toward opposite poles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8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5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Telophase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Cytokinesis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telophase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chromosomes arrive at opposite poles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Nuclei form, and the chromosomes begin decondensing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8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Cytokinesis separates the cytoplasm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end of meiosis, there are four daughter cells, each with a haploid set of unreplicated chromosomes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daughter cell is genetically distinct from the others and from the parent cell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8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7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Crossing Over and </a:t>
            </a:r>
            <a:r>
              <a:rPr b="1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Synapsis(</a:t>
            </a:r>
            <a:r>
              <a:rPr b="0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聯會) 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Prophase </a:t>
            </a: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1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p87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interphase, the sister chromatids are held together by proteins called cohesins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nonsister chromatids are broken at precisely corresponding positions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zipper-like structure called the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synaptonemal complex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聯會複合體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holds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homologs同源基因together tightly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synapsis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DNA breaks are repaired, joining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DNA from one nonsister chromatid to the corresponding segment of another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8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Google Shape;674;p88"/>
          <p:cNvPicPr preferRelativeResize="0"/>
          <p:nvPr/>
        </p:nvPicPr>
        <p:blipFill rotWithShape="1">
          <a:blip r:embed="rId3">
            <a:alphaModFix/>
          </a:blip>
          <a:srcRect b="3715" l="0" r="0" t="0"/>
          <a:stretch/>
        </p:blipFill>
        <p:spPr>
          <a:xfrm>
            <a:off x="298704" y="1453896"/>
            <a:ext cx="8546592" cy="3950208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8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13.9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88"/>
          <p:cNvSpPr txBox="1"/>
          <p:nvPr/>
        </p:nvSpPr>
        <p:spPr>
          <a:xfrm>
            <a:off x="3086664" y="1459710"/>
            <a:ext cx="1679947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8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 of homologous</a:t>
            </a:r>
            <a:endParaRPr/>
          </a:p>
          <a:p>
            <a:pPr indent="0" lvl="0" marL="0" marR="0" rtl="0" algn="l">
              <a:lnSpc>
                <a:spcPct val="1148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chromosomes:</a:t>
            </a:r>
            <a:endParaRPr b="1"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88"/>
          <p:cNvSpPr txBox="1"/>
          <p:nvPr/>
        </p:nvSpPr>
        <p:spPr>
          <a:xfrm>
            <a:off x="4756714" y="1464472"/>
            <a:ext cx="965008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Sister</a:t>
            </a:r>
            <a:endParaRPr/>
          </a:p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chromatids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88"/>
          <p:cNvSpPr txBox="1"/>
          <p:nvPr/>
        </p:nvSpPr>
        <p:spPr>
          <a:xfrm>
            <a:off x="326011" y="1981204"/>
            <a:ext cx="577081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DNA</a:t>
            </a:r>
            <a:endParaRPr/>
          </a:p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88"/>
          <p:cNvSpPr txBox="1"/>
          <p:nvPr/>
        </p:nvSpPr>
        <p:spPr>
          <a:xfrm>
            <a:off x="1292789" y="2005810"/>
            <a:ext cx="1006686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Centromere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88"/>
          <p:cNvSpPr txBox="1"/>
          <p:nvPr/>
        </p:nvSpPr>
        <p:spPr>
          <a:xfrm>
            <a:off x="2438964" y="2052646"/>
            <a:ext cx="577081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DNA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88"/>
          <p:cNvSpPr txBox="1"/>
          <p:nvPr/>
        </p:nvSpPr>
        <p:spPr>
          <a:xfrm>
            <a:off x="995926" y="2320135"/>
            <a:ext cx="804707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Cohesins</a:t>
            </a:r>
            <a:endParaRPr/>
          </a:p>
        </p:txBody>
      </p:sp>
      <p:sp>
        <p:nvSpPr>
          <p:cNvPr id="682" name="Google Shape;682;p88"/>
          <p:cNvSpPr txBox="1"/>
          <p:nvPr/>
        </p:nvSpPr>
        <p:spPr>
          <a:xfrm>
            <a:off x="3313676" y="2067723"/>
            <a:ext cx="96500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Paternal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sister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chromatids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88"/>
          <p:cNvSpPr txBox="1"/>
          <p:nvPr/>
        </p:nvSpPr>
        <p:spPr>
          <a:xfrm>
            <a:off x="3312089" y="2969423"/>
            <a:ext cx="96500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Maternal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sister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chromatids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88"/>
          <p:cNvSpPr txBox="1"/>
          <p:nvPr/>
        </p:nvSpPr>
        <p:spPr>
          <a:xfrm>
            <a:off x="1114989" y="3931448"/>
            <a:ext cx="1442703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Synaptonemal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 forming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88"/>
          <p:cNvSpPr txBox="1"/>
          <p:nvPr/>
        </p:nvSpPr>
        <p:spPr>
          <a:xfrm>
            <a:off x="5317920" y="1939929"/>
            <a:ext cx="965008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Sister</a:t>
            </a:r>
            <a:endParaRPr/>
          </a:p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chromatids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88"/>
          <p:cNvSpPr txBox="1"/>
          <p:nvPr/>
        </p:nvSpPr>
        <p:spPr>
          <a:xfrm>
            <a:off x="6498201" y="1464472"/>
            <a:ext cx="1223092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Synaptonemal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88"/>
          <p:cNvSpPr txBox="1"/>
          <p:nvPr/>
        </p:nvSpPr>
        <p:spPr>
          <a:xfrm>
            <a:off x="5928633" y="3242473"/>
            <a:ext cx="921727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Crossovers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88"/>
          <p:cNvSpPr txBox="1"/>
          <p:nvPr/>
        </p:nvSpPr>
        <p:spPr>
          <a:xfrm>
            <a:off x="5432989" y="4033048"/>
            <a:ext cx="905697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Chiasmata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88"/>
          <p:cNvSpPr/>
          <p:nvPr/>
        </p:nvSpPr>
        <p:spPr>
          <a:xfrm>
            <a:off x="464344" y="2400300"/>
            <a:ext cx="280987" cy="650081"/>
          </a:xfrm>
          <a:custGeom>
            <a:rect b="b" l="l" r="r" t="t"/>
            <a:pathLst>
              <a:path extrusionOk="0" h="650081" w="280987">
                <a:moveTo>
                  <a:pt x="280987" y="650081"/>
                </a:moveTo>
                <a:lnTo>
                  <a:pt x="0" y="0"/>
                </a:lnTo>
                <a:lnTo>
                  <a:pt x="266700" y="473869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90" name="Google Shape;690;p88"/>
          <p:cNvSpPr/>
          <p:nvPr/>
        </p:nvSpPr>
        <p:spPr>
          <a:xfrm>
            <a:off x="1159669" y="2500313"/>
            <a:ext cx="145256" cy="407193"/>
          </a:xfrm>
          <a:custGeom>
            <a:rect b="b" l="l" r="r" t="t"/>
            <a:pathLst>
              <a:path extrusionOk="0" h="407193" w="145256">
                <a:moveTo>
                  <a:pt x="0" y="238125"/>
                </a:moveTo>
                <a:lnTo>
                  <a:pt x="121444" y="0"/>
                </a:lnTo>
                <a:lnTo>
                  <a:pt x="145256" y="407193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91" name="Google Shape;691;p88"/>
          <p:cNvSpPr/>
          <p:nvPr/>
        </p:nvSpPr>
        <p:spPr>
          <a:xfrm>
            <a:off x="1866900" y="2212181"/>
            <a:ext cx="0" cy="516732"/>
          </a:xfrm>
          <a:custGeom>
            <a:rect b="b" l="l" r="r" t="t"/>
            <a:pathLst>
              <a:path extrusionOk="0" h="516732" w="120000">
                <a:moveTo>
                  <a:pt x="0" y="0"/>
                </a:moveTo>
                <a:lnTo>
                  <a:pt x="0" y="516732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92" name="Google Shape;692;p88"/>
          <p:cNvSpPr/>
          <p:nvPr/>
        </p:nvSpPr>
        <p:spPr>
          <a:xfrm>
            <a:off x="2650331" y="2447925"/>
            <a:ext cx="192882" cy="435769"/>
          </a:xfrm>
          <a:custGeom>
            <a:rect b="b" l="l" r="r" t="t"/>
            <a:pathLst>
              <a:path extrusionOk="0" h="435769" w="192882">
                <a:moveTo>
                  <a:pt x="192882" y="435769"/>
                </a:moveTo>
                <a:lnTo>
                  <a:pt x="0" y="0"/>
                </a:lnTo>
                <a:lnTo>
                  <a:pt x="159544" y="259556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693" name="Google Shape;693;p88"/>
          <p:cNvGrpSpPr/>
          <p:nvPr/>
        </p:nvGrpSpPr>
        <p:grpSpPr>
          <a:xfrm>
            <a:off x="3098006" y="2386013"/>
            <a:ext cx="178594" cy="295275"/>
            <a:chOff x="3098006" y="2386013"/>
            <a:chExt cx="178594" cy="295275"/>
          </a:xfrm>
        </p:grpSpPr>
        <p:sp>
          <p:nvSpPr>
            <p:cNvPr id="694" name="Google Shape;694;p88"/>
            <p:cNvSpPr/>
            <p:nvPr/>
          </p:nvSpPr>
          <p:spPr>
            <a:xfrm>
              <a:off x="3098006" y="2495550"/>
              <a:ext cx="80963" cy="185738"/>
            </a:xfrm>
            <a:custGeom>
              <a:rect b="b" l="l" r="r" t="t"/>
              <a:pathLst>
                <a:path extrusionOk="0" h="185738" w="80963">
                  <a:moveTo>
                    <a:pt x="0" y="0"/>
                  </a:moveTo>
                  <a:lnTo>
                    <a:pt x="80963" y="0"/>
                  </a:lnTo>
                  <a:lnTo>
                    <a:pt x="80963" y="185738"/>
                  </a:lnTo>
                  <a:lnTo>
                    <a:pt x="7144" y="185738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95" name="Google Shape;695;p88"/>
            <p:cNvSpPr/>
            <p:nvPr/>
          </p:nvSpPr>
          <p:spPr>
            <a:xfrm>
              <a:off x="3176588" y="2386013"/>
              <a:ext cx="100012" cy="202406"/>
            </a:xfrm>
            <a:custGeom>
              <a:rect b="b" l="l" r="r" t="t"/>
              <a:pathLst>
                <a:path extrusionOk="0" h="202406" w="100012">
                  <a:moveTo>
                    <a:pt x="0" y="202406"/>
                  </a:moveTo>
                  <a:lnTo>
                    <a:pt x="10001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696" name="Google Shape;696;p88"/>
          <p:cNvGrpSpPr/>
          <p:nvPr/>
        </p:nvGrpSpPr>
        <p:grpSpPr>
          <a:xfrm>
            <a:off x="3098006" y="2721768"/>
            <a:ext cx="171450" cy="542926"/>
            <a:chOff x="3098006" y="2721768"/>
            <a:chExt cx="171450" cy="542926"/>
          </a:xfrm>
        </p:grpSpPr>
        <p:sp>
          <p:nvSpPr>
            <p:cNvPr id="697" name="Google Shape;697;p88"/>
            <p:cNvSpPr/>
            <p:nvPr/>
          </p:nvSpPr>
          <p:spPr>
            <a:xfrm>
              <a:off x="3098006" y="2721768"/>
              <a:ext cx="80963" cy="185738"/>
            </a:xfrm>
            <a:custGeom>
              <a:rect b="b" l="l" r="r" t="t"/>
              <a:pathLst>
                <a:path extrusionOk="0" h="185738" w="80963">
                  <a:moveTo>
                    <a:pt x="0" y="0"/>
                  </a:moveTo>
                  <a:lnTo>
                    <a:pt x="80963" y="0"/>
                  </a:lnTo>
                  <a:lnTo>
                    <a:pt x="80963" y="185738"/>
                  </a:lnTo>
                  <a:lnTo>
                    <a:pt x="7144" y="185738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98" name="Google Shape;698;p88"/>
            <p:cNvSpPr/>
            <p:nvPr/>
          </p:nvSpPr>
          <p:spPr>
            <a:xfrm>
              <a:off x="3178969" y="2840831"/>
              <a:ext cx="90487" cy="423863"/>
            </a:xfrm>
            <a:custGeom>
              <a:rect b="b" l="l" r="r" t="t"/>
              <a:pathLst>
                <a:path extrusionOk="0" h="423863" w="90487">
                  <a:moveTo>
                    <a:pt x="0" y="0"/>
                  </a:moveTo>
                  <a:lnTo>
                    <a:pt x="90487" y="423863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699" name="Google Shape;699;p88"/>
          <p:cNvSpPr/>
          <p:nvPr/>
        </p:nvSpPr>
        <p:spPr>
          <a:xfrm>
            <a:off x="4981575" y="1945481"/>
            <a:ext cx="254794" cy="795338"/>
          </a:xfrm>
          <a:custGeom>
            <a:rect b="b" l="l" r="r" t="t"/>
            <a:pathLst>
              <a:path extrusionOk="0" h="795338" w="254794">
                <a:moveTo>
                  <a:pt x="0" y="626269"/>
                </a:moveTo>
                <a:lnTo>
                  <a:pt x="254794" y="0"/>
                </a:lnTo>
                <a:lnTo>
                  <a:pt x="138113" y="795338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00" name="Google Shape;700;p88"/>
          <p:cNvSpPr/>
          <p:nvPr/>
        </p:nvSpPr>
        <p:spPr>
          <a:xfrm>
            <a:off x="5112544" y="2345531"/>
            <a:ext cx="319087" cy="835819"/>
          </a:xfrm>
          <a:custGeom>
            <a:rect b="b" l="l" r="r" t="t"/>
            <a:pathLst>
              <a:path extrusionOk="0" h="835819" w="319087">
                <a:moveTo>
                  <a:pt x="0" y="611982"/>
                </a:moveTo>
                <a:lnTo>
                  <a:pt x="319087" y="0"/>
                </a:lnTo>
                <a:lnTo>
                  <a:pt x="45244" y="835819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01" name="Google Shape;701;p88"/>
          <p:cNvSpPr/>
          <p:nvPr/>
        </p:nvSpPr>
        <p:spPr>
          <a:xfrm>
            <a:off x="6743700" y="1905000"/>
            <a:ext cx="280988" cy="919163"/>
          </a:xfrm>
          <a:custGeom>
            <a:rect b="b" l="l" r="r" t="t"/>
            <a:pathLst>
              <a:path extrusionOk="0" h="919163" w="280988">
                <a:moveTo>
                  <a:pt x="0" y="919163"/>
                </a:moveTo>
                <a:lnTo>
                  <a:pt x="280988" y="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02" name="Google Shape;702;p88"/>
          <p:cNvSpPr/>
          <p:nvPr/>
        </p:nvSpPr>
        <p:spPr>
          <a:xfrm>
            <a:off x="1193006" y="4357688"/>
            <a:ext cx="523875" cy="490537"/>
          </a:xfrm>
          <a:custGeom>
            <a:rect b="b" l="l" r="r" t="t"/>
            <a:pathLst>
              <a:path extrusionOk="0" h="490537" w="523875">
                <a:moveTo>
                  <a:pt x="0" y="490537"/>
                </a:moveTo>
                <a:lnTo>
                  <a:pt x="359569" y="0"/>
                </a:lnTo>
                <a:lnTo>
                  <a:pt x="523875" y="471487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703" name="Google Shape;703;p88"/>
          <p:cNvGrpSpPr/>
          <p:nvPr/>
        </p:nvGrpSpPr>
        <p:grpSpPr>
          <a:xfrm>
            <a:off x="5319713" y="4241006"/>
            <a:ext cx="638175" cy="850107"/>
            <a:chOff x="5319713" y="4241006"/>
            <a:chExt cx="638175" cy="850107"/>
          </a:xfrm>
        </p:grpSpPr>
        <p:sp>
          <p:nvSpPr>
            <p:cNvPr id="704" name="Google Shape;704;p88"/>
            <p:cNvSpPr/>
            <p:nvPr/>
          </p:nvSpPr>
          <p:spPr>
            <a:xfrm>
              <a:off x="5662613" y="4241006"/>
              <a:ext cx="295275" cy="350044"/>
            </a:xfrm>
            <a:custGeom>
              <a:rect b="b" l="l" r="r" t="t"/>
              <a:pathLst>
                <a:path extrusionOk="0" h="350044" w="295275">
                  <a:moveTo>
                    <a:pt x="0" y="350044"/>
                  </a:moveTo>
                  <a:lnTo>
                    <a:pt x="295275" y="0"/>
                  </a:lnTo>
                </a:path>
              </a:pathLst>
            </a:cu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05" name="Google Shape;705;p88"/>
            <p:cNvSpPr/>
            <p:nvPr/>
          </p:nvSpPr>
          <p:spPr>
            <a:xfrm>
              <a:off x="5319713" y="4579144"/>
              <a:ext cx="521494" cy="511969"/>
            </a:xfrm>
            <a:prstGeom prst="ellipse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706" name="Google Shape;706;p88"/>
          <p:cNvGrpSpPr/>
          <p:nvPr/>
        </p:nvGrpSpPr>
        <p:grpSpPr>
          <a:xfrm>
            <a:off x="6053138" y="4236244"/>
            <a:ext cx="1389857" cy="743743"/>
            <a:chOff x="6053138" y="4236244"/>
            <a:chExt cx="1389857" cy="743743"/>
          </a:xfrm>
        </p:grpSpPr>
        <p:sp>
          <p:nvSpPr>
            <p:cNvPr id="707" name="Google Shape;707;p88"/>
            <p:cNvSpPr/>
            <p:nvPr/>
          </p:nvSpPr>
          <p:spPr>
            <a:xfrm>
              <a:off x="6053138" y="4236244"/>
              <a:ext cx="885825" cy="390525"/>
            </a:xfrm>
            <a:custGeom>
              <a:rect b="b" l="l" r="r" t="t"/>
              <a:pathLst>
                <a:path extrusionOk="0" h="390525" w="885825">
                  <a:moveTo>
                    <a:pt x="885825" y="390525"/>
                  </a:moveTo>
                  <a:lnTo>
                    <a:pt x="0" y="0"/>
                  </a:lnTo>
                </a:path>
              </a:pathLst>
            </a:cu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08" name="Google Shape;708;p88"/>
            <p:cNvSpPr/>
            <p:nvPr/>
          </p:nvSpPr>
          <p:spPr>
            <a:xfrm>
              <a:off x="6921501" y="4468018"/>
              <a:ext cx="521494" cy="511969"/>
            </a:xfrm>
            <a:prstGeom prst="ellipse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709" name="Google Shape;709;p88"/>
          <p:cNvGrpSpPr/>
          <p:nvPr/>
        </p:nvGrpSpPr>
        <p:grpSpPr>
          <a:xfrm>
            <a:off x="5374480" y="2719387"/>
            <a:ext cx="526258" cy="619126"/>
            <a:chOff x="5374480" y="2719387"/>
            <a:chExt cx="526258" cy="619126"/>
          </a:xfrm>
        </p:grpSpPr>
        <p:sp>
          <p:nvSpPr>
            <p:cNvPr id="710" name="Google Shape;710;p88"/>
            <p:cNvSpPr/>
            <p:nvPr/>
          </p:nvSpPr>
          <p:spPr>
            <a:xfrm>
              <a:off x="5588794" y="3026569"/>
              <a:ext cx="311944" cy="311944"/>
            </a:xfrm>
            <a:custGeom>
              <a:rect b="b" l="l" r="r" t="t"/>
              <a:pathLst>
                <a:path extrusionOk="0" h="311944" w="311944">
                  <a:moveTo>
                    <a:pt x="311944" y="311944"/>
                  </a:moveTo>
                  <a:lnTo>
                    <a:pt x="0" y="0"/>
                  </a:lnTo>
                </a:path>
              </a:pathLst>
            </a:cu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11" name="Google Shape;711;p88"/>
            <p:cNvSpPr/>
            <p:nvPr/>
          </p:nvSpPr>
          <p:spPr>
            <a:xfrm>
              <a:off x="5374480" y="2719387"/>
              <a:ext cx="314325" cy="310896"/>
            </a:xfrm>
            <a:prstGeom prst="ellipse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712" name="Google Shape;712;p88"/>
          <p:cNvGrpSpPr/>
          <p:nvPr/>
        </p:nvGrpSpPr>
        <p:grpSpPr>
          <a:xfrm>
            <a:off x="6867525" y="2604294"/>
            <a:ext cx="375442" cy="715169"/>
            <a:chOff x="6867525" y="2604294"/>
            <a:chExt cx="375442" cy="715169"/>
          </a:xfrm>
        </p:grpSpPr>
        <p:sp>
          <p:nvSpPr>
            <p:cNvPr id="713" name="Google Shape;713;p88"/>
            <p:cNvSpPr/>
            <p:nvPr/>
          </p:nvSpPr>
          <p:spPr>
            <a:xfrm>
              <a:off x="6867525" y="2914650"/>
              <a:ext cx="169069" cy="404813"/>
            </a:xfrm>
            <a:custGeom>
              <a:rect b="b" l="l" r="r" t="t"/>
              <a:pathLst>
                <a:path extrusionOk="0" h="404813" w="169069">
                  <a:moveTo>
                    <a:pt x="0" y="404813"/>
                  </a:moveTo>
                  <a:lnTo>
                    <a:pt x="169069" y="0"/>
                  </a:lnTo>
                </a:path>
              </a:pathLst>
            </a:cu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14" name="Google Shape;714;p88"/>
            <p:cNvSpPr/>
            <p:nvPr/>
          </p:nvSpPr>
          <p:spPr>
            <a:xfrm>
              <a:off x="6928642" y="2604294"/>
              <a:ext cx="314325" cy="310896"/>
            </a:xfrm>
            <a:prstGeom prst="ellipse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715" name="Google Shape;715;p88"/>
          <p:cNvSpPr/>
          <p:nvPr/>
        </p:nvSpPr>
        <p:spPr>
          <a:xfrm>
            <a:off x="464360" y="2400316"/>
            <a:ext cx="280987" cy="650081"/>
          </a:xfrm>
          <a:custGeom>
            <a:rect b="b" l="l" r="r" t="t"/>
            <a:pathLst>
              <a:path extrusionOk="0" h="650081" w="280987">
                <a:moveTo>
                  <a:pt x="280987" y="650081"/>
                </a:moveTo>
                <a:lnTo>
                  <a:pt x="0" y="0"/>
                </a:lnTo>
                <a:lnTo>
                  <a:pt x="266700" y="473869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16" name="Google Shape;716;p88"/>
          <p:cNvSpPr/>
          <p:nvPr/>
        </p:nvSpPr>
        <p:spPr>
          <a:xfrm>
            <a:off x="1159685" y="2500329"/>
            <a:ext cx="145256" cy="407193"/>
          </a:xfrm>
          <a:custGeom>
            <a:rect b="b" l="l" r="r" t="t"/>
            <a:pathLst>
              <a:path extrusionOk="0" h="407193" w="145256">
                <a:moveTo>
                  <a:pt x="0" y="238125"/>
                </a:moveTo>
                <a:lnTo>
                  <a:pt x="121444" y="0"/>
                </a:lnTo>
                <a:lnTo>
                  <a:pt x="145256" y="407193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17" name="Google Shape;717;p88"/>
          <p:cNvSpPr/>
          <p:nvPr/>
        </p:nvSpPr>
        <p:spPr>
          <a:xfrm>
            <a:off x="2650347" y="2447941"/>
            <a:ext cx="192882" cy="435769"/>
          </a:xfrm>
          <a:custGeom>
            <a:rect b="b" l="l" r="r" t="t"/>
            <a:pathLst>
              <a:path extrusionOk="0" h="435769" w="192882">
                <a:moveTo>
                  <a:pt x="192882" y="435769"/>
                </a:moveTo>
                <a:lnTo>
                  <a:pt x="0" y="0"/>
                </a:lnTo>
                <a:lnTo>
                  <a:pt x="159544" y="259556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18" name="Google Shape;718;p88"/>
          <p:cNvSpPr/>
          <p:nvPr/>
        </p:nvSpPr>
        <p:spPr>
          <a:xfrm>
            <a:off x="6743716" y="1905016"/>
            <a:ext cx="280988" cy="919163"/>
          </a:xfrm>
          <a:custGeom>
            <a:rect b="b" l="l" r="r" t="t"/>
            <a:pathLst>
              <a:path extrusionOk="0" h="919163" w="280988">
                <a:moveTo>
                  <a:pt x="0" y="919163"/>
                </a:moveTo>
                <a:lnTo>
                  <a:pt x="280988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19" name="Google Shape;719;p88"/>
          <p:cNvSpPr/>
          <p:nvPr/>
        </p:nvSpPr>
        <p:spPr>
          <a:xfrm>
            <a:off x="1193022" y="4357704"/>
            <a:ext cx="523875" cy="490537"/>
          </a:xfrm>
          <a:custGeom>
            <a:rect b="b" l="l" r="r" t="t"/>
            <a:pathLst>
              <a:path extrusionOk="0" h="490537" w="523875">
                <a:moveTo>
                  <a:pt x="0" y="490537"/>
                </a:moveTo>
                <a:lnTo>
                  <a:pt x="359569" y="0"/>
                </a:lnTo>
                <a:lnTo>
                  <a:pt x="523875" y="471487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720" name="Google Shape;720;p88"/>
          <p:cNvGrpSpPr/>
          <p:nvPr/>
        </p:nvGrpSpPr>
        <p:grpSpPr>
          <a:xfrm>
            <a:off x="5319729" y="4241022"/>
            <a:ext cx="638175" cy="850107"/>
            <a:chOff x="5319713" y="4241006"/>
            <a:chExt cx="638175" cy="850107"/>
          </a:xfrm>
        </p:grpSpPr>
        <p:sp>
          <p:nvSpPr>
            <p:cNvPr id="721" name="Google Shape;721;p88"/>
            <p:cNvSpPr/>
            <p:nvPr/>
          </p:nvSpPr>
          <p:spPr>
            <a:xfrm>
              <a:off x="5662613" y="4241006"/>
              <a:ext cx="295275" cy="350044"/>
            </a:xfrm>
            <a:custGeom>
              <a:rect b="b" l="l" r="r" t="t"/>
              <a:pathLst>
                <a:path extrusionOk="0" h="350044" w="295275">
                  <a:moveTo>
                    <a:pt x="0" y="350044"/>
                  </a:moveTo>
                  <a:lnTo>
                    <a:pt x="295275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22" name="Google Shape;722;p88"/>
            <p:cNvSpPr/>
            <p:nvPr/>
          </p:nvSpPr>
          <p:spPr>
            <a:xfrm>
              <a:off x="5319713" y="4579144"/>
              <a:ext cx="521494" cy="511969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723" name="Google Shape;723;p88"/>
          <p:cNvGrpSpPr/>
          <p:nvPr/>
        </p:nvGrpSpPr>
        <p:grpSpPr>
          <a:xfrm>
            <a:off x="6053154" y="4236260"/>
            <a:ext cx="1389857" cy="743743"/>
            <a:chOff x="6053138" y="4236244"/>
            <a:chExt cx="1389857" cy="743743"/>
          </a:xfrm>
        </p:grpSpPr>
        <p:sp>
          <p:nvSpPr>
            <p:cNvPr id="724" name="Google Shape;724;p88"/>
            <p:cNvSpPr/>
            <p:nvPr/>
          </p:nvSpPr>
          <p:spPr>
            <a:xfrm>
              <a:off x="6053138" y="4236244"/>
              <a:ext cx="885825" cy="390525"/>
            </a:xfrm>
            <a:custGeom>
              <a:rect b="b" l="l" r="r" t="t"/>
              <a:pathLst>
                <a:path extrusionOk="0" h="390525" w="885825">
                  <a:moveTo>
                    <a:pt x="885825" y="390525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25" name="Google Shape;725;p88"/>
            <p:cNvSpPr/>
            <p:nvPr/>
          </p:nvSpPr>
          <p:spPr>
            <a:xfrm>
              <a:off x="6921501" y="4468018"/>
              <a:ext cx="521494" cy="511969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726" name="Google Shape;726;p88"/>
          <p:cNvGrpSpPr/>
          <p:nvPr/>
        </p:nvGrpSpPr>
        <p:grpSpPr>
          <a:xfrm>
            <a:off x="5374496" y="2719403"/>
            <a:ext cx="526258" cy="619126"/>
            <a:chOff x="5374480" y="2719387"/>
            <a:chExt cx="526258" cy="619126"/>
          </a:xfrm>
        </p:grpSpPr>
        <p:sp>
          <p:nvSpPr>
            <p:cNvPr id="727" name="Google Shape;727;p88"/>
            <p:cNvSpPr/>
            <p:nvPr/>
          </p:nvSpPr>
          <p:spPr>
            <a:xfrm>
              <a:off x="5588794" y="3026569"/>
              <a:ext cx="311944" cy="311944"/>
            </a:xfrm>
            <a:custGeom>
              <a:rect b="b" l="l" r="r" t="t"/>
              <a:pathLst>
                <a:path extrusionOk="0" h="311944" w="311944">
                  <a:moveTo>
                    <a:pt x="311944" y="31194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28" name="Google Shape;728;p88"/>
            <p:cNvSpPr/>
            <p:nvPr/>
          </p:nvSpPr>
          <p:spPr>
            <a:xfrm>
              <a:off x="5374480" y="2719387"/>
              <a:ext cx="314325" cy="310896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729" name="Google Shape;729;p88"/>
          <p:cNvGrpSpPr/>
          <p:nvPr/>
        </p:nvGrpSpPr>
        <p:grpSpPr>
          <a:xfrm>
            <a:off x="6867541" y="2604310"/>
            <a:ext cx="375442" cy="715169"/>
            <a:chOff x="6867525" y="2604294"/>
            <a:chExt cx="375442" cy="715169"/>
          </a:xfrm>
        </p:grpSpPr>
        <p:sp>
          <p:nvSpPr>
            <p:cNvPr id="730" name="Google Shape;730;p88"/>
            <p:cNvSpPr/>
            <p:nvPr/>
          </p:nvSpPr>
          <p:spPr>
            <a:xfrm>
              <a:off x="6867525" y="2914650"/>
              <a:ext cx="169069" cy="404813"/>
            </a:xfrm>
            <a:custGeom>
              <a:rect b="b" l="l" r="r" t="t"/>
              <a:pathLst>
                <a:path extrusionOk="0" h="404813" w="169069">
                  <a:moveTo>
                    <a:pt x="0" y="404813"/>
                  </a:moveTo>
                  <a:lnTo>
                    <a:pt x="169069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31" name="Google Shape;731;p88"/>
            <p:cNvSpPr/>
            <p:nvPr/>
          </p:nvSpPr>
          <p:spPr>
            <a:xfrm>
              <a:off x="6928642" y="2604294"/>
              <a:ext cx="314325" cy="310896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732" name="Google Shape;732;p88"/>
          <p:cNvGrpSpPr/>
          <p:nvPr/>
        </p:nvGrpSpPr>
        <p:grpSpPr>
          <a:xfrm>
            <a:off x="339086" y="3367090"/>
            <a:ext cx="192024" cy="205184"/>
            <a:chOff x="339086" y="3367090"/>
            <a:chExt cx="192024" cy="205184"/>
          </a:xfrm>
        </p:grpSpPr>
        <p:sp>
          <p:nvSpPr>
            <p:cNvPr id="733" name="Google Shape;733;p88"/>
            <p:cNvSpPr/>
            <p:nvPr/>
          </p:nvSpPr>
          <p:spPr>
            <a:xfrm>
              <a:off x="339086" y="3373670"/>
              <a:ext cx="192024" cy="192024"/>
            </a:xfrm>
            <a:prstGeom prst="ellipse">
              <a:avLst/>
            </a:prstGeom>
            <a:solidFill>
              <a:srgbClr val="0181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34" name="Google Shape;734;p88"/>
            <p:cNvSpPr txBox="1"/>
            <p:nvPr/>
          </p:nvSpPr>
          <p:spPr>
            <a:xfrm>
              <a:off x="385405" y="3367090"/>
              <a:ext cx="99386" cy="205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5" name="Google Shape;735;p88"/>
          <p:cNvGrpSpPr/>
          <p:nvPr/>
        </p:nvGrpSpPr>
        <p:grpSpPr>
          <a:xfrm>
            <a:off x="341467" y="5158585"/>
            <a:ext cx="192024" cy="205184"/>
            <a:chOff x="339086" y="3367090"/>
            <a:chExt cx="192024" cy="205184"/>
          </a:xfrm>
        </p:grpSpPr>
        <p:sp>
          <p:nvSpPr>
            <p:cNvPr id="736" name="Google Shape;736;p88"/>
            <p:cNvSpPr/>
            <p:nvPr/>
          </p:nvSpPr>
          <p:spPr>
            <a:xfrm>
              <a:off x="339086" y="3373670"/>
              <a:ext cx="192024" cy="192024"/>
            </a:xfrm>
            <a:prstGeom prst="ellipse">
              <a:avLst/>
            </a:prstGeom>
            <a:solidFill>
              <a:srgbClr val="0181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37" name="Google Shape;737;p88"/>
            <p:cNvSpPr txBox="1"/>
            <p:nvPr/>
          </p:nvSpPr>
          <p:spPr>
            <a:xfrm>
              <a:off x="385405" y="3367090"/>
              <a:ext cx="99386" cy="205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8" name="Google Shape;738;p88"/>
          <p:cNvGrpSpPr/>
          <p:nvPr/>
        </p:nvGrpSpPr>
        <p:grpSpPr>
          <a:xfrm>
            <a:off x="4840265" y="3365081"/>
            <a:ext cx="192024" cy="205184"/>
            <a:chOff x="339086" y="3367090"/>
            <a:chExt cx="192024" cy="205184"/>
          </a:xfrm>
        </p:grpSpPr>
        <p:sp>
          <p:nvSpPr>
            <p:cNvPr id="739" name="Google Shape;739;p88"/>
            <p:cNvSpPr/>
            <p:nvPr/>
          </p:nvSpPr>
          <p:spPr>
            <a:xfrm>
              <a:off x="339086" y="3373670"/>
              <a:ext cx="192024" cy="192024"/>
            </a:xfrm>
            <a:prstGeom prst="ellipse">
              <a:avLst/>
            </a:prstGeom>
            <a:solidFill>
              <a:srgbClr val="0181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40" name="Google Shape;740;p88"/>
            <p:cNvSpPr txBox="1"/>
            <p:nvPr/>
          </p:nvSpPr>
          <p:spPr>
            <a:xfrm>
              <a:off x="385405" y="3367090"/>
              <a:ext cx="99386" cy="205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1" name="Google Shape;741;p88"/>
          <p:cNvGrpSpPr/>
          <p:nvPr/>
        </p:nvGrpSpPr>
        <p:grpSpPr>
          <a:xfrm>
            <a:off x="4842029" y="5164936"/>
            <a:ext cx="192024" cy="205184"/>
            <a:chOff x="339086" y="3367090"/>
            <a:chExt cx="192024" cy="205184"/>
          </a:xfrm>
        </p:grpSpPr>
        <p:sp>
          <p:nvSpPr>
            <p:cNvPr id="742" name="Google Shape;742;p88"/>
            <p:cNvSpPr/>
            <p:nvPr/>
          </p:nvSpPr>
          <p:spPr>
            <a:xfrm>
              <a:off x="339086" y="3373670"/>
              <a:ext cx="192024" cy="192024"/>
            </a:xfrm>
            <a:prstGeom prst="ellipse">
              <a:avLst/>
            </a:prstGeom>
            <a:solidFill>
              <a:srgbClr val="0181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43" name="Google Shape;743;p88"/>
            <p:cNvSpPr txBox="1"/>
            <p:nvPr/>
          </p:nvSpPr>
          <p:spPr>
            <a:xfrm>
              <a:off x="385405" y="3367090"/>
              <a:ext cx="99386" cy="205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4" name="Google Shape;744;p88"/>
          <p:cNvSpPr txBox="1"/>
          <p:nvPr/>
        </p:nvSpPr>
        <p:spPr>
          <a:xfrm>
            <a:off x="326011" y="633016"/>
            <a:ext cx="8436989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Crossing over and synapsis in prophase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closer look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89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Comparison of Mitosis and Meiosis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8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Mitosis conserves the number of chromosome sets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producing cells that are genetically identical to the parent cell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Meiosis reduces the number of chromosomes sets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two (diploid) to one (haploid), producing cells that differ genetically from each other and from the parent cell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8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90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events are unique to meiosis, and all three occur in meiosis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Synapsis and crossing ove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in prophase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Homologous chromosomes physically connect and exchange genetic information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Homologous pairs at the metaphase plate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Separation of homologs during anaphase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9" name="Google Shape;759;p90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" name="Google Shape;764;p91"/>
          <p:cNvPicPr preferRelativeResize="0"/>
          <p:nvPr/>
        </p:nvPicPr>
        <p:blipFill rotWithShape="1">
          <a:blip r:embed="rId3">
            <a:alphaModFix/>
          </a:blip>
          <a:srcRect b="3289" l="0" r="0" t="0"/>
          <a:stretch/>
        </p:blipFill>
        <p:spPr>
          <a:xfrm>
            <a:off x="298704" y="1188720"/>
            <a:ext cx="8546592" cy="4480560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91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13.10a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91"/>
          <p:cNvSpPr txBox="1"/>
          <p:nvPr/>
        </p:nvSpPr>
        <p:spPr>
          <a:xfrm>
            <a:off x="1927679" y="1240292"/>
            <a:ext cx="734112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MITOSIS</a:t>
            </a:r>
            <a:endParaRPr/>
          </a:p>
        </p:txBody>
      </p:sp>
      <p:sp>
        <p:nvSpPr>
          <p:cNvPr id="767" name="Google Shape;767;p91"/>
          <p:cNvSpPr txBox="1"/>
          <p:nvPr/>
        </p:nvSpPr>
        <p:spPr>
          <a:xfrm>
            <a:off x="3877129" y="1538742"/>
            <a:ext cx="905697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 cell</a:t>
            </a:r>
            <a:endParaRPr/>
          </a:p>
        </p:txBody>
      </p:sp>
      <p:sp>
        <p:nvSpPr>
          <p:cNvPr id="768" name="Google Shape;768;p91"/>
          <p:cNvSpPr txBox="1"/>
          <p:nvPr/>
        </p:nvSpPr>
        <p:spPr>
          <a:xfrm>
            <a:off x="378279" y="1881642"/>
            <a:ext cx="815929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Prophase</a:t>
            </a:r>
            <a:endParaRPr/>
          </a:p>
        </p:txBody>
      </p:sp>
      <p:sp>
        <p:nvSpPr>
          <p:cNvPr id="769" name="Google Shape;769;p91"/>
          <p:cNvSpPr txBox="1"/>
          <p:nvPr/>
        </p:nvSpPr>
        <p:spPr>
          <a:xfrm>
            <a:off x="378279" y="2359480"/>
            <a:ext cx="1125308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Duplicated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91"/>
          <p:cNvSpPr txBox="1"/>
          <p:nvPr/>
        </p:nvSpPr>
        <p:spPr>
          <a:xfrm>
            <a:off x="378279" y="3077030"/>
            <a:ext cx="923330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Metaphase</a:t>
            </a:r>
            <a:endParaRPr/>
          </a:p>
        </p:txBody>
      </p:sp>
      <p:sp>
        <p:nvSpPr>
          <p:cNvPr id="771" name="Google Shape;771;p91"/>
          <p:cNvSpPr txBox="1"/>
          <p:nvPr/>
        </p:nvSpPr>
        <p:spPr>
          <a:xfrm>
            <a:off x="2613479" y="2195967"/>
            <a:ext cx="1155766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</a:t>
            </a:r>
            <a:endParaRPr/>
          </a:p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duplication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91"/>
          <p:cNvSpPr txBox="1"/>
          <p:nvPr/>
        </p:nvSpPr>
        <p:spPr>
          <a:xfrm>
            <a:off x="2553154" y="2988130"/>
            <a:ext cx="122469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Individual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chromosomes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line up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91"/>
          <p:cNvSpPr txBox="1"/>
          <p:nvPr/>
        </p:nvSpPr>
        <p:spPr>
          <a:xfrm>
            <a:off x="2594429" y="3832680"/>
            <a:ext cx="1513235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Sister chromatids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separate.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91"/>
          <p:cNvSpPr txBox="1"/>
          <p:nvPr/>
        </p:nvSpPr>
        <p:spPr>
          <a:xfrm>
            <a:off x="4767717" y="2195967"/>
            <a:ext cx="1155766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</a:t>
            </a:r>
            <a:endParaRPr/>
          </a:p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duplication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91"/>
          <p:cNvSpPr txBox="1"/>
          <p:nvPr/>
        </p:nvSpPr>
        <p:spPr>
          <a:xfrm>
            <a:off x="4648654" y="2919867"/>
            <a:ext cx="1224694" cy="820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Pairs of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homologous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chromosomes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line up.</a:t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91"/>
          <p:cNvSpPr txBox="1"/>
          <p:nvPr/>
        </p:nvSpPr>
        <p:spPr>
          <a:xfrm>
            <a:off x="4645479" y="3873955"/>
            <a:ext cx="87524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Homologs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separate.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91"/>
          <p:cNvSpPr txBox="1"/>
          <p:nvPr/>
        </p:nvSpPr>
        <p:spPr>
          <a:xfrm>
            <a:off x="4653417" y="4623255"/>
            <a:ext cx="96500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Sister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chromatids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separate.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91"/>
          <p:cNvSpPr txBox="1"/>
          <p:nvPr/>
        </p:nvSpPr>
        <p:spPr>
          <a:xfrm>
            <a:off x="6239329" y="1240292"/>
            <a:ext cx="748603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MEIOSIS</a:t>
            </a:r>
            <a:endParaRPr/>
          </a:p>
        </p:txBody>
      </p:sp>
      <p:sp>
        <p:nvSpPr>
          <p:cNvPr id="779" name="Google Shape;779;p91"/>
          <p:cNvSpPr txBox="1"/>
          <p:nvPr/>
        </p:nvSpPr>
        <p:spPr>
          <a:xfrm>
            <a:off x="5890079" y="1557792"/>
            <a:ext cx="746999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Chiasma</a:t>
            </a:r>
            <a:endParaRPr/>
          </a:p>
        </p:txBody>
      </p:sp>
      <p:sp>
        <p:nvSpPr>
          <p:cNvPr id="780" name="Google Shape;780;p91"/>
          <p:cNvSpPr txBox="1"/>
          <p:nvPr/>
        </p:nvSpPr>
        <p:spPr>
          <a:xfrm>
            <a:off x="7903029" y="1513342"/>
            <a:ext cx="868828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MEIOSIS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781" name="Google Shape;781;p91"/>
          <p:cNvSpPr txBox="1"/>
          <p:nvPr/>
        </p:nvSpPr>
        <p:spPr>
          <a:xfrm>
            <a:off x="7833179" y="1881642"/>
            <a:ext cx="936154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Prophase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782" name="Google Shape;782;p91"/>
          <p:cNvSpPr txBox="1"/>
          <p:nvPr/>
        </p:nvSpPr>
        <p:spPr>
          <a:xfrm>
            <a:off x="3988254" y="2510292"/>
            <a:ext cx="511358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6</a:t>
            </a:r>
            <a:endParaRPr/>
          </a:p>
        </p:txBody>
      </p:sp>
      <p:sp>
        <p:nvSpPr>
          <p:cNvPr id="783" name="Google Shape;783;p91"/>
          <p:cNvSpPr txBox="1"/>
          <p:nvPr/>
        </p:nvSpPr>
        <p:spPr>
          <a:xfrm>
            <a:off x="7301367" y="2286455"/>
            <a:ext cx="89287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 of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duplicated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homologs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91"/>
          <p:cNvSpPr txBox="1"/>
          <p:nvPr/>
        </p:nvSpPr>
        <p:spPr>
          <a:xfrm>
            <a:off x="7725229" y="3077030"/>
            <a:ext cx="1043555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Metaphase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785" name="Google Shape;785;p91"/>
          <p:cNvSpPr txBox="1"/>
          <p:nvPr/>
        </p:nvSpPr>
        <p:spPr>
          <a:xfrm>
            <a:off x="7793492" y="3707267"/>
            <a:ext cx="974626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Anaphase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786" name="Google Shape;786;p91"/>
          <p:cNvSpPr txBox="1"/>
          <p:nvPr/>
        </p:nvSpPr>
        <p:spPr>
          <a:xfrm>
            <a:off x="7764917" y="3961267"/>
            <a:ext cx="990143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Telophase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787" name="Google Shape;787;p91"/>
          <p:cNvSpPr txBox="1"/>
          <p:nvPr/>
        </p:nvSpPr>
        <p:spPr>
          <a:xfrm>
            <a:off x="6273461" y="4506574"/>
            <a:ext cx="562654" cy="423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Daughter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cells of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meiosis </a:t>
            </a:r>
            <a:r>
              <a:rPr b="1"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1"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8" name="Google Shape;788;p91"/>
          <p:cNvSpPr txBox="1"/>
          <p:nvPr/>
        </p:nvSpPr>
        <p:spPr>
          <a:xfrm>
            <a:off x="378279" y="3707267"/>
            <a:ext cx="854401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Anaphase</a:t>
            </a:r>
            <a:endParaRPr/>
          </a:p>
        </p:txBody>
      </p:sp>
      <p:sp>
        <p:nvSpPr>
          <p:cNvPr id="789" name="Google Shape;789;p91"/>
          <p:cNvSpPr txBox="1"/>
          <p:nvPr/>
        </p:nvSpPr>
        <p:spPr>
          <a:xfrm>
            <a:off x="378279" y="3961267"/>
            <a:ext cx="869918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Telophase</a:t>
            </a:r>
            <a:endParaRPr/>
          </a:p>
        </p:txBody>
      </p:sp>
      <p:sp>
        <p:nvSpPr>
          <p:cNvPr id="790" name="Google Shape;790;p91"/>
          <p:cNvSpPr txBox="1"/>
          <p:nvPr/>
        </p:nvSpPr>
        <p:spPr>
          <a:xfrm>
            <a:off x="1049792" y="5039180"/>
            <a:ext cx="208390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791" name="Google Shape;791;p91"/>
          <p:cNvSpPr txBox="1"/>
          <p:nvPr/>
        </p:nvSpPr>
        <p:spPr>
          <a:xfrm>
            <a:off x="1310142" y="5264605"/>
            <a:ext cx="123271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Daughter cells</a:t>
            </a:r>
            <a:endParaRPr/>
          </a:p>
          <a:p>
            <a:pPr indent="0" lvl="0" marL="0" marR="0" rtl="0" algn="ctr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mitosis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91"/>
          <p:cNvSpPr txBox="1"/>
          <p:nvPr/>
        </p:nvSpPr>
        <p:spPr>
          <a:xfrm>
            <a:off x="2583317" y="5039180"/>
            <a:ext cx="208390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793" name="Google Shape;793;p91"/>
          <p:cNvSpPr txBox="1"/>
          <p:nvPr/>
        </p:nvSpPr>
        <p:spPr>
          <a:xfrm>
            <a:off x="7833179" y="4851855"/>
            <a:ext cx="939360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MEIOSIS 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endParaRPr/>
          </a:p>
        </p:txBody>
      </p:sp>
      <p:sp>
        <p:nvSpPr>
          <p:cNvPr id="794" name="Google Shape;794;p91"/>
          <p:cNvSpPr txBox="1"/>
          <p:nvPr/>
        </p:nvSpPr>
        <p:spPr>
          <a:xfrm>
            <a:off x="7077529" y="5210630"/>
            <a:ext cx="109004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795" name="Google Shape;795;p91"/>
          <p:cNvSpPr txBox="1"/>
          <p:nvPr/>
        </p:nvSpPr>
        <p:spPr>
          <a:xfrm>
            <a:off x="7526792" y="5210630"/>
            <a:ext cx="109004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796" name="Google Shape;796;p91"/>
          <p:cNvSpPr txBox="1"/>
          <p:nvPr/>
        </p:nvSpPr>
        <p:spPr>
          <a:xfrm>
            <a:off x="6383792" y="5218567"/>
            <a:ext cx="109004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797" name="Google Shape;797;p91"/>
          <p:cNvSpPr txBox="1"/>
          <p:nvPr/>
        </p:nvSpPr>
        <p:spPr>
          <a:xfrm>
            <a:off x="5934529" y="5218567"/>
            <a:ext cx="109004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798" name="Google Shape;798;p91"/>
          <p:cNvSpPr txBox="1"/>
          <p:nvPr/>
        </p:nvSpPr>
        <p:spPr>
          <a:xfrm>
            <a:off x="5424942" y="5464630"/>
            <a:ext cx="2353208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Daughter cells of meiosis</a:t>
            </a: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II</a:t>
            </a:r>
            <a:endParaRPr/>
          </a:p>
        </p:txBody>
      </p:sp>
      <p:sp>
        <p:nvSpPr>
          <p:cNvPr id="799" name="Google Shape;799;p91"/>
          <p:cNvSpPr/>
          <p:nvPr/>
        </p:nvSpPr>
        <p:spPr>
          <a:xfrm>
            <a:off x="6237386" y="1757177"/>
            <a:ext cx="214312" cy="411480"/>
          </a:xfrm>
          <a:custGeom>
            <a:rect b="b" l="l" r="r" t="t"/>
            <a:pathLst>
              <a:path extrusionOk="0" h="402431" w="214312">
                <a:moveTo>
                  <a:pt x="0" y="0"/>
                </a:moveTo>
                <a:lnTo>
                  <a:pt x="214312" y="402431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800" name="Google Shape;800;p91"/>
          <p:cNvGrpSpPr/>
          <p:nvPr/>
        </p:nvGrpSpPr>
        <p:grpSpPr>
          <a:xfrm>
            <a:off x="1318825" y="2231104"/>
            <a:ext cx="628327" cy="228708"/>
            <a:chOff x="908385" y="5159166"/>
            <a:chExt cx="628327" cy="228708"/>
          </a:xfrm>
        </p:grpSpPr>
        <p:sp>
          <p:nvSpPr>
            <p:cNvPr id="801" name="Google Shape;801;p91"/>
            <p:cNvSpPr/>
            <p:nvPr/>
          </p:nvSpPr>
          <p:spPr>
            <a:xfrm>
              <a:off x="908385" y="5198810"/>
              <a:ext cx="569125" cy="189064"/>
            </a:xfrm>
            <a:custGeom>
              <a:rect b="b" l="l" r="r" t="t"/>
              <a:pathLst>
                <a:path extrusionOk="0" h="189064" w="569125">
                  <a:moveTo>
                    <a:pt x="6350" y="182714"/>
                  </a:moveTo>
                  <a:lnTo>
                    <a:pt x="562775" y="635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91"/>
            <p:cNvSpPr/>
            <p:nvPr/>
          </p:nvSpPr>
          <p:spPr>
            <a:xfrm>
              <a:off x="1464805" y="5159166"/>
              <a:ext cx="71907" cy="117290"/>
            </a:xfrm>
            <a:custGeom>
              <a:rect b="b" l="l" r="r" t="t"/>
              <a:pathLst>
                <a:path extrusionOk="0" h="117290" w="71907">
                  <a:moveTo>
                    <a:pt x="65557" y="8096"/>
                  </a:moveTo>
                  <a:cubicBezTo>
                    <a:pt x="65557" y="8096"/>
                    <a:pt x="40754" y="1073"/>
                    <a:pt x="35483" y="15195"/>
                  </a:cubicBezTo>
                  <a:cubicBezTo>
                    <a:pt x="30276" y="29254"/>
                    <a:pt x="33261" y="20427"/>
                    <a:pt x="29146" y="31489"/>
                  </a:cubicBezTo>
                  <a:cubicBezTo>
                    <a:pt x="25044" y="42525"/>
                    <a:pt x="6350" y="45992"/>
                    <a:pt x="6350" y="45992"/>
                  </a:cubicBezTo>
                  <a:cubicBezTo>
                    <a:pt x="6350" y="45992"/>
                    <a:pt x="19050" y="58578"/>
                    <a:pt x="14960" y="69640"/>
                  </a:cubicBezTo>
                  <a:cubicBezTo>
                    <a:pt x="10820" y="80676"/>
                    <a:pt x="13830" y="71862"/>
                    <a:pt x="8623" y="85909"/>
                  </a:cubicBezTo>
                  <a:cubicBezTo>
                    <a:pt x="3378" y="99967"/>
                    <a:pt x="26708" y="110940"/>
                    <a:pt x="26708" y="110940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3" name="Google Shape;803;p91"/>
          <p:cNvGrpSpPr/>
          <p:nvPr/>
        </p:nvGrpSpPr>
        <p:grpSpPr>
          <a:xfrm>
            <a:off x="6676716" y="2038348"/>
            <a:ext cx="623598" cy="245377"/>
            <a:chOff x="6266276" y="4966410"/>
            <a:chExt cx="623598" cy="245377"/>
          </a:xfrm>
        </p:grpSpPr>
        <p:sp>
          <p:nvSpPr>
            <p:cNvPr id="804" name="Google Shape;804;p91"/>
            <p:cNvSpPr/>
            <p:nvPr/>
          </p:nvSpPr>
          <p:spPr>
            <a:xfrm>
              <a:off x="6266276" y="4966410"/>
              <a:ext cx="151964" cy="101460"/>
            </a:xfrm>
            <a:custGeom>
              <a:rect b="b" l="l" r="r" t="t"/>
              <a:pathLst>
                <a:path extrusionOk="0" h="101460" w="151964">
                  <a:moveTo>
                    <a:pt x="142151" y="95110"/>
                  </a:moveTo>
                  <a:cubicBezTo>
                    <a:pt x="142151" y="95110"/>
                    <a:pt x="154673" y="54305"/>
                    <a:pt x="132295" y="45351"/>
                  </a:cubicBezTo>
                  <a:lnTo>
                    <a:pt x="118021" y="39636"/>
                  </a:lnTo>
                  <a:cubicBezTo>
                    <a:pt x="100317" y="33058"/>
                    <a:pt x="98844" y="6350"/>
                    <a:pt x="98844" y="6350"/>
                  </a:cubicBezTo>
                  <a:cubicBezTo>
                    <a:pt x="98844" y="6350"/>
                    <a:pt x="78689" y="26695"/>
                    <a:pt x="61011" y="20091"/>
                  </a:cubicBezTo>
                  <a:lnTo>
                    <a:pt x="46837" y="14160"/>
                  </a:lnTo>
                  <a:cubicBezTo>
                    <a:pt x="24333" y="5791"/>
                    <a:pt x="6350" y="45783"/>
                    <a:pt x="6350" y="45783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91"/>
            <p:cNvSpPr/>
            <p:nvPr/>
          </p:nvSpPr>
          <p:spPr>
            <a:xfrm>
              <a:off x="6358773" y="4966411"/>
              <a:ext cx="531101" cy="245376"/>
            </a:xfrm>
            <a:custGeom>
              <a:rect b="b" l="l" r="r" t="t"/>
              <a:pathLst>
                <a:path extrusionOk="0" h="245376" w="531101">
                  <a:moveTo>
                    <a:pt x="524751" y="239026"/>
                  </a:moveTo>
                  <a:lnTo>
                    <a:pt x="6350" y="635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6" name="Google Shape;806;p91"/>
          <p:cNvSpPr txBox="1"/>
          <p:nvPr/>
        </p:nvSpPr>
        <p:spPr>
          <a:xfrm>
            <a:off x="378279" y="633016"/>
            <a:ext cx="8376781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comparison of mitosis and meiosis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7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 of Genes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7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 units of heredity and are made up of segments of DNA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Genes are passed to the next generation via reproductive cells called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gametes配子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(sperm and eggs) 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DNA is packaged into chromosomes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Humans have 46 chromosomes in the nuclei of their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somatic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cells (體細胞)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all cells of the body except gametes and their precursors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gene’s specific position along a chromosome is called its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locus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基因座，染色體上的固定位置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1" name="Google Shape;811;p92"/>
          <p:cNvPicPr preferRelativeResize="0"/>
          <p:nvPr/>
        </p:nvPicPr>
        <p:blipFill rotWithShape="1">
          <a:blip r:embed="rId3">
            <a:alphaModFix/>
          </a:blip>
          <a:srcRect b="2575" l="0" r="0" t="0"/>
          <a:stretch/>
        </p:blipFill>
        <p:spPr>
          <a:xfrm>
            <a:off x="298704" y="545592"/>
            <a:ext cx="8546592" cy="5766816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9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13.10b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9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Sister chromatid cohesion allows sister chromatids to stay together through meiosis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mitosis, cohesins are cleaved at the end of metaphase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meiosis,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cohesins are cleaved along the chromosome arms in anaphase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(separation of homologs) and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 the centromeres in anaphase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(separation of sister chromatids)</a:t>
            </a:r>
            <a:endParaRPr/>
          </a:p>
        </p:txBody>
      </p:sp>
      <p:sp>
        <p:nvSpPr>
          <p:cNvPr id="819" name="Google Shape;819;p9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94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13.4: Genetic variation produced in sexual life cycles contributes to evolution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9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Mutation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(changes in an organism’s DNA) are the original source of genetic diversity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Mutations create different versions of genes called alleles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Reshuffling of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alleles (等位基因)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sexual reproduction produces genetic variation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9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95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Origins of Genetic Variation Among Offspring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95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behavior of chromosomes during meiosis and fertilization is responsible for most of the variation that arises in each generation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mechanisms contribute to genetic variation: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 assortment of chromosomes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Crossing over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fertilization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9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96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Independent Assortment</a:t>
            </a:r>
            <a:r>
              <a:rPr b="0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獨立分配律</a:t>
            </a: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Chromosomes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9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Homologous pairs of chromosomes orient randomly at metaphase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meiosis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independent assortment, each pair of chromosomes sorts maternal and paternal homologs into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daughter cells independently of the other pairs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9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97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combinations possible when chromosomes assort independently into gametes is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haploid number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humans (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23), there are more than 8 million (2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possible combinations of chromosomes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9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" name="Google Shape;855;p98"/>
          <p:cNvPicPr preferRelativeResize="0"/>
          <p:nvPr/>
        </p:nvPicPr>
        <p:blipFill rotWithShape="1">
          <a:blip r:embed="rId3">
            <a:alphaModFix/>
          </a:blip>
          <a:srcRect b="2951" l="0" r="0" t="0"/>
          <a:stretch/>
        </p:blipFill>
        <p:spPr>
          <a:xfrm>
            <a:off x="298704" y="1146490"/>
            <a:ext cx="8546592" cy="5010912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9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13.11_3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98"/>
          <p:cNvSpPr txBox="1"/>
          <p:nvPr/>
        </p:nvSpPr>
        <p:spPr>
          <a:xfrm>
            <a:off x="1308896" y="1146078"/>
            <a:ext cx="134652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Possibility 1</a:t>
            </a:r>
            <a:endParaRPr/>
          </a:p>
        </p:txBody>
      </p:sp>
      <p:sp>
        <p:nvSpPr>
          <p:cNvPr id="858" name="Google Shape;858;p98"/>
          <p:cNvSpPr txBox="1"/>
          <p:nvPr/>
        </p:nvSpPr>
        <p:spPr>
          <a:xfrm>
            <a:off x="3372646" y="1725516"/>
            <a:ext cx="2342501" cy="1025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equally probable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arrangements of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chromosomes at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metaphase 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9" name="Google Shape;859;p98"/>
          <p:cNvSpPr txBox="1"/>
          <p:nvPr/>
        </p:nvSpPr>
        <p:spPr>
          <a:xfrm>
            <a:off x="6487321" y="1146078"/>
            <a:ext cx="134652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Possibility 2</a:t>
            </a:r>
            <a:endParaRPr/>
          </a:p>
        </p:txBody>
      </p:sp>
      <p:sp>
        <p:nvSpPr>
          <p:cNvPr id="860" name="Google Shape;860;p98"/>
          <p:cNvSpPr txBox="1"/>
          <p:nvPr/>
        </p:nvSpPr>
        <p:spPr>
          <a:xfrm>
            <a:off x="3840959" y="3928966"/>
            <a:ext cx="1436291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Metaphase 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endParaRPr/>
          </a:p>
        </p:txBody>
      </p:sp>
      <p:sp>
        <p:nvSpPr>
          <p:cNvPr id="861" name="Google Shape;861;p98"/>
          <p:cNvSpPr txBox="1"/>
          <p:nvPr/>
        </p:nvSpPr>
        <p:spPr>
          <a:xfrm>
            <a:off x="4074321" y="5260879"/>
            <a:ext cx="1013098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Daughter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98"/>
          <p:cNvSpPr txBox="1"/>
          <p:nvPr/>
        </p:nvSpPr>
        <p:spPr>
          <a:xfrm>
            <a:off x="354809" y="5913341"/>
            <a:ext cx="160300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Combination 1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98"/>
          <p:cNvSpPr txBox="1"/>
          <p:nvPr/>
        </p:nvSpPr>
        <p:spPr>
          <a:xfrm>
            <a:off x="5549109" y="5913341"/>
            <a:ext cx="160300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Combination 3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98"/>
          <p:cNvSpPr txBox="1"/>
          <p:nvPr/>
        </p:nvSpPr>
        <p:spPr>
          <a:xfrm>
            <a:off x="2028832" y="5915720"/>
            <a:ext cx="160300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Combination 2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98"/>
          <p:cNvSpPr txBox="1"/>
          <p:nvPr/>
        </p:nvSpPr>
        <p:spPr>
          <a:xfrm>
            <a:off x="7223132" y="5915720"/>
            <a:ext cx="160300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Combination 4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98"/>
          <p:cNvSpPr/>
          <p:nvPr/>
        </p:nvSpPr>
        <p:spPr>
          <a:xfrm rot="-5400000">
            <a:off x="6223295" y="5031988"/>
            <a:ext cx="212148" cy="1590680"/>
          </a:xfrm>
          <a:prstGeom prst="leftBrace">
            <a:avLst>
              <a:gd fmla="val 3517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67" name="Google Shape;867;p98"/>
          <p:cNvSpPr/>
          <p:nvPr/>
        </p:nvSpPr>
        <p:spPr>
          <a:xfrm rot="-5400000">
            <a:off x="7886367" y="5026749"/>
            <a:ext cx="212148" cy="1590680"/>
          </a:xfrm>
          <a:prstGeom prst="leftBrace">
            <a:avLst>
              <a:gd fmla="val 3517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68" name="Google Shape;868;p98"/>
          <p:cNvSpPr/>
          <p:nvPr/>
        </p:nvSpPr>
        <p:spPr>
          <a:xfrm rot="-5400000">
            <a:off x="2700005" y="5045797"/>
            <a:ext cx="212148" cy="1590680"/>
          </a:xfrm>
          <a:prstGeom prst="leftBrace">
            <a:avLst>
              <a:gd fmla="val 3517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69" name="Google Shape;869;p98"/>
          <p:cNvSpPr/>
          <p:nvPr/>
        </p:nvSpPr>
        <p:spPr>
          <a:xfrm rot="-5400000">
            <a:off x="1030748" y="5042623"/>
            <a:ext cx="212148" cy="1590680"/>
          </a:xfrm>
          <a:prstGeom prst="leftBrace">
            <a:avLst>
              <a:gd fmla="val 3517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70" name="Google Shape;870;p98"/>
          <p:cNvSpPr txBox="1"/>
          <p:nvPr/>
        </p:nvSpPr>
        <p:spPr>
          <a:xfrm>
            <a:off x="580370" y="304800"/>
            <a:ext cx="8001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independent assortment of homologous chromosomes in meiosis 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99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Crossing Over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9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Crossing over produces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recombinant chromosomes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重組型染色體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combine DNA inherited from each parent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Crossing over contributes to genetic variation by combining DNA from two parents into a single chromosome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humans, an average of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 to three crossover events occurs per chromosome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9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3" name="Google Shape;883;p100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1700784" y="213360"/>
            <a:ext cx="5742432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10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13.12_4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100"/>
          <p:cNvSpPr txBox="1"/>
          <p:nvPr/>
        </p:nvSpPr>
        <p:spPr>
          <a:xfrm>
            <a:off x="1731446" y="220807"/>
            <a:ext cx="1205458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Prophase 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meiosis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100"/>
          <p:cNvSpPr txBox="1"/>
          <p:nvPr/>
        </p:nvSpPr>
        <p:spPr>
          <a:xfrm>
            <a:off x="2799834" y="1063770"/>
            <a:ext cx="110286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Pair of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homologs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100"/>
          <p:cNvSpPr txBox="1"/>
          <p:nvPr/>
        </p:nvSpPr>
        <p:spPr>
          <a:xfrm>
            <a:off x="2829996" y="1674958"/>
            <a:ext cx="96180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Chiasma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100"/>
          <p:cNvSpPr txBox="1"/>
          <p:nvPr/>
        </p:nvSpPr>
        <p:spPr>
          <a:xfrm>
            <a:off x="5063609" y="214457"/>
            <a:ext cx="237244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Nonsister chromatids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held together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synapsis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100"/>
          <p:cNvSpPr txBox="1"/>
          <p:nvPr/>
        </p:nvSpPr>
        <p:spPr>
          <a:xfrm>
            <a:off x="5503346" y="1265383"/>
            <a:ext cx="1513235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Synapsis and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crossing over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100"/>
          <p:cNvSpPr txBox="1"/>
          <p:nvPr/>
        </p:nvSpPr>
        <p:spPr>
          <a:xfrm>
            <a:off x="5503346" y="2100408"/>
            <a:ext cx="176971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Movement to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metaphase 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100"/>
          <p:cNvSpPr txBox="1"/>
          <p:nvPr/>
        </p:nvSpPr>
        <p:spPr>
          <a:xfrm>
            <a:off x="5503346" y="3265633"/>
            <a:ext cx="1808187" cy="1025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Breakdown of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proteins holding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sister chromatid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arms together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100"/>
          <p:cNvSpPr txBox="1"/>
          <p:nvPr/>
        </p:nvSpPr>
        <p:spPr>
          <a:xfrm>
            <a:off x="2798246" y="2840183"/>
            <a:ext cx="1295226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Centromere</a:t>
            </a:r>
            <a:endParaRPr/>
          </a:p>
        </p:txBody>
      </p:sp>
      <p:sp>
        <p:nvSpPr>
          <p:cNvPr id="893" name="Google Shape;893;p100"/>
          <p:cNvSpPr txBox="1"/>
          <p:nvPr/>
        </p:nvSpPr>
        <p:spPr>
          <a:xfrm>
            <a:off x="2229921" y="3373583"/>
            <a:ext cx="48731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</a:t>
            </a:r>
            <a:endParaRPr/>
          </a:p>
        </p:txBody>
      </p:sp>
      <p:sp>
        <p:nvSpPr>
          <p:cNvPr id="894" name="Google Shape;894;p100"/>
          <p:cNvSpPr txBox="1"/>
          <p:nvPr/>
        </p:nvSpPr>
        <p:spPr>
          <a:xfrm>
            <a:off x="1731446" y="3613295"/>
            <a:ext cx="125675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Anaphase 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</p:txBody>
      </p:sp>
      <p:sp>
        <p:nvSpPr>
          <p:cNvPr id="895" name="Google Shape;895;p100"/>
          <p:cNvSpPr txBox="1"/>
          <p:nvPr/>
        </p:nvSpPr>
        <p:spPr>
          <a:xfrm>
            <a:off x="1731446" y="4622945"/>
            <a:ext cx="134652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Anaphase 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</a:t>
            </a:r>
            <a:endParaRPr/>
          </a:p>
        </p:txBody>
      </p:sp>
      <p:sp>
        <p:nvSpPr>
          <p:cNvPr id="896" name="Google Shape;896;p100"/>
          <p:cNvSpPr/>
          <p:nvPr/>
        </p:nvSpPr>
        <p:spPr>
          <a:xfrm>
            <a:off x="2489200" y="2206625"/>
            <a:ext cx="1809750" cy="644525"/>
          </a:xfrm>
          <a:custGeom>
            <a:rect b="b" l="l" r="r" t="t"/>
            <a:pathLst>
              <a:path extrusionOk="0" h="644525" w="1809750">
                <a:moveTo>
                  <a:pt x="0" y="273050"/>
                </a:moveTo>
                <a:lnTo>
                  <a:pt x="965200" y="644525"/>
                </a:lnTo>
                <a:lnTo>
                  <a:pt x="180975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97" name="Google Shape;897;p100"/>
          <p:cNvSpPr/>
          <p:nvPr/>
        </p:nvSpPr>
        <p:spPr>
          <a:xfrm>
            <a:off x="3813175" y="1841500"/>
            <a:ext cx="603250" cy="120650"/>
          </a:xfrm>
          <a:custGeom>
            <a:rect b="b" l="l" r="r" t="t"/>
            <a:pathLst>
              <a:path extrusionOk="0" h="120650" w="603250">
                <a:moveTo>
                  <a:pt x="603250" y="120650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898" name="Google Shape;898;p100"/>
          <p:cNvGrpSpPr/>
          <p:nvPr/>
        </p:nvGrpSpPr>
        <p:grpSpPr>
          <a:xfrm>
            <a:off x="2260600" y="1809750"/>
            <a:ext cx="539750" cy="425451"/>
            <a:chOff x="2260600" y="1809750"/>
            <a:chExt cx="539750" cy="425451"/>
          </a:xfrm>
        </p:grpSpPr>
        <p:sp>
          <p:nvSpPr>
            <p:cNvPr id="899" name="Google Shape;899;p100"/>
            <p:cNvSpPr/>
            <p:nvPr/>
          </p:nvSpPr>
          <p:spPr>
            <a:xfrm>
              <a:off x="2260600" y="2022475"/>
              <a:ext cx="155575" cy="212726"/>
            </a:xfrm>
            <a:prstGeom prst="rect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00" name="Google Shape;900;p100"/>
            <p:cNvSpPr/>
            <p:nvPr/>
          </p:nvSpPr>
          <p:spPr>
            <a:xfrm>
              <a:off x="2416175" y="1809750"/>
              <a:ext cx="384175" cy="314325"/>
            </a:xfrm>
            <a:custGeom>
              <a:rect b="b" l="l" r="r" t="t"/>
              <a:pathLst>
                <a:path extrusionOk="0" h="314325" w="384175">
                  <a:moveTo>
                    <a:pt x="0" y="314325"/>
                  </a:moveTo>
                  <a:lnTo>
                    <a:pt x="384175" y="0"/>
                  </a:lnTo>
                </a:path>
              </a:pathLst>
            </a:cu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901" name="Google Shape;901;p100"/>
          <p:cNvSpPr/>
          <p:nvPr/>
        </p:nvSpPr>
        <p:spPr>
          <a:xfrm>
            <a:off x="4460875" y="346075"/>
            <a:ext cx="552450" cy="212725"/>
          </a:xfrm>
          <a:custGeom>
            <a:rect b="b" l="l" r="r" t="t"/>
            <a:pathLst>
              <a:path extrusionOk="0" h="212725" w="552450">
                <a:moveTo>
                  <a:pt x="0" y="212725"/>
                </a:moveTo>
                <a:lnTo>
                  <a:pt x="552450" y="0"/>
                </a:lnTo>
                <a:lnTo>
                  <a:pt x="50800" y="7302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902" name="Google Shape;902;p100"/>
          <p:cNvGrpSpPr/>
          <p:nvPr/>
        </p:nvGrpSpPr>
        <p:grpSpPr>
          <a:xfrm>
            <a:off x="3638550" y="1183481"/>
            <a:ext cx="892969" cy="89694"/>
            <a:chOff x="3638550" y="1183481"/>
            <a:chExt cx="892969" cy="89694"/>
          </a:xfrm>
        </p:grpSpPr>
        <p:sp>
          <p:nvSpPr>
            <p:cNvPr id="903" name="Google Shape;903;p100"/>
            <p:cNvSpPr/>
            <p:nvPr/>
          </p:nvSpPr>
          <p:spPr>
            <a:xfrm>
              <a:off x="3638550" y="1257300"/>
              <a:ext cx="762000" cy="15875"/>
            </a:xfrm>
            <a:custGeom>
              <a:rect b="b" l="l" r="r" t="t"/>
              <a:pathLst>
                <a:path extrusionOk="0" h="15875" w="762000">
                  <a:moveTo>
                    <a:pt x="0" y="15875"/>
                  </a:moveTo>
                  <a:lnTo>
                    <a:pt x="76200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04" name="Google Shape;904;p100"/>
            <p:cNvSpPr/>
            <p:nvPr/>
          </p:nvSpPr>
          <p:spPr>
            <a:xfrm rot="-5400000">
              <a:off x="4360068" y="1095375"/>
              <a:ext cx="83345" cy="259557"/>
            </a:xfrm>
            <a:prstGeom prst="leftBrace">
              <a:avLst>
                <a:gd fmla="val 22619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905" name="Google Shape;905;p100"/>
          <p:cNvGrpSpPr/>
          <p:nvPr/>
        </p:nvGrpSpPr>
        <p:grpSpPr>
          <a:xfrm>
            <a:off x="2258235" y="1807385"/>
            <a:ext cx="539750" cy="425451"/>
            <a:chOff x="2260600" y="1809750"/>
            <a:chExt cx="539750" cy="425451"/>
          </a:xfrm>
        </p:grpSpPr>
        <p:sp>
          <p:nvSpPr>
            <p:cNvPr id="906" name="Google Shape;906;p100"/>
            <p:cNvSpPr/>
            <p:nvPr/>
          </p:nvSpPr>
          <p:spPr>
            <a:xfrm>
              <a:off x="2260600" y="2022475"/>
              <a:ext cx="155575" cy="21272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07" name="Google Shape;907;p100"/>
            <p:cNvSpPr/>
            <p:nvPr/>
          </p:nvSpPr>
          <p:spPr>
            <a:xfrm>
              <a:off x="2416175" y="1809750"/>
              <a:ext cx="384175" cy="314325"/>
            </a:xfrm>
            <a:custGeom>
              <a:rect b="b" l="l" r="r" t="t"/>
              <a:pathLst>
                <a:path extrusionOk="0" h="314325" w="384175">
                  <a:moveTo>
                    <a:pt x="0" y="314325"/>
                  </a:moveTo>
                  <a:lnTo>
                    <a:pt x="384175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908" name="Google Shape;908;p100"/>
          <p:cNvGrpSpPr/>
          <p:nvPr/>
        </p:nvGrpSpPr>
        <p:grpSpPr>
          <a:xfrm>
            <a:off x="5055393" y="1247771"/>
            <a:ext cx="274320" cy="274320"/>
            <a:chOff x="5055393" y="1247771"/>
            <a:chExt cx="274320" cy="274320"/>
          </a:xfrm>
        </p:grpSpPr>
        <p:sp>
          <p:nvSpPr>
            <p:cNvPr id="909" name="Google Shape;909;p100"/>
            <p:cNvSpPr/>
            <p:nvPr/>
          </p:nvSpPr>
          <p:spPr>
            <a:xfrm>
              <a:off x="5055393" y="1247771"/>
              <a:ext cx="274320" cy="274320"/>
            </a:xfrm>
            <a:prstGeom prst="ellipse">
              <a:avLst/>
            </a:prstGeom>
            <a:solidFill>
              <a:srgbClr val="0181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10" name="Google Shape;910;p100"/>
            <p:cNvSpPr txBox="1"/>
            <p:nvPr/>
          </p:nvSpPr>
          <p:spPr>
            <a:xfrm>
              <a:off x="5128433" y="1256691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1" name="Google Shape;911;p100"/>
          <p:cNvGrpSpPr/>
          <p:nvPr/>
        </p:nvGrpSpPr>
        <p:grpSpPr>
          <a:xfrm>
            <a:off x="5057774" y="2080732"/>
            <a:ext cx="274320" cy="274320"/>
            <a:chOff x="5055393" y="1247771"/>
            <a:chExt cx="274320" cy="274320"/>
          </a:xfrm>
        </p:grpSpPr>
        <p:sp>
          <p:nvSpPr>
            <p:cNvPr id="912" name="Google Shape;912;p100"/>
            <p:cNvSpPr/>
            <p:nvPr/>
          </p:nvSpPr>
          <p:spPr>
            <a:xfrm>
              <a:off x="5055393" y="1247771"/>
              <a:ext cx="274320" cy="274320"/>
            </a:xfrm>
            <a:prstGeom prst="ellipse">
              <a:avLst/>
            </a:prstGeom>
            <a:solidFill>
              <a:srgbClr val="0181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13" name="Google Shape;913;p100"/>
            <p:cNvSpPr txBox="1"/>
            <p:nvPr/>
          </p:nvSpPr>
          <p:spPr>
            <a:xfrm>
              <a:off x="5128433" y="1256691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4" name="Google Shape;914;p100"/>
          <p:cNvGrpSpPr/>
          <p:nvPr/>
        </p:nvGrpSpPr>
        <p:grpSpPr>
          <a:xfrm>
            <a:off x="5057774" y="3250402"/>
            <a:ext cx="274320" cy="274320"/>
            <a:chOff x="5055393" y="1247771"/>
            <a:chExt cx="274320" cy="274320"/>
          </a:xfrm>
        </p:grpSpPr>
        <p:sp>
          <p:nvSpPr>
            <p:cNvPr id="915" name="Google Shape;915;p100"/>
            <p:cNvSpPr/>
            <p:nvPr/>
          </p:nvSpPr>
          <p:spPr>
            <a:xfrm>
              <a:off x="5055393" y="1247771"/>
              <a:ext cx="274320" cy="274320"/>
            </a:xfrm>
            <a:prstGeom prst="ellipse">
              <a:avLst/>
            </a:prstGeom>
            <a:solidFill>
              <a:srgbClr val="0181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16" name="Google Shape;916;p100"/>
            <p:cNvSpPr txBox="1"/>
            <p:nvPr/>
          </p:nvSpPr>
          <p:spPr>
            <a:xfrm>
              <a:off x="5128433" y="1256691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7" name="Google Shape;917;p100"/>
          <p:cNvSpPr txBox="1"/>
          <p:nvPr/>
        </p:nvSpPr>
        <p:spPr>
          <a:xfrm>
            <a:off x="1731446" y="5704033"/>
            <a:ext cx="1013098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Daughter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100"/>
          <p:cNvSpPr txBox="1"/>
          <p:nvPr/>
        </p:nvSpPr>
        <p:spPr>
          <a:xfrm>
            <a:off x="2868096" y="6402533"/>
            <a:ext cx="310341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Recombinant chromosomes</a:t>
            </a:r>
            <a:endParaRPr/>
          </a:p>
        </p:txBody>
      </p:sp>
      <p:sp>
        <p:nvSpPr>
          <p:cNvPr id="919" name="Google Shape;919;p100"/>
          <p:cNvSpPr/>
          <p:nvPr/>
        </p:nvSpPr>
        <p:spPr>
          <a:xfrm>
            <a:off x="4010025" y="6146006"/>
            <a:ext cx="840581" cy="264319"/>
          </a:xfrm>
          <a:custGeom>
            <a:rect b="b" l="l" r="r" t="t"/>
            <a:pathLst>
              <a:path extrusionOk="0" h="264319" w="840581">
                <a:moveTo>
                  <a:pt x="0" y="0"/>
                </a:moveTo>
                <a:lnTo>
                  <a:pt x="385763" y="264319"/>
                </a:lnTo>
                <a:lnTo>
                  <a:pt x="840581" y="11907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20" name="Google Shape;920;p100"/>
          <p:cNvSpPr txBox="1"/>
          <p:nvPr/>
        </p:nvSpPr>
        <p:spPr>
          <a:xfrm>
            <a:off x="5988904" y="4879425"/>
            <a:ext cx="312276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results of crossing over during meiosis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01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Fertilization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10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fertilization adds to genetic variation because any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sperm can fuse with any ovum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(unfertilized egg)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fusion of two gametes (each with 8.4 million possible chromosome combinations from independent assortment) produces a zygote with any of about 70 trillion diploid combinations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10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8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 of Asexual and Sexual Reproduction 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8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asexual reproduction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 single individual passes all of its genes to its offspring without the fusion of gametes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group of genetically identical individuals from the same parent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sexual reproduction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two parents give rise to offspring that have unique combinations of genes inherited from the two parents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02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Crossing over adds even more variation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zygote has a unique genetic identity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102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03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Evolutionary Significance of Genetic Variation Within Populations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10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selection results in the accumulation of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genetic variations favored by the environment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Sexual reproduction contributes to the genetic variation in a population, which originates from mutations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Animals that always reproduce asexually are quite rare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Organisms like the bdelloid rotifer increase their genetic diversity through incorporation of foreign DNA from the environment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10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" name="Google Shape;948;p104"/>
          <p:cNvPicPr preferRelativeResize="0"/>
          <p:nvPr/>
        </p:nvPicPr>
        <p:blipFill rotWithShape="1">
          <a:blip r:embed="rId3">
            <a:alphaModFix/>
          </a:blip>
          <a:srcRect b="3986" l="0" r="0" t="0"/>
          <a:stretch/>
        </p:blipFill>
        <p:spPr>
          <a:xfrm>
            <a:off x="2974848" y="1594104"/>
            <a:ext cx="3194304" cy="3669792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10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13.13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104"/>
          <p:cNvSpPr txBox="1"/>
          <p:nvPr/>
        </p:nvSpPr>
        <p:spPr>
          <a:xfrm>
            <a:off x="5190334" y="4660103"/>
            <a:ext cx="78707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200 </a:t>
            </a:r>
            <a:r>
              <a:rPr b="1"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</a:t>
            </a: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grpSp>
        <p:nvGrpSpPr>
          <p:cNvPr id="951" name="Google Shape;951;p104"/>
          <p:cNvGrpSpPr/>
          <p:nvPr/>
        </p:nvGrpSpPr>
        <p:grpSpPr>
          <a:xfrm>
            <a:off x="5114925" y="4936331"/>
            <a:ext cx="873919" cy="140494"/>
            <a:chOff x="5114925" y="4936331"/>
            <a:chExt cx="873919" cy="140494"/>
          </a:xfrm>
        </p:grpSpPr>
        <p:sp>
          <p:nvSpPr>
            <p:cNvPr id="952" name="Google Shape;952;p104"/>
            <p:cNvSpPr/>
            <p:nvPr/>
          </p:nvSpPr>
          <p:spPr>
            <a:xfrm>
              <a:off x="5119688" y="4936331"/>
              <a:ext cx="0" cy="140494"/>
            </a:xfrm>
            <a:custGeom>
              <a:rect b="b" l="l" r="r" t="t"/>
              <a:pathLst>
                <a:path extrusionOk="0" h="140494" w="120000">
                  <a:moveTo>
                    <a:pt x="0" y="0"/>
                  </a:moveTo>
                  <a:lnTo>
                    <a:pt x="0" y="140494"/>
                  </a:lnTo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53" name="Google Shape;953;p104"/>
            <p:cNvSpPr/>
            <p:nvPr/>
          </p:nvSpPr>
          <p:spPr>
            <a:xfrm>
              <a:off x="5986463" y="4938713"/>
              <a:ext cx="0" cy="138112"/>
            </a:xfrm>
            <a:custGeom>
              <a:rect b="b" l="l" r="r" t="t"/>
              <a:pathLst>
                <a:path extrusionOk="0" h="138112" w="120000">
                  <a:moveTo>
                    <a:pt x="0" y="0"/>
                  </a:moveTo>
                  <a:lnTo>
                    <a:pt x="0" y="138112"/>
                  </a:lnTo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54" name="Google Shape;954;p104"/>
            <p:cNvSpPr/>
            <p:nvPr/>
          </p:nvSpPr>
          <p:spPr>
            <a:xfrm>
              <a:off x="5114925" y="5005388"/>
              <a:ext cx="873919" cy="0"/>
            </a:xfrm>
            <a:custGeom>
              <a:rect b="b" l="l" r="r" t="t"/>
              <a:pathLst>
                <a:path extrusionOk="0" h="120000" w="873919">
                  <a:moveTo>
                    <a:pt x="0" y="0"/>
                  </a:moveTo>
                  <a:lnTo>
                    <a:pt x="873919" y="0"/>
                  </a:lnTo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955" name="Google Shape;955;p104"/>
          <p:cNvSpPr txBox="1"/>
          <p:nvPr/>
        </p:nvSpPr>
        <p:spPr>
          <a:xfrm>
            <a:off x="419100" y="1094930"/>
            <a:ext cx="8305800" cy="429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bdelloid rotifer, an animal that reproduces only asexually</a:t>
            </a:r>
            <a:endParaRPr/>
          </a:p>
          <a:p>
            <a:pPr indent="0" lvl="0" marL="0" marR="0" rtl="0" algn="ctr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49"/>
          <p:cNvPicPr preferRelativeResize="0"/>
          <p:nvPr/>
        </p:nvPicPr>
        <p:blipFill rotWithShape="1">
          <a:blip r:embed="rId3">
            <a:alphaModFix/>
          </a:blip>
          <a:srcRect b="2726" l="0" r="0" t="0"/>
          <a:stretch/>
        </p:blipFill>
        <p:spPr>
          <a:xfrm>
            <a:off x="1322832" y="710184"/>
            <a:ext cx="6498336" cy="543763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9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13.2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9"/>
          <p:cNvSpPr txBox="1"/>
          <p:nvPr/>
        </p:nvSpPr>
        <p:spPr>
          <a:xfrm>
            <a:off x="1878014" y="1020766"/>
            <a:ext cx="795089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0.5 mm</a:t>
            </a:r>
            <a:endParaRPr/>
          </a:p>
        </p:txBody>
      </p:sp>
      <p:sp>
        <p:nvSpPr>
          <p:cNvPr id="176" name="Google Shape;176;p49"/>
          <p:cNvSpPr txBox="1"/>
          <p:nvPr/>
        </p:nvSpPr>
        <p:spPr>
          <a:xfrm>
            <a:off x="3670302" y="3890966"/>
            <a:ext cx="71814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Parent</a:t>
            </a:r>
            <a:endParaRPr/>
          </a:p>
        </p:txBody>
      </p:sp>
      <p:sp>
        <p:nvSpPr>
          <p:cNvPr id="177" name="Google Shape;177;p49"/>
          <p:cNvSpPr txBox="1"/>
          <p:nvPr/>
        </p:nvSpPr>
        <p:spPr>
          <a:xfrm>
            <a:off x="1447802" y="4344991"/>
            <a:ext cx="448841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Bud</a:t>
            </a:r>
            <a:endParaRPr/>
          </a:p>
        </p:txBody>
      </p:sp>
      <p:sp>
        <p:nvSpPr>
          <p:cNvPr id="178" name="Google Shape;178;p49"/>
          <p:cNvSpPr txBox="1"/>
          <p:nvPr/>
        </p:nvSpPr>
        <p:spPr>
          <a:xfrm>
            <a:off x="1357314" y="5853116"/>
            <a:ext cx="100027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Hydra</a:t>
            </a:r>
            <a:endParaRPr/>
          </a:p>
        </p:txBody>
      </p:sp>
      <p:sp>
        <p:nvSpPr>
          <p:cNvPr id="179" name="Google Shape;179;p49"/>
          <p:cNvSpPr txBox="1"/>
          <p:nvPr/>
        </p:nvSpPr>
        <p:spPr>
          <a:xfrm>
            <a:off x="4740277" y="5853116"/>
            <a:ext cx="1526059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Redwoods</a:t>
            </a:r>
            <a:endParaRPr/>
          </a:p>
        </p:txBody>
      </p:sp>
      <p:grpSp>
        <p:nvGrpSpPr>
          <p:cNvPr id="180" name="Google Shape;180;p49"/>
          <p:cNvGrpSpPr/>
          <p:nvPr/>
        </p:nvGrpSpPr>
        <p:grpSpPr>
          <a:xfrm>
            <a:off x="1529556" y="875506"/>
            <a:ext cx="1478757" cy="159544"/>
            <a:chOff x="3193256" y="869156"/>
            <a:chExt cx="1478757" cy="159544"/>
          </a:xfrm>
        </p:grpSpPr>
        <p:sp>
          <p:nvSpPr>
            <p:cNvPr id="181" name="Google Shape;181;p49"/>
            <p:cNvSpPr/>
            <p:nvPr/>
          </p:nvSpPr>
          <p:spPr>
            <a:xfrm>
              <a:off x="3193256" y="871538"/>
              <a:ext cx="0" cy="157162"/>
            </a:xfrm>
            <a:custGeom>
              <a:rect b="b" l="l" r="r" t="t"/>
              <a:pathLst>
                <a:path extrusionOk="0" h="157162" w="120000">
                  <a:moveTo>
                    <a:pt x="0" y="0"/>
                  </a:moveTo>
                  <a:lnTo>
                    <a:pt x="0" y="157162"/>
                  </a:lnTo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82" name="Google Shape;182;p49"/>
            <p:cNvSpPr/>
            <p:nvPr/>
          </p:nvSpPr>
          <p:spPr>
            <a:xfrm>
              <a:off x="4669631" y="869156"/>
              <a:ext cx="0" cy="159544"/>
            </a:xfrm>
            <a:custGeom>
              <a:rect b="b" l="l" r="r" t="t"/>
              <a:pathLst>
                <a:path extrusionOk="0" h="159544" w="120000">
                  <a:moveTo>
                    <a:pt x="0" y="0"/>
                  </a:moveTo>
                  <a:lnTo>
                    <a:pt x="0" y="159544"/>
                  </a:lnTo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83" name="Google Shape;183;p49"/>
            <p:cNvSpPr/>
            <p:nvPr/>
          </p:nvSpPr>
          <p:spPr>
            <a:xfrm>
              <a:off x="3193256" y="945356"/>
              <a:ext cx="1478757" cy="0"/>
            </a:xfrm>
            <a:custGeom>
              <a:rect b="b" l="l" r="r" t="t"/>
              <a:pathLst>
                <a:path extrusionOk="0" h="120000" w="1478757">
                  <a:moveTo>
                    <a:pt x="0" y="0"/>
                  </a:moveTo>
                  <a:lnTo>
                    <a:pt x="1478757" y="0"/>
                  </a:lnTo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184" name="Google Shape;184;p49"/>
          <p:cNvSpPr/>
          <p:nvPr/>
        </p:nvSpPr>
        <p:spPr>
          <a:xfrm>
            <a:off x="3416300" y="3194050"/>
            <a:ext cx="558800" cy="704850"/>
          </a:xfrm>
          <a:custGeom>
            <a:rect b="b" l="l" r="r" t="t"/>
            <a:pathLst>
              <a:path extrusionOk="0" h="704850" w="558800">
                <a:moveTo>
                  <a:pt x="0" y="0"/>
                </a:moveTo>
                <a:lnTo>
                  <a:pt x="558800" y="70485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5" name="Google Shape;185;p49"/>
          <p:cNvSpPr/>
          <p:nvPr/>
        </p:nvSpPr>
        <p:spPr>
          <a:xfrm>
            <a:off x="1663700" y="3829050"/>
            <a:ext cx="549275" cy="504825"/>
          </a:xfrm>
          <a:custGeom>
            <a:rect b="b" l="l" r="r" t="t"/>
            <a:pathLst>
              <a:path extrusionOk="0" h="504825" w="549275">
                <a:moveTo>
                  <a:pt x="0" y="504825"/>
                </a:moveTo>
                <a:lnTo>
                  <a:pt x="549275" y="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6" name="Google Shape;186;p49"/>
          <p:cNvSpPr/>
          <p:nvPr/>
        </p:nvSpPr>
        <p:spPr>
          <a:xfrm>
            <a:off x="3416316" y="3194066"/>
            <a:ext cx="558800" cy="704850"/>
          </a:xfrm>
          <a:custGeom>
            <a:rect b="b" l="l" r="r" t="t"/>
            <a:pathLst>
              <a:path extrusionOk="0" h="704850" w="558800">
                <a:moveTo>
                  <a:pt x="0" y="0"/>
                </a:moveTo>
                <a:lnTo>
                  <a:pt x="558800" y="7048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7" name="Google Shape;187;p49"/>
          <p:cNvSpPr/>
          <p:nvPr/>
        </p:nvSpPr>
        <p:spPr>
          <a:xfrm>
            <a:off x="1663716" y="3817191"/>
            <a:ext cx="549275" cy="504825"/>
          </a:xfrm>
          <a:custGeom>
            <a:rect b="b" l="l" r="r" t="t"/>
            <a:pathLst>
              <a:path extrusionOk="0" h="504825" w="549275">
                <a:moveTo>
                  <a:pt x="0" y="504825"/>
                </a:moveTo>
                <a:lnTo>
                  <a:pt x="549275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8" name="Google Shape;188;p49"/>
          <p:cNvSpPr txBox="1"/>
          <p:nvPr/>
        </p:nvSpPr>
        <p:spPr>
          <a:xfrm>
            <a:off x="762000" y="343551"/>
            <a:ext cx="7620000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Asexual reproduction in two multicellular organisms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0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13.2: Fertilization and meiosis alternate in sexual life cycles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0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cycle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generation-to-generation sequence of stages in the reproductive history of an organism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0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1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Sets of Chromosomes in Human Cells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somatic cells have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23 pairs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chromosomes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karyotype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核型)is an ordered display of the pair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of chromosomes from a cell 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two chromosomes in each pair are called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homologous chromosomes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homologs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同源基因)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Chromosomes in a homologous pair are the same length and shape and carry genes controlling the same inherited characters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9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26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6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9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37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Campbell11e_LectureDesign">
  <a:themeElements>
    <a:clrScheme name="1_CC4eActiveLectureQuestions 15">
      <a:dk1>
        <a:srgbClr val="000000"/>
      </a:dk1>
      <a:lt1>
        <a:srgbClr val="FFFFFF"/>
      </a:lt1>
      <a:dk2>
        <a:srgbClr val="0060AF"/>
      </a:dk2>
      <a:lt2>
        <a:srgbClr val="000000"/>
      </a:lt2>
      <a:accent1>
        <a:srgbClr val="F7955A"/>
      </a:accent1>
      <a:accent2>
        <a:srgbClr val="009247"/>
      </a:accent2>
      <a:accent3>
        <a:srgbClr val="FFFFFF"/>
      </a:accent3>
      <a:accent4>
        <a:srgbClr val="000000"/>
      </a:accent4>
      <a:accent5>
        <a:srgbClr val="FAC8B5"/>
      </a:accent5>
      <a:accent6>
        <a:srgbClr val="00843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3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3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10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23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8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5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35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38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20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