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2823;&#23416;&#35506;&#26412;\&#26222;&#29289;&#23526;&#39511;\&#26399;&#26411;&#22577;&#21578;\&#23384;&#37666;&#31570;&#24409;&#25972;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2823;&#23416;&#35506;&#26412;\&#26222;&#29289;&#23526;&#39511;\&#26399;&#26411;&#22577;&#21578;\&#23384;&#37666;&#31570;&#24409;&#25972;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2823;&#23416;&#35506;&#26412;\&#26222;&#29289;&#23526;&#39511;\&#26399;&#26411;&#22577;&#21578;\&#25976;&#25818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2823;&#23416;&#35506;&#26412;\&#26222;&#29289;&#23526;&#39511;\&#26399;&#26411;&#22577;&#21578;\&#25976;&#25818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2823;&#23416;&#35506;&#26412;\&#26222;&#29289;&#23526;&#39511;\&#26399;&#26411;&#22577;&#21578;\&#25976;&#25818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TW" dirty="0" smtClean="0"/>
              <a:t>存錢桶 五度頃角</a:t>
            </a:r>
            <a:r>
              <a:rPr lang="en-US" dirty="0" smtClean="0"/>
              <a:t>w-t</a:t>
            </a:r>
            <a:endParaRPr lang="zh-TW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0.14498097112860892"/>
                  <c:y val="-0.139907407407407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Velocity!$A$3:$A$50</c:f>
              <c:numCache>
                <c:formatCode>General</c:formatCode>
                <c:ptCount val="48"/>
                <c:pt idx="0">
                  <c:v>0</c:v>
                </c:pt>
                <c:pt idx="1">
                  <c:v>4.1870117000000207E-2</c:v>
                </c:pt>
                <c:pt idx="2">
                  <c:v>8.3740234000000413E-2</c:v>
                </c:pt>
                <c:pt idx="3">
                  <c:v>0.1256103520000007</c:v>
                </c:pt>
                <c:pt idx="4">
                  <c:v>0.16748046900000002</c:v>
                </c:pt>
                <c:pt idx="5">
                  <c:v>0.20935058600000023</c:v>
                </c:pt>
                <c:pt idx="6">
                  <c:v>0.25122070300000043</c:v>
                </c:pt>
                <c:pt idx="7">
                  <c:v>0.29309082000000064</c:v>
                </c:pt>
                <c:pt idx="8">
                  <c:v>0.33496093800000004</c:v>
                </c:pt>
                <c:pt idx="9">
                  <c:v>0.37683105500000025</c:v>
                </c:pt>
                <c:pt idx="10">
                  <c:v>0.41870117200000045</c:v>
                </c:pt>
                <c:pt idx="11">
                  <c:v>0.46057128900000066</c:v>
                </c:pt>
                <c:pt idx="12">
                  <c:v>0.50244140599999998</c:v>
                </c:pt>
                <c:pt idx="13">
                  <c:v>0.54431152300000019</c:v>
                </c:pt>
                <c:pt idx="14">
                  <c:v>0.58618164100000048</c:v>
                </c:pt>
                <c:pt idx="15">
                  <c:v>0.62805329100000051</c:v>
                </c:pt>
                <c:pt idx="16">
                  <c:v>0.66992340800000072</c:v>
                </c:pt>
                <c:pt idx="17">
                  <c:v>0.71179352500000004</c:v>
                </c:pt>
                <c:pt idx="18">
                  <c:v>0.75366364200000024</c:v>
                </c:pt>
                <c:pt idx="19">
                  <c:v>0.79553376000000053</c:v>
                </c:pt>
                <c:pt idx="20">
                  <c:v>0.83740387700000074</c:v>
                </c:pt>
                <c:pt idx="21">
                  <c:v>0.87927399400000006</c:v>
                </c:pt>
                <c:pt idx="22">
                  <c:v>0.92114411100000027</c:v>
                </c:pt>
                <c:pt idx="23">
                  <c:v>0.96301422800000047</c:v>
                </c:pt>
                <c:pt idx="24">
                  <c:v>1.0048843460000008</c:v>
                </c:pt>
                <c:pt idx="25">
                  <c:v>1.0467544630000001</c:v>
                </c:pt>
                <c:pt idx="26">
                  <c:v>1.0886245800000003</c:v>
                </c:pt>
                <c:pt idx="27">
                  <c:v>1.1304946970000005</c:v>
                </c:pt>
                <c:pt idx="28">
                  <c:v>1.1723648140000007</c:v>
                </c:pt>
                <c:pt idx="29">
                  <c:v>1.214234931</c:v>
                </c:pt>
                <c:pt idx="30">
                  <c:v>1.2561050490000003</c:v>
                </c:pt>
                <c:pt idx="31">
                  <c:v>1.2979751660000005</c:v>
                </c:pt>
                <c:pt idx="32">
                  <c:v>1.3398452830000007</c:v>
                </c:pt>
                <c:pt idx="33">
                  <c:v>1.3817154</c:v>
                </c:pt>
                <c:pt idx="34">
                  <c:v>1.4235855170000002</c:v>
                </c:pt>
                <c:pt idx="35">
                  <c:v>1.4654556350000005</c:v>
                </c:pt>
                <c:pt idx="36">
                  <c:v>1.5073257520000007</c:v>
                </c:pt>
                <c:pt idx="37">
                  <c:v>1.5491958690000001</c:v>
                </c:pt>
                <c:pt idx="38">
                  <c:v>1.5910659860000003</c:v>
                </c:pt>
                <c:pt idx="39">
                  <c:v>1.6329361030000005</c:v>
                </c:pt>
                <c:pt idx="40">
                  <c:v>1.6748062210000008</c:v>
                </c:pt>
                <c:pt idx="41">
                  <c:v>1.7166763380000001</c:v>
                </c:pt>
                <c:pt idx="42">
                  <c:v>1.7585464550000003</c:v>
                </c:pt>
                <c:pt idx="43">
                  <c:v>1.8004165720000005</c:v>
                </c:pt>
                <c:pt idx="44">
                  <c:v>1.8422866890000007</c:v>
                </c:pt>
                <c:pt idx="45">
                  <c:v>1.8841568060000009</c:v>
                </c:pt>
                <c:pt idx="46">
                  <c:v>1.9260269240000003</c:v>
                </c:pt>
                <c:pt idx="47">
                  <c:v>1.9678970410000005</c:v>
                </c:pt>
              </c:numCache>
            </c:numRef>
          </c:xVal>
          <c:yVal>
            <c:numRef>
              <c:f>Velocity!$C$3:$C$50</c:f>
              <c:numCache>
                <c:formatCode>General</c:formatCode>
                <c:ptCount val="48"/>
                <c:pt idx="0">
                  <c:v>0.2502049037388393</c:v>
                </c:pt>
                <c:pt idx="1">
                  <c:v>0.68182482038225445</c:v>
                </c:pt>
                <c:pt idx="2">
                  <c:v>1.11248779296875</c:v>
                </c:pt>
                <c:pt idx="3">
                  <c:v>1.3067648751395089</c:v>
                </c:pt>
                <c:pt idx="4">
                  <c:v>1.5802416120256697</c:v>
                </c:pt>
                <c:pt idx="5">
                  <c:v>1.9949678693498885</c:v>
                </c:pt>
                <c:pt idx="6">
                  <c:v>2.3851667131696428</c:v>
                </c:pt>
                <c:pt idx="7">
                  <c:v>2.9547696794782365</c:v>
                </c:pt>
                <c:pt idx="8">
                  <c:v>3.2607628958565846</c:v>
                </c:pt>
                <c:pt idx="9">
                  <c:v>3.8020324707031246</c:v>
                </c:pt>
                <c:pt idx="10">
                  <c:v>4.6168474469866068</c:v>
                </c:pt>
                <c:pt idx="11">
                  <c:v>5.031314304896763</c:v>
                </c:pt>
                <c:pt idx="12">
                  <c:v>5.4186684744698663</c:v>
                </c:pt>
                <c:pt idx="13">
                  <c:v>5.7866123744419644</c:v>
                </c:pt>
                <c:pt idx="14">
                  <c:v>6.117679050990513</c:v>
                </c:pt>
                <c:pt idx="15">
                  <c:v>6.445773533412388</c:v>
                </c:pt>
                <c:pt idx="16">
                  <c:v>6.4435446602957587</c:v>
                </c:pt>
                <c:pt idx="17">
                  <c:v>6.7634462629045755</c:v>
                </c:pt>
                <c:pt idx="18">
                  <c:v>6.9849940708705347</c:v>
                </c:pt>
                <c:pt idx="19">
                  <c:v>7.1098698207310269</c:v>
                </c:pt>
                <c:pt idx="20">
                  <c:v>7.1781823294503351</c:v>
                </c:pt>
                <c:pt idx="21">
                  <c:v>8.2024612426757813</c:v>
                </c:pt>
                <c:pt idx="22">
                  <c:v>8.7853131975446423</c:v>
                </c:pt>
                <c:pt idx="23">
                  <c:v>9.2142922537667413</c:v>
                </c:pt>
                <c:pt idx="24">
                  <c:v>9.5287083217075885</c:v>
                </c:pt>
                <c:pt idx="25">
                  <c:v>9.9994419642857135</c:v>
                </c:pt>
                <c:pt idx="26">
                  <c:v>10.5137939453125</c:v>
                </c:pt>
                <c:pt idx="27">
                  <c:v>10.944734845842634</c:v>
                </c:pt>
                <c:pt idx="28">
                  <c:v>11.04052734375</c:v>
                </c:pt>
                <c:pt idx="29">
                  <c:v>11.812498910086495</c:v>
                </c:pt>
                <c:pt idx="30">
                  <c:v>12.692974635532924</c:v>
                </c:pt>
                <c:pt idx="31">
                  <c:v>13.139084952218193</c:v>
                </c:pt>
                <c:pt idx="32">
                  <c:v>12.760619027273995</c:v>
                </c:pt>
                <c:pt idx="33">
                  <c:v>12.980824061802455</c:v>
                </c:pt>
                <c:pt idx="34">
                  <c:v>13.142978123256139</c:v>
                </c:pt>
                <c:pt idx="35">
                  <c:v>14.175346374511719</c:v>
                </c:pt>
                <c:pt idx="36">
                  <c:v>14.552387782505582</c:v>
                </c:pt>
                <c:pt idx="37">
                  <c:v>14.882562909807477</c:v>
                </c:pt>
                <c:pt idx="38">
                  <c:v>15.456107003348214</c:v>
                </c:pt>
                <c:pt idx="39">
                  <c:v>15.212312970842634</c:v>
                </c:pt>
                <c:pt idx="40">
                  <c:v>16.305800301688059</c:v>
                </c:pt>
                <c:pt idx="41">
                  <c:v>17.160222734723771</c:v>
                </c:pt>
                <c:pt idx="42">
                  <c:v>16.809679303850448</c:v>
                </c:pt>
                <c:pt idx="43">
                  <c:v>16.755447387695313</c:v>
                </c:pt>
                <c:pt idx="44">
                  <c:v>17.18367440359933</c:v>
                </c:pt>
                <c:pt idx="45">
                  <c:v>18.234957013811385</c:v>
                </c:pt>
                <c:pt idx="46">
                  <c:v>18.362653459821427</c:v>
                </c:pt>
                <c:pt idx="47">
                  <c:v>18.87789045061384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C68-47DC-9F90-101275537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8753968"/>
        <c:axId val="458758960"/>
      </c:scatterChart>
      <c:valAx>
        <c:axId val="458753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時間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8758960"/>
        <c:crosses val="autoZero"/>
        <c:crossBetween val="midCat"/>
      </c:valAx>
      <c:valAx>
        <c:axId val="45875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dirty="0"/>
                  <a:t>角速度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8753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存錢桶 十度頃角</a:t>
            </a:r>
            <a:r>
              <a:rPr lang="en-US"/>
              <a:t>w-t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1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Velocity!$E$3:$E$28</c:f>
              <c:numCache>
                <c:formatCode>General</c:formatCode>
                <c:ptCount val="26"/>
                <c:pt idx="0">
                  <c:v>0</c:v>
                </c:pt>
                <c:pt idx="1">
                  <c:v>4.1870117000000207E-2</c:v>
                </c:pt>
                <c:pt idx="2">
                  <c:v>8.3740235000000496E-2</c:v>
                </c:pt>
                <c:pt idx="3">
                  <c:v>0.1256103520000007</c:v>
                </c:pt>
                <c:pt idx="4">
                  <c:v>0.16748046900000002</c:v>
                </c:pt>
                <c:pt idx="5">
                  <c:v>0.20935058600000023</c:v>
                </c:pt>
                <c:pt idx="6">
                  <c:v>0.25122070300000043</c:v>
                </c:pt>
                <c:pt idx="7">
                  <c:v>0.29309082000000064</c:v>
                </c:pt>
                <c:pt idx="8">
                  <c:v>0.33496093800000004</c:v>
                </c:pt>
                <c:pt idx="9">
                  <c:v>0.37683105500000025</c:v>
                </c:pt>
                <c:pt idx="10">
                  <c:v>0.41870117200000045</c:v>
                </c:pt>
                <c:pt idx="11">
                  <c:v>0.46057128900000066</c:v>
                </c:pt>
                <c:pt idx="12">
                  <c:v>0.50244140599999998</c:v>
                </c:pt>
                <c:pt idx="13">
                  <c:v>0.54431152400000027</c:v>
                </c:pt>
                <c:pt idx="14">
                  <c:v>0.58618164100000048</c:v>
                </c:pt>
                <c:pt idx="15">
                  <c:v>0.62805175800000068</c:v>
                </c:pt>
                <c:pt idx="16">
                  <c:v>0.669921875</c:v>
                </c:pt>
                <c:pt idx="17">
                  <c:v>0.71179199200000021</c:v>
                </c:pt>
                <c:pt idx="18">
                  <c:v>0.7536621100000005</c:v>
                </c:pt>
                <c:pt idx="19">
                  <c:v>0.7955322270000007</c:v>
                </c:pt>
                <c:pt idx="20">
                  <c:v>0.83740234400000002</c:v>
                </c:pt>
                <c:pt idx="21">
                  <c:v>0.87927246100000023</c:v>
                </c:pt>
                <c:pt idx="22">
                  <c:v>0.92114257800000043</c:v>
                </c:pt>
                <c:pt idx="23">
                  <c:v>0.96301269500000064</c:v>
                </c:pt>
                <c:pt idx="24">
                  <c:v>1.004882813</c:v>
                </c:pt>
                <c:pt idx="25">
                  <c:v>1.0467529300000002</c:v>
                </c:pt>
              </c:numCache>
            </c:numRef>
          </c:xVal>
          <c:yVal>
            <c:numRef>
              <c:f>Velocity!$G$3:$G$28</c:f>
              <c:numCache>
                <c:formatCode>General</c:formatCode>
                <c:ptCount val="26"/>
                <c:pt idx="0">
                  <c:v>0.11513410295758929</c:v>
                </c:pt>
                <c:pt idx="1">
                  <c:v>0.34414236886160715</c:v>
                </c:pt>
                <c:pt idx="2">
                  <c:v>1.0854873657226563</c:v>
                </c:pt>
                <c:pt idx="3">
                  <c:v>2.2985730852399553</c:v>
                </c:pt>
                <c:pt idx="4">
                  <c:v>3.4987193516322543</c:v>
                </c:pt>
                <c:pt idx="5">
                  <c:v>4.6135188511439731</c:v>
                </c:pt>
                <c:pt idx="6">
                  <c:v>5.5198691231863837</c:v>
                </c:pt>
                <c:pt idx="7">
                  <c:v>6.4645908900669644</c:v>
                </c:pt>
                <c:pt idx="8">
                  <c:v>7.3514197213309149</c:v>
                </c:pt>
                <c:pt idx="9">
                  <c:v>8.1306054251534601</c:v>
                </c:pt>
                <c:pt idx="10">
                  <c:v>8.6587905883789063</c:v>
                </c:pt>
                <c:pt idx="11">
                  <c:v>9.6512701851981024</c:v>
                </c:pt>
                <c:pt idx="12">
                  <c:v>10.403671264648438</c:v>
                </c:pt>
                <c:pt idx="13">
                  <c:v>10.977498735700335</c:v>
                </c:pt>
                <c:pt idx="14">
                  <c:v>11.96461922781808</c:v>
                </c:pt>
                <c:pt idx="15">
                  <c:v>13.242731366838727</c:v>
                </c:pt>
                <c:pt idx="16">
                  <c:v>14.289146423339844</c:v>
                </c:pt>
                <c:pt idx="17">
                  <c:v>15.452830723353795</c:v>
                </c:pt>
                <c:pt idx="18">
                  <c:v>16.993824550083705</c:v>
                </c:pt>
                <c:pt idx="19">
                  <c:v>17.241811479840958</c:v>
                </c:pt>
                <c:pt idx="20">
                  <c:v>19.037488664899552</c:v>
                </c:pt>
                <c:pt idx="21">
                  <c:v>19.489166259765625</c:v>
                </c:pt>
                <c:pt idx="22">
                  <c:v>19.593272617885045</c:v>
                </c:pt>
                <c:pt idx="23">
                  <c:v>20.672957284109934</c:v>
                </c:pt>
                <c:pt idx="24">
                  <c:v>21.726421901157924</c:v>
                </c:pt>
                <c:pt idx="25">
                  <c:v>22.883758544921875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B0A-4163-925C-B3D102B125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8753136"/>
        <c:axId val="458753552"/>
      </c:scatterChart>
      <c:valAx>
        <c:axId val="458753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時間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8753552"/>
        <c:crosses val="autoZero"/>
        <c:crossBetween val="midCat"/>
      </c:valAx>
      <c:valAx>
        <c:axId val="45875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角速度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8753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存錢桶 十五度頃角</a:t>
            </a:r>
            <a:r>
              <a:rPr lang="en-US"/>
              <a:t>w-t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1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Velocity!$I$3:$I$30</c:f>
              <c:numCache>
                <c:formatCode>General</c:formatCode>
                <c:ptCount val="28"/>
                <c:pt idx="0">
                  <c:v>0</c:v>
                </c:pt>
                <c:pt idx="1">
                  <c:v>4.1870116999999318E-2</c:v>
                </c:pt>
                <c:pt idx="2">
                  <c:v>8.3740234999999608E-2</c:v>
                </c:pt>
                <c:pt idx="3">
                  <c:v>0.12561035199999981</c:v>
                </c:pt>
                <c:pt idx="4">
                  <c:v>0.16748046900000002</c:v>
                </c:pt>
                <c:pt idx="5">
                  <c:v>0.20935058599999934</c:v>
                </c:pt>
                <c:pt idx="6">
                  <c:v>0.25122070299999955</c:v>
                </c:pt>
                <c:pt idx="7">
                  <c:v>0.29309082099999983</c:v>
                </c:pt>
                <c:pt idx="8">
                  <c:v>0.33496093800000004</c:v>
                </c:pt>
                <c:pt idx="9">
                  <c:v>0.37683105499999936</c:v>
                </c:pt>
                <c:pt idx="10">
                  <c:v>0.41870117199999957</c:v>
                </c:pt>
                <c:pt idx="11">
                  <c:v>0.46057128899999977</c:v>
                </c:pt>
                <c:pt idx="12">
                  <c:v>0.50244140599999998</c:v>
                </c:pt>
                <c:pt idx="13">
                  <c:v>0.54431152399999938</c:v>
                </c:pt>
                <c:pt idx="14">
                  <c:v>0.58618164099999959</c:v>
                </c:pt>
                <c:pt idx="15">
                  <c:v>0.62805175799999979</c:v>
                </c:pt>
                <c:pt idx="16">
                  <c:v>0.669921875</c:v>
                </c:pt>
                <c:pt idx="17">
                  <c:v>0.71179199199999932</c:v>
                </c:pt>
                <c:pt idx="18">
                  <c:v>0.75366210999999961</c:v>
                </c:pt>
                <c:pt idx="19">
                  <c:v>0.79553222699999981</c:v>
                </c:pt>
                <c:pt idx="20">
                  <c:v>0.83740234400000002</c:v>
                </c:pt>
                <c:pt idx="21">
                  <c:v>0.87927246099999934</c:v>
                </c:pt>
                <c:pt idx="22">
                  <c:v>0.92114257799999955</c:v>
                </c:pt>
                <c:pt idx="23">
                  <c:v>0.96301269599999983</c:v>
                </c:pt>
                <c:pt idx="24">
                  <c:v>1.004882813</c:v>
                </c:pt>
                <c:pt idx="25">
                  <c:v>1.0467529299999994</c:v>
                </c:pt>
                <c:pt idx="26">
                  <c:v>1.0886230469999996</c:v>
                </c:pt>
                <c:pt idx="27">
                  <c:v>1.1304931639999998</c:v>
                </c:pt>
              </c:numCache>
            </c:numRef>
          </c:xVal>
          <c:yVal>
            <c:numRef>
              <c:f>Velocity!$K$3:$K$30</c:f>
              <c:numCache>
                <c:formatCode>General</c:formatCode>
                <c:ptCount val="28"/>
                <c:pt idx="0">
                  <c:v>1.8738882882254466E-2</c:v>
                </c:pt>
                <c:pt idx="1">
                  <c:v>9.1324942452566962E-2</c:v>
                </c:pt>
                <c:pt idx="2">
                  <c:v>0.13155364990234375</c:v>
                </c:pt>
                <c:pt idx="3">
                  <c:v>0.30358995710100445</c:v>
                </c:pt>
                <c:pt idx="4">
                  <c:v>0.62301308768136165</c:v>
                </c:pt>
                <c:pt idx="5">
                  <c:v>0.8934369768415179</c:v>
                </c:pt>
                <c:pt idx="6">
                  <c:v>1.3133228846958704</c:v>
                </c:pt>
                <c:pt idx="7">
                  <c:v>2.6985844203404019</c:v>
                </c:pt>
                <c:pt idx="8">
                  <c:v>4.4724535260881693</c:v>
                </c:pt>
                <c:pt idx="9">
                  <c:v>6.275753566196987</c:v>
                </c:pt>
                <c:pt idx="10">
                  <c:v>8.0214571271623889</c:v>
                </c:pt>
                <c:pt idx="11">
                  <c:v>10.357250758579799</c:v>
                </c:pt>
                <c:pt idx="12">
                  <c:v>12.375220162527901</c:v>
                </c:pt>
                <c:pt idx="13">
                  <c:v>13.90902600969587</c:v>
                </c:pt>
                <c:pt idx="14">
                  <c:v>15.501488821847099</c:v>
                </c:pt>
                <c:pt idx="15">
                  <c:v>16.068105425153458</c:v>
                </c:pt>
                <c:pt idx="16">
                  <c:v>17.370864868164063</c:v>
                </c:pt>
                <c:pt idx="17">
                  <c:v>18.664772033691406</c:v>
                </c:pt>
                <c:pt idx="18">
                  <c:v>19.84027317592076</c:v>
                </c:pt>
                <c:pt idx="19">
                  <c:v>21.403949192592076</c:v>
                </c:pt>
                <c:pt idx="20">
                  <c:v>24.560501098632813</c:v>
                </c:pt>
                <c:pt idx="21">
                  <c:v>26.745722089494979</c:v>
                </c:pt>
                <c:pt idx="22">
                  <c:v>27.144971575055802</c:v>
                </c:pt>
                <c:pt idx="23">
                  <c:v>27.597783769880021</c:v>
                </c:pt>
                <c:pt idx="24">
                  <c:v>28.571243286132813</c:v>
                </c:pt>
                <c:pt idx="25">
                  <c:v>30.743814740862167</c:v>
                </c:pt>
                <c:pt idx="26">
                  <c:v>34.11944907052176</c:v>
                </c:pt>
                <c:pt idx="27">
                  <c:v>34.644264221191406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5DA-4A30-A8CD-08AA657C5B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8751056"/>
        <c:axId val="458758544"/>
      </c:scatterChart>
      <c:valAx>
        <c:axId val="458751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時間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8758544"/>
        <c:crosses val="autoZero"/>
        <c:crossBetween val="midCat"/>
      </c:valAx>
      <c:valAx>
        <c:axId val="45875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角速度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8751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1800" b="1" i="0" baseline="0" dirty="0" smtClean="0">
                <a:effectLst/>
              </a:rPr>
              <a:t>膠帶捲</a:t>
            </a:r>
            <a:r>
              <a:rPr lang="zh-TW" altLang="zh-TW" sz="1800" b="1" i="0" baseline="0" dirty="0" smtClean="0">
                <a:effectLst/>
              </a:rPr>
              <a:t>五度頃角</a:t>
            </a:r>
            <a:r>
              <a:rPr lang="en-US" altLang="zh-TW" sz="1800" b="1" i="0" baseline="0" dirty="0" smtClean="0">
                <a:effectLst/>
              </a:rPr>
              <a:t>w-t</a:t>
            </a:r>
            <a:endParaRPr lang="zh-TW" altLang="zh-TW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'5度'!$A$28:$A$73</c:f>
              <c:numCache>
                <c:formatCode>General</c:formatCode>
                <c:ptCount val="46"/>
                <c:pt idx="1">
                  <c:v>1.2560424800000001</c:v>
                </c:pt>
                <c:pt idx="2">
                  <c:v>1.30090332</c:v>
                </c:pt>
                <c:pt idx="3">
                  <c:v>1.345794677</c:v>
                </c:pt>
                <c:pt idx="4">
                  <c:v>1.3906860350000001</c:v>
                </c:pt>
                <c:pt idx="5">
                  <c:v>1.4355773920000001</c:v>
                </c:pt>
                <c:pt idx="6">
                  <c:v>1.480438232</c:v>
                </c:pt>
                <c:pt idx="7">
                  <c:v>1.525329589</c:v>
                </c:pt>
                <c:pt idx="8">
                  <c:v>1.5702209470000001</c:v>
                </c:pt>
                <c:pt idx="9">
                  <c:v>1.615081787</c:v>
                </c:pt>
                <c:pt idx="10">
                  <c:v>1.6599731440000001</c:v>
                </c:pt>
                <c:pt idx="11">
                  <c:v>1.7048645020000002</c:v>
                </c:pt>
                <c:pt idx="12">
                  <c:v>1.7497558590000002</c:v>
                </c:pt>
                <c:pt idx="13">
                  <c:v>1.7946166990000001</c:v>
                </c:pt>
                <c:pt idx="14">
                  <c:v>1.8395080560000001</c:v>
                </c:pt>
                <c:pt idx="15">
                  <c:v>1.8843994140000002</c:v>
                </c:pt>
                <c:pt idx="16">
                  <c:v>1.929290771</c:v>
                </c:pt>
                <c:pt idx="17">
                  <c:v>1.9741516110000001</c:v>
                </c:pt>
                <c:pt idx="18">
                  <c:v>2.0190429679999999</c:v>
                </c:pt>
                <c:pt idx="19">
                  <c:v>2.063934326</c:v>
                </c:pt>
                <c:pt idx="20">
                  <c:v>2.1087951660000002</c:v>
                </c:pt>
                <c:pt idx="21">
                  <c:v>2.1536865230000002</c:v>
                </c:pt>
                <c:pt idx="22">
                  <c:v>2.1985778800000002</c:v>
                </c:pt>
                <c:pt idx="23">
                  <c:v>2.2434692380000003</c:v>
                </c:pt>
                <c:pt idx="24">
                  <c:v>2.288330078</c:v>
                </c:pt>
                <c:pt idx="25">
                  <c:v>2.333221435</c:v>
                </c:pt>
                <c:pt idx="26">
                  <c:v>2.3781127930000001</c:v>
                </c:pt>
                <c:pt idx="27">
                  <c:v>2.4230041500000001</c:v>
                </c:pt>
                <c:pt idx="28">
                  <c:v>2.4678649900000003</c:v>
                </c:pt>
                <c:pt idx="29">
                  <c:v>2.5127563470000003</c:v>
                </c:pt>
                <c:pt idx="30">
                  <c:v>2.5576477049999999</c:v>
                </c:pt>
                <c:pt idx="31">
                  <c:v>2.602508544</c:v>
                </c:pt>
                <c:pt idx="32">
                  <c:v>2.6473999020000001</c:v>
                </c:pt>
                <c:pt idx="33">
                  <c:v>2.6922912590000001</c:v>
                </c:pt>
                <c:pt idx="34">
                  <c:v>2.7371826170000002</c:v>
                </c:pt>
                <c:pt idx="35">
                  <c:v>2.7820434570000003</c:v>
                </c:pt>
                <c:pt idx="36">
                  <c:v>2.8269348140000004</c:v>
                </c:pt>
                <c:pt idx="37">
                  <c:v>2.8718261710000004</c:v>
                </c:pt>
                <c:pt idx="38">
                  <c:v>2.9166870110000001</c:v>
                </c:pt>
                <c:pt idx="39">
                  <c:v>2.9615783690000002</c:v>
                </c:pt>
                <c:pt idx="40">
                  <c:v>3.0064697260000002</c:v>
                </c:pt>
                <c:pt idx="41">
                  <c:v>3.0513610840000003</c:v>
                </c:pt>
                <c:pt idx="42">
                  <c:v>3.0962219230000003</c:v>
                </c:pt>
                <c:pt idx="43">
                  <c:v>3.141113281</c:v>
                </c:pt>
                <c:pt idx="44">
                  <c:v>3.186004638</c:v>
                </c:pt>
                <c:pt idx="45">
                  <c:v>3.2308959960000001</c:v>
                </c:pt>
              </c:numCache>
            </c:numRef>
          </c:xVal>
          <c:yVal>
            <c:numRef>
              <c:f>'5度'!$C$28:$C$73</c:f>
              <c:numCache>
                <c:formatCode>General</c:formatCode>
                <c:ptCount val="46"/>
                <c:pt idx="1">
                  <c:v>0.21814982096354166</c:v>
                </c:pt>
                <c:pt idx="2">
                  <c:v>0.52956136067708337</c:v>
                </c:pt>
                <c:pt idx="3">
                  <c:v>0.95152791341145837</c:v>
                </c:pt>
                <c:pt idx="4">
                  <c:v>1.3090989854600694</c:v>
                </c:pt>
                <c:pt idx="5">
                  <c:v>1.1520317925347223</c:v>
                </c:pt>
                <c:pt idx="6">
                  <c:v>1.0877617730034723</c:v>
                </c:pt>
                <c:pt idx="7">
                  <c:v>1.3816545274522569</c:v>
                </c:pt>
                <c:pt idx="8">
                  <c:v>1.3741997612847223</c:v>
                </c:pt>
                <c:pt idx="9">
                  <c:v>1.8709665934244792</c:v>
                </c:pt>
                <c:pt idx="10">
                  <c:v>2.49237060546875</c:v>
                </c:pt>
                <c:pt idx="11">
                  <c:v>3.1250186496310763</c:v>
                </c:pt>
                <c:pt idx="12">
                  <c:v>3.7247636583116321</c:v>
                </c:pt>
                <c:pt idx="13">
                  <c:v>4.253133138020833</c:v>
                </c:pt>
                <c:pt idx="14">
                  <c:v>4.714986165364583</c:v>
                </c:pt>
                <c:pt idx="15">
                  <c:v>5.1213226318359375</c:v>
                </c:pt>
                <c:pt idx="16">
                  <c:v>5.4171142578125</c:v>
                </c:pt>
                <c:pt idx="17">
                  <c:v>5.7048509385850696</c:v>
                </c:pt>
                <c:pt idx="18">
                  <c:v>5.9714067247178821</c:v>
                </c:pt>
                <c:pt idx="19">
                  <c:v>6.2664845784505205</c:v>
                </c:pt>
                <c:pt idx="20">
                  <c:v>6.8732130262586804</c:v>
                </c:pt>
                <c:pt idx="21">
                  <c:v>7.416971842447917</c:v>
                </c:pt>
                <c:pt idx="22">
                  <c:v>7.9744584825303821</c:v>
                </c:pt>
                <c:pt idx="23">
                  <c:v>8.5460323757595482</c:v>
                </c:pt>
                <c:pt idx="24">
                  <c:v>8.9536726209852429</c:v>
                </c:pt>
                <c:pt idx="25">
                  <c:v>9.3325551350911464</c:v>
                </c:pt>
                <c:pt idx="26">
                  <c:v>9.6450330946180554</c:v>
                </c:pt>
                <c:pt idx="27">
                  <c:v>9.9841393364800339</c:v>
                </c:pt>
                <c:pt idx="28">
                  <c:v>10.505764431423611</c:v>
                </c:pt>
                <c:pt idx="29">
                  <c:v>11.162439982096354</c:v>
                </c:pt>
                <c:pt idx="30">
                  <c:v>11.863618638780382</c:v>
                </c:pt>
                <c:pt idx="31">
                  <c:v>12.431525336371529</c:v>
                </c:pt>
                <c:pt idx="32">
                  <c:v>12.710505167643229</c:v>
                </c:pt>
                <c:pt idx="33">
                  <c:v>12.884379069010416</c:v>
                </c:pt>
                <c:pt idx="34">
                  <c:v>13.466488308376736</c:v>
                </c:pt>
                <c:pt idx="35">
                  <c:v>14.0919189453125</c:v>
                </c:pt>
                <c:pt idx="36">
                  <c:v>14.560635036892361</c:v>
                </c:pt>
                <c:pt idx="37">
                  <c:v>14.824937608506945</c:v>
                </c:pt>
                <c:pt idx="38">
                  <c:v>15.097763061523438</c:v>
                </c:pt>
                <c:pt idx="39">
                  <c:v>15.727099948459202</c:v>
                </c:pt>
                <c:pt idx="40">
                  <c:v>16.487460666232639</c:v>
                </c:pt>
                <c:pt idx="41">
                  <c:v>16.97168477376302</c:v>
                </c:pt>
                <c:pt idx="42">
                  <c:v>17.054419623480904</c:v>
                </c:pt>
                <c:pt idx="43">
                  <c:v>17.538402981228298</c:v>
                </c:pt>
                <c:pt idx="44">
                  <c:v>18.202894422743057</c:v>
                </c:pt>
                <c:pt idx="45">
                  <c:v>18.52460225423177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C37-4D1E-BE84-BEE6DE68F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7468560"/>
        <c:axId val="1847459824"/>
      </c:scatterChart>
      <c:valAx>
        <c:axId val="1847468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dirty="0" smtClean="0"/>
                  <a:t>時間</a:t>
                </a:r>
                <a:endParaRPr lang="zh-TW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47459824"/>
        <c:crosses val="autoZero"/>
        <c:crossBetween val="midCat"/>
      </c:valAx>
      <c:valAx>
        <c:axId val="184745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800" b="1" i="0" baseline="0" dirty="0" smtClean="0">
                    <a:effectLst/>
                  </a:rPr>
                  <a:t>角速度</a:t>
                </a:r>
                <a:endParaRPr lang="zh-TW" altLang="zh-TW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47468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1800" b="1" i="0" baseline="0" dirty="0" smtClean="0">
                <a:effectLst/>
              </a:rPr>
              <a:t>膠帶捲十</a:t>
            </a:r>
            <a:r>
              <a:rPr lang="zh-TW" altLang="zh-TW" sz="1800" b="1" i="0" baseline="0" dirty="0" smtClean="0">
                <a:effectLst/>
              </a:rPr>
              <a:t>度頃角</a:t>
            </a:r>
            <a:r>
              <a:rPr lang="en-US" altLang="zh-TW" sz="1800" b="1" i="0" baseline="0" dirty="0" smtClean="0">
                <a:effectLst/>
              </a:rPr>
              <a:t>w-t</a:t>
            </a:r>
            <a:endParaRPr lang="zh-TW" altLang="zh-TW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'10度'!$A$152:$A$186</c:f>
              <c:numCache>
                <c:formatCode>General</c:formatCode>
                <c:ptCount val="35"/>
                <c:pt idx="0">
                  <c:v>0</c:v>
                </c:pt>
                <c:pt idx="1">
                  <c:v>4.1870116999999318E-2</c:v>
                </c:pt>
                <c:pt idx="2">
                  <c:v>8.3740233999999525E-2</c:v>
                </c:pt>
                <c:pt idx="3">
                  <c:v>0.12561035099999973</c:v>
                </c:pt>
                <c:pt idx="4">
                  <c:v>0.16748046900000002</c:v>
                </c:pt>
                <c:pt idx="5">
                  <c:v>0.20935058599999934</c:v>
                </c:pt>
                <c:pt idx="6">
                  <c:v>0.25122070299999955</c:v>
                </c:pt>
                <c:pt idx="7">
                  <c:v>0.29309081999999975</c:v>
                </c:pt>
                <c:pt idx="8">
                  <c:v>0.33496093699999996</c:v>
                </c:pt>
                <c:pt idx="9">
                  <c:v>0.37683105499999936</c:v>
                </c:pt>
                <c:pt idx="10">
                  <c:v>0.41870117199999957</c:v>
                </c:pt>
                <c:pt idx="11">
                  <c:v>0.46057128899999977</c:v>
                </c:pt>
                <c:pt idx="12">
                  <c:v>0.50244140599999998</c:v>
                </c:pt>
                <c:pt idx="13">
                  <c:v>0.5443115229999993</c:v>
                </c:pt>
                <c:pt idx="14">
                  <c:v>0.58618164099999959</c:v>
                </c:pt>
                <c:pt idx="15">
                  <c:v>0.62805175799999979</c:v>
                </c:pt>
                <c:pt idx="16">
                  <c:v>0.669921875</c:v>
                </c:pt>
                <c:pt idx="17">
                  <c:v>0.71179199199999932</c:v>
                </c:pt>
                <c:pt idx="18">
                  <c:v>0.75366210899999952</c:v>
                </c:pt>
                <c:pt idx="19">
                  <c:v>0.79553222599999973</c:v>
                </c:pt>
                <c:pt idx="20">
                  <c:v>0.83740234400000002</c:v>
                </c:pt>
                <c:pt idx="21">
                  <c:v>0.87927246099999934</c:v>
                </c:pt>
                <c:pt idx="22">
                  <c:v>0.92114257799999955</c:v>
                </c:pt>
                <c:pt idx="23">
                  <c:v>0.96301269499999975</c:v>
                </c:pt>
                <c:pt idx="24">
                  <c:v>1.004882812</c:v>
                </c:pt>
                <c:pt idx="25">
                  <c:v>1.0467529299999994</c:v>
                </c:pt>
                <c:pt idx="26">
                  <c:v>1.0886230469999996</c:v>
                </c:pt>
                <c:pt idx="27">
                  <c:v>1.1304931639999998</c:v>
                </c:pt>
                <c:pt idx="28">
                  <c:v>1.172363281</c:v>
                </c:pt>
                <c:pt idx="29">
                  <c:v>1.2142333979999993</c:v>
                </c:pt>
                <c:pt idx="30">
                  <c:v>1.2561035159999996</c:v>
                </c:pt>
                <c:pt idx="31">
                  <c:v>1.2979736329999998</c:v>
                </c:pt>
                <c:pt idx="32">
                  <c:v>1.33984375</c:v>
                </c:pt>
                <c:pt idx="33">
                  <c:v>1.3817138669999993</c:v>
                </c:pt>
                <c:pt idx="34">
                  <c:v>1.4235839839999995</c:v>
                </c:pt>
              </c:numCache>
            </c:numRef>
          </c:xVal>
          <c:yVal>
            <c:numRef>
              <c:f>'10度'!$C$152:$C$186</c:f>
              <c:numCache>
                <c:formatCode>General</c:formatCode>
                <c:ptCount val="35"/>
                <c:pt idx="0">
                  <c:v>2.9970441545758928E-2</c:v>
                </c:pt>
                <c:pt idx="1">
                  <c:v>7.8289576939174113E-2</c:v>
                </c:pt>
                <c:pt idx="2">
                  <c:v>8.9479718889508925E-2</c:v>
                </c:pt>
                <c:pt idx="3">
                  <c:v>0.12193952287946429</c:v>
                </c:pt>
                <c:pt idx="4">
                  <c:v>0.2587029593331473</c:v>
                </c:pt>
                <c:pt idx="5">
                  <c:v>0.7899627685546875</c:v>
                </c:pt>
                <c:pt idx="6">
                  <c:v>1.7003228323800224</c:v>
                </c:pt>
                <c:pt idx="7">
                  <c:v>2.6455895560128346</c:v>
                </c:pt>
                <c:pt idx="8">
                  <c:v>3.6085401262555803</c:v>
                </c:pt>
                <c:pt idx="9">
                  <c:v>4.5935897827148438</c:v>
                </c:pt>
                <c:pt idx="10">
                  <c:v>5.6134785243443082</c:v>
                </c:pt>
                <c:pt idx="11">
                  <c:v>6.6357487269810269</c:v>
                </c:pt>
                <c:pt idx="12">
                  <c:v>7.7330431256975443</c:v>
                </c:pt>
                <c:pt idx="13">
                  <c:v>8.7371183122907361</c:v>
                </c:pt>
                <c:pt idx="14">
                  <c:v>9.6494968959263385</c:v>
                </c:pt>
                <c:pt idx="15">
                  <c:v>10.431003025599889</c:v>
                </c:pt>
                <c:pt idx="16">
                  <c:v>11.276543753487724</c:v>
                </c:pt>
                <c:pt idx="17">
                  <c:v>11.969007219587054</c:v>
                </c:pt>
                <c:pt idx="18">
                  <c:v>12.542310442243304</c:v>
                </c:pt>
                <c:pt idx="19">
                  <c:v>13.164787292480469</c:v>
                </c:pt>
                <c:pt idx="20">
                  <c:v>13.860532488141741</c:v>
                </c:pt>
                <c:pt idx="21">
                  <c:v>14.570390973772321</c:v>
                </c:pt>
                <c:pt idx="22">
                  <c:v>15.446028573172432</c:v>
                </c:pt>
                <c:pt idx="23">
                  <c:v>16.546593802315847</c:v>
                </c:pt>
                <c:pt idx="24">
                  <c:v>17.741233825683594</c:v>
                </c:pt>
                <c:pt idx="25">
                  <c:v>18.79713875906808</c:v>
                </c:pt>
                <c:pt idx="26">
                  <c:v>19.575229099818639</c:v>
                </c:pt>
                <c:pt idx="27">
                  <c:v>20.089940752301896</c:v>
                </c:pt>
                <c:pt idx="28">
                  <c:v>20.59374782017299</c:v>
                </c:pt>
                <c:pt idx="29">
                  <c:v>21.190963745117188</c:v>
                </c:pt>
                <c:pt idx="30">
                  <c:v>22.080458504813059</c:v>
                </c:pt>
                <c:pt idx="31">
                  <c:v>23.398175920758927</c:v>
                </c:pt>
                <c:pt idx="32">
                  <c:v>24.63879176548549</c:v>
                </c:pt>
                <c:pt idx="33">
                  <c:v>25.260773794991628</c:v>
                </c:pt>
                <c:pt idx="34">
                  <c:v>25.663916451590403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5BA-4A5F-8115-52F54511BE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4947744"/>
        <c:axId val="1844958560"/>
      </c:scatterChart>
      <c:valAx>
        <c:axId val="1844947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dirty="0" smtClean="0"/>
                  <a:t>時間</a:t>
                </a:r>
                <a:endParaRPr lang="zh-TW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44958560"/>
        <c:crosses val="autoZero"/>
        <c:crossBetween val="midCat"/>
      </c:valAx>
      <c:valAx>
        <c:axId val="184495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800" b="1" i="0" baseline="0" dirty="0" smtClean="0">
                    <a:effectLst/>
                  </a:rPr>
                  <a:t>角速度</a:t>
                </a:r>
                <a:endParaRPr lang="zh-TW" altLang="zh-TW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44947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1800" b="1" i="0" baseline="0" dirty="0" smtClean="0">
                <a:effectLst/>
              </a:rPr>
              <a:t>膠帶捲十</a:t>
            </a:r>
            <a:r>
              <a:rPr lang="zh-TW" altLang="zh-TW" sz="1800" b="1" i="0" baseline="0" dirty="0" smtClean="0">
                <a:effectLst/>
              </a:rPr>
              <a:t>五度頃角</a:t>
            </a:r>
            <a:r>
              <a:rPr lang="en-US" altLang="zh-TW" sz="1800" b="1" i="0" baseline="0" dirty="0" smtClean="0">
                <a:effectLst/>
              </a:rPr>
              <a:t>w-t</a:t>
            </a:r>
            <a:endParaRPr lang="zh-TW" altLang="zh-TW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'15度'!$A$101:$A$138</c:f>
              <c:numCache>
                <c:formatCode>General</c:formatCode>
                <c:ptCount val="38"/>
                <c:pt idx="13">
                  <c:v>0.58346557600000004</c:v>
                </c:pt>
                <c:pt idx="14">
                  <c:v>0.62835693300000006</c:v>
                </c:pt>
                <c:pt idx="15">
                  <c:v>0.67324829100000017</c:v>
                </c:pt>
                <c:pt idx="16">
                  <c:v>0.71813964800000019</c:v>
                </c:pt>
                <c:pt idx="17">
                  <c:v>0.76303100500000021</c:v>
                </c:pt>
                <c:pt idx="18">
                  <c:v>0.80792236300000031</c:v>
                </c:pt>
                <c:pt idx="19">
                  <c:v>0.85281372000000033</c:v>
                </c:pt>
                <c:pt idx="20">
                  <c:v>0.89770507800000043</c:v>
                </c:pt>
                <c:pt idx="21">
                  <c:v>0.94262695300000043</c:v>
                </c:pt>
                <c:pt idx="22">
                  <c:v>0.98751831000000045</c:v>
                </c:pt>
                <c:pt idx="23">
                  <c:v>1.0324096670000005</c:v>
                </c:pt>
                <c:pt idx="24">
                  <c:v>1.0773010250000006</c:v>
                </c:pt>
                <c:pt idx="25">
                  <c:v>1.1221923820000006</c:v>
                </c:pt>
                <c:pt idx="26">
                  <c:v>1.1670837399999998</c:v>
                </c:pt>
                <c:pt idx="27">
                  <c:v>1.2119445799999999</c:v>
                </c:pt>
                <c:pt idx="28">
                  <c:v>1.256835937</c:v>
                </c:pt>
                <c:pt idx="29">
                  <c:v>1.301727294</c:v>
                </c:pt>
                <c:pt idx="30">
                  <c:v>1.3466186520000001</c:v>
                </c:pt>
                <c:pt idx="31">
                  <c:v>1.3915100090000001</c:v>
                </c:pt>
                <c:pt idx="32">
                  <c:v>1.4364013670000002</c:v>
                </c:pt>
                <c:pt idx="33">
                  <c:v>1.4812927240000002</c:v>
                </c:pt>
                <c:pt idx="34">
                  <c:v>1.5261840820000003</c:v>
                </c:pt>
                <c:pt idx="35">
                  <c:v>1.5710754390000004</c:v>
                </c:pt>
                <c:pt idx="36">
                  <c:v>1.6159667960000004</c:v>
                </c:pt>
                <c:pt idx="37">
                  <c:v>1.6608581540000005</c:v>
                </c:pt>
              </c:numCache>
            </c:numRef>
          </c:xVal>
          <c:yVal>
            <c:numRef>
              <c:f>'15度'!$C$101:$C$138</c:f>
              <c:numCache>
                <c:formatCode>General</c:formatCode>
                <c:ptCount val="38"/>
                <c:pt idx="13">
                  <c:v>0.63548109266493058</c:v>
                </c:pt>
                <c:pt idx="14">
                  <c:v>1.7879774305555556</c:v>
                </c:pt>
                <c:pt idx="15">
                  <c:v>3.0349307590060763</c:v>
                </c:pt>
                <c:pt idx="16">
                  <c:v>4.1967790391710071</c:v>
                </c:pt>
                <c:pt idx="17">
                  <c:v>5.3392164442274304</c:v>
                </c:pt>
                <c:pt idx="18">
                  <c:v>6.473368326822917</c:v>
                </c:pt>
                <c:pt idx="19">
                  <c:v>7.6528506808810768</c:v>
                </c:pt>
                <c:pt idx="20">
                  <c:v>8.8811018202039929</c:v>
                </c:pt>
                <c:pt idx="21">
                  <c:v>10.221915351019966</c:v>
                </c:pt>
                <c:pt idx="22">
                  <c:v>11.676355997721354</c:v>
                </c:pt>
                <c:pt idx="23">
                  <c:v>13.054217868381077</c:v>
                </c:pt>
                <c:pt idx="24">
                  <c:v>14.267791748046875</c:v>
                </c:pt>
                <c:pt idx="25">
                  <c:v>15.264995998806423</c:v>
                </c:pt>
                <c:pt idx="26">
                  <c:v>16.563083224826389</c:v>
                </c:pt>
                <c:pt idx="27">
                  <c:v>18.314017401801216</c:v>
                </c:pt>
                <c:pt idx="28">
                  <c:v>19.647376166449654</c:v>
                </c:pt>
                <c:pt idx="29">
                  <c:v>20.587297227647568</c:v>
                </c:pt>
                <c:pt idx="30">
                  <c:v>21.921834309895832</c:v>
                </c:pt>
                <c:pt idx="31">
                  <c:v>23.361122979058159</c:v>
                </c:pt>
                <c:pt idx="32">
                  <c:v>24.335011800130207</c:v>
                </c:pt>
                <c:pt idx="33">
                  <c:v>25.702221340603298</c:v>
                </c:pt>
                <c:pt idx="34">
                  <c:v>27.34130859375</c:v>
                </c:pt>
                <c:pt idx="35">
                  <c:v>28.17233106825087</c:v>
                </c:pt>
                <c:pt idx="36">
                  <c:v>29.662163628472221</c:v>
                </c:pt>
                <c:pt idx="37">
                  <c:v>30.525621202256943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E7F-4A11-8BB8-284FD39B73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4952736"/>
        <c:axId val="1844953984"/>
      </c:scatterChart>
      <c:valAx>
        <c:axId val="1844952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dirty="0" smtClean="0"/>
                  <a:t>時間</a:t>
                </a:r>
                <a:endParaRPr lang="zh-TW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44953984"/>
        <c:crosses val="autoZero"/>
        <c:crossBetween val="midCat"/>
      </c:valAx>
      <c:valAx>
        <c:axId val="184495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800" b="1" i="0" baseline="0" dirty="0" smtClean="0">
                    <a:effectLst/>
                  </a:rPr>
                  <a:t>角速度</a:t>
                </a:r>
                <a:endParaRPr lang="zh-TW" altLang="zh-TW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44952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A6B-2918-4744-8CCF-4C2FA212A6CC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1E7B-841E-4CF0-8B95-2F9CDE62BF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19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A6B-2918-4744-8CCF-4C2FA212A6CC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1E7B-841E-4CF0-8B95-2F9CDE62BF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56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A6B-2918-4744-8CCF-4C2FA212A6CC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1E7B-841E-4CF0-8B95-2F9CDE62BF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12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A6B-2918-4744-8CCF-4C2FA212A6CC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1E7B-841E-4CF0-8B95-2F9CDE62BF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65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A6B-2918-4744-8CCF-4C2FA212A6CC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1E7B-841E-4CF0-8B95-2F9CDE62BF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89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A6B-2918-4744-8CCF-4C2FA212A6CC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1E7B-841E-4CF0-8B95-2F9CDE62BF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37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A6B-2918-4744-8CCF-4C2FA212A6CC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1E7B-841E-4CF0-8B95-2F9CDE62BF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1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A6B-2918-4744-8CCF-4C2FA212A6CC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1E7B-841E-4CF0-8B95-2F9CDE62BF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97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A6B-2918-4744-8CCF-4C2FA212A6CC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1E7B-841E-4CF0-8B95-2F9CDE62BF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34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A6B-2918-4744-8CCF-4C2FA212A6CC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1E7B-841E-4CF0-8B95-2F9CDE62BF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58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A6B-2918-4744-8CCF-4C2FA212A6CC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1E7B-841E-4CF0-8B95-2F9CDE62BF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6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E8A6B-2918-4744-8CCF-4C2FA212A6CC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51E7B-841E-4CF0-8B95-2F9CDE62BF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6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image" Target="../media/image1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滾筒的轉動實驗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王昊文、李柏葳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536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實驗數據 能量損失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220" y="3404416"/>
            <a:ext cx="9553575" cy="2876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595" y="2147502"/>
            <a:ext cx="92202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2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能量誤差探討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存錢桶的誤差比較大，因為存錢桶質量比較小，稍微有滑動的現象，沒有達到只有滾動沒有滑動的條件。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/>
              <a:t>2.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滾筒加上手機的質量並非很均勻，轉動時會忽快忽慢。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摩擦力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299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電機系的普物課程中，我們做了很多的轉動實驗，但是關於滾動的部分做的比較少，原因是因為滾動的部分並不太好測量。有了這個軟體，可以直接將手機放入滾筒直接做測量。但是這也正是缺點，手機放入造成的誤差也必須考慮進去，如：質量不均、形狀改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關於實驗我們並沒有作太多的延伸，如果時間更寬裕一些，我們應當將我們的數據作更多的驗證與理論值比較，更符合實驗精神。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425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分工表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李</a:t>
            </a:r>
            <a:r>
              <a:rPr lang="zh-TW" altLang="en-US" dirty="0"/>
              <a:t>柏</a:t>
            </a:r>
            <a:r>
              <a:rPr lang="zh-TW" altLang="en-US" dirty="0" smtClean="0"/>
              <a:t>葳 ＆＆ 王</a:t>
            </a:r>
            <a:r>
              <a:rPr lang="zh-TW" altLang="en-US" dirty="0"/>
              <a:t>昊</a:t>
            </a:r>
            <a:r>
              <a:rPr lang="zh-TW" altLang="en-US" dirty="0" smtClean="0"/>
              <a:t>文：做滾動實驗、整理分析數據、</a:t>
            </a:r>
            <a:r>
              <a:rPr lang="en-US" altLang="zh-TW" dirty="0" smtClean="0"/>
              <a:t>PPT</a:t>
            </a:r>
            <a:r>
              <a:rPr lang="zh-TW" altLang="en-US" dirty="0" smtClean="0"/>
              <a:t>製作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       、上台報告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632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實驗目的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量測不同高度，不同滾筒的轉動角加速度（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w-t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phyphox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測量滾筒速度與角速度，透過位能轉換成轉動能與動能，計算滾下來的能量損失。（摩擦力作功）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911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實驗原理 角加速度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利用手機測量角速度，將數據作圖後，得到角加速度。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119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實驗原理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只有滾動沒有滑動能量轉換公式</a:t>
                </a: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𝑚𝑔h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𝐼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高度透過手機頃角測量器測量角度後，將軌道長乘以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sin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值得到。</a:t>
                </a: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𝑠𝑖𝑛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𝜃</m:t>
                    </m:r>
                  </m:oMath>
                </a14:m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滾筒轉動慣量為薄圓殼</a:t>
                </a: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𝐼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滾筒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𝑚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𝑟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手機轉動慣量為</a:t>
                </a: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𝐼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手機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𝑚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h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𝑤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r="-5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74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實驗器材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Phyphox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APP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滾筒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x2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軌道（桌子）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紙（固定手機用）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6" t="3685" r="22643" b="-3685"/>
          <a:stretch/>
        </p:blipFill>
        <p:spPr>
          <a:xfrm rot="5400000">
            <a:off x="5869459" y="1132037"/>
            <a:ext cx="3534032" cy="514174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132842" y="5580198"/>
            <a:ext cx="507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本次實驗使用的滾筒（膠帶半徑皆相同且為全新）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ãposter roll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35" y="4614395"/>
            <a:ext cx="2099945" cy="171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51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實驗步驟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PHYPHOX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至測量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ROLLING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的選項底下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將手機塞入滾筒中，利用紙將其固定在內。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利用手機量角器量所需的傾斜度，取得現在高度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手機塞入滾筒，準備落下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將數據回傳整理，比較初能量與滾落下來之後的能量相比的差異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690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實驗數據，軟體截圖概觀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8926"/>
            <a:ext cx="2842308" cy="505299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460" y="1418926"/>
            <a:ext cx="6479540" cy="511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存錢桶角加速度的做圖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949091"/>
              </p:ext>
            </p:extLst>
          </p:nvPr>
        </p:nvGraphicFramePr>
        <p:xfrm>
          <a:off x="218440" y="1134745"/>
          <a:ext cx="4546600" cy="2929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666816"/>
              </p:ext>
            </p:extLst>
          </p:nvPr>
        </p:nvGraphicFramePr>
        <p:xfrm>
          <a:off x="3271520" y="4064000"/>
          <a:ext cx="4947920" cy="299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739296"/>
              </p:ext>
            </p:extLst>
          </p:nvPr>
        </p:nvGraphicFramePr>
        <p:xfrm>
          <a:off x="7266940" y="15057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38200" y="4064000"/>
                <a:ext cx="2128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=9.43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64000"/>
                <a:ext cx="21285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833620" y="3694668"/>
                <a:ext cx="2128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=22.07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20" y="3694668"/>
                <a:ext cx="21285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9067800" y="1134745"/>
                <a:ext cx="2128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=33.58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800" y="1134745"/>
                <a:ext cx="21285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87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膠帶捲角加速度的做圖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455433"/>
              </p:ext>
            </p:extLst>
          </p:nvPr>
        </p:nvGraphicFramePr>
        <p:xfrm>
          <a:off x="467360" y="1815465"/>
          <a:ext cx="3738880" cy="2302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860111"/>
              </p:ext>
            </p:extLst>
          </p:nvPr>
        </p:nvGraphicFramePr>
        <p:xfrm>
          <a:off x="3810000" y="41176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377481"/>
              </p:ext>
            </p:extLst>
          </p:nvPr>
        </p:nvGraphicFramePr>
        <p:xfrm>
          <a:off x="7081520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38200" y="4064000"/>
                <a:ext cx="2128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=9.71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64000"/>
                <a:ext cx="21285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895335" y="3748325"/>
                <a:ext cx="2128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=19.579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335" y="3748325"/>
                <a:ext cx="21285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812427" y="4299468"/>
                <a:ext cx="2128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=28.283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427" y="4299468"/>
                <a:ext cx="21285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68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472</Words>
  <Application>Microsoft Office PowerPoint</Application>
  <PresentationFormat>寬螢幕</PresentationFormat>
  <Paragraphs>66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滾筒的轉動實驗</vt:lpstr>
      <vt:lpstr>實驗目的</vt:lpstr>
      <vt:lpstr>實驗原理 角加速度</vt:lpstr>
      <vt:lpstr>實驗原理</vt:lpstr>
      <vt:lpstr>實驗器材</vt:lpstr>
      <vt:lpstr>實驗步驟</vt:lpstr>
      <vt:lpstr>實驗數據，軟體截圖概觀</vt:lpstr>
      <vt:lpstr>存錢桶角加速度的做圖</vt:lpstr>
      <vt:lpstr>膠帶捲角加速度的做圖</vt:lpstr>
      <vt:lpstr>實驗數據 能量損失</vt:lpstr>
      <vt:lpstr>能量誤差探討</vt:lpstr>
      <vt:lpstr>結論</vt:lpstr>
      <vt:lpstr>分工表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滾筒的轉動實驗</dc:title>
  <dc:creator>昊文 王</dc:creator>
  <cp:lastModifiedBy>昊文 王</cp:lastModifiedBy>
  <cp:revision>19</cp:revision>
  <dcterms:created xsi:type="dcterms:W3CDTF">2018-12-16T13:47:06Z</dcterms:created>
  <dcterms:modified xsi:type="dcterms:W3CDTF">2018-12-17T08:27:56Z</dcterms:modified>
</cp:coreProperties>
</file>