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1" r:id="rId2"/>
    <p:sldId id="259" r:id="rId3"/>
    <p:sldId id="288" r:id="rId4"/>
    <p:sldId id="260" r:id="rId5"/>
    <p:sldId id="267" r:id="rId6"/>
    <p:sldId id="268" r:id="rId7"/>
    <p:sldId id="272" r:id="rId8"/>
    <p:sldId id="285" r:id="rId9"/>
    <p:sldId id="286" r:id="rId10"/>
    <p:sldId id="266" r:id="rId11"/>
    <p:sldId id="262" r:id="rId12"/>
    <p:sldId id="269" r:id="rId13"/>
    <p:sldId id="287" r:id="rId14"/>
    <p:sldId id="303" r:id="rId15"/>
    <p:sldId id="289" r:id="rId16"/>
    <p:sldId id="290" r:id="rId17"/>
    <p:sldId id="291" r:id="rId18"/>
    <p:sldId id="292" r:id="rId19"/>
    <p:sldId id="263" r:id="rId20"/>
    <p:sldId id="293" r:id="rId21"/>
    <p:sldId id="294" r:id="rId22"/>
    <p:sldId id="296" r:id="rId23"/>
    <p:sldId id="264" r:id="rId24"/>
    <p:sldId id="297" r:id="rId25"/>
    <p:sldId id="298" r:id="rId26"/>
    <p:sldId id="270" r:id="rId27"/>
    <p:sldId id="299" r:id="rId28"/>
    <p:sldId id="300" r:id="rId29"/>
    <p:sldId id="301" r:id="rId30"/>
    <p:sldId id="302" r:id="rId31"/>
  </p:sldIdLst>
  <p:sldSz cx="12192000" cy="6858000"/>
  <p:notesSz cx="6858000" cy="9144000"/>
  <p:custDataLst>
    <p:tags r:id="rId3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E00"/>
    <a:srgbClr val="FEF7EB"/>
    <a:srgbClr val="FBFBFB"/>
    <a:srgbClr val="F39900"/>
    <a:srgbClr val="AEA499"/>
    <a:srgbClr val="595959"/>
    <a:srgbClr val="E7ECF0"/>
    <a:srgbClr val="2C85C3"/>
    <a:srgbClr val="F3F8FC"/>
    <a:srgbClr val="006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8414" autoAdjust="0"/>
  </p:normalViewPr>
  <p:slideViewPr>
    <p:cSldViewPr snapToGrid="0">
      <p:cViewPr varScale="1">
        <p:scale>
          <a:sx n="59" d="100"/>
          <a:sy n="59" d="100"/>
        </p:scale>
        <p:origin x="161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AC7B1-0413-4358-99AC-0C6E12F45BBA}" type="datetimeFigureOut">
              <a:rPr lang="zh-CN" altLang="en-US" smtClean="0"/>
              <a:t>2020/12/11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478AB-46AF-41C8-B889-21F330B8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11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258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434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890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049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098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554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0964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1326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307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7727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22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2477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304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947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這個是國內針對外送平台的外送員所做的調查</a:t>
            </a:r>
            <a:endParaRPr lang="zh-TW" altLang="en-US" b="0" dirty="0">
              <a:effectLst/>
            </a:endParaRPr>
          </a:p>
          <a:p>
            <a:pPr rtl="0"/>
            <a:br>
              <a:rPr lang="zh-TW" altLang="en-US" b="0" dirty="0">
                <a:effectLst/>
              </a:rPr>
            </a:b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然後我們現在是要聚焦討論的是現任外送員，因為對已流失的來說，制度無法再影響到他們，所以我們不討論已流失外送員</a:t>
            </a:r>
            <a:endParaRPr lang="zh-TW" altLang="en-US" b="0" dirty="0">
              <a:effectLst/>
            </a:endParaRPr>
          </a:p>
          <a:p>
            <a:pPr rtl="0"/>
            <a:br>
              <a:rPr lang="zh-TW" altLang="en-US" b="0" dirty="0">
                <a:effectLst/>
              </a:rPr>
            </a:br>
            <a:br>
              <a:rPr lang="zh-TW" altLang="en-US" b="0" dirty="0">
                <a:effectLst/>
              </a:rPr>
            </a:br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發現他們之所以想要加入這個行列的原因中：想要增加收入和工作時間彈性是現任外送員他們的前二考量</a:t>
            </a:r>
            <a:endParaRPr lang="zh-TW" altLang="en-US" b="0" dirty="0">
              <a:effectLst/>
            </a:endParaRPr>
          </a:p>
          <a:p>
            <a:br>
              <a:rPr lang="zh-TW" altLang="en-US" b="0" dirty="0">
                <a:effectLst/>
              </a:rPr>
            </a:br>
            <a:br>
              <a:rPr lang="zh-TW" altLang="en-US" b="0" dirty="0">
                <a:effectLst/>
              </a:rPr>
            </a:br>
            <a:br>
              <a:rPr lang="zh-TW" altLang="en-US" b="0" dirty="0">
                <a:effectLst/>
              </a:rPr>
            </a:br>
            <a:br>
              <a:rPr lang="zh-TW" altLang="en-US" b="0" dirty="0">
                <a:effectLst/>
              </a:rPr>
            </a:br>
            <a:br>
              <a:rPr lang="zh-TW" altLang="en-US" b="0" dirty="0">
                <a:effectLst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372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第二張數據是針對外送平台外送員在意的項目調查，</a:t>
            </a:r>
            <a:endParaRPr lang="zh-TW" altLang="en-US" b="0" dirty="0">
              <a:effectLst/>
            </a:endParaRPr>
          </a:p>
          <a:p>
            <a:pPr rtl="0"/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自由的工作時間是第一名</a:t>
            </a:r>
            <a:endParaRPr lang="zh-TW" altLang="en-US" b="0" dirty="0">
              <a:effectLst/>
            </a:endParaRPr>
          </a:p>
          <a:p>
            <a:pPr rtl="0"/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高報酬第二</a:t>
            </a:r>
            <a:endParaRPr lang="zh-TW" altLang="en-US" b="0" dirty="0">
              <a:effectLst/>
            </a:endParaRPr>
          </a:p>
          <a:p>
            <a:br>
              <a:rPr lang="zh-TW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3341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08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雖然對外送員來說，承攬制很明顯才是符何他們對此份工作期待的可行約聘制度。</a:t>
            </a:r>
            <a:endParaRPr lang="zh-TW" altLang="en-US" b="0" dirty="0">
              <a:effectLst/>
            </a:endParaRPr>
          </a:p>
          <a:p>
            <a:pPr rtl="0"/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我們認為外送員的權益保障是不可忽略的，因此</a:t>
            </a:r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...</a:t>
            </a:r>
            <a:endParaRPr lang="zh-TW" altLang="en-US" b="0" dirty="0">
              <a:effectLst/>
            </a:endParaRPr>
          </a:p>
          <a:p>
            <a:br>
              <a:rPr lang="zh-TW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4404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將僱傭制的權益保障優勢吸收 </a:t>
            </a:r>
            <a:endParaRPr lang="zh-TW" altLang="en-US" b="0" dirty="0">
              <a:effectLst/>
            </a:endParaRPr>
          </a:p>
          <a:p>
            <a:pPr rtl="0"/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勞動基準法 勞保 就業保險 勞工退休金 健保</a:t>
            </a:r>
            <a:endParaRPr lang="zh-TW" altLang="en-US" b="0" dirty="0">
              <a:effectLst/>
            </a:endParaRPr>
          </a:p>
          <a:p>
            <a:pPr rtl="0"/>
            <a:r>
              <a:rPr lang="zh-TW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這樣不僅可以滿足外送員對此份工作的期待，也可以同時確認他們的權益有被保障</a:t>
            </a:r>
            <a:endParaRPr lang="zh-TW" altLang="en-US" b="0" dirty="0">
              <a:effectLst/>
            </a:endParaRPr>
          </a:p>
          <a:p>
            <a:br>
              <a:rPr lang="zh-TW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0264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1307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030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125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04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他們有個職位空缺，而合約內容是以雇傭期間為基準，而非以是否完整特定成果為準</a:t>
            </a:r>
            <a:endParaRPr lang="en-US" altLang="zh-TW" dirty="0"/>
          </a:p>
          <a:p>
            <a:r>
              <a:rPr lang="zh-TW" altLang="en-US" dirty="0"/>
              <a:t>資方會定期給予報酬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711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人格從屬性：想像雇主是霸道總裁，對不起想不到更好的譬喻了─你的人屬於他，只能聽他的話做事，做不好甚至會被懲罰，而且你得親自為他做事，不能是其它人</a:t>
            </a:r>
          </a:p>
          <a:p>
            <a:r>
              <a:rPr lang="zh-TW" altLang="en-US" dirty="0"/>
              <a:t>經濟從屬性：	</a:t>
            </a:r>
            <a:r>
              <a:rPr lang="en-US" altLang="zh-TW" dirty="0"/>
              <a:t>1. </a:t>
            </a:r>
            <a:r>
              <a:rPr lang="zh-TW" altLang="en-US" dirty="0"/>
              <a:t>他假設你是真心的服從你的雇主─你是為了雇主的目標、目的做事，而並非為了發展自己的事業</a:t>
            </a:r>
          </a:p>
          <a:p>
            <a:r>
              <a:rPr lang="en-US" altLang="zh-TW" dirty="0"/>
              <a:t>2. </a:t>
            </a:r>
            <a:r>
              <a:rPr lang="zh-TW" altLang="en-US" dirty="0"/>
              <a:t>公司會按時給薪</a:t>
            </a:r>
          </a:p>
          <a:p>
            <a:r>
              <a:rPr lang="zh-TW" altLang="en-US" dirty="0"/>
              <a:t>組織從屬性：簡而言之，你和雇主處於上對下的關係，你須要遵守它的規定，要跟其它和你一樣被雇傭的人分工合作</a:t>
            </a:r>
          </a:p>
          <a:p>
            <a:r>
              <a:rPr lang="en-US" altLang="zh-TW" dirty="0"/>
              <a:t>-----</a:t>
            </a:r>
          </a:p>
          <a:p>
            <a:r>
              <a:rPr lang="zh-TW" altLang="en-US" dirty="0"/>
              <a:t>依照法院見解，其中所謂「人格從屬性」，即是指受僱人在僱傭關係之中，需接受雇主的指揮監督，且需接受雇主的管理措施，並由雇主按照受僱人的實際工作表現進行考核，進而接受雇主的獎懲。受僱人需要「親自履行」提供勞務，這也是人格從屬性的具體展現。雇主多半會要求受僱人於受僱期間不得從事競業行為，也就是不可以為與雇主具有競爭關係的其他雇主提供勞務。</a:t>
            </a:r>
          </a:p>
          <a:p>
            <a:endParaRPr lang="zh-TW" altLang="en-US" dirty="0"/>
          </a:p>
          <a:p>
            <a:r>
              <a:rPr lang="zh-TW" altLang="en-US" dirty="0"/>
              <a:t>至於「經濟從屬性」，則是指受僱人並非為自己經營事業，而是為雇主所營事業提供勞務。最後關於「組織從屬性」，則是指受僱人需在雇主組織設立的生產組織體系之下提供勞務，並非個人獨力作業，而未與相同雇主的其他受僱人有所分工合作。</a:t>
            </a:r>
          </a:p>
          <a:p>
            <a:endParaRPr lang="zh-TW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667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84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通常是有個特定的目的，因此招募你，因此你必需完成他的要求，也就是他之所以聘用你的原因，他才會給你錢─換句話來說，一手交錢，一手交貨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503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勞動部分類的依據就是：從屬性</a:t>
            </a:r>
          </a:p>
          <a:p>
            <a:r>
              <a:rPr lang="zh-TW" altLang="en-US" dirty="0"/>
              <a:t>承攬關係不具備從屬性。</a:t>
            </a:r>
          </a:p>
          <a:p>
            <a:r>
              <a:rPr lang="zh-TW" altLang="en-US" dirty="0"/>
              <a:t>若勞工符合三個從屬性中的一個，法院就會從寬認定這個合約是僱傭制</a:t>
            </a:r>
          </a:p>
          <a:p>
            <a:r>
              <a:rPr lang="zh-TW" altLang="en-US" dirty="0"/>
              <a:t>至於為什麼法院會做出這樣看似不公平的判定</a:t>
            </a:r>
            <a:r>
              <a:rPr lang="en-US" altLang="zh-TW" dirty="0"/>
              <a:t>?</a:t>
            </a:r>
          </a:p>
          <a:p>
            <a:r>
              <a:rPr lang="zh-TW" altLang="en-US" dirty="0"/>
              <a:t>因為公司採用承攬制所需承擔責任較少</a:t>
            </a:r>
            <a:r>
              <a:rPr lang="en-US" altLang="zh-TW" dirty="0"/>
              <a:t>(</a:t>
            </a:r>
            <a:r>
              <a:rPr lang="zh-TW" altLang="en-US" dirty="0"/>
              <a:t>等等在說制度的三大差異時會說明</a:t>
            </a:r>
            <a:r>
              <a:rPr lang="en-US" altLang="zh-TW" dirty="0"/>
              <a:t>)</a:t>
            </a:r>
            <a:r>
              <a:rPr lang="zh-TW" altLang="en-US" dirty="0"/>
              <a:t>，許多資方會以承攬契約作為形式包裝</a:t>
            </a:r>
          </a:p>
          <a:p>
            <a:endParaRPr lang="zh-TW" altLang="en-US" dirty="0"/>
          </a:p>
          <a:p>
            <a:r>
              <a:rPr lang="zh-TW" altLang="en-US" dirty="0"/>
              <a:t>然而， 雖然契約名稱通常會提及是僱傭制或承攬制，但</a:t>
            </a:r>
          </a:p>
          <a:p>
            <a:r>
              <a:rPr lang="en-US" altLang="zh-TW" dirty="0"/>
              <a:t>-  </a:t>
            </a:r>
            <a:r>
              <a:rPr lang="zh-TW" altLang="en-US" dirty="0"/>
              <a:t>可能契約名稱寫著承攬契約，但被法院認定為僱傭制</a:t>
            </a:r>
          </a:p>
          <a:p>
            <a:r>
              <a:rPr lang="en-US" altLang="zh-TW" dirty="0"/>
              <a:t>-  </a:t>
            </a:r>
            <a:r>
              <a:rPr lang="zh-TW" altLang="en-US" dirty="0"/>
              <a:t>也就是說，合約會有名不副實的可能性</a:t>
            </a:r>
          </a:p>
          <a:p>
            <a:r>
              <a:rPr lang="en-US" altLang="zh-TW" dirty="0"/>
              <a:t>-  </a:t>
            </a:r>
            <a:r>
              <a:rPr lang="zh-TW" altLang="en-US" dirty="0"/>
              <a:t>也就是我們剛說到的：因為公司採用承攬制所需承擔責任較少</a:t>
            </a:r>
            <a:r>
              <a:rPr lang="en-US" altLang="zh-TW" dirty="0"/>
              <a:t>(</a:t>
            </a:r>
            <a:r>
              <a:rPr lang="zh-TW" altLang="en-US" dirty="0"/>
              <a:t>等等在說制度的三大差異時會說明</a:t>
            </a:r>
            <a:r>
              <a:rPr lang="en-US" altLang="zh-TW" dirty="0"/>
              <a:t>)</a:t>
            </a:r>
            <a:r>
              <a:rPr lang="zh-TW" altLang="en-US" dirty="0"/>
              <a:t>，許多資方會以承攬契約作為形式包裝</a:t>
            </a:r>
          </a:p>
          <a:p>
            <a:r>
              <a:rPr lang="en-US" altLang="zh-TW" dirty="0"/>
              <a:t>-  </a:t>
            </a:r>
            <a:r>
              <a:rPr lang="zh-TW" altLang="en-US" dirty="0"/>
              <a:t>因此</a:t>
            </a:r>
            <a:r>
              <a:rPr lang="en-US" altLang="zh-TW" dirty="0"/>
              <a:t>... </a:t>
            </a:r>
            <a:r>
              <a:rPr lang="zh-TW" altLang="en-US" dirty="0"/>
              <a:t>，法院會依個案「事實」來認定雙方屬於承攬還是僱傭關係</a:t>
            </a:r>
          </a:p>
          <a:p>
            <a:r>
              <a:rPr lang="en-US" altLang="zh-TW" dirty="0"/>
              <a:t>- </a:t>
            </a:r>
            <a:r>
              <a:rPr lang="zh-TW" altLang="en-US" dirty="0"/>
              <a:t>來避免某些資方投機取巧，以此來規避勞基法的責任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478AB-46AF-41C8-B889-21F330B8AF6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5B4AA39-FEE5-480E-84A6-BD23720CC9AE}"/>
              </a:ext>
            </a:extLst>
          </p:cNvPr>
          <p:cNvGrpSpPr/>
          <p:nvPr userDrawn="1"/>
        </p:nvGrpSpPr>
        <p:grpSpPr>
          <a:xfrm>
            <a:off x="-569041" y="182011"/>
            <a:ext cx="13251416" cy="6802772"/>
            <a:chOff x="-569041" y="182011"/>
            <a:chExt cx="13251416" cy="680277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404F5BB-EC3D-4289-A593-900ADE7C04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014" t="32181" r="3105" b="30236"/>
            <a:stretch/>
          </p:blipFill>
          <p:spPr>
            <a:xfrm>
              <a:off x="-569041" y="182011"/>
              <a:ext cx="1330343" cy="1323975"/>
            </a:xfrm>
            <a:prstGeom prst="rect">
              <a:avLst/>
            </a:prstGeom>
          </p:spPr>
        </p:pic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F67E853-B7FC-4522-8C17-6E8708F313CB}"/>
                </a:ext>
              </a:extLst>
            </p:cNvPr>
            <p:cNvGrpSpPr/>
            <p:nvPr/>
          </p:nvGrpSpPr>
          <p:grpSpPr>
            <a:xfrm>
              <a:off x="3949464" y="259544"/>
              <a:ext cx="4293071" cy="461665"/>
              <a:chOff x="3890766" y="382334"/>
              <a:chExt cx="4293071" cy="46166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0DC4F6C-D2A4-4981-A4AE-496B9D3D181D}"/>
                  </a:ext>
                </a:extLst>
              </p:cNvPr>
              <p:cNvSpPr/>
              <p:nvPr/>
            </p:nvSpPr>
            <p:spPr>
              <a:xfrm>
                <a:off x="4272424" y="382334"/>
                <a:ext cx="36471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F39900"/>
                    </a:solidFill>
                    <a:effectLst/>
                    <a:uLnTx/>
                    <a:uFillTx/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企业</a:t>
                </a:r>
                <a:r>
                  <a:rPr lang="zh-CN" altLang="en-US" sz="2400" spc="300" dirty="0">
                    <a:solidFill>
                      <a:srgbClr val="59595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团队管理</a:t>
                </a:r>
                <a:r>
                  <a:rPr kumimoji="0" lang="zh-CN" altLang="en-US" sz="2400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培训模板</a:t>
                </a:r>
                <a:endParaRPr kumimoji="0" lang="zh-CN" altLang="en-US" sz="2400" i="0" u="none" strike="noStrike" kern="1200" cap="none" spc="300" normalizeH="0" baseline="0" noProof="0" dirty="0">
                  <a:ln>
                    <a:noFill/>
                  </a:ln>
                  <a:solidFill>
                    <a:srgbClr val="595959"/>
                  </a:solidFill>
                  <a:effectLst>
                    <a:reflection blurRad="6350" stA="28000" endPos="25000" dist="60007" dir="5400000" sy="-100000" algn="bl" rotWithShape="0"/>
                  </a:effectLst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971E11B8-D7EB-4F05-AE4F-24FD46CBF426}"/>
                  </a:ext>
                </a:extLst>
              </p:cNvPr>
              <p:cNvGrpSpPr/>
              <p:nvPr/>
            </p:nvGrpSpPr>
            <p:grpSpPr>
              <a:xfrm>
                <a:off x="7831646" y="495769"/>
                <a:ext cx="352191" cy="234794"/>
                <a:chOff x="5682343" y="1959429"/>
                <a:chExt cx="1828800" cy="1219200"/>
              </a:xfrm>
              <a:solidFill>
                <a:srgbClr val="E7ECF0"/>
              </a:solidFill>
            </p:grpSpPr>
            <p:sp>
              <p:nvSpPr>
                <p:cNvPr id="11" name="箭头: V 形 10">
                  <a:extLst>
                    <a:ext uri="{FF2B5EF4-FFF2-40B4-BE49-F238E27FC236}">
                      <a16:creationId xmlns:a16="http://schemas.microsoft.com/office/drawing/2014/main" id="{F720F7DA-4837-47BE-BE27-C0DB505CAC3E}"/>
                    </a:ext>
                  </a:extLst>
                </p:cNvPr>
                <p:cNvSpPr/>
                <p:nvPr/>
              </p:nvSpPr>
              <p:spPr>
                <a:xfrm>
                  <a:off x="5682343" y="1959429"/>
                  <a:ext cx="1219200" cy="1219200"/>
                </a:xfrm>
                <a:prstGeom prst="chevron">
                  <a:avLst>
                    <a:gd name="adj" fmla="val 7857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箭头: V 形 11">
                  <a:extLst>
                    <a:ext uri="{FF2B5EF4-FFF2-40B4-BE49-F238E27FC236}">
                      <a16:creationId xmlns:a16="http://schemas.microsoft.com/office/drawing/2014/main" id="{56C5FE5F-2E34-4F32-BD37-741A38888B26}"/>
                    </a:ext>
                  </a:extLst>
                </p:cNvPr>
                <p:cNvSpPr/>
                <p:nvPr/>
              </p:nvSpPr>
              <p:spPr>
                <a:xfrm>
                  <a:off x="6291943" y="1959429"/>
                  <a:ext cx="1219200" cy="1219200"/>
                </a:xfrm>
                <a:prstGeom prst="chevron">
                  <a:avLst>
                    <a:gd name="adj" fmla="val 7857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7E18F4E2-C968-4331-ABC1-C0248BA25345}"/>
                  </a:ext>
                </a:extLst>
              </p:cNvPr>
              <p:cNvGrpSpPr/>
              <p:nvPr/>
            </p:nvGrpSpPr>
            <p:grpSpPr>
              <a:xfrm flipH="1">
                <a:off x="3890766" y="495769"/>
                <a:ext cx="352191" cy="234794"/>
                <a:chOff x="5682343" y="1959429"/>
                <a:chExt cx="1828800" cy="1219200"/>
              </a:xfrm>
              <a:solidFill>
                <a:srgbClr val="E7ECF0"/>
              </a:solidFill>
            </p:grpSpPr>
            <p:sp>
              <p:nvSpPr>
                <p:cNvPr id="9" name="箭头: V 形 8">
                  <a:extLst>
                    <a:ext uri="{FF2B5EF4-FFF2-40B4-BE49-F238E27FC236}">
                      <a16:creationId xmlns:a16="http://schemas.microsoft.com/office/drawing/2014/main" id="{50778738-0B07-4276-950C-E29CB57A5FD0}"/>
                    </a:ext>
                  </a:extLst>
                </p:cNvPr>
                <p:cNvSpPr/>
                <p:nvPr/>
              </p:nvSpPr>
              <p:spPr>
                <a:xfrm>
                  <a:off x="5682343" y="1959429"/>
                  <a:ext cx="1219200" cy="1219200"/>
                </a:xfrm>
                <a:prstGeom prst="chevron">
                  <a:avLst>
                    <a:gd name="adj" fmla="val 7857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箭头: V 形 9">
                  <a:extLst>
                    <a:ext uri="{FF2B5EF4-FFF2-40B4-BE49-F238E27FC236}">
                      <a16:creationId xmlns:a16="http://schemas.microsoft.com/office/drawing/2014/main" id="{1A8F4995-0880-406A-B6EE-C9DC9C195B15}"/>
                    </a:ext>
                  </a:extLst>
                </p:cNvPr>
                <p:cNvSpPr/>
                <p:nvPr/>
              </p:nvSpPr>
              <p:spPr>
                <a:xfrm>
                  <a:off x="6291943" y="1959429"/>
                  <a:ext cx="1219200" cy="1219200"/>
                </a:xfrm>
                <a:prstGeom prst="chevron">
                  <a:avLst>
                    <a:gd name="adj" fmla="val 7857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07A5785-B52B-4075-9885-7615FF325F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93" t="69798" r="48264" b="686"/>
            <a:stretch/>
          </p:blipFill>
          <p:spPr>
            <a:xfrm>
              <a:off x="11393294" y="5924550"/>
              <a:ext cx="1289081" cy="106023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0319B15-B78B-4C6C-B2F6-55DCFDA0B6D7}"/>
              </a:ext>
            </a:extLst>
          </p:cNvPr>
          <p:cNvGrpSpPr/>
          <p:nvPr userDrawn="1"/>
        </p:nvGrpSpPr>
        <p:grpSpPr>
          <a:xfrm>
            <a:off x="-569041" y="182011"/>
            <a:ext cx="13251416" cy="6802772"/>
            <a:chOff x="-569041" y="182011"/>
            <a:chExt cx="13251416" cy="680277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C749551-FFE3-4587-8D78-9389F2B1D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014" t="32181" r="3105" b="30236"/>
            <a:stretch/>
          </p:blipFill>
          <p:spPr>
            <a:xfrm>
              <a:off x="-569041" y="182011"/>
              <a:ext cx="1330343" cy="1323975"/>
            </a:xfrm>
            <a:prstGeom prst="rect">
              <a:avLst/>
            </a:prstGeom>
          </p:spPr>
        </p:pic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C5B6B79-90B3-484C-A57D-E7AA6B1A4197}"/>
                </a:ext>
              </a:extLst>
            </p:cNvPr>
            <p:cNvGrpSpPr/>
            <p:nvPr/>
          </p:nvGrpSpPr>
          <p:grpSpPr>
            <a:xfrm>
              <a:off x="3949464" y="259544"/>
              <a:ext cx="4293071" cy="461665"/>
              <a:chOff x="3890766" y="382334"/>
              <a:chExt cx="4293071" cy="46166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E9D13A8-95D9-4FA4-8535-7DF686BA773C}"/>
                  </a:ext>
                </a:extLst>
              </p:cNvPr>
              <p:cNvSpPr/>
              <p:nvPr/>
            </p:nvSpPr>
            <p:spPr>
              <a:xfrm>
                <a:off x="4272424" y="382334"/>
                <a:ext cx="36471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F39900"/>
                    </a:solidFill>
                    <a:effectLst/>
                    <a:uLnTx/>
                    <a:uFillTx/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企业</a:t>
                </a:r>
                <a:r>
                  <a:rPr lang="zh-CN" altLang="en-US" sz="2400" spc="300" dirty="0">
                    <a:solidFill>
                      <a:srgbClr val="595959"/>
                    </a:solidFill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团队管理</a:t>
                </a:r>
                <a:r>
                  <a:rPr kumimoji="0" lang="zh-CN" altLang="en-US" sz="2400" i="0" u="none" strike="noStrike" kern="1200" cap="none" spc="300" normalizeH="0" baseline="0" noProof="0" dirty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思源黑体 CN Bold" panose="020B0800000000000000" pitchFamily="34" charset="-122"/>
                    <a:ea typeface="思源黑体 CN Bold" panose="020B0800000000000000" pitchFamily="34" charset="-122"/>
                  </a:rPr>
                  <a:t>培训模板</a:t>
                </a:r>
                <a:endParaRPr kumimoji="0" lang="zh-CN" altLang="en-US" sz="2400" i="0" u="none" strike="noStrike" kern="1200" cap="none" spc="300" normalizeH="0" baseline="0" noProof="0" dirty="0">
                  <a:ln>
                    <a:noFill/>
                  </a:ln>
                  <a:solidFill>
                    <a:srgbClr val="595959"/>
                  </a:solidFill>
                  <a:effectLst>
                    <a:reflection blurRad="6350" stA="28000" endPos="25000" dist="60007" dir="5400000" sy="-100000" algn="bl" rotWithShape="0"/>
                  </a:effectLst>
                  <a:uLnTx/>
                  <a:uFillTx/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4871C9E-2CE7-4BB0-9696-FEC27AFD54B3}"/>
                  </a:ext>
                </a:extLst>
              </p:cNvPr>
              <p:cNvGrpSpPr/>
              <p:nvPr/>
            </p:nvGrpSpPr>
            <p:grpSpPr>
              <a:xfrm>
                <a:off x="7831646" y="495769"/>
                <a:ext cx="352191" cy="234794"/>
                <a:chOff x="5682343" y="1959429"/>
                <a:chExt cx="1828800" cy="1219200"/>
              </a:xfrm>
              <a:solidFill>
                <a:srgbClr val="E7ECF0"/>
              </a:solidFill>
            </p:grpSpPr>
            <p:sp>
              <p:nvSpPr>
                <p:cNvPr id="11" name="箭头: V 形 10">
                  <a:extLst>
                    <a:ext uri="{FF2B5EF4-FFF2-40B4-BE49-F238E27FC236}">
                      <a16:creationId xmlns:a16="http://schemas.microsoft.com/office/drawing/2014/main" id="{C84DF2B6-872B-4F97-9A6E-D6240D171A4E}"/>
                    </a:ext>
                  </a:extLst>
                </p:cNvPr>
                <p:cNvSpPr/>
                <p:nvPr/>
              </p:nvSpPr>
              <p:spPr>
                <a:xfrm>
                  <a:off x="5682343" y="1959429"/>
                  <a:ext cx="1219200" cy="1219200"/>
                </a:xfrm>
                <a:prstGeom prst="chevron">
                  <a:avLst>
                    <a:gd name="adj" fmla="val 7857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箭头: V 形 11">
                  <a:extLst>
                    <a:ext uri="{FF2B5EF4-FFF2-40B4-BE49-F238E27FC236}">
                      <a16:creationId xmlns:a16="http://schemas.microsoft.com/office/drawing/2014/main" id="{8E0979C8-53F9-42D3-9B67-C3067F38E654}"/>
                    </a:ext>
                  </a:extLst>
                </p:cNvPr>
                <p:cNvSpPr/>
                <p:nvPr/>
              </p:nvSpPr>
              <p:spPr>
                <a:xfrm>
                  <a:off x="6291943" y="1959429"/>
                  <a:ext cx="1219200" cy="1219200"/>
                </a:xfrm>
                <a:prstGeom prst="chevron">
                  <a:avLst>
                    <a:gd name="adj" fmla="val 7857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CBDD3AE8-6007-45AB-802E-A33C19B03B12}"/>
                  </a:ext>
                </a:extLst>
              </p:cNvPr>
              <p:cNvGrpSpPr/>
              <p:nvPr/>
            </p:nvGrpSpPr>
            <p:grpSpPr>
              <a:xfrm flipH="1">
                <a:off x="3890766" y="495769"/>
                <a:ext cx="352191" cy="234794"/>
                <a:chOff x="5682343" y="1959429"/>
                <a:chExt cx="1828800" cy="1219200"/>
              </a:xfrm>
              <a:solidFill>
                <a:srgbClr val="E7ECF0"/>
              </a:solidFill>
            </p:grpSpPr>
            <p:sp>
              <p:nvSpPr>
                <p:cNvPr id="9" name="箭头: V 形 8">
                  <a:extLst>
                    <a:ext uri="{FF2B5EF4-FFF2-40B4-BE49-F238E27FC236}">
                      <a16:creationId xmlns:a16="http://schemas.microsoft.com/office/drawing/2014/main" id="{429B687B-156C-439F-8A0B-1C9693C07855}"/>
                    </a:ext>
                  </a:extLst>
                </p:cNvPr>
                <p:cNvSpPr/>
                <p:nvPr/>
              </p:nvSpPr>
              <p:spPr>
                <a:xfrm>
                  <a:off x="5682343" y="1959429"/>
                  <a:ext cx="1219200" cy="1219200"/>
                </a:xfrm>
                <a:prstGeom prst="chevron">
                  <a:avLst>
                    <a:gd name="adj" fmla="val 7857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箭头: V 形 9">
                  <a:extLst>
                    <a:ext uri="{FF2B5EF4-FFF2-40B4-BE49-F238E27FC236}">
                      <a16:creationId xmlns:a16="http://schemas.microsoft.com/office/drawing/2014/main" id="{EB190BC2-5A77-4C6B-BAC0-70732421967F}"/>
                    </a:ext>
                  </a:extLst>
                </p:cNvPr>
                <p:cNvSpPr/>
                <p:nvPr/>
              </p:nvSpPr>
              <p:spPr>
                <a:xfrm>
                  <a:off x="6291943" y="1959429"/>
                  <a:ext cx="1219200" cy="1219200"/>
                </a:xfrm>
                <a:prstGeom prst="chevron">
                  <a:avLst>
                    <a:gd name="adj" fmla="val 78571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E70B099-635D-4B4F-9F65-B8C172012B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93" t="69798" r="48264" b="686"/>
            <a:stretch/>
          </p:blipFill>
          <p:spPr>
            <a:xfrm>
              <a:off x="11393294" y="5924550"/>
              <a:ext cx="1289081" cy="1060233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hyperlink" Target="https://twworkforce.com/2017/11/22/laborcontract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dn.com/news/story/6877/4271991" TargetMode="External"/><Relationship Id="rId5" Type="http://schemas.openxmlformats.org/officeDocument/2006/relationships/hyperlink" Target="https://www.thenewslens.com/feature/2020foodpanda-recruitment/131381" TargetMode="Externa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>
            <a:extLst>
              <a:ext uri="{FF2B5EF4-FFF2-40B4-BE49-F238E27FC236}">
                <a16:creationId xmlns:a16="http://schemas.microsoft.com/office/drawing/2014/main" id="{533FF418-B74C-4B03-B89D-FC39B38BCF37}"/>
              </a:ext>
            </a:extLst>
          </p:cNvPr>
          <p:cNvSpPr/>
          <p:nvPr/>
        </p:nvSpPr>
        <p:spPr>
          <a:xfrm rot="5784443" flipV="1">
            <a:off x="4964725" y="-535530"/>
            <a:ext cx="2678699" cy="7511805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3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DD15B0DC-73CC-4617-819C-1ACFB116ED0B}"/>
              </a:ext>
            </a:extLst>
          </p:cNvPr>
          <p:cNvSpPr/>
          <p:nvPr/>
        </p:nvSpPr>
        <p:spPr>
          <a:xfrm>
            <a:off x="3618764" y="644792"/>
            <a:ext cx="4994669" cy="5225586"/>
          </a:xfrm>
          <a:prstGeom prst="diamond">
            <a:avLst/>
          </a:prstGeom>
          <a:solidFill>
            <a:srgbClr val="FEF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D30E6E-C3CD-4389-9872-60E9855B36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0" t="70793" r="49076" b="686"/>
          <a:stretch/>
        </p:blipFill>
        <p:spPr>
          <a:xfrm rot="411943">
            <a:off x="3910960" y="225616"/>
            <a:ext cx="5348161" cy="554501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E2DBB2-160D-4F20-989C-5489F21FB5FF}"/>
              </a:ext>
            </a:extLst>
          </p:cNvPr>
          <p:cNvSpPr txBox="1"/>
          <p:nvPr/>
        </p:nvSpPr>
        <p:spPr>
          <a:xfrm>
            <a:off x="2828925" y="2046003"/>
            <a:ext cx="7064037" cy="231327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7500" dirty="0">
              <a:solidFill>
                <a:srgbClr val="595959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07C9920-4A87-42AD-B41A-982B26F0B85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-316775" y="3289391"/>
            <a:ext cx="658387" cy="6661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B840DF-B1A8-4B1E-BE9E-4A990895B7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6948761" y="4900165"/>
            <a:ext cx="2944201" cy="21887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F8B0FE-3A1C-49D5-8A91-0A75FD73EC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14" t="32181" r="3105" b="30236"/>
          <a:stretch/>
        </p:blipFill>
        <p:spPr>
          <a:xfrm>
            <a:off x="10232309" y="-507382"/>
            <a:ext cx="3243833" cy="32283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690F1FF-A036-45E0-A4E1-240D172E399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0" t="3426" r="24313" b="38025"/>
          <a:stretch/>
        </p:blipFill>
        <p:spPr>
          <a:xfrm rot="19695365">
            <a:off x="1982894" y="4920555"/>
            <a:ext cx="1579401" cy="1456694"/>
          </a:xfrm>
          <a:prstGeom prst="rect">
            <a:avLst/>
          </a:prstGeom>
        </p:spPr>
      </p:pic>
      <p:sp>
        <p:nvSpPr>
          <p:cNvPr id="14" name="图文框 13">
            <a:extLst>
              <a:ext uri="{FF2B5EF4-FFF2-40B4-BE49-F238E27FC236}">
                <a16:creationId xmlns:a16="http://schemas.microsoft.com/office/drawing/2014/main" id="{ADD41AF1-F42C-4FD0-B837-CA0C4948FA23}"/>
              </a:ext>
            </a:extLst>
          </p:cNvPr>
          <p:cNvSpPr/>
          <p:nvPr/>
        </p:nvSpPr>
        <p:spPr>
          <a:xfrm rot="2700000" flipV="1">
            <a:off x="10679830" y="3215452"/>
            <a:ext cx="509506" cy="509506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66A4B9C-7ADB-4192-943F-803168D551A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-91280" y="225969"/>
            <a:ext cx="1715750" cy="12755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0484F16-D23E-4911-B7DA-8224C70CCE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2394" r="84626" b="68206"/>
          <a:stretch/>
        </p:blipFill>
        <p:spPr>
          <a:xfrm>
            <a:off x="-153472" y="4900164"/>
            <a:ext cx="1987847" cy="218874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4A167A4-4C0A-44C9-9629-8691E3E44C0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10699083" y="5766161"/>
            <a:ext cx="470998" cy="47654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BF0E21E-DA44-4A91-8C3E-9FD7D0E7A13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2318632" y="-1081096"/>
            <a:ext cx="1815289" cy="183665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5C0A0C-2A99-4067-B9C2-C02B668EBDC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3" t="69798" r="48264" b="686"/>
          <a:stretch/>
        </p:blipFill>
        <p:spPr>
          <a:xfrm>
            <a:off x="8274078" y="343681"/>
            <a:ext cx="1855598" cy="152617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7B9972B-E9C9-4BE7-87E6-50D56A1EFF4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4556613" y="6394195"/>
            <a:ext cx="686627" cy="69471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B4E23981-A6BC-4039-B418-8AF06DAC40B3}"/>
              </a:ext>
            </a:extLst>
          </p:cNvPr>
          <p:cNvSpPr/>
          <p:nvPr/>
        </p:nvSpPr>
        <p:spPr>
          <a:xfrm>
            <a:off x="3311835" y="3364136"/>
            <a:ext cx="626690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TW" altLang="en-US" sz="24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─從</a:t>
            </a:r>
            <a:r>
              <a:rPr lang="en-US" altLang="zh-TW" sz="2400" spc="300" dirty="0" err="1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Foodpanda</a:t>
            </a:r>
            <a:r>
              <a:rPr lang="zh-TW" altLang="en-US" sz="24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外送平台其外送員立場</a:t>
            </a:r>
            <a:endParaRPr lang="en-US" altLang="zh-TW" sz="24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lvl="0" algn="ctr">
              <a:defRPr/>
            </a:pPr>
            <a:r>
              <a:rPr lang="zh-TW" altLang="en-US" sz="24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分析約聘制度利弊</a:t>
            </a:r>
            <a:endParaRPr kumimoji="0" lang="zh-CN" altLang="en-US" sz="2400" i="0" u="none" strike="noStrike" kern="1200" cap="none" spc="300" normalizeH="0" baseline="0" noProof="0" dirty="0">
              <a:ln>
                <a:noFill/>
              </a:ln>
              <a:solidFill>
                <a:srgbClr val="464646"/>
              </a:solidFill>
              <a:effectLst>
                <a:reflection blurRad="6350" stA="28000" endPos="25000" dist="60007" dir="5400000" sy="-100000" algn="bl" rotWithShape="0"/>
              </a:effectLst>
              <a:uLnTx/>
              <a:uFillTx/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4CA8DA-7BE7-48FD-8402-43CB287AF127}"/>
              </a:ext>
            </a:extLst>
          </p:cNvPr>
          <p:cNvSpPr/>
          <p:nvPr/>
        </p:nvSpPr>
        <p:spPr>
          <a:xfrm>
            <a:off x="3827363" y="2376978"/>
            <a:ext cx="5314275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5000" dirty="0">
                <a:solidFill>
                  <a:srgbClr val="5959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假承攬、真僱傭？</a:t>
            </a:r>
            <a:endParaRPr lang="zh-CN" altLang="en-US" sz="5000" dirty="0">
              <a:solidFill>
                <a:srgbClr val="595959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708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3E86BF0D-A59F-4F75-9769-D2A6E711CD7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3" t="69798" r="48264" b="686"/>
          <a:stretch/>
        </p:blipFill>
        <p:spPr>
          <a:xfrm rot="2859574">
            <a:off x="6378773" y="1790498"/>
            <a:ext cx="2009277" cy="165257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95FBF1A-6107-47EF-B186-AE8A52A2CF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3" t="69798" r="48264" b="686"/>
          <a:stretch/>
        </p:blipFill>
        <p:spPr>
          <a:xfrm rot="18740426" flipV="1">
            <a:off x="3784028" y="3901828"/>
            <a:ext cx="2009277" cy="165257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24868A99-DEF3-4985-8061-DDF07D864BB3}"/>
              </a:ext>
            </a:extLst>
          </p:cNvPr>
          <p:cNvSpPr txBox="1"/>
          <p:nvPr/>
        </p:nvSpPr>
        <p:spPr>
          <a:xfrm>
            <a:off x="591989" y="2016424"/>
            <a:ext cx="4151590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400" b="1" spc="6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勞雇雙方的關係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1818E3A-A0BE-4C1F-BA27-8999E54F9631}"/>
              </a:ext>
            </a:extLst>
          </p:cNvPr>
          <p:cNvGrpSpPr/>
          <p:nvPr/>
        </p:nvGrpSpPr>
        <p:grpSpPr>
          <a:xfrm>
            <a:off x="0" y="1543050"/>
            <a:ext cx="3575628" cy="379545"/>
            <a:chOff x="1476375" y="371475"/>
            <a:chExt cx="2512534" cy="26670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4B03261-C2BA-4E8F-92B9-BCEC30B942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75" y="504825"/>
              <a:ext cx="2379111" cy="0"/>
            </a:xfrm>
            <a:prstGeom prst="line">
              <a:avLst/>
            </a:prstGeom>
            <a:ln w="28575">
              <a:solidFill>
                <a:srgbClr val="F39900"/>
              </a:solidFill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B494DBA-795F-46BC-B2C5-CB4039F9552E}"/>
                </a:ext>
              </a:extLst>
            </p:cNvPr>
            <p:cNvSpPr/>
            <p:nvPr/>
          </p:nvSpPr>
          <p:spPr>
            <a:xfrm>
              <a:off x="3722209" y="371475"/>
              <a:ext cx="266700" cy="266700"/>
            </a:xfrm>
            <a:prstGeom prst="ellipse">
              <a:avLst/>
            </a:prstGeom>
            <a:noFill/>
            <a:ln w="28575">
              <a:solidFill>
                <a:srgbClr val="F3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A169E314-2185-4A35-989D-3F7E21256AFC}"/>
              </a:ext>
            </a:extLst>
          </p:cNvPr>
          <p:cNvSpPr/>
          <p:nvPr/>
        </p:nvSpPr>
        <p:spPr>
          <a:xfrm>
            <a:off x="6095997" y="3803550"/>
            <a:ext cx="3927247" cy="139570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000" b="1" spc="6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承攬關係</a:t>
            </a:r>
            <a:endParaRPr lang="en-US" altLang="zh-TW" sz="3000" b="1" spc="600" dirty="0">
              <a:solidFill>
                <a:srgbClr val="F399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TW" altLang="en-US" sz="3000" b="1" spc="6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不具備從屬性。</a:t>
            </a:r>
            <a:endParaRPr lang="zh-CN" altLang="en-US" sz="3000" b="1" spc="600" dirty="0">
              <a:solidFill>
                <a:srgbClr val="F399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2C58D26-0517-4AFA-96DC-F116F63DFA15}"/>
              </a:ext>
            </a:extLst>
          </p:cNvPr>
          <p:cNvGrpSpPr/>
          <p:nvPr/>
        </p:nvGrpSpPr>
        <p:grpSpPr>
          <a:xfrm>
            <a:off x="776688" y="2616784"/>
            <a:ext cx="4623182" cy="1422954"/>
            <a:chOff x="3499628" y="4391156"/>
            <a:chExt cx="4623182" cy="142295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BE849A0-B892-4DC1-98F7-96A9DDFF7F1C}"/>
                </a:ext>
              </a:extLst>
            </p:cNvPr>
            <p:cNvSpPr/>
            <p:nvPr/>
          </p:nvSpPr>
          <p:spPr>
            <a:xfrm>
              <a:off x="3971220" y="4391156"/>
              <a:ext cx="4151590" cy="14229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ct val="30000"/>
                </a:spcBef>
              </a:pPr>
              <a:r>
                <a:rPr lang="zh-TW" altLang="en-US" sz="2000" spc="300" dirty="0">
                  <a:solidFill>
                    <a:srgbClr val="464646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勞雇雙方是何種關係，不能只看契約內容，仍然要看兩人之間的</a:t>
              </a:r>
              <a:r>
                <a:rPr lang="zh-TW" altLang="en-US" sz="2000" b="1" spc="300" dirty="0">
                  <a:solidFill>
                    <a:srgbClr val="464646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實際關係</a:t>
              </a:r>
              <a:r>
                <a:rPr lang="zh-TW" altLang="en-US" sz="2000" spc="300" dirty="0">
                  <a:solidFill>
                    <a:srgbClr val="464646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來認定。</a:t>
              </a:r>
              <a:endParaRPr lang="zh-CN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35" name="play-button_88011">
              <a:extLst>
                <a:ext uri="{FF2B5EF4-FFF2-40B4-BE49-F238E27FC236}">
                  <a16:creationId xmlns:a16="http://schemas.microsoft.com/office/drawing/2014/main" id="{6226C4A3-0D37-4BC3-BDCD-EF4A4F5C65A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499628" y="4514546"/>
              <a:ext cx="332657" cy="332718"/>
            </a:xfrm>
            <a:custGeom>
              <a:avLst/>
              <a:gdLst>
                <a:gd name="connsiteX0" fmla="*/ 56750 w 607390"/>
                <a:gd name="connsiteY0" fmla="*/ 456490 h 607501"/>
                <a:gd name="connsiteX1" fmla="*/ 56750 w 607390"/>
                <a:gd name="connsiteY1" fmla="*/ 523646 h 607501"/>
                <a:gd name="connsiteX2" fmla="*/ 113641 w 607390"/>
                <a:gd name="connsiteY2" fmla="*/ 531360 h 607501"/>
                <a:gd name="connsiteX3" fmla="*/ 102008 w 607390"/>
                <a:gd name="connsiteY3" fmla="*/ 519744 h 607501"/>
                <a:gd name="connsiteX4" fmla="*/ 56750 w 607390"/>
                <a:gd name="connsiteY4" fmla="*/ 456490 h 607501"/>
                <a:gd name="connsiteX5" fmla="*/ 534959 w 607390"/>
                <a:gd name="connsiteY5" fmla="*/ 262916 h 607501"/>
                <a:gd name="connsiteX6" fmla="*/ 412180 w 607390"/>
                <a:gd name="connsiteY6" fmla="*/ 404943 h 607501"/>
                <a:gd name="connsiteX7" fmla="*/ 405728 w 607390"/>
                <a:gd name="connsiteY7" fmla="*/ 411386 h 607501"/>
                <a:gd name="connsiteX8" fmla="*/ 408364 w 607390"/>
                <a:gd name="connsiteY8" fmla="*/ 429446 h 607501"/>
                <a:gd name="connsiteX9" fmla="*/ 356653 w 607390"/>
                <a:gd name="connsiteY9" fmla="*/ 479722 h 607501"/>
                <a:gd name="connsiteX10" fmla="*/ 332115 w 607390"/>
                <a:gd name="connsiteY10" fmla="*/ 473279 h 607501"/>
                <a:gd name="connsiteX11" fmla="*/ 227422 w 607390"/>
                <a:gd name="connsiteY11" fmla="*/ 541706 h 607501"/>
                <a:gd name="connsiteX12" fmla="*/ 303670 w 607390"/>
                <a:gd name="connsiteY12" fmla="*/ 555954 h 607501"/>
                <a:gd name="connsiteX13" fmla="*/ 308850 w 607390"/>
                <a:gd name="connsiteY13" fmla="*/ 555954 h 607501"/>
                <a:gd name="connsiteX14" fmla="*/ 544047 w 607390"/>
                <a:gd name="connsiteY14" fmla="*/ 327440 h 607501"/>
                <a:gd name="connsiteX15" fmla="*/ 534959 w 607390"/>
                <a:gd name="connsiteY15" fmla="*/ 262916 h 607501"/>
                <a:gd name="connsiteX16" fmla="*/ 285541 w 607390"/>
                <a:gd name="connsiteY16" fmla="*/ 154471 h 607501"/>
                <a:gd name="connsiteX17" fmla="*/ 337195 w 607390"/>
                <a:gd name="connsiteY17" fmla="*/ 206090 h 607501"/>
                <a:gd name="connsiteX18" fmla="*/ 285541 w 607390"/>
                <a:gd name="connsiteY18" fmla="*/ 257709 h 607501"/>
                <a:gd name="connsiteX19" fmla="*/ 233887 w 607390"/>
                <a:gd name="connsiteY19" fmla="*/ 206090 h 607501"/>
                <a:gd name="connsiteX20" fmla="*/ 285541 w 607390"/>
                <a:gd name="connsiteY20" fmla="*/ 154471 h 607501"/>
                <a:gd name="connsiteX21" fmla="*/ 308850 w 607390"/>
                <a:gd name="connsiteY21" fmla="*/ 88672 h 607501"/>
                <a:gd name="connsiteX22" fmla="*/ 73563 w 607390"/>
                <a:gd name="connsiteY22" fmla="*/ 318456 h 607501"/>
                <a:gd name="connsiteX23" fmla="*/ 138178 w 607390"/>
                <a:gd name="connsiteY23" fmla="*/ 484895 h 607501"/>
                <a:gd name="connsiteX24" fmla="*/ 171804 w 607390"/>
                <a:gd name="connsiteY24" fmla="*/ 513301 h 607501"/>
                <a:gd name="connsiteX25" fmla="*/ 306215 w 607390"/>
                <a:gd name="connsiteY25" fmla="*/ 429446 h 607501"/>
                <a:gd name="connsiteX26" fmla="*/ 306215 w 607390"/>
                <a:gd name="connsiteY26" fmla="*/ 426814 h 607501"/>
                <a:gd name="connsiteX27" fmla="*/ 357925 w 607390"/>
                <a:gd name="connsiteY27" fmla="*/ 376537 h 607501"/>
                <a:gd name="connsiteX28" fmla="*/ 367013 w 607390"/>
                <a:gd name="connsiteY28" fmla="*/ 377808 h 607501"/>
                <a:gd name="connsiteX29" fmla="*/ 376010 w 607390"/>
                <a:gd name="connsiteY29" fmla="*/ 368733 h 607501"/>
                <a:gd name="connsiteX30" fmla="*/ 511694 w 607390"/>
                <a:gd name="connsiteY30" fmla="*/ 203564 h 607501"/>
                <a:gd name="connsiteX31" fmla="*/ 479431 w 607390"/>
                <a:gd name="connsiteY31" fmla="*/ 161001 h 607501"/>
                <a:gd name="connsiteX32" fmla="*/ 313940 w 607390"/>
                <a:gd name="connsiteY32" fmla="*/ 88672 h 607501"/>
                <a:gd name="connsiteX33" fmla="*/ 308850 w 607390"/>
                <a:gd name="connsiteY33" fmla="*/ 88672 h 607501"/>
                <a:gd name="connsiteX34" fmla="*/ 508195 w 607390"/>
                <a:gd name="connsiteY34" fmla="*/ 50783 h 607501"/>
                <a:gd name="connsiteX35" fmla="*/ 438081 w 607390"/>
                <a:gd name="connsiteY35" fmla="*/ 69341 h 607501"/>
                <a:gd name="connsiteX36" fmla="*/ 515602 w 607390"/>
                <a:gd name="connsiteY36" fmla="*/ 126152 h 607501"/>
                <a:gd name="connsiteX37" fmla="*/ 537594 w 607390"/>
                <a:gd name="connsiteY37" fmla="*/ 153196 h 607501"/>
                <a:gd name="connsiteX38" fmla="*/ 554407 w 607390"/>
                <a:gd name="connsiteY38" fmla="*/ 89942 h 607501"/>
                <a:gd name="connsiteX39" fmla="*/ 545319 w 607390"/>
                <a:gd name="connsiteY39" fmla="*/ 60266 h 607501"/>
                <a:gd name="connsiteX40" fmla="*/ 508195 w 607390"/>
                <a:gd name="connsiteY40" fmla="*/ 50783 h 607501"/>
                <a:gd name="connsiteX41" fmla="*/ 500572 w 607390"/>
                <a:gd name="connsiteY41" fmla="*/ 756 h 607501"/>
                <a:gd name="connsiteX42" fmla="*/ 584125 w 607390"/>
                <a:gd name="connsiteY42" fmla="*/ 25418 h 607501"/>
                <a:gd name="connsiteX43" fmla="*/ 607390 w 607390"/>
                <a:gd name="connsiteY43" fmla="*/ 91303 h 607501"/>
                <a:gd name="connsiteX44" fmla="*/ 569857 w 607390"/>
                <a:gd name="connsiteY44" fmla="*/ 207466 h 607501"/>
                <a:gd name="connsiteX45" fmla="*/ 594485 w 607390"/>
                <a:gd name="connsiteY45" fmla="*/ 328711 h 607501"/>
                <a:gd name="connsiteX46" fmla="*/ 308850 w 607390"/>
                <a:gd name="connsiteY46" fmla="*/ 607501 h 607501"/>
                <a:gd name="connsiteX47" fmla="*/ 302307 w 607390"/>
                <a:gd name="connsiteY47" fmla="*/ 607501 h 607501"/>
                <a:gd name="connsiteX48" fmla="*/ 165351 w 607390"/>
                <a:gd name="connsiteY48" fmla="*/ 568841 h 607501"/>
                <a:gd name="connsiteX49" fmla="*/ 90376 w 607390"/>
                <a:gd name="connsiteY49" fmla="*/ 584269 h 607501"/>
                <a:gd name="connsiteX50" fmla="*/ 21852 w 607390"/>
                <a:gd name="connsiteY50" fmla="*/ 558495 h 607501"/>
                <a:gd name="connsiteX51" fmla="*/ 30940 w 607390"/>
                <a:gd name="connsiteY51" fmla="*/ 388154 h 607501"/>
                <a:gd name="connsiteX52" fmla="*/ 23125 w 607390"/>
                <a:gd name="connsiteY52" fmla="*/ 317095 h 607501"/>
                <a:gd name="connsiteX53" fmla="*/ 308850 w 607390"/>
                <a:gd name="connsiteY53" fmla="*/ 38304 h 607501"/>
                <a:gd name="connsiteX54" fmla="*/ 315303 w 607390"/>
                <a:gd name="connsiteY54" fmla="*/ 38304 h 607501"/>
                <a:gd name="connsiteX55" fmla="*/ 373466 w 607390"/>
                <a:gd name="connsiteY55" fmla="*/ 44838 h 607501"/>
                <a:gd name="connsiteX56" fmla="*/ 500572 w 607390"/>
                <a:gd name="connsiteY56" fmla="*/ 756 h 60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07390" h="607501">
                  <a:moveTo>
                    <a:pt x="56750" y="456490"/>
                  </a:moveTo>
                  <a:cubicBezTo>
                    <a:pt x="46390" y="487527"/>
                    <a:pt x="46390" y="512030"/>
                    <a:pt x="56750" y="523646"/>
                  </a:cubicBezTo>
                  <a:cubicBezTo>
                    <a:pt x="67110" y="533992"/>
                    <a:pt x="86468" y="536533"/>
                    <a:pt x="113641" y="531360"/>
                  </a:cubicBezTo>
                  <a:lnTo>
                    <a:pt x="102008" y="519744"/>
                  </a:lnTo>
                  <a:cubicBezTo>
                    <a:pt x="83923" y="500414"/>
                    <a:pt x="68383" y="479722"/>
                    <a:pt x="56750" y="456490"/>
                  </a:cubicBezTo>
                  <a:close/>
                  <a:moveTo>
                    <a:pt x="534959" y="262916"/>
                  </a:moveTo>
                  <a:cubicBezTo>
                    <a:pt x="502697" y="309381"/>
                    <a:pt x="461346" y="358478"/>
                    <a:pt x="412180" y="404943"/>
                  </a:cubicBezTo>
                  <a:lnTo>
                    <a:pt x="405728" y="411386"/>
                  </a:lnTo>
                  <a:cubicBezTo>
                    <a:pt x="407000" y="416559"/>
                    <a:pt x="408364" y="423002"/>
                    <a:pt x="408364" y="429446"/>
                  </a:cubicBezTo>
                  <a:cubicBezTo>
                    <a:pt x="407000" y="456490"/>
                    <a:pt x="383735" y="479722"/>
                    <a:pt x="356653" y="479722"/>
                  </a:cubicBezTo>
                  <a:cubicBezTo>
                    <a:pt x="347565" y="479722"/>
                    <a:pt x="339840" y="477181"/>
                    <a:pt x="332115" y="473279"/>
                  </a:cubicBezTo>
                  <a:cubicBezTo>
                    <a:pt x="297218" y="500414"/>
                    <a:pt x="262320" y="523646"/>
                    <a:pt x="227422" y="541706"/>
                  </a:cubicBezTo>
                  <a:cubicBezTo>
                    <a:pt x="251960" y="550781"/>
                    <a:pt x="277769" y="555954"/>
                    <a:pt x="303670" y="555954"/>
                  </a:cubicBezTo>
                  <a:lnTo>
                    <a:pt x="308850" y="555954"/>
                  </a:lnTo>
                  <a:cubicBezTo>
                    <a:pt x="435446" y="555954"/>
                    <a:pt x="541502" y="453949"/>
                    <a:pt x="544047" y="327440"/>
                  </a:cubicBezTo>
                  <a:cubicBezTo>
                    <a:pt x="544047" y="305569"/>
                    <a:pt x="541502" y="283607"/>
                    <a:pt x="534959" y="262916"/>
                  </a:cubicBezTo>
                  <a:close/>
                  <a:moveTo>
                    <a:pt x="285541" y="154471"/>
                  </a:moveTo>
                  <a:cubicBezTo>
                    <a:pt x="314069" y="154471"/>
                    <a:pt x="337195" y="177582"/>
                    <a:pt x="337195" y="206090"/>
                  </a:cubicBezTo>
                  <a:cubicBezTo>
                    <a:pt x="337195" y="234598"/>
                    <a:pt x="314069" y="257709"/>
                    <a:pt x="285541" y="257709"/>
                  </a:cubicBezTo>
                  <a:cubicBezTo>
                    <a:pt x="257013" y="257709"/>
                    <a:pt x="233887" y="234598"/>
                    <a:pt x="233887" y="206090"/>
                  </a:cubicBezTo>
                  <a:cubicBezTo>
                    <a:pt x="233887" y="177582"/>
                    <a:pt x="257013" y="154471"/>
                    <a:pt x="285541" y="154471"/>
                  </a:cubicBezTo>
                  <a:close/>
                  <a:moveTo>
                    <a:pt x="308850" y="88672"/>
                  </a:moveTo>
                  <a:cubicBezTo>
                    <a:pt x="182164" y="88672"/>
                    <a:pt x="76198" y="190677"/>
                    <a:pt x="73563" y="318456"/>
                  </a:cubicBezTo>
                  <a:cubicBezTo>
                    <a:pt x="72291" y="380349"/>
                    <a:pt x="95556" y="439791"/>
                    <a:pt x="138178" y="484895"/>
                  </a:cubicBezTo>
                  <a:cubicBezTo>
                    <a:pt x="148539" y="495241"/>
                    <a:pt x="160171" y="504316"/>
                    <a:pt x="171804" y="513301"/>
                  </a:cubicBezTo>
                  <a:cubicBezTo>
                    <a:pt x="210609" y="495241"/>
                    <a:pt x="257140" y="468106"/>
                    <a:pt x="306215" y="429446"/>
                  </a:cubicBezTo>
                  <a:lnTo>
                    <a:pt x="306215" y="426814"/>
                  </a:lnTo>
                  <a:cubicBezTo>
                    <a:pt x="307487" y="398409"/>
                    <a:pt x="330752" y="376537"/>
                    <a:pt x="357925" y="376537"/>
                  </a:cubicBezTo>
                  <a:cubicBezTo>
                    <a:pt x="361833" y="376537"/>
                    <a:pt x="364378" y="377808"/>
                    <a:pt x="367013" y="377808"/>
                  </a:cubicBezTo>
                  <a:cubicBezTo>
                    <a:pt x="369558" y="375176"/>
                    <a:pt x="372103" y="371364"/>
                    <a:pt x="376010" y="368733"/>
                  </a:cubicBezTo>
                  <a:cubicBezTo>
                    <a:pt x="432901" y="314554"/>
                    <a:pt x="479431" y="256472"/>
                    <a:pt x="511694" y="203564"/>
                  </a:cubicBezTo>
                  <a:cubicBezTo>
                    <a:pt x="502697" y="189316"/>
                    <a:pt x="492336" y="173888"/>
                    <a:pt x="479431" y="161001"/>
                  </a:cubicBezTo>
                  <a:cubicBezTo>
                    <a:pt x="435446" y="115807"/>
                    <a:pt x="377283" y="89942"/>
                    <a:pt x="313940" y="88672"/>
                  </a:cubicBezTo>
                  <a:cubicBezTo>
                    <a:pt x="312667" y="89942"/>
                    <a:pt x="311395" y="88672"/>
                    <a:pt x="308850" y="88672"/>
                  </a:cubicBezTo>
                  <a:close/>
                  <a:moveTo>
                    <a:pt x="508195" y="50783"/>
                  </a:moveTo>
                  <a:cubicBezTo>
                    <a:pt x="490110" y="51917"/>
                    <a:pt x="466527" y="57725"/>
                    <a:pt x="438081" y="69341"/>
                  </a:cubicBezTo>
                  <a:cubicBezTo>
                    <a:pt x="466527" y="83499"/>
                    <a:pt x="492336" y="102920"/>
                    <a:pt x="515602" y="126152"/>
                  </a:cubicBezTo>
                  <a:cubicBezTo>
                    <a:pt x="523326" y="135137"/>
                    <a:pt x="531142" y="144212"/>
                    <a:pt x="537594" y="153196"/>
                  </a:cubicBezTo>
                  <a:cubicBezTo>
                    <a:pt x="547955" y="128693"/>
                    <a:pt x="554407" y="108002"/>
                    <a:pt x="554407" y="89942"/>
                  </a:cubicBezTo>
                  <a:cubicBezTo>
                    <a:pt x="554407" y="77055"/>
                    <a:pt x="551772" y="66710"/>
                    <a:pt x="545319" y="60266"/>
                  </a:cubicBezTo>
                  <a:cubicBezTo>
                    <a:pt x="538866" y="53188"/>
                    <a:pt x="526280" y="49648"/>
                    <a:pt x="508195" y="50783"/>
                  </a:cubicBezTo>
                  <a:close/>
                  <a:moveTo>
                    <a:pt x="500572" y="756"/>
                  </a:moveTo>
                  <a:cubicBezTo>
                    <a:pt x="536594" y="-2647"/>
                    <a:pt x="565358" y="5407"/>
                    <a:pt x="584125" y="25418"/>
                  </a:cubicBezTo>
                  <a:cubicBezTo>
                    <a:pt x="599665" y="42207"/>
                    <a:pt x="607390" y="64169"/>
                    <a:pt x="607390" y="91303"/>
                  </a:cubicBezTo>
                  <a:cubicBezTo>
                    <a:pt x="607390" y="124791"/>
                    <a:pt x="593122" y="164813"/>
                    <a:pt x="569857" y="207466"/>
                  </a:cubicBezTo>
                  <a:cubicBezTo>
                    <a:pt x="586669" y="244856"/>
                    <a:pt x="595757" y="286148"/>
                    <a:pt x="594485" y="328711"/>
                  </a:cubicBezTo>
                  <a:cubicBezTo>
                    <a:pt x="591850" y="482354"/>
                    <a:pt x="463891" y="607501"/>
                    <a:pt x="308850" y="607501"/>
                  </a:cubicBezTo>
                  <a:lnTo>
                    <a:pt x="302307" y="607501"/>
                  </a:lnTo>
                  <a:cubicBezTo>
                    <a:pt x="253232" y="606231"/>
                    <a:pt x="206702" y="592073"/>
                    <a:pt x="165351" y="568841"/>
                  </a:cubicBezTo>
                  <a:cubicBezTo>
                    <a:pt x="138178" y="579187"/>
                    <a:pt x="113641" y="584269"/>
                    <a:pt x="90376" y="584269"/>
                  </a:cubicBezTo>
                  <a:cubicBezTo>
                    <a:pt x="63203" y="584269"/>
                    <a:pt x="39937" y="576555"/>
                    <a:pt x="21852" y="558495"/>
                  </a:cubicBezTo>
                  <a:cubicBezTo>
                    <a:pt x="-10410" y="524917"/>
                    <a:pt x="-6593" y="465565"/>
                    <a:pt x="30940" y="388154"/>
                  </a:cubicBezTo>
                  <a:cubicBezTo>
                    <a:pt x="24488" y="364921"/>
                    <a:pt x="21852" y="341689"/>
                    <a:pt x="23125" y="317095"/>
                  </a:cubicBezTo>
                  <a:cubicBezTo>
                    <a:pt x="27032" y="163542"/>
                    <a:pt x="154991" y="38304"/>
                    <a:pt x="308850" y="38304"/>
                  </a:cubicBezTo>
                  <a:lnTo>
                    <a:pt x="315303" y="38304"/>
                  </a:lnTo>
                  <a:cubicBezTo>
                    <a:pt x="335932" y="38304"/>
                    <a:pt x="355381" y="40936"/>
                    <a:pt x="373466" y="44838"/>
                  </a:cubicBezTo>
                  <a:cubicBezTo>
                    <a:pt x="421269" y="19020"/>
                    <a:pt x="464550" y="4159"/>
                    <a:pt x="500572" y="756"/>
                  </a:cubicBezTo>
                  <a:close/>
                </a:path>
              </a:pathLst>
            </a:custGeom>
            <a:solidFill>
              <a:srgbClr val="F39900"/>
            </a:solidFill>
            <a:ln>
              <a:noFill/>
            </a:ln>
            <a:effectLst>
              <a:outerShdw blurRad="444500" sx="101000" sy="101000" algn="ctr" rotWithShape="0">
                <a:schemeClr val="bg1">
                  <a:lumMod val="75000"/>
                  <a:alpha val="9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7500">
                <a:solidFill>
                  <a:srgbClr val="5959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</p:grpSp>
      <p:pic>
        <p:nvPicPr>
          <p:cNvPr id="39" name="图片 38">
            <a:extLst>
              <a:ext uri="{FF2B5EF4-FFF2-40B4-BE49-F238E27FC236}">
                <a16:creationId xmlns:a16="http://schemas.microsoft.com/office/drawing/2014/main" id="{422DADCE-2C3B-4A7C-801E-2C74A602ECF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10250654" y="4959967"/>
            <a:ext cx="1722064" cy="128019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999F134-3184-4B8E-A83C-9CB6FF7181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11045876" y="3190727"/>
            <a:ext cx="470998" cy="476543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5E6F7AC5-F145-47EB-8A9A-0446335AF534}"/>
              </a:ext>
            </a:extLst>
          </p:cNvPr>
          <p:cNvSpPr txBox="1"/>
          <p:nvPr/>
        </p:nvSpPr>
        <p:spPr>
          <a:xfrm>
            <a:off x="3622625" y="289111"/>
            <a:ext cx="4946750" cy="400110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僱傭與承攬制形式概要</a:t>
            </a:r>
            <a:endParaRPr lang="en-US" altLang="zh-TW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402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>
            <a:extLst>
              <a:ext uri="{FF2B5EF4-FFF2-40B4-BE49-F238E27FC236}">
                <a16:creationId xmlns:a16="http://schemas.microsoft.com/office/drawing/2014/main" id="{533FF418-B74C-4B03-B89D-FC39B38BCF37}"/>
              </a:ext>
            </a:extLst>
          </p:cNvPr>
          <p:cNvSpPr/>
          <p:nvPr/>
        </p:nvSpPr>
        <p:spPr>
          <a:xfrm rot="5400000" flipV="1">
            <a:off x="5099957" y="606614"/>
            <a:ext cx="1992085" cy="5644774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DD15B0DC-73CC-4617-819C-1ACFB116ED0B}"/>
              </a:ext>
            </a:extLst>
          </p:cNvPr>
          <p:cNvSpPr/>
          <p:nvPr/>
        </p:nvSpPr>
        <p:spPr>
          <a:xfrm>
            <a:off x="3868504" y="1098521"/>
            <a:ext cx="4454992" cy="4660958"/>
          </a:xfrm>
          <a:prstGeom prst="diamond">
            <a:avLst/>
          </a:prstGeom>
          <a:solidFill>
            <a:srgbClr val="FEF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D30E6E-C3CD-4389-9872-60E9855B36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0" t="70793" r="49076" b="686"/>
          <a:stretch/>
        </p:blipFill>
        <p:spPr>
          <a:xfrm rot="411943">
            <a:off x="4145794" y="1445694"/>
            <a:ext cx="3947239" cy="409252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384B60-68D1-43BD-9F8A-D5B540D9FB9F}"/>
              </a:ext>
            </a:extLst>
          </p:cNvPr>
          <p:cNvSpPr txBox="1"/>
          <p:nvPr/>
        </p:nvSpPr>
        <p:spPr>
          <a:xfrm>
            <a:off x="447846" y="436801"/>
            <a:ext cx="1484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02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EADBF0-DE36-4737-A92C-933E77EED2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2394" r="84626" b="68206"/>
          <a:stretch/>
        </p:blipFill>
        <p:spPr>
          <a:xfrm>
            <a:off x="-569490" y="1303217"/>
            <a:ext cx="1987847" cy="21887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E2DBB2-160D-4F20-989C-5489F21FB5FF}"/>
              </a:ext>
            </a:extLst>
          </p:cNvPr>
          <p:cNvSpPr txBox="1"/>
          <p:nvPr/>
        </p:nvSpPr>
        <p:spPr>
          <a:xfrm>
            <a:off x="2335995" y="2978495"/>
            <a:ext cx="7520007" cy="1446550"/>
          </a:xfrm>
          <a:prstGeom prst="rect">
            <a:avLst/>
          </a:prstGeom>
          <a:solidFill>
            <a:srgbClr val="FBFBFB"/>
          </a:solidFill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1C235A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algn="ctr"/>
            <a:r>
              <a:rPr lang="zh-TW" altLang="en-US" sz="4400" b="1" dirty="0">
                <a:solidFill>
                  <a:srgbClr val="595959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關於外送平台約聘制度的爭議</a:t>
            </a:r>
            <a:endParaRPr lang="en-US" altLang="zh-TW" sz="4400" b="1" dirty="0">
              <a:solidFill>
                <a:srgbClr val="595959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ctr"/>
            <a:r>
              <a:rPr lang="zh-TW" altLang="en-US" sz="4400" b="1" dirty="0">
                <a:solidFill>
                  <a:srgbClr val="595959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─假承攬、真僱傭？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DAB298-F732-4CE8-8CDF-16A38E22AD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9942333" y="4988009"/>
            <a:ext cx="2075496" cy="154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6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4990F55-95BE-47D4-BBB6-8C3FB99A13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14" t="32181" r="3105" b="30236"/>
          <a:stretch/>
        </p:blipFill>
        <p:spPr>
          <a:xfrm>
            <a:off x="-152663" y="560693"/>
            <a:ext cx="3243833" cy="3228305"/>
          </a:xfrm>
          <a:prstGeom prst="rect">
            <a:avLst/>
          </a:prstGeom>
        </p:spPr>
      </p:pic>
      <p:sp>
        <p:nvSpPr>
          <p:cNvPr id="10" name="图文框 9">
            <a:extLst>
              <a:ext uri="{FF2B5EF4-FFF2-40B4-BE49-F238E27FC236}">
                <a16:creationId xmlns:a16="http://schemas.microsoft.com/office/drawing/2014/main" id="{0B0BA685-7862-4FDA-9321-4F318DF75984}"/>
              </a:ext>
            </a:extLst>
          </p:cNvPr>
          <p:cNvSpPr/>
          <p:nvPr/>
        </p:nvSpPr>
        <p:spPr>
          <a:xfrm rot="5400000" flipV="1">
            <a:off x="2597366" y="771763"/>
            <a:ext cx="2325459" cy="5179765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F14462F-429A-461F-918E-00A5FA04E798}"/>
              </a:ext>
            </a:extLst>
          </p:cNvPr>
          <p:cNvSpPr/>
          <p:nvPr/>
        </p:nvSpPr>
        <p:spPr>
          <a:xfrm>
            <a:off x="1335420" y="2377016"/>
            <a:ext cx="4072860" cy="1895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30000"/>
              </a:spcBef>
            </a:pPr>
            <a:r>
              <a:rPr lang="en-US" altLang="zh-TW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2019</a:t>
            </a:r>
            <a:r>
              <a:rPr lang="zh-TW" altLang="en-US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年的國慶連假中，兩位</a:t>
            </a:r>
            <a:r>
              <a:rPr lang="en-US" altLang="zh-TW" sz="1600" spc="300" dirty="0" err="1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foodpanda</a:t>
            </a:r>
            <a:r>
              <a:rPr lang="zh-TW" altLang="en-US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及</a:t>
            </a:r>
            <a:r>
              <a:rPr lang="en-US" altLang="zh-TW" sz="1600" spc="300" dirty="0" err="1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Ubereat</a:t>
            </a:r>
            <a:r>
              <a:rPr lang="zh-TW" altLang="en-US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的外送員，分別於桃園及台北發生了兩起死亡車禍，讓勞工團體意識到這個工作環境的惡劣。</a:t>
            </a:r>
            <a:endParaRPr lang="zh-CN" altLang="en-US" sz="16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A95C7AC-A06C-43A8-8F42-414A9A37C4A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0" t="70793" r="49076" b="686"/>
          <a:stretch/>
        </p:blipFill>
        <p:spPr>
          <a:xfrm rot="411943">
            <a:off x="4509388" y="4036901"/>
            <a:ext cx="2093892" cy="2170963"/>
          </a:xfrm>
          <a:prstGeom prst="rect">
            <a:avLst/>
          </a:prstGeom>
        </p:spPr>
      </p:pic>
      <p:pic>
        <p:nvPicPr>
          <p:cNvPr id="1026" name="Picture 2" descr="https://lh3.googleusercontent.com/VeXS-VYqQFH_MjNdS6bW8apxRh-MYcI4-J7jNQF_NF3d2b5uzBofLurQE4MlcjyzK-NiTbeyqr1e_-FdKxVpmboLIooU-RV4vj2u_LDHgggHMWthBjAU0AZQrQrTk8UlwkBz-PYwGZw">
            <a:extLst>
              <a:ext uri="{FF2B5EF4-FFF2-40B4-BE49-F238E27FC236}">
                <a16:creationId xmlns:a16="http://schemas.microsoft.com/office/drawing/2014/main" id="{21DC227F-9165-4A2D-829D-1F79FA3DE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487" y="2730021"/>
            <a:ext cx="6227988" cy="378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E9C1810B-4C94-4CF6-9FE9-AB30F50FC98C}"/>
              </a:ext>
            </a:extLst>
          </p:cNvPr>
          <p:cNvSpPr txBox="1"/>
          <p:nvPr/>
        </p:nvSpPr>
        <p:spPr>
          <a:xfrm>
            <a:off x="3622625" y="289111"/>
            <a:ext cx="4946750" cy="707886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關於外送平台約聘制度的爭議</a:t>
            </a:r>
          </a:p>
          <a:p>
            <a:pPr algn="ctr"/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─假承攬、真僱傭？</a:t>
            </a:r>
          </a:p>
        </p:txBody>
      </p:sp>
    </p:spTree>
    <p:extLst>
      <p:ext uri="{BB962C8B-B14F-4D97-AF65-F5344CB8AC3E}">
        <p14:creationId xmlns:p14="http://schemas.microsoft.com/office/powerpoint/2010/main" val="356329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34ABAD2C-2648-47D8-A745-DADC072D4DFC}"/>
              </a:ext>
            </a:extLst>
          </p:cNvPr>
          <p:cNvGrpSpPr/>
          <p:nvPr/>
        </p:nvGrpSpPr>
        <p:grpSpPr>
          <a:xfrm flipH="1" flipV="1">
            <a:off x="10016927" y="5625037"/>
            <a:ext cx="2343745" cy="297028"/>
            <a:chOff x="1476375" y="371475"/>
            <a:chExt cx="2104437" cy="266700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4EC96CC-C50A-4B68-A0D3-F361FB0213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75" y="504825"/>
              <a:ext cx="1971675" cy="0"/>
            </a:xfrm>
            <a:prstGeom prst="line">
              <a:avLst/>
            </a:prstGeom>
            <a:ln w="28575">
              <a:solidFill>
                <a:srgbClr val="F39900"/>
              </a:solidFill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460A82A-46DF-4F77-9F11-B624372CF94B}"/>
                </a:ext>
              </a:extLst>
            </p:cNvPr>
            <p:cNvSpPr/>
            <p:nvPr/>
          </p:nvSpPr>
          <p:spPr>
            <a:xfrm>
              <a:off x="3314112" y="371475"/>
              <a:ext cx="266700" cy="266700"/>
            </a:xfrm>
            <a:prstGeom prst="ellipse">
              <a:avLst/>
            </a:prstGeom>
            <a:noFill/>
            <a:ln w="28575">
              <a:solidFill>
                <a:srgbClr val="F3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5B6BE8C-8182-4E32-AE5F-47BAA0D23C31}"/>
              </a:ext>
            </a:extLst>
          </p:cNvPr>
          <p:cNvGrpSpPr/>
          <p:nvPr/>
        </p:nvGrpSpPr>
        <p:grpSpPr>
          <a:xfrm rot="5400000">
            <a:off x="8979608" y="2510970"/>
            <a:ext cx="657492" cy="4299175"/>
            <a:chOff x="5676175" y="3016800"/>
            <a:chExt cx="657492" cy="4299175"/>
          </a:xfrm>
        </p:grpSpPr>
        <p:sp>
          <p:nvSpPr>
            <p:cNvPr id="9" name="矩形: 剪去单角 8">
              <a:extLst>
                <a:ext uri="{FF2B5EF4-FFF2-40B4-BE49-F238E27FC236}">
                  <a16:creationId xmlns:a16="http://schemas.microsoft.com/office/drawing/2014/main" id="{93BA3C32-5FFD-444E-A071-F123C1257390}"/>
                </a:ext>
              </a:extLst>
            </p:cNvPr>
            <p:cNvSpPr/>
            <p:nvPr/>
          </p:nvSpPr>
          <p:spPr>
            <a:xfrm rot="16200000">
              <a:off x="4098811" y="5081119"/>
              <a:ext cx="3812220" cy="657492"/>
            </a:xfrm>
            <a:prstGeom prst="snip1Rect">
              <a:avLst>
                <a:gd name="adj" fmla="val 50000"/>
              </a:avLst>
            </a:prstGeom>
            <a:solidFill>
              <a:srgbClr val="FEF7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3000" spc="300" dirty="0">
                  <a:solidFill>
                    <a:srgbClr val="F39900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有一定程度的</a:t>
              </a:r>
              <a:endParaRPr lang="en-US" altLang="zh-TW" sz="3000" spc="3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r>
                <a:rPr lang="zh-TW" altLang="en-US" sz="6000" b="1" spc="300" dirty="0">
                  <a:solidFill>
                    <a:srgbClr val="F39900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指揮關係</a:t>
              </a:r>
              <a:endParaRPr lang="zh-CN" altLang="en-US" sz="6000" b="1" spc="3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 algn="ctr"/>
              <a:endParaRPr lang="zh-CN" altLang="en-US" sz="2400" dirty="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02CCA79-6732-45CB-A10F-42643796C73C}"/>
                </a:ext>
              </a:extLst>
            </p:cNvPr>
            <p:cNvGrpSpPr/>
            <p:nvPr/>
          </p:nvGrpSpPr>
          <p:grpSpPr>
            <a:xfrm rot="5400000">
              <a:off x="5778816" y="2983277"/>
              <a:ext cx="486955" cy="554001"/>
              <a:chOff x="4142492" y="404216"/>
              <a:chExt cx="343551" cy="234795"/>
            </a:xfrm>
            <a:solidFill>
              <a:srgbClr val="F39900"/>
            </a:solidFill>
          </p:grpSpPr>
          <p:sp>
            <p:nvSpPr>
              <p:cNvPr id="5" name="箭头: V 形 4">
                <a:extLst>
                  <a:ext uri="{FF2B5EF4-FFF2-40B4-BE49-F238E27FC236}">
                    <a16:creationId xmlns:a16="http://schemas.microsoft.com/office/drawing/2014/main" id="{CFF6F2F5-72C6-451D-89E3-4C997A2ED5B9}"/>
                  </a:ext>
                </a:extLst>
              </p:cNvPr>
              <p:cNvSpPr/>
              <p:nvPr/>
            </p:nvSpPr>
            <p:spPr>
              <a:xfrm flipH="1">
                <a:off x="4251249" y="404216"/>
                <a:ext cx="234794" cy="234794"/>
              </a:xfrm>
              <a:prstGeom prst="chevron">
                <a:avLst>
                  <a:gd name="adj" fmla="val 7857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箭头: V 形 5">
                <a:extLst>
                  <a:ext uri="{FF2B5EF4-FFF2-40B4-BE49-F238E27FC236}">
                    <a16:creationId xmlns:a16="http://schemas.microsoft.com/office/drawing/2014/main" id="{95AE6343-0013-448A-B361-525BBF0185EE}"/>
                  </a:ext>
                </a:extLst>
              </p:cNvPr>
              <p:cNvSpPr/>
              <p:nvPr/>
            </p:nvSpPr>
            <p:spPr>
              <a:xfrm flipH="1">
                <a:off x="4142492" y="404217"/>
                <a:ext cx="234794" cy="234794"/>
              </a:xfrm>
              <a:prstGeom prst="chevron">
                <a:avLst>
                  <a:gd name="adj" fmla="val 7857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CF866B70-7F52-4FA9-980E-0FB6C41A4E3E}"/>
              </a:ext>
            </a:extLst>
          </p:cNvPr>
          <p:cNvSpPr txBox="1"/>
          <p:nvPr/>
        </p:nvSpPr>
        <p:spPr>
          <a:xfrm rot="10800000">
            <a:off x="1148905" y="5060040"/>
            <a:ext cx="3940098" cy="1180763"/>
          </a:xfrm>
          <a:custGeom>
            <a:avLst/>
            <a:gdLst>
              <a:gd name="connsiteX0" fmla="*/ 774247 w 3778705"/>
              <a:gd name="connsiteY0" fmla="*/ 0 h 1548494"/>
              <a:gd name="connsiteX1" fmla="*/ 3778705 w 3778705"/>
              <a:gd name="connsiteY1" fmla="*/ 0 h 1548494"/>
              <a:gd name="connsiteX2" fmla="*/ 3778705 w 3778705"/>
              <a:gd name="connsiteY2" fmla="*/ 1548494 h 1548494"/>
              <a:gd name="connsiteX3" fmla="*/ 774247 w 3778705"/>
              <a:gd name="connsiteY3" fmla="*/ 1548494 h 1548494"/>
              <a:gd name="connsiteX4" fmla="*/ 0 w 3778705"/>
              <a:gd name="connsiteY4" fmla="*/ 774247 h 1548494"/>
              <a:gd name="connsiteX5" fmla="*/ 774247 w 3778705"/>
              <a:gd name="connsiteY5" fmla="*/ 0 h 1548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05" h="1548494">
                <a:moveTo>
                  <a:pt x="774247" y="0"/>
                </a:moveTo>
                <a:lnTo>
                  <a:pt x="3778705" y="0"/>
                </a:lnTo>
                <a:lnTo>
                  <a:pt x="3778705" y="1548494"/>
                </a:lnTo>
                <a:lnTo>
                  <a:pt x="774247" y="1548494"/>
                </a:lnTo>
                <a:cubicBezTo>
                  <a:pt x="346642" y="1548494"/>
                  <a:pt x="0" y="1201852"/>
                  <a:pt x="0" y="774247"/>
                </a:cubicBezTo>
                <a:cubicBezTo>
                  <a:pt x="0" y="346642"/>
                  <a:pt x="346642" y="0"/>
                  <a:pt x="7742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7500" dirty="0">
              <a:solidFill>
                <a:srgbClr val="595959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DAA6356-DC48-4A34-87CF-B70A5786739A}"/>
              </a:ext>
            </a:extLst>
          </p:cNvPr>
          <p:cNvSpPr txBox="1"/>
          <p:nvPr/>
        </p:nvSpPr>
        <p:spPr>
          <a:xfrm flipH="1">
            <a:off x="1154626" y="2298798"/>
            <a:ext cx="5078903" cy="1130202"/>
          </a:xfrm>
          <a:custGeom>
            <a:avLst/>
            <a:gdLst>
              <a:gd name="connsiteX0" fmla="*/ 774247 w 3778705"/>
              <a:gd name="connsiteY0" fmla="*/ 0 h 1548494"/>
              <a:gd name="connsiteX1" fmla="*/ 3778705 w 3778705"/>
              <a:gd name="connsiteY1" fmla="*/ 0 h 1548494"/>
              <a:gd name="connsiteX2" fmla="*/ 3778705 w 3778705"/>
              <a:gd name="connsiteY2" fmla="*/ 1548494 h 1548494"/>
              <a:gd name="connsiteX3" fmla="*/ 774247 w 3778705"/>
              <a:gd name="connsiteY3" fmla="*/ 1548494 h 1548494"/>
              <a:gd name="connsiteX4" fmla="*/ 0 w 3778705"/>
              <a:gd name="connsiteY4" fmla="*/ 774247 h 1548494"/>
              <a:gd name="connsiteX5" fmla="*/ 774247 w 3778705"/>
              <a:gd name="connsiteY5" fmla="*/ 0 h 1548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05" h="1548494">
                <a:moveTo>
                  <a:pt x="774247" y="0"/>
                </a:moveTo>
                <a:lnTo>
                  <a:pt x="3778705" y="0"/>
                </a:lnTo>
                <a:lnTo>
                  <a:pt x="3778705" y="1548494"/>
                </a:lnTo>
                <a:lnTo>
                  <a:pt x="774247" y="1548494"/>
                </a:lnTo>
                <a:cubicBezTo>
                  <a:pt x="346642" y="1548494"/>
                  <a:pt x="0" y="1201852"/>
                  <a:pt x="0" y="774247"/>
                </a:cubicBezTo>
                <a:cubicBezTo>
                  <a:pt x="0" y="346642"/>
                  <a:pt x="346642" y="0"/>
                  <a:pt x="7742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7500" dirty="0">
              <a:solidFill>
                <a:srgbClr val="595959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1867F9-74A5-4F85-9216-05D8A9704E43}"/>
              </a:ext>
            </a:extLst>
          </p:cNvPr>
          <p:cNvSpPr txBox="1"/>
          <p:nvPr/>
        </p:nvSpPr>
        <p:spPr>
          <a:xfrm flipH="1">
            <a:off x="1154626" y="3519941"/>
            <a:ext cx="3560956" cy="681570"/>
          </a:xfrm>
          <a:custGeom>
            <a:avLst/>
            <a:gdLst>
              <a:gd name="connsiteX0" fmla="*/ 774247 w 3778705"/>
              <a:gd name="connsiteY0" fmla="*/ 0 h 1548494"/>
              <a:gd name="connsiteX1" fmla="*/ 3778705 w 3778705"/>
              <a:gd name="connsiteY1" fmla="*/ 0 h 1548494"/>
              <a:gd name="connsiteX2" fmla="*/ 3778705 w 3778705"/>
              <a:gd name="connsiteY2" fmla="*/ 1548494 h 1548494"/>
              <a:gd name="connsiteX3" fmla="*/ 774247 w 3778705"/>
              <a:gd name="connsiteY3" fmla="*/ 1548494 h 1548494"/>
              <a:gd name="connsiteX4" fmla="*/ 0 w 3778705"/>
              <a:gd name="connsiteY4" fmla="*/ 774247 h 1548494"/>
              <a:gd name="connsiteX5" fmla="*/ 774247 w 3778705"/>
              <a:gd name="connsiteY5" fmla="*/ 0 h 1548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05" h="1548494">
                <a:moveTo>
                  <a:pt x="774247" y="0"/>
                </a:moveTo>
                <a:lnTo>
                  <a:pt x="3778705" y="0"/>
                </a:lnTo>
                <a:lnTo>
                  <a:pt x="3778705" y="1548494"/>
                </a:lnTo>
                <a:lnTo>
                  <a:pt x="774247" y="1548494"/>
                </a:lnTo>
                <a:cubicBezTo>
                  <a:pt x="346642" y="1548494"/>
                  <a:pt x="0" y="1201852"/>
                  <a:pt x="0" y="774247"/>
                </a:cubicBezTo>
                <a:cubicBezTo>
                  <a:pt x="0" y="346642"/>
                  <a:pt x="346642" y="0"/>
                  <a:pt x="7742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7500" dirty="0">
              <a:solidFill>
                <a:srgbClr val="595959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32F46D-81EF-451A-B6A2-250B402B5267}"/>
              </a:ext>
            </a:extLst>
          </p:cNvPr>
          <p:cNvSpPr/>
          <p:nvPr/>
        </p:nvSpPr>
        <p:spPr>
          <a:xfrm>
            <a:off x="1360346" y="2387527"/>
            <a:ext cx="4185696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30000"/>
              </a:spcBef>
            </a:pPr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無法於選擇時段提供服務須於</a:t>
            </a:r>
            <a:r>
              <a:rPr lang="en-US" altLang="zh-TW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24</a:t>
            </a:r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小時內回報公司。</a:t>
            </a:r>
            <a:endParaRPr lang="zh-CN" altLang="en-US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4897387-AA0D-4C08-B664-4C18E15B9D16}"/>
              </a:ext>
            </a:extLst>
          </p:cNvPr>
          <p:cNvSpPr/>
          <p:nvPr/>
        </p:nvSpPr>
        <p:spPr>
          <a:xfrm>
            <a:off x="1360346" y="3592655"/>
            <a:ext cx="2653113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30000"/>
              </a:spcBef>
            </a:pPr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服務期間穿著制服。</a:t>
            </a:r>
            <a:endParaRPr lang="zh-CN" altLang="en-US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855747-F807-442E-AD31-994A54920B93}"/>
              </a:ext>
            </a:extLst>
          </p:cNvPr>
          <p:cNvSpPr/>
          <p:nvPr/>
        </p:nvSpPr>
        <p:spPr>
          <a:xfrm>
            <a:off x="1360346" y="5169777"/>
            <a:ext cx="3355236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30000"/>
              </a:spcBef>
            </a:pPr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黏貼機車車身品牌圖樣貼紙。</a:t>
            </a:r>
            <a:endParaRPr lang="zh-CN" altLang="en-US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D83E0D5-C222-48F3-947A-C4699E0B32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0" t="3426" r="24313" b="38025"/>
          <a:stretch/>
        </p:blipFill>
        <p:spPr>
          <a:xfrm rot="19695365">
            <a:off x="5304381" y="1093443"/>
            <a:ext cx="1111528" cy="1025171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E26AC982-1BC9-4B49-919B-4471DEDFA6E8}"/>
              </a:ext>
            </a:extLst>
          </p:cNvPr>
          <p:cNvSpPr txBox="1"/>
          <p:nvPr/>
        </p:nvSpPr>
        <p:spPr>
          <a:xfrm>
            <a:off x="3622625" y="289111"/>
            <a:ext cx="4946750" cy="830997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關於外送平台約聘制度的爭議</a:t>
            </a:r>
          </a:p>
          <a:p>
            <a:pPr algn="ctr"/>
            <a:r>
              <a:rPr lang="zh-TW" altLang="en-US" sz="28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勞動部說法</a:t>
            </a:r>
          </a:p>
        </p:txBody>
      </p:sp>
      <p:sp>
        <p:nvSpPr>
          <p:cNvPr id="24" name="文本框 21">
            <a:extLst>
              <a:ext uri="{FF2B5EF4-FFF2-40B4-BE49-F238E27FC236}">
                <a16:creationId xmlns:a16="http://schemas.microsoft.com/office/drawing/2014/main" id="{DAA28A46-7818-4C25-AE49-104B47B739BB}"/>
              </a:ext>
            </a:extLst>
          </p:cNvPr>
          <p:cNvSpPr txBox="1"/>
          <p:nvPr/>
        </p:nvSpPr>
        <p:spPr>
          <a:xfrm>
            <a:off x="-406209" y="1010985"/>
            <a:ext cx="4776439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3000" b="1" spc="6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業者和員工之間</a:t>
            </a:r>
            <a:endParaRPr lang="en-US" altLang="zh-TW" sz="3000" b="1" spc="600" dirty="0">
              <a:solidFill>
                <a:srgbClr val="F399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r"/>
            <a:r>
              <a:rPr lang="zh-TW" altLang="en-US" sz="3000" b="1" spc="6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之合約內容</a:t>
            </a:r>
          </a:p>
        </p:txBody>
      </p:sp>
      <p:sp>
        <p:nvSpPr>
          <p:cNvPr id="25" name="文本框 13">
            <a:extLst>
              <a:ext uri="{FF2B5EF4-FFF2-40B4-BE49-F238E27FC236}">
                <a16:creationId xmlns:a16="http://schemas.microsoft.com/office/drawing/2014/main" id="{315610B2-DCF1-4E45-BDF6-31EEB0C6C162}"/>
              </a:ext>
            </a:extLst>
          </p:cNvPr>
          <p:cNvSpPr txBox="1"/>
          <p:nvPr/>
        </p:nvSpPr>
        <p:spPr>
          <a:xfrm flipH="1">
            <a:off x="1154626" y="4309678"/>
            <a:ext cx="4148282" cy="681747"/>
          </a:xfrm>
          <a:custGeom>
            <a:avLst/>
            <a:gdLst>
              <a:gd name="connsiteX0" fmla="*/ 774247 w 3778705"/>
              <a:gd name="connsiteY0" fmla="*/ 0 h 1548494"/>
              <a:gd name="connsiteX1" fmla="*/ 3778705 w 3778705"/>
              <a:gd name="connsiteY1" fmla="*/ 0 h 1548494"/>
              <a:gd name="connsiteX2" fmla="*/ 3778705 w 3778705"/>
              <a:gd name="connsiteY2" fmla="*/ 1548494 h 1548494"/>
              <a:gd name="connsiteX3" fmla="*/ 774247 w 3778705"/>
              <a:gd name="connsiteY3" fmla="*/ 1548494 h 1548494"/>
              <a:gd name="connsiteX4" fmla="*/ 0 w 3778705"/>
              <a:gd name="connsiteY4" fmla="*/ 774247 h 1548494"/>
              <a:gd name="connsiteX5" fmla="*/ 774247 w 3778705"/>
              <a:gd name="connsiteY5" fmla="*/ 0 h 1548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05" h="1548494">
                <a:moveTo>
                  <a:pt x="774247" y="0"/>
                </a:moveTo>
                <a:lnTo>
                  <a:pt x="3778705" y="0"/>
                </a:lnTo>
                <a:lnTo>
                  <a:pt x="3778705" y="1548494"/>
                </a:lnTo>
                <a:lnTo>
                  <a:pt x="774247" y="1548494"/>
                </a:lnTo>
                <a:cubicBezTo>
                  <a:pt x="346642" y="1548494"/>
                  <a:pt x="0" y="1201852"/>
                  <a:pt x="0" y="774247"/>
                </a:cubicBezTo>
                <a:cubicBezTo>
                  <a:pt x="0" y="346642"/>
                  <a:pt x="346642" y="0"/>
                  <a:pt x="7742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7500" dirty="0">
              <a:solidFill>
                <a:srgbClr val="595959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5EC6B66-9C0C-4B55-80D7-021C30FF3D24}"/>
              </a:ext>
            </a:extLst>
          </p:cNvPr>
          <p:cNvSpPr/>
          <p:nvPr/>
        </p:nvSpPr>
        <p:spPr>
          <a:xfrm>
            <a:off x="1360346" y="4400739"/>
            <a:ext cx="357021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30000"/>
              </a:spcBef>
            </a:pPr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使用制式品牌圖樣保溫箱。</a:t>
            </a:r>
            <a:endParaRPr lang="zh-CN" altLang="en-US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309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6AB82CAF-DE04-436C-936B-A5554E6E9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297" y="1204006"/>
            <a:ext cx="3521325" cy="523327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5BF1473-F055-40C2-A5E5-F4AC36F43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369" y="1204006"/>
            <a:ext cx="3664012" cy="523327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3490B509-66B8-43F5-B99A-9FADDBD122A5}"/>
              </a:ext>
            </a:extLst>
          </p:cNvPr>
          <p:cNvSpPr txBox="1"/>
          <p:nvPr/>
        </p:nvSpPr>
        <p:spPr>
          <a:xfrm>
            <a:off x="3622625" y="289111"/>
            <a:ext cx="4946750" cy="830997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關於外送平台約聘制度的爭議</a:t>
            </a:r>
          </a:p>
          <a:p>
            <a:pPr algn="ctr"/>
            <a:r>
              <a:rPr lang="zh-TW" altLang="en-US" sz="28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勞動部說法</a:t>
            </a:r>
          </a:p>
        </p:txBody>
      </p:sp>
    </p:spTree>
    <p:extLst>
      <p:ext uri="{BB962C8B-B14F-4D97-AF65-F5344CB8AC3E}">
        <p14:creationId xmlns:p14="http://schemas.microsoft.com/office/powerpoint/2010/main" val="419784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30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34ABAD2C-2648-47D8-A745-DADC072D4DFC}"/>
              </a:ext>
            </a:extLst>
          </p:cNvPr>
          <p:cNvGrpSpPr/>
          <p:nvPr/>
        </p:nvGrpSpPr>
        <p:grpSpPr>
          <a:xfrm flipH="1" flipV="1">
            <a:off x="10016927" y="5625037"/>
            <a:ext cx="2343745" cy="297028"/>
            <a:chOff x="1476375" y="371475"/>
            <a:chExt cx="2104437" cy="266700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4EC96CC-C50A-4B68-A0D3-F361FB0213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75" y="504825"/>
              <a:ext cx="1971675" cy="0"/>
            </a:xfrm>
            <a:prstGeom prst="line">
              <a:avLst/>
            </a:prstGeom>
            <a:ln w="28575">
              <a:solidFill>
                <a:srgbClr val="F39900"/>
              </a:solidFill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460A82A-46DF-4F77-9F11-B624372CF94B}"/>
                </a:ext>
              </a:extLst>
            </p:cNvPr>
            <p:cNvSpPr/>
            <p:nvPr/>
          </p:nvSpPr>
          <p:spPr>
            <a:xfrm>
              <a:off x="3314112" y="371475"/>
              <a:ext cx="266700" cy="266700"/>
            </a:xfrm>
            <a:prstGeom prst="ellipse">
              <a:avLst/>
            </a:prstGeom>
            <a:noFill/>
            <a:ln w="28575">
              <a:solidFill>
                <a:srgbClr val="F3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5B6BE8C-8182-4E32-AE5F-47BAA0D23C31}"/>
              </a:ext>
            </a:extLst>
          </p:cNvPr>
          <p:cNvGrpSpPr/>
          <p:nvPr/>
        </p:nvGrpSpPr>
        <p:grpSpPr>
          <a:xfrm rot="5400000">
            <a:off x="8732614" y="2281349"/>
            <a:ext cx="657492" cy="4793163"/>
            <a:chOff x="5693548" y="3016800"/>
            <a:chExt cx="657492" cy="4793163"/>
          </a:xfrm>
        </p:grpSpPr>
        <p:sp>
          <p:nvSpPr>
            <p:cNvPr id="9" name="矩形: 剪去单角 8">
              <a:extLst>
                <a:ext uri="{FF2B5EF4-FFF2-40B4-BE49-F238E27FC236}">
                  <a16:creationId xmlns:a16="http://schemas.microsoft.com/office/drawing/2014/main" id="{93BA3C32-5FFD-444E-A071-F123C1257390}"/>
                </a:ext>
              </a:extLst>
            </p:cNvPr>
            <p:cNvSpPr/>
            <p:nvPr/>
          </p:nvSpPr>
          <p:spPr>
            <a:xfrm rot="16200000">
              <a:off x="3708912" y="5167836"/>
              <a:ext cx="4626763" cy="657492"/>
            </a:xfrm>
            <a:prstGeom prst="snip1Rect">
              <a:avLst>
                <a:gd name="adj" fmla="val 50000"/>
              </a:avLst>
            </a:prstGeom>
            <a:solidFill>
              <a:srgbClr val="FEF7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3000" spc="300" dirty="0">
                  <a:solidFill>
                    <a:srgbClr val="F39900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存在</a:t>
              </a:r>
              <a:endParaRPr lang="en-US" altLang="zh-TW" sz="3000" spc="3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r>
                <a:rPr lang="zh-TW" altLang="en-US" sz="6000" b="1" spc="300" dirty="0">
                  <a:solidFill>
                    <a:srgbClr val="F39900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組織從屬性</a:t>
              </a:r>
              <a:endParaRPr lang="zh-CN" altLang="en-US" sz="6000" b="1" spc="3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 algn="ctr"/>
              <a:endParaRPr lang="zh-CN" altLang="en-US" sz="2400" dirty="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02CCA79-6732-45CB-A10F-42643796C73C}"/>
                </a:ext>
              </a:extLst>
            </p:cNvPr>
            <p:cNvGrpSpPr/>
            <p:nvPr/>
          </p:nvGrpSpPr>
          <p:grpSpPr>
            <a:xfrm rot="5400000">
              <a:off x="5778816" y="2983277"/>
              <a:ext cx="486955" cy="554001"/>
              <a:chOff x="4142492" y="404216"/>
              <a:chExt cx="343551" cy="234795"/>
            </a:xfrm>
            <a:solidFill>
              <a:srgbClr val="F39900"/>
            </a:solidFill>
          </p:grpSpPr>
          <p:sp>
            <p:nvSpPr>
              <p:cNvPr id="5" name="箭头: V 形 4">
                <a:extLst>
                  <a:ext uri="{FF2B5EF4-FFF2-40B4-BE49-F238E27FC236}">
                    <a16:creationId xmlns:a16="http://schemas.microsoft.com/office/drawing/2014/main" id="{CFF6F2F5-72C6-451D-89E3-4C997A2ED5B9}"/>
                  </a:ext>
                </a:extLst>
              </p:cNvPr>
              <p:cNvSpPr/>
              <p:nvPr/>
            </p:nvSpPr>
            <p:spPr>
              <a:xfrm flipH="1">
                <a:off x="4251249" y="404216"/>
                <a:ext cx="234794" cy="234794"/>
              </a:xfrm>
              <a:prstGeom prst="chevron">
                <a:avLst>
                  <a:gd name="adj" fmla="val 7857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箭头: V 形 5">
                <a:extLst>
                  <a:ext uri="{FF2B5EF4-FFF2-40B4-BE49-F238E27FC236}">
                    <a16:creationId xmlns:a16="http://schemas.microsoft.com/office/drawing/2014/main" id="{95AE6343-0013-448A-B361-525BBF0185EE}"/>
                  </a:ext>
                </a:extLst>
              </p:cNvPr>
              <p:cNvSpPr/>
              <p:nvPr/>
            </p:nvSpPr>
            <p:spPr>
              <a:xfrm flipH="1">
                <a:off x="4142492" y="404217"/>
                <a:ext cx="234794" cy="234794"/>
              </a:xfrm>
              <a:prstGeom prst="chevron">
                <a:avLst>
                  <a:gd name="adj" fmla="val 7857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6032F46D-81EF-451A-B6A2-250B402B5267}"/>
              </a:ext>
            </a:extLst>
          </p:cNvPr>
          <p:cNvSpPr/>
          <p:nvPr/>
        </p:nvSpPr>
        <p:spPr>
          <a:xfrm>
            <a:off x="1388921" y="2717523"/>
            <a:ext cx="4185696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30000"/>
              </a:spcBef>
            </a:pPr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業者對於罹災者具有一定程度的指揮監督。</a:t>
            </a:r>
            <a:endParaRPr lang="en-US" altLang="zh-TW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D83E0D5-C222-48F3-947A-C4699E0B32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0" t="3426" r="24313" b="38025"/>
          <a:stretch/>
        </p:blipFill>
        <p:spPr>
          <a:xfrm rot="19695365">
            <a:off x="5304381" y="1093443"/>
            <a:ext cx="1111528" cy="1025171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E26AC982-1BC9-4B49-919B-4471DEDFA6E8}"/>
              </a:ext>
            </a:extLst>
          </p:cNvPr>
          <p:cNvSpPr txBox="1"/>
          <p:nvPr/>
        </p:nvSpPr>
        <p:spPr>
          <a:xfrm>
            <a:off x="3622625" y="289111"/>
            <a:ext cx="4946750" cy="830997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關於外送平台約聘制度的爭議</a:t>
            </a:r>
          </a:p>
          <a:p>
            <a:pPr algn="ctr"/>
            <a:r>
              <a:rPr lang="zh-TW" altLang="en-US" sz="28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勞動部說法</a:t>
            </a:r>
          </a:p>
        </p:txBody>
      </p:sp>
      <p:sp>
        <p:nvSpPr>
          <p:cNvPr id="24" name="文本框 21">
            <a:extLst>
              <a:ext uri="{FF2B5EF4-FFF2-40B4-BE49-F238E27FC236}">
                <a16:creationId xmlns:a16="http://schemas.microsoft.com/office/drawing/2014/main" id="{DAA28A46-7818-4C25-AE49-104B47B739BB}"/>
              </a:ext>
            </a:extLst>
          </p:cNvPr>
          <p:cNvSpPr txBox="1"/>
          <p:nvPr/>
        </p:nvSpPr>
        <p:spPr>
          <a:xfrm>
            <a:off x="-406209" y="1318673"/>
            <a:ext cx="4776439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3000" b="1" spc="6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業者和員工之間</a:t>
            </a:r>
            <a:endParaRPr lang="en-US" altLang="zh-TW" sz="3000" b="1" spc="600" dirty="0">
              <a:solidFill>
                <a:srgbClr val="F399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r"/>
            <a:r>
              <a:rPr lang="zh-TW" altLang="en-US" sz="3000" b="1" spc="6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之實際關係</a:t>
            </a:r>
          </a:p>
        </p:txBody>
      </p:sp>
    </p:spTree>
    <p:extLst>
      <p:ext uri="{BB962C8B-B14F-4D97-AF65-F5344CB8AC3E}">
        <p14:creationId xmlns:p14="http://schemas.microsoft.com/office/powerpoint/2010/main" val="193347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菱形 8">
            <a:extLst>
              <a:ext uri="{FF2B5EF4-FFF2-40B4-BE49-F238E27FC236}">
                <a16:creationId xmlns:a16="http://schemas.microsoft.com/office/drawing/2014/main" id="{D37EB021-BDF7-4EF6-B7DA-5F188EE83C66}"/>
              </a:ext>
            </a:extLst>
          </p:cNvPr>
          <p:cNvSpPr/>
          <p:nvPr/>
        </p:nvSpPr>
        <p:spPr>
          <a:xfrm>
            <a:off x="1588586" y="1492156"/>
            <a:ext cx="3147353" cy="3292864"/>
          </a:xfrm>
          <a:prstGeom prst="diamond">
            <a:avLst/>
          </a:prstGeom>
          <a:solidFill>
            <a:srgbClr val="FEF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61AF6C-405F-4AB4-B734-43BE2D846F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0" t="3426" r="24313" b="38025"/>
          <a:stretch/>
        </p:blipFill>
        <p:spPr>
          <a:xfrm rot="19695365">
            <a:off x="3562858" y="1897097"/>
            <a:ext cx="1620320" cy="1494434"/>
          </a:xfrm>
          <a:prstGeom prst="rect">
            <a:avLst/>
          </a:prstGeom>
        </p:spPr>
      </p:pic>
      <p:sp>
        <p:nvSpPr>
          <p:cNvPr id="3" name="图文框 2">
            <a:extLst>
              <a:ext uri="{FF2B5EF4-FFF2-40B4-BE49-F238E27FC236}">
                <a16:creationId xmlns:a16="http://schemas.microsoft.com/office/drawing/2014/main" id="{87377B5C-5FFB-49F0-A7E7-8E153A7654C2}"/>
              </a:ext>
            </a:extLst>
          </p:cNvPr>
          <p:cNvSpPr/>
          <p:nvPr/>
        </p:nvSpPr>
        <p:spPr>
          <a:xfrm rot="5400000" flipV="1">
            <a:off x="7234133" y="2407882"/>
            <a:ext cx="1873399" cy="3675255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27B7E8-0CD0-415E-AD25-CEF575163A3A}"/>
              </a:ext>
            </a:extLst>
          </p:cNvPr>
          <p:cNvSpPr/>
          <p:nvPr/>
        </p:nvSpPr>
        <p:spPr>
          <a:xfrm>
            <a:off x="5926014" y="3664266"/>
            <a:ext cx="3675255" cy="1368580"/>
          </a:xfrm>
          <a:prstGeom prst="rect">
            <a:avLst/>
          </a:prstGeom>
          <a:solidFill>
            <a:srgbClr val="FBFBFB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30000"/>
              </a:spcBef>
            </a:pPr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由上述兩點勞動部認定雙方應具</a:t>
            </a:r>
            <a:r>
              <a:rPr lang="zh-TW" altLang="en-US" sz="4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僱傭關係</a:t>
            </a:r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。</a:t>
            </a:r>
            <a:endParaRPr lang="zh-CN" altLang="en-US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7449881-073D-49BB-9B08-D32B011B2CF8}"/>
              </a:ext>
            </a:extLst>
          </p:cNvPr>
          <p:cNvGrpSpPr/>
          <p:nvPr/>
        </p:nvGrpSpPr>
        <p:grpSpPr>
          <a:xfrm rot="16200000" flipH="1">
            <a:off x="5264857" y="3414666"/>
            <a:ext cx="553998" cy="499201"/>
            <a:chOff x="5819002" y="2509028"/>
            <a:chExt cx="553998" cy="499201"/>
          </a:xfrm>
        </p:grpSpPr>
        <p:sp>
          <p:nvSpPr>
            <p:cNvPr id="6" name="箭头: V 形 5">
              <a:extLst>
                <a:ext uri="{FF2B5EF4-FFF2-40B4-BE49-F238E27FC236}">
                  <a16:creationId xmlns:a16="http://schemas.microsoft.com/office/drawing/2014/main" id="{69D04C2C-B060-4816-B0E6-2BCB335D819B}"/>
                </a:ext>
              </a:extLst>
            </p:cNvPr>
            <p:cNvSpPr/>
            <p:nvPr/>
          </p:nvSpPr>
          <p:spPr>
            <a:xfrm rot="5400000" flipH="1">
              <a:off x="5929600" y="2564830"/>
              <a:ext cx="332801" cy="553998"/>
            </a:xfrm>
            <a:prstGeom prst="chevron">
              <a:avLst>
                <a:gd name="adj" fmla="val 78571"/>
              </a:avLst>
            </a:prstGeom>
            <a:solidFill>
              <a:srgbClr val="F3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9F8FDD59-F788-4C7F-8C69-8FFC315B4165}"/>
                </a:ext>
              </a:extLst>
            </p:cNvPr>
            <p:cNvSpPr/>
            <p:nvPr/>
          </p:nvSpPr>
          <p:spPr>
            <a:xfrm rot="5400000" flipH="1">
              <a:off x="5929600" y="2398430"/>
              <a:ext cx="332801" cy="553998"/>
            </a:xfrm>
            <a:prstGeom prst="chevron">
              <a:avLst>
                <a:gd name="adj" fmla="val 78571"/>
              </a:avLst>
            </a:prstGeom>
            <a:solidFill>
              <a:srgbClr val="F3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BA34B6AD-9DB2-451B-92A3-6D88B23F2F7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624335" y="2443158"/>
            <a:ext cx="1870924" cy="139085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461B5D7-09D2-4FF0-8F85-060AC44D8988}"/>
              </a:ext>
            </a:extLst>
          </p:cNvPr>
          <p:cNvSpPr txBox="1"/>
          <p:nvPr/>
        </p:nvSpPr>
        <p:spPr>
          <a:xfrm>
            <a:off x="3622625" y="289111"/>
            <a:ext cx="4946750" cy="830997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關於外送平台約聘制度的爭議</a:t>
            </a:r>
          </a:p>
          <a:p>
            <a:pPr algn="ctr"/>
            <a:r>
              <a:rPr lang="zh-TW" altLang="en-US" sz="28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勞動部說法</a:t>
            </a:r>
          </a:p>
        </p:txBody>
      </p:sp>
    </p:spTree>
    <p:extLst>
      <p:ext uri="{BB962C8B-B14F-4D97-AF65-F5344CB8AC3E}">
        <p14:creationId xmlns:p14="http://schemas.microsoft.com/office/powerpoint/2010/main" val="170245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34ABAD2C-2648-47D8-A745-DADC072D4DFC}"/>
              </a:ext>
            </a:extLst>
          </p:cNvPr>
          <p:cNvGrpSpPr/>
          <p:nvPr/>
        </p:nvGrpSpPr>
        <p:grpSpPr>
          <a:xfrm flipH="1" flipV="1">
            <a:off x="9848255" y="6242330"/>
            <a:ext cx="2343745" cy="297028"/>
            <a:chOff x="1476375" y="371475"/>
            <a:chExt cx="2104437" cy="266700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84EC96CC-C50A-4B68-A0D3-F361FB0213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76375" y="504825"/>
              <a:ext cx="1971675" cy="0"/>
            </a:xfrm>
            <a:prstGeom prst="line">
              <a:avLst/>
            </a:prstGeom>
            <a:ln w="28575">
              <a:solidFill>
                <a:srgbClr val="F39900"/>
              </a:solidFill>
              <a:round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460A82A-46DF-4F77-9F11-B624372CF94B}"/>
                </a:ext>
              </a:extLst>
            </p:cNvPr>
            <p:cNvSpPr/>
            <p:nvPr/>
          </p:nvSpPr>
          <p:spPr>
            <a:xfrm>
              <a:off x="3314112" y="371475"/>
              <a:ext cx="266700" cy="266700"/>
            </a:xfrm>
            <a:prstGeom prst="ellipse">
              <a:avLst/>
            </a:prstGeom>
            <a:noFill/>
            <a:ln w="28575">
              <a:solidFill>
                <a:srgbClr val="F3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5B6BE8C-8182-4E32-AE5F-47BAA0D23C31}"/>
              </a:ext>
            </a:extLst>
          </p:cNvPr>
          <p:cNvGrpSpPr/>
          <p:nvPr/>
        </p:nvGrpSpPr>
        <p:grpSpPr>
          <a:xfrm rot="5400000">
            <a:off x="8287602" y="2152394"/>
            <a:ext cx="702512" cy="6495417"/>
            <a:chOff x="5596782" y="3016800"/>
            <a:chExt cx="702512" cy="4299175"/>
          </a:xfrm>
        </p:grpSpPr>
        <p:sp>
          <p:nvSpPr>
            <p:cNvPr id="9" name="矩形: 剪去单角 8">
              <a:extLst>
                <a:ext uri="{FF2B5EF4-FFF2-40B4-BE49-F238E27FC236}">
                  <a16:creationId xmlns:a16="http://schemas.microsoft.com/office/drawing/2014/main" id="{93BA3C32-5FFD-444E-A071-F123C1257390}"/>
                </a:ext>
              </a:extLst>
            </p:cNvPr>
            <p:cNvSpPr/>
            <p:nvPr/>
          </p:nvSpPr>
          <p:spPr>
            <a:xfrm rot="16200000">
              <a:off x="4019418" y="5081119"/>
              <a:ext cx="3812220" cy="657492"/>
            </a:xfrm>
            <a:prstGeom prst="snip1Rect">
              <a:avLst>
                <a:gd name="adj" fmla="val 50000"/>
              </a:avLst>
            </a:prstGeom>
            <a:solidFill>
              <a:srgbClr val="FEF7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zh-TW" altLang="en-US" sz="3000" spc="300" dirty="0">
                  <a:solidFill>
                    <a:srgbClr val="F39900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對於這種新型態勞動力需求</a:t>
              </a:r>
              <a:r>
                <a:rPr lang="en-US" altLang="zh-TW" sz="3000" spc="300" dirty="0" err="1">
                  <a:solidFill>
                    <a:srgbClr val="F39900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foodpanda</a:t>
              </a:r>
              <a:r>
                <a:rPr lang="zh-TW" altLang="en-US" sz="3000" spc="300" dirty="0">
                  <a:solidFill>
                    <a:srgbClr val="F39900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採取較為適用的</a:t>
              </a:r>
              <a:endParaRPr lang="en-US" altLang="zh-TW" sz="3000" spc="3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 algn="r"/>
              <a:r>
                <a:rPr lang="zh-TW" altLang="en-US" sz="4000" b="1" spc="300" dirty="0">
                  <a:solidFill>
                    <a:srgbClr val="F39900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承攬制度</a:t>
              </a:r>
              <a:endParaRPr lang="zh-CN" altLang="en-US" sz="4000" b="1" spc="3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 algn="r"/>
              <a:endParaRPr lang="zh-CN" altLang="en-US" sz="2400" dirty="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02CCA79-6732-45CB-A10F-42643796C73C}"/>
                </a:ext>
              </a:extLst>
            </p:cNvPr>
            <p:cNvGrpSpPr/>
            <p:nvPr/>
          </p:nvGrpSpPr>
          <p:grpSpPr>
            <a:xfrm rot="5400000">
              <a:off x="5778816" y="2983277"/>
              <a:ext cx="486955" cy="554001"/>
              <a:chOff x="4142492" y="404216"/>
              <a:chExt cx="343551" cy="234795"/>
            </a:xfrm>
            <a:solidFill>
              <a:srgbClr val="F39900"/>
            </a:solidFill>
          </p:grpSpPr>
          <p:sp>
            <p:nvSpPr>
              <p:cNvPr id="5" name="箭头: V 形 4">
                <a:extLst>
                  <a:ext uri="{FF2B5EF4-FFF2-40B4-BE49-F238E27FC236}">
                    <a16:creationId xmlns:a16="http://schemas.microsoft.com/office/drawing/2014/main" id="{CFF6F2F5-72C6-451D-89E3-4C997A2ED5B9}"/>
                  </a:ext>
                </a:extLst>
              </p:cNvPr>
              <p:cNvSpPr/>
              <p:nvPr/>
            </p:nvSpPr>
            <p:spPr>
              <a:xfrm flipH="1">
                <a:off x="4251249" y="404216"/>
                <a:ext cx="234794" cy="234794"/>
              </a:xfrm>
              <a:prstGeom prst="chevron">
                <a:avLst>
                  <a:gd name="adj" fmla="val 7857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箭头: V 形 5">
                <a:extLst>
                  <a:ext uri="{FF2B5EF4-FFF2-40B4-BE49-F238E27FC236}">
                    <a16:creationId xmlns:a16="http://schemas.microsoft.com/office/drawing/2014/main" id="{95AE6343-0013-448A-B361-525BBF0185EE}"/>
                  </a:ext>
                </a:extLst>
              </p:cNvPr>
              <p:cNvSpPr/>
              <p:nvPr/>
            </p:nvSpPr>
            <p:spPr>
              <a:xfrm flipH="1">
                <a:off x="4142492" y="404217"/>
                <a:ext cx="234794" cy="234794"/>
              </a:xfrm>
              <a:prstGeom prst="chevron">
                <a:avLst>
                  <a:gd name="adj" fmla="val 7857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zh-CN" altLang="en-US" sz="24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9DAA6356-DC48-4A34-87CF-B70A5786739A}"/>
              </a:ext>
            </a:extLst>
          </p:cNvPr>
          <p:cNvSpPr txBox="1"/>
          <p:nvPr/>
        </p:nvSpPr>
        <p:spPr>
          <a:xfrm flipH="1">
            <a:off x="1218613" y="2203137"/>
            <a:ext cx="5447829" cy="1015663"/>
          </a:xfrm>
          <a:custGeom>
            <a:avLst/>
            <a:gdLst>
              <a:gd name="connsiteX0" fmla="*/ 774247 w 3778705"/>
              <a:gd name="connsiteY0" fmla="*/ 0 h 1548494"/>
              <a:gd name="connsiteX1" fmla="*/ 3778705 w 3778705"/>
              <a:gd name="connsiteY1" fmla="*/ 0 h 1548494"/>
              <a:gd name="connsiteX2" fmla="*/ 3778705 w 3778705"/>
              <a:gd name="connsiteY2" fmla="*/ 1548494 h 1548494"/>
              <a:gd name="connsiteX3" fmla="*/ 774247 w 3778705"/>
              <a:gd name="connsiteY3" fmla="*/ 1548494 h 1548494"/>
              <a:gd name="connsiteX4" fmla="*/ 0 w 3778705"/>
              <a:gd name="connsiteY4" fmla="*/ 774247 h 1548494"/>
              <a:gd name="connsiteX5" fmla="*/ 774247 w 3778705"/>
              <a:gd name="connsiteY5" fmla="*/ 0 h 1548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05" h="1548494">
                <a:moveTo>
                  <a:pt x="774247" y="0"/>
                </a:moveTo>
                <a:lnTo>
                  <a:pt x="3778705" y="0"/>
                </a:lnTo>
                <a:lnTo>
                  <a:pt x="3778705" y="1548494"/>
                </a:lnTo>
                <a:lnTo>
                  <a:pt x="774247" y="1548494"/>
                </a:lnTo>
                <a:cubicBezTo>
                  <a:pt x="346642" y="1548494"/>
                  <a:pt x="0" y="1201852"/>
                  <a:pt x="0" y="774247"/>
                </a:cubicBezTo>
                <a:cubicBezTo>
                  <a:pt x="0" y="346642"/>
                  <a:pt x="346642" y="0"/>
                  <a:pt x="7742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7500" dirty="0">
              <a:solidFill>
                <a:srgbClr val="595959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1867F9-74A5-4F85-9216-05D8A9704E43}"/>
              </a:ext>
            </a:extLst>
          </p:cNvPr>
          <p:cNvSpPr txBox="1"/>
          <p:nvPr/>
        </p:nvSpPr>
        <p:spPr>
          <a:xfrm flipH="1">
            <a:off x="1218613" y="3459241"/>
            <a:ext cx="4808024" cy="1015663"/>
          </a:xfrm>
          <a:custGeom>
            <a:avLst/>
            <a:gdLst>
              <a:gd name="connsiteX0" fmla="*/ 774247 w 3778705"/>
              <a:gd name="connsiteY0" fmla="*/ 0 h 1548494"/>
              <a:gd name="connsiteX1" fmla="*/ 3778705 w 3778705"/>
              <a:gd name="connsiteY1" fmla="*/ 0 h 1548494"/>
              <a:gd name="connsiteX2" fmla="*/ 3778705 w 3778705"/>
              <a:gd name="connsiteY2" fmla="*/ 1548494 h 1548494"/>
              <a:gd name="connsiteX3" fmla="*/ 774247 w 3778705"/>
              <a:gd name="connsiteY3" fmla="*/ 1548494 h 1548494"/>
              <a:gd name="connsiteX4" fmla="*/ 0 w 3778705"/>
              <a:gd name="connsiteY4" fmla="*/ 774247 h 1548494"/>
              <a:gd name="connsiteX5" fmla="*/ 774247 w 3778705"/>
              <a:gd name="connsiteY5" fmla="*/ 0 h 1548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05" h="1548494">
                <a:moveTo>
                  <a:pt x="774247" y="0"/>
                </a:moveTo>
                <a:lnTo>
                  <a:pt x="3778705" y="0"/>
                </a:lnTo>
                <a:lnTo>
                  <a:pt x="3778705" y="1548494"/>
                </a:lnTo>
                <a:lnTo>
                  <a:pt x="774247" y="1548494"/>
                </a:lnTo>
                <a:cubicBezTo>
                  <a:pt x="346642" y="1548494"/>
                  <a:pt x="0" y="1201852"/>
                  <a:pt x="0" y="774247"/>
                </a:cubicBezTo>
                <a:cubicBezTo>
                  <a:pt x="0" y="346642"/>
                  <a:pt x="346642" y="0"/>
                  <a:pt x="7742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7500" dirty="0">
              <a:solidFill>
                <a:srgbClr val="595959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032F46D-81EF-451A-B6A2-250B402B5267}"/>
              </a:ext>
            </a:extLst>
          </p:cNvPr>
          <p:cNvSpPr/>
          <p:nvPr/>
        </p:nvSpPr>
        <p:spPr>
          <a:xfrm>
            <a:off x="1424333" y="2417978"/>
            <a:ext cx="4497529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30000"/>
              </a:spcBef>
            </a:pPr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為了讓外送員能彈性的賺取報酬。</a:t>
            </a:r>
            <a:endParaRPr lang="zh-CN" altLang="en-US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4897387-AA0D-4C08-B664-4C18E15B9D16}"/>
              </a:ext>
            </a:extLst>
          </p:cNvPr>
          <p:cNvSpPr/>
          <p:nvPr/>
        </p:nvSpPr>
        <p:spPr>
          <a:xfrm>
            <a:off x="1424333" y="3717260"/>
            <a:ext cx="4148282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30000"/>
              </a:spcBef>
            </a:pPr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零碎的勞力資源得以有效利用。</a:t>
            </a:r>
            <a:endParaRPr lang="zh-CN" altLang="en-US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D83E0D5-C222-48F3-947A-C4699E0B328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0" t="3426" r="24313" b="38025"/>
          <a:stretch/>
        </p:blipFill>
        <p:spPr>
          <a:xfrm rot="19695365">
            <a:off x="5304381" y="1093443"/>
            <a:ext cx="1111528" cy="1025171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E26AC982-1BC9-4B49-919B-4471DEDFA6E8}"/>
              </a:ext>
            </a:extLst>
          </p:cNvPr>
          <p:cNvSpPr txBox="1"/>
          <p:nvPr/>
        </p:nvSpPr>
        <p:spPr>
          <a:xfrm>
            <a:off x="3622625" y="289111"/>
            <a:ext cx="4946750" cy="830997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關於外送平台約聘制度的爭議</a:t>
            </a:r>
          </a:p>
          <a:p>
            <a:pPr algn="ctr"/>
            <a:r>
              <a:rPr lang="zh-TW" altLang="en-US" sz="28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外送平台說法</a:t>
            </a:r>
          </a:p>
        </p:txBody>
      </p:sp>
      <p:sp>
        <p:nvSpPr>
          <p:cNvPr id="24" name="文本框 21">
            <a:extLst>
              <a:ext uri="{FF2B5EF4-FFF2-40B4-BE49-F238E27FC236}">
                <a16:creationId xmlns:a16="http://schemas.microsoft.com/office/drawing/2014/main" id="{DAA28A46-7818-4C25-AE49-104B47B739BB}"/>
              </a:ext>
            </a:extLst>
          </p:cNvPr>
          <p:cNvSpPr txBox="1"/>
          <p:nvPr/>
        </p:nvSpPr>
        <p:spPr>
          <a:xfrm>
            <a:off x="-406209" y="1010985"/>
            <a:ext cx="4776439" cy="101566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3000" b="1" spc="6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業者和員工之間</a:t>
            </a:r>
            <a:endParaRPr lang="en-US" altLang="zh-TW" sz="3000" b="1" spc="600" dirty="0">
              <a:solidFill>
                <a:srgbClr val="F399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r"/>
            <a:r>
              <a:rPr lang="zh-TW" altLang="en-US" sz="3000" b="1" spc="6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之合約內容</a:t>
            </a:r>
          </a:p>
        </p:txBody>
      </p:sp>
    </p:spTree>
    <p:extLst>
      <p:ext uri="{BB962C8B-B14F-4D97-AF65-F5344CB8AC3E}">
        <p14:creationId xmlns:p14="http://schemas.microsoft.com/office/powerpoint/2010/main" val="173023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菱形 8">
            <a:extLst>
              <a:ext uri="{FF2B5EF4-FFF2-40B4-BE49-F238E27FC236}">
                <a16:creationId xmlns:a16="http://schemas.microsoft.com/office/drawing/2014/main" id="{D37EB021-BDF7-4EF6-B7DA-5F188EE83C66}"/>
              </a:ext>
            </a:extLst>
          </p:cNvPr>
          <p:cNvSpPr/>
          <p:nvPr/>
        </p:nvSpPr>
        <p:spPr>
          <a:xfrm>
            <a:off x="1293311" y="2430269"/>
            <a:ext cx="3147353" cy="3292864"/>
          </a:xfrm>
          <a:prstGeom prst="diamond">
            <a:avLst/>
          </a:prstGeom>
          <a:solidFill>
            <a:srgbClr val="FEF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61AF6C-405F-4AB4-B734-43BE2D846F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0" t="3426" r="24313" b="38025"/>
          <a:stretch/>
        </p:blipFill>
        <p:spPr>
          <a:xfrm rot="19695365">
            <a:off x="3267583" y="2835210"/>
            <a:ext cx="1620320" cy="1494434"/>
          </a:xfrm>
          <a:prstGeom prst="rect">
            <a:avLst/>
          </a:prstGeom>
        </p:spPr>
      </p:pic>
      <p:sp>
        <p:nvSpPr>
          <p:cNvPr id="3" name="图文框 2">
            <a:extLst>
              <a:ext uri="{FF2B5EF4-FFF2-40B4-BE49-F238E27FC236}">
                <a16:creationId xmlns:a16="http://schemas.microsoft.com/office/drawing/2014/main" id="{87377B5C-5FFB-49F0-A7E7-8E153A7654C2}"/>
              </a:ext>
            </a:extLst>
          </p:cNvPr>
          <p:cNvSpPr/>
          <p:nvPr/>
        </p:nvSpPr>
        <p:spPr>
          <a:xfrm rot="5400000" flipV="1">
            <a:off x="7280547" y="536848"/>
            <a:ext cx="2270735" cy="4808970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627B7E8-0CD0-415E-AD25-CEF575163A3A}"/>
              </a:ext>
            </a:extLst>
          </p:cNvPr>
          <p:cNvSpPr/>
          <p:nvPr/>
        </p:nvSpPr>
        <p:spPr>
          <a:xfrm>
            <a:off x="6143000" y="1999024"/>
            <a:ext cx="4484811" cy="1884618"/>
          </a:xfrm>
          <a:prstGeom prst="rect">
            <a:avLst/>
          </a:prstGeom>
          <a:solidFill>
            <a:srgbClr val="FBFBFB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30000"/>
              </a:spcBef>
            </a:pPr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且</a:t>
            </a:r>
            <a:r>
              <a:rPr lang="en-US" altLang="zh-TW" sz="2000" spc="300" dirty="0" err="1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foodpanda</a:t>
            </a:r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強調，雖然他們與外送夥伴為承攬關係，但他們所提供的保障已超過法定雇傭關係的要求。</a:t>
            </a:r>
            <a:endParaRPr lang="zh-CN" altLang="en-US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7449881-073D-49BB-9B08-D32B011B2CF8}"/>
              </a:ext>
            </a:extLst>
          </p:cNvPr>
          <p:cNvGrpSpPr/>
          <p:nvPr/>
        </p:nvGrpSpPr>
        <p:grpSpPr>
          <a:xfrm rot="16200000" flipH="1">
            <a:off x="5264856" y="1887984"/>
            <a:ext cx="553998" cy="499201"/>
            <a:chOff x="5819002" y="2509028"/>
            <a:chExt cx="553998" cy="499201"/>
          </a:xfrm>
        </p:grpSpPr>
        <p:sp>
          <p:nvSpPr>
            <p:cNvPr id="6" name="箭头: V 形 5">
              <a:extLst>
                <a:ext uri="{FF2B5EF4-FFF2-40B4-BE49-F238E27FC236}">
                  <a16:creationId xmlns:a16="http://schemas.microsoft.com/office/drawing/2014/main" id="{69D04C2C-B060-4816-B0E6-2BCB335D819B}"/>
                </a:ext>
              </a:extLst>
            </p:cNvPr>
            <p:cNvSpPr/>
            <p:nvPr/>
          </p:nvSpPr>
          <p:spPr>
            <a:xfrm rot="5400000" flipH="1">
              <a:off x="5929600" y="2564830"/>
              <a:ext cx="332801" cy="553998"/>
            </a:xfrm>
            <a:prstGeom prst="chevron">
              <a:avLst>
                <a:gd name="adj" fmla="val 78571"/>
              </a:avLst>
            </a:prstGeom>
            <a:solidFill>
              <a:srgbClr val="F3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9F8FDD59-F788-4C7F-8C69-8FFC315B4165}"/>
                </a:ext>
              </a:extLst>
            </p:cNvPr>
            <p:cNvSpPr/>
            <p:nvPr/>
          </p:nvSpPr>
          <p:spPr>
            <a:xfrm rot="5400000" flipH="1">
              <a:off x="5929600" y="2398430"/>
              <a:ext cx="332801" cy="553998"/>
            </a:xfrm>
            <a:prstGeom prst="chevron">
              <a:avLst>
                <a:gd name="adj" fmla="val 78571"/>
              </a:avLst>
            </a:prstGeom>
            <a:solidFill>
              <a:srgbClr val="F3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BA34B6AD-9DB2-451B-92A3-6D88B23F2F7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329060" y="3381271"/>
            <a:ext cx="1870924" cy="1390859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461B5D7-09D2-4FF0-8F85-060AC44D8988}"/>
              </a:ext>
            </a:extLst>
          </p:cNvPr>
          <p:cNvSpPr txBox="1"/>
          <p:nvPr/>
        </p:nvSpPr>
        <p:spPr>
          <a:xfrm>
            <a:off x="3622625" y="289111"/>
            <a:ext cx="4946750" cy="830997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關於外送平台約聘制度的爭議</a:t>
            </a:r>
          </a:p>
          <a:p>
            <a:pPr algn="ctr"/>
            <a:r>
              <a:rPr lang="zh-TW" altLang="en-US" sz="28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外送平台說法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AC2C5A-ACD8-4BFE-AE9D-111D4560021A}"/>
              </a:ext>
            </a:extLst>
          </p:cNvPr>
          <p:cNvSpPr/>
          <p:nvPr/>
        </p:nvSpPr>
        <p:spPr>
          <a:xfrm>
            <a:off x="7032163" y="4193702"/>
            <a:ext cx="4484811" cy="1156855"/>
          </a:xfrm>
          <a:prstGeom prst="rect">
            <a:avLst/>
          </a:prstGeom>
          <a:solidFill>
            <a:srgbClr val="FBFBFB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30000"/>
              </a:spcBef>
            </a:pPr>
            <a:r>
              <a:rPr lang="zh-TW" altLang="en-US" sz="16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而上述的保險範圍包含死亡、殘廢、第三人體傷、第三人財物損失和超跑事故財物損失。</a:t>
            </a:r>
            <a:endParaRPr lang="zh-CN" altLang="en-US" sz="16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08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>
            <a:extLst>
              <a:ext uri="{FF2B5EF4-FFF2-40B4-BE49-F238E27FC236}">
                <a16:creationId xmlns:a16="http://schemas.microsoft.com/office/drawing/2014/main" id="{533FF418-B74C-4B03-B89D-FC39B38BCF37}"/>
              </a:ext>
            </a:extLst>
          </p:cNvPr>
          <p:cNvSpPr/>
          <p:nvPr/>
        </p:nvSpPr>
        <p:spPr>
          <a:xfrm rot="5400000" flipV="1">
            <a:off x="5099957" y="606614"/>
            <a:ext cx="1992085" cy="5644774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DD15B0DC-73CC-4617-819C-1ACFB116ED0B}"/>
              </a:ext>
            </a:extLst>
          </p:cNvPr>
          <p:cNvSpPr/>
          <p:nvPr/>
        </p:nvSpPr>
        <p:spPr>
          <a:xfrm>
            <a:off x="3868504" y="1098521"/>
            <a:ext cx="4454992" cy="4660958"/>
          </a:xfrm>
          <a:prstGeom prst="diamond">
            <a:avLst/>
          </a:prstGeom>
          <a:solidFill>
            <a:srgbClr val="FEF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D30E6E-C3CD-4389-9872-60E9855B36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0" t="70793" r="49076" b="686"/>
          <a:stretch/>
        </p:blipFill>
        <p:spPr>
          <a:xfrm rot="411943">
            <a:off x="4145794" y="1445694"/>
            <a:ext cx="3947239" cy="409252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384B60-68D1-43BD-9F8A-D5B540D9FB9F}"/>
              </a:ext>
            </a:extLst>
          </p:cNvPr>
          <p:cNvSpPr txBox="1"/>
          <p:nvPr/>
        </p:nvSpPr>
        <p:spPr>
          <a:xfrm>
            <a:off x="447846" y="436801"/>
            <a:ext cx="1484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03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EADBF0-DE36-4737-A92C-933E77EED2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2394" r="84626" b="68206"/>
          <a:stretch/>
        </p:blipFill>
        <p:spPr>
          <a:xfrm>
            <a:off x="-569490" y="1303217"/>
            <a:ext cx="1987847" cy="21887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E2DBB2-160D-4F20-989C-5489F21FB5FF}"/>
              </a:ext>
            </a:extLst>
          </p:cNvPr>
          <p:cNvSpPr txBox="1"/>
          <p:nvPr/>
        </p:nvSpPr>
        <p:spPr>
          <a:xfrm>
            <a:off x="3479635" y="2705725"/>
            <a:ext cx="5097869" cy="1446550"/>
          </a:xfrm>
          <a:prstGeom prst="rect">
            <a:avLst/>
          </a:prstGeom>
          <a:solidFill>
            <a:srgbClr val="FBFBFB"/>
          </a:solidFill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1C235A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algn="ctr"/>
            <a:r>
              <a:rPr lang="zh-TW" altLang="en-US" sz="4400" b="1" dirty="0">
                <a:solidFill>
                  <a:srgbClr val="595959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制度三大差異比較</a:t>
            </a:r>
            <a:endParaRPr lang="en-US" altLang="zh-TW" sz="4400" b="1" dirty="0">
              <a:solidFill>
                <a:srgbClr val="595959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ctr"/>
            <a:r>
              <a:rPr lang="zh-TW" altLang="en-US" sz="4400" b="1" dirty="0">
                <a:solidFill>
                  <a:srgbClr val="595959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─權益、工時、薪資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DAB298-F732-4CE8-8CDF-16A38E22AD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9942333" y="4988009"/>
            <a:ext cx="2075496" cy="154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1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8788CF2-9BAB-4F49-896C-71513B434A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1" t="75417" r="49076" b="686"/>
          <a:stretch/>
        </p:blipFill>
        <p:spPr>
          <a:xfrm>
            <a:off x="-855946" y="-260298"/>
            <a:ext cx="3815071" cy="3429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5486680-1EEE-44AF-A079-E792FD7D69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9842839" y="5071937"/>
            <a:ext cx="2109676" cy="1568348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C21CDDB7-EE10-49E5-AE8B-7901125CDE20}"/>
              </a:ext>
            </a:extLst>
          </p:cNvPr>
          <p:cNvGrpSpPr/>
          <p:nvPr/>
        </p:nvGrpSpPr>
        <p:grpSpPr>
          <a:xfrm>
            <a:off x="8218714" y="409740"/>
            <a:ext cx="734787" cy="489858"/>
            <a:chOff x="5682343" y="1959429"/>
            <a:chExt cx="1828800" cy="1219200"/>
          </a:xfrm>
          <a:solidFill>
            <a:srgbClr val="E7ECF0"/>
          </a:solidFill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224F2E1D-5386-4D50-B666-2A6FEAC1A69D}"/>
                </a:ext>
              </a:extLst>
            </p:cNvPr>
            <p:cNvSpPr/>
            <p:nvPr/>
          </p:nvSpPr>
          <p:spPr>
            <a:xfrm>
              <a:off x="5682343" y="1959429"/>
              <a:ext cx="1219200" cy="1219200"/>
            </a:xfrm>
            <a:prstGeom prst="chevron">
              <a:avLst>
                <a:gd name="adj" fmla="val 785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箭头: V 形 5">
              <a:extLst>
                <a:ext uri="{FF2B5EF4-FFF2-40B4-BE49-F238E27FC236}">
                  <a16:creationId xmlns:a16="http://schemas.microsoft.com/office/drawing/2014/main" id="{48AE403E-2261-4479-8AE8-EA3E14FA250A}"/>
                </a:ext>
              </a:extLst>
            </p:cNvPr>
            <p:cNvSpPr/>
            <p:nvPr/>
          </p:nvSpPr>
          <p:spPr>
            <a:xfrm>
              <a:off x="6291943" y="1959429"/>
              <a:ext cx="1219200" cy="1219200"/>
            </a:xfrm>
            <a:prstGeom prst="chevron">
              <a:avLst>
                <a:gd name="adj" fmla="val 7857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3AD317A0-35CF-415F-BBD6-C983D977CD97}"/>
              </a:ext>
            </a:extLst>
          </p:cNvPr>
          <p:cNvSpPr txBox="1"/>
          <p:nvPr/>
        </p:nvSpPr>
        <p:spPr>
          <a:xfrm>
            <a:off x="9252856" y="409740"/>
            <a:ext cx="2516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CONTENTS</a:t>
            </a:r>
            <a:endParaRPr lang="zh-CN" altLang="en-US" sz="3200" b="1" dirty="0">
              <a:solidFill>
                <a:srgbClr val="F39900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0A48839-121B-4104-A33E-A52DBA336C79}"/>
              </a:ext>
            </a:extLst>
          </p:cNvPr>
          <p:cNvGrpSpPr/>
          <p:nvPr/>
        </p:nvGrpSpPr>
        <p:grpSpPr>
          <a:xfrm>
            <a:off x="2066960" y="1398867"/>
            <a:ext cx="5040549" cy="923330"/>
            <a:chOff x="2048046" y="2025723"/>
            <a:chExt cx="4973159" cy="92333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031008A-3561-48AE-A4DB-CA71BD2A466C}"/>
                </a:ext>
              </a:extLst>
            </p:cNvPr>
            <p:cNvSpPr txBox="1"/>
            <p:nvPr/>
          </p:nvSpPr>
          <p:spPr>
            <a:xfrm>
              <a:off x="3143219" y="2269796"/>
              <a:ext cx="3877985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1C235A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defRPr>
              </a:lvl1pPr>
            </a:lstStyle>
            <a:p>
              <a:r>
                <a:rPr lang="zh-TW" altLang="en-US" b="1" dirty="0">
                  <a:solidFill>
                    <a:srgbClr val="F39900"/>
                  </a:solidFill>
                </a:rPr>
                <a:t>僱傭制與承攬制度形式概要</a:t>
              </a:r>
              <a:endParaRPr lang="zh-CN" altLang="en-US" b="1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748E185-08C4-4605-A786-E1AC07655AB7}"/>
                </a:ext>
              </a:extLst>
            </p:cNvPr>
            <p:cNvSpPr/>
            <p:nvPr/>
          </p:nvSpPr>
          <p:spPr>
            <a:xfrm rot="5400000" flipV="1">
              <a:off x="4517534" y="337503"/>
              <a:ext cx="707567" cy="4299775"/>
            </a:xfrm>
            <a:prstGeom prst="rect">
              <a:avLst/>
            </a:prstGeom>
            <a:noFill/>
            <a:ln>
              <a:solidFill>
                <a:srgbClr val="F3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39900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CD292E1E-340B-4C90-94F6-2013F77F23E1}"/>
                </a:ext>
              </a:extLst>
            </p:cNvPr>
            <p:cNvSpPr txBox="1"/>
            <p:nvPr/>
          </p:nvSpPr>
          <p:spPr>
            <a:xfrm>
              <a:off x="2048046" y="2025723"/>
              <a:ext cx="14849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01.</a:t>
              </a:r>
              <a:endPara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945A1D8-9504-4835-9884-1F1DA3911DDC}"/>
              </a:ext>
            </a:extLst>
          </p:cNvPr>
          <p:cNvGrpSpPr/>
          <p:nvPr/>
        </p:nvGrpSpPr>
        <p:grpSpPr>
          <a:xfrm>
            <a:off x="2066961" y="2456388"/>
            <a:ext cx="7842046" cy="923330"/>
            <a:chOff x="828001" y="3179102"/>
            <a:chExt cx="7842046" cy="923330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8ED6327-6C24-4BF8-AC54-221FCE812801}"/>
                </a:ext>
              </a:extLst>
            </p:cNvPr>
            <p:cNvSpPr txBox="1"/>
            <p:nvPr/>
          </p:nvSpPr>
          <p:spPr>
            <a:xfrm>
              <a:off x="1804065" y="3426767"/>
              <a:ext cx="68659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1C235A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defRPr>
              </a:lvl1pPr>
            </a:lstStyle>
            <a:p>
              <a:r>
                <a:rPr lang="zh-TW" altLang="en-US" b="1" dirty="0">
                  <a:solidFill>
                    <a:srgbClr val="F39900"/>
                  </a:solidFill>
                </a:rPr>
                <a:t>關於外送平台約聘制度的爭議─假承攬、真僱傭？</a:t>
              </a:r>
              <a:endParaRPr lang="zh-CN" altLang="en-US" b="1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D67178B-A903-487C-8CB2-2BE9F938BE20}"/>
                </a:ext>
              </a:extLst>
            </p:cNvPr>
            <p:cNvSpPr/>
            <p:nvPr/>
          </p:nvSpPr>
          <p:spPr>
            <a:xfrm rot="5400000" flipV="1">
              <a:off x="4646166" y="142204"/>
              <a:ext cx="707567" cy="6997132"/>
            </a:xfrm>
            <a:prstGeom prst="rect">
              <a:avLst/>
            </a:prstGeom>
            <a:noFill/>
            <a:ln>
              <a:solidFill>
                <a:srgbClr val="F3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39900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1133CDB-572B-45B0-9C04-28728CA0DAD4}"/>
                </a:ext>
              </a:extLst>
            </p:cNvPr>
            <p:cNvSpPr txBox="1"/>
            <p:nvPr/>
          </p:nvSpPr>
          <p:spPr>
            <a:xfrm>
              <a:off x="828001" y="3179102"/>
              <a:ext cx="14849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02.</a:t>
              </a:r>
              <a:endPara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7F09408-A34A-4DFA-9A23-1C8F0526EDFE}"/>
              </a:ext>
            </a:extLst>
          </p:cNvPr>
          <p:cNvGrpSpPr/>
          <p:nvPr/>
        </p:nvGrpSpPr>
        <p:grpSpPr>
          <a:xfrm>
            <a:off x="2017747" y="3624152"/>
            <a:ext cx="6379153" cy="923330"/>
            <a:chOff x="5348605" y="2731461"/>
            <a:chExt cx="6379153" cy="92333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C136BD3-96A9-4775-9A56-2FF05BF75434}"/>
                </a:ext>
              </a:extLst>
            </p:cNvPr>
            <p:cNvSpPr txBox="1"/>
            <p:nvPr/>
          </p:nvSpPr>
          <p:spPr>
            <a:xfrm>
              <a:off x="6400659" y="2965102"/>
              <a:ext cx="5327099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1C235A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defRPr>
              </a:lvl1pPr>
            </a:lstStyle>
            <a:p>
              <a:r>
                <a:rPr lang="zh-TW" altLang="en-US" b="1" dirty="0">
                  <a:solidFill>
                    <a:srgbClr val="F39900"/>
                  </a:solidFill>
                </a:rPr>
                <a:t>制度三大差異比較─權益、工時、薪資</a:t>
              </a:r>
              <a:endParaRPr lang="zh-CN" altLang="en-US" b="1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8B0ECB4-5986-4F28-B0D5-312F7C0AA8BC}"/>
                </a:ext>
              </a:extLst>
            </p:cNvPr>
            <p:cNvSpPr/>
            <p:nvPr/>
          </p:nvSpPr>
          <p:spPr>
            <a:xfrm rot="5400000" flipV="1">
              <a:off x="8521089" y="340242"/>
              <a:ext cx="707567" cy="5705770"/>
            </a:xfrm>
            <a:prstGeom prst="rect">
              <a:avLst/>
            </a:prstGeom>
            <a:noFill/>
            <a:ln>
              <a:solidFill>
                <a:srgbClr val="F3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39900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5DCECC1-2045-4D17-93F0-AB48FE0CB784}"/>
                </a:ext>
              </a:extLst>
            </p:cNvPr>
            <p:cNvSpPr txBox="1"/>
            <p:nvPr/>
          </p:nvSpPr>
          <p:spPr>
            <a:xfrm>
              <a:off x="5348605" y="2731461"/>
              <a:ext cx="14849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03.</a:t>
              </a:r>
              <a:endPara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1B2A7E66-E42A-4460-B25E-F6D502DBCD36}"/>
              </a:ext>
            </a:extLst>
          </p:cNvPr>
          <p:cNvGrpSpPr/>
          <p:nvPr/>
        </p:nvGrpSpPr>
        <p:grpSpPr>
          <a:xfrm>
            <a:off x="2066961" y="4695725"/>
            <a:ext cx="6679836" cy="923330"/>
            <a:chOff x="4831535" y="3978698"/>
            <a:chExt cx="6679836" cy="923330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474973A-5E62-4AAD-9559-2497F705324E}"/>
                </a:ext>
              </a:extLst>
            </p:cNvPr>
            <p:cNvSpPr txBox="1"/>
            <p:nvPr/>
          </p:nvSpPr>
          <p:spPr>
            <a:xfrm>
              <a:off x="5876495" y="4263068"/>
              <a:ext cx="5634876" cy="46166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en-US"/>
              </a:defPPr>
              <a:lvl1pPr>
                <a:defRPr sz="2400">
                  <a:solidFill>
                    <a:srgbClr val="1C235A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defRPr>
              </a:lvl1pPr>
            </a:lstStyle>
            <a:p>
              <a:r>
                <a:rPr lang="zh-TW" altLang="en-US" b="1" dirty="0">
                  <a:solidFill>
                    <a:srgbClr val="F39900"/>
                  </a:solidFill>
                </a:rPr>
                <a:t>我們的立場─以承攬制為基礎，強化保障</a:t>
              </a:r>
              <a:endParaRPr lang="zh-CN" altLang="en-US" b="1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C4313E8-8143-4B93-8B7C-E1D4738B2244}"/>
                </a:ext>
              </a:extLst>
            </p:cNvPr>
            <p:cNvSpPr/>
            <p:nvPr/>
          </p:nvSpPr>
          <p:spPr>
            <a:xfrm rot="5400000" flipV="1">
              <a:off x="8127186" y="1464314"/>
              <a:ext cx="707567" cy="5952102"/>
            </a:xfrm>
            <a:prstGeom prst="rect">
              <a:avLst/>
            </a:prstGeom>
            <a:noFill/>
            <a:ln>
              <a:solidFill>
                <a:srgbClr val="F3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3990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3E3B118-89C6-4C91-9E77-1416F96859BE}"/>
                </a:ext>
              </a:extLst>
            </p:cNvPr>
            <p:cNvSpPr txBox="1"/>
            <p:nvPr/>
          </p:nvSpPr>
          <p:spPr>
            <a:xfrm>
              <a:off x="4831535" y="3978698"/>
              <a:ext cx="148492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5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04.</a:t>
              </a:r>
              <a:endParaRPr lang="zh-CN" altLang="en-U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978EE35C-894F-4C36-930A-3E37CE0B97B4}"/>
              </a:ext>
            </a:extLst>
          </p:cNvPr>
          <p:cNvSpPr/>
          <p:nvPr/>
        </p:nvSpPr>
        <p:spPr>
          <a:xfrm>
            <a:off x="9174659" y="1059630"/>
            <a:ext cx="2594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   </a:t>
            </a:r>
            <a:r>
              <a:rPr lang="zh-TW" altLang="en-US" sz="4800" b="1" spc="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錄</a:t>
            </a:r>
            <a:endParaRPr lang="zh-CN" altLang="en-US" sz="4800" b="1" spc="6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77728C94-8E60-4545-B48C-9F57800282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2394" r="84626" b="68206"/>
          <a:stretch/>
        </p:blipFill>
        <p:spPr>
          <a:xfrm>
            <a:off x="-1179117" y="5559721"/>
            <a:ext cx="2358234" cy="259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7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>
            <a:extLst>
              <a:ext uri="{FF2B5EF4-FFF2-40B4-BE49-F238E27FC236}">
                <a16:creationId xmlns:a16="http://schemas.microsoft.com/office/drawing/2014/main" id="{9B867A5E-1624-49F5-9419-D487D4D4FE7B}"/>
              </a:ext>
            </a:extLst>
          </p:cNvPr>
          <p:cNvSpPr/>
          <p:nvPr/>
        </p:nvSpPr>
        <p:spPr>
          <a:xfrm>
            <a:off x="893098" y="679755"/>
            <a:ext cx="2083277" cy="2179593"/>
          </a:xfrm>
          <a:prstGeom prst="diamond">
            <a:avLst/>
          </a:prstGeom>
          <a:solidFill>
            <a:srgbClr val="FEF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5DE17A-D418-4CE6-8697-B6498A2C68D7}"/>
              </a:ext>
            </a:extLst>
          </p:cNvPr>
          <p:cNvSpPr txBox="1"/>
          <p:nvPr/>
        </p:nvSpPr>
        <p:spPr>
          <a:xfrm>
            <a:off x="1632963" y="1538718"/>
            <a:ext cx="1877437" cy="5539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1C235A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sz="3000" b="1" spc="300" dirty="0">
                <a:solidFill>
                  <a:srgbClr val="F39900"/>
                </a:solidFill>
              </a:rPr>
              <a:t>權益比較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6A46788-1CB0-4E6F-BFC8-FF1A5B3E102C}"/>
              </a:ext>
            </a:extLst>
          </p:cNvPr>
          <p:cNvSpPr/>
          <p:nvPr/>
        </p:nvSpPr>
        <p:spPr>
          <a:xfrm>
            <a:off x="2609851" y="1194105"/>
            <a:ext cx="9991258" cy="8688685"/>
          </a:xfrm>
          <a:prstGeom prst="ellipse">
            <a:avLst/>
          </a:prstGeom>
          <a:noFill/>
          <a:ln w="34925" cap="rnd">
            <a:solidFill>
              <a:srgbClr val="F39900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801FFA2-3435-461F-A2DD-4049572564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260594" y="2219086"/>
            <a:ext cx="1870924" cy="1390859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8262828-2E46-4A61-ACED-11A2DDA18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6547172"/>
              </p:ext>
            </p:extLst>
          </p:nvPr>
        </p:nvGraphicFramePr>
        <p:xfrm>
          <a:off x="3385905" y="3321254"/>
          <a:ext cx="8439150" cy="2660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150293843"/>
                    </a:ext>
                  </a:extLst>
                </a:gridCol>
                <a:gridCol w="1920431">
                  <a:extLst>
                    <a:ext uri="{9D8B030D-6E8A-4147-A177-3AD203B41FA5}">
                      <a16:colId xmlns:a16="http://schemas.microsoft.com/office/drawing/2014/main" val="565674677"/>
                    </a:ext>
                  </a:extLst>
                </a:gridCol>
                <a:gridCol w="951722">
                  <a:extLst>
                    <a:ext uri="{9D8B030D-6E8A-4147-A177-3AD203B41FA5}">
                      <a16:colId xmlns:a16="http://schemas.microsoft.com/office/drawing/2014/main" val="2953897224"/>
                    </a:ext>
                  </a:extLst>
                </a:gridCol>
                <a:gridCol w="1539551">
                  <a:extLst>
                    <a:ext uri="{9D8B030D-6E8A-4147-A177-3AD203B41FA5}">
                      <a16:colId xmlns:a16="http://schemas.microsoft.com/office/drawing/2014/main" val="1232114842"/>
                    </a:ext>
                  </a:extLst>
                </a:gridCol>
                <a:gridCol w="1894115">
                  <a:extLst>
                    <a:ext uri="{9D8B030D-6E8A-4147-A177-3AD203B41FA5}">
                      <a16:colId xmlns:a16="http://schemas.microsoft.com/office/drawing/2014/main" val="1791321021"/>
                    </a:ext>
                  </a:extLst>
                </a:gridCol>
                <a:gridCol w="1276081">
                  <a:extLst>
                    <a:ext uri="{9D8B030D-6E8A-4147-A177-3AD203B41FA5}">
                      <a16:colId xmlns:a16="http://schemas.microsoft.com/office/drawing/2014/main" val="2650998938"/>
                    </a:ext>
                  </a:extLst>
                </a:gridCol>
              </a:tblGrid>
              <a:tr h="886834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勞動基準法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勞保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就業保險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勞工退休金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健保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975220"/>
                  </a:ext>
                </a:extLst>
              </a:tr>
              <a:tr h="8868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僱傭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4037"/>
                  </a:ext>
                </a:extLst>
              </a:tr>
              <a:tr h="88683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承攬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9859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B9C10588-7C7E-40B6-BA62-430ACBFB6920}"/>
              </a:ext>
            </a:extLst>
          </p:cNvPr>
          <p:cNvSpPr txBox="1"/>
          <p:nvPr/>
        </p:nvSpPr>
        <p:spPr>
          <a:xfrm>
            <a:off x="3622625" y="289111"/>
            <a:ext cx="4946750" cy="830997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制度三大差異比較</a:t>
            </a:r>
          </a:p>
          <a:p>
            <a:pPr algn="ctr"/>
            <a:r>
              <a:rPr lang="zh-TW" altLang="en-US" sz="28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權益</a:t>
            </a:r>
          </a:p>
        </p:txBody>
      </p:sp>
    </p:spTree>
    <p:extLst>
      <p:ext uri="{BB962C8B-B14F-4D97-AF65-F5344CB8AC3E}">
        <p14:creationId xmlns:p14="http://schemas.microsoft.com/office/powerpoint/2010/main" val="309079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>
            <a:extLst>
              <a:ext uri="{FF2B5EF4-FFF2-40B4-BE49-F238E27FC236}">
                <a16:creationId xmlns:a16="http://schemas.microsoft.com/office/drawing/2014/main" id="{9B867A5E-1624-49F5-9419-D487D4D4FE7B}"/>
              </a:ext>
            </a:extLst>
          </p:cNvPr>
          <p:cNvSpPr/>
          <p:nvPr/>
        </p:nvSpPr>
        <p:spPr>
          <a:xfrm>
            <a:off x="893098" y="679755"/>
            <a:ext cx="2083277" cy="2179593"/>
          </a:xfrm>
          <a:prstGeom prst="diamond">
            <a:avLst/>
          </a:prstGeom>
          <a:solidFill>
            <a:srgbClr val="FEF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5DE17A-D418-4CE6-8697-B6498A2C68D7}"/>
              </a:ext>
            </a:extLst>
          </p:cNvPr>
          <p:cNvSpPr txBox="1"/>
          <p:nvPr/>
        </p:nvSpPr>
        <p:spPr>
          <a:xfrm>
            <a:off x="1632963" y="1538718"/>
            <a:ext cx="1877437" cy="5539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1C235A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sz="3000" b="1" spc="300" dirty="0">
                <a:solidFill>
                  <a:srgbClr val="F39900"/>
                </a:solidFill>
              </a:rPr>
              <a:t>彈性工時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6A46788-1CB0-4E6F-BFC8-FF1A5B3E102C}"/>
              </a:ext>
            </a:extLst>
          </p:cNvPr>
          <p:cNvSpPr/>
          <p:nvPr/>
        </p:nvSpPr>
        <p:spPr>
          <a:xfrm>
            <a:off x="2571681" y="1209606"/>
            <a:ext cx="9991258" cy="8688685"/>
          </a:xfrm>
          <a:prstGeom prst="ellipse">
            <a:avLst/>
          </a:prstGeom>
          <a:noFill/>
          <a:ln w="34925" cap="rnd">
            <a:solidFill>
              <a:srgbClr val="F39900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801FFA2-3435-461F-A2DD-4049572564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260594" y="2219086"/>
            <a:ext cx="1870924" cy="1390859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8262828-2E46-4A61-ACED-11A2DDA18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353177"/>
              </p:ext>
            </p:extLst>
          </p:nvPr>
        </p:nvGraphicFramePr>
        <p:xfrm>
          <a:off x="3649053" y="2914515"/>
          <a:ext cx="7912853" cy="2639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2872">
                  <a:extLst>
                    <a:ext uri="{9D8B030D-6E8A-4147-A177-3AD203B41FA5}">
                      <a16:colId xmlns:a16="http://schemas.microsoft.com/office/drawing/2014/main" val="150293843"/>
                    </a:ext>
                  </a:extLst>
                </a:gridCol>
                <a:gridCol w="3779981">
                  <a:extLst>
                    <a:ext uri="{9D8B030D-6E8A-4147-A177-3AD203B41FA5}">
                      <a16:colId xmlns:a16="http://schemas.microsoft.com/office/drawing/2014/main" val="565674677"/>
                    </a:ext>
                  </a:extLst>
                </a:gridCol>
              </a:tblGrid>
              <a:tr h="61393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僱傭</a:t>
                      </a:r>
                      <a:endParaRPr lang="zh-TW" altLang="en-US" sz="3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承攬</a:t>
                      </a:r>
                      <a:endParaRPr lang="zh-TW" altLang="en-US" sz="3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975220"/>
                  </a:ext>
                </a:extLst>
              </a:tr>
              <a:tr h="2025496">
                <a:tc>
                  <a:txBody>
                    <a:bodyPr/>
                    <a:lstStyle/>
                    <a:p>
                      <a:pPr algn="l" rtl="0"/>
                      <a:r>
                        <a:rPr lang="zh-TW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每日不得超過</a:t>
                      </a:r>
                      <a:r>
                        <a:rPr lang="en-US" altLang="zh-TW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8</a:t>
                      </a:r>
                      <a:r>
                        <a:rPr lang="zh-TW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小時。</a:t>
                      </a:r>
                      <a:endParaRPr lang="zh-TW" altLang="en-US" sz="2400" b="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rtl="0"/>
                      <a:r>
                        <a:rPr lang="zh-TW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若要加班，其連同正常工時每日不得超過</a:t>
                      </a:r>
                      <a:r>
                        <a:rPr lang="en-US" altLang="zh-TW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12</a:t>
                      </a:r>
                      <a:r>
                        <a:rPr lang="zh-TW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小時。</a:t>
                      </a:r>
                      <a:endParaRPr lang="zh-TW" altLang="en-US" sz="2400" b="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每天的工作時常不限，自由排時間</a:t>
                      </a:r>
                      <a:r>
                        <a:rPr lang="en-US" altLang="zh-TW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(</a:t>
                      </a:r>
                      <a:r>
                        <a:rPr lang="zh-TW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例如：排一天</a:t>
                      </a:r>
                      <a:r>
                        <a:rPr lang="en-US" altLang="zh-TW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14</a:t>
                      </a:r>
                      <a:r>
                        <a:rPr lang="zh-TW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小時，一天</a:t>
                      </a:r>
                      <a:r>
                        <a:rPr lang="en-US" altLang="zh-TW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4</a:t>
                      </a:r>
                      <a:r>
                        <a:rPr lang="zh-TW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小時</a:t>
                      </a:r>
                      <a:r>
                        <a:rPr lang="en-US" altLang="zh-TW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)</a:t>
                      </a:r>
                      <a:r>
                        <a:rPr lang="zh-TW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。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4037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2C9DA448-3E5B-4657-BD92-F555D0E27670}"/>
              </a:ext>
            </a:extLst>
          </p:cNvPr>
          <p:cNvSpPr txBox="1"/>
          <p:nvPr/>
        </p:nvSpPr>
        <p:spPr>
          <a:xfrm>
            <a:off x="3622625" y="289111"/>
            <a:ext cx="4946750" cy="830997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制度三大差異比較</a:t>
            </a:r>
          </a:p>
          <a:p>
            <a:pPr algn="ctr"/>
            <a:r>
              <a:rPr lang="zh-TW" altLang="en-US" sz="28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工時</a:t>
            </a:r>
          </a:p>
        </p:txBody>
      </p:sp>
    </p:spTree>
    <p:extLst>
      <p:ext uri="{BB962C8B-B14F-4D97-AF65-F5344CB8AC3E}">
        <p14:creationId xmlns:p14="http://schemas.microsoft.com/office/powerpoint/2010/main" val="2644035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菱形 7">
            <a:extLst>
              <a:ext uri="{FF2B5EF4-FFF2-40B4-BE49-F238E27FC236}">
                <a16:creationId xmlns:a16="http://schemas.microsoft.com/office/drawing/2014/main" id="{9B867A5E-1624-49F5-9419-D487D4D4FE7B}"/>
              </a:ext>
            </a:extLst>
          </p:cNvPr>
          <p:cNvSpPr/>
          <p:nvPr/>
        </p:nvSpPr>
        <p:spPr>
          <a:xfrm>
            <a:off x="893098" y="679755"/>
            <a:ext cx="2083277" cy="2179593"/>
          </a:xfrm>
          <a:prstGeom prst="diamond">
            <a:avLst/>
          </a:prstGeom>
          <a:solidFill>
            <a:srgbClr val="FEF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5DE17A-D418-4CE6-8697-B6498A2C68D7}"/>
              </a:ext>
            </a:extLst>
          </p:cNvPr>
          <p:cNvSpPr txBox="1"/>
          <p:nvPr/>
        </p:nvSpPr>
        <p:spPr>
          <a:xfrm>
            <a:off x="1632963" y="1538718"/>
            <a:ext cx="1877437" cy="553998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1C235A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CN" altLang="en-US" sz="3000" b="1" spc="300" dirty="0">
                <a:solidFill>
                  <a:srgbClr val="F39900"/>
                </a:solidFill>
              </a:rPr>
              <a:t>薪資分發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6A46788-1CB0-4E6F-BFC8-FF1A5B3E102C}"/>
              </a:ext>
            </a:extLst>
          </p:cNvPr>
          <p:cNvSpPr/>
          <p:nvPr/>
        </p:nvSpPr>
        <p:spPr>
          <a:xfrm>
            <a:off x="2540525" y="1203630"/>
            <a:ext cx="9991258" cy="8688685"/>
          </a:xfrm>
          <a:prstGeom prst="ellipse">
            <a:avLst/>
          </a:prstGeom>
          <a:noFill/>
          <a:ln w="34925" cap="rnd">
            <a:solidFill>
              <a:srgbClr val="F39900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801FFA2-3435-461F-A2DD-4049572564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260594" y="2219086"/>
            <a:ext cx="1870924" cy="1390859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8262828-2E46-4A61-ACED-11A2DDA18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745622"/>
              </p:ext>
            </p:extLst>
          </p:nvPr>
        </p:nvGraphicFramePr>
        <p:xfrm>
          <a:off x="3510401" y="2987292"/>
          <a:ext cx="8051506" cy="2942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5290">
                  <a:extLst>
                    <a:ext uri="{9D8B030D-6E8A-4147-A177-3AD203B41FA5}">
                      <a16:colId xmlns:a16="http://schemas.microsoft.com/office/drawing/2014/main" val="150293843"/>
                    </a:ext>
                  </a:extLst>
                </a:gridCol>
                <a:gridCol w="3846216">
                  <a:extLst>
                    <a:ext uri="{9D8B030D-6E8A-4147-A177-3AD203B41FA5}">
                      <a16:colId xmlns:a16="http://schemas.microsoft.com/office/drawing/2014/main" val="565674677"/>
                    </a:ext>
                  </a:extLst>
                </a:gridCol>
              </a:tblGrid>
              <a:tr h="44808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僱傭</a:t>
                      </a:r>
                      <a:endParaRPr lang="zh-TW" altLang="en-US" sz="3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b="0" i="0" u="none" strike="noStrike" kern="1200" dirty="0">
                          <a:solidFill>
                            <a:schemeClr val="lt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承攬</a:t>
                      </a:r>
                      <a:endParaRPr lang="zh-TW" altLang="en-US" sz="3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975220"/>
                  </a:ext>
                </a:extLst>
              </a:tr>
              <a:tr h="1196964">
                <a:tc>
                  <a:txBody>
                    <a:bodyPr/>
                    <a:lstStyle/>
                    <a:p>
                      <a:pPr algn="l" rtl="0"/>
                      <a:r>
                        <a:rPr lang="zh-TW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勞工提供勞務，公司定期給予報酬。</a:t>
                      </a:r>
                      <a:endParaRPr lang="zh-TW" altLang="en-US" sz="2400" b="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完成指定工作，公司才給予報酬。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94037"/>
                  </a:ext>
                </a:extLst>
              </a:tr>
              <a:tr h="1196964">
                <a:tc>
                  <a:txBody>
                    <a:bodyPr/>
                    <a:lstStyle/>
                    <a:p>
                      <a:pPr algn="l" rtl="0"/>
                      <a:r>
                        <a:rPr lang="zh-TW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以時薪計算工資。</a:t>
                      </a:r>
                      <a:endParaRPr lang="zh-TW" altLang="en-US" sz="2400" b="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接一單，算一單，可以為了賺多一點跑很多單。</a:t>
                      </a:r>
                      <a:endParaRPr lang="zh-TW" altLang="en-US" sz="2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823870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0617CA15-032F-4F56-8C16-04A9D4623DB4}"/>
              </a:ext>
            </a:extLst>
          </p:cNvPr>
          <p:cNvSpPr txBox="1"/>
          <p:nvPr/>
        </p:nvSpPr>
        <p:spPr>
          <a:xfrm>
            <a:off x="3622625" y="289111"/>
            <a:ext cx="4946750" cy="830997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制度三大差異比較</a:t>
            </a:r>
          </a:p>
          <a:p>
            <a:pPr algn="ctr"/>
            <a:r>
              <a:rPr lang="zh-TW" altLang="en-US" sz="28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分發</a:t>
            </a:r>
          </a:p>
        </p:txBody>
      </p:sp>
    </p:spTree>
    <p:extLst>
      <p:ext uri="{BB962C8B-B14F-4D97-AF65-F5344CB8AC3E}">
        <p14:creationId xmlns:p14="http://schemas.microsoft.com/office/powerpoint/2010/main" val="219433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>
            <a:extLst>
              <a:ext uri="{FF2B5EF4-FFF2-40B4-BE49-F238E27FC236}">
                <a16:creationId xmlns:a16="http://schemas.microsoft.com/office/drawing/2014/main" id="{533FF418-B74C-4B03-B89D-FC39B38BCF37}"/>
              </a:ext>
            </a:extLst>
          </p:cNvPr>
          <p:cNvSpPr/>
          <p:nvPr/>
        </p:nvSpPr>
        <p:spPr>
          <a:xfrm rot="5400000" flipV="1">
            <a:off x="5099957" y="606614"/>
            <a:ext cx="1992085" cy="5644774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DD15B0DC-73CC-4617-819C-1ACFB116ED0B}"/>
              </a:ext>
            </a:extLst>
          </p:cNvPr>
          <p:cNvSpPr/>
          <p:nvPr/>
        </p:nvSpPr>
        <p:spPr>
          <a:xfrm>
            <a:off x="3868504" y="1098521"/>
            <a:ext cx="4454992" cy="4660958"/>
          </a:xfrm>
          <a:prstGeom prst="diamond">
            <a:avLst/>
          </a:prstGeom>
          <a:solidFill>
            <a:srgbClr val="FEF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D30E6E-C3CD-4389-9872-60E9855B36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0" t="70793" r="49076" b="686"/>
          <a:stretch/>
        </p:blipFill>
        <p:spPr>
          <a:xfrm rot="411943">
            <a:off x="4145794" y="1445694"/>
            <a:ext cx="3947239" cy="409252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384B60-68D1-43BD-9F8A-D5B540D9FB9F}"/>
              </a:ext>
            </a:extLst>
          </p:cNvPr>
          <p:cNvSpPr txBox="1"/>
          <p:nvPr/>
        </p:nvSpPr>
        <p:spPr>
          <a:xfrm>
            <a:off x="447846" y="436801"/>
            <a:ext cx="1484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04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EADBF0-DE36-4737-A92C-933E77EED2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2394" r="84626" b="68206"/>
          <a:stretch/>
        </p:blipFill>
        <p:spPr>
          <a:xfrm>
            <a:off x="-569490" y="1303217"/>
            <a:ext cx="1987847" cy="21887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E2DBB2-160D-4F20-989C-5489F21FB5FF}"/>
              </a:ext>
            </a:extLst>
          </p:cNvPr>
          <p:cNvSpPr txBox="1"/>
          <p:nvPr/>
        </p:nvSpPr>
        <p:spPr>
          <a:xfrm>
            <a:off x="2418549" y="2768682"/>
            <a:ext cx="7354899" cy="1446550"/>
          </a:xfrm>
          <a:prstGeom prst="rect">
            <a:avLst/>
          </a:prstGeom>
          <a:solidFill>
            <a:srgbClr val="FBFBFB"/>
          </a:solidFill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1C235A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pPr algn="ctr"/>
            <a:r>
              <a:rPr lang="zh-TW" altLang="en-US" sz="4400" b="1" dirty="0">
                <a:solidFill>
                  <a:srgbClr val="595959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我們的立場</a:t>
            </a:r>
            <a:endParaRPr lang="en-US" altLang="zh-TW" sz="4400" b="1" dirty="0">
              <a:solidFill>
                <a:srgbClr val="595959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ctr"/>
            <a:r>
              <a:rPr lang="zh-TW" altLang="en-US" sz="4400" b="1" dirty="0">
                <a:solidFill>
                  <a:srgbClr val="595959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─以承攬制為基礎，強化保障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DAB298-F732-4CE8-8CDF-16A38E22AD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9942333" y="4988009"/>
            <a:ext cx="2075496" cy="154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图文框 29">
            <a:extLst>
              <a:ext uri="{FF2B5EF4-FFF2-40B4-BE49-F238E27FC236}">
                <a16:creationId xmlns:a16="http://schemas.microsoft.com/office/drawing/2014/main" id="{C65ED847-9C49-47C2-A218-A3B86AA472C0}"/>
              </a:ext>
            </a:extLst>
          </p:cNvPr>
          <p:cNvSpPr/>
          <p:nvPr/>
        </p:nvSpPr>
        <p:spPr>
          <a:xfrm rot="10800000" flipV="1">
            <a:off x="1226778" y="979288"/>
            <a:ext cx="1136788" cy="5021769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3D9B6900-AF6E-494B-8BFD-840CC01024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0" t="3426" r="24313" b="38025"/>
          <a:stretch/>
        </p:blipFill>
        <p:spPr>
          <a:xfrm rot="3495365">
            <a:off x="468813" y="280575"/>
            <a:ext cx="1382873" cy="1275435"/>
          </a:xfrm>
          <a:prstGeom prst="rect">
            <a:avLst/>
          </a:prstGeom>
        </p:spPr>
      </p:pic>
      <p:pic>
        <p:nvPicPr>
          <p:cNvPr id="9218" name="Picture 2" descr="https://lh3.googleusercontent.com/bQZhYAHAC49ojiSTjSZQ76Hux-jPqqpBUecqfsreM5oGwdHMrn2Q1dhMaR5wmgtMBMSwrvolEICFr_Yd32FdldGhR1vEzDeJLYiYn_Y5klDe72i5Sh7x2RfXApLZyBsdnuN-BJp7jPw">
            <a:extLst>
              <a:ext uri="{FF2B5EF4-FFF2-40B4-BE49-F238E27FC236}">
                <a16:creationId xmlns:a16="http://schemas.microsoft.com/office/drawing/2014/main" id="{5084CD5E-4986-4A4C-8B84-11655D605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276" y="1727807"/>
            <a:ext cx="9172576" cy="484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31C9F41-87A7-485C-BF4C-AD4F4FAAB2C6}"/>
              </a:ext>
            </a:extLst>
          </p:cNvPr>
          <p:cNvSpPr txBox="1"/>
          <p:nvPr/>
        </p:nvSpPr>
        <p:spPr>
          <a:xfrm>
            <a:off x="1512353" y="1651848"/>
            <a:ext cx="553998" cy="41393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F3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外送員想加入外送平台的原因</a:t>
            </a:r>
            <a:endParaRPr lang="zh-CN" altLang="en-US" sz="2400" b="1" dirty="0">
              <a:solidFill>
                <a:srgbClr val="F399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7882805-D16F-4036-8F8D-86381246CD2D}"/>
              </a:ext>
            </a:extLst>
          </p:cNvPr>
          <p:cNvSpPr txBox="1"/>
          <p:nvPr/>
        </p:nvSpPr>
        <p:spPr>
          <a:xfrm>
            <a:off x="3622625" y="289111"/>
            <a:ext cx="4946750" cy="707886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我們的立場</a:t>
            </a:r>
          </a:p>
          <a:p>
            <a:pPr algn="ctr"/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─以承攬制為基礎，強化保障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2F58CC3-A844-42F6-8E9B-48A3A252E112}"/>
              </a:ext>
            </a:extLst>
          </p:cNvPr>
          <p:cNvSpPr txBox="1"/>
          <p:nvPr/>
        </p:nvSpPr>
        <p:spPr>
          <a:xfrm>
            <a:off x="2765276" y="1727808"/>
            <a:ext cx="1227119" cy="1161410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634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图文框 29">
            <a:extLst>
              <a:ext uri="{FF2B5EF4-FFF2-40B4-BE49-F238E27FC236}">
                <a16:creationId xmlns:a16="http://schemas.microsoft.com/office/drawing/2014/main" id="{C65ED847-9C49-47C2-A218-A3B86AA472C0}"/>
              </a:ext>
            </a:extLst>
          </p:cNvPr>
          <p:cNvSpPr/>
          <p:nvPr/>
        </p:nvSpPr>
        <p:spPr>
          <a:xfrm rot="10800000" flipV="1">
            <a:off x="1226778" y="979288"/>
            <a:ext cx="1136788" cy="5021769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3D9B6900-AF6E-494B-8BFD-840CC01024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0" t="3426" r="24313" b="38025"/>
          <a:stretch/>
        </p:blipFill>
        <p:spPr>
          <a:xfrm rot="3495365">
            <a:off x="468813" y="280575"/>
            <a:ext cx="1382873" cy="127543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31C9F41-87A7-485C-BF4C-AD4F4FAAB2C6}"/>
              </a:ext>
            </a:extLst>
          </p:cNvPr>
          <p:cNvSpPr txBox="1"/>
          <p:nvPr/>
        </p:nvSpPr>
        <p:spPr>
          <a:xfrm>
            <a:off x="1512353" y="1651848"/>
            <a:ext cx="553998" cy="41393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lvl="0"/>
            <a:r>
              <a:rPr lang="zh-TW" altLang="en-US" sz="2400" b="1" dirty="0">
                <a:solidFill>
                  <a:srgbClr val="F3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外送員在意的項目</a:t>
            </a:r>
            <a:endParaRPr lang="zh-CN" altLang="en-US" sz="2400" b="1" dirty="0">
              <a:solidFill>
                <a:srgbClr val="F399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7882805-D16F-4036-8F8D-86381246CD2D}"/>
              </a:ext>
            </a:extLst>
          </p:cNvPr>
          <p:cNvSpPr txBox="1"/>
          <p:nvPr/>
        </p:nvSpPr>
        <p:spPr>
          <a:xfrm>
            <a:off x="3622625" y="289111"/>
            <a:ext cx="4946750" cy="707886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我們的立場</a:t>
            </a:r>
          </a:p>
          <a:p>
            <a:pPr algn="ctr"/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─以承攬制為基礎，強化保障</a:t>
            </a:r>
          </a:p>
        </p:txBody>
      </p:sp>
      <p:pic>
        <p:nvPicPr>
          <p:cNvPr id="12290" name="Picture 2" descr="https://lh4.googleusercontent.com/oh5aLQOQXpbglmwEr-G2qtFIm7kGTeuHY5Xr4VH67lS5t-00S58c38TcjWtVbA7kxTzsiEWZPmkg4T6xgEjCt-hgBP5yCa7S8mEegcWHFkKvgldhrnDnb2Cd0pb02NVCroglaxaRvFs">
            <a:extLst>
              <a:ext uri="{FF2B5EF4-FFF2-40B4-BE49-F238E27FC236}">
                <a16:creationId xmlns:a16="http://schemas.microsoft.com/office/drawing/2014/main" id="{CC3EF6BB-3AB7-4BDF-9EFC-54108A3E6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49" y="1489970"/>
            <a:ext cx="9565275" cy="502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4E33DB8-6C3C-4D67-9CDD-D73B367C5B6F}"/>
              </a:ext>
            </a:extLst>
          </p:cNvPr>
          <p:cNvSpPr txBox="1"/>
          <p:nvPr/>
        </p:nvSpPr>
        <p:spPr>
          <a:xfrm>
            <a:off x="2495550" y="1489971"/>
            <a:ext cx="1251554" cy="1180226"/>
          </a:xfrm>
          <a:prstGeom prst="rect">
            <a:avLst/>
          </a:prstGeom>
          <a:solidFill>
            <a:schemeClr val="bg1"/>
          </a:solidFill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886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8040D845-E64E-429C-B733-F1D733118B30}"/>
              </a:ext>
            </a:extLst>
          </p:cNvPr>
          <p:cNvGrpSpPr/>
          <p:nvPr/>
        </p:nvGrpSpPr>
        <p:grpSpPr>
          <a:xfrm>
            <a:off x="511381" y="1770172"/>
            <a:ext cx="2448100" cy="771525"/>
            <a:chOff x="3676441" y="1639429"/>
            <a:chExt cx="4438857" cy="1563808"/>
          </a:xfrm>
        </p:grpSpPr>
        <p:sp>
          <p:nvSpPr>
            <p:cNvPr id="6" name="矩形: 剪去单角 5">
              <a:extLst>
                <a:ext uri="{FF2B5EF4-FFF2-40B4-BE49-F238E27FC236}">
                  <a16:creationId xmlns:a16="http://schemas.microsoft.com/office/drawing/2014/main" id="{2BB970FD-C01A-40A1-9FB2-262755A3C01E}"/>
                </a:ext>
              </a:extLst>
            </p:cNvPr>
            <p:cNvSpPr/>
            <p:nvPr/>
          </p:nvSpPr>
          <p:spPr>
            <a:xfrm>
              <a:off x="3929743" y="1879629"/>
              <a:ext cx="2879268" cy="1323608"/>
            </a:xfrm>
            <a:prstGeom prst="snip1Rect">
              <a:avLst>
                <a:gd name="adj" fmla="val 50000"/>
              </a:avLst>
            </a:prstGeom>
            <a:solidFill>
              <a:srgbClr val="FEF7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51CC84B-C4FA-42CB-BB51-2B0993B6CB90}"/>
                </a:ext>
              </a:extLst>
            </p:cNvPr>
            <p:cNvSpPr/>
            <p:nvPr/>
          </p:nvSpPr>
          <p:spPr>
            <a:xfrm>
              <a:off x="4850884" y="2079768"/>
              <a:ext cx="2421731" cy="11229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3000" b="1" spc="300" dirty="0">
                  <a:solidFill>
                    <a:srgbClr val="F39900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總</a:t>
              </a:r>
              <a:r>
                <a:rPr lang="zh-TW" altLang="en-US" sz="3000" b="1" spc="300" dirty="0">
                  <a:solidFill>
                    <a:srgbClr val="F39900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  </a:t>
              </a:r>
              <a:r>
                <a:rPr lang="zh-CN" altLang="en-US" sz="3000" b="1" spc="300" dirty="0">
                  <a:solidFill>
                    <a:srgbClr val="F39900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結</a:t>
              </a:r>
            </a:p>
          </p:txBody>
        </p:sp>
        <p:sp>
          <p:nvSpPr>
            <p:cNvPr id="4" name="图文框 3">
              <a:extLst>
                <a:ext uri="{FF2B5EF4-FFF2-40B4-BE49-F238E27FC236}">
                  <a16:creationId xmlns:a16="http://schemas.microsoft.com/office/drawing/2014/main" id="{C62B5B6E-24BE-4CFF-81AA-BB112E7FAE50}"/>
                </a:ext>
              </a:extLst>
            </p:cNvPr>
            <p:cNvSpPr/>
            <p:nvPr/>
          </p:nvSpPr>
          <p:spPr>
            <a:xfrm rot="5400000" flipV="1">
              <a:off x="5532200" y="522134"/>
              <a:ext cx="1127598" cy="4038598"/>
            </a:xfrm>
            <a:prstGeom prst="frame">
              <a:avLst>
                <a:gd name="adj1" fmla="val 132"/>
              </a:avLst>
            </a:prstGeom>
            <a:solidFill>
              <a:srgbClr val="FEAC22"/>
            </a:solidFill>
            <a:ln>
              <a:solidFill>
                <a:srgbClr val="FEAC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39900"/>
                </a:solidFill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947C9C1-5D17-4C59-8BF0-ED8BB4A3CA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717" r="80284" b="25384"/>
            <a:stretch/>
          </p:blipFill>
          <p:spPr>
            <a:xfrm>
              <a:off x="3676441" y="1639429"/>
              <a:ext cx="697104" cy="705311"/>
            </a:xfrm>
            <a:prstGeom prst="rect">
              <a:avLst/>
            </a:prstGeom>
          </p:spPr>
        </p:pic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49ABB89D-3B6A-4D27-B645-E74D238B26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0" t="3426" r="24313" b="38025"/>
          <a:stretch/>
        </p:blipFill>
        <p:spPr>
          <a:xfrm rot="19695365">
            <a:off x="2611021" y="1614124"/>
            <a:ext cx="647790" cy="597462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EA6454BC-71B4-401F-9E14-A24411649C36}"/>
              </a:ext>
            </a:extLst>
          </p:cNvPr>
          <p:cNvGrpSpPr/>
          <p:nvPr/>
        </p:nvGrpSpPr>
        <p:grpSpPr>
          <a:xfrm>
            <a:off x="4716973" y="4467298"/>
            <a:ext cx="6398701" cy="1373005"/>
            <a:chOff x="1022558" y="3241650"/>
            <a:chExt cx="6078878" cy="137300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978B65B-0B6C-4826-AF7A-8EA296D2F30C}"/>
                </a:ext>
              </a:extLst>
            </p:cNvPr>
            <p:cNvSpPr/>
            <p:nvPr/>
          </p:nvSpPr>
          <p:spPr>
            <a:xfrm>
              <a:off x="1464569" y="3241650"/>
              <a:ext cx="5636867" cy="13730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30000"/>
                </a:spcBef>
              </a:pPr>
              <a:r>
                <a:rPr lang="zh-TW" altLang="en-US" spc="300" dirty="0">
                  <a:solidFill>
                    <a:srgbClr val="464646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意外的是，在第二張數據圖中發現：</a:t>
              </a:r>
              <a:r>
                <a:rPr lang="zh-TW" altLang="en-US" b="1" spc="300" dirty="0">
                  <a:solidFill>
                    <a:srgbClr val="464646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工作保障</a:t>
              </a:r>
              <a:r>
                <a:rPr lang="zh-TW" altLang="en-US" spc="300" dirty="0">
                  <a:solidFill>
                    <a:srgbClr val="464646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並不是外送員的主要考量，甚至是五項中</a:t>
              </a:r>
              <a:r>
                <a:rPr lang="zh-TW" altLang="en-US" b="1" spc="300" dirty="0">
                  <a:solidFill>
                    <a:srgbClr val="464646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最後一名</a:t>
              </a:r>
              <a:endParaRPr lang="zh-CN" altLang="en-US" b="1" spc="3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 algn="just">
                <a:lnSpc>
                  <a:spcPct val="150000"/>
                </a:lnSpc>
                <a:spcBef>
                  <a:spcPct val="30000"/>
                </a:spcBef>
              </a:pPr>
              <a:r>
                <a:rPr lang="en-US" altLang="zh-TW" spc="300" dirty="0">
                  <a:solidFill>
                    <a:srgbClr val="464646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&gt;&gt;&gt; </a:t>
              </a:r>
              <a:r>
                <a:rPr lang="zh-TW" altLang="en-US" spc="300" dirty="0">
                  <a:solidFill>
                    <a:srgbClr val="464646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僱傭制在權益方面的優勢不再顯得突出</a:t>
              </a:r>
              <a:endParaRPr lang="en-US" altLang="zh-TW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1" name="play-button_88011">
              <a:extLst>
                <a:ext uri="{FF2B5EF4-FFF2-40B4-BE49-F238E27FC236}">
                  <a16:creationId xmlns:a16="http://schemas.microsoft.com/office/drawing/2014/main" id="{6CAAEC35-BCFC-42EE-B6A2-3CF1E38F658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22558" y="3363866"/>
              <a:ext cx="332657" cy="332718"/>
            </a:xfrm>
            <a:custGeom>
              <a:avLst/>
              <a:gdLst>
                <a:gd name="connsiteX0" fmla="*/ 56750 w 607390"/>
                <a:gd name="connsiteY0" fmla="*/ 456490 h 607501"/>
                <a:gd name="connsiteX1" fmla="*/ 56750 w 607390"/>
                <a:gd name="connsiteY1" fmla="*/ 523646 h 607501"/>
                <a:gd name="connsiteX2" fmla="*/ 113641 w 607390"/>
                <a:gd name="connsiteY2" fmla="*/ 531360 h 607501"/>
                <a:gd name="connsiteX3" fmla="*/ 102008 w 607390"/>
                <a:gd name="connsiteY3" fmla="*/ 519744 h 607501"/>
                <a:gd name="connsiteX4" fmla="*/ 56750 w 607390"/>
                <a:gd name="connsiteY4" fmla="*/ 456490 h 607501"/>
                <a:gd name="connsiteX5" fmla="*/ 534959 w 607390"/>
                <a:gd name="connsiteY5" fmla="*/ 262916 h 607501"/>
                <a:gd name="connsiteX6" fmla="*/ 412180 w 607390"/>
                <a:gd name="connsiteY6" fmla="*/ 404943 h 607501"/>
                <a:gd name="connsiteX7" fmla="*/ 405728 w 607390"/>
                <a:gd name="connsiteY7" fmla="*/ 411386 h 607501"/>
                <a:gd name="connsiteX8" fmla="*/ 408364 w 607390"/>
                <a:gd name="connsiteY8" fmla="*/ 429446 h 607501"/>
                <a:gd name="connsiteX9" fmla="*/ 356653 w 607390"/>
                <a:gd name="connsiteY9" fmla="*/ 479722 h 607501"/>
                <a:gd name="connsiteX10" fmla="*/ 332115 w 607390"/>
                <a:gd name="connsiteY10" fmla="*/ 473279 h 607501"/>
                <a:gd name="connsiteX11" fmla="*/ 227422 w 607390"/>
                <a:gd name="connsiteY11" fmla="*/ 541706 h 607501"/>
                <a:gd name="connsiteX12" fmla="*/ 303670 w 607390"/>
                <a:gd name="connsiteY12" fmla="*/ 555954 h 607501"/>
                <a:gd name="connsiteX13" fmla="*/ 308850 w 607390"/>
                <a:gd name="connsiteY13" fmla="*/ 555954 h 607501"/>
                <a:gd name="connsiteX14" fmla="*/ 544047 w 607390"/>
                <a:gd name="connsiteY14" fmla="*/ 327440 h 607501"/>
                <a:gd name="connsiteX15" fmla="*/ 534959 w 607390"/>
                <a:gd name="connsiteY15" fmla="*/ 262916 h 607501"/>
                <a:gd name="connsiteX16" fmla="*/ 285541 w 607390"/>
                <a:gd name="connsiteY16" fmla="*/ 154471 h 607501"/>
                <a:gd name="connsiteX17" fmla="*/ 337195 w 607390"/>
                <a:gd name="connsiteY17" fmla="*/ 206090 h 607501"/>
                <a:gd name="connsiteX18" fmla="*/ 285541 w 607390"/>
                <a:gd name="connsiteY18" fmla="*/ 257709 h 607501"/>
                <a:gd name="connsiteX19" fmla="*/ 233887 w 607390"/>
                <a:gd name="connsiteY19" fmla="*/ 206090 h 607501"/>
                <a:gd name="connsiteX20" fmla="*/ 285541 w 607390"/>
                <a:gd name="connsiteY20" fmla="*/ 154471 h 607501"/>
                <a:gd name="connsiteX21" fmla="*/ 308850 w 607390"/>
                <a:gd name="connsiteY21" fmla="*/ 88672 h 607501"/>
                <a:gd name="connsiteX22" fmla="*/ 73563 w 607390"/>
                <a:gd name="connsiteY22" fmla="*/ 318456 h 607501"/>
                <a:gd name="connsiteX23" fmla="*/ 138178 w 607390"/>
                <a:gd name="connsiteY23" fmla="*/ 484895 h 607501"/>
                <a:gd name="connsiteX24" fmla="*/ 171804 w 607390"/>
                <a:gd name="connsiteY24" fmla="*/ 513301 h 607501"/>
                <a:gd name="connsiteX25" fmla="*/ 306215 w 607390"/>
                <a:gd name="connsiteY25" fmla="*/ 429446 h 607501"/>
                <a:gd name="connsiteX26" fmla="*/ 306215 w 607390"/>
                <a:gd name="connsiteY26" fmla="*/ 426814 h 607501"/>
                <a:gd name="connsiteX27" fmla="*/ 357925 w 607390"/>
                <a:gd name="connsiteY27" fmla="*/ 376537 h 607501"/>
                <a:gd name="connsiteX28" fmla="*/ 367013 w 607390"/>
                <a:gd name="connsiteY28" fmla="*/ 377808 h 607501"/>
                <a:gd name="connsiteX29" fmla="*/ 376010 w 607390"/>
                <a:gd name="connsiteY29" fmla="*/ 368733 h 607501"/>
                <a:gd name="connsiteX30" fmla="*/ 511694 w 607390"/>
                <a:gd name="connsiteY30" fmla="*/ 203564 h 607501"/>
                <a:gd name="connsiteX31" fmla="*/ 479431 w 607390"/>
                <a:gd name="connsiteY31" fmla="*/ 161001 h 607501"/>
                <a:gd name="connsiteX32" fmla="*/ 313940 w 607390"/>
                <a:gd name="connsiteY32" fmla="*/ 88672 h 607501"/>
                <a:gd name="connsiteX33" fmla="*/ 308850 w 607390"/>
                <a:gd name="connsiteY33" fmla="*/ 88672 h 607501"/>
                <a:gd name="connsiteX34" fmla="*/ 508195 w 607390"/>
                <a:gd name="connsiteY34" fmla="*/ 50783 h 607501"/>
                <a:gd name="connsiteX35" fmla="*/ 438081 w 607390"/>
                <a:gd name="connsiteY35" fmla="*/ 69341 h 607501"/>
                <a:gd name="connsiteX36" fmla="*/ 515602 w 607390"/>
                <a:gd name="connsiteY36" fmla="*/ 126152 h 607501"/>
                <a:gd name="connsiteX37" fmla="*/ 537594 w 607390"/>
                <a:gd name="connsiteY37" fmla="*/ 153196 h 607501"/>
                <a:gd name="connsiteX38" fmla="*/ 554407 w 607390"/>
                <a:gd name="connsiteY38" fmla="*/ 89942 h 607501"/>
                <a:gd name="connsiteX39" fmla="*/ 545319 w 607390"/>
                <a:gd name="connsiteY39" fmla="*/ 60266 h 607501"/>
                <a:gd name="connsiteX40" fmla="*/ 508195 w 607390"/>
                <a:gd name="connsiteY40" fmla="*/ 50783 h 607501"/>
                <a:gd name="connsiteX41" fmla="*/ 500572 w 607390"/>
                <a:gd name="connsiteY41" fmla="*/ 756 h 607501"/>
                <a:gd name="connsiteX42" fmla="*/ 584125 w 607390"/>
                <a:gd name="connsiteY42" fmla="*/ 25418 h 607501"/>
                <a:gd name="connsiteX43" fmla="*/ 607390 w 607390"/>
                <a:gd name="connsiteY43" fmla="*/ 91303 h 607501"/>
                <a:gd name="connsiteX44" fmla="*/ 569857 w 607390"/>
                <a:gd name="connsiteY44" fmla="*/ 207466 h 607501"/>
                <a:gd name="connsiteX45" fmla="*/ 594485 w 607390"/>
                <a:gd name="connsiteY45" fmla="*/ 328711 h 607501"/>
                <a:gd name="connsiteX46" fmla="*/ 308850 w 607390"/>
                <a:gd name="connsiteY46" fmla="*/ 607501 h 607501"/>
                <a:gd name="connsiteX47" fmla="*/ 302307 w 607390"/>
                <a:gd name="connsiteY47" fmla="*/ 607501 h 607501"/>
                <a:gd name="connsiteX48" fmla="*/ 165351 w 607390"/>
                <a:gd name="connsiteY48" fmla="*/ 568841 h 607501"/>
                <a:gd name="connsiteX49" fmla="*/ 90376 w 607390"/>
                <a:gd name="connsiteY49" fmla="*/ 584269 h 607501"/>
                <a:gd name="connsiteX50" fmla="*/ 21852 w 607390"/>
                <a:gd name="connsiteY50" fmla="*/ 558495 h 607501"/>
                <a:gd name="connsiteX51" fmla="*/ 30940 w 607390"/>
                <a:gd name="connsiteY51" fmla="*/ 388154 h 607501"/>
                <a:gd name="connsiteX52" fmla="*/ 23125 w 607390"/>
                <a:gd name="connsiteY52" fmla="*/ 317095 h 607501"/>
                <a:gd name="connsiteX53" fmla="*/ 308850 w 607390"/>
                <a:gd name="connsiteY53" fmla="*/ 38304 h 607501"/>
                <a:gd name="connsiteX54" fmla="*/ 315303 w 607390"/>
                <a:gd name="connsiteY54" fmla="*/ 38304 h 607501"/>
                <a:gd name="connsiteX55" fmla="*/ 373466 w 607390"/>
                <a:gd name="connsiteY55" fmla="*/ 44838 h 607501"/>
                <a:gd name="connsiteX56" fmla="*/ 500572 w 607390"/>
                <a:gd name="connsiteY56" fmla="*/ 756 h 60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07390" h="607501">
                  <a:moveTo>
                    <a:pt x="56750" y="456490"/>
                  </a:moveTo>
                  <a:cubicBezTo>
                    <a:pt x="46390" y="487527"/>
                    <a:pt x="46390" y="512030"/>
                    <a:pt x="56750" y="523646"/>
                  </a:cubicBezTo>
                  <a:cubicBezTo>
                    <a:pt x="67110" y="533992"/>
                    <a:pt x="86468" y="536533"/>
                    <a:pt x="113641" y="531360"/>
                  </a:cubicBezTo>
                  <a:lnTo>
                    <a:pt x="102008" y="519744"/>
                  </a:lnTo>
                  <a:cubicBezTo>
                    <a:pt x="83923" y="500414"/>
                    <a:pt x="68383" y="479722"/>
                    <a:pt x="56750" y="456490"/>
                  </a:cubicBezTo>
                  <a:close/>
                  <a:moveTo>
                    <a:pt x="534959" y="262916"/>
                  </a:moveTo>
                  <a:cubicBezTo>
                    <a:pt x="502697" y="309381"/>
                    <a:pt x="461346" y="358478"/>
                    <a:pt x="412180" y="404943"/>
                  </a:cubicBezTo>
                  <a:lnTo>
                    <a:pt x="405728" y="411386"/>
                  </a:lnTo>
                  <a:cubicBezTo>
                    <a:pt x="407000" y="416559"/>
                    <a:pt x="408364" y="423002"/>
                    <a:pt x="408364" y="429446"/>
                  </a:cubicBezTo>
                  <a:cubicBezTo>
                    <a:pt x="407000" y="456490"/>
                    <a:pt x="383735" y="479722"/>
                    <a:pt x="356653" y="479722"/>
                  </a:cubicBezTo>
                  <a:cubicBezTo>
                    <a:pt x="347565" y="479722"/>
                    <a:pt x="339840" y="477181"/>
                    <a:pt x="332115" y="473279"/>
                  </a:cubicBezTo>
                  <a:cubicBezTo>
                    <a:pt x="297218" y="500414"/>
                    <a:pt x="262320" y="523646"/>
                    <a:pt x="227422" y="541706"/>
                  </a:cubicBezTo>
                  <a:cubicBezTo>
                    <a:pt x="251960" y="550781"/>
                    <a:pt x="277769" y="555954"/>
                    <a:pt x="303670" y="555954"/>
                  </a:cubicBezTo>
                  <a:lnTo>
                    <a:pt x="308850" y="555954"/>
                  </a:lnTo>
                  <a:cubicBezTo>
                    <a:pt x="435446" y="555954"/>
                    <a:pt x="541502" y="453949"/>
                    <a:pt x="544047" y="327440"/>
                  </a:cubicBezTo>
                  <a:cubicBezTo>
                    <a:pt x="544047" y="305569"/>
                    <a:pt x="541502" y="283607"/>
                    <a:pt x="534959" y="262916"/>
                  </a:cubicBezTo>
                  <a:close/>
                  <a:moveTo>
                    <a:pt x="285541" y="154471"/>
                  </a:moveTo>
                  <a:cubicBezTo>
                    <a:pt x="314069" y="154471"/>
                    <a:pt x="337195" y="177582"/>
                    <a:pt x="337195" y="206090"/>
                  </a:cubicBezTo>
                  <a:cubicBezTo>
                    <a:pt x="337195" y="234598"/>
                    <a:pt x="314069" y="257709"/>
                    <a:pt x="285541" y="257709"/>
                  </a:cubicBezTo>
                  <a:cubicBezTo>
                    <a:pt x="257013" y="257709"/>
                    <a:pt x="233887" y="234598"/>
                    <a:pt x="233887" y="206090"/>
                  </a:cubicBezTo>
                  <a:cubicBezTo>
                    <a:pt x="233887" y="177582"/>
                    <a:pt x="257013" y="154471"/>
                    <a:pt x="285541" y="154471"/>
                  </a:cubicBezTo>
                  <a:close/>
                  <a:moveTo>
                    <a:pt x="308850" y="88672"/>
                  </a:moveTo>
                  <a:cubicBezTo>
                    <a:pt x="182164" y="88672"/>
                    <a:pt x="76198" y="190677"/>
                    <a:pt x="73563" y="318456"/>
                  </a:cubicBezTo>
                  <a:cubicBezTo>
                    <a:pt x="72291" y="380349"/>
                    <a:pt x="95556" y="439791"/>
                    <a:pt x="138178" y="484895"/>
                  </a:cubicBezTo>
                  <a:cubicBezTo>
                    <a:pt x="148539" y="495241"/>
                    <a:pt x="160171" y="504316"/>
                    <a:pt x="171804" y="513301"/>
                  </a:cubicBezTo>
                  <a:cubicBezTo>
                    <a:pt x="210609" y="495241"/>
                    <a:pt x="257140" y="468106"/>
                    <a:pt x="306215" y="429446"/>
                  </a:cubicBezTo>
                  <a:lnTo>
                    <a:pt x="306215" y="426814"/>
                  </a:lnTo>
                  <a:cubicBezTo>
                    <a:pt x="307487" y="398409"/>
                    <a:pt x="330752" y="376537"/>
                    <a:pt x="357925" y="376537"/>
                  </a:cubicBezTo>
                  <a:cubicBezTo>
                    <a:pt x="361833" y="376537"/>
                    <a:pt x="364378" y="377808"/>
                    <a:pt x="367013" y="377808"/>
                  </a:cubicBezTo>
                  <a:cubicBezTo>
                    <a:pt x="369558" y="375176"/>
                    <a:pt x="372103" y="371364"/>
                    <a:pt x="376010" y="368733"/>
                  </a:cubicBezTo>
                  <a:cubicBezTo>
                    <a:pt x="432901" y="314554"/>
                    <a:pt x="479431" y="256472"/>
                    <a:pt x="511694" y="203564"/>
                  </a:cubicBezTo>
                  <a:cubicBezTo>
                    <a:pt x="502697" y="189316"/>
                    <a:pt x="492336" y="173888"/>
                    <a:pt x="479431" y="161001"/>
                  </a:cubicBezTo>
                  <a:cubicBezTo>
                    <a:pt x="435446" y="115807"/>
                    <a:pt x="377283" y="89942"/>
                    <a:pt x="313940" y="88672"/>
                  </a:cubicBezTo>
                  <a:cubicBezTo>
                    <a:pt x="312667" y="89942"/>
                    <a:pt x="311395" y="88672"/>
                    <a:pt x="308850" y="88672"/>
                  </a:cubicBezTo>
                  <a:close/>
                  <a:moveTo>
                    <a:pt x="508195" y="50783"/>
                  </a:moveTo>
                  <a:cubicBezTo>
                    <a:pt x="490110" y="51917"/>
                    <a:pt x="466527" y="57725"/>
                    <a:pt x="438081" y="69341"/>
                  </a:cubicBezTo>
                  <a:cubicBezTo>
                    <a:pt x="466527" y="83499"/>
                    <a:pt x="492336" y="102920"/>
                    <a:pt x="515602" y="126152"/>
                  </a:cubicBezTo>
                  <a:cubicBezTo>
                    <a:pt x="523326" y="135137"/>
                    <a:pt x="531142" y="144212"/>
                    <a:pt x="537594" y="153196"/>
                  </a:cubicBezTo>
                  <a:cubicBezTo>
                    <a:pt x="547955" y="128693"/>
                    <a:pt x="554407" y="108002"/>
                    <a:pt x="554407" y="89942"/>
                  </a:cubicBezTo>
                  <a:cubicBezTo>
                    <a:pt x="554407" y="77055"/>
                    <a:pt x="551772" y="66710"/>
                    <a:pt x="545319" y="60266"/>
                  </a:cubicBezTo>
                  <a:cubicBezTo>
                    <a:pt x="538866" y="53188"/>
                    <a:pt x="526280" y="49648"/>
                    <a:pt x="508195" y="50783"/>
                  </a:cubicBezTo>
                  <a:close/>
                  <a:moveTo>
                    <a:pt x="500572" y="756"/>
                  </a:moveTo>
                  <a:cubicBezTo>
                    <a:pt x="536594" y="-2647"/>
                    <a:pt x="565358" y="5407"/>
                    <a:pt x="584125" y="25418"/>
                  </a:cubicBezTo>
                  <a:cubicBezTo>
                    <a:pt x="599665" y="42207"/>
                    <a:pt x="607390" y="64169"/>
                    <a:pt x="607390" y="91303"/>
                  </a:cubicBezTo>
                  <a:cubicBezTo>
                    <a:pt x="607390" y="124791"/>
                    <a:pt x="593122" y="164813"/>
                    <a:pt x="569857" y="207466"/>
                  </a:cubicBezTo>
                  <a:cubicBezTo>
                    <a:pt x="586669" y="244856"/>
                    <a:pt x="595757" y="286148"/>
                    <a:pt x="594485" y="328711"/>
                  </a:cubicBezTo>
                  <a:cubicBezTo>
                    <a:pt x="591850" y="482354"/>
                    <a:pt x="463891" y="607501"/>
                    <a:pt x="308850" y="607501"/>
                  </a:cubicBezTo>
                  <a:lnTo>
                    <a:pt x="302307" y="607501"/>
                  </a:lnTo>
                  <a:cubicBezTo>
                    <a:pt x="253232" y="606231"/>
                    <a:pt x="206702" y="592073"/>
                    <a:pt x="165351" y="568841"/>
                  </a:cubicBezTo>
                  <a:cubicBezTo>
                    <a:pt x="138178" y="579187"/>
                    <a:pt x="113641" y="584269"/>
                    <a:pt x="90376" y="584269"/>
                  </a:cubicBezTo>
                  <a:cubicBezTo>
                    <a:pt x="63203" y="584269"/>
                    <a:pt x="39937" y="576555"/>
                    <a:pt x="21852" y="558495"/>
                  </a:cubicBezTo>
                  <a:cubicBezTo>
                    <a:pt x="-10410" y="524917"/>
                    <a:pt x="-6593" y="465565"/>
                    <a:pt x="30940" y="388154"/>
                  </a:cubicBezTo>
                  <a:cubicBezTo>
                    <a:pt x="24488" y="364921"/>
                    <a:pt x="21852" y="341689"/>
                    <a:pt x="23125" y="317095"/>
                  </a:cubicBezTo>
                  <a:cubicBezTo>
                    <a:pt x="27032" y="163542"/>
                    <a:pt x="154991" y="38304"/>
                    <a:pt x="308850" y="38304"/>
                  </a:cubicBezTo>
                  <a:lnTo>
                    <a:pt x="315303" y="38304"/>
                  </a:lnTo>
                  <a:cubicBezTo>
                    <a:pt x="335932" y="38304"/>
                    <a:pt x="355381" y="40936"/>
                    <a:pt x="373466" y="44838"/>
                  </a:cubicBezTo>
                  <a:cubicBezTo>
                    <a:pt x="421269" y="19020"/>
                    <a:pt x="464550" y="4159"/>
                    <a:pt x="500572" y="756"/>
                  </a:cubicBezTo>
                  <a:close/>
                </a:path>
              </a:pathLst>
            </a:custGeom>
            <a:solidFill>
              <a:srgbClr val="F39900"/>
            </a:solidFill>
            <a:ln>
              <a:noFill/>
            </a:ln>
            <a:effectLst>
              <a:outerShdw blurRad="444500" sx="101000" sy="101000" algn="ctr" rotWithShape="0">
                <a:schemeClr val="bg1">
                  <a:lumMod val="75000"/>
                  <a:alpha val="9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7500">
                <a:solidFill>
                  <a:srgbClr val="5959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</p:grpSp>
      <p:grpSp>
        <p:nvGrpSpPr>
          <p:cNvPr id="16" name="组合 4">
            <a:extLst>
              <a:ext uri="{FF2B5EF4-FFF2-40B4-BE49-F238E27FC236}">
                <a16:creationId xmlns:a16="http://schemas.microsoft.com/office/drawing/2014/main" id="{3B693DE5-D8FD-4101-9A81-B3CEB639B28B}"/>
              </a:ext>
            </a:extLst>
          </p:cNvPr>
          <p:cNvGrpSpPr/>
          <p:nvPr/>
        </p:nvGrpSpPr>
        <p:grpSpPr>
          <a:xfrm>
            <a:off x="3367529" y="1017697"/>
            <a:ext cx="5036064" cy="2785699"/>
            <a:chOff x="1022558" y="3241650"/>
            <a:chExt cx="4784349" cy="2785699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0636E8F-1812-4A13-A95E-744D903747CD}"/>
                </a:ext>
              </a:extLst>
            </p:cNvPr>
            <p:cNvSpPr/>
            <p:nvPr/>
          </p:nvSpPr>
          <p:spPr>
            <a:xfrm>
              <a:off x="1464571" y="3241650"/>
              <a:ext cx="4342336" cy="27856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  <a:spcBef>
                  <a:spcPct val="30000"/>
                </a:spcBef>
              </a:pPr>
              <a:r>
                <a:rPr lang="zh-TW" altLang="en-US" spc="300" dirty="0">
                  <a:solidFill>
                    <a:srgbClr val="464646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外送員最在意的工作條件，其實與加入外送的動機不謀而合。</a:t>
              </a:r>
              <a:endParaRPr lang="en-US" altLang="zh-TW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 algn="just">
                <a:lnSpc>
                  <a:spcPct val="150000"/>
                </a:lnSpc>
                <a:spcBef>
                  <a:spcPct val="30000"/>
                </a:spcBef>
              </a:pPr>
              <a:r>
                <a:rPr lang="zh-CN" altLang="en-US" b="1" spc="300" dirty="0">
                  <a:solidFill>
                    <a:srgbClr val="F39900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報酬高</a:t>
              </a:r>
              <a:endParaRPr lang="en-US" altLang="zh-CN" b="1" spc="3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  <a:p>
              <a:pPr algn="just">
                <a:lnSpc>
                  <a:spcPct val="150000"/>
                </a:lnSpc>
                <a:spcBef>
                  <a:spcPct val="30000"/>
                </a:spcBef>
              </a:pPr>
              <a:r>
                <a:rPr lang="zh-CN" altLang="en-US" b="1" spc="300" dirty="0">
                  <a:solidFill>
                    <a:srgbClr val="F39900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彈性工時</a:t>
              </a:r>
            </a:p>
            <a:p>
              <a:pPr algn="just">
                <a:lnSpc>
                  <a:spcPct val="150000"/>
                </a:lnSpc>
                <a:spcBef>
                  <a:spcPct val="30000"/>
                </a:spcBef>
              </a:pPr>
              <a:r>
                <a:rPr lang="en-US" altLang="zh-TW" spc="300" dirty="0">
                  <a:solidFill>
                    <a:srgbClr val="464646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&gt;&gt;&gt;</a:t>
              </a:r>
              <a:r>
                <a:rPr lang="zh-TW" altLang="en-US" spc="300" dirty="0">
                  <a:solidFill>
                    <a:srgbClr val="464646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承攬制的</a:t>
              </a:r>
              <a:r>
                <a:rPr lang="zh-TW" altLang="en-US" b="1" spc="300" dirty="0">
                  <a:solidFill>
                    <a:srgbClr val="464646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以單計薪、彈性工時</a:t>
              </a:r>
              <a:r>
                <a:rPr lang="zh-TW" altLang="en-US" spc="300" dirty="0">
                  <a:solidFill>
                    <a:srgbClr val="464646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形式才符合外送員對此份工作的期待</a:t>
              </a:r>
              <a:endParaRPr lang="en-US" altLang="zh-TW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9" name="play-button_88011">
              <a:extLst>
                <a:ext uri="{FF2B5EF4-FFF2-40B4-BE49-F238E27FC236}">
                  <a16:creationId xmlns:a16="http://schemas.microsoft.com/office/drawing/2014/main" id="{09C3B98D-3D40-4757-AA7B-CBCB0B785E1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22558" y="3363866"/>
              <a:ext cx="332657" cy="332718"/>
            </a:xfrm>
            <a:custGeom>
              <a:avLst/>
              <a:gdLst>
                <a:gd name="connsiteX0" fmla="*/ 56750 w 607390"/>
                <a:gd name="connsiteY0" fmla="*/ 456490 h 607501"/>
                <a:gd name="connsiteX1" fmla="*/ 56750 w 607390"/>
                <a:gd name="connsiteY1" fmla="*/ 523646 h 607501"/>
                <a:gd name="connsiteX2" fmla="*/ 113641 w 607390"/>
                <a:gd name="connsiteY2" fmla="*/ 531360 h 607501"/>
                <a:gd name="connsiteX3" fmla="*/ 102008 w 607390"/>
                <a:gd name="connsiteY3" fmla="*/ 519744 h 607501"/>
                <a:gd name="connsiteX4" fmla="*/ 56750 w 607390"/>
                <a:gd name="connsiteY4" fmla="*/ 456490 h 607501"/>
                <a:gd name="connsiteX5" fmla="*/ 534959 w 607390"/>
                <a:gd name="connsiteY5" fmla="*/ 262916 h 607501"/>
                <a:gd name="connsiteX6" fmla="*/ 412180 w 607390"/>
                <a:gd name="connsiteY6" fmla="*/ 404943 h 607501"/>
                <a:gd name="connsiteX7" fmla="*/ 405728 w 607390"/>
                <a:gd name="connsiteY7" fmla="*/ 411386 h 607501"/>
                <a:gd name="connsiteX8" fmla="*/ 408364 w 607390"/>
                <a:gd name="connsiteY8" fmla="*/ 429446 h 607501"/>
                <a:gd name="connsiteX9" fmla="*/ 356653 w 607390"/>
                <a:gd name="connsiteY9" fmla="*/ 479722 h 607501"/>
                <a:gd name="connsiteX10" fmla="*/ 332115 w 607390"/>
                <a:gd name="connsiteY10" fmla="*/ 473279 h 607501"/>
                <a:gd name="connsiteX11" fmla="*/ 227422 w 607390"/>
                <a:gd name="connsiteY11" fmla="*/ 541706 h 607501"/>
                <a:gd name="connsiteX12" fmla="*/ 303670 w 607390"/>
                <a:gd name="connsiteY12" fmla="*/ 555954 h 607501"/>
                <a:gd name="connsiteX13" fmla="*/ 308850 w 607390"/>
                <a:gd name="connsiteY13" fmla="*/ 555954 h 607501"/>
                <a:gd name="connsiteX14" fmla="*/ 544047 w 607390"/>
                <a:gd name="connsiteY14" fmla="*/ 327440 h 607501"/>
                <a:gd name="connsiteX15" fmla="*/ 534959 w 607390"/>
                <a:gd name="connsiteY15" fmla="*/ 262916 h 607501"/>
                <a:gd name="connsiteX16" fmla="*/ 285541 w 607390"/>
                <a:gd name="connsiteY16" fmla="*/ 154471 h 607501"/>
                <a:gd name="connsiteX17" fmla="*/ 337195 w 607390"/>
                <a:gd name="connsiteY17" fmla="*/ 206090 h 607501"/>
                <a:gd name="connsiteX18" fmla="*/ 285541 w 607390"/>
                <a:gd name="connsiteY18" fmla="*/ 257709 h 607501"/>
                <a:gd name="connsiteX19" fmla="*/ 233887 w 607390"/>
                <a:gd name="connsiteY19" fmla="*/ 206090 h 607501"/>
                <a:gd name="connsiteX20" fmla="*/ 285541 w 607390"/>
                <a:gd name="connsiteY20" fmla="*/ 154471 h 607501"/>
                <a:gd name="connsiteX21" fmla="*/ 308850 w 607390"/>
                <a:gd name="connsiteY21" fmla="*/ 88672 h 607501"/>
                <a:gd name="connsiteX22" fmla="*/ 73563 w 607390"/>
                <a:gd name="connsiteY22" fmla="*/ 318456 h 607501"/>
                <a:gd name="connsiteX23" fmla="*/ 138178 w 607390"/>
                <a:gd name="connsiteY23" fmla="*/ 484895 h 607501"/>
                <a:gd name="connsiteX24" fmla="*/ 171804 w 607390"/>
                <a:gd name="connsiteY24" fmla="*/ 513301 h 607501"/>
                <a:gd name="connsiteX25" fmla="*/ 306215 w 607390"/>
                <a:gd name="connsiteY25" fmla="*/ 429446 h 607501"/>
                <a:gd name="connsiteX26" fmla="*/ 306215 w 607390"/>
                <a:gd name="connsiteY26" fmla="*/ 426814 h 607501"/>
                <a:gd name="connsiteX27" fmla="*/ 357925 w 607390"/>
                <a:gd name="connsiteY27" fmla="*/ 376537 h 607501"/>
                <a:gd name="connsiteX28" fmla="*/ 367013 w 607390"/>
                <a:gd name="connsiteY28" fmla="*/ 377808 h 607501"/>
                <a:gd name="connsiteX29" fmla="*/ 376010 w 607390"/>
                <a:gd name="connsiteY29" fmla="*/ 368733 h 607501"/>
                <a:gd name="connsiteX30" fmla="*/ 511694 w 607390"/>
                <a:gd name="connsiteY30" fmla="*/ 203564 h 607501"/>
                <a:gd name="connsiteX31" fmla="*/ 479431 w 607390"/>
                <a:gd name="connsiteY31" fmla="*/ 161001 h 607501"/>
                <a:gd name="connsiteX32" fmla="*/ 313940 w 607390"/>
                <a:gd name="connsiteY32" fmla="*/ 88672 h 607501"/>
                <a:gd name="connsiteX33" fmla="*/ 308850 w 607390"/>
                <a:gd name="connsiteY33" fmla="*/ 88672 h 607501"/>
                <a:gd name="connsiteX34" fmla="*/ 508195 w 607390"/>
                <a:gd name="connsiteY34" fmla="*/ 50783 h 607501"/>
                <a:gd name="connsiteX35" fmla="*/ 438081 w 607390"/>
                <a:gd name="connsiteY35" fmla="*/ 69341 h 607501"/>
                <a:gd name="connsiteX36" fmla="*/ 515602 w 607390"/>
                <a:gd name="connsiteY36" fmla="*/ 126152 h 607501"/>
                <a:gd name="connsiteX37" fmla="*/ 537594 w 607390"/>
                <a:gd name="connsiteY37" fmla="*/ 153196 h 607501"/>
                <a:gd name="connsiteX38" fmla="*/ 554407 w 607390"/>
                <a:gd name="connsiteY38" fmla="*/ 89942 h 607501"/>
                <a:gd name="connsiteX39" fmla="*/ 545319 w 607390"/>
                <a:gd name="connsiteY39" fmla="*/ 60266 h 607501"/>
                <a:gd name="connsiteX40" fmla="*/ 508195 w 607390"/>
                <a:gd name="connsiteY40" fmla="*/ 50783 h 607501"/>
                <a:gd name="connsiteX41" fmla="*/ 500572 w 607390"/>
                <a:gd name="connsiteY41" fmla="*/ 756 h 607501"/>
                <a:gd name="connsiteX42" fmla="*/ 584125 w 607390"/>
                <a:gd name="connsiteY42" fmla="*/ 25418 h 607501"/>
                <a:gd name="connsiteX43" fmla="*/ 607390 w 607390"/>
                <a:gd name="connsiteY43" fmla="*/ 91303 h 607501"/>
                <a:gd name="connsiteX44" fmla="*/ 569857 w 607390"/>
                <a:gd name="connsiteY44" fmla="*/ 207466 h 607501"/>
                <a:gd name="connsiteX45" fmla="*/ 594485 w 607390"/>
                <a:gd name="connsiteY45" fmla="*/ 328711 h 607501"/>
                <a:gd name="connsiteX46" fmla="*/ 308850 w 607390"/>
                <a:gd name="connsiteY46" fmla="*/ 607501 h 607501"/>
                <a:gd name="connsiteX47" fmla="*/ 302307 w 607390"/>
                <a:gd name="connsiteY47" fmla="*/ 607501 h 607501"/>
                <a:gd name="connsiteX48" fmla="*/ 165351 w 607390"/>
                <a:gd name="connsiteY48" fmla="*/ 568841 h 607501"/>
                <a:gd name="connsiteX49" fmla="*/ 90376 w 607390"/>
                <a:gd name="connsiteY49" fmla="*/ 584269 h 607501"/>
                <a:gd name="connsiteX50" fmla="*/ 21852 w 607390"/>
                <a:gd name="connsiteY50" fmla="*/ 558495 h 607501"/>
                <a:gd name="connsiteX51" fmla="*/ 30940 w 607390"/>
                <a:gd name="connsiteY51" fmla="*/ 388154 h 607501"/>
                <a:gd name="connsiteX52" fmla="*/ 23125 w 607390"/>
                <a:gd name="connsiteY52" fmla="*/ 317095 h 607501"/>
                <a:gd name="connsiteX53" fmla="*/ 308850 w 607390"/>
                <a:gd name="connsiteY53" fmla="*/ 38304 h 607501"/>
                <a:gd name="connsiteX54" fmla="*/ 315303 w 607390"/>
                <a:gd name="connsiteY54" fmla="*/ 38304 h 607501"/>
                <a:gd name="connsiteX55" fmla="*/ 373466 w 607390"/>
                <a:gd name="connsiteY55" fmla="*/ 44838 h 607501"/>
                <a:gd name="connsiteX56" fmla="*/ 500572 w 607390"/>
                <a:gd name="connsiteY56" fmla="*/ 756 h 60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607390" h="607501">
                  <a:moveTo>
                    <a:pt x="56750" y="456490"/>
                  </a:moveTo>
                  <a:cubicBezTo>
                    <a:pt x="46390" y="487527"/>
                    <a:pt x="46390" y="512030"/>
                    <a:pt x="56750" y="523646"/>
                  </a:cubicBezTo>
                  <a:cubicBezTo>
                    <a:pt x="67110" y="533992"/>
                    <a:pt x="86468" y="536533"/>
                    <a:pt x="113641" y="531360"/>
                  </a:cubicBezTo>
                  <a:lnTo>
                    <a:pt x="102008" y="519744"/>
                  </a:lnTo>
                  <a:cubicBezTo>
                    <a:pt x="83923" y="500414"/>
                    <a:pt x="68383" y="479722"/>
                    <a:pt x="56750" y="456490"/>
                  </a:cubicBezTo>
                  <a:close/>
                  <a:moveTo>
                    <a:pt x="534959" y="262916"/>
                  </a:moveTo>
                  <a:cubicBezTo>
                    <a:pt x="502697" y="309381"/>
                    <a:pt x="461346" y="358478"/>
                    <a:pt x="412180" y="404943"/>
                  </a:cubicBezTo>
                  <a:lnTo>
                    <a:pt x="405728" y="411386"/>
                  </a:lnTo>
                  <a:cubicBezTo>
                    <a:pt x="407000" y="416559"/>
                    <a:pt x="408364" y="423002"/>
                    <a:pt x="408364" y="429446"/>
                  </a:cubicBezTo>
                  <a:cubicBezTo>
                    <a:pt x="407000" y="456490"/>
                    <a:pt x="383735" y="479722"/>
                    <a:pt x="356653" y="479722"/>
                  </a:cubicBezTo>
                  <a:cubicBezTo>
                    <a:pt x="347565" y="479722"/>
                    <a:pt x="339840" y="477181"/>
                    <a:pt x="332115" y="473279"/>
                  </a:cubicBezTo>
                  <a:cubicBezTo>
                    <a:pt x="297218" y="500414"/>
                    <a:pt x="262320" y="523646"/>
                    <a:pt x="227422" y="541706"/>
                  </a:cubicBezTo>
                  <a:cubicBezTo>
                    <a:pt x="251960" y="550781"/>
                    <a:pt x="277769" y="555954"/>
                    <a:pt x="303670" y="555954"/>
                  </a:cubicBezTo>
                  <a:lnTo>
                    <a:pt x="308850" y="555954"/>
                  </a:lnTo>
                  <a:cubicBezTo>
                    <a:pt x="435446" y="555954"/>
                    <a:pt x="541502" y="453949"/>
                    <a:pt x="544047" y="327440"/>
                  </a:cubicBezTo>
                  <a:cubicBezTo>
                    <a:pt x="544047" y="305569"/>
                    <a:pt x="541502" y="283607"/>
                    <a:pt x="534959" y="262916"/>
                  </a:cubicBezTo>
                  <a:close/>
                  <a:moveTo>
                    <a:pt x="285541" y="154471"/>
                  </a:moveTo>
                  <a:cubicBezTo>
                    <a:pt x="314069" y="154471"/>
                    <a:pt x="337195" y="177582"/>
                    <a:pt x="337195" y="206090"/>
                  </a:cubicBezTo>
                  <a:cubicBezTo>
                    <a:pt x="337195" y="234598"/>
                    <a:pt x="314069" y="257709"/>
                    <a:pt x="285541" y="257709"/>
                  </a:cubicBezTo>
                  <a:cubicBezTo>
                    <a:pt x="257013" y="257709"/>
                    <a:pt x="233887" y="234598"/>
                    <a:pt x="233887" y="206090"/>
                  </a:cubicBezTo>
                  <a:cubicBezTo>
                    <a:pt x="233887" y="177582"/>
                    <a:pt x="257013" y="154471"/>
                    <a:pt x="285541" y="154471"/>
                  </a:cubicBezTo>
                  <a:close/>
                  <a:moveTo>
                    <a:pt x="308850" y="88672"/>
                  </a:moveTo>
                  <a:cubicBezTo>
                    <a:pt x="182164" y="88672"/>
                    <a:pt x="76198" y="190677"/>
                    <a:pt x="73563" y="318456"/>
                  </a:cubicBezTo>
                  <a:cubicBezTo>
                    <a:pt x="72291" y="380349"/>
                    <a:pt x="95556" y="439791"/>
                    <a:pt x="138178" y="484895"/>
                  </a:cubicBezTo>
                  <a:cubicBezTo>
                    <a:pt x="148539" y="495241"/>
                    <a:pt x="160171" y="504316"/>
                    <a:pt x="171804" y="513301"/>
                  </a:cubicBezTo>
                  <a:cubicBezTo>
                    <a:pt x="210609" y="495241"/>
                    <a:pt x="257140" y="468106"/>
                    <a:pt x="306215" y="429446"/>
                  </a:cubicBezTo>
                  <a:lnTo>
                    <a:pt x="306215" y="426814"/>
                  </a:lnTo>
                  <a:cubicBezTo>
                    <a:pt x="307487" y="398409"/>
                    <a:pt x="330752" y="376537"/>
                    <a:pt x="357925" y="376537"/>
                  </a:cubicBezTo>
                  <a:cubicBezTo>
                    <a:pt x="361833" y="376537"/>
                    <a:pt x="364378" y="377808"/>
                    <a:pt x="367013" y="377808"/>
                  </a:cubicBezTo>
                  <a:cubicBezTo>
                    <a:pt x="369558" y="375176"/>
                    <a:pt x="372103" y="371364"/>
                    <a:pt x="376010" y="368733"/>
                  </a:cubicBezTo>
                  <a:cubicBezTo>
                    <a:pt x="432901" y="314554"/>
                    <a:pt x="479431" y="256472"/>
                    <a:pt x="511694" y="203564"/>
                  </a:cubicBezTo>
                  <a:cubicBezTo>
                    <a:pt x="502697" y="189316"/>
                    <a:pt x="492336" y="173888"/>
                    <a:pt x="479431" y="161001"/>
                  </a:cubicBezTo>
                  <a:cubicBezTo>
                    <a:pt x="435446" y="115807"/>
                    <a:pt x="377283" y="89942"/>
                    <a:pt x="313940" y="88672"/>
                  </a:cubicBezTo>
                  <a:cubicBezTo>
                    <a:pt x="312667" y="89942"/>
                    <a:pt x="311395" y="88672"/>
                    <a:pt x="308850" y="88672"/>
                  </a:cubicBezTo>
                  <a:close/>
                  <a:moveTo>
                    <a:pt x="508195" y="50783"/>
                  </a:moveTo>
                  <a:cubicBezTo>
                    <a:pt x="490110" y="51917"/>
                    <a:pt x="466527" y="57725"/>
                    <a:pt x="438081" y="69341"/>
                  </a:cubicBezTo>
                  <a:cubicBezTo>
                    <a:pt x="466527" y="83499"/>
                    <a:pt x="492336" y="102920"/>
                    <a:pt x="515602" y="126152"/>
                  </a:cubicBezTo>
                  <a:cubicBezTo>
                    <a:pt x="523326" y="135137"/>
                    <a:pt x="531142" y="144212"/>
                    <a:pt x="537594" y="153196"/>
                  </a:cubicBezTo>
                  <a:cubicBezTo>
                    <a:pt x="547955" y="128693"/>
                    <a:pt x="554407" y="108002"/>
                    <a:pt x="554407" y="89942"/>
                  </a:cubicBezTo>
                  <a:cubicBezTo>
                    <a:pt x="554407" y="77055"/>
                    <a:pt x="551772" y="66710"/>
                    <a:pt x="545319" y="60266"/>
                  </a:cubicBezTo>
                  <a:cubicBezTo>
                    <a:pt x="538866" y="53188"/>
                    <a:pt x="526280" y="49648"/>
                    <a:pt x="508195" y="50783"/>
                  </a:cubicBezTo>
                  <a:close/>
                  <a:moveTo>
                    <a:pt x="500572" y="756"/>
                  </a:moveTo>
                  <a:cubicBezTo>
                    <a:pt x="536594" y="-2647"/>
                    <a:pt x="565358" y="5407"/>
                    <a:pt x="584125" y="25418"/>
                  </a:cubicBezTo>
                  <a:cubicBezTo>
                    <a:pt x="599665" y="42207"/>
                    <a:pt x="607390" y="64169"/>
                    <a:pt x="607390" y="91303"/>
                  </a:cubicBezTo>
                  <a:cubicBezTo>
                    <a:pt x="607390" y="124791"/>
                    <a:pt x="593122" y="164813"/>
                    <a:pt x="569857" y="207466"/>
                  </a:cubicBezTo>
                  <a:cubicBezTo>
                    <a:pt x="586669" y="244856"/>
                    <a:pt x="595757" y="286148"/>
                    <a:pt x="594485" y="328711"/>
                  </a:cubicBezTo>
                  <a:cubicBezTo>
                    <a:pt x="591850" y="482354"/>
                    <a:pt x="463891" y="607501"/>
                    <a:pt x="308850" y="607501"/>
                  </a:cubicBezTo>
                  <a:lnTo>
                    <a:pt x="302307" y="607501"/>
                  </a:lnTo>
                  <a:cubicBezTo>
                    <a:pt x="253232" y="606231"/>
                    <a:pt x="206702" y="592073"/>
                    <a:pt x="165351" y="568841"/>
                  </a:cubicBezTo>
                  <a:cubicBezTo>
                    <a:pt x="138178" y="579187"/>
                    <a:pt x="113641" y="584269"/>
                    <a:pt x="90376" y="584269"/>
                  </a:cubicBezTo>
                  <a:cubicBezTo>
                    <a:pt x="63203" y="584269"/>
                    <a:pt x="39937" y="576555"/>
                    <a:pt x="21852" y="558495"/>
                  </a:cubicBezTo>
                  <a:cubicBezTo>
                    <a:pt x="-10410" y="524917"/>
                    <a:pt x="-6593" y="465565"/>
                    <a:pt x="30940" y="388154"/>
                  </a:cubicBezTo>
                  <a:cubicBezTo>
                    <a:pt x="24488" y="364921"/>
                    <a:pt x="21852" y="341689"/>
                    <a:pt x="23125" y="317095"/>
                  </a:cubicBezTo>
                  <a:cubicBezTo>
                    <a:pt x="27032" y="163542"/>
                    <a:pt x="154991" y="38304"/>
                    <a:pt x="308850" y="38304"/>
                  </a:cubicBezTo>
                  <a:lnTo>
                    <a:pt x="315303" y="38304"/>
                  </a:lnTo>
                  <a:cubicBezTo>
                    <a:pt x="335932" y="38304"/>
                    <a:pt x="355381" y="40936"/>
                    <a:pt x="373466" y="44838"/>
                  </a:cubicBezTo>
                  <a:cubicBezTo>
                    <a:pt x="421269" y="19020"/>
                    <a:pt x="464550" y="4159"/>
                    <a:pt x="500572" y="756"/>
                  </a:cubicBezTo>
                  <a:close/>
                </a:path>
              </a:pathLst>
            </a:custGeom>
            <a:solidFill>
              <a:srgbClr val="F39900"/>
            </a:solidFill>
            <a:ln>
              <a:noFill/>
            </a:ln>
            <a:effectLst>
              <a:outerShdw blurRad="444500" sx="101000" sy="101000" algn="ctr" rotWithShape="0">
                <a:schemeClr val="bg1">
                  <a:lumMod val="75000"/>
                  <a:alpha val="9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7500">
                <a:solidFill>
                  <a:srgbClr val="5959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452FA42-F7CB-4A36-8A86-D3D9F3AA5F99}"/>
              </a:ext>
            </a:extLst>
          </p:cNvPr>
          <p:cNvSpPr txBox="1"/>
          <p:nvPr/>
        </p:nvSpPr>
        <p:spPr>
          <a:xfrm>
            <a:off x="3622625" y="289111"/>
            <a:ext cx="4946750" cy="707886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我們的立場</a:t>
            </a:r>
          </a:p>
          <a:p>
            <a:pPr algn="ctr"/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─以承攬制為基礎，強化保障</a:t>
            </a:r>
          </a:p>
        </p:txBody>
      </p:sp>
    </p:spTree>
    <p:extLst>
      <p:ext uri="{BB962C8B-B14F-4D97-AF65-F5344CB8AC3E}">
        <p14:creationId xmlns:p14="http://schemas.microsoft.com/office/powerpoint/2010/main" val="77045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675D9384-3A2B-41EF-8297-4DA02C371501}"/>
              </a:ext>
            </a:extLst>
          </p:cNvPr>
          <p:cNvSpPr/>
          <p:nvPr/>
        </p:nvSpPr>
        <p:spPr>
          <a:xfrm>
            <a:off x="9378176" y="1771001"/>
            <a:ext cx="6376988" cy="6376988"/>
          </a:xfrm>
          <a:prstGeom prst="ellipse">
            <a:avLst/>
          </a:prstGeom>
          <a:noFill/>
          <a:ln w="34925" cap="rnd">
            <a:solidFill>
              <a:srgbClr val="F39900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1800DC7-0635-438C-80E8-C8D2F09B549D}"/>
              </a:ext>
            </a:extLst>
          </p:cNvPr>
          <p:cNvSpPr/>
          <p:nvPr/>
        </p:nvSpPr>
        <p:spPr>
          <a:xfrm>
            <a:off x="-3563166" y="-2233645"/>
            <a:ext cx="6376988" cy="6376988"/>
          </a:xfrm>
          <a:prstGeom prst="ellipse">
            <a:avLst/>
          </a:prstGeom>
          <a:noFill/>
          <a:ln w="34925" cap="rnd">
            <a:solidFill>
              <a:srgbClr val="F39900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8C34CB-0E8C-4D1A-AA2E-91ED915FD6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532852" y="3257551"/>
            <a:ext cx="1227650" cy="12421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97AB47E-B34B-479A-AA70-867A098F932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0" t="3426" r="24313" b="38025"/>
          <a:stretch/>
        </p:blipFill>
        <p:spPr>
          <a:xfrm rot="19695365">
            <a:off x="9621335" y="1636845"/>
            <a:ext cx="1620320" cy="1494434"/>
          </a:xfrm>
          <a:prstGeom prst="rect">
            <a:avLst/>
          </a:prstGeom>
        </p:spPr>
      </p:pic>
      <p:pic>
        <p:nvPicPr>
          <p:cNvPr id="13314" name="Picture 2" descr="https://lh6.googleusercontent.com/ETzKrlv8Kh8PwgK6wj1UzQh6hAie0ogNmi0XDRRzlYCW5W-aLS7mflzcKTToUGt9Ky7bH_L7helSNrFFojZp9vCd_ggMQwFvJ1NDBUPtSbHPafs82u6ROyOL68TtCW7PnQKeep3cDHY">
            <a:extLst>
              <a:ext uri="{FF2B5EF4-FFF2-40B4-BE49-F238E27FC236}">
                <a16:creationId xmlns:a16="http://schemas.microsoft.com/office/drawing/2014/main" id="{A8621FAA-0E6D-4D95-92CC-9605BEC6B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16205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4503EF5-66CD-4296-8209-6C6B5AAB7E35}"/>
              </a:ext>
            </a:extLst>
          </p:cNvPr>
          <p:cNvSpPr/>
          <p:nvPr/>
        </p:nvSpPr>
        <p:spPr>
          <a:xfrm>
            <a:off x="3494320" y="3561473"/>
            <a:ext cx="2115905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3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高報酬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彈性工時</a:t>
            </a:r>
            <a:endParaRPr lang="zh-TW" altLang="en-US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106146-D57A-4558-BC12-086C1187E00B}"/>
              </a:ext>
            </a:extLst>
          </p:cNvPr>
          <p:cNvSpPr/>
          <p:nvPr/>
        </p:nvSpPr>
        <p:spPr>
          <a:xfrm>
            <a:off x="6581775" y="2617828"/>
            <a:ext cx="2115905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3000" b="1" dirty="0">
                <a:solidFill>
                  <a:srgbClr val="F49E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權益保障</a:t>
            </a:r>
            <a:endParaRPr lang="zh-TW" altLang="en-US" sz="3000" dirty="0">
              <a:solidFill>
                <a:srgbClr val="F49E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407DE69-8A51-43B6-83B3-B98CAC164255}"/>
              </a:ext>
            </a:extLst>
          </p:cNvPr>
          <p:cNvSpPr txBox="1"/>
          <p:nvPr/>
        </p:nvSpPr>
        <p:spPr>
          <a:xfrm>
            <a:off x="3622625" y="289111"/>
            <a:ext cx="4946750" cy="707886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我們的立場</a:t>
            </a:r>
          </a:p>
          <a:p>
            <a:pPr algn="ctr"/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─以承攬制為基礎，強化保障</a:t>
            </a:r>
          </a:p>
        </p:txBody>
      </p:sp>
    </p:spTree>
    <p:extLst>
      <p:ext uri="{BB962C8B-B14F-4D97-AF65-F5344CB8AC3E}">
        <p14:creationId xmlns:p14="http://schemas.microsoft.com/office/powerpoint/2010/main" val="290426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675D9384-3A2B-41EF-8297-4DA02C371501}"/>
              </a:ext>
            </a:extLst>
          </p:cNvPr>
          <p:cNvSpPr/>
          <p:nvPr/>
        </p:nvSpPr>
        <p:spPr>
          <a:xfrm>
            <a:off x="9378176" y="1771001"/>
            <a:ext cx="6376988" cy="6376988"/>
          </a:xfrm>
          <a:prstGeom prst="ellipse">
            <a:avLst/>
          </a:prstGeom>
          <a:noFill/>
          <a:ln w="34925" cap="rnd">
            <a:solidFill>
              <a:srgbClr val="F39900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1800DC7-0635-438C-80E8-C8D2F09B549D}"/>
              </a:ext>
            </a:extLst>
          </p:cNvPr>
          <p:cNvSpPr/>
          <p:nvPr/>
        </p:nvSpPr>
        <p:spPr>
          <a:xfrm>
            <a:off x="-3563166" y="-2233645"/>
            <a:ext cx="6376988" cy="6376988"/>
          </a:xfrm>
          <a:prstGeom prst="ellipse">
            <a:avLst/>
          </a:prstGeom>
          <a:noFill/>
          <a:ln w="34925" cap="rnd">
            <a:solidFill>
              <a:srgbClr val="F39900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8C34CB-0E8C-4D1A-AA2E-91ED915FD61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532852" y="3257551"/>
            <a:ext cx="1227650" cy="12421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97AB47E-B34B-479A-AA70-867A098F932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0" t="3426" r="24313" b="38025"/>
          <a:stretch/>
        </p:blipFill>
        <p:spPr>
          <a:xfrm rot="19695365">
            <a:off x="9621335" y="1636845"/>
            <a:ext cx="1620320" cy="1494434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C407DE69-8A51-43B6-83B3-B98CAC164255}"/>
              </a:ext>
            </a:extLst>
          </p:cNvPr>
          <p:cNvSpPr txBox="1"/>
          <p:nvPr/>
        </p:nvSpPr>
        <p:spPr>
          <a:xfrm>
            <a:off x="3622625" y="289111"/>
            <a:ext cx="4946750" cy="707886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我們的立場</a:t>
            </a:r>
          </a:p>
          <a:p>
            <a:pPr algn="ctr"/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─以承攬制為基礎，強化保障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5C90BA9-2C1E-4D01-A63F-AAA3C5FF2CCD}"/>
              </a:ext>
            </a:extLst>
          </p:cNvPr>
          <p:cNvSpPr/>
          <p:nvPr/>
        </p:nvSpPr>
        <p:spPr>
          <a:xfrm>
            <a:off x="3048000" y="2672060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TW" altLang="en-US" sz="60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以承攬制為基礎</a:t>
            </a:r>
          </a:p>
          <a:p>
            <a:pPr algn="ctr"/>
            <a:r>
              <a:rPr lang="zh-TW" altLang="en-US" sz="6000" spc="3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強化保障。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42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>
            <a:extLst>
              <a:ext uri="{FF2B5EF4-FFF2-40B4-BE49-F238E27FC236}">
                <a16:creationId xmlns:a16="http://schemas.microsoft.com/office/drawing/2014/main" id="{533FF418-B74C-4B03-B89D-FC39B38BCF37}"/>
              </a:ext>
            </a:extLst>
          </p:cNvPr>
          <p:cNvSpPr/>
          <p:nvPr/>
        </p:nvSpPr>
        <p:spPr>
          <a:xfrm rot="5784443" flipV="1">
            <a:off x="4825127" y="115398"/>
            <a:ext cx="2530867" cy="6215743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DD15B0DC-73CC-4617-819C-1ACFB116ED0B}"/>
              </a:ext>
            </a:extLst>
          </p:cNvPr>
          <p:cNvSpPr/>
          <p:nvPr/>
        </p:nvSpPr>
        <p:spPr>
          <a:xfrm>
            <a:off x="3618764" y="644792"/>
            <a:ext cx="4994669" cy="5225586"/>
          </a:xfrm>
          <a:prstGeom prst="diamond">
            <a:avLst/>
          </a:prstGeom>
          <a:solidFill>
            <a:srgbClr val="FEF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D30E6E-C3CD-4389-9872-60E9855B36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0" t="70793" r="49076" b="686"/>
          <a:stretch/>
        </p:blipFill>
        <p:spPr>
          <a:xfrm rot="411943">
            <a:off x="3923973" y="1091183"/>
            <a:ext cx="4425407" cy="458829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E2DBB2-160D-4F20-989C-5489F21FB5FF}"/>
              </a:ext>
            </a:extLst>
          </p:cNvPr>
          <p:cNvSpPr txBox="1"/>
          <p:nvPr/>
        </p:nvSpPr>
        <p:spPr>
          <a:xfrm>
            <a:off x="3210206" y="2244551"/>
            <a:ext cx="5760707" cy="18218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7500" dirty="0">
              <a:solidFill>
                <a:srgbClr val="595959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07C9920-4A87-42AD-B41A-982B26F0B85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-316775" y="3289391"/>
            <a:ext cx="658387" cy="6661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B840DF-B1A8-4B1E-BE9E-4A990895B7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6948761" y="4900165"/>
            <a:ext cx="2944201" cy="21887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F8B0FE-3A1C-49D5-8A91-0A75FD73EC4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14" t="32181" r="3105" b="30236"/>
          <a:stretch/>
        </p:blipFill>
        <p:spPr>
          <a:xfrm>
            <a:off x="10232309" y="-507382"/>
            <a:ext cx="3243833" cy="322830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690F1FF-A036-45E0-A4E1-240D172E399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0" t="3426" r="24313" b="38025"/>
          <a:stretch/>
        </p:blipFill>
        <p:spPr>
          <a:xfrm rot="19695365">
            <a:off x="1982894" y="4920555"/>
            <a:ext cx="1579401" cy="1456694"/>
          </a:xfrm>
          <a:prstGeom prst="rect">
            <a:avLst/>
          </a:prstGeom>
        </p:spPr>
      </p:pic>
      <p:sp>
        <p:nvSpPr>
          <p:cNvPr id="14" name="图文框 13">
            <a:extLst>
              <a:ext uri="{FF2B5EF4-FFF2-40B4-BE49-F238E27FC236}">
                <a16:creationId xmlns:a16="http://schemas.microsoft.com/office/drawing/2014/main" id="{ADD41AF1-F42C-4FD0-B837-CA0C4948FA23}"/>
              </a:ext>
            </a:extLst>
          </p:cNvPr>
          <p:cNvSpPr/>
          <p:nvPr/>
        </p:nvSpPr>
        <p:spPr>
          <a:xfrm rot="2700000" flipV="1">
            <a:off x="10679830" y="3215452"/>
            <a:ext cx="509506" cy="509506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66A4B9C-7ADB-4192-943F-803168D551A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-91280" y="225969"/>
            <a:ext cx="1715750" cy="12755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0484F16-D23E-4911-B7DA-8224C70CCE1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2394" r="84626" b="68206"/>
          <a:stretch/>
        </p:blipFill>
        <p:spPr>
          <a:xfrm>
            <a:off x="-153472" y="4900164"/>
            <a:ext cx="1987847" cy="218874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4A167A4-4C0A-44C9-9629-8691E3E44C0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10699083" y="5766161"/>
            <a:ext cx="470998" cy="47654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EBF0E21E-DA44-4A91-8C3E-9FD7D0E7A13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2318632" y="-1081096"/>
            <a:ext cx="1815289" cy="183665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0F5C0A0C-2A99-4067-B9C2-C02B668EBDC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3" t="69798" r="48264" b="686"/>
          <a:stretch/>
        </p:blipFill>
        <p:spPr>
          <a:xfrm>
            <a:off x="8274078" y="343681"/>
            <a:ext cx="1855598" cy="152617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7B9972B-E9C9-4BE7-87E6-50D56A1EFF4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4556613" y="6394195"/>
            <a:ext cx="686627" cy="69471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E4CA8DA-7BE7-48FD-8402-43CB287AF127}"/>
              </a:ext>
            </a:extLst>
          </p:cNvPr>
          <p:cNvSpPr/>
          <p:nvPr/>
        </p:nvSpPr>
        <p:spPr>
          <a:xfrm>
            <a:off x="3226276" y="2574744"/>
            <a:ext cx="5730415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7500" dirty="0">
                <a:solidFill>
                  <a:srgbClr val="595959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THANK YOU</a:t>
            </a:r>
            <a:endParaRPr lang="zh-CN" altLang="en-US" sz="7500" dirty="0">
              <a:solidFill>
                <a:srgbClr val="595959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26D2862-AF61-4BF9-AEE5-CF85CFCF5B85}"/>
              </a:ext>
            </a:extLst>
          </p:cNvPr>
          <p:cNvSpPr txBox="1"/>
          <p:nvPr/>
        </p:nvSpPr>
        <p:spPr>
          <a:xfrm>
            <a:off x="3917923" y="268373"/>
            <a:ext cx="4356155" cy="400110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pPr algn="ctr"/>
            <a:endParaRPr lang="zh-TW" altLang="en-US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743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J8d8N9sNWP2mKRx5uuM89FUo1etOpE5GYypvA_EnYXn-x2SAl9nyVhCgMoS27aXEtmQ0pjtXqfKudXvZpwNKQukPP2s4N9wDN3mcIAZiwUXCjk7Zamc-EsfHl9YjFDDZqEZVih1MxNk">
            <a:extLst>
              <a:ext uri="{FF2B5EF4-FFF2-40B4-BE49-F238E27FC236}">
                <a16:creationId xmlns:a16="http://schemas.microsoft.com/office/drawing/2014/main" id="{E2CEC8A0-4139-4398-ABB0-E7EBAEEE13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6" t="3183" r="3260" b="5615"/>
          <a:stretch/>
        </p:blipFill>
        <p:spPr bwMode="auto">
          <a:xfrm>
            <a:off x="523900" y="266700"/>
            <a:ext cx="11144200" cy="612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07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B0082229-35C5-45A1-B6C5-6CF61C4BA8E0}"/>
              </a:ext>
            </a:extLst>
          </p:cNvPr>
          <p:cNvGrpSpPr/>
          <p:nvPr/>
        </p:nvGrpSpPr>
        <p:grpSpPr>
          <a:xfrm>
            <a:off x="-1207901" y="2823587"/>
            <a:ext cx="4796922" cy="4607831"/>
            <a:chOff x="405314" y="2975711"/>
            <a:chExt cx="3427993" cy="3292864"/>
          </a:xfrm>
        </p:grpSpPr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41A9D79A-20D1-4A2A-932D-A298189898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47" t="74527" r="68377" b="2016"/>
            <a:stretch/>
          </p:blipFill>
          <p:spPr>
            <a:xfrm>
              <a:off x="1962383" y="3485773"/>
              <a:ext cx="1870924" cy="1390859"/>
            </a:xfrm>
            <a:prstGeom prst="rect">
              <a:avLst/>
            </a:prstGeom>
          </p:spPr>
        </p:pic>
        <p:sp>
          <p:nvSpPr>
            <p:cNvPr id="41" name="菱形 40">
              <a:extLst>
                <a:ext uri="{FF2B5EF4-FFF2-40B4-BE49-F238E27FC236}">
                  <a16:creationId xmlns:a16="http://schemas.microsoft.com/office/drawing/2014/main" id="{13AEB666-2E0C-4748-AEF3-7CFE9B43D953}"/>
                </a:ext>
              </a:extLst>
            </p:cNvPr>
            <p:cNvSpPr/>
            <p:nvPr/>
          </p:nvSpPr>
          <p:spPr>
            <a:xfrm>
              <a:off x="405314" y="2975711"/>
              <a:ext cx="3147353" cy="3292864"/>
            </a:xfrm>
            <a:prstGeom prst="diamond">
              <a:avLst/>
            </a:prstGeom>
            <a:solidFill>
              <a:srgbClr val="FEF7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6">
            <a:extLst>
              <a:ext uri="{FF2B5EF4-FFF2-40B4-BE49-F238E27FC236}">
                <a16:creationId xmlns:a16="http://schemas.microsoft.com/office/drawing/2014/main" id="{1FABE4BF-1281-49A0-98F5-449B9F64816C}"/>
              </a:ext>
            </a:extLst>
          </p:cNvPr>
          <p:cNvGrpSpPr/>
          <p:nvPr/>
        </p:nvGrpSpPr>
        <p:grpSpPr>
          <a:xfrm>
            <a:off x="475665" y="818011"/>
            <a:ext cx="2448099" cy="771525"/>
            <a:chOff x="3676441" y="1639429"/>
            <a:chExt cx="4438857" cy="1563808"/>
          </a:xfrm>
        </p:grpSpPr>
        <p:sp>
          <p:nvSpPr>
            <p:cNvPr id="43" name="矩形: 剪去单角 5">
              <a:extLst>
                <a:ext uri="{FF2B5EF4-FFF2-40B4-BE49-F238E27FC236}">
                  <a16:creationId xmlns:a16="http://schemas.microsoft.com/office/drawing/2014/main" id="{64A17A00-3B4C-469C-9FDA-751A5F52870C}"/>
                </a:ext>
              </a:extLst>
            </p:cNvPr>
            <p:cNvSpPr/>
            <p:nvPr/>
          </p:nvSpPr>
          <p:spPr>
            <a:xfrm>
              <a:off x="3929743" y="1879629"/>
              <a:ext cx="2879268" cy="1323608"/>
            </a:xfrm>
            <a:prstGeom prst="snip1Rect">
              <a:avLst>
                <a:gd name="adj" fmla="val 50000"/>
              </a:avLst>
            </a:prstGeom>
            <a:solidFill>
              <a:srgbClr val="FEF7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7BF6B63-9724-4916-B02B-AD9E30495D30}"/>
                </a:ext>
              </a:extLst>
            </p:cNvPr>
            <p:cNvSpPr/>
            <p:nvPr/>
          </p:nvSpPr>
          <p:spPr>
            <a:xfrm>
              <a:off x="4359676" y="2079768"/>
              <a:ext cx="3404141" cy="11229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3000" b="1" spc="300" dirty="0">
                  <a:solidFill>
                    <a:srgbClr val="F39900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參考資料</a:t>
              </a:r>
              <a:endParaRPr lang="zh-CN" altLang="en-US" sz="3000" b="1" spc="3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45" name="图文框 3">
              <a:extLst>
                <a:ext uri="{FF2B5EF4-FFF2-40B4-BE49-F238E27FC236}">
                  <a16:creationId xmlns:a16="http://schemas.microsoft.com/office/drawing/2014/main" id="{1DC4F059-0685-444A-BB3F-07F3911EF672}"/>
                </a:ext>
              </a:extLst>
            </p:cNvPr>
            <p:cNvSpPr/>
            <p:nvPr/>
          </p:nvSpPr>
          <p:spPr>
            <a:xfrm rot="5400000" flipV="1">
              <a:off x="5532200" y="522134"/>
              <a:ext cx="1127598" cy="4038598"/>
            </a:xfrm>
            <a:prstGeom prst="frame">
              <a:avLst>
                <a:gd name="adj1" fmla="val 132"/>
              </a:avLst>
            </a:prstGeom>
            <a:solidFill>
              <a:srgbClr val="FEAC22"/>
            </a:solidFill>
            <a:ln>
              <a:solidFill>
                <a:srgbClr val="FEAC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39900"/>
                </a:solidFill>
              </a:endParaRPr>
            </a:p>
          </p:txBody>
        </p:sp>
        <p:pic>
          <p:nvPicPr>
            <p:cNvPr id="46" name="图片 2">
              <a:extLst>
                <a:ext uri="{FF2B5EF4-FFF2-40B4-BE49-F238E27FC236}">
                  <a16:creationId xmlns:a16="http://schemas.microsoft.com/office/drawing/2014/main" id="{825B68C5-BCDB-4EB6-A814-89620AF028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717" r="80284" b="25384"/>
            <a:stretch/>
          </p:blipFill>
          <p:spPr>
            <a:xfrm>
              <a:off x="3676441" y="1639429"/>
              <a:ext cx="697104" cy="705311"/>
            </a:xfrm>
            <a:prstGeom prst="rect">
              <a:avLst/>
            </a:prstGeom>
          </p:spPr>
        </p:pic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294AAC35-D7BD-4621-BCFB-03252F7B701B}"/>
              </a:ext>
            </a:extLst>
          </p:cNvPr>
          <p:cNvSpPr/>
          <p:nvPr/>
        </p:nvSpPr>
        <p:spPr>
          <a:xfrm>
            <a:off x="3433426" y="1654518"/>
            <a:ext cx="8579533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600"/>
              </a:spcAft>
            </a:pPr>
            <a:r>
              <a:rPr lang="en-US" altLang="zh-TW" sz="1600" dirty="0">
                <a:solidFill>
                  <a:srgbClr val="595959"/>
                </a:solidFill>
                <a:latin typeface="Arial" panose="020B0604020202020204" pitchFamily="34" charset="0"/>
              </a:rPr>
              <a:t>〈</a:t>
            </a:r>
            <a:r>
              <a:rPr lang="zh-TW" altLang="en-US" sz="1600" dirty="0">
                <a:solidFill>
                  <a:srgbClr val="595959"/>
                </a:solidFill>
                <a:latin typeface="Arial" panose="020B0604020202020204" pitchFamily="34" charset="0"/>
              </a:rPr>
              <a:t>餐飲外送平台經濟工作者勞動關係之探討－以美國加州法規範為比較</a:t>
            </a:r>
            <a:r>
              <a:rPr lang="en-US" altLang="zh-TW" sz="1600" dirty="0">
                <a:solidFill>
                  <a:srgbClr val="595959"/>
                </a:solidFill>
                <a:latin typeface="Arial" panose="020B0604020202020204" pitchFamily="34" charset="0"/>
              </a:rPr>
              <a:t>〉</a:t>
            </a:r>
            <a:r>
              <a:rPr lang="zh-TW" altLang="en-US" sz="1600" dirty="0">
                <a:solidFill>
                  <a:srgbClr val="595959"/>
                </a:solidFill>
                <a:latin typeface="Arial" panose="020B0604020202020204" pitchFamily="34" charset="0"/>
              </a:rPr>
              <a:t>宋庭語</a:t>
            </a:r>
            <a:r>
              <a:rPr lang="en-US" altLang="zh-TW" sz="1600" dirty="0">
                <a:solidFill>
                  <a:srgbClr val="595959"/>
                </a:solidFill>
                <a:latin typeface="Arial" panose="020B0604020202020204" pitchFamily="34" charset="0"/>
              </a:rPr>
              <a:t>-</a:t>
            </a:r>
            <a:r>
              <a:rPr lang="zh-TW" altLang="en-US" sz="1600" dirty="0">
                <a:solidFill>
                  <a:srgbClr val="595959"/>
                </a:solidFill>
                <a:latin typeface="Arial" panose="020B0604020202020204" pitchFamily="34" charset="0"/>
              </a:rPr>
              <a:t>中華 民 國 一Ｏ九 年 四 月</a:t>
            </a:r>
            <a:endParaRPr lang="zh-TW" altLang="en-US" sz="1600" dirty="0"/>
          </a:p>
          <a:p>
            <a:pPr>
              <a:spcAft>
                <a:spcPts val="1600"/>
              </a:spcAft>
            </a:pPr>
            <a:r>
              <a:rPr lang="zh-TW" altLang="en-US" sz="1600" dirty="0">
                <a:solidFill>
                  <a:srgbClr val="595959"/>
                </a:solidFill>
                <a:latin typeface="Arial" panose="020B0604020202020204" pitchFamily="34" charset="0"/>
              </a:rPr>
              <a:t>外送員想的和你不一樣？市調：外送員兼職佔</a:t>
            </a:r>
            <a:r>
              <a:rPr lang="en-US" altLang="zh-TW" sz="1600" dirty="0">
                <a:solidFill>
                  <a:srgbClr val="595959"/>
                </a:solidFill>
                <a:latin typeface="Arial" panose="020B0604020202020204" pitchFamily="34" charset="0"/>
              </a:rPr>
              <a:t>7</a:t>
            </a:r>
            <a:r>
              <a:rPr lang="zh-TW" altLang="en-US" sz="1600" dirty="0">
                <a:solidFill>
                  <a:srgbClr val="595959"/>
                </a:solidFill>
                <a:latin typeface="Arial" panose="020B0604020202020204" pitchFamily="34" charset="0"/>
              </a:rPr>
              <a:t>成以上，最在乎「自由、彈性、高報酬」</a:t>
            </a:r>
            <a:r>
              <a:rPr lang="en-US" altLang="zh-TW" sz="1600" u="sng" dirty="0">
                <a:solidFill>
                  <a:srgbClr val="0097A7"/>
                </a:solidFill>
                <a:latin typeface="Arial" panose="020B0604020202020204" pitchFamily="34" charset="0"/>
                <a:hlinkClick r:id="rId5"/>
              </a:rPr>
              <a:t>https://www.thenewslens.com/feature/2020foodpanda-recruitment/131381</a:t>
            </a:r>
            <a:endParaRPr lang="zh-TW" altLang="en-US" sz="1600" dirty="0"/>
          </a:p>
          <a:p>
            <a:pPr>
              <a:spcAft>
                <a:spcPts val="1600"/>
              </a:spcAft>
            </a:pPr>
            <a:r>
              <a:rPr lang="zh-TW" altLang="en-US" sz="1600" dirty="0">
                <a:solidFill>
                  <a:srgbClr val="595959"/>
                </a:solidFill>
                <a:latin typeface="Arial" panose="020B0604020202020204" pitchFamily="34" charset="0"/>
              </a:rPr>
              <a:t>和員工簽承攬契約有效嗎？不懂這</a:t>
            </a:r>
            <a:r>
              <a:rPr lang="en-US" altLang="zh-TW" sz="1600" dirty="0">
                <a:solidFill>
                  <a:srgbClr val="595959"/>
                </a:solidFill>
                <a:latin typeface="Arial" panose="020B0604020202020204" pitchFamily="34" charset="0"/>
              </a:rPr>
              <a:t>3</a:t>
            </a:r>
            <a:r>
              <a:rPr lang="zh-TW" altLang="en-US" sz="1600" dirty="0">
                <a:solidFill>
                  <a:srgbClr val="595959"/>
                </a:solidFill>
                <a:latin typeface="Arial" panose="020B0604020202020204" pitchFamily="34" charset="0"/>
              </a:rPr>
              <a:t>點小心吃虧！</a:t>
            </a:r>
            <a:r>
              <a:rPr lang="en-US" altLang="zh-TW" sz="1600" dirty="0">
                <a:solidFill>
                  <a:srgbClr val="595959"/>
                </a:solidFill>
                <a:latin typeface="Arial" panose="020B0604020202020204" pitchFamily="34" charset="0"/>
              </a:rPr>
              <a:t>https://www.518.com.tw/article/331</a:t>
            </a:r>
          </a:p>
          <a:p>
            <a:pPr>
              <a:spcAft>
                <a:spcPts val="1600"/>
              </a:spcAft>
            </a:pPr>
            <a:r>
              <a:rPr lang="zh-TW" altLang="en-US" sz="1600" dirty="0">
                <a:solidFill>
                  <a:srgbClr val="595959"/>
                </a:solidFill>
                <a:latin typeface="Arial" panose="020B0604020202020204" pitchFamily="34" charset="0"/>
              </a:rPr>
              <a:t>僱傭承攬大不同？ 談外送平台與外送員間契約關係爭議</a:t>
            </a:r>
            <a:r>
              <a:rPr lang="en-US" altLang="zh-TW" sz="1600" dirty="0">
                <a:solidFill>
                  <a:srgbClr val="595959"/>
                </a:solidFill>
                <a:latin typeface="Arial" panose="020B0604020202020204" pitchFamily="34" charset="0"/>
                <a:hlinkClick r:id="rId6"/>
              </a:rPr>
              <a:t>https://udn.com/news/story/6877/4271991</a:t>
            </a:r>
            <a:endParaRPr lang="zh-TW" altLang="en-US" sz="1600" dirty="0"/>
          </a:p>
          <a:p>
            <a:pPr>
              <a:spcAft>
                <a:spcPts val="1600"/>
              </a:spcAft>
            </a:pPr>
            <a:r>
              <a:rPr lang="zh-TW" altLang="en-US" sz="1600" dirty="0">
                <a:solidFill>
                  <a:srgbClr val="595959"/>
                </a:solidFill>
                <a:latin typeface="Arial" panose="020B0604020202020204" pitchFamily="34" charset="0"/>
              </a:rPr>
              <a:t>勞動名詞大對決！四種類型教你看懂勞動契約</a:t>
            </a:r>
            <a:r>
              <a:rPr lang="en-US" altLang="zh-TW" sz="1600" dirty="0">
                <a:solidFill>
                  <a:srgbClr val="595959"/>
                </a:solidFill>
                <a:latin typeface="Arial" panose="020B0604020202020204" pitchFamily="34" charset="0"/>
                <a:hlinkClick r:id="rId7"/>
              </a:rPr>
              <a:t>https://twworkforce.com/2017/11/22/laborcontracts/</a:t>
            </a:r>
            <a:endParaRPr lang="en-US" altLang="zh-TW" sz="1600" dirty="0">
              <a:solidFill>
                <a:srgbClr val="595959"/>
              </a:solidFill>
              <a:latin typeface="Arial" panose="020B0604020202020204" pitchFamily="34" charset="0"/>
            </a:endParaRPr>
          </a:p>
          <a:p>
            <a:pPr>
              <a:spcAft>
                <a:spcPts val="1600"/>
              </a:spcAft>
            </a:pPr>
            <a:endParaRPr lang="zh-TW" altLang="en-US" sz="1600" dirty="0"/>
          </a:p>
          <a:p>
            <a:br>
              <a:rPr lang="zh-TW" altLang="en-US" sz="1600" dirty="0"/>
            </a:br>
            <a:endParaRPr lang="zh-TW" altLang="en-US" sz="1600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4FAFE2F0-44C8-4DEA-8993-840B57F80127}"/>
              </a:ext>
            </a:extLst>
          </p:cNvPr>
          <p:cNvSpPr txBox="1"/>
          <p:nvPr/>
        </p:nvSpPr>
        <p:spPr>
          <a:xfrm>
            <a:off x="3917923" y="268373"/>
            <a:ext cx="4356155" cy="400110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pPr algn="ctr"/>
            <a:endParaRPr lang="zh-TW" altLang="en-US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71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文框 3">
            <a:extLst>
              <a:ext uri="{FF2B5EF4-FFF2-40B4-BE49-F238E27FC236}">
                <a16:creationId xmlns:a16="http://schemas.microsoft.com/office/drawing/2014/main" id="{533FF418-B74C-4B03-B89D-FC39B38BCF37}"/>
              </a:ext>
            </a:extLst>
          </p:cNvPr>
          <p:cNvSpPr/>
          <p:nvPr/>
        </p:nvSpPr>
        <p:spPr>
          <a:xfrm rot="5400000" flipV="1">
            <a:off x="5099957" y="606614"/>
            <a:ext cx="1992085" cy="5644774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sp>
        <p:nvSpPr>
          <p:cNvPr id="2" name="菱形 1">
            <a:extLst>
              <a:ext uri="{FF2B5EF4-FFF2-40B4-BE49-F238E27FC236}">
                <a16:creationId xmlns:a16="http://schemas.microsoft.com/office/drawing/2014/main" id="{DD15B0DC-73CC-4617-819C-1ACFB116ED0B}"/>
              </a:ext>
            </a:extLst>
          </p:cNvPr>
          <p:cNvSpPr/>
          <p:nvPr/>
        </p:nvSpPr>
        <p:spPr>
          <a:xfrm>
            <a:off x="3868504" y="1098521"/>
            <a:ext cx="4454992" cy="4660958"/>
          </a:xfrm>
          <a:prstGeom prst="diamond">
            <a:avLst/>
          </a:prstGeom>
          <a:solidFill>
            <a:srgbClr val="FEF7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D30E6E-C3CD-4389-9872-60E9855B360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0" t="70793" r="49076" b="686"/>
          <a:stretch/>
        </p:blipFill>
        <p:spPr>
          <a:xfrm rot="411943">
            <a:off x="4145794" y="1445694"/>
            <a:ext cx="3947239" cy="409252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8384B60-68D1-43BD-9F8A-D5B540D9FB9F}"/>
              </a:ext>
            </a:extLst>
          </p:cNvPr>
          <p:cNvSpPr txBox="1"/>
          <p:nvPr/>
        </p:nvSpPr>
        <p:spPr>
          <a:xfrm>
            <a:off x="447846" y="436801"/>
            <a:ext cx="14849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01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EADBF0-DE36-4737-A92C-933E77EED2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2394" r="84626" b="68206"/>
          <a:stretch/>
        </p:blipFill>
        <p:spPr>
          <a:xfrm>
            <a:off x="-569490" y="1303217"/>
            <a:ext cx="1987847" cy="21887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1E2DBB2-160D-4F20-989C-5489F21FB5FF}"/>
              </a:ext>
            </a:extLst>
          </p:cNvPr>
          <p:cNvSpPr txBox="1"/>
          <p:nvPr/>
        </p:nvSpPr>
        <p:spPr>
          <a:xfrm>
            <a:off x="3746638" y="3107236"/>
            <a:ext cx="4698722" cy="769441"/>
          </a:xfrm>
          <a:prstGeom prst="rect">
            <a:avLst/>
          </a:prstGeom>
          <a:solidFill>
            <a:srgbClr val="FBFBFB"/>
          </a:solidFill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1C235A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defRPr>
            </a:lvl1pPr>
          </a:lstStyle>
          <a:p>
            <a:r>
              <a:rPr lang="zh-TW" altLang="en-US" sz="4400" b="1" dirty="0">
                <a:solidFill>
                  <a:srgbClr val="595959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僱傭制與承攬制度</a:t>
            </a:r>
            <a:endParaRPr lang="zh-CN" altLang="en-US" sz="4400" b="1" dirty="0">
              <a:solidFill>
                <a:srgbClr val="595959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3DAB298-F732-4CE8-8CDF-16A38E22AD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9942333" y="4988009"/>
            <a:ext cx="2075496" cy="154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6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文框 13">
            <a:extLst>
              <a:ext uri="{FF2B5EF4-FFF2-40B4-BE49-F238E27FC236}">
                <a16:creationId xmlns:a16="http://schemas.microsoft.com/office/drawing/2014/main" id="{32EAB766-F60E-4387-A550-44A541586463}"/>
              </a:ext>
            </a:extLst>
          </p:cNvPr>
          <p:cNvSpPr/>
          <p:nvPr/>
        </p:nvSpPr>
        <p:spPr>
          <a:xfrm rot="5400000" flipV="1">
            <a:off x="2546474" y="2205669"/>
            <a:ext cx="2432243" cy="4946750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85F081-E97E-450F-8721-62762DDFB5C8}"/>
              </a:ext>
            </a:extLst>
          </p:cNvPr>
          <p:cNvSpPr txBox="1"/>
          <p:nvPr/>
        </p:nvSpPr>
        <p:spPr>
          <a:xfrm>
            <a:off x="4755438" y="2420955"/>
            <a:ext cx="3034027" cy="13194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7500" dirty="0">
              <a:solidFill>
                <a:srgbClr val="595959"/>
              </a:solidFill>
            </a:endParaRPr>
          </a:p>
        </p:txBody>
      </p:sp>
      <p:sp>
        <p:nvSpPr>
          <p:cNvPr id="3" name="圆: 空心 2">
            <a:extLst>
              <a:ext uri="{FF2B5EF4-FFF2-40B4-BE49-F238E27FC236}">
                <a16:creationId xmlns:a16="http://schemas.microsoft.com/office/drawing/2014/main" id="{79121DEE-C5D6-4636-A8B4-689F4F5D67D8}"/>
              </a:ext>
            </a:extLst>
          </p:cNvPr>
          <p:cNvSpPr/>
          <p:nvPr/>
        </p:nvSpPr>
        <p:spPr>
          <a:xfrm>
            <a:off x="6613808" y="1387928"/>
            <a:ext cx="3385457" cy="3385457"/>
          </a:xfrm>
          <a:prstGeom prst="donut">
            <a:avLst>
              <a:gd name="adj" fmla="val 30203"/>
            </a:avLst>
          </a:prstGeom>
          <a:solidFill>
            <a:srgbClr val="FEF7EB"/>
          </a:solidFill>
          <a:ln w="76200"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808CAC-A109-4539-B5B7-928E196DFFF9}"/>
              </a:ext>
            </a:extLst>
          </p:cNvPr>
          <p:cNvSpPr txBox="1"/>
          <p:nvPr/>
        </p:nvSpPr>
        <p:spPr>
          <a:xfrm>
            <a:off x="7586718" y="2426644"/>
            <a:ext cx="3219664" cy="1319402"/>
          </a:xfrm>
          <a:custGeom>
            <a:avLst/>
            <a:gdLst>
              <a:gd name="connsiteX0" fmla="*/ 774247 w 3778705"/>
              <a:gd name="connsiteY0" fmla="*/ 0 h 1548494"/>
              <a:gd name="connsiteX1" fmla="*/ 3778705 w 3778705"/>
              <a:gd name="connsiteY1" fmla="*/ 0 h 1548494"/>
              <a:gd name="connsiteX2" fmla="*/ 3778705 w 3778705"/>
              <a:gd name="connsiteY2" fmla="*/ 1548494 h 1548494"/>
              <a:gd name="connsiteX3" fmla="*/ 774247 w 3778705"/>
              <a:gd name="connsiteY3" fmla="*/ 1548494 h 1548494"/>
              <a:gd name="connsiteX4" fmla="*/ 0 w 3778705"/>
              <a:gd name="connsiteY4" fmla="*/ 774247 h 1548494"/>
              <a:gd name="connsiteX5" fmla="*/ 774247 w 3778705"/>
              <a:gd name="connsiteY5" fmla="*/ 0 h 1548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05" h="1548494">
                <a:moveTo>
                  <a:pt x="774247" y="0"/>
                </a:moveTo>
                <a:lnTo>
                  <a:pt x="3778705" y="0"/>
                </a:lnTo>
                <a:lnTo>
                  <a:pt x="3778705" y="1548494"/>
                </a:lnTo>
                <a:lnTo>
                  <a:pt x="774247" y="1548494"/>
                </a:lnTo>
                <a:cubicBezTo>
                  <a:pt x="346642" y="1548494"/>
                  <a:pt x="0" y="1201852"/>
                  <a:pt x="0" y="774247"/>
                </a:cubicBezTo>
                <a:cubicBezTo>
                  <a:pt x="0" y="346642"/>
                  <a:pt x="346642" y="0"/>
                  <a:pt x="7742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7500" dirty="0">
              <a:solidFill>
                <a:srgbClr val="595959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759526-BF39-4253-9EAB-9A73550E0559}"/>
              </a:ext>
            </a:extLst>
          </p:cNvPr>
          <p:cNvSpPr txBox="1"/>
          <p:nvPr/>
        </p:nvSpPr>
        <p:spPr>
          <a:xfrm>
            <a:off x="8099641" y="2849823"/>
            <a:ext cx="2193817" cy="5539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3000" b="1" spc="6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法</a:t>
            </a:r>
            <a:r>
              <a:rPr lang="en-US" altLang="zh-CN" sz="3000" b="1" spc="6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</a:t>
            </a:r>
            <a:r>
              <a:rPr lang="zh-CN" altLang="en-US" sz="3000" b="1" spc="6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條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E909096-DF95-42C5-B450-BBCD37EA71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0" t="3426" r="24313" b="38025"/>
          <a:stretch/>
        </p:blipFill>
        <p:spPr>
          <a:xfrm rot="19695365">
            <a:off x="3965738" y="1686919"/>
            <a:ext cx="1579401" cy="14566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E055EA2-7F02-42A5-86EC-EF51F08CB66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8793104" y="4723594"/>
            <a:ext cx="2109676" cy="156834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CE6A21E-B2E6-4045-BA8C-4F928C39AF57}"/>
              </a:ext>
            </a:extLst>
          </p:cNvPr>
          <p:cNvSpPr/>
          <p:nvPr/>
        </p:nvSpPr>
        <p:spPr>
          <a:xfrm>
            <a:off x="1753675" y="3710424"/>
            <a:ext cx="4115273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TW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《</a:t>
            </a:r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民法</a:t>
            </a:r>
            <a:r>
              <a:rPr lang="en-US" altLang="zh-TW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》</a:t>
            </a:r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en-US" altLang="zh-TW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482</a:t>
            </a:r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條：「稱僱傭者，謂當事人約定，一方於一定或不定之期限內為他方服勞務，他方給付報酬之契約。」</a:t>
            </a:r>
            <a:endParaRPr lang="zh-CN" altLang="en-US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D7B937E-14CA-46D3-90B4-D3F6D296ED0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1036695" y="3229362"/>
            <a:ext cx="505050" cy="51099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ABFADAA-FDEE-4865-8CCF-278A6FC8A6F7}"/>
              </a:ext>
            </a:extLst>
          </p:cNvPr>
          <p:cNvSpPr txBox="1"/>
          <p:nvPr/>
        </p:nvSpPr>
        <p:spPr>
          <a:xfrm>
            <a:off x="3622625" y="289111"/>
            <a:ext cx="4946750" cy="830997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僱傭與承攬制形式概要</a:t>
            </a:r>
            <a:endParaRPr lang="en-US" altLang="zh-TW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ctr"/>
            <a:r>
              <a:rPr lang="zh-TW" altLang="en-US" sz="28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─僱傭制</a:t>
            </a:r>
            <a:endParaRPr lang="en-US" altLang="zh-TW" sz="28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624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11">
            <a:extLst>
              <a:ext uri="{FF2B5EF4-FFF2-40B4-BE49-F238E27FC236}">
                <a16:creationId xmlns:a16="http://schemas.microsoft.com/office/drawing/2014/main" id="{318B0D4C-B94D-4726-8B68-BFB515C35D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 rot="830833">
            <a:off x="-388760" y="2870537"/>
            <a:ext cx="4339409" cy="3225947"/>
          </a:xfrm>
          <a:prstGeom prst="rect">
            <a:avLst/>
          </a:prstGeom>
        </p:spPr>
      </p:pic>
      <p:sp>
        <p:nvSpPr>
          <p:cNvPr id="11" name="图文框 10">
            <a:extLst>
              <a:ext uri="{FF2B5EF4-FFF2-40B4-BE49-F238E27FC236}">
                <a16:creationId xmlns:a16="http://schemas.microsoft.com/office/drawing/2014/main" id="{3A21F926-CEBA-4BB8-8F8C-FC0FF1C5AF7B}"/>
              </a:ext>
            </a:extLst>
          </p:cNvPr>
          <p:cNvSpPr/>
          <p:nvPr/>
        </p:nvSpPr>
        <p:spPr>
          <a:xfrm rot="5400000" flipV="1">
            <a:off x="8898188" y="1314248"/>
            <a:ext cx="1382484" cy="1982968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sp>
        <p:nvSpPr>
          <p:cNvPr id="9" name="图文框 8">
            <a:extLst>
              <a:ext uri="{FF2B5EF4-FFF2-40B4-BE49-F238E27FC236}">
                <a16:creationId xmlns:a16="http://schemas.microsoft.com/office/drawing/2014/main" id="{47FC8274-A6E4-4FEA-B101-EE4BFF7AFD99}"/>
              </a:ext>
            </a:extLst>
          </p:cNvPr>
          <p:cNvSpPr/>
          <p:nvPr/>
        </p:nvSpPr>
        <p:spPr>
          <a:xfrm rot="5400000" flipV="1">
            <a:off x="2942092" y="1370055"/>
            <a:ext cx="826933" cy="2413629"/>
          </a:xfrm>
          <a:prstGeom prst="frame">
            <a:avLst>
              <a:gd name="adj1" fmla="val 132"/>
            </a:avLst>
          </a:prstGeom>
          <a:solidFill>
            <a:srgbClr val="FBFBFB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399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AE522F-9E68-457D-A3C2-93FF512E23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2394" r="84626" b="68206"/>
          <a:stretch/>
        </p:blipFill>
        <p:spPr>
          <a:xfrm>
            <a:off x="1953313" y="5291483"/>
            <a:ext cx="2320318" cy="25548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721A0A7-F2AD-49B0-A8CA-F29DAEFFD638}"/>
              </a:ext>
            </a:extLst>
          </p:cNvPr>
          <p:cNvSpPr txBox="1"/>
          <p:nvPr/>
        </p:nvSpPr>
        <p:spPr>
          <a:xfrm>
            <a:off x="2258649" y="2310616"/>
            <a:ext cx="2193817" cy="5539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3000" b="1" spc="6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白話文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72F398-6313-4AC9-967B-A4692950EBC5}"/>
              </a:ext>
            </a:extLst>
          </p:cNvPr>
          <p:cNvSpPr/>
          <p:nvPr/>
        </p:nvSpPr>
        <p:spPr>
          <a:xfrm>
            <a:off x="6328651" y="1900368"/>
            <a:ext cx="4252263" cy="961289"/>
          </a:xfrm>
          <a:prstGeom prst="rect">
            <a:avLst/>
          </a:prstGeom>
          <a:solidFill>
            <a:srgbClr val="FBFBFB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30000"/>
              </a:spcBef>
            </a:pPr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職缺：有職位缺少人員，需要人來補足空缺</a:t>
            </a:r>
            <a:r>
              <a:rPr lang="zh-CN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。</a:t>
            </a:r>
          </a:p>
        </p:txBody>
      </p:sp>
      <p:sp>
        <p:nvSpPr>
          <p:cNvPr id="10" name="play-button_88011">
            <a:extLst>
              <a:ext uri="{FF2B5EF4-FFF2-40B4-BE49-F238E27FC236}">
                <a16:creationId xmlns:a16="http://schemas.microsoft.com/office/drawing/2014/main" id="{ED62A0E9-D25A-4749-8342-E3D61F27EAE0}"/>
              </a:ext>
            </a:extLst>
          </p:cNvPr>
          <p:cNvSpPr>
            <a:spLocks noChangeAspect="1"/>
          </p:cNvSpPr>
          <p:nvPr/>
        </p:nvSpPr>
        <p:spPr bwMode="auto">
          <a:xfrm>
            <a:off x="5697021" y="2007710"/>
            <a:ext cx="332657" cy="332718"/>
          </a:xfrm>
          <a:custGeom>
            <a:avLst/>
            <a:gdLst>
              <a:gd name="connsiteX0" fmla="*/ 56750 w 607390"/>
              <a:gd name="connsiteY0" fmla="*/ 456490 h 607501"/>
              <a:gd name="connsiteX1" fmla="*/ 56750 w 607390"/>
              <a:gd name="connsiteY1" fmla="*/ 523646 h 607501"/>
              <a:gd name="connsiteX2" fmla="*/ 113641 w 607390"/>
              <a:gd name="connsiteY2" fmla="*/ 531360 h 607501"/>
              <a:gd name="connsiteX3" fmla="*/ 102008 w 607390"/>
              <a:gd name="connsiteY3" fmla="*/ 519744 h 607501"/>
              <a:gd name="connsiteX4" fmla="*/ 56750 w 607390"/>
              <a:gd name="connsiteY4" fmla="*/ 456490 h 607501"/>
              <a:gd name="connsiteX5" fmla="*/ 534959 w 607390"/>
              <a:gd name="connsiteY5" fmla="*/ 262916 h 607501"/>
              <a:gd name="connsiteX6" fmla="*/ 412180 w 607390"/>
              <a:gd name="connsiteY6" fmla="*/ 404943 h 607501"/>
              <a:gd name="connsiteX7" fmla="*/ 405728 w 607390"/>
              <a:gd name="connsiteY7" fmla="*/ 411386 h 607501"/>
              <a:gd name="connsiteX8" fmla="*/ 408364 w 607390"/>
              <a:gd name="connsiteY8" fmla="*/ 429446 h 607501"/>
              <a:gd name="connsiteX9" fmla="*/ 356653 w 607390"/>
              <a:gd name="connsiteY9" fmla="*/ 479722 h 607501"/>
              <a:gd name="connsiteX10" fmla="*/ 332115 w 607390"/>
              <a:gd name="connsiteY10" fmla="*/ 473279 h 607501"/>
              <a:gd name="connsiteX11" fmla="*/ 227422 w 607390"/>
              <a:gd name="connsiteY11" fmla="*/ 541706 h 607501"/>
              <a:gd name="connsiteX12" fmla="*/ 303670 w 607390"/>
              <a:gd name="connsiteY12" fmla="*/ 555954 h 607501"/>
              <a:gd name="connsiteX13" fmla="*/ 308850 w 607390"/>
              <a:gd name="connsiteY13" fmla="*/ 555954 h 607501"/>
              <a:gd name="connsiteX14" fmla="*/ 544047 w 607390"/>
              <a:gd name="connsiteY14" fmla="*/ 327440 h 607501"/>
              <a:gd name="connsiteX15" fmla="*/ 534959 w 607390"/>
              <a:gd name="connsiteY15" fmla="*/ 262916 h 607501"/>
              <a:gd name="connsiteX16" fmla="*/ 285541 w 607390"/>
              <a:gd name="connsiteY16" fmla="*/ 154471 h 607501"/>
              <a:gd name="connsiteX17" fmla="*/ 337195 w 607390"/>
              <a:gd name="connsiteY17" fmla="*/ 206090 h 607501"/>
              <a:gd name="connsiteX18" fmla="*/ 285541 w 607390"/>
              <a:gd name="connsiteY18" fmla="*/ 257709 h 607501"/>
              <a:gd name="connsiteX19" fmla="*/ 233887 w 607390"/>
              <a:gd name="connsiteY19" fmla="*/ 206090 h 607501"/>
              <a:gd name="connsiteX20" fmla="*/ 285541 w 607390"/>
              <a:gd name="connsiteY20" fmla="*/ 154471 h 607501"/>
              <a:gd name="connsiteX21" fmla="*/ 308850 w 607390"/>
              <a:gd name="connsiteY21" fmla="*/ 88672 h 607501"/>
              <a:gd name="connsiteX22" fmla="*/ 73563 w 607390"/>
              <a:gd name="connsiteY22" fmla="*/ 318456 h 607501"/>
              <a:gd name="connsiteX23" fmla="*/ 138178 w 607390"/>
              <a:gd name="connsiteY23" fmla="*/ 484895 h 607501"/>
              <a:gd name="connsiteX24" fmla="*/ 171804 w 607390"/>
              <a:gd name="connsiteY24" fmla="*/ 513301 h 607501"/>
              <a:gd name="connsiteX25" fmla="*/ 306215 w 607390"/>
              <a:gd name="connsiteY25" fmla="*/ 429446 h 607501"/>
              <a:gd name="connsiteX26" fmla="*/ 306215 w 607390"/>
              <a:gd name="connsiteY26" fmla="*/ 426814 h 607501"/>
              <a:gd name="connsiteX27" fmla="*/ 357925 w 607390"/>
              <a:gd name="connsiteY27" fmla="*/ 376537 h 607501"/>
              <a:gd name="connsiteX28" fmla="*/ 367013 w 607390"/>
              <a:gd name="connsiteY28" fmla="*/ 377808 h 607501"/>
              <a:gd name="connsiteX29" fmla="*/ 376010 w 607390"/>
              <a:gd name="connsiteY29" fmla="*/ 368733 h 607501"/>
              <a:gd name="connsiteX30" fmla="*/ 511694 w 607390"/>
              <a:gd name="connsiteY30" fmla="*/ 203564 h 607501"/>
              <a:gd name="connsiteX31" fmla="*/ 479431 w 607390"/>
              <a:gd name="connsiteY31" fmla="*/ 161001 h 607501"/>
              <a:gd name="connsiteX32" fmla="*/ 313940 w 607390"/>
              <a:gd name="connsiteY32" fmla="*/ 88672 h 607501"/>
              <a:gd name="connsiteX33" fmla="*/ 308850 w 607390"/>
              <a:gd name="connsiteY33" fmla="*/ 88672 h 607501"/>
              <a:gd name="connsiteX34" fmla="*/ 508195 w 607390"/>
              <a:gd name="connsiteY34" fmla="*/ 50783 h 607501"/>
              <a:gd name="connsiteX35" fmla="*/ 438081 w 607390"/>
              <a:gd name="connsiteY35" fmla="*/ 69341 h 607501"/>
              <a:gd name="connsiteX36" fmla="*/ 515602 w 607390"/>
              <a:gd name="connsiteY36" fmla="*/ 126152 h 607501"/>
              <a:gd name="connsiteX37" fmla="*/ 537594 w 607390"/>
              <a:gd name="connsiteY37" fmla="*/ 153196 h 607501"/>
              <a:gd name="connsiteX38" fmla="*/ 554407 w 607390"/>
              <a:gd name="connsiteY38" fmla="*/ 89942 h 607501"/>
              <a:gd name="connsiteX39" fmla="*/ 545319 w 607390"/>
              <a:gd name="connsiteY39" fmla="*/ 60266 h 607501"/>
              <a:gd name="connsiteX40" fmla="*/ 508195 w 607390"/>
              <a:gd name="connsiteY40" fmla="*/ 50783 h 607501"/>
              <a:gd name="connsiteX41" fmla="*/ 500572 w 607390"/>
              <a:gd name="connsiteY41" fmla="*/ 756 h 607501"/>
              <a:gd name="connsiteX42" fmla="*/ 584125 w 607390"/>
              <a:gd name="connsiteY42" fmla="*/ 25418 h 607501"/>
              <a:gd name="connsiteX43" fmla="*/ 607390 w 607390"/>
              <a:gd name="connsiteY43" fmla="*/ 91303 h 607501"/>
              <a:gd name="connsiteX44" fmla="*/ 569857 w 607390"/>
              <a:gd name="connsiteY44" fmla="*/ 207466 h 607501"/>
              <a:gd name="connsiteX45" fmla="*/ 594485 w 607390"/>
              <a:gd name="connsiteY45" fmla="*/ 328711 h 607501"/>
              <a:gd name="connsiteX46" fmla="*/ 308850 w 607390"/>
              <a:gd name="connsiteY46" fmla="*/ 607501 h 607501"/>
              <a:gd name="connsiteX47" fmla="*/ 302307 w 607390"/>
              <a:gd name="connsiteY47" fmla="*/ 607501 h 607501"/>
              <a:gd name="connsiteX48" fmla="*/ 165351 w 607390"/>
              <a:gd name="connsiteY48" fmla="*/ 568841 h 607501"/>
              <a:gd name="connsiteX49" fmla="*/ 90376 w 607390"/>
              <a:gd name="connsiteY49" fmla="*/ 584269 h 607501"/>
              <a:gd name="connsiteX50" fmla="*/ 21852 w 607390"/>
              <a:gd name="connsiteY50" fmla="*/ 558495 h 607501"/>
              <a:gd name="connsiteX51" fmla="*/ 30940 w 607390"/>
              <a:gd name="connsiteY51" fmla="*/ 388154 h 607501"/>
              <a:gd name="connsiteX52" fmla="*/ 23125 w 607390"/>
              <a:gd name="connsiteY52" fmla="*/ 317095 h 607501"/>
              <a:gd name="connsiteX53" fmla="*/ 308850 w 607390"/>
              <a:gd name="connsiteY53" fmla="*/ 38304 h 607501"/>
              <a:gd name="connsiteX54" fmla="*/ 315303 w 607390"/>
              <a:gd name="connsiteY54" fmla="*/ 38304 h 607501"/>
              <a:gd name="connsiteX55" fmla="*/ 373466 w 607390"/>
              <a:gd name="connsiteY55" fmla="*/ 44838 h 607501"/>
              <a:gd name="connsiteX56" fmla="*/ 500572 w 607390"/>
              <a:gd name="connsiteY56" fmla="*/ 756 h 60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7390" h="607501">
                <a:moveTo>
                  <a:pt x="56750" y="456490"/>
                </a:moveTo>
                <a:cubicBezTo>
                  <a:pt x="46390" y="487527"/>
                  <a:pt x="46390" y="512030"/>
                  <a:pt x="56750" y="523646"/>
                </a:cubicBezTo>
                <a:cubicBezTo>
                  <a:pt x="67110" y="533992"/>
                  <a:pt x="86468" y="536533"/>
                  <a:pt x="113641" y="531360"/>
                </a:cubicBezTo>
                <a:lnTo>
                  <a:pt x="102008" y="519744"/>
                </a:lnTo>
                <a:cubicBezTo>
                  <a:pt x="83923" y="500414"/>
                  <a:pt x="68383" y="479722"/>
                  <a:pt x="56750" y="456490"/>
                </a:cubicBezTo>
                <a:close/>
                <a:moveTo>
                  <a:pt x="534959" y="262916"/>
                </a:moveTo>
                <a:cubicBezTo>
                  <a:pt x="502697" y="309381"/>
                  <a:pt x="461346" y="358478"/>
                  <a:pt x="412180" y="404943"/>
                </a:cubicBezTo>
                <a:lnTo>
                  <a:pt x="405728" y="411386"/>
                </a:lnTo>
                <a:cubicBezTo>
                  <a:pt x="407000" y="416559"/>
                  <a:pt x="408364" y="423002"/>
                  <a:pt x="408364" y="429446"/>
                </a:cubicBezTo>
                <a:cubicBezTo>
                  <a:pt x="407000" y="456490"/>
                  <a:pt x="383735" y="479722"/>
                  <a:pt x="356653" y="479722"/>
                </a:cubicBezTo>
                <a:cubicBezTo>
                  <a:pt x="347565" y="479722"/>
                  <a:pt x="339840" y="477181"/>
                  <a:pt x="332115" y="473279"/>
                </a:cubicBezTo>
                <a:cubicBezTo>
                  <a:pt x="297218" y="500414"/>
                  <a:pt x="262320" y="523646"/>
                  <a:pt x="227422" y="541706"/>
                </a:cubicBezTo>
                <a:cubicBezTo>
                  <a:pt x="251960" y="550781"/>
                  <a:pt x="277769" y="555954"/>
                  <a:pt x="303670" y="555954"/>
                </a:cubicBezTo>
                <a:lnTo>
                  <a:pt x="308850" y="555954"/>
                </a:lnTo>
                <a:cubicBezTo>
                  <a:pt x="435446" y="555954"/>
                  <a:pt x="541502" y="453949"/>
                  <a:pt x="544047" y="327440"/>
                </a:cubicBezTo>
                <a:cubicBezTo>
                  <a:pt x="544047" y="305569"/>
                  <a:pt x="541502" y="283607"/>
                  <a:pt x="534959" y="262916"/>
                </a:cubicBezTo>
                <a:close/>
                <a:moveTo>
                  <a:pt x="285541" y="154471"/>
                </a:moveTo>
                <a:cubicBezTo>
                  <a:pt x="314069" y="154471"/>
                  <a:pt x="337195" y="177582"/>
                  <a:pt x="337195" y="206090"/>
                </a:cubicBezTo>
                <a:cubicBezTo>
                  <a:pt x="337195" y="234598"/>
                  <a:pt x="314069" y="257709"/>
                  <a:pt x="285541" y="257709"/>
                </a:cubicBezTo>
                <a:cubicBezTo>
                  <a:pt x="257013" y="257709"/>
                  <a:pt x="233887" y="234598"/>
                  <a:pt x="233887" y="206090"/>
                </a:cubicBezTo>
                <a:cubicBezTo>
                  <a:pt x="233887" y="177582"/>
                  <a:pt x="257013" y="154471"/>
                  <a:pt x="285541" y="154471"/>
                </a:cubicBezTo>
                <a:close/>
                <a:moveTo>
                  <a:pt x="308850" y="88672"/>
                </a:moveTo>
                <a:cubicBezTo>
                  <a:pt x="182164" y="88672"/>
                  <a:pt x="76198" y="190677"/>
                  <a:pt x="73563" y="318456"/>
                </a:cubicBezTo>
                <a:cubicBezTo>
                  <a:pt x="72291" y="380349"/>
                  <a:pt x="95556" y="439791"/>
                  <a:pt x="138178" y="484895"/>
                </a:cubicBezTo>
                <a:cubicBezTo>
                  <a:pt x="148539" y="495241"/>
                  <a:pt x="160171" y="504316"/>
                  <a:pt x="171804" y="513301"/>
                </a:cubicBezTo>
                <a:cubicBezTo>
                  <a:pt x="210609" y="495241"/>
                  <a:pt x="257140" y="468106"/>
                  <a:pt x="306215" y="429446"/>
                </a:cubicBezTo>
                <a:lnTo>
                  <a:pt x="306215" y="426814"/>
                </a:lnTo>
                <a:cubicBezTo>
                  <a:pt x="307487" y="398409"/>
                  <a:pt x="330752" y="376537"/>
                  <a:pt x="357925" y="376537"/>
                </a:cubicBezTo>
                <a:cubicBezTo>
                  <a:pt x="361833" y="376537"/>
                  <a:pt x="364378" y="377808"/>
                  <a:pt x="367013" y="377808"/>
                </a:cubicBezTo>
                <a:cubicBezTo>
                  <a:pt x="369558" y="375176"/>
                  <a:pt x="372103" y="371364"/>
                  <a:pt x="376010" y="368733"/>
                </a:cubicBezTo>
                <a:cubicBezTo>
                  <a:pt x="432901" y="314554"/>
                  <a:pt x="479431" y="256472"/>
                  <a:pt x="511694" y="203564"/>
                </a:cubicBezTo>
                <a:cubicBezTo>
                  <a:pt x="502697" y="189316"/>
                  <a:pt x="492336" y="173888"/>
                  <a:pt x="479431" y="161001"/>
                </a:cubicBezTo>
                <a:cubicBezTo>
                  <a:pt x="435446" y="115807"/>
                  <a:pt x="377283" y="89942"/>
                  <a:pt x="313940" y="88672"/>
                </a:cubicBezTo>
                <a:cubicBezTo>
                  <a:pt x="312667" y="89942"/>
                  <a:pt x="311395" y="88672"/>
                  <a:pt x="308850" y="88672"/>
                </a:cubicBezTo>
                <a:close/>
                <a:moveTo>
                  <a:pt x="508195" y="50783"/>
                </a:moveTo>
                <a:cubicBezTo>
                  <a:pt x="490110" y="51917"/>
                  <a:pt x="466527" y="57725"/>
                  <a:pt x="438081" y="69341"/>
                </a:cubicBezTo>
                <a:cubicBezTo>
                  <a:pt x="466527" y="83499"/>
                  <a:pt x="492336" y="102920"/>
                  <a:pt x="515602" y="126152"/>
                </a:cubicBezTo>
                <a:cubicBezTo>
                  <a:pt x="523326" y="135137"/>
                  <a:pt x="531142" y="144212"/>
                  <a:pt x="537594" y="153196"/>
                </a:cubicBezTo>
                <a:cubicBezTo>
                  <a:pt x="547955" y="128693"/>
                  <a:pt x="554407" y="108002"/>
                  <a:pt x="554407" y="89942"/>
                </a:cubicBezTo>
                <a:cubicBezTo>
                  <a:pt x="554407" y="77055"/>
                  <a:pt x="551772" y="66710"/>
                  <a:pt x="545319" y="60266"/>
                </a:cubicBezTo>
                <a:cubicBezTo>
                  <a:pt x="538866" y="53188"/>
                  <a:pt x="526280" y="49648"/>
                  <a:pt x="508195" y="50783"/>
                </a:cubicBezTo>
                <a:close/>
                <a:moveTo>
                  <a:pt x="500572" y="756"/>
                </a:moveTo>
                <a:cubicBezTo>
                  <a:pt x="536594" y="-2647"/>
                  <a:pt x="565358" y="5407"/>
                  <a:pt x="584125" y="25418"/>
                </a:cubicBezTo>
                <a:cubicBezTo>
                  <a:pt x="599665" y="42207"/>
                  <a:pt x="607390" y="64169"/>
                  <a:pt x="607390" y="91303"/>
                </a:cubicBezTo>
                <a:cubicBezTo>
                  <a:pt x="607390" y="124791"/>
                  <a:pt x="593122" y="164813"/>
                  <a:pt x="569857" y="207466"/>
                </a:cubicBezTo>
                <a:cubicBezTo>
                  <a:pt x="586669" y="244856"/>
                  <a:pt x="595757" y="286148"/>
                  <a:pt x="594485" y="328711"/>
                </a:cubicBezTo>
                <a:cubicBezTo>
                  <a:pt x="591850" y="482354"/>
                  <a:pt x="463891" y="607501"/>
                  <a:pt x="308850" y="607501"/>
                </a:cubicBezTo>
                <a:lnTo>
                  <a:pt x="302307" y="607501"/>
                </a:lnTo>
                <a:cubicBezTo>
                  <a:pt x="253232" y="606231"/>
                  <a:pt x="206702" y="592073"/>
                  <a:pt x="165351" y="568841"/>
                </a:cubicBezTo>
                <a:cubicBezTo>
                  <a:pt x="138178" y="579187"/>
                  <a:pt x="113641" y="584269"/>
                  <a:pt x="90376" y="584269"/>
                </a:cubicBezTo>
                <a:cubicBezTo>
                  <a:pt x="63203" y="584269"/>
                  <a:pt x="39937" y="576555"/>
                  <a:pt x="21852" y="558495"/>
                </a:cubicBezTo>
                <a:cubicBezTo>
                  <a:pt x="-10410" y="524917"/>
                  <a:pt x="-6593" y="465565"/>
                  <a:pt x="30940" y="388154"/>
                </a:cubicBezTo>
                <a:cubicBezTo>
                  <a:pt x="24488" y="364921"/>
                  <a:pt x="21852" y="341689"/>
                  <a:pt x="23125" y="317095"/>
                </a:cubicBezTo>
                <a:cubicBezTo>
                  <a:pt x="27032" y="163542"/>
                  <a:pt x="154991" y="38304"/>
                  <a:pt x="308850" y="38304"/>
                </a:cubicBezTo>
                <a:lnTo>
                  <a:pt x="315303" y="38304"/>
                </a:lnTo>
                <a:cubicBezTo>
                  <a:pt x="335932" y="38304"/>
                  <a:pt x="355381" y="40936"/>
                  <a:pt x="373466" y="44838"/>
                </a:cubicBezTo>
                <a:cubicBezTo>
                  <a:pt x="421269" y="19020"/>
                  <a:pt x="464550" y="4159"/>
                  <a:pt x="500572" y="756"/>
                </a:cubicBezTo>
                <a:close/>
              </a:path>
            </a:pathLst>
          </a:custGeom>
          <a:solidFill>
            <a:srgbClr val="F39900"/>
          </a:solidFill>
          <a:ln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500">
              <a:solidFill>
                <a:srgbClr val="595959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DEA2818-AA44-430E-A5B5-13D791567A83}"/>
              </a:ext>
            </a:extLst>
          </p:cNvPr>
          <p:cNvSpPr txBox="1"/>
          <p:nvPr/>
        </p:nvSpPr>
        <p:spPr>
          <a:xfrm>
            <a:off x="3622625" y="289111"/>
            <a:ext cx="4946750" cy="830997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僱傭與承攬制形式概要</a:t>
            </a:r>
            <a:endParaRPr lang="en-US" altLang="zh-TW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ctr"/>
            <a:r>
              <a:rPr lang="zh-TW" altLang="en-US" sz="28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─僱傭制</a:t>
            </a:r>
            <a:endParaRPr lang="en-US" altLang="zh-TW" sz="28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E6E6C64-4A79-4FC4-A814-8BEBB6BB743D}"/>
              </a:ext>
            </a:extLst>
          </p:cNvPr>
          <p:cNvSpPr/>
          <p:nvPr/>
        </p:nvSpPr>
        <p:spPr>
          <a:xfrm>
            <a:off x="6328650" y="3185655"/>
            <a:ext cx="4252263" cy="1515287"/>
          </a:xfrm>
          <a:prstGeom prst="rect">
            <a:avLst/>
          </a:prstGeom>
          <a:solidFill>
            <a:srgbClr val="FBFBFB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30000"/>
              </a:spcBef>
            </a:pPr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以僱用期間為約聘基準，而非特定成果。</a:t>
            </a:r>
            <a:endParaRPr lang="en-US" altLang="zh-TW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just">
              <a:lnSpc>
                <a:spcPct val="150000"/>
              </a:lnSpc>
              <a:spcBef>
                <a:spcPct val="30000"/>
              </a:spcBef>
            </a:pPr>
            <a:r>
              <a:rPr lang="en-US" altLang="zh-TW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(</a:t>
            </a:r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以時計薪，不以成果計薪</a:t>
            </a:r>
            <a:r>
              <a:rPr lang="en-US" altLang="zh-TW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CB65D24-DE17-4C7A-91DE-14E992F877CF}"/>
              </a:ext>
            </a:extLst>
          </p:cNvPr>
          <p:cNvSpPr/>
          <p:nvPr/>
        </p:nvSpPr>
        <p:spPr>
          <a:xfrm>
            <a:off x="6390346" y="4800605"/>
            <a:ext cx="4252263" cy="499624"/>
          </a:xfrm>
          <a:prstGeom prst="rect">
            <a:avLst/>
          </a:prstGeom>
          <a:solidFill>
            <a:srgbClr val="FBFBFB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30000"/>
              </a:spcBef>
            </a:pPr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資方定期給予報酬</a:t>
            </a:r>
            <a:r>
              <a:rPr lang="zh-CN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。</a:t>
            </a:r>
          </a:p>
        </p:txBody>
      </p:sp>
      <p:sp>
        <p:nvSpPr>
          <p:cNvPr id="19" name="play-button_88011">
            <a:extLst>
              <a:ext uri="{FF2B5EF4-FFF2-40B4-BE49-F238E27FC236}">
                <a16:creationId xmlns:a16="http://schemas.microsoft.com/office/drawing/2014/main" id="{A1BFA549-8A9A-48CD-AEF9-FCF8BDB2B802}"/>
              </a:ext>
            </a:extLst>
          </p:cNvPr>
          <p:cNvSpPr>
            <a:spLocks noChangeAspect="1"/>
          </p:cNvSpPr>
          <p:nvPr/>
        </p:nvSpPr>
        <p:spPr bwMode="auto">
          <a:xfrm>
            <a:off x="5689888" y="3322603"/>
            <a:ext cx="332657" cy="332718"/>
          </a:xfrm>
          <a:custGeom>
            <a:avLst/>
            <a:gdLst>
              <a:gd name="connsiteX0" fmla="*/ 56750 w 607390"/>
              <a:gd name="connsiteY0" fmla="*/ 456490 h 607501"/>
              <a:gd name="connsiteX1" fmla="*/ 56750 w 607390"/>
              <a:gd name="connsiteY1" fmla="*/ 523646 h 607501"/>
              <a:gd name="connsiteX2" fmla="*/ 113641 w 607390"/>
              <a:gd name="connsiteY2" fmla="*/ 531360 h 607501"/>
              <a:gd name="connsiteX3" fmla="*/ 102008 w 607390"/>
              <a:gd name="connsiteY3" fmla="*/ 519744 h 607501"/>
              <a:gd name="connsiteX4" fmla="*/ 56750 w 607390"/>
              <a:gd name="connsiteY4" fmla="*/ 456490 h 607501"/>
              <a:gd name="connsiteX5" fmla="*/ 534959 w 607390"/>
              <a:gd name="connsiteY5" fmla="*/ 262916 h 607501"/>
              <a:gd name="connsiteX6" fmla="*/ 412180 w 607390"/>
              <a:gd name="connsiteY6" fmla="*/ 404943 h 607501"/>
              <a:gd name="connsiteX7" fmla="*/ 405728 w 607390"/>
              <a:gd name="connsiteY7" fmla="*/ 411386 h 607501"/>
              <a:gd name="connsiteX8" fmla="*/ 408364 w 607390"/>
              <a:gd name="connsiteY8" fmla="*/ 429446 h 607501"/>
              <a:gd name="connsiteX9" fmla="*/ 356653 w 607390"/>
              <a:gd name="connsiteY9" fmla="*/ 479722 h 607501"/>
              <a:gd name="connsiteX10" fmla="*/ 332115 w 607390"/>
              <a:gd name="connsiteY10" fmla="*/ 473279 h 607501"/>
              <a:gd name="connsiteX11" fmla="*/ 227422 w 607390"/>
              <a:gd name="connsiteY11" fmla="*/ 541706 h 607501"/>
              <a:gd name="connsiteX12" fmla="*/ 303670 w 607390"/>
              <a:gd name="connsiteY12" fmla="*/ 555954 h 607501"/>
              <a:gd name="connsiteX13" fmla="*/ 308850 w 607390"/>
              <a:gd name="connsiteY13" fmla="*/ 555954 h 607501"/>
              <a:gd name="connsiteX14" fmla="*/ 544047 w 607390"/>
              <a:gd name="connsiteY14" fmla="*/ 327440 h 607501"/>
              <a:gd name="connsiteX15" fmla="*/ 534959 w 607390"/>
              <a:gd name="connsiteY15" fmla="*/ 262916 h 607501"/>
              <a:gd name="connsiteX16" fmla="*/ 285541 w 607390"/>
              <a:gd name="connsiteY16" fmla="*/ 154471 h 607501"/>
              <a:gd name="connsiteX17" fmla="*/ 337195 w 607390"/>
              <a:gd name="connsiteY17" fmla="*/ 206090 h 607501"/>
              <a:gd name="connsiteX18" fmla="*/ 285541 w 607390"/>
              <a:gd name="connsiteY18" fmla="*/ 257709 h 607501"/>
              <a:gd name="connsiteX19" fmla="*/ 233887 w 607390"/>
              <a:gd name="connsiteY19" fmla="*/ 206090 h 607501"/>
              <a:gd name="connsiteX20" fmla="*/ 285541 w 607390"/>
              <a:gd name="connsiteY20" fmla="*/ 154471 h 607501"/>
              <a:gd name="connsiteX21" fmla="*/ 308850 w 607390"/>
              <a:gd name="connsiteY21" fmla="*/ 88672 h 607501"/>
              <a:gd name="connsiteX22" fmla="*/ 73563 w 607390"/>
              <a:gd name="connsiteY22" fmla="*/ 318456 h 607501"/>
              <a:gd name="connsiteX23" fmla="*/ 138178 w 607390"/>
              <a:gd name="connsiteY23" fmla="*/ 484895 h 607501"/>
              <a:gd name="connsiteX24" fmla="*/ 171804 w 607390"/>
              <a:gd name="connsiteY24" fmla="*/ 513301 h 607501"/>
              <a:gd name="connsiteX25" fmla="*/ 306215 w 607390"/>
              <a:gd name="connsiteY25" fmla="*/ 429446 h 607501"/>
              <a:gd name="connsiteX26" fmla="*/ 306215 w 607390"/>
              <a:gd name="connsiteY26" fmla="*/ 426814 h 607501"/>
              <a:gd name="connsiteX27" fmla="*/ 357925 w 607390"/>
              <a:gd name="connsiteY27" fmla="*/ 376537 h 607501"/>
              <a:gd name="connsiteX28" fmla="*/ 367013 w 607390"/>
              <a:gd name="connsiteY28" fmla="*/ 377808 h 607501"/>
              <a:gd name="connsiteX29" fmla="*/ 376010 w 607390"/>
              <a:gd name="connsiteY29" fmla="*/ 368733 h 607501"/>
              <a:gd name="connsiteX30" fmla="*/ 511694 w 607390"/>
              <a:gd name="connsiteY30" fmla="*/ 203564 h 607501"/>
              <a:gd name="connsiteX31" fmla="*/ 479431 w 607390"/>
              <a:gd name="connsiteY31" fmla="*/ 161001 h 607501"/>
              <a:gd name="connsiteX32" fmla="*/ 313940 w 607390"/>
              <a:gd name="connsiteY32" fmla="*/ 88672 h 607501"/>
              <a:gd name="connsiteX33" fmla="*/ 308850 w 607390"/>
              <a:gd name="connsiteY33" fmla="*/ 88672 h 607501"/>
              <a:gd name="connsiteX34" fmla="*/ 508195 w 607390"/>
              <a:gd name="connsiteY34" fmla="*/ 50783 h 607501"/>
              <a:gd name="connsiteX35" fmla="*/ 438081 w 607390"/>
              <a:gd name="connsiteY35" fmla="*/ 69341 h 607501"/>
              <a:gd name="connsiteX36" fmla="*/ 515602 w 607390"/>
              <a:gd name="connsiteY36" fmla="*/ 126152 h 607501"/>
              <a:gd name="connsiteX37" fmla="*/ 537594 w 607390"/>
              <a:gd name="connsiteY37" fmla="*/ 153196 h 607501"/>
              <a:gd name="connsiteX38" fmla="*/ 554407 w 607390"/>
              <a:gd name="connsiteY38" fmla="*/ 89942 h 607501"/>
              <a:gd name="connsiteX39" fmla="*/ 545319 w 607390"/>
              <a:gd name="connsiteY39" fmla="*/ 60266 h 607501"/>
              <a:gd name="connsiteX40" fmla="*/ 508195 w 607390"/>
              <a:gd name="connsiteY40" fmla="*/ 50783 h 607501"/>
              <a:gd name="connsiteX41" fmla="*/ 500572 w 607390"/>
              <a:gd name="connsiteY41" fmla="*/ 756 h 607501"/>
              <a:gd name="connsiteX42" fmla="*/ 584125 w 607390"/>
              <a:gd name="connsiteY42" fmla="*/ 25418 h 607501"/>
              <a:gd name="connsiteX43" fmla="*/ 607390 w 607390"/>
              <a:gd name="connsiteY43" fmla="*/ 91303 h 607501"/>
              <a:gd name="connsiteX44" fmla="*/ 569857 w 607390"/>
              <a:gd name="connsiteY44" fmla="*/ 207466 h 607501"/>
              <a:gd name="connsiteX45" fmla="*/ 594485 w 607390"/>
              <a:gd name="connsiteY45" fmla="*/ 328711 h 607501"/>
              <a:gd name="connsiteX46" fmla="*/ 308850 w 607390"/>
              <a:gd name="connsiteY46" fmla="*/ 607501 h 607501"/>
              <a:gd name="connsiteX47" fmla="*/ 302307 w 607390"/>
              <a:gd name="connsiteY47" fmla="*/ 607501 h 607501"/>
              <a:gd name="connsiteX48" fmla="*/ 165351 w 607390"/>
              <a:gd name="connsiteY48" fmla="*/ 568841 h 607501"/>
              <a:gd name="connsiteX49" fmla="*/ 90376 w 607390"/>
              <a:gd name="connsiteY49" fmla="*/ 584269 h 607501"/>
              <a:gd name="connsiteX50" fmla="*/ 21852 w 607390"/>
              <a:gd name="connsiteY50" fmla="*/ 558495 h 607501"/>
              <a:gd name="connsiteX51" fmla="*/ 30940 w 607390"/>
              <a:gd name="connsiteY51" fmla="*/ 388154 h 607501"/>
              <a:gd name="connsiteX52" fmla="*/ 23125 w 607390"/>
              <a:gd name="connsiteY52" fmla="*/ 317095 h 607501"/>
              <a:gd name="connsiteX53" fmla="*/ 308850 w 607390"/>
              <a:gd name="connsiteY53" fmla="*/ 38304 h 607501"/>
              <a:gd name="connsiteX54" fmla="*/ 315303 w 607390"/>
              <a:gd name="connsiteY54" fmla="*/ 38304 h 607501"/>
              <a:gd name="connsiteX55" fmla="*/ 373466 w 607390"/>
              <a:gd name="connsiteY55" fmla="*/ 44838 h 607501"/>
              <a:gd name="connsiteX56" fmla="*/ 500572 w 607390"/>
              <a:gd name="connsiteY56" fmla="*/ 756 h 60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7390" h="607501">
                <a:moveTo>
                  <a:pt x="56750" y="456490"/>
                </a:moveTo>
                <a:cubicBezTo>
                  <a:pt x="46390" y="487527"/>
                  <a:pt x="46390" y="512030"/>
                  <a:pt x="56750" y="523646"/>
                </a:cubicBezTo>
                <a:cubicBezTo>
                  <a:pt x="67110" y="533992"/>
                  <a:pt x="86468" y="536533"/>
                  <a:pt x="113641" y="531360"/>
                </a:cubicBezTo>
                <a:lnTo>
                  <a:pt x="102008" y="519744"/>
                </a:lnTo>
                <a:cubicBezTo>
                  <a:pt x="83923" y="500414"/>
                  <a:pt x="68383" y="479722"/>
                  <a:pt x="56750" y="456490"/>
                </a:cubicBezTo>
                <a:close/>
                <a:moveTo>
                  <a:pt x="534959" y="262916"/>
                </a:moveTo>
                <a:cubicBezTo>
                  <a:pt x="502697" y="309381"/>
                  <a:pt x="461346" y="358478"/>
                  <a:pt x="412180" y="404943"/>
                </a:cubicBezTo>
                <a:lnTo>
                  <a:pt x="405728" y="411386"/>
                </a:lnTo>
                <a:cubicBezTo>
                  <a:pt x="407000" y="416559"/>
                  <a:pt x="408364" y="423002"/>
                  <a:pt x="408364" y="429446"/>
                </a:cubicBezTo>
                <a:cubicBezTo>
                  <a:pt x="407000" y="456490"/>
                  <a:pt x="383735" y="479722"/>
                  <a:pt x="356653" y="479722"/>
                </a:cubicBezTo>
                <a:cubicBezTo>
                  <a:pt x="347565" y="479722"/>
                  <a:pt x="339840" y="477181"/>
                  <a:pt x="332115" y="473279"/>
                </a:cubicBezTo>
                <a:cubicBezTo>
                  <a:pt x="297218" y="500414"/>
                  <a:pt x="262320" y="523646"/>
                  <a:pt x="227422" y="541706"/>
                </a:cubicBezTo>
                <a:cubicBezTo>
                  <a:pt x="251960" y="550781"/>
                  <a:pt x="277769" y="555954"/>
                  <a:pt x="303670" y="555954"/>
                </a:cubicBezTo>
                <a:lnTo>
                  <a:pt x="308850" y="555954"/>
                </a:lnTo>
                <a:cubicBezTo>
                  <a:pt x="435446" y="555954"/>
                  <a:pt x="541502" y="453949"/>
                  <a:pt x="544047" y="327440"/>
                </a:cubicBezTo>
                <a:cubicBezTo>
                  <a:pt x="544047" y="305569"/>
                  <a:pt x="541502" y="283607"/>
                  <a:pt x="534959" y="262916"/>
                </a:cubicBezTo>
                <a:close/>
                <a:moveTo>
                  <a:pt x="285541" y="154471"/>
                </a:moveTo>
                <a:cubicBezTo>
                  <a:pt x="314069" y="154471"/>
                  <a:pt x="337195" y="177582"/>
                  <a:pt x="337195" y="206090"/>
                </a:cubicBezTo>
                <a:cubicBezTo>
                  <a:pt x="337195" y="234598"/>
                  <a:pt x="314069" y="257709"/>
                  <a:pt x="285541" y="257709"/>
                </a:cubicBezTo>
                <a:cubicBezTo>
                  <a:pt x="257013" y="257709"/>
                  <a:pt x="233887" y="234598"/>
                  <a:pt x="233887" y="206090"/>
                </a:cubicBezTo>
                <a:cubicBezTo>
                  <a:pt x="233887" y="177582"/>
                  <a:pt x="257013" y="154471"/>
                  <a:pt x="285541" y="154471"/>
                </a:cubicBezTo>
                <a:close/>
                <a:moveTo>
                  <a:pt x="308850" y="88672"/>
                </a:moveTo>
                <a:cubicBezTo>
                  <a:pt x="182164" y="88672"/>
                  <a:pt x="76198" y="190677"/>
                  <a:pt x="73563" y="318456"/>
                </a:cubicBezTo>
                <a:cubicBezTo>
                  <a:pt x="72291" y="380349"/>
                  <a:pt x="95556" y="439791"/>
                  <a:pt x="138178" y="484895"/>
                </a:cubicBezTo>
                <a:cubicBezTo>
                  <a:pt x="148539" y="495241"/>
                  <a:pt x="160171" y="504316"/>
                  <a:pt x="171804" y="513301"/>
                </a:cubicBezTo>
                <a:cubicBezTo>
                  <a:pt x="210609" y="495241"/>
                  <a:pt x="257140" y="468106"/>
                  <a:pt x="306215" y="429446"/>
                </a:cubicBezTo>
                <a:lnTo>
                  <a:pt x="306215" y="426814"/>
                </a:lnTo>
                <a:cubicBezTo>
                  <a:pt x="307487" y="398409"/>
                  <a:pt x="330752" y="376537"/>
                  <a:pt x="357925" y="376537"/>
                </a:cubicBezTo>
                <a:cubicBezTo>
                  <a:pt x="361833" y="376537"/>
                  <a:pt x="364378" y="377808"/>
                  <a:pt x="367013" y="377808"/>
                </a:cubicBezTo>
                <a:cubicBezTo>
                  <a:pt x="369558" y="375176"/>
                  <a:pt x="372103" y="371364"/>
                  <a:pt x="376010" y="368733"/>
                </a:cubicBezTo>
                <a:cubicBezTo>
                  <a:pt x="432901" y="314554"/>
                  <a:pt x="479431" y="256472"/>
                  <a:pt x="511694" y="203564"/>
                </a:cubicBezTo>
                <a:cubicBezTo>
                  <a:pt x="502697" y="189316"/>
                  <a:pt x="492336" y="173888"/>
                  <a:pt x="479431" y="161001"/>
                </a:cubicBezTo>
                <a:cubicBezTo>
                  <a:pt x="435446" y="115807"/>
                  <a:pt x="377283" y="89942"/>
                  <a:pt x="313940" y="88672"/>
                </a:cubicBezTo>
                <a:cubicBezTo>
                  <a:pt x="312667" y="89942"/>
                  <a:pt x="311395" y="88672"/>
                  <a:pt x="308850" y="88672"/>
                </a:cubicBezTo>
                <a:close/>
                <a:moveTo>
                  <a:pt x="508195" y="50783"/>
                </a:moveTo>
                <a:cubicBezTo>
                  <a:pt x="490110" y="51917"/>
                  <a:pt x="466527" y="57725"/>
                  <a:pt x="438081" y="69341"/>
                </a:cubicBezTo>
                <a:cubicBezTo>
                  <a:pt x="466527" y="83499"/>
                  <a:pt x="492336" y="102920"/>
                  <a:pt x="515602" y="126152"/>
                </a:cubicBezTo>
                <a:cubicBezTo>
                  <a:pt x="523326" y="135137"/>
                  <a:pt x="531142" y="144212"/>
                  <a:pt x="537594" y="153196"/>
                </a:cubicBezTo>
                <a:cubicBezTo>
                  <a:pt x="547955" y="128693"/>
                  <a:pt x="554407" y="108002"/>
                  <a:pt x="554407" y="89942"/>
                </a:cubicBezTo>
                <a:cubicBezTo>
                  <a:pt x="554407" y="77055"/>
                  <a:pt x="551772" y="66710"/>
                  <a:pt x="545319" y="60266"/>
                </a:cubicBezTo>
                <a:cubicBezTo>
                  <a:pt x="538866" y="53188"/>
                  <a:pt x="526280" y="49648"/>
                  <a:pt x="508195" y="50783"/>
                </a:cubicBezTo>
                <a:close/>
                <a:moveTo>
                  <a:pt x="500572" y="756"/>
                </a:moveTo>
                <a:cubicBezTo>
                  <a:pt x="536594" y="-2647"/>
                  <a:pt x="565358" y="5407"/>
                  <a:pt x="584125" y="25418"/>
                </a:cubicBezTo>
                <a:cubicBezTo>
                  <a:pt x="599665" y="42207"/>
                  <a:pt x="607390" y="64169"/>
                  <a:pt x="607390" y="91303"/>
                </a:cubicBezTo>
                <a:cubicBezTo>
                  <a:pt x="607390" y="124791"/>
                  <a:pt x="593122" y="164813"/>
                  <a:pt x="569857" y="207466"/>
                </a:cubicBezTo>
                <a:cubicBezTo>
                  <a:pt x="586669" y="244856"/>
                  <a:pt x="595757" y="286148"/>
                  <a:pt x="594485" y="328711"/>
                </a:cubicBezTo>
                <a:cubicBezTo>
                  <a:pt x="591850" y="482354"/>
                  <a:pt x="463891" y="607501"/>
                  <a:pt x="308850" y="607501"/>
                </a:cubicBezTo>
                <a:lnTo>
                  <a:pt x="302307" y="607501"/>
                </a:lnTo>
                <a:cubicBezTo>
                  <a:pt x="253232" y="606231"/>
                  <a:pt x="206702" y="592073"/>
                  <a:pt x="165351" y="568841"/>
                </a:cubicBezTo>
                <a:cubicBezTo>
                  <a:pt x="138178" y="579187"/>
                  <a:pt x="113641" y="584269"/>
                  <a:pt x="90376" y="584269"/>
                </a:cubicBezTo>
                <a:cubicBezTo>
                  <a:pt x="63203" y="584269"/>
                  <a:pt x="39937" y="576555"/>
                  <a:pt x="21852" y="558495"/>
                </a:cubicBezTo>
                <a:cubicBezTo>
                  <a:pt x="-10410" y="524917"/>
                  <a:pt x="-6593" y="465565"/>
                  <a:pt x="30940" y="388154"/>
                </a:cubicBezTo>
                <a:cubicBezTo>
                  <a:pt x="24488" y="364921"/>
                  <a:pt x="21852" y="341689"/>
                  <a:pt x="23125" y="317095"/>
                </a:cubicBezTo>
                <a:cubicBezTo>
                  <a:pt x="27032" y="163542"/>
                  <a:pt x="154991" y="38304"/>
                  <a:pt x="308850" y="38304"/>
                </a:cubicBezTo>
                <a:lnTo>
                  <a:pt x="315303" y="38304"/>
                </a:lnTo>
                <a:cubicBezTo>
                  <a:pt x="335932" y="38304"/>
                  <a:pt x="355381" y="40936"/>
                  <a:pt x="373466" y="44838"/>
                </a:cubicBezTo>
                <a:cubicBezTo>
                  <a:pt x="421269" y="19020"/>
                  <a:pt x="464550" y="4159"/>
                  <a:pt x="500572" y="756"/>
                </a:cubicBezTo>
                <a:close/>
              </a:path>
            </a:pathLst>
          </a:custGeom>
          <a:solidFill>
            <a:srgbClr val="F39900"/>
          </a:solidFill>
          <a:ln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500">
              <a:solidFill>
                <a:srgbClr val="595959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</a:endParaRPr>
          </a:p>
        </p:txBody>
      </p:sp>
      <p:sp>
        <p:nvSpPr>
          <p:cNvPr id="20" name="play-button_88011">
            <a:extLst>
              <a:ext uri="{FF2B5EF4-FFF2-40B4-BE49-F238E27FC236}">
                <a16:creationId xmlns:a16="http://schemas.microsoft.com/office/drawing/2014/main" id="{D77CE042-F25C-4268-9A4E-D68F09C3743A}"/>
              </a:ext>
            </a:extLst>
          </p:cNvPr>
          <p:cNvSpPr>
            <a:spLocks noChangeAspect="1"/>
          </p:cNvSpPr>
          <p:nvPr/>
        </p:nvSpPr>
        <p:spPr bwMode="auto">
          <a:xfrm>
            <a:off x="5689888" y="4967511"/>
            <a:ext cx="332657" cy="332718"/>
          </a:xfrm>
          <a:custGeom>
            <a:avLst/>
            <a:gdLst>
              <a:gd name="connsiteX0" fmla="*/ 56750 w 607390"/>
              <a:gd name="connsiteY0" fmla="*/ 456490 h 607501"/>
              <a:gd name="connsiteX1" fmla="*/ 56750 w 607390"/>
              <a:gd name="connsiteY1" fmla="*/ 523646 h 607501"/>
              <a:gd name="connsiteX2" fmla="*/ 113641 w 607390"/>
              <a:gd name="connsiteY2" fmla="*/ 531360 h 607501"/>
              <a:gd name="connsiteX3" fmla="*/ 102008 w 607390"/>
              <a:gd name="connsiteY3" fmla="*/ 519744 h 607501"/>
              <a:gd name="connsiteX4" fmla="*/ 56750 w 607390"/>
              <a:gd name="connsiteY4" fmla="*/ 456490 h 607501"/>
              <a:gd name="connsiteX5" fmla="*/ 534959 w 607390"/>
              <a:gd name="connsiteY5" fmla="*/ 262916 h 607501"/>
              <a:gd name="connsiteX6" fmla="*/ 412180 w 607390"/>
              <a:gd name="connsiteY6" fmla="*/ 404943 h 607501"/>
              <a:gd name="connsiteX7" fmla="*/ 405728 w 607390"/>
              <a:gd name="connsiteY7" fmla="*/ 411386 h 607501"/>
              <a:gd name="connsiteX8" fmla="*/ 408364 w 607390"/>
              <a:gd name="connsiteY8" fmla="*/ 429446 h 607501"/>
              <a:gd name="connsiteX9" fmla="*/ 356653 w 607390"/>
              <a:gd name="connsiteY9" fmla="*/ 479722 h 607501"/>
              <a:gd name="connsiteX10" fmla="*/ 332115 w 607390"/>
              <a:gd name="connsiteY10" fmla="*/ 473279 h 607501"/>
              <a:gd name="connsiteX11" fmla="*/ 227422 w 607390"/>
              <a:gd name="connsiteY11" fmla="*/ 541706 h 607501"/>
              <a:gd name="connsiteX12" fmla="*/ 303670 w 607390"/>
              <a:gd name="connsiteY12" fmla="*/ 555954 h 607501"/>
              <a:gd name="connsiteX13" fmla="*/ 308850 w 607390"/>
              <a:gd name="connsiteY13" fmla="*/ 555954 h 607501"/>
              <a:gd name="connsiteX14" fmla="*/ 544047 w 607390"/>
              <a:gd name="connsiteY14" fmla="*/ 327440 h 607501"/>
              <a:gd name="connsiteX15" fmla="*/ 534959 w 607390"/>
              <a:gd name="connsiteY15" fmla="*/ 262916 h 607501"/>
              <a:gd name="connsiteX16" fmla="*/ 285541 w 607390"/>
              <a:gd name="connsiteY16" fmla="*/ 154471 h 607501"/>
              <a:gd name="connsiteX17" fmla="*/ 337195 w 607390"/>
              <a:gd name="connsiteY17" fmla="*/ 206090 h 607501"/>
              <a:gd name="connsiteX18" fmla="*/ 285541 w 607390"/>
              <a:gd name="connsiteY18" fmla="*/ 257709 h 607501"/>
              <a:gd name="connsiteX19" fmla="*/ 233887 w 607390"/>
              <a:gd name="connsiteY19" fmla="*/ 206090 h 607501"/>
              <a:gd name="connsiteX20" fmla="*/ 285541 w 607390"/>
              <a:gd name="connsiteY20" fmla="*/ 154471 h 607501"/>
              <a:gd name="connsiteX21" fmla="*/ 308850 w 607390"/>
              <a:gd name="connsiteY21" fmla="*/ 88672 h 607501"/>
              <a:gd name="connsiteX22" fmla="*/ 73563 w 607390"/>
              <a:gd name="connsiteY22" fmla="*/ 318456 h 607501"/>
              <a:gd name="connsiteX23" fmla="*/ 138178 w 607390"/>
              <a:gd name="connsiteY23" fmla="*/ 484895 h 607501"/>
              <a:gd name="connsiteX24" fmla="*/ 171804 w 607390"/>
              <a:gd name="connsiteY24" fmla="*/ 513301 h 607501"/>
              <a:gd name="connsiteX25" fmla="*/ 306215 w 607390"/>
              <a:gd name="connsiteY25" fmla="*/ 429446 h 607501"/>
              <a:gd name="connsiteX26" fmla="*/ 306215 w 607390"/>
              <a:gd name="connsiteY26" fmla="*/ 426814 h 607501"/>
              <a:gd name="connsiteX27" fmla="*/ 357925 w 607390"/>
              <a:gd name="connsiteY27" fmla="*/ 376537 h 607501"/>
              <a:gd name="connsiteX28" fmla="*/ 367013 w 607390"/>
              <a:gd name="connsiteY28" fmla="*/ 377808 h 607501"/>
              <a:gd name="connsiteX29" fmla="*/ 376010 w 607390"/>
              <a:gd name="connsiteY29" fmla="*/ 368733 h 607501"/>
              <a:gd name="connsiteX30" fmla="*/ 511694 w 607390"/>
              <a:gd name="connsiteY30" fmla="*/ 203564 h 607501"/>
              <a:gd name="connsiteX31" fmla="*/ 479431 w 607390"/>
              <a:gd name="connsiteY31" fmla="*/ 161001 h 607501"/>
              <a:gd name="connsiteX32" fmla="*/ 313940 w 607390"/>
              <a:gd name="connsiteY32" fmla="*/ 88672 h 607501"/>
              <a:gd name="connsiteX33" fmla="*/ 308850 w 607390"/>
              <a:gd name="connsiteY33" fmla="*/ 88672 h 607501"/>
              <a:gd name="connsiteX34" fmla="*/ 508195 w 607390"/>
              <a:gd name="connsiteY34" fmla="*/ 50783 h 607501"/>
              <a:gd name="connsiteX35" fmla="*/ 438081 w 607390"/>
              <a:gd name="connsiteY35" fmla="*/ 69341 h 607501"/>
              <a:gd name="connsiteX36" fmla="*/ 515602 w 607390"/>
              <a:gd name="connsiteY36" fmla="*/ 126152 h 607501"/>
              <a:gd name="connsiteX37" fmla="*/ 537594 w 607390"/>
              <a:gd name="connsiteY37" fmla="*/ 153196 h 607501"/>
              <a:gd name="connsiteX38" fmla="*/ 554407 w 607390"/>
              <a:gd name="connsiteY38" fmla="*/ 89942 h 607501"/>
              <a:gd name="connsiteX39" fmla="*/ 545319 w 607390"/>
              <a:gd name="connsiteY39" fmla="*/ 60266 h 607501"/>
              <a:gd name="connsiteX40" fmla="*/ 508195 w 607390"/>
              <a:gd name="connsiteY40" fmla="*/ 50783 h 607501"/>
              <a:gd name="connsiteX41" fmla="*/ 500572 w 607390"/>
              <a:gd name="connsiteY41" fmla="*/ 756 h 607501"/>
              <a:gd name="connsiteX42" fmla="*/ 584125 w 607390"/>
              <a:gd name="connsiteY42" fmla="*/ 25418 h 607501"/>
              <a:gd name="connsiteX43" fmla="*/ 607390 w 607390"/>
              <a:gd name="connsiteY43" fmla="*/ 91303 h 607501"/>
              <a:gd name="connsiteX44" fmla="*/ 569857 w 607390"/>
              <a:gd name="connsiteY44" fmla="*/ 207466 h 607501"/>
              <a:gd name="connsiteX45" fmla="*/ 594485 w 607390"/>
              <a:gd name="connsiteY45" fmla="*/ 328711 h 607501"/>
              <a:gd name="connsiteX46" fmla="*/ 308850 w 607390"/>
              <a:gd name="connsiteY46" fmla="*/ 607501 h 607501"/>
              <a:gd name="connsiteX47" fmla="*/ 302307 w 607390"/>
              <a:gd name="connsiteY47" fmla="*/ 607501 h 607501"/>
              <a:gd name="connsiteX48" fmla="*/ 165351 w 607390"/>
              <a:gd name="connsiteY48" fmla="*/ 568841 h 607501"/>
              <a:gd name="connsiteX49" fmla="*/ 90376 w 607390"/>
              <a:gd name="connsiteY49" fmla="*/ 584269 h 607501"/>
              <a:gd name="connsiteX50" fmla="*/ 21852 w 607390"/>
              <a:gd name="connsiteY50" fmla="*/ 558495 h 607501"/>
              <a:gd name="connsiteX51" fmla="*/ 30940 w 607390"/>
              <a:gd name="connsiteY51" fmla="*/ 388154 h 607501"/>
              <a:gd name="connsiteX52" fmla="*/ 23125 w 607390"/>
              <a:gd name="connsiteY52" fmla="*/ 317095 h 607501"/>
              <a:gd name="connsiteX53" fmla="*/ 308850 w 607390"/>
              <a:gd name="connsiteY53" fmla="*/ 38304 h 607501"/>
              <a:gd name="connsiteX54" fmla="*/ 315303 w 607390"/>
              <a:gd name="connsiteY54" fmla="*/ 38304 h 607501"/>
              <a:gd name="connsiteX55" fmla="*/ 373466 w 607390"/>
              <a:gd name="connsiteY55" fmla="*/ 44838 h 607501"/>
              <a:gd name="connsiteX56" fmla="*/ 500572 w 607390"/>
              <a:gd name="connsiteY56" fmla="*/ 756 h 60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7390" h="607501">
                <a:moveTo>
                  <a:pt x="56750" y="456490"/>
                </a:moveTo>
                <a:cubicBezTo>
                  <a:pt x="46390" y="487527"/>
                  <a:pt x="46390" y="512030"/>
                  <a:pt x="56750" y="523646"/>
                </a:cubicBezTo>
                <a:cubicBezTo>
                  <a:pt x="67110" y="533992"/>
                  <a:pt x="86468" y="536533"/>
                  <a:pt x="113641" y="531360"/>
                </a:cubicBezTo>
                <a:lnTo>
                  <a:pt x="102008" y="519744"/>
                </a:lnTo>
                <a:cubicBezTo>
                  <a:pt x="83923" y="500414"/>
                  <a:pt x="68383" y="479722"/>
                  <a:pt x="56750" y="456490"/>
                </a:cubicBezTo>
                <a:close/>
                <a:moveTo>
                  <a:pt x="534959" y="262916"/>
                </a:moveTo>
                <a:cubicBezTo>
                  <a:pt x="502697" y="309381"/>
                  <a:pt x="461346" y="358478"/>
                  <a:pt x="412180" y="404943"/>
                </a:cubicBezTo>
                <a:lnTo>
                  <a:pt x="405728" y="411386"/>
                </a:lnTo>
                <a:cubicBezTo>
                  <a:pt x="407000" y="416559"/>
                  <a:pt x="408364" y="423002"/>
                  <a:pt x="408364" y="429446"/>
                </a:cubicBezTo>
                <a:cubicBezTo>
                  <a:pt x="407000" y="456490"/>
                  <a:pt x="383735" y="479722"/>
                  <a:pt x="356653" y="479722"/>
                </a:cubicBezTo>
                <a:cubicBezTo>
                  <a:pt x="347565" y="479722"/>
                  <a:pt x="339840" y="477181"/>
                  <a:pt x="332115" y="473279"/>
                </a:cubicBezTo>
                <a:cubicBezTo>
                  <a:pt x="297218" y="500414"/>
                  <a:pt x="262320" y="523646"/>
                  <a:pt x="227422" y="541706"/>
                </a:cubicBezTo>
                <a:cubicBezTo>
                  <a:pt x="251960" y="550781"/>
                  <a:pt x="277769" y="555954"/>
                  <a:pt x="303670" y="555954"/>
                </a:cubicBezTo>
                <a:lnTo>
                  <a:pt x="308850" y="555954"/>
                </a:lnTo>
                <a:cubicBezTo>
                  <a:pt x="435446" y="555954"/>
                  <a:pt x="541502" y="453949"/>
                  <a:pt x="544047" y="327440"/>
                </a:cubicBezTo>
                <a:cubicBezTo>
                  <a:pt x="544047" y="305569"/>
                  <a:pt x="541502" y="283607"/>
                  <a:pt x="534959" y="262916"/>
                </a:cubicBezTo>
                <a:close/>
                <a:moveTo>
                  <a:pt x="285541" y="154471"/>
                </a:moveTo>
                <a:cubicBezTo>
                  <a:pt x="314069" y="154471"/>
                  <a:pt x="337195" y="177582"/>
                  <a:pt x="337195" y="206090"/>
                </a:cubicBezTo>
                <a:cubicBezTo>
                  <a:pt x="337195" y="234598"/>
                  <a:pt x="314069" y="257709"/>
                  <a:pt x="285541" y="257709"/>
                </a:cubicBezTo>
                <a:cubicBezTo>
                  <a:pt x="257013" y="257709"/>
                  <a:pt x="233887" y="234598"/>
                  <a:pt x="233887" y="206090"/>
                </a:cubicBezTo>
                <a:cubicBezTo>
                  <a:pt x="233887" y="177582"/>
                  <a:pt x="257013" y="154471"/>
                  <a:pt x="285541" y="154471"/>
                </a:cubicBezTo>
                <a:close/>
                <a:moveTo>
                  <a:pt x="308850" y="88672"/>
                </a:moveTo>
                <a:cubicBezTo>
                  <a:pt x="182164" y="88672"/>
                  <a:pt x="76198" y="190677"/>
                  <a:pt x="73563" y="318456"/>
                </a:cubicBezTo>
                <a:cubicBezTo>
                  <a:pt x="72291" y="380349"/>
                  <a:pt x="95556" y="439791"/>
                  <a:pt x="138178" y="484895"/>
                </a:cubicBezTo>
                <a:cubicBezTo>
                  <a:pt x="148539" y="495241"/>
                  <a:pt x="160171" y="504316"/>
                  <a:pt x="171804" y="513301"/>
                </a:cubicBezTo>
                <a:cubicBezTo>
                  <a:pt x="210609" y="495241"/>
                  <a:pt x="257140" y="468106"/>
                  <a:pt x="306215" y="429446"/>
                </a:cubicBezTo>
                <a:lnTo>
                  <a:pt x="306215" y="426814"/>
                </a:lnTo>
                <a:cubicBezTo>
                  <a:pt x="307487" y="398409"/>
                  <a:pt x="330752" y="376537"/>
                  <a:pt x="357925" y="376537"/>
                </a:cubicBezTo>
                <a:cubicBezTo>
                  <a:pt x="361833" y="376537"/>
                  <a:pt x="364378" y="377808"/>
                  <a:pt x="367013" y="377808"/>
                </a:cubicBezTo>
                <a:cubicBezTo>
                  <a:pt x="369558" y="375176"/>
                  <a:pt x="372103" y="371364"/>
                  <a:pt x="376010" y="368733"/>
                </a:cubicBezTo>
                <a:cubicBezTo>
                  <a:pt x="432901" y="314554"/>
                  <a:pt x="479431" y="256472"/>
                  <a:pt x="511694" y="203564"/>
                </a:cubicBezTo>
                <a:cubicBezTo>
                  <a:pt x="502697" y="189316"/>
                  <a:pt x="492336" y="173888"/>
                  <a:pt x="479431" y="161001"/>
                </a:cubicBezTo>
                <a:cubicBezTo>
                  <a:pt x="435446" y="115807"/>
                  <a:pt x="377283" y="89942"/>
                  <a:pt x="313940" y="88672"/>
                </a:cubicBezTo>
                <a:cubicBezTo>
                  <a:pt x="312667" y="89942"/>
                  <a:pt x="311395" y="88672"/>
                  <a:pt x="308850" y="88672"/>
                </a:cubicBezTo>
                <a:close/>
                <a:moveTo>
                  <a:pt x="508195" y="50783"/>
                </a:moveTo>
                <a:cubicBezTo>
                  <a:pt x="490110" y="51917"/>
                  <a:pt x="466527" y="57725"/>
                  <a:pt x="438081" y="69341"/>
                </a:cubicBezTo>
                <a:cubicBezTo>
                  <a:pt x="466527" y="83499"/>
                  <a:pt x="492336" y="102920"/>
                  <a:pt x="515602" y="126152"/>
                </a:cubicBezTo>
                <a:cubicBezTo>
                  <a:pt x="523326" y="135137"/>
                  <a:pt x="531142" y="144212"/>
                  <a:pt x="537594" y="153196"/>
                </a:cubicBezTo>
                <a:cubicBezTo>
                  <a:pt x="547955" y="128693"/>
                  <a:pt x="554407" y="108002"/>
                  <a:pt x="554407" y="89942"/>
                </a:cubicBezTo>
                <a:cubicBezTo>
                  <a:pt x="554407" y="77055"/>
                  <a:pt x="551772" y="66710"/>
                  <a:pt x="545319" y="60266"/>
                </a:cubicBezTo>
                <a:cubicBezTo>
                  <a:pt x="538866" y="53188"/>
                  <a:pt x="526280" y="49648"/>
                  <a:pt x="508195" y="50783"/>
                </a:cubicBezTo>
                <a:close/>
                <a:moveTo>
                  <a:pt x="500572" y="756"/>
                </a:moveTo>
                <a:cubicBezTo>
                  <a:pt x="536594" y="-2647"/>
                  <a:pt x="565358" y="5407"/>
                  <a:pt x="584125" y="25418"/>
                </a:cubicBezTo>
                <a:cubicBezTo>
                  <a:pt x="599665" y="42207"/>
                  <a:pt x="607390" y="64169"/>
                  <a:pt x="607390" y="91303"/>
                </a:cubicBezTo>
                <a:cubicBezTo>
                  <a:pt x="607390" y="124791"/>
                  <a:pt x="593122" y="164813"/>
                  <a:pt x="569857" y="207466"/>
                </a:cubicBezTo>
                <a:cubicBezTo>
                  <a:pt x="586669" y="244856"/>
                  <a:pt x="595757" y="286148"/>
                  <a:pt x="594485" y="328711"/>
                </a:cubicBezTo>
                <a:cubicBezTo>
                  <a:pt x="591850" y="482354"/>
                  <a:pt x="463891" y="607501"/>
                  <a:pt x="308850" y="607501"/>
                </a:cubicBezTo>
                <a:lnTo>
                  <a:pt x="302307" y="607501"/>
                </a:lnTo>
                <a:cubicBezTo>
                  <a:pt x="253232" y="606231"/>
                  <a:pt x="206702" y="592073"/>
                  <a:pt x="165351" y="568841"/>
                </a:cubicBezTo>
                <a:cubicBezTo>
                  <a:pt x="138178" y="579187"/>
                  <a:pt x="113641" y="584269"/>
                  <a:pt x="90376" y="584269"/>
                </a:cubicBezTo>
                <a:cubicBezTo>
                  <a:pt x="63203" y="584269"/>
                  <a:pt x="39937" y="576555"/>
                  <a:pt x="21852" y="558495"/>
                </a:cubicBezTo>
                <a:cubicBezTo>
                  <a:pt x="-10410" y="524917"/>
                  <a:pt x="-6593" y="465565"/>
                  <a:pt x="30940" y="388154"/>
                </a:cubicBezTo>
                <a:cubicBezTo>
                  <a:pt x="24488" y="364921"/>
                  <a:pt x="21852" y="341689"/>
                  <a:pt x="23125" y="317095"/>
                </a:cubicBezTo>
                <a:cubicBezTo>
                  <a:pt x="27032" y="163542"/>
                  <a:pt x="154991" y="38304"/>
                  <a:pt x="308850" y="38304"/>
                </a:cubicBezTo>
                <a:lnTo>
                  <a:pt x="315303" y="38304"/>
                </a:lnTo>
                <a:cubicBezTo>
                  <a:pt x="335932" y="38304"/>
                  <a:pt x="355381" y="40936"/>
                  <a:pt x="373466" y="44838"/>
                </a:cubicBezTo>
                <a:cubicBezTo>
                  <a:pt x="421269" y="19020"/>
                  <a:pt x="464550" y="4159"/>
                  <a:pt x="500572" y="756"/>
                </a:cubicBezTo>
                <a:close/>
              </a:path>
            </a:pathLst>
          </a:custGeom>
          <a:solidFill>
            <a:srgbClr val="F39900"/>
          </a:solidFill>
          <a:ln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500">
              <a:solidFill>
                <a:srgbClr val="595959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8071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7C2C3956-4207-4028-ABD8-06310C36D685}"/>
              </a:ext>
            </a:extLst>
          </p:cNvPr>
          <p:cNvGrpSpPr/>
          <p:nvPr/>
        </p:nvGrpSpPr>
        <p:grpSpPr>
          <a:xfrm>
            <a:off x="1550110" y="1345244"/>
            <a:ext cx="2689384" cy="872429"/>
            <a:chOff x="1763994" y="2147400"/>
            <a:chExt cx="2342578" cy="872429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8F504DA-1EC1-4FCB-A371-00CBC4EDFE7A}"/>
                </a:ext>
              </a:extLst>
            </p:cNvPr>
            <p:cNvSpPr txBox="1"/>
            <p:nvPr/>
          </p:nvSpPr>
          <p:spPr>
            <a:xfrm>
              <a:off x="1763994" y="2147400"/>
              <a:ext cx="2342578" cy="8724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schemeClr val="bg1">
                  <a:lumMod val="75000"/>
                  <a:alpha val="9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rgbClr val="FFFFFF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zh-CN" altLang="en-US" sz="7500" dirty="0">
                <a:solidFill>
                  <a:srgbClr val="595959"/>
                </a:solidFill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6C6F42D-8751-4781-9EA3-4579EEF01E55}"/>
                </a:ext>
              </a:extLst>
            </p:cNvPr>
            <p:cNvSpPr txBox="1"/>
            <p:nvPr/>
          </p:nvSpPr>
          <p:spPr>
            <a:xfrm>
              <a:off x="2158457" y="2235495"/>
              <a:ext cx="1673813" cy="5810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just">
                <a:lnSpc>
                  <a:spcPct val="150000"/>
                </a:lnSpc>
                <a:spcBef>
                  <a:spcPct val="30000"/>
                </a:spcBef>
                <a:defRPr sz="1600" spc="300">
                  <a:solidFill>
                    <a:srgbClr val="464646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defRPr>
              </a:lvl1pPr>
            </a:lstStyle>
            <a:p>
              <a:r>
                <a:rPr lang="zh-CN" altLang="en-US" sz="2400" dirty="0"/>
                <a:t>經濟從屬性</a:t>
              </a:r>
            </a:p>
          </p:txBody>
        </p:sp>
      </p:grpSp>
      <p:sp>
        <p:nvSpPr>
          <p:cNvPr id="29" name="椭圆 28">
            <a:extLst>
              <a:ext uri="{FF2B5EF4-FFF2-40B4-BE49-F238E27FC236}">
                <a16:creationId xmlns:a16="http://schemas.microsoft.com/office/drawing/2014/main" id="{C0E7158D-8F6C-4899-9C0B-84DDEF8E6610}"/>
              </a:ext>
            </a:extLst>
          </p:cNvPr>
          <p:cNvSpPr/>
          <p:nvPr/>
        </p:nvSpPr>
        <p:spPr>
          <a:xfrm>
            <a:off x="573190" y="-2173933"/>
            <a:ext cx="10744200" cy="10744200"/>
          </a:xfrm>
          <a:prstGeom prst="ellipse">
            <a:avLst/>
          </a:prstGeom>
          <a:noFill/>
          <a:ln w="34925" cap="rnd">
            <a:solidFill>
              <a:srgbClr val="F39900"/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97D73BA-7B02-4217-BD87-BE8B1C2795B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132047" y="5074692"/>
            <a:ext cx="1870924" cy="139085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E42B6073-8B5D-430D-A30B-0C3F62804D79}"/>
              </a:ext>
            </a:extLst>
          </p:cNvPr>
          <p:cNvGrpSpPr/>
          <p:nvPr/>
        </p:nvGrpSpPr>
        <p:grpSpPr>
          <a:xfrm>
            <a:off x="5134997" y="1208203"/>
            <a:ext cx="2020667" cy="2114088"/>
            <a:chOff x="3868504" y="3645391"/>
            <a:chExt cx="2020667" cy="2114088"/>
          </a:xfrm>
        </p:grpSpPr>
        <p:sp>
          <p:nvSpPr>
            <p:cNvPr id="3" name="菱形 2">
              <a:extLst>
                <a:ext uri="{FF2B5EF4-FFF2-40B4-BE49-F238E27FC236}">
                  <a16:creationId xmlns:a16="http://schemas.microsoft.com/office/drawing/2014/main" id="{191CA376-50A3-43C7-9BB2-4991D3189D05}"/>
                </a:ext>
              </a:extLst>
            </p:cNvPr>
            <p:cNvSpPr/>
            <p:nvPr/>
          </p:nvSpPr>
          <p:spPr>
            <a:xfrm>
              <a:off x="3868504" y="3645391"/>
              <a:ext cx="2020667" cy="2114088"/>
            </a:xfrm>
            <a:prstGeom prst="diamond">
              <a:avLst/>
            </a:prstGeom>
            <a:solidFill>
              <a:srgbClr val="FEF7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66056EE-E30F-47BE-930C-28297A3082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170" t="70793" r="49076" b="686"/>
            <a:stretch/>
          </p:blipFill>
          <p:spPr>
            <a:xfrm rot="411943">
              <a:off x="3994275" y="3893364"/>
              <a:ext cx="1790364" cy="1856263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E8CD30A-DEAB-4FB0-BFE5-EE05E6D91FA0}"/>
              </a:ext>
            </a:extLst>
          </p:cNvPr>
          <p:cNvSpPr/>
          <p:nvPr/>
        </p:nvSpPr>
        <p:spPr>
          <a:xfrm>
            <a:off x="5276542" y="1966985"/>
            <a:ext cx="1758816" cy="553998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zh-CN" altLang="en-US" sz="3000" b="1" spc="3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從</a:t>
            </a:r>
            <a:r>
              <a:rPr lang="zh-TW" altLang="en-US" sz="3000" b="1" spc="3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sz="3000" b="1" spc="3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屬</a:t>
            </a:r>
            <a:r>
              <a:rPr lang="zh-TW" altLang="en-US" sz="3000" b="1" spc="3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 </a:t>
            </a:r>
            <a:r>
              <a:rPr lang="zh-CN" altLang="en-US" sz="3000" b="1" spc="3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性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E75CE94-E907-4D21-A328-B92FD6513A58}"/>
              </a:ext>
            </a:extLst>
          </p:cNvPr>
          <p:cNvSpPr txBox="1"/>
          <p:nvPr/>
        </p:nvSpPr>
        <p:spPr>
          <a:xfrm>
            <a:off x="3622625" y="289111"/>
            <a:ext cx="4946750" cy="830997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僱傭與承攬制形式概要</a:t>
            </a:r>
            <a:endParaRPr lang="en-US" altLang="zh-TW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ctr"/>
            <a:r>
              <a:rPr lang="zh-TW" altLang="en-US" sz="28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─僱傭制</a:t>
            </a:r>
            <a:endParaRPr lang="en-US" altLang="zh-TW" sz="28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32" name="组合 27">
            <a:extLst>
              <a:ext uri="{FF2B5EF4-FFF2-40B4-BE49-F238E27FC236}">
                <a16:creationId xmlns:a16="http://schemas.microsoft.com/office/drawing/2014/main" id="{D1B049DE-3949-4008-8DFA-9F2890184F24}"/>
              </a:ext>
            </a:extLst>
          </p:cNvPr>
          <p:cNvGrpSpPr/>
          <p:nvPr/>
        </p:nvGrpSpPr>
        <p:grpSpPr>
          <a:xfrm>
            <a:off x="7952506" y="1392818"/>
            <a:ext cx="2689384" cy="872429"/>
            <a:chOff x="1763994" y="2147400"/>
            <a:chExt cx="2342578" cy="872429"/>
          </a:xfrm>
        </p:grpSpPr>
        <p:sp>
          <p:nvSpPr>
            <p:cNvPr id="33" name="文本框 17">
              <a:extLst>
                <a:ext uri="{FF2B5EF4-FFF2-40B4-BE49-F238E27FC236}">
                  <a16:creationId xmlns:a16="http://schemas.microsoft.com/office/drawing/2014/main" id="{2121BFB5-04E8-4195-9B7E-254FB5ECE870}"/>
                </a:ext>
              </a:extLst>
            </p:cNvPr>
            <p:cNvSpPr txBox="1"/>
            <p:nvPr/>
          </p:nvSpPr>
          <p:spPr>
            <a:xfrm>
              <a:off x="1763994" y="2147400"/>
              <a:ext cx="2342578" cy="8724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schemeClr val="bg1">
                  <a:lumMod val="75000"/>
                  <a:alpha val="9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rgbClr val="FFFFFF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zh-CN" altLang="en-US" sz="7500" dirty="0">
                <a:solidFill>
                  <a:srgbClr val="595959"/>
                </a:solidFill>
              </a:endParaRPr>
            </a:p>
          </p:txBody>
        </p:sp>
        <p:sp>
          <p:nvSpPr>
            <p:cNvPr id="34" name="文本框 7">
              <a:extLst>
                <a:ext uri="{FF2B5EF4-FFF2-40B4-BE49-F238E27FC236}">
                  <a16:creationId xmlns:a16="http://schemas.microsoft.com/office/drawing/2014/main" id="{77613A82-DC4D-47B5-990B-4802EB943FC8}"/>
                </a:ext>
              </a:extLst>
            </p:cNvPr>
            <p:cNvSpPr txBox="1"/>
            <p:nvPr/>
          </p:nvSpPr>
          <p:spPr>
            <a:xfrm>
              <a:off x="2158457" y="2235495"/>
              <a:ext cx="1673813" cy="5810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just">
                <a:lnSpc>
                  <a:spcPct val="150000"/>
                </a:lnSpc>
                <a:spcBef>
                  <a:spcPct val="30000"/>
                </a:spcBef>
                <a:defRPr sz="1600" spc="300">
                  <a:solidFill>
                    <a:srgbClr val="464646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defRPr>
              </a:lvl1pPr>
            </a:lstStyle>
            <a:p>
              <a:r>
                <a:rPr lang="zh-CN" altLang="en-US" sz="2400" dirty="0"/>
                <a:t>組織從屬性</a:t>
              </a:r>
            </a:p>
          </p:txBody>
        </p:sp>
      </p:grpSp>
      <p:grpSp>
        <p:nvGrpSpPr>
          <p:cNvPr id="35" name="组合 27">
            <a:extLst>
              <a:ext uri="{FF2B5EF4-FFF2-40B4-BE49-F238E27FC236}">
                <a16:creationId xmlns:a16="http://schemas.microsoft.com/office/drawing/2014/main" id="{42D7A762-6DCE-4ABC-914E-7E96DC0C3CB6}"/>
              </a:ext>
            </a:extLst>
          </p:cNvPr>
          <p:cNvGrpSpPr/>
          <p:nvPr/>
        </p:nvGrpSpPr>
        <p:grpSpPr>
          <a:xfrm>
            <a:off x="4751308" y="3670996"/>
            <a:ext cx="2689384" cy="872429"/>
            <a:chOff x="1763994" y="2147400"/>
            <a:chExt cx="2342578" cy="872429"/>
          </a:xfrm>
        </p:grpSpPr>
        <p:sp>
          <p:nvSpPr>
            <p:cNvPr id="36" name="文本框 17">
              <a:extLst>
                <a:ext uri="{FF2B5EF4-FFF2-40B4-BE49-F238E27FC236}">
                  <a16:creationId xmlns:a16="http://schemas.microsoft.com/office/drawing/2014/main" id="{B5C38866-1C10-4EB0-8328-70DF4079815C}"/>
                </a:ext>
              </a:extLst>
            </p:cNvPr>
            <p:cNvSpPr txBox="1"/>
            <p:nvPr/>
          </p:nvSpPr>
          <p:spPr>
            <a:xfrm>
              <a:off x="1763994" y="2147400"/>
              <a:ext cx="2342578" cy="8724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444500" sx="101000" sy="101000" algn="ctr" rotWithShape="0">
                <a:schemeClr val="bg1">
                  <a:lumMod val="75000"/>
                  <a:alpha val="97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>
                  <a:solidFill>
                    <a:srgbClr val="FFFFFF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+mn-ea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zh-CN" altLang="en-US" sz="7500" dirty="0">
                <a:solidFill>
                  <a:srgbClr val="595959"/>
                </a:solidFill>
              </a:endParaRPr>
            </a:p>
          </p:txBody>
        </p:sp>
        <p:sp>
          <p:nvSpPr>
            <p:cNvPr id="37" name="文本框 7">
              <a:extLst>
                <a:ext uri="{FF2B5EF4-FFF2-40B4-BE49-F238E27FC236}">
                  <a16:creationId xmlns:a16="http://schemas.microsoft.com/office/drawing/2014/main" id="{20BC40DB-0697-4D43-A2EB-B9F747017D36}"/>
                </a:ext>
              </a:extLst>
            </p:cNvPr>
            <p:cNvSpPr txBox="1"/>
            <p:nvPr/>
          </p:nvSpPr>
          <p:spPr>
            <a:xfrm>
              <a:off x="2158457" y="2235495"/>
              <a:ext cx="1673813" cy="5810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just">
                <a:lnSpc>
                  <a:spcPct val="150000"/>
                </a:lnSpc>
                <a:spcBef>
                  <a:spcPct val="30000"/>
                </a:spcBef>
                <a:defRPr sz="1600" spc="300">
                  <a:solidFill>
                    <a:srgbClr val="464646"/>
                  </a:solidFill>
                  <a:latin typeface="思源黑体 CN Regular" panose="020B0500000000000000" pitchFamily="34" charset="-122"/>
                  <a:ea typeface="思源黑体 CN Regular" panose="020B0500000000000000" pitchFamily="34" charset="-122"/>
                </a:defRPr>
              </a:lvl1pPr>
            </a:lstStyle>
            <a:p>
              <a:r>
                <a:rPr lang="zh-CN" altLang="en-US" sz="2400" dirty="0"/>
                <a:t>人格從屬性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3434532E-33A5-4DE5-98D0-B1E88A099605}"/>
              </a:ext>
            </a:extLst>
          </p:cNvPr>
          <p:cNvSpPr/>
          <p:nvPr/>
        </p:nvSpPr>
        <p:spPr>
          <a:xfrm>
            <a:off x="3188042" y="4822034"/>
            <a:ext cx="521732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fontAlgn="base">
              <a:buFont typeface="+mj-lt"/>
              <a:buAutoNum type="arabicPeriod"/>
            </a:pPr>
            <a:r>
              <a:rPr lang="zh-TW" altLang="en-US" sz="220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受僱人需服從雇主權威，並有接受懲</a:t>
            </a:r>
            <a:r>
              <a:rPr lang="en-US" altLang="zh-TW" sz="220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20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戒或制裁之義務。</a:t>
            </a:r>
            <a:endParaRPr lang="en-US" altLang="zh-TW" sz="2200" dirty="0">
              <a:solidFill>
                <a:srgbClr val="59595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fontAlgn="base">
              <a:buFont typeface="+mj-lt"/>
              <a:buAutoNum type="arabicPeriod"/>
            </a:pPr>
            <a:r>
              <a:rPr lang="zh-TW" altLang="en-US" sz="220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親自履行，不得使用代理人。</a:t>
            </a:r>
            <a:endParaRPr lang="en-US" altLang="zh-TW" sz="2200" dirty="0">
              <a:solidFill>
                <a:srgbClr val="59595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fontAlgn="base">
              <a:spcAft>
                <a:spcPts val="1600"/>
              </a:spcAft>
              <a:buFont typeface="+mj-lt"/>
              <a:buAutoNum type="arabicPeriod"/>
            </a:pPr>
            <a:r>
              <a:rPr lang="zh-TW" altLang="en-US" sz="220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工作時間專屬於同一雇主。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BFF75EC-9CC5-4608-9125-41A77278A306}"/>
              </a:ext>
            </a:extLst>
          </p:cNvPr>
          <p:cNvSpPr/>
          <p:nvPr/>
        </p:nvSpPr>
        <p:spPr>
          <a:xfrm>
            <a:off x="687788" y="2396605"/>
            <a:ext cx="3822418" cy="1313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fontAlgn="base">
              <a:spcAft>
                <a:spcPts val="1600"/>
              </a:spcAft>
              <a:buFont typeface="+mj-lt"/>
              <a:buAutoNum type="arabicPeriod"/>
            </a:pPr>
            <a:r>
              <a:rPr lang="zh-TW" altLang="en-US" sz="220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受僱人為該他人之目的而勞動。</a:t>
            </a:r>
            <a:endParaRPr lang="en-US" altLang="zh-TW" sz="2200" dirty="0">
              <a:solidFill>
                <a:srgbClr val="595959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914400" fontAlgn="base">
              <a:spcAft>
                <a:spcPts val="1600"/>
              </a:spcAft>
              <a:buFont typeface="+mj-lt"/>
              <a:buAutoNum type="arabicPeriod"/>
            </a:pPr>
            <a:r>
              <a:rPr lang="zh-TW" altLang="en-US" sz="220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酬勞定期給付。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2CE1601-6B7B-4374-969D-84B382C9979E}"/>
              </a:ext>
            </a:extLst>
          </p:cNvPr>
          <p:cNvSpPr/>
          <p:nvPr/>
        </p:nvSpPr>
        <p:spPr>
          <a:xfrm>
            <a:off x="6809215" y="2396605"/>
            <a:ext cx="4392692" cy="1651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fontAlgn="base">
              <a:spcAft>
                <a:spcPts val="1600"/>
              </a:spcAft>
              <a:buFont typeface="+mj-lt"/>
              <a:buAutoNum type="arabicPeriod"/>
            </a:pPr>
            <a:r>
              <a:rPr lang="zh-TW" altLang="en-US" sz="220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納入雇方生產組織體系，須遵守企業規章。</a:t>
            </a:r>
          </a:p>
          <a:p>
            <a:pPr marL="914400" fontAlgn="base">
              <a:buFont typeface="+mj-lt"/>
              <a:buAutoNum type="arabicPeriod"/>
            </a:pPr>
            <a:r>
              <a:rPr lang="zh-TW" altLang="en-US" sz="2200" dirty="0">
                <a:solidFill>
                  <a:srgbClr val="59595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與同僚間居於分工合作狀態。</a:t>
            </a:r>
          </a:p>
        </p:txBody>
      </p:sp>
    </p:spTree>
    <p:extLst>
      <p:ext uri="{BB962C8B-B14F-4D97-AF65-F5344CB8AC3E}">
        <p14:creationId xmlns:p14="http://schemas.microsoft.com/office/powerpoint/2010/main" val="335293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文框 13">
            <a:extLst>
              <a:ext uri="{FF2B5EF4-FFF2-40B4-BE49-F238E27FC236}">
                <a16:creationId xmlns:a16="http://schemas.microsoft.com/office/drawing/2014/main" id="{32EAB766-F60E-4387-A550-44A541586463}"/>
              </a:ext>
            </a:extLst>
          </p:cNvPr>
          <p:cNvSpPr/>
          <p:nvPr/>
        </p:nvSpPr>
        <p:spPr>
          <a:xfrm rot="5400000" flipV="1">
            <a:off x="6397520" y="2159934"/>
            <a:ext cx="3551673" cy="4946750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85F081-E97E-450F-8721-62762DDFB5C8}"/>
              </a:ext>
            </a:extLst>
          </p:cNvPr>
          <p:cNvSpPr txBox="1"/>
          <p:nvPr/>
        </p:nvSpPr>
        <p:spPr>
          <a:xfrm>
            <a:off x="3167613" y="2367864"/>
            <a:ext cx="3034027" cy="131940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7500" dirty="0">
              <a:solidFill>
                <a:srgbClr val="595959"/>
              </a:solidFill>
            </a:endParaRPr>
          </a:p>
        </p:txBody>
      </p:sp>
      <p:sp>
        <p:nvSpPr>
          <p:cNvPr id="3" name="圆: 空心 2">
            <a:extLst>
              <a:ext uri="{FF2B5EF4-FFF2-40B4-BE49-F238E27FC236}">
                <a16:creationId xmlns:a16="http://schemas.microsoft.com/office/drawing/2014/main" id="{79121DEE-C5D6-4636-A8B4-689F4F5D67D8}"/>
              </a:ext>
            </a:extLst>
          </p:cNvPr>
          <p:cNvSpPr/>
          <p:nvPr/>
        </p:nvSpPr>
        <p:spPr>
          <a:xfrm>
            <a:off x="1643206" y="1311676"/>
            <a:ext cx="3385457" cy="3385457"/>
          </a:xfrm>
          <a:prstGeom prst="donut">
            <a:avLst>
              <a:gd name="adj" fmla="val 30203"/>
            </a:avLst>
          </a:prstGeom>
          <a:solidFill>
            <a:srgbClr val="FEF7EB"/>
          </a:solidFill>
          <a:ln w="76200"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808CAC-A109-4539-B5B7-928E196DFFF9}"/>
              </a:ext>
            </a:extLst>
          </p:cNvPr>
          <p:cNvSpPr txBox="1"/>
          <p:nvPr/>
        </p:nvSpPr>
        <p:spPr>
          <a:xfrm rot="10800000">
            <a:off x="971889" y="2344704"/>
            <a:ext cx="3219664" cy="1319402"/>
          </a:xfrm>
          <a:custGeom>
            <a:avLst/>
            <a:gdLst>
              <a:gd name="connsiteX0" fmla="*/ 774247 w 3778705"/>
              <a:gd name="connsiteY0" fmla="*/ 0 h 1548494"/>
              <a:gd name="connsiteX1" fmla="*/ 3778705 w 3778705"/>
              <a:gd name="connsiteY1" fmla="*/ 0 h 1548494"/>
              <a:gd name="connsiteX2" fmla="*/ 3778705 w 3778705"/>
              <a:gd name="connsiteY2" fmla="*/ 1548494 h 1548494"/>
              <a:gd name="connsiteX3" fmla="*/ 774247 w 3778705"/>
              <a:gd name="connsiteY3" fmla="*/ 1548494 h 1548494"/>
              <a:gd name="connsiteX4" fmla="*/ 0 w 3778705"/>
              <a:gd name="connsiteY4" fmla="*/ 774247 h 1548494"/>
              <a:gd name="connsiteX5" fmla="*/ 774247 w 3778705"/>
              <a:gd name="connsiteY5" fmla="*/ 0 h 1548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78705" h="1548494">
                <a:moveTo>
                  <a:pt x="774247" y="0"/>
                </a:moveTo>
                <a:lnTo>
                  <a:pt x="3778705" y="0"/>
                </a:lnTo>
                <a:lnTo>
                  <a:pt x="3778705" y="1548494"/>
                </a:lnTo>
                <a:lnTo>
                  <a:pt x="774247" y="1548494"/>
                </a:lnTo>
                <a:cubicBezTo>
                  <a:pt x="346642" y="1548494"/>
                  <a:pt x="0" y="1201852"/>
                  <a:pt x="0" y="774247"/>
                </a:cubicBezTo>
                <a:cubicBezTo>
                  <a:pt x="0" y="346642"/>
                  <a:pt x="346642" y="0"/>
                  <a:pt x="7742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>
                <a:solidFill>
                  <a:srgbClr val="FFFF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+mn-ea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zh-CN" altLang="en-US" sz="7500" dirty="0">
              <a:solidFill>
                <a:srgbClr val="595959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759526-BF39-4253-9EAB-9A73550E0559}"/>
              </a:ext>
            </a:extLst>
          </p:cNvPr>
          <p:cNvSpPr txBox="1"/>
          <p:nvPr/>
        </p:nvSpPr>
        <p:spPr>
          <a:xfrm>
            <a:off x="1390681" y="2750566"/>
            <a:ext cx="2193817" cy="5539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3000" b="1" spc="6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法</a:t>
            </a:r>
            <a:r>
              <a:rPr lang="en-US" altLang="zh-CN" sz="3000" b="1" spc="6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	</a:t>
            </a:r>
            <a:r>
              <a:rPr lang="zh-CN" altLang="en-US" sz="3000" b="1" spc="6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條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E909096-DF95-42C5-B450-BBCD37EA71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10" t="3426" r="24313" b="38025"/>
          <a:stretch/>
        </p:blipFill>
        <p:spPr>
          <a:xfrm rot="16913784">
            <a:off x="5306299" y="1696717"/>
            <a:ext cx="1579401" cy="14566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E055EA2-7F02-42A5-86EC-EF51F08CB66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>
            <a:off x="410124" y="5004854"/>
            <a:ext cx="2109676" cy="1568348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0CE6A21E-B2E6-4045-BA8C-4F928C39AF57}"/>
              </a:ext>
            </a:extLst>
          </p:cNvPr>
          <p:cNvSpPr/>
          <p:nvPr/>
        </p:nvSpPr>
        <p:spPr>
          <a:xfrm>
            <a:off x="6151207" y="3027565"/>
            <a:ext cx="4115273" cy="3269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TW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《</a:t>
            </a:r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民法</a:t>
            </a:r>
            <a:r>
              <a:rPr lang="en-US" altLang="zh-TW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》</a:t>
            </a:r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第</a:t>
            </a:r>
            <a:r>
              <a:rPr lang="en-US" altLang="zh-TW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490</a:t>
            </a:r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條：「稱承攬者，謂當事人約定，一方為他方完成一定之工作，他方俟工作完成，給付報酬之契約。約定由承攬人供給材料者，其材料之價額，推定為報酬之一部。」</a:t>
            </a:r>
            <a:endParaRPr lang="zh-CN" altLang="en-US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D7B937E-14CA-46D3-90B4-D3F6D296ED0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17" r="80284" b="25384"/>
          <a:stretch/>
        </p:blipFill>
        <p:spPr>
          <a:xfrm>
            <a:off x="10394207" y="2601974"/>
            <a:ext cx="505050" cy="51099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ABFADAA-FDEE-4865-8CCF-278A6FC8A6F7}"/>
              </a:ext>
            </a:extLst>
          </p:cNvPr>
          <p:cNvSpPr txBox="1"/>
          <p:nvPr/>
        </p:nvSpPr>
        <p:spPr>
          <a:xfrm>
            <a:off x="3622625" y="289111"/>
            <a:ext cx="4946750" cy="830997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僱傭與承攬制形式概要</a:t>
            </a:r>
            <a:endParaRPr lang="en-US" altLang="zh-TW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ctr"/>
            <a:r>
              <a:rPr lang="zh-TW" altLang="en-US" sz="28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─承攬制</a:t>
            </a:r>
            <a:endParaRPr lang="en-US" altLang="zh-TW" sz="28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412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11">
            <a:extLst>
              <a:ext uri="{FF2B5EF4-FFF2-40B4-BE49-F238E27FC236}">
                <a16:creationId xmlns:a16="http://schemas.microsoft.com/office/drawing/2014/main" id="{318B0D4C-B94D-4726-8B68-BFB515C35D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7" t="74527" r="68377" b="2016"/>
          <a:stretch/>
        </p:blipFill>
        <p:spPr>
          <a:xfrm rot="830833">
            <a:off x="-388760" y="2870537"/>
            <a:ext cx="4339409" cy="3225947"/>
          </a:xfrm>
          <a:prstGeom prst="rect">
            <a:avLst/>
          </a:prstGeom>
        </p:spPr>
      </p:pic>
      <p:sp>
        <p:nvSpPr>
          <p:cNvPr id="11" name="图文框 10">
            <a:extLst>
              <a:ext uri="{FF2B5EF4-FFF2-40B4-BE49-F238E27FC236}">
                <a16:creationId xmlns:a16="http://schemas.microsoft.com/office/drawing/2014/main" id="{3A21F926-CEBA-4BB8-8F8C-FC0FF1C5AF7B}"/>
              </a:ext>
            </a:extLst>
          </p:cNvPr>
          <p:cNvSpPr/>
          <p:nvPr/>
        </p:nvSpPr>
        <p:spPr>
          <a:xfrm rot="5400000" flipV="1">
            <a:off x="7878133" y="3794457"/>
            <a:ext cx="1382484" cy="1982968"/>
          </a:xfrm>
          <a:prstGeom prst="frame">
            <a:avLst>
              <a:gd name="adj1" fmla="val 132"/>
            </a:avLst>
          </a:prstGeom>
          <a:solidFill>
            <a:srgbClr val="FEAC22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39900"/>
              </a:solidFill>
            </a:endParaRPr>
          </a:p>
        </p:txBody>
      </p:sp>
      <p:sp>
        <p:nvSpPr>
          <p:cNvPr id="9" name="图文框 8">
            <a:extLst>
              <a:ext uri="{FF2B5EF4-FFF2-40B4-BE49-F238E27FC236}">
                <a16:creationId xmlns:a16="http://schemas.microsoft.com/office/drawing/2014/main" id="{47FC8274-A6E4-4FEA-B101-EE4BFF7AFD99}"/>
              </a:ext>
            </a:extLst>
          </p:cNvPr>
          <p:cNvSpPr/>
          <p:nvPr/>
        </p:nvSpPr>
        <p:spPr>
          <a:xfrm rot="5400000" flipV="1">
            <a:off x="2942092" y="1370055"/>
            <a:ext cx="826933" cy="2413629"/>
          </a:xfrm>
          <a:prstGeom prst="frame">
            <a:avLst>
              <a:gd name="adj1" fmla="val 132"/>
            </a:avLst>
          </a:prstGeom>
          <a:solidFill>
            <a:srgbClr val="FBFBFB"/>
          </a:solidFill>
          <a:ln>
            <a:solidFill>
              <a:srgbClr val="FEAC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399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AE522F-9E68-457D-A3C2-93FF512E23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" t="2394" r="84626" b="68206"/>
          <a:stretch/>
        </p:blipFill>
        <p:spPr>
          <a:xfrm>
            <a:off x="1953313" y="5291483"/>
            <a:ext cx="2320318" cy="255481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721A0A7-F2AD-49B0-A8CA-F29DAEFFD638}"/>
              </a:ext>
            </a:extLst>
          </p:cNvPr>
          <p:cNvSpPr txBox="1"/>
          <p:nvPr/>
        </p:nvSpPr>
        <p:spPr>
          <a:xfrm>
            <a:off x="2258649" y="2310616"/>
            <a:ext cx="2193817" cy="553998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3000" b="1" spc="600" dirty="0">
                <a:solidFill>
                  <a:srgbClr val="F39900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白話文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72F398-6313-4AC9-967B-A4692950EBC5}"/>
              </a:ext>
            </a:extLst>
          </p:cNvPr>
          <p:cNvSpPr/>
          <p:nvPr/>
        </p:nvSpPr>
        <p:spPr>
          <a:xfrm>
            <a:off x="6328649" y="3022135"/>
            <a:ext cx="4252263" cy="961289"/>
          </a:xfrm>
          <a:prstGeom prst="rect">
            <a:avLst/>
          </a:prstGeom>
          <a:solidFill>
            <a:srgbClr val="FBFBFB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30000"/>
              </a:spcBef>
            </a:pPr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外包：以完成特定任務為目標，招聘人來完成此任務</a:t>
            </a:r>
            <a:endParaRPr lang="zh-CN" altLang="en-US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0" name="play-button_88011">
            <a:extLst>
              <a:ext uri="{FF2B5EF4-FFF2-40B4-BE49-F238E27FC236}">
                <a16:creationId xmlns:a16="http://schemas.microsoft.com/office/drawing/2014/main" id="{ED62A0E9-D25A-4749-8342-E3D61F27EAE0}"/>
              </a:ext>
            </a:extLst>
          </p:cNvPr>
          <p:cNvSpPr>
            <a:spLocks noChangeAspect="1"/>
          </p:cNvSpPr>
          <p:nvPr/>
        </p:nvSpPr>
        <p:spPr bwMode="auto">
          <a:xfrm>
            <a:off x="5530692" y="3262641"/>
            <a:ext cx="332657" cy="332718"/>
          </a:xfrm>
          <a:custGeom>
            <a:avLst/>
            <a:gdLst>
              <a:gd name="connsiteX0" fmla="*/ 56750 w 607390"/>
              <a:gd name="connsiteY0" fmla="*/ 456490 h 607501"/>
              <a:gd name="connsiteX1" fmla="*/ 56750 w 607390"/>
              <a:gd name="connsiteY1" fmla="*/ 523646 h 607501"/>
              <a:gd name="connsiteX2" fmla="*/ 113641 w 607390"/>
              <a:gd name="connsiteY2" fmla="*/ 531360 h 607501"/>
              <a:gd name="connsiteX3" fmla="*/ 102008 w 607390"/>
              <a:gd name="connsiteY3" fmla="*/ 519744 h 607501"/>
              <a:gd name="connsiteX4" fmla="*/ 56750 w 607390"/>
              <a:gd name="connsiteY4" fmla="*/ 456490 h 607501"/>
              <a:gd name="connsiteX5" fmla="*/ 534959 w 607390"/>
              <a:gd name="connsiteY5" fmla="*/ 262916 h 607501"/>
              <a:gd name="connsiteX6" fmla="*/ 412180 w 607390"/>
              <a:gd name="connsiteY6" fmla="*/ 404943 h 607501"/>
              <a:gd name="connsiteX7" fmla="*/ 405728 w 607390"/>
              <a:gd name="connsiteY7" fmla="*/ 411386 h 607501"/>
              <a:gd name="connsiteX8" fmla="*/ 408364 w 607390"/>
              <a:gd name="connsiteY8" fmla="*/ 429446 h 607501"/>
              <a:gd name="connsiteX9" fmla="*/ 356653 w 607390"/>
              <a:gd name="connsiteY9" fmla="*/ 479722 h 607501"/>
              <a:gd name="connsiteX10" fmla="*/ 332115 w 607390"/>
              <a:gd name="connsiteY10" fmla="*/ 473279 h 607501"/>
              <a:gd name="connsiteX11" fmla="*/ 227422 w 607390"/>
              <a:gd name="connsiteY11" fmla="*/ 541706 h 607501"/>
              <a:gd name="connsiteX12" fmla="*/ 303670 w 607390"/>
              <a:gd name="connsiteY12" fmla="*/ 555954 h 607501"/>
              <a:gd name="connsiteX13" fmla="*/ 308850 w 607390"/>
              <a:gd name="connsiteY13" fmla="*/ 555954 h 607501"/>
              <a:gd name="connsiteX14" fmla="*/ 544047 w 607390"/>
              <a:gd name="connsiteY14" fmla="*/ 327440 h 607501"/>
              <a:gd name="connsiteX15" fmla="*/ 534959 w 607390"/>
              <a:gd name="connsiteY15" fmla="*/ 262916 h 607501"/>
              <a:gd name="connsiteX16" fmla="*/ 285541 w 607390"/>
              <a:gd name="connsiteY16" fmla="*/ 154471 h 607501"/>
              <a:gd name="connsiteX17" fmla="*/ 337195 w 607390"/>
              <a:gd name="connsiteY17" fmla="*/ 206090 h 607501"/>
              <a:gd name="connsiteX18" fmla="*/ 285541 w 607390"/>
              <a:gd name="connsiteY18" fmla="*/ 257709 h 607501"/>
              <a:gd name="connsiteX19" fmla="*/ 233887 w 607390"/>
              <a:gd name="connsiteY19" fmla="*/ 206090 h 607501"/>
              <a:gd name="connsiteX20" fmla="*/ 285541 w 607390"/>
              <a:gd name="connsiteY20" fmla="*/ 154471 h 607501"/>
              <a:gd name="connsiteX21" fmla="*/ 308850 w 607390"/>
              <a:gd name="connsiteY21" fmla="*/ 88672 h 607501"/>
              <a:gd name="connsiteX22" fmla="*/ 73563 w 607390"/>
              <a:gd name="connsiteY22" fmla="*/ 318456 h 607501"/>
              <a:gd name="connsiteX23" fmla="*/ 138178 w 607390"/>
              <a:gd name="connsiteY23" fmla="*/ 484895 h 607501"/>
              <a:gd name="connsiteX24" fmla="*/ 171804 w 607390"/>
              <a:gd name="connsiteY24" fmla="*/ 513301 h 607501"/>
              <a:gd name="connsiteX25" fmla="*/ 306215 w 607390"/>
              <a:gd name="connsiteY25" fmla="*/ 429446 h 607501"/>
              <a:gd name="connsiteX26" fmla="*/ 306215 w 607390"/>
              <a:gd name="connsiteY26" fmla="*/ 426814 h 607501"/>
              <a:gd name="connsiteX27" fmla="*/ 357925 w 607390"/>
              <a:gd name="connsiteY27" fmla="*/ 376537 h 607501"/>
              <a:gd name="connsiteX28" fmla="*/ 367013 w 607390"/>
              <a:gd name="connsiteY28" fmla="*/ 377808 h 607501"/>
              <a:gd name="connsiteX29" fmla="*/ 376010 w 607390"/>
              <a:gd name="connsiteY29" fmla="*/ 368733 h 607501"/>
              <a:gd name="connsiteX30" fmla="*/ 511694 w 607390"/>
              <a:gd name="connsiteY30" fmla="*/ 203564 h 607501"/>
              <a:gd name="connsiteX31" fmla="*/ 479431 w 607390"/>
              <a:gd name="connsiteY31" fmla="*/ 161001 h 607501"/>
              <a:gd name="connsiteX32" fmla="*/ 313940 w 607390"/>
              <a:gd name="connsiteY32" fmla="*/ 88672 h 607501"/>
              <a:gd name="connsiteX33" fmla="*/ 308850 w 607390"/>
              <a:gd name="connsiteY33" fmla="*/ 88672 h 607501"/>
              <a:gd name="connsiteX34" fmla="*/ 508195 w 607390"/>
              <a:gd name="connsiteY34" fmla="*/ 50783 h 607501"/>
              <a:gd name="connsiteX35" fmla="*/ 438081 w 607390"/>
              <a:gd name="connsiteY35" fmla="*/ 69341 h 607501"/>
              <a:gd name="connsiteX36" fmla="*/ 515602 w 607390"/>
              <a:gd name="connsiteY36" fmla="*/ 126152 h 607501"/>
              <a:gd name="connsiteX37" fmla="*/ 537594 w 607390"/>
              <a:gd name="connsiteY37" fmla="*/ 153196 h 607501"/>
              <a:gd name="connsiteX38" fmla="*/ 554407 w 607390"/>
              <a:gd name="connsiteY38" fmla="*/ 89942 h 607501"/>
              <a:gd name="connsiteX39" fmla="*/ 545319 w 607390"/>
              <a:gd name="connsiteY39" fmla="*/ 60266 h 607501"/>
              <a:gd name="connsiteX40" fmla="*/ 508195 w 607390"/>
              <a:gd name="connsiteY40" fmla="*/ 50783 h 607501"/>
              <a:gd name="connsiteX41" fmla="*/ 500572 w 607390"/>
              <a:gd name="connsiteY41" fmla="*/ 756 h 607501"/>
              <a:gd name="connsiteX42" fmla="*/ 584125 w 607390"/>
              <a:gd name="connsiteY42" fmla="*/ 25418 h 607501"/>
              <a:gd name="connsiteX43" fmla="*/ 607390 w 607390"/>
              <a:gd name="connsiteY43" fmla="*/ 91303 h 607501"/>
              <a:gd name="connsiteX44" fmla="*/ 569857 w 607390"/>
              <a:gd name="connsiteY44" fmla="*/ 207466 h 607501"/>
              <a:gd name="connsiteX45" fmla="*/ 594485 w 607390"/>
              <a:gd name="connsiteY45" fmla="*/ 328711 h 607501"/>
              <a:gd name="connsiteX46" fmla="*/ 308850 w 607390"/>
              <a:gd name="connsiteY46" fmla="*/ 607501 h 607501"/>
              <a:gd name="connsiteX47" fmla="*/ 302307 w 607390"/>
              <a:gd name="connsiteY47" fmla="*/ 607501 h 607501"/>
              <a:gd name="connsiteX48" fmla="*/ 165351 w 607390"/>
              <a:gd name="connsiteY48" fmla="*/ 568841 h 607501"/>
              <a:gd name="connsiteX49" fmla="*/ 90376 w 607390"/>
              <a:gd name="connsiteY49" fmla="*/ 584269 h 607501"/>
              <a:gd name="connsiteX50" fmla="*/ 21852 w 607390"/>
              <a:gd name="connsiteY50" fmla="*/ 558495 h 607501"/>
              <a:gd name="connsiteX51" fmla="*/ 30940 w 607390"/>
              <a:gd name="connsiteY51" fmla="*/ 388154 h 607501"/>
              <a:gd name="connsiteX52" fmla="*/ 23125 w 607390"/>
              <a:gd name="connsiteY52" fmla="*/ 317095 h 607501"/>
              <a:gd name="connsiteX53" fmla="*/ 308850 w 607390"/>
              <a:gd name="connsiteY53" fmla="*/ 38304 h 607501"/>
              <a:gd name="connsiteX54" fmla="*/ 315303 w 607390"/>
              <a:gd name="connsiteY54" fmla="*/ 38304 h 607501"/>
              <a:gd name="connsiteX55" fmla="*/ 373466 w 607390"/>
              <a:gd name="connsiteY55" fmla="*/ 44838 h 607501"/>
              <a:gd name="connsiteX56" fmla="*/ 500572 w 607390"/>
              <a:gd name="connsiteY56" fmla="*/ 756 h 60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7390" h="607501">
                <a:moveTo>
                  <a:pt x="56750" y="456490"/>
                </a:moveTo>
                <a:cubicBezTo>
                  <a:pt x="46390" y="487527"/>
                  <a:pt x="46390" y="512030"/>
                  <a:pt x="56750" y="523646"/>
                </a:cubicBezTo>
                <a:cubicBezTo>
                  <a:pt x="67110" y="533992"/>
                  <a:pt x="86468" y="536533"/>
                  <a:pt x="113641" y="531360"/>
                </a:cubicBezTo>
                <a:lnTo>
                  <a:pt x="102008" y="519744"/>
                </a:lnTo>
                <a:cubicBezTo>
                  <a:pt x="83923" y="500414"/>
                  <a:pt x="68383" y="479722"/>
                  <a:pt x="56750" y="456490"/>
                </a:cubicBezTo>
                <a:close/>
                <a:moveTo>
                  <a:pt x="534959" y="262916"/>
                </a:moveTo>
                <a:cubicBezTo>
                  <a:pt x="502697" y="309381"/>
                  <a:pt x="461346" y="358478"/>
                  <a:pt x="412180" y="404943"/>
                </a:cubicBezTo>
                <a:lnTo>
                  <a:pt x="405728" y="411386"/>
                </a:lnTo>
                <a:cubicBezTo>
                  <a:pt x="407000" y="416559"/>
                  <a:pt x="408364" y="423002"/>
                  <a:pt x="408364" y="429446"/>
                </a:cubicBezTo>
                <a:cubicBezTo>
                  <a:pt x="407000" y="456490"/>
                  <a:pt x="383735" y="479722"/>
                  <a:pt x="356653" y="479722"/>
                </a:cubicBezTo>
                <a:cubicBezTo>
                  <a:pt x="347565" y="479722"/>
                  <a:pt x="339840" y="477181"/>
                  <a:pt x="332115" y="473279"/>
                </a:cubicBezTo>
                <a:cubicBezTo>
                  <a:pt x="297218" y="500414"/>
                  <a:pt x="262320" y="523646"/>
                  <a:pt x="227422" y="541706"/>
                </a:cubicBezTo>
                <a:cubicBezTo>
                  <a:pt x="251960" y="550781"/>
                  <a:pt x="277769" y="555954"/>
                  <a:pt x="303670" y="555954"/>
                </a:cubicBezTo>
                <a:lnTo>
                  <a:pt x="308850" y="555954"/>
                </a:lnTo>
                <a:cubicBezTo>
                  <a:pt x="435446" y="555954"/>
                  <a:pt x="541502" y="453949"/>
                  <a:pt x="544047" y="327440"/>
                </a:cubicBezTo>
                <a:cubicBezTo>
                  <a:pt x="544047" y="305569"/>
                  <a:pt x="541502" y="283607"/>
                  <a:pt x="534959" y="262916"/>
                </a:cubicBezTo>
                <a:close/>
                <a:moveTo>
                  <a:pt x="285541" y="154471"/>
                </a:moveTo>
                <a:cubicBezTo>
                  <a:pt x="314069" y="154471"/>
                  <a:pt x="337195" y="177582"/>
                  <a:pt x="337195" y="206090"/>
                </a:cubicBezTo>
                <a:cubicBezTo>
                  <a:pt x="337195" y="234598"/>
                  <a:pt x="314069" y="257709"/>
                  <a:pt x="285541" y="257709"/>
                </a:cubicBezTo>
                <a:cubicBezTo>
                  <a:pt x="257013" y="257709"/>
                  <a:pt x="233887" y="234598"/>
                  <a:pt x="233887" y="206090"/>
                </a:cubicBezTo>
                <a:cubicBezTo>
                  <a:pt x="233887" y="177582"/>
                  <a:pt x="257013" y="154471"/>
                  <a:pt x="285541" y="154471"/>
                </a:cubicBezTo>
                <a:close/>
                <a:moveTo>
                  <a:pt x="308850" y="88672"/>
                </a:moveTo>
                <a:cubicBezTo>
                  <a:pt x="182164" y="88672"/>
                  <a:pt x="76198" y="190677"/>
                  <a:pt x="73563" y="318456"/>
                </a:cubicBezTo>
                <a:cubicBezTo>
                  <a:pt x="72291" y="380349"/>
                  <a:pt x="95556" y="439791"/>
                  <a:pt x="138178" y="484895"/>
                </a:cubicBezTo>
                <a:cubicBezTo>
                  <a:pt x="148539" y="495241"/>
                  <a:pt x="160171" y="504316"/>
                  <a:pt x="171804" y="513301"/>
                </a:cubicBezTo>
                <a:cubicBezTo>
                  <a:pt x="210609" y="495241"/>
                  <a:pt x="257140" y="468106"/>
                  <a:pt x="306215" y="429446"/>
                </a:cubicBezTo>
                <a:lnTo>
                  <a:pt x="306215" y="426814"/>
                </a:lnTo>
                <a:cubicBezTo>
                  <a:pt x="307487" y="398409"/>
                  <a:pt x="330752" y="376537"/>
                  <a:pt x="357925" y="376537"/>
                </a:cubicBezTo>
                <a:cubicBezTo>
                  <a:pt x="361833" y="376537"/>
                  <a:pt x="364378" y="377808"/>
                  <a:pt x="367013" y="377808"/>
                </a:cubicBezTo>
                <a:cubicBezTo>
                  <a:pt x="369558" y="375176"/>
                  <a:pt x="372103" y="371364"/>
                  <a:pt x="376010" y="368733"/>
                </a:cubicBezTo>
                <a:cubicBezTo>
                  <a:pt x="432901" y="314554"/>
                  <a:pt x="479431" y="256472"/>
                  <a:pt x="511694" y="203564"/>
                </a:cubicBezTo>
                <a:cubicBezTo>
                  <a:pt x="502697" y="189316"/>
                  <a:pt x="492336" y="173888"/>
                  <a:pt x="479431" y="161001"/>
                </a:cubicBezTo>
                <a:cubicBezTo>
                  <a:pt x="435446" y="115807"/>
                  <a:pt x="377283" y="89942"/>
                  <a:pt x="313940" y="88672"/>
                </a:cubicBezTo>
                <a:cubicBezTo>
                  <a:pt x="312667" y="89942"/>
                  <a:pt x="311395" y="88672"/>
                  <a:pt x="308850" y="88672"/>
                </a:cubicBezTo>
                <a:close/>
                <a:moveTo>
                  <a:pt x="508195" y="50783"/>
                </a:moveTo>
                <a:cubicBezTo>
                  <a:pt x="490110" y="51917"/>
                  <a:pt x="466527" y="57725"/>
                  <a:pt x="438081" y="69341"/>
                </a:cubicBezTo>
                <a:cubicBezTo>
                  <a:pt x="466527" y="83499"/>
                  <a:pt x="492336" y="102920"/>
                  <a:pt x="515602" y="126152"/>
                </a:cubicBezTo>
                <a:cubicBezTo>
                  <a:pt x="523326" y="135137"/>
                  <a:pt x="531142" y="144212"/>
                  <a:pt x="537594" y="153196"/>
                </a:cubicBezTo>
                <a:cubicBezTo>
                  <a:pt x="547955" y="128693"/>
                  <a:pt x="554407" y="108002"/>
                  <a:pt x="554407" y="89942"/>
                </a:cubicBezTo>
                <a:cubicBezTo>
                  <a:pt x="554407" y="77055"/>
                  <a:pt x="551772" y="66710"/>
                  <a:pt x="545319" y="60266"/>
                </a:cubicBezTo>
                <a:cubicBezTo>
                  <a:pt x="538866" y="53188"/>
                  <a:pt x="526280" y="49648"/>
                  <a:pt x="508195" y="50783"/>
                </a:cubicBezTo>
                <a:close/>
                <a:moveTo>
                  <a:pt x="500572" y="756"/>
                </a:moveTo>
                <a:cubicBezTo>
                  <a:pt x="536594" y="-2647"/>
                  <a:pt x="565358" y="5407"/>
                  <a:pt x="584125" y="25418"/>
                </a:cubicBezTo>
                <a:cubicBezTo>
                  <a:pt x="599665" y="42207"/>
                  <a:pt x="607390" y="64169"/>
                  <a:pt x="607390" y="91303"/>
                </a:cubicBezTo>
                <a:cubicBezTo>
                  <a:pt x="607390" y="124791"/>
                  <a:pt x="593122" y="164813"/>
                  <a:pt x="569857" y="207466"/>
                </a:cubicBezTo>
                <a:cubicBezTo>
                  <a:pt x="586669" y="244856"/>
                  <a:pt x="595757" y="286148"/>
                  <a:pt x="594485" y="328711"/>
                </a:cubicBezTo>
                <a:cubicBezTo>
                  <a:pt x="591850" y="482354"/>
                  <a:pt x="463891" y="607501"/>
                  <a:pt x="308850" y="607501"/>
                </a:cubicBezTo>
                <a:lnTo>
                  <a:pt x="302307" y="607501"/>
                </a:lnTo>
                <a:cubicBezTo>
                  <a:pt x="253232" y="606231"/>
                  <a:pt x="206702" y="592073"/>
                  <a:pt x="165351" y="568841"/>
                </a:cubicBezTo>
                <a:cubicBezTo>
                  <a:pt x="138178" y="579187"/>
                  <a:pt x="113641" y="584269"/>
                  <a:pt x="90376" y="584269"/>
                </a:cubicBezTo>
                <a:cubicBezTo>
                  <a:pt x="63203" y="584269"/>
                  <a:pt x="39937" y="576555"/>
                  <a:pt x="21852" y="558495"/>
                </a:cubicBezTo>
                <a:cubicBezTo>
                  <a:pt x="-10410" y="524917"/>
                  <a:pt x="-6593" y="465565"/>
                  <a:pt x="30940" y="388154"/>
                </a:cubicBezTo>
                <a:cubicBezTo>
                  <a:pt x="24488" y="364921"/>
                  <a:pt x="21852" y="341689"/>
                  <a:pt x="23125" y="317095"/>
                </a:cubicBezTo>
                <a:cubicBezTo>
                  <a:pt x="27032" y="163542"/>
                  <a:pt x="154991" y="38304"/>
                  <a:pt x="308850" y="38304"/>
                </a:cubicBezTo>
                <a:lnTo>
                  <a:pt x="315303" y="38304"/>
                </a:lnTo>
                <a:cubicBezTo>
                  <a:pt x="335932" y="38304"/>
                  <a:pt x="355381" y="40936"/>
                  <a:pt x="373466" y="44838"/>
                </a:cubicBezTo>
                <a:cubicBezTo>
                  <a:pt x="421269" y="19020"/>
                  <a:pt x="464550" y="4159"/>
                  <a:pt x="500572" y="756"/>
                </a:cubicBezTo>
                <a:close/>
              </a:path>
            </a:pathLst>
          </a:custGeom>
          <a:solidFill>
            <a:srgbClr val="F39900"/>
          </a:solidFill>
          <a:ln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500">
              <a:solidFill>
                <a:srgbClr val="595959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DEA2818-AA44-430E-A5B5-13D791567A83}"/>
              </a:ext>
            </a:extLst>
          </p:cNvPr>
          <p:cNvSpPr txBox="1"/>
          <p:nvPr/>
        </p:nvSpPr>
        <p:spPr>
          <a:xfrm>
            <a:off x="3622625" y="289111"/>
            <a:ext cx="4946750" cy="830997"/>
          </a:xfrm>
          <a:prstGeom prst="rect">
            <a:avLst/>
          </a:prstGeom>
          <a:solidFill>
            <a:srgbClr val="FBFBFB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僱傭與承攬制形式概要</a:t>
            </a:r>
            <a:endParaRPr lang="en-US" altLang="zh-TW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pPr algn="ctr"/>
            <a:r>
              <a:rPr lang="zh-TW" altLang="en-US" sz="28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─承攬制</a:t>
            </a:r>
            <a:endParaRPr lang="en-US" altLang="zh-TW" sz="28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E6E6C64-4A79-4FC4-A814-8BEBB6BB743D}"/>
              </a:ext>
            </a:extLst>
          </p:cNvPr>
          <p:cNvSpPr/>
          <p:nvPr/>
        </p:nvSpPr>
        <p:spPr>
          <a:xfrm>
            <a:off x="6328650" y="4286317"/>
            <a:ext cx="4252263" cy="499624"/>
          </a:xfrm>
          <a:prstGeom prst="rect">
            <a:avLst/>
          </a:prstGeom>
          <a:solidFill>
            <a:srgbClr val="FBFBFB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30000"/>
              </a:spcBef>
            </a:pPr>
            <a:r>
              <a:rPr lang="zh-TW" altLang="en-US" sz="2000" spc="300" dirty="0">
                <a:solidFill>
                  <a:srgbClr val="464646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完成任務承攬人才會給予報酬</a:t>
            </a:r>
            <a:endParaRPr lang="en-US" altLang="zh-TW" sz="2000" spc="300" dirty="0">
              <a:solidFill>
                <a:srgbClr val="464646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19" name="play-button_88011">
            <a:extLst>
              <a:ext uri="{FF2B5EF4-FFF2-40B4-BE49-F238E27FC236}">
                <a16:creationId xmlns:a16="http://schemas.microsoft.com/office/drawing/2014/main" id="{A1BFA549-8A9A-48CD-AEF9-FCF8BDB2B802}"/>
              </a:ext>
            </a:extLst>
          </p:cNvPr>
          <p:cNvSpPr>
            <a:spLocks noChangeAspect="1"/>
          </p:cNvSpPr>
          <p:nvPr/>
        </p:nvSpPr>
        <p:spPr bwMode="auto">
          <a:xfrm>
            <a:off x="5530692" y="4351214"/>
            <a:ext cx="332657" cy="332718"/>
          </a:xfrm>
          <a:custGeom>
            <a:avLst/>
            <a:gdLst>
              <a:gd name="connsiteX0" fmla="*/ 56750 w 607390"/>
              <a:gd name="connsiteY0" fmla="*/ 456490 h 607501"/>
              <a:gd name="connsiteX1" fmla="*/ 56750 w 607390"/>
              <a:gd name="connsiteY1" fmla="*/ 523646 h 607501"/>
              <a:gd name="connsiteX2" fmla="*/ 113641 w 607390"/>
              <a:gd name="connsiteY2" fmla="*/ 531360 h 607501"/>
              <a:gd name="connsiteX3" fmla="*/ 102008 w 607390"/>
              <a:gd name="connsiteY3" fmla="*/ 519744 h 607501"/>
              <a:gd name="connsiteX4" fmla="*/ 56750 w 607390"/>
              <a:gd name="connsiteY4" fmla="*/ 456490 h 607501"/>
              <a:gd name="connsiteX5" fmla="*/ 534959 w 607390"/>
              <a:gd name="connsiteY5" fmla="*/ 262916 h 607501"/>
              <a:gd name="connsiteX6" fmla="*/ 412180 w 607390"/>
              <a:gd name="connsiteY6" fmla="*/ 404943 h 607501"/>
              <a:gd name="connsiteX7" fmla="*/ 405728 w 607390"/>
              <a:gd name="connsiteY7" fmla="*/ 411386 h 607501"/>
              <a:gd name="connsiteX8" fmla="*/ 408364 w 607390"/>
              <a:gd name="connsiteY8" fmla="*/ 429446 h 607501"/>
              <a:gd name="connsiteX9" fmla="*/ 356653 w 607390"/>
              <a:gd name="connsiteY9" fmla="*/ 479722 h 607501"/>
              <a:gd name="connsiteX10" fmla="*/ 332115 w 607390"/>
              <a:gd name="connsiteY10" fmla="*/ 473279 h 607501"/>
              <a:gd name="connsiteX11" fmla="*/ 227422 w 607390"/>
              <a:gd name="connsiteY11" fmla="*/ 541706 h 607501"/>
              <a:gd name="connsiteX12" fmla="*/ 303670 w 607390"/>
              <a:gd name="connsiteY12" fmla="*/ 555954 h 607501"/>
              <a:gd name="connsiteX13" fmla="*/ 308850 w 607390"/>
              <a:gd name="connsiteY13" fmla="*/ 555954 h 607501"/>
              <a:gd name="connsiteX14" fmla="*/ 544047 w 607390"/>
              <a:gd name="connsiteY14" fmla="*/ 327440 h 607501"/>
              <a:gd name="connsiteX15" fmla="*/ 534959 w 607390"/>
              <a:gd name="connsiteY15" fmla="*/ 262916 h 607501"/>
              <a:gd name="connsiteX16" fmla="*/ 285541 w 607390"/>
              <a:gd name="connsiteY16" fmla="*/ 154471 h 607501"/>
              <a:gd name="connsiteX17" fmla="*/ 337195 w 607390"/>
              <a:gd name="connsiteY17" fmla="*/ 206090 h 607501"/>
              <a:gd name="connsiteX18" fmla="*/ 285541 w 607390"/>
              <a:gd name="connsiteY18" fmla="*/ 257709 h 607501"/>
              <a:gd name="connsiteX19" fmla="*/ 233887 w 607390"/>
              <a:gd name="connsiteY19" fmla="*/ 206090 h 607501"/>
              <a:gd name="connsiteX20" fmla="*/ 285541 w 607390"/>
              <a:gd name="connsiteY20" fmla="*/ 154471 h 607501"/>
              <a:gd name="connsiteX21" fmla="*/ 308850 w 607390"/>
              <a:gd name="connsiteY21" fmla="*/ 88672 h 607501"/>
              <a:gd name="connsiteX22" fmla="*/ 73563 w 607390"/>
              <a:gd name="connsiteY22" fmla="*/ 318456 h 607501"/>
              <a:gd name="connsiteX23" fmla="*/ 138178 w 607390"/>
              <a:gd name="connsiteY23" fmla="*/ 484895 h 607501"/>
              <a:gd name="connsiteX24" fmla="*/ 171804 w 607390"/>
              <a:gd name="connsiteY24" fmla="*/ 513301 h 607501"/>
              <a:gd name="connsiteX25" fmla="*/ 306215 w 607390"/>
              <a:gd name="connsiteY25" fmla="*/ 429446 h 607501"/>
              <a:gd name="connsiteX26" fmla="*/ 306215 w 607390"/>
              <a:gd name="connsiteY26" fmla="*/ 426814 h 607501"/>
              <a:gd name="connsiteX27" fmla="*/ 357925 w 607390"/>
              <a:gd name="connsiteY27" fmla="*/ 376537 h 607501"/>
              <a:gd name="connsiteX28" fmla="*/ 367013 w 607390"/>
              <a:gd name="connsiteY28" fmla="*/ 377808 h 607501"/>
              <a:gd name="connsiteX29" fmla="*/ 376010 w 607390"/>
              <a:gd name="connsiteY29" fmla="*/ 368733 h 607501"/>
              <a:gd name="connsiteX30" fmla="*/ 511694 w 607390"/>
              <a:gd name="connsiteY30" fmla="*/ 203564 h 607501"/>
              <a:gd name="connsiteX31" fmla="*/ 479431 w 607390"/>
              <a:gd name="connsiteY31" fmla="*/ 161001 h 607501"/>
              <a:gd name="connsiteX32" fmla="*/ 313940 w 607390"/>
              <a:gd name="connsiteY32" fmla="*/ 88672 h 607501"/>
              <a:gd name="connsiteX33" fmla="*/ 308850 w 607390"/>
              <a:gd name="connsiteY33" fmla="*/ 88672 h 607501"/>
              <a:gd name="connsiteX34" fmla="*/ 508195 w 607390"/>
              <a:gd name="connsiteY34" fmla="*/ 50783 h 607501"/>
              <a:gd name="connsiteX35" fmla="*/ 438081 w 607390"/>
              <a:gd name="connsiteY35" fmla="*/ 69341 h 607501"/>
              <a:gd name="connsiteX36" fmla="*/ 515602 w 607390"/>
              <a:gd name="connsiteY36" fmla="*/ 126152 h 607501"/>
              <a:gd name="connsiteX37" fmla="*/ 537594 w 607390"/>
              <a:gd name="connsiteY37" fmla="*/ 153196 h 607501"/>
              <a:gd name="connsiteX38" fmla="*/ 554407 w 607390"/>
              <a:gd name="connsiteY38" fmla="*/ 89942 h 607501"/>
              <a:gd name="connsiteX39" fmla="*/ 545319 w 607390"/>
              <a:gd name="connsiteY39" fmla="*/ 60266 h 607501"/>
              <a:gd name="connsiteX40" fmla="*/ 508195 w 607390"/>
              <a:gd name="connsiteY40" fmla="*/ 50783 h 607501"/>
              <a:gd name="connsiteX41" fmla="*/ 500572 w 607390"/>
              <a:gd name="connsiteY41" fmla="*/ 756 h 607501"/>
              <a:gd name="connsiteX42" fmla="*/ 584125 w 607390"/>
              <a:gd name="connsiteY42" fmla="*/ 25418 h 607501"/>
              <a:gd name="connsiteX43" fmla="*/ 607390 w 607390"/>
              <a:gd name="connsiteY43" fmla="*/ 91303 h 607501"/>
              <a:gd name="connsiteX44" fmla="*/ 569857 w 607390"/>
              <a:gd name="connsiteY44" fmla="*/ 207466 h 607501"/>
              <a:gd name="connsiteX45" fmla="*/ 594485 w 607390"/>
              <a:gd name="connsiteY45" fmla="*/ 328711 h 607501"/>
              <a:gd name="connsiteX46" fmla="*/ 308850 w 607390"/>
              <a:gd name="connsiteY46" fmla="*/ 607501 h 607501"/>
              <a:gd name="connsiteX47" fmla="*/ 302307 w 607390"/>
              <a:gd name="connsiteY47" fmla="*/ 607501 h 607501"/>
              <a:gd name="connsiteX48" fmla="*/ 165351 w 607390"/>
              <a:gd name="connsiteY48" fmla="*/ 568841 h 607501"/>
              <a:gd name="connsiteX49" fmla="*/ 90376 w 607390"/>
              <a:gd name="connsiteY49" fmla="*/ 584269 h 607501"/>
              <a:gd name="connsiteX50" fmla="*/ 21852 w 607390"/>
              <a:gd name="connsiteY50" fmla="*/ 558495 h 607501"/>
              <a:gd name="connsiteX51" fmla="*/ 30940 w 607390"/>
              <a:gd name="connsiteY51" fmla="*/ 388154 h 607501"/>
              <a:gd name="connsiteX52" fmla="*/ 23125 w 607390"/>
              <a:gd name="connsiteY52" fmla="*/ 317095 h 607501"/>
              <a:gd name="connsiteX53" fmla="*/ 308850 w 607390"/>
              <a:gd name="connsiteY53" fmla="*/ 38304 h 607501"/>
              <a:gd name="connsiteX54" fmla="*/ 315303 w 607390"/>
              <a:gd name="connsiteY54" fmla="*/ 38304 h 607501"/>
              <a:gd name="connsiteX55" fmla="*/ 373466 w 607390"/>
              <a:gd name="connsiteY55" fmla="*/ 44838 h 607501"/>
              <a:gd name="connsiteX56" fmla="*/ 500572 w 607390"/>
              <a:gd name="connsiteY56" fmla="*/ 756 h 60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607390" h="607501">
                <a:moveTo>
                  <a:pt x="56750" y="456490"/>
                </a:moveTo>
                <a:cubicBezTo>
                  <a:pt x="46390" y="487527"/>
                  <a:pt x="46390" y="512030"/>
                  <a:pt x="56750" y="523646"/>
                </a:cubicBezTo>
                <a:cubicBezTo>
                  <a:pt x="67110" y="533992"/>
                  <a:pt x="86468" y="536533"/>
                  <a:pt x="113641" y="531360"/>
                </a:cubicBezTo>
                <a:lnTo>
                  <a:pt x="102008" y="519744"/>
                </a:lnTo>
                <a:cubicBezTo>
                  <a:pt x="83923" y="500414"/>
                  <a:pt x="68383" y="479722"/>
                  <a:pt x="56750" y="456490"/>
                </a:cubicBezTo>
                <a:close/>
                <a:moveTo>
                  <a:pt x="534959" y="262916"/>
                </a:moveTo>
                <a:cubicBezTo>
                  <a:pt x="502697" y="309381"/>
                  <a:pt x="461346" y="358478"/>
                  <a:pt x="412180" y="404943"/>
                </a:cubicBezTo>
                <a:lnTo>
                  <a:pt x="405728" y="411386"/>
                </a:lnTo>
                <a:cubicBezTo>
                  <a:pt x="407000" y="416559"/>
                  <a:pt x="408364" y="423002"/>
                  <a:pt x="408364" y="429446"/>
                </a:cubicBezTo>
                <a:cubicBezTo>
                  <a:pt x="407000" y="456490"/>
                  <a:pt x="383735" y="479722"/>
                  <a:pt x="356653" y="479722"/>
                </a:cubicBezTo>
                <a:cubicBezTo>
                  <a:pt x="347565" y="479722"/>
                  <a:pt x="339840" y="477181"/>
                  <a:pt x="332115" y="473279"/>
                </a:cubicBezTo>
                <a:cubicBezTo>
                  <a:pt x="297218" y="500414"/>
                  <a:pt x="262320" y="523646"/>
                  <a:pt x="227422" y="541706"/>
                </a:cubicBezTo>
                <a:cubicBezTo>
                  <a:pt x="251960" y="550781"/>
                  <a:pt x="277769" y="555954"/>
                  <a:pt x="303670" y="555954"/>
                </a:cubicBezTo>
                <a:lnTo>
                  <a:pt x="308850" y="555954"/>
                </a:lnTo>
                <a:cubicBezTo>
                  <a:pt x="435446" y="555954"/>
                  <a:pt x="541502" y="453949"/>
                  <a:pt x="544047" y="327440"/>
                </a:cubicBezTo>
                <a:cubicBezTo>
                  <a:pt x="544047" y="305569"/>
                  <a:pt x="541502" y="283607"/>
                  <a:pt x="534959" y="262916"/>
                </a:cubicBezTo>
                <a:close/>
                <a:moveTo>
                  <a:pt x="285541" y="154471"/>
                </a:moveTo>
                <a:cubicBezTo>
                  <a:pt x="314069" y="154471"/>
                  <a:pt x="337195" y="177582"/>
                  <a:pt x="337195" y="206090"/>
                </a:cubicBezTo>
                <a:cubicBezTo>
                  <a:pt x="337195" y="234598"/>
                  <a:pt x="314069" y="257709"/>
                  <a:pt x="285541" y="257709"/>
                </a:cubicBezTo>
                <a:cubicBezTo>
                  <a:pt x="257013" y="257709"/>
                  <a:pt x="233887" y="234598"/>
                  <a:pt x="233887" y="206090"/>
                </a:cubicBezTo>
                <a:cubicBezTo>
                  <a:pt x="233887" y="177582"/>
                  <a:pt x="257013" y="154471"/>
                  <a:pt x="285541" y="154471"/>
                </a:cubicBezTo>
                <a:close/>
                <a:moveTo>
                  <a:pt x="308850" y="88672"/>
                </a:moveTo>
                <a:cubicBezTo>
                  <a:pt x="182164" y="88672"/>
                  <a:pt x="76198" y="190677"/>
                  <a:pt x="73563" y="318456"/>
                </a:cubicBezTo>
                <a:cubicBezTo>
                  <a:pt x="72291" y="380349"/>
                  <a:pt x="95556" y="439791"/>
                  <a:pt x="138178" y="484895"/>
                </a:cubicBezTo>
                <a:cubicBezTo>
                  <a:pt x="148539" y="495241"/>
                  <a:pt x="160171" y="504316"/>
                  <a:pt x="171804" y="513301"/>
                </a:cubicBezTo>
                <a:cubicBezTo>
                  <a:pt x="210609" y="495241"/>
                  <a:pt x="257140" y="468106"/>
                  <a:pt x="306215" y="429446"/>
                </a:cubicBezTo>
                <a:lnTo>
                  <a:pt x="306215" y="426814"/>
                </a:lnTo>
                <a:cubicBezTo>
                  <a:pt x="307487" y="398409"/>
                  <a:pt x="330752" y="376537"/>
                  <a:pt x="357925" y="376537"/>
                </a:cubicBezTo>
                <a:cubicBezTo>
                  <a:pt x="361833" y="376537"/>
                  <a:pt x="364378" y="377808"/>
                  <a:pt x="367013" y="377808"/>
                </a:cubicBezTo>
                <a:cubicBezTo>
                  <a:pt x="369558" y="375176"/>
                  <a:pt x="372103" y="371364"/>
                  <a:pt x="376010" y="368733"/>
                </a:cubicBezTo>
                <a:cubicBezTo>
                  <a:pt x="432901" y="314554"/>
                  <a:pt x="479431" y="256472"/>
                  <a:pt x="511694" y="203564"/>
                </a:cubicBezTo>
                <a:cubicBezTo>
                  <a:pt x="502697" y="189316"/>
                  <a:pt x="492336" y="173888"/>
                  <a:pt x="479431" y="161001"/>
                </a:cubicBezTo>
                <a:cubicBezTo>
                  <a:pt x="435446" y="115807"/>
                  <a:pt x="377283" y="89942"/>
                  <a:pt x="313940" y="88672"/>
                </a:cubicBezTo>
                <a:cubicBezTo>
                  <a:pt x="312667" y="89942"/>
                  <a:pt x="311395" y="88672"/>
                  <a:pt x="308850" y="88672"/>
                </a:cubicBezTo>
                <a:close/>
                <a:moveTo>
                  <a:pt x="508195" y="50783"/>
                </a:moveTo>
                <a:cubicBezTo>
                  <a:pt x="490110" y="51917"/>
                  <a:pt x="466527" y="57725"/>
                  <a:pt x="438081" y="69341"/>
                </a:cubicBezTo>
                <a:cubicBezTo>
                  <a:pt x="466527" y="83499"/>
                  <a:pt x="492336" y="102920"/>
                  <a:pt x="515602" y="126152"/>
                </a:cubicBezTo>
                <a:cubicBezTo>
                  <a:pt x="523326" y="135137"/>
                  <a:pt x="531142" y="144212"/>
                  <a:pt x="537594" y="153196"/>
                </a:cubicBezTo>
                <a:cubicBezTo>
                  <a:pt x="547955" y="128693"/>
                  <a:pt x="554407" y="108002"/>
                  <a:pt x="554407" y="89942"/>
                </a:cubicBezTo>
                <a:cubicBezTo>
                  <a:pt x="554407" y="77055"/>
                  <a:pt x="551772" y="66710"/>
                  <a:pt x="545319" y="60266"/>
                </a:cubicBezTo>
                <a:cubicBezTo>
                  <a:pt x="538866" y="53188"/>
                  <a:pt x="526280" y="49648"/>
                  <a:pt x="508195" y="50783"/>
                </a:cubicBezTo>
                <a:close/>
                <a:moveTo>
                  <a:pt x="500572" y="756"/>
                </a:moveTo>
                <a:cubicBezTo>
                  <a:pt x="536594" y="-2647"/>
                  <a:pt x="565358" y="5407"/>
                  <a:pt x="584125" y="25418"/>
                </a:cubicBezTo>
                <a:cubicBezTo>
                  <a:pt x="599665" y="42207"/>
                  <a:pt x="607390" y="64169"/>
                  <a:pt x="607390" y="91303"/>
                </a:cubicBezTo>
                <a:cubicBezTo>
                  <a:pt x="607390" y="124791"/>
                  <a:pt x="593122" y="164813"/>
                  <a:pt x="569857" y="207466"/>
                </a:cubicBezTo>
                <a:cubicBezTo>
                  <a:pt x="586669" y="244856"/>
                  <a:pt x="595757" y="286148"/>
                  <a:pt x="594485" y="328711"/>
                </a:cubicBezTo>
                <a:cubicBezTo>
                  <a:pt x="591850" y="482354"/>
                  <a:pt x="463891" y="607501"/>
                  <a:pt x="308850" y="607501"/>
                </a:cubicBezTo>
                <a:lnTo>
                  <a:pt x="302307" y="607501"/>
                </a:lnTo>
                <a:cubicBezTo>
                  <a:pt x="253232" y="606231"/>
                  <a:pt x="206702" y="592073"/>
                  <a:pt x="165351" y="568841"/>
                </a:cubicBezTo>
                <a:cubicBezTo>
                  <a:pt x="138178" y="579187"/>
                  <a:pt x="113641" y="584269"/>
                  <a:pt x="90376" y="584269"/>
                </a:cubicBezTo>
                <a:cubicBezTo>
                  <a:pt x="63203" y="584269"/>
                  <a:pt x="39937" y="576555"/>
                  <a:pt x="21852" y="558495"/>
                </a:cubicBezTo>
                <a:cubicBezTo>
                  <a:pt x="-10410" y="524917"/>
                  <a:pt x="-6593" y="465565"/>
                  <a:pt x="30940" y="388154"/>
                </a:cubicBezTo>
                <a:cubicBezTo>
                  <a:pt x="24488" y="364921"/>
                  <a:pt x="21852" y="341689"/>
                  <a:pt x="23125" y="317095"/>
                </a:cubicBezTo>
                <a:cubicBezTo>
                  <a:pt x="27032" y="163542"/>
                  <a:pt x="154991" y="38304"/>
                  <a:pt x="308850" y="38304"/>
                </a:cubicBezTo>
                <a:lnTo>
                  <a:pt x="315303" y="38304"/>
                </a:lnTo>
                <a:cubicBezTo>
                  <a:pt x="335932" y="38304"/>
                  <a:pt x="355381" y="40936"/>
                  <a:pt x="373466" y="44838"/>
                </a:cubicBezTo>
                <a:cubicBezTo>
                  <a:pt x="421269" y="19020"/>
                  <a:pt x="464550" y="4159"/>
                  <a:pt x="500572" y="756"/>
                </a:cubicBezTo>
                <a:close/>
              </a:path>
            </a:pathLst>
          </a:custGeom>
          <a:solidFill>
            <a:srgbClr val="F39900"/>
          </a:solidFill>
          <a:ln>
            <a:noFill/>
          </a:ln>
          <a:effectLst>
            <a:outerShdw blurRad="444500" sx="101000" sy="101000" algn="ctr" rotWithShape="0">
              <a:schemeClr val="bg1">
                <a:lumMod val="75000"/>
                <a:alpha val="9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7500">
              <a:solidFill>
                <a:srgbClr val="595959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229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辛德拉"/>
</p:tagLst>
</file>

<file path=ppt/theme/theme1.xml><?xml version="1.0" encoding="utf-8"?>
<a:theme xmlns:a="http://schemas.openxmlformats.org/drawingml/2006/main" name="Office Theme">
  <a:themeElements>
    <a:clrScheme name="自定义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F79646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3324</TotalTime>
  <Words>2058</Words>
  <Application>Microsoft Office PowerPoint</Application>
  <PresentationFormat>寬螢幕</PresentationFormat>
  <Paragraphs>236</Paragraphs>
  <Slides>30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8" baseType="lpstr">
      <vt:lpstr>等线</vt:lpstr>
      <vt:lpstr>思源黑体 CN Bold</vt:lpstr>
      <vt:lpstr>思源黑体 CN Regular</vt:lpstr>
      <vt:lpstr>微軟正黑體</vt:lpstr>
      <vt:lpstr>新細明體</vt:lpstr>
      <vt:lpstr>Arial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TACO MAGICAL</cp:lastModifiedBy>
  <cp:revision>272</cp:revision>
  <dcterms:created xsi:type="dcterms:W3CDTF">2017-08-18T03:02:00Z</dcterms:created>
  <dcterms:modified xsi:type="dcterms:W3CDTF">2020-12-11T05:16:47Z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