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89" r:id="rId3"/>
    <p:sldId id="288" r:id="rId4"/>
    <p:sldId id="290" r:id="rId5"/>
    <p:sldId id="291" r:id="rId6"/>
    <p:sldId id="292" r:id="rId7"/>
    <p:sldId id="293" r:id="rId8"/>
    <p:sldId id="294" r:id="rId9"/>
    <p:sldId id="295" r:id="rId10"/>
    <p:sldId id="299" r:id="rId11"/>
    <p:sldId id="30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2" autoAdjust="0"/>
    <p:restoredTop sz="94588" autoAdjust="0"/>
  </p:normalViewPr>
  <p:slideViewPr>
    <p:cSldViewPr snapToGrid="0">
      <p:cViewPr varScale="1">
        <p:scale>
          <a:sx n="107" d="100"/>
          <a:sy n="107" d="100"/>
        </p:scale>
        <p:origin x="1416" y="168"/>
      </p:cViewPr>
      <p:guideLst>
        <p:guide orient="horz" pos="2160"/>
        <p:guide pos="2880"/>
      </p:guideLst>
    </p:cSldViewPr>
  </p:slideViewPr>
  <p:notesTextViewPr>
    <p:cViewPr>
      <p:scale>
        <a:sx n="1" d="1"/>
        <a:sy n="1" d="1"/>
      </p:scale>
      <p:origin x="0" y="0"/>
    </p:cViewPr>
  </p:notesTextViewPr>
  <p:notesViewPr>
    <p:cSldViewPr snapToGrid="0">
      <p:cViewPr varScale="1">
        <p:scale>
          <a:sx n="82" d="100"/>
          <a:sy n="82" d="100"/>
        </p:scale>
        <p:origin x="2034" y="9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2" Type="http://schemas.microsoft.com/office/2015/10/relationships/revisionInfo" Target="revisionInfo.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E921BB-B78B-4C85-A530-37203A2A444F}" type="datetimeFigureOut">
              <a:rPr lang="zh-TW" altLang="en-US" smtClean="0"/>
              <a:pPr/>
              <a:t>2018/9/28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2145BF-2A90-4778-BF72-E46F6C34C797}" type="slidenum">
              <a:rPr lang="zh-TW" altLang="en-US" smtClean="0"/>
              <a:pPr/>
              <a:t>‹#›</a:t>
            </a:fld>
            <a:endParaRPr lang="zh-TW" altLang="en-US"/>
          </a:p>
        </p:txBody>
      </p:sp>
    </p:spTree>
    <p:extLst>
      <p:ext uri="{BB962C8B-B14F-4D97-AF65-F5344CB8AC3E}">
        <p14:creationId xmlns:p14="http://schemas.microsoft.com/office/powerpoint/2010/main" val="445356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17450D-1C9F-40A5-B8C0-9A3D40D63042}" type="datetimeFigureOut">
              <a:rPr lang="zh-TW" altLang="en-US" smtClean="0"/>
              <a:pPr/>
              <a:t>2018/9/28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9880E7-A1F3-4475-A805-1AA7A9AC6C66}" type="slidenum">
              <a:rPr lang="zh-TW" altLang="en-US" smtClean="0"/>
              <a:pPr/>
              <a:t>‹#›</a:t>
            </a:fld>
            <a:endParaRPr lang="zh-TW" altLang="en-US"/>
          </a:p>
        </p:txBody>
      </p:sp>
    </p:spTree>
    <p:extLst>
      <p:ext uri="{BB962C8B-B14F-4D97-AF65-F5344CB8AC3E}">
        <p14:creationId xmlns:p14="http://schemas.microsoft.com/office/powerpoint/2010/main" val="353500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標楷體" panose="03000509000000000000" pitchFamily="65" charset="-120"/>
                <a:ea typeface="標楷體" panose="03000509000000000000" pitchFamily="65" charset="-12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標楷體" panose="03000509000000000000" pitchFamily="65" charset="-12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124288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125418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273514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5671" y="84224"/>
            <a:ext cx="6349666" cy="753811"/>
          </a:xfrm>
        </p:spPr>
        <p:txBody>
          <a:bodyPr>
            <a:normAutofit/>
          </a:bodyPr>
          <a:lstStyle>
            <a:lvl1pPr algn="ctr">
              <a:defRPr sz="3200" b="1">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204536" y="1094873"/>
            <a:ext cx="8939463" cy="5269831"/>
          </a:xfrm>
        </p:spPr>
        <p:txBody>
          <a:bodyPr>
            <a:normAutofit/>
          </a:bodyPr>
          <a:lstStyle>
            <a:lvl1pPr marL="265113" indent="-265113">
              <a:lnSpc>
                <a:spcPct val="110000"/>
              </a:lnSpc>
              <a:spcBef>
                <a:spcPts val="600"/>
              </a:spcBef>
              <a:buFont typeface="+mj-lt"/>
              <a:buAutoNum type="arabicPeriod"/>
              <a:tabLst/>
              <a:defRPr sz="2400">
                <a:latin typeface="Times New Roman" pitchFamily="18" charset="0"/>
                <a:ea typeface="Arial Unicode MS" pitchFamily="34" charset="-128"/>
                <a:cs typeface="Times New Roman" pitchFamily="18" charset="0"/>
              </a:defRPr>
            </a:lvl1pPr>
            <a:lvl2pPr>
              <a:lnSpc>
                <a:spcPct val="110000"/>
              </a:lnSpc>
              <a:spcBef>
                <a:spcPts val="600"/>
              </a:spcBef>
              <a:defRPr sz="2400">
                <a:latin typeface="Times New Roman" pitchFamily="18" charset="0"/>
                <a:ea typeface="Arial Unicode MS" pitchFamily="34" charset="-128"/>
                <a:cs typeface="Times New Roman" pitchFamily="18" charset="0"/>
              </a:defRPr>
            </a:lvl2pPr>
            <a:lvl3pPr>
              <a:lnSpc>
                <a:spcPct val="110000"/>
              </a:lnSpc>
              <a:spcBef>
                <a:spcPts val="600"/>
              </a:spcBef>
              <a:defRPr sz="2400">
                <a:latin typeface="Times New Roman" pitchFamily="18" charset="0"/>
                <a:ea typeface="Arial Unicode MS" pitchFamily="34" charset="-128"/>
                <a:cs typeface="Times New Roman" pitchFamily="18" charset="0"/>
              </a:defRPr>
            </a:lvl3pPr>
            <a:lvl4pPr>
              <a:lnSpc>
                <a:spcPct val="110000"/>
              </a:lnSpc>
              <a:spcBef>
                <a:spcPts val="600"/>
              </a:spcBef>
              <a:defRPr sz="2400">
                <a:latin typeface="Times New Roman" pitchFamily="18" charset="0"/>
                <a:ea typeface="Arial Unicode MS" pitchFamily="34" charset="-128"/>
                <a:cs typeface="Times New Roman" pitchFamily="18" charset="0"/>
              </a:defRPr>
            </a:lvl4pPr>
            <a:lvl5pPr>
              <a:lnSpc>
                <a:spcPct val="110000"/>
              </a:lnSpc>
              <a:spcBef>
                <a:spcPts val="600"/>
              </a:spcBef>
              <a:defRPr sz="2400">
                <a:latin typeface="Times New Roman" pitchFamily="18" charset="0"/>
                <a:ea typeface="Arial Unicode MS" pitchFamily="34" charset="-128"/>
                <a:cs typeface="Times New Roman"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409478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lgn="ctr">
              <a:defRPr sz="6000">
                <a:latin typeface="標楷體" panose="03000509000000000000" pitchFamily="65" charset="-120"/>
                <a:ea typeface="標楷體" panose="03000509000000000000" pitchFamily="65" charset="-120"/>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258665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標楷體" panose="03000509000000000000" pitchFamily="65" charset="-120"/>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89205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110114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406531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221115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185212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6633788A-3412-4532-B3AA-2652EBDC93A4}" type="datetimeFigureOut">
              <a:rPr lang="zh-TW" altLang="en-US" smtClean="0"/>
              <a:pPr/>
              <a:t>2018/9/28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04EF3C-1968-406D-B4FA-AB81F83FC969}" type="slidenum">
              <a:rPr lang="zh-TW" altLang="en-US" smtClean="0"/>
              <a:pPr/>
              <a:t>‹#›</a:t>
            </a:fld>
            <a:endParaRPr lang="zh-TW" altLang="en-US"/>
          </a:p>
        </p:txBody>
      </p:sp>
    </p:spTree>
    <p:extLst>
      <p:ext uri="{BB962C8B-B14F-4D97-AF65-F5344CB8AC3E}">
        <p14:creationId xmlns:p14="http://schemas.microsoft.com/office/powerpoint/2010/main" val="39149787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3788A-3412-4532-B3AA-2652EBDC93A4}" type="datetimeFigureOut">
              <a:rPr lang="zh-TW" altLang="en-US" smtClean="0"/>
              <a:pPr/>
              <a:t>2018/9/28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4EF3C-1968-406D-B4FA-AB81F83FC969}" type="slidenum">
              <a:rPr lang="zh-TW" altLang="en-US" smtClean="0"/>
              <a:pPr/>
              <a:t>‹#›</a:t>
            </a:fld>
            <a:endParaRPr lang="zh-TW" altLang="en-US"/>
          </a:p>
        </p:txBody>
      </p:sp>
      <p:pic>
        <p:nvPicPr>
          <p:cNvPr id="7" name="圖片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24456" y="0"/>
            <a:ext cx="2119544" cy="875899"/>
          </a:xfrm>
          <a:prstGeom prst="rect">
            <a:avLst/>
          </a:prstGeom>
        </p:spPr>
      </p:pic>
    </p:spTree>
    <p:extLst>
      <p:ext uri="{BB962C8B-B14F-4D97-AF65-F5344CB8AC3E}">
        <p14:creationId xmlns:p14="http://schemas.microsoft.com/office/powerpoint/2010/main" val="2822715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rgbClr val="0000CC"/>
          </a:solidFill>
          <a:latin typeface="標楷體" panose="03000509000000000000" pitchFamily="65" charset="-12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x.doi.org/10.1119/1.3393065" TargetMode="External"/><Relationship Id="rId4" Type="http://schemas.openxmlformats.org/officeDocument/2006/relationships/hyperlink" Target="http://scitation.aip.org/content/aapt/journal/tpt/48/5?ver=pdfcov" TargetMode="External"/><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oleObject" Target="../embeddings/oleObject2.bin"/><Relationship Id="rId5" Type="http://schemas.openxmlformats.org/officeDocument/2006/relationships/image" Target="../media/image7.wmf"/><Relationship Id="rId6" Type="http://schemas.openxmlformats.org/officeDocument/2006/relationships/oleObject" Target="../embeddings/oleObject3.bin"/><Relationship Id="rId7" Type="http://schemas.openxmlformats.org/officeDocument/2006/relationships/image" Target="../media/image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oleObject" Target="../embeddings/oleObject4.bin"/><Relationship Id="rId6" Type="http://schemas.openxmlformats.org/officeDocument/2006/relationships/image" Target="../media/image7.wmf"/><Relationship Id="rId7" Type="http://schemas.openxmlformats.org/officeDocument/2006/relationships/oleObject" Target="../embeddings/oleObject5.bin"/><Relationship Id="rId8"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92502" y="1143013"/>
            <a:ext cx="8578516" cy="2899611"/>
          </a:xfrm>
        </p:spPr>
        <p:txBody>
          <a:bodyPr>
            <a:noAutofit/>
          </a:bodyPr>
          <a:lstStyle/>
          <a:p>
            <a:pPr>
              <a:lnSpc>
                <a:spcPct val="110000"/>
              </a:lnSpc>
            </a:pPr>
            <a:r>
              <a:rPr lang="en-US" altLang="zh-TW" sz="3200" b="1" dirty="0" smtClean="0">
                <a:effectLst>
                  <a:outerShdw blurRad="38100" dist="38100" dir="2700000" algn="tl">
                    <a:srgbClr val="000000">
                      <a:alpha val="43137"/>
                    </a:srgbClr>
                  </a:outerShdw>
                </a:effectLst>
                <a:latin typeface="Times New Roman" pitchFamily="18" charset="0"/>
                <a:cs typeface="Times New Roman" pitchFamily="18" charset="0"/>
              </a:rPr>
              <a:t>Turning a Common Lab Exercise into a Challenging Lab Experiment: Revisiting the</a:t>
            </a:r>
            <a:br>
              <a:rPr lang="en-US" altLang="zh-TW" sz="32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altLang="zh-TW" sz="3200" b="1" dirty="0" smtClean="0">
                <a:effectLst>
                  <a:outerShdw blurRad="38100" dist="38100" dir="2700000" algn="tl">
                    <a:srgbClr val="000000">
                      <a:alpha val="43137"/>
                    </a:srgbClr>
                  </a:outerShdw>
                </a:effectLst>
                <a:latin typeface="Times New Roman" pitchFamily="18" charset="0"/>
                <a:cs typeface="Times New Roman" pitchFamily="18" charset="0"/>
              </a:rPr>
              <a:t>Cart on an Inclined Track</a:t>
            </a:r>
            <a:br>
              <a:rPr lang="en-US" altLang="zh-TW" sz="3200" b="1" dirty="0" smtClean="0">
                <a:effectLst>
                  <a:outerShdw blurRad="38100" dist="38100" dir="2700000" algn="tl">
                    <a:srgbClr val="000000">
                      <a:alpha val="43137"/>
                    </a:srgbClr>
                  </a:outerShdw>
                </a:effectLst>
                <a:latin typeface="Times New Roman" pitchFamily="18" charset="0"/>
                <a:cs typeface="Times New Roman" pitchFamily="18" charset="0"/>
              </a:rPr>
            </a:br>
            <a:r>
              <a:rPr lang="zh-TW" altLang="en-US" sz="2800" b="1" dirty="0" smtClean="0">
                <a:effectLst>
                  <a:outerShdw blurRad="38100" dist="38100" dir="2700000" algn="tl">
                    <a:srgbClr val="000000">
                      <a:alpha val="43137"/>
                    </a:srgbClr>
                  </a:outerShdw>
                </a:effectLst>
                <a:latin typeface="Times New Roman" pitchFamily="18" charset="0"/>
                <a:cs typeface="Times New Roman" pitchFamily="18" charset="0"/>
              </a:rPr>
              <a:t>翻轉一般普通實驗成一個具挑戰的創意實驗：</a:t>
            </a:r>
            <a:r>
              <a:rPr lang="en-US" altLang="zh-TW" sz="2800"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altLang="zh-TW" sz="2800" b="1" dirty="0" smtClean="0">
                <a:effectLst>
                  <a:outerShdw blurRad="38100" dist="38100" dir="2700000" algn="tl">
                    <a:srgbClr val="000000">
                      <a:alpha val="43137"/>
                    </a:srgbClr>
                  </a:outerShdw>
                </a:effectLst>
                <a:latin typeface="Times New Roman" pitchFamily="18" charset="0"/>
                <a:cs typeface="Times New Roman" pitchFamily="18" charset="0"/>
              </a:rPr>
            </a:br>
            <a:r>
              <a:rPr lang="zh-TW" altLang="en-US" sz="2800" b="1" dirty="0" smtClean="0">
                <a:effectLst>
                  <a:outerShdw blurRad="38100" dist="38100" dir="2700000" algn="tl">
                    <a:srgbClr val="000000">
                      <a:alpha val="43137"/>
                    </a:srgbClr>
                  </a:outerShdw>
                </a:effectLst>
                <a:latin typeface="Times New Roman" pitchFamily="18" charset="0"/>
                <a:cs typeface="Times New Roman" pitchFamily="18" charset="0"/>
              </a:rPr>
              <a:t>以運動車體在斜面運動的實驗為例</a:t>
            </a:r>
            <a:endParaRPr lang="zh-TW" alt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副標題 2"/>
          <p:cNvSpPr>
            <a:spLocks noGrp="1"/>
          </p:cNvSpPr>
          <p:nvPr>
            <p:ph type="subTitle" idx="1"/>
          </p:nvPr>
        </p:nvSpPr>
        <p:spPr>
          <a:xfrm>
            <a:off x="144379" y="6080524"/>
            <a:ext cx="8999621" cy="777476"/>
          </a:xfrm>
        </p:spPr>
        <p:txBody>
          <a:bodyPr>
            <a:normAutofit fontScale="92500" lnSpcReduction="10000"/>
          </a:bodyPr>
          <a:lstStyle/>
          <a:p>
            <a:r>
              <a:rPr lang="zh-TW" altLang="en-US" dirty="0" smtClean="0"/>
              <a:t>簡報製作：戴明鳳</a:t>
            </a:r>
            <a:endParaRPr lang="en-US" altLang="zh-TW" dirty="0" smtClean="0"/>
          </a:p>
          <a:p>
            <a:r>
              <a:rPr lang="en-US" altLang="zh-TW" dirty="0" smtClean="0"/>
              <a:t>(</a:t>
            </a:r>
            <a:r>
              <a:rPr lang="zh-TW" altLang="en-US" dirty="0" smtClean="0"/>
              <a:t>國立清華大學普物實驗室兼跨領域科教中心，</a:t>
            </a:r>
            <a:r>
              <a:rPr lang="en-US" altLang="zh-TW" sz="2000" dirty="0" smtClean="0">
                <a:latin typeface="Times New Roman" pitchFamily="18" charset="0"/>
                <a:cs typeface="Times New Roman" pitchFamily="18" charset="0"/>
              </a:rPr>
              <a:t>2017/8/11</a:t>
            </a:r>
          </a:p>
          <a:p>
            <a:endParaRPr lang="zh-TW" altLang="en-US" dirty="0"/>
          </a:p>
        </p:txBody>
      </p:sp>
      <p:pic>
        <p:nvPicPr>
          <p:cNvPr id="4" name="Picture 2"/>
          <p:cNvPicPr>
            <a:picLocks noChangeAspect="1" noChangeArrowheads="1"/>
          </p:cNvPicPr>
          <p:nvPr/>
        </p:nvPicPr>
        <p:blipFill>
          <a:blip r:embed="rId2" cstate="print"/>
          <a:srcRect l="5295" r="3591" b="65896"/>
          <a:stretch>
            <a:fillRect/>
          </a:stretch>
        </p:blipFill>
        <p:spPr bwMode="auto">
          <a:xfrm>
            <a:off x="276726" y="144379"/>
            <a:ext cx="6581273" cy="1015748"/>
          </a:xfrm>
          <a:prstGeom prst="rect">
            <a:avLst/>
          </a:prstGeom>
          <a:noFill/>
          <a:ln w="9525">
            <a:noFill/>
            <a:miter lim="800000"/>
            <a:headEnd/>
            <a:tailEnd/>
          </a:ln>
        </p:spPr>
      </p:pic>
      <p:sp>
        <p:nvSpPr>
          <p:cNvPr id="7" name="矩形 6"/>
          <p:cNvSpPr/>
          <p:nvPr/>
        </p:nvSpPr>
        <p:spPr>
          <a:xfrm>
            <a:off x="276724" y="4223675"/>
            <a:ext cx="8590547" cy="1698927"/>
          </a:xfrm>
          <a:prstGeom prst="rect">
            <a:avLst/>
          </a:prstGeom>
        </p:spPr>
        <p:txBody>
          <a:bodyPr wrap="square">
            <a:spAutoFit/>
          </a:bodyPr>
          <a:lstStyle/>
          <a:p>
            <a:r>
              <a:rPr lang="zh-TW" altLang="en-US" b="1" dirty="0" smtClean="0">
                <a:solidFill>
                  <a:srgbClr val="0000CC"/>
                </a:solidFill>
                <a:effectLst>
                  <a:outerShdw blurRad="38100" dist="38100" dir="2700000" algn="tl">
                    <a:srgbClr val="000000">
                      <a:alpha val="43137"/>
                    </a:srgbClr>
                  </a:outerShdw>
                </a:effectLst>
                <a:latin typeface="Times New Roman" pitchFamily="18" charset="0"/>
                <a:cs typeface="Times New Roman" pitchFamily="18" charset="0"/>
              </a:rPr>
              <a:t>原文作者：</a:t>
            </a:r>
            <a:r>
              <a:rPr lang="en-US" altLang="zh-TW" b="1" dirty="0" smtClean="0">
                <a:solidFill>
                  <a:srgbClr val="0000CC"/>
                </a:solidFill>
                <a:latin typeface="Times New Roman" pitchFamily="18" charset="0"/>
                <a:cs typeface="Times New Roman" pitchFamily="18" charset="0"/>
              </a:rPr>
              <a:t>Joseph C. Amato and Roger E. Williams, </a:t>
            </a:r>
            <a:r>
              <a:rPr lang="en-US" altLang="zh-TW" dirty="0" smtClean="0">
                <a:latin typeface="Times New Roman" pitchFamily="18" charset="0"/>
                <a:cs typeface="Times New Roman" pitchFamily="18" charset="0"/>
              </a:rPr>
              <a:t>Colgate University, Hamilton, NY</a:t>
            </a:r>
            <a:endParaRPr lang="en-US" altLang="zh-TW" b="1" dirty="0" smtClean="0">
              <a:solidFill>
                <a:srgbClr val="0000CC"/>
              </a:solidFill>
              <a:latin typeface="Times New Roman" pitchFamily="18" charset="0"/>
              <a:cs typeface="Times New Roman" pitchFamily="18" charset="0"/>
            </a:endParaRPr>
          </a:p>
          <a:p>
            <a:pPr>
              <a:lnSpc>
                <a:spcPct val="120000"/>
              </a:lnSpc>
            </a:pPr>
            <a:r>
              <a:rPr lang="zh-TW" altLang="en-US" dirty="0" smtClean="0">
                <a:latin typeface="Times New Roman" pitchFamily="18" charset="0"/>
                <a:ea typeface="Arial Unicode MS" pitchFamily="34" charset="-128"/>
                <a:cs typeface="Times New Roman" pitchFamily="18" charset="0"/>
              </a:rPr>
              <a:t>引用：</a:t>
            </a:r>
            <a:r>
              <a:rPr lang="en-US" altLang="zh-TW" dirty="0" smtClean="0">
                <a:latin typeface="Times New Roman" pitchFamily="18" charset="0"/>
                <a:ea typeface="Arial Unicode MS" pitchFamily="34" charset="-128"/>
                <a:cs typeface="Times New Roman" pitchFamily="18" charset="0"/>
              </a:rPr>
              <a:t>Citation: The Physics Teacher </a:t>
            </a:r>
            <a:r>
              <a:rPr lang="en-US" altLang="zh-TW" b="1" dirty="0" smtClean="0">
                <a:latin typeface="Times New Roman" pitchFamily="18" charset="0"/>
                <a:ea typeface="Arial Unicode MS" pitchFamily="34" charset="-128"/>
                <a:cs typeface="Times New Roman" pitchFamily="18" charset="0"/>
              </a:rPr>
              <a:t>48, 322 (2010); </a:t>
            </a:r>
            <a:r>
              <a:rPr lang="en-US" altLang="zh-TW" b="1" dirty="0" err="1" smtClean="0">
                <a:latin typeface="Times New Roman" pitchFamily="18" charset="0"/>
                <a:ea typeface="Arial Unicode MS" pitchFamily="34" charset="-128"/>
                <a:cs typeface="Times New Roman" pitchFamily="18" charset="0"/>
              </a:rPr>
              <a:t>doi</a:t>
            </a:r>
            <a:r>
              <a:rPr lang="en-US" altLang="zh-TW" b="1" dirty="0" smtClean="0">
                <a:latin typeface="Times New Roman" pitchFamily="18" charset="0"/>
                <a:ea typeface="Arial Unicode MS" pitchFamily="34" charset="-128"/>
                <a:cs typeface="Times New Roman" pitchFamily="18" charset="0"/>
              </a:rPr>
              <a:t>: 10.1119/1.3393065</a:t>
            </a:r>
          </a:p>
          <a:p>
            <a:pPr>
              <a:lnSpc>
                <a:spcPct val="120000"/>
              </a:lnSpc>
            </a:pPr>
            <a:r>
              <a:rPr lang="zh-TW" altLang="en-US" dirty="0" smtClean="0">
                <a:latin typeface="Times New Roman" pitchFamily="18" charset="0"/>
                <a:ea typeface="Arial Unicode MS" pitchFamily="34" charset="-128"/>
                <a:cs typeface="Times New Roman" pitchFamily="18" charset="0"/>
              </a:rPr>
              <a:t>網頁來源：</a:t>
            </a:r>
            <a:r>
              <a:rPr lang="en-US" altLang="zh-TW" dirty="0" smtClean="0">
                <a:latin typeface="Times New Roman" pitchFamily="18" charset="0"/>
                <a:ea typeface="Arial Unicode MS" pitchFamily="34" charset="-128"/>
                <a:cs typeface="Times New Roman" pitchFamily="18" charset="0"/>
              </a:rPr>
              <a:t>View online: </a:t>
            </a:r>
            <a:r>
              <a:rPr lang="en-US" altLang="zh-TW" dirty="0" smtClean="0">
                <a:latin typeface="Times New Roman" pitchFamily="18" charset="0"/>
                <a:ea typeface="Arial Unicode MS" pitchFamily="34" charset="-128"/>
                <a:cs typeface="Times New Roman" pitchFamily="18" charset="0"/>
                <a:hlinkClick r:id="rId3"/>
              </a:rPr>
              <a:t>http://dx.doi.org/10.1119/1.3393065</a:t>
            </a:r>
            <a:endParaRPr lang="en-US" altLang="zh-TW" dirty="0" smtClean="0">
              <a:latin typeface="Times New Roman" pitchFamily="18" charset="0"/>
              <a:ea typeface="Arial Unicode MS" pitchFamily="34" charset="-128"/>
              <a:cs typeface="Times New Roman" pitchFamily="18" charset="0"/>
            </a:endParaRPr>
          </a:p>
          <a:p>
            <a:pPr>
              <a:lnSpc>
                <a:spcPct val="120000"/>
              </a:lnSpc>
            </a:pPr>
            <a:r>
              <a:rPr lang="zh-TW" altLang="en-US" dirty="0" smtClean="0">
                <a:latin typeface="Times New Roman" pitchFamily="18" charset="0"/>
                <a:ea typeface="Arial Unicode MS" pitchFamily="34" charset="-128"/>
                <a:cs typeface="Times New Roman" pitchFamily="18" charset="0"/>
              </a:rPr>
              <a:t>目錄網站：</a:t>
            </a:r>
            <a:r>
              <a:rPr lang="en-US" altLang="zh-TW" dirty="0" smtClean="0">
                <a:latin typeface="Times New Roman" pitchFamily="18" charset="0"/>
                <a:ea typeface="Arial Unicode MS" pitchFamily="34" charset="-128"/>
                <a:cs typeface="Times New Roman" pitchFamily="18" charset="0"/>
              </a:rPr>
              <a:t>Table of Contents: </a:t>
            </a:r>
            <a:r>
              <a:rPr lang="en-US" altLang="zh-TW" sz="1600" dirty="0" smtClean="0">
                <a:latin typeface="Times New Roman" pitchFamily="18" charset="0"/>
                <a:ea typeface="Arial Unicode MS" pitchFamily="34" charset="-128"/>
                <a:cs typeface="Times New Roman" pitchFamily="18" charset="0"/>
                <a:hlinkClick r:id="rId4"/>
              </a:rPr>
              <a:t>http://scitation.aip.org/content/aapt/journal/tpt/48/5?ver=pdfcov</a:t>
            </a:r>
            <a:endParaRPr lang="en-US" altLang="zh-TW" sz="1600" dirty="0" smtClean="0">
              <a:latin typeface="Times New Roman" pitchFamily="18" charset="0"/>
              <a:ea typeface="Arial Unicode MS" pitchFamily="34" charset="-128"/>
              <a:cs typeface="Times New Roman" pitchFamily="18" charset="0"/>
            </a:endParaRPr>
          </a:p>
          <a:p>
            <a:pPr>
              <a:lnSpc>
                <a:spcPct val="120000"/>
              </a:lnSpc>
            </a:pPr>
            <a:r>
              <a:rPr lang="zh-TW" altLang="en-US" dirty="0" smtClean="0">
                <a:latin typeface="Times New Roman" pitchFamily="18" charset="0"/>
                <a:ea typeface="Arial Unicode MS" pitchFamily="34" charset="-128"/>
                <a:cs typeface="Times New Roman" pitchFamily="18" charset="0"/>
              </a:rPr>
              <a:t>原文發表：</a:t>
            </a:r>
            <a:r>
              <a:rPr lang="en-US" altLang="zh-TW" dirty="0" smtClean="0">
                <a:latin typeface="Times New Roman" pitchFamily="18" charset="0"/>
                <a:ea typeface="Arial Unicode MS" pitchFamily="34" charset="-128"/>
                <a:cs typeface="Times New Roman" pitchFamily="18" charset="0"/>
              </a:rPr>
              <a:t>Published by the American Association of Physics Teachers</a:t>
            </a:r>
          </a:p>
        </p:txBody>
      </p:sp>
    </p:spTree>
    <p:extLst>
      <p:ext uri="{BB962C8B-B14F-4D97-AF65-F5344CB8AC3E}">
        <p14:creationId xmlns:p14="http://schemas.microsoft.com/office/powerpoint/2010/main" val="2076740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5671" y="84224"/>
            <a:ext cx="6349666" cy="579919"/>
          </a:xfrm>
        </p:spPr>
        <p:txBody>
          <a:bodyPr/>
          <a:lstStyle/>
          <a:p>
            <a:r>
              <a:rPr lang="en-US" altLang="zh-TW" dirty="0" smtClean="0"/>
              <a:t>Suggestion for Instructor </a:t>
            </a:r>
            <a:endParaRPr lang="zh-TW" altLang="en-US" dirty="0"/>
          </a:p>
        </p:txBody>
      </p:sp>
      <p:sp>
        <p:nvSpPr>
          <p:cNvPr id="3" name="內容版面配置區 2"/>
          <p:cNvSpPr>
            <a:spLocks noGrp="1"/>
          </p:cNvSpPr>
          <p:nvPr>
            <p:ph idx="1"/>
          </p:nvPr>
        </p:nvSpPr>
        <p:spPr>
          <a:xfrm>
            <a:off x="115503" y="577516"/>
            <a:ext cx="9028497" cy="6280484"/>
          </a:xfrm>
        </p:spPr>
        <p:txBody>
          <a:bodyPr>
            <a:normAutofit fontScale="85000" lnSpcReduction="10000"/>
          </a:bodyPr>
          <a:lstStyle/>
          <a:p>
            <a:r>
              <a:rPr lang="en-US" altLang="zh-TW" dirty="0" smtClean="0"/>
              <a:t>At first students are bewildered by the shape of their data plot. </a:t>
            </a:r>
          </a:p>
          <a:p>
            <a:r>
              <a:rPr lang="en-US" altLang="zh-TW" dirty="0" smtClean="0"/>
              <a:t>Often, their initial strategy is to fit a single straight line through all of their data (using the familiar “</a:t>
            </a:r>
            <a:r>
              <a:rPr lang="en-US" altLang="zh-TW" dirty="0" err="1" smtClean="0"/>
              <a:t>trendline</a:t>
            </a:r>
            <a:r>
              <a:rPr lang="en-US" altLang="zh-TW" dirty="0" smtClean="0"/>
              <a:t>” option in Microsoft Excel), completely ignoring the obvious friction dependent kink between </a:t>
            </a:r>
            <a:r>
              <a:rPr lang="en-US" altLang="zh-TW" i="1" dirty="0" smtClean="0"/>
              <a:t>m</a:t>
            </a:r>
            <a:r>
              <a:rPr lang="en-US" altLang="zh-TW" i="1" baseline="-25000" dirty="0" smtClean="0"/>
              <a:t>+</a:t>
            </a:r>
            <a:r>
              <a:rPr lang="en-US" altLang="zh-TW" i="1" dirty="0" smtClean="0"/>
              <a:t> and m</a:t>
            </a:r>
            <a:r>
              <a:rPr lang="en-US" altLang="zh-TW" i="1" baseline="-25000" dirty="0" smtClean="0"/>
              <a:t>–</a:t>
            </a:r>
            <a:r>
              <a:rPr lang="en-US" altLang="zh-TW" i="1" dirty="0" smtClean="0"/>
              <a:t>. </a:t>
            </a:r>
          </a:p>
          <a:p>
            <a:r>
              <a:rPr lang="en-US" altLang="zh-TW" dirty="0" smtClean="0"/>
              <a:t>This leads to an unacceptably large error in the evaluation of </a:t>
            </a:r>
            <a:r>
              <a:rPr lang="en-US" altLang="zh-TW" i="1" dirty="0" smtClean="0"/>
              <a:t>M. </a:t>
            </a:r>
          </a:p>
          <a:p>
            <a:r>
              <a:rPr lang="en-US" altLang="zh-TW" dirty="0" smtClean="0"/>
              <a:t>Students are delighted to learn that </a:t>
            </a:r>
            <a:r>
              <a:rPr lang="en-US" altLang="zh-TW" dirty="0" smtClean="0">
                <a:solidFill>
                  <a:srgbClr val="0000CC"/>
                </a:solidFill>
              </a:rPr>
              <a:t>the kink is real, that it is predicted by Eq. (2), </a:t>
            </a:r>
            <a:r>
              <a:rPr lang="en-US" altLang="zh-TW" dirty="0" smtClean="0"/>
              <a:t>and that a careful analysis guided by the correct equation of motion leads to very accurate results. Physics works!</a:t>
            </a:r>
          </a:p>
          <a:p>
            <a:r>
              <a:rPr lang="en-US" altLang="zh-TW" dirty="0" smtClean="0"/>
              <a:t>No two setups have the same values of </a:t>
            </a:r>
            <a:r>
              <a:rPr lang="en-US" altLang="zh-TW" i="1" dirty="0" smtClean="0"/>
              <a:t>M or θ</a:t>
            </a:r>
            <a:r>
              <a:rPr lang="en-US" altLang="zh-TW" dirty="0" smtClean="0"/>
              <a:t>, so each group must work independently. (Each cart carries a small rectangle of brass secured to the cart surface by double stick tape.) </a:t>
            </a:r>
          </a:p>
          <a:p>
            <a:r>
              <a:rPr lang="en-US" altLang="zh-TW" dirty="0" smtClean="0"/>
              <a:t>Only one beam balance (controlled by the instructor) is available in the laboratory, and students are not allowed to measure </a:t>
            </a:r>
            <a:r>
              <a:rPr lang="en-US" altLang="zh-TW" i="1" dirty="0" smtClean="0"/>
              <a:t>M </a:t>
            </a:r>
            <a:r>
              <a:rPr lang="en-US" altLang="zh-TW" dirty="0" smtClean="0"/>
              <a:t>until after they have completed their analysis.</a:t>
            </a:r>
          </a:p>
          <a:p>
            <a:r>
              <a:rPr lang="en-US" altLang="zh-TW" dirty="0" smtClean="0"/>
              <a:t>The grade is determined largely by the accuracy of their calculated value of </a:t>
            </a:r>
            <a:r>
              <a:rPr lang="en-US" altLang="zh-TW" i="1" dirty="0" smtClean="0"/>
              <a:t>M. </a:t>
            </a:r>
          </a:p>
          <a:p>
            <a:r>
              <a:rPr lang="en-US" altLang="zh-TW" dirty="0" smtClean="0"/>
              <a:t>Although this may seem harsh, we have found that simple, concrete grading criteria such as this are welcomed by students, and often result in higher quality lab reports as well as higher satisfaction with the lab.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27698" y="305606"/>
            <a:ext cx="3070459" cy="753811"/>
          </a:xfrm>
        </p:spPr>
        <p:txBody>
          <a:bodyPr>
            <a:normAutofit/>
          </a:bodyPr>
          <a:lstStyle/>
          <a:p>
            <a:r>
              <a:rPr lang="en-US" altLang="zh-TW" sz="4000" dirty="0" smtClean="0"/>
              <a:t>References</a:t>
            </a:r>
            <a:endParaRPr lang="zh-TW" altLang="en-US" sz="4000" dirty="0"/>
          </a:p>
        </p:txBody>
      </p:sp>
      <p:sp>
        <p:nvSpPr>
          <p:cNvPr id="3" name="內容版面配置區 2"/>
          <p:cNvSpPr>
            <a:spLocks noGrp="1"/>
          </p:cNvSpPr>
          <p:nvPr>
            <p:ph idx="1"/>
          </p:nvPr>
        </p:nvSpPr>
        <p:spPr>
          <a:xfrm>
            <a:off x="204536" y="1094873"/>
            <a:ext cx="8795085" cy="5269831"/>
          </a:xfrm>
        </p:spPr>
        <p:txBody>
          <a:bodyPr>
            <a:normAutofit/>
          </a:bodyPr>
          <a:lstStyle/>
          <a:p>
            <a:pPr>
              <a:spcBef>
                <a:spcPts val="1200"/>
              </a:spcBef>
            </a:pPr>
            <a:r>
              <a:rPr lang="en-US" altLang="zh-TW" dirty="0" err="1" smtClean="0"/>
              <a:t>Páll</a:t>
            </a:r>
            <a:r>
              <a:rPr lang="en-US" altLang="zh-TW" dirty="0" smtClean="0"/>
              <a:t> </a:t>
            </a:r>
            <a:r>
              <a:rPr lang="en-US" altLang="zh-TW" dirty="0" err="1" smtClean="0"/>
              <a:t>Theodórsson</a:t>
            </a:r>
            <a:r>
              <a:rPr lang="en-US" altLang="zh-TW" dirty="0" smtClean="0"/>
              <a:t>, “</a:t>
            </a:r>
            <a:r>
              <a:rPr lang="en-US" altLang="zh-TW" dirty="0" smtClean="0">
                <a:solidFill>
                  <a:srgbClr val="0000CC"/>
                </a:solidFill>
              </a:rPr>
              <a:t>A new dynamics cart on an inclined plane</a:t>
            </a:r>
            <a:r>
              <a:rPr lang="en-US" altLang="zh-TW" dirty="0" smtClean="0"/>
              <a:t>”, </a:t>
            </a:r>
            <a:r>
              <a:rPr lang="en-US" altLang="zh-TW" i="1" dirty="0" smtClean="0"/>
              <a:t>Phys. Teach. </a:t>
            </a:r>
            <a:r>
              <a:rPr lang="en-US" altLang="zh-TW" b="1" i="1" dirty="0" smtClean="0"/>
              <a:t>33, 458-459 (Oct. 1995).</a:t>
            </a:r>
          </a:p>
          <a:p>
            <a:pPr>
              <a:spcBef>
                <a:spcPts val="1200"/>
              </a:spcBef>
            </a:pPr>
            <a:r>
              <a:rPr lang="en-US" altLang="zh-TW" dirty="0" smtClean="0"/>
              <a:t>Roger F. Larson, “</a:t>
            </a:r>
            <a:r>
              <a:rPr lang="en-US" altLang="zh-TW" dirty="0" smtClean="0">
                <a:solidFill>
                  <a:srgbClr val="0000CC"/>
                </a:solidFill>
              </a:rPr>
              <a:t>Measuring the coefficient of friction of a low friction cart</a:t>
            </a:r>
            <a:r>
              <a:rPr lang="en-US" altLang="zh-TW" dirty="0" smtClean="0"/>
              <a:t>”, </a:t>
            </a:r>
            <a:r>
              <a:rPr lang="en-US" altLang="zh-TW" i="1" dirty="0" smtClean="0"/>
              <a:t>Phys. Teach. </a:t>
            </a:r>
            <a:r>
              <a:rPr lang="en-US" altLang="zh-TW" b="1" i="1" dirty="0" smtClean="0"/>
              <a:t>36, 464–465 (Nov. 1998).</a:t>
            </a:r>
          </a:p>
          <a:p>
            <a:pPr>
              <a:spcBef>
                <a:spcPts val="1200"/>
              </a:spcBef>
            </a:pPr>
            <a:r>
              <a:rPr lang="en-US" altLang="zh-TW" dirty="0" smtClean="0"/>
              <a:t>Barbara S. </a:t>
            </a:r>
            <a:r>
              <a:rPr lang="en-US" altLang="zh-TW" dirty="0" err="1" smtClean="0"/>
              <a:t>Andereck</a:t>
            </a:r>
            <a:r>
              <a:rPr lang="en-US" altLang="zh-TW" dirty="0" smtClean="0"/>
              <a:t>, “</a:t>
            </a:r>
            <a:r>
              <a:rPr lang="en-US" altLang="zh-TW" dirty="0" smtClean="0">
                <a:solidFill>
                  <a:srgbClr val="0000CC"/>
                </a:solidFill>
              </a:rPr>
              <a:t>Measurement of air resistance on an air track</a:t>
            </a:r>
            <a:r>
              <a:rPr lang="en-US" altLang="zh-TW" dirty="0" smtClean="0"/>
              <a:t>”, </a:t>
            </a:r>
            <a:r>
              <a:rPr lang="en-US" altLang="zh-TW" i="1" dirty="0" smtClean="0"/>
              <a:t>Am. J. Phys. </a:t>
            </a:r>
            <a:r>
              <a:rPr lang="en-US" altLang="zh-TW" b="1" i="1" dirty="0" smtClean="0"/>
              <a:t>67, 528–533 (June 1999).</a:t>
            </a:r>
          </a:p>
          <a:p>
            <a:pPr>
              <a:spcBef>
                <a:spcPts val="1200"/>
              </a:spcBef>
            </a:pPr>
            <a:r>
              <a:rPr lang="en-US" altLang="zh-TW" dirty="0" smtClean="0"/>
              <a:t>The simpler situation of a block sliding with friction (</a:t>
            </a:r>
            <a:r>
              <a:rPr lang="en-US" altLang="zh-TW" i="1" dirty="0" smtClean="0"/>
              <a:t>F</a:t>
            </a:r>
            <a:r>
              <a:rPr lang="en-US" altLang="zh-TW" i="1" baseline="-25000" dirty="0" smtClean="0"/>
              <a:t>f</a:t>
            </a:r>
            <a:r>
              <a:rPr lang="en-US" altLang="zh-TW" i="1" dirty="0" smtClean="0"/>
              <a:t> </a:t>
            </a:r>
            <a:r>
              <a:rPr lang="en-US" altLang="zh-TW" dirty="0" smtClean="0"/>
              <a:t>=</a:t>
            </a:r>
            <a:r>
              <a:rPr lang="en-US" altLang="zh-TW" i="1" dirty="0" smtClean="0">
                <a:sym typeface="Symbol"/>
              </a:rPr>
              <a:t></a:t>
            </a:r>
            <a:r>
              <a:rPr lang="en-US" altLang="zh-TW" i="1" baseline="-25000" dirty="0" err="1" smtClean="0"/>
              <a:t>k</a:t>
            </a:r>
            <a:r>
              <a:rPr lang="en-US" altLang="zh-TW" i="1" dirty="0" err="1" smtClean="0"/>
              <a:t>Mg</a:t>
            </a:r>
            <a:r>
              <a:rPr lang="en-US" altLang="zh-TW" dirty="0" smtClean="0"/>
              <a:t>) over a horizontal (sin</a:t>
            </a:r>
            <a:r>
              <a:rPr lang="en-US" altLang="zh-TW" i="1" dirty="0" smtClean="0">
                <a:sym typeface="Symbol"/>
              </a:rPr>
              <a:t></a:t>
            </a:r>
            <a:r>
              <a:rPr lang="en-US" altLang="zh-TW" i="1" dirty="0" smtClean="0"/>
              <a:t> </a:t>
            </a:r>
            <a:r>
              <a:rPr lang="en-US" altLang="zh-TW" dirty="0" smtClean="0"/>
              <a:t>= 0) surface is solved in R. A. </a:t>
            </a:r>
            <a:r>
              <a:rPr lang="en-US" altLang="zh-TW" dirty="0" err="1" smtClean="0"/>
              <a:t>Serway</a:t>
            </a:r>
            <a:r>
              <a:rPr lang="en-US" altLang="zh-TW" dirty="0" smtClean="0"/>
              <a:t> and J. W. Jewett Jr., Principles of Physics, 4th ed. (Brooks-</a:t>
            </a:r>
            <a:r>
              <a:rPr lang="fr-FR" altLang="zh-TW" dirty="0" smtClean="0"/>
              <a:t>Cole, Belmont, CA, 2006), p. 131.</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8019" y="457203"/>
            <a:ext cx="6349666" cy="994445"/>
          </a:xfrm>
        </p:spPr>
        <p:txBody>
          <a:bodyPr>
            <a:noAutofit/>
          </a:bodyPr>
          <a:lstStyle/>
          <a:p>
            <a:r>
              <a:rPr lang="en-US" altLang="zh-TW" sz="4000" dirty="0" smtClean="0">
                <a:effectLst>
                  <a:outerShdw blurRad="38100" dist="38100" dir="2700000" algn="tl">
                    <a:srgbClr val="000000">
                      <a:alpha val="43137"/>
                    </a:srgbClr>
                  </a:outerShdw>
                </a:effectLst>
              </a:rPr>
              <a:t>Related Articles you may be interested in</a:t>
            </a:r>
            <a:endParaRPr lang="zh-TW" altLang="en-US" sz="4000"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324857" y="1600218"/>
            <a:ext cx="8542422" cy="5101372"/>
          </a:xfrm>
        </p:spPr>
        <p:txBody>
          <a:bodyPr>
            <a:normAutofit/>
          </a:bodyPr>
          <a:lstStyle/>
          <a:p>
            <a:pPr marL="360363" indent="-360363">
              <a:lnSpc>
                <a:spcPct val="100000"/>
              </a:lnSpc>
            </a:pPr>
            <a:r>
              <a:rPr lang="en-US" altLang="zh-TW" b="1" dirty="0" smtClean="0">
                <a:solidFill>
                  <a:srgbClr val="0000CC"/>
                </a:solidFill>
              </a:rPr>
              <a:t>Magnetic Viscous Drag for Friction Labs</a:t>
            </a:r>
            <a:r>
              <a:rPr lang="en-US" altLang="zh-TW" dirty="0" smtClean="0">
                <a:solidFill>
                  <a:srgbClr val="0000CC"/>
                </a:solidFill>
              </a:rPr>
              <a:t>, </a:t>
            </a:r>
          </a:p>
          <a:p>
            <a:pPr marL="360363" indent="0">
              <a:lnSpc>
                <a:spcPct val="100000"/>
              </a:lnSpc>
              <a:spcBef>
                <a:spcPts val="600"/>
              </a:spcBef>
              <a:buNone/>
            </a:pPr>
            <a:r>
              <a:rPr lang="en-US" altLang="zh-TW" dirty="0" smtClean="0"/>
              <a:t>Phys. Teach. </a:t>
            </a:r>
            <a:r>
              <a:rPr lang="en-US" altLang="zh-TW" b="1" dirty="0" smtClean="0"/>
              <a:t>54, 335 (2016); 10.1119/1.4961172</a:t>
            </a:r>
          </a:p>
          <a:p>
            <a:pPr marL="360363" indent="-360363">
              <a:lnSpc>
                <a:spcPct val="100000"/>
              </a:lnSpc>
              <a:spcBef>
                <a:spcPts val="1200"/>
              </a:spcBef>
              <a:buNone/>
            </a:pPr>
            <a:r>
              <a:rPr lang="en-US" altLang="zh-TW" b="1" dirty="0" smtClean="0">
                <a:solidFill>
                  <a:srgbClr val="0000CC"/>
                </a:solidFill>
              </a:rPr>
              <a:t>2.	Using particle tracking to measure flow instabilities in an undergraduate laboratory experiment</a:t>
            </a:r>
          </a:p>
          <a:p>
            <a:pPr marL="360363" indent="0">
              <a:lnSpc>
                <a:spcPct val="100000"/>
              </a:lnSpc>
              <a:spcBef>
                <a:spcPts val="600"/>
              </a:spcBef>
              <a:buNone/>
            </a:pPr>
            <a:r>
              <a:rPr lang="en-US" altLang="zh-TW" dirty="0" smtClean="0">
                <a:solidFill>
                  <a:srgbClr val="0000CC"/>
                </a:solidFill>
              </a:rPr>
              <a:t> </a:t>
            </a:r>
            <a:r>
              <a:rPr lang="de-DE" altLang="zh-TW" dirty="0" smtClean="0"/>
              <a:t>Am. J. Phys. </a:t>
            </a:r>
            <a:r>
              <a:rPr lang="de-DE" altLang="zh-TW" b="1" dirty="0" smtClean="0"/>
              <a:t>79, 267 (2011); 10.1119/1.3536647</a:t>
            </a:r>
          </a:p>
          <a:p>
            <a:pPr marL="360363" indent="-360363">
              <a:lnSpc>
                <a:spcPct val="100000"/>
              </a:lnSpc>
              <a:spcBef>
                <a:spcPts val="1200"/>
              </a:spcBef>
              <a:buNone/>
            </a:pPr>
            <a:r>
              <a:rPr lang="en-US" altLang="zh-TW" b="1" dirty="0" smtClean="0">
                <a:solidFill>
                  <a:srgbClr val="0000CC"/>
                </a:solidFill>
              </a:rPr>
              <a:t>3.	Time Trials - An AP Physics Challenge Lab,                                            </a:t>
            </a:r>
            <a:r>
              <a:rPr lang="en-US" altLang="zh-TW" dirty="0" smtClean="0"/>
              <a:t>Phys. Teach. </a:t>
            </a:r>
            <a:r>
              <a:rPr lang="en-US" altLang="zh-TW" b="1" dirty="0" smtClean="0"/>
              <a:t>47, 342 (2009); 10.1119/1.3204112</a:t>
            </a:r>
          </a:p>
          <a:p>
            <a:pPr marL="360363" indent="-360363">
              <a:lnSpc>
                <a:spcPct val="100000"/>
              </a:lnSpc>
              <a:buNone/>
            </a:pPr>
            <a:r>
              <a:rPr lang="en-US" altLang="zh-TW" b="1" dirty="0" smtClean="0">
                <a:solidFill>
                  <a:srgbClr val="0000CC"/>
                </a:solidFill>
              </a:rPr>
              <a:t>4.	A Block Dragging a Cart</a:t>
            </a:r>
          </a:p>
          <a:p>
            <a:pPr indent="95250">
              <a:lnSpc>
                <a:spcPct val="100000"/>
              </a:lnSpc>
              <a:spcBef>
                <a:spcPts val="600"/>
              </a:spcBef>
              <a:buNone/>
            </a:pPr>
            <a:r>
              <a:rPr lang="en-US" altLang="zh-TW" dirty="0" smtClean="0"/>
              <a:t>Phys. Teach. </a:t>
            </a:r>
            <a:r>
              <a:rPr lang="en-US" altLang="zh-TW" b="1" dirty="0" smtClean="0"/>
              <a:t>44, 114 (2006); 10.1119/1.2165444</a:t>
            </a:r>
          </a:p>
          <a:p>
            <a:pPr marL="360363" indent="-360363">
              <a:lnSpc>
                <a:spcPct val="100000"/>
              </a:lnSpc>
              <a:spcBef>
                <a:spcPts val="1200"/>
              </a:spcBef>
              <a:buNone/>
            </a:pPr>
            <a:r>
              <a:rPr lang="en-US" altLang="zh-TW" b="1" dirty="0" smtClean="0">
                <a:solidFill>
                  <a:srgbClr val="0000CC"/>
                </a:solidFill>
              </a:rPr>
              <a:t>5.	Mini-Lab Reports</a:t>
            </a:r>
          </a:p>
          <a:p>
            <a:pPr indent="95250">
              <a:lnSpc>
                <a:spcPct val="100000"/>
              </a:lnSpc>
              <a:spcBef>
                <a:spcPts val="600"/>
              </a:spcBef>
              <a:buNone/>
            </a:pPr>
            <a:r>
              <a:rPr lang="en-US" altLang="zh-TW" dirty="0" smtClean="0"/>
              <a:t>Phys. Teach. </a:t>
            </a:r>
            <a:r>
              <a:rPr lang="en-US" altLang="zh-TW" b="1" dirty="0" smtClean="0"/>
              <a:t>41, L3 (2003); 10.1119/1.1753562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21305" y="0"/>
            <a:ext cx="3874170" cy="753811"/>
          </a:xfrm>
        </p:spPr>
        <p:txBody>
          <a:bodyPr>
            <a:normAutofit/>
          </a:bodyPr>
          <a:lstStyle/>
          <a:p>
            <a:r>
              <a:rPr lang="en-US" altLang="zh-TW" sz="3600" u="sng" dirty="0" smtClean="0">
                <a:solidFill>
                  <a:srgbClr val="000099"/>
                </a:solidFill>
              </a:rPr>
              <a:t>Introduction</a:t>
            </a:r>
            <a:endParaRPr lang="zh-TW" altLang="en-US" sz="3600" u="sng" dirty="0">
              <a:solidFill>
                <a:srgbClr val="000099"/>
              </a:solidFill>
            </a:endParaRPr>
          </a:p>
        </p:txBody>
      </p:sp>
      <p:sp>
        <p:nvSpPr>
          <p:cNvPr id="3" name="內容版面配置區 2"/>
          <p:cNvSpPr>
            <a:spLocks noGrp="1"/>
          </p:cNvSpPr>
          <p:nvPr>
            <p:ph idx="1"/>
          </p:nvPr>
        </p:nvSpPr>
        <p:spPr>
          <a:xfrm>
            <a:off x="1" y="794085"/>
            <a:ext cx="9144000" cy="6063916"/>
          </a:xfrm>
        </p:spPr>
        <p:txBody>
          <a:bodyPr>
            <a:noAutofit/>
          </a:bodyPr>
          <a:lstStyle/>
          <a:p>
            <a:pPr>
              <a:lnSpc>
                <a:spcPct val="100000"/>
              </a:lnSpc>
              <a:spcBef>
                <a:spcPts val="600"/>
              </a:spcBef>
            </a:pPr>
            <a:r>
              <a:rPr lang="en-US" altLang="zh-TW" sz="2000" dirty="0" smtClean="0"/>
              <a:t>A common lab exercise in the introductory college physics course employs a low-friction cart and associated track to study the validity of Newton’s second law. </a:t>
            </a:r>
          </a:p>
          <a:p>
            <a:pPr>
              <a:lnSpc>
                <a:spcPct val="100000"/>
              </a:lnSpc>
              <a:spcBef>
                <a:spcPts val="600"/>
              </a:spcBef>
            </a:pPr>
            <a:r>
              <a:rPr lang="en-US" altLang="zh-TW" sz="2000" dirty="0" smtClean="0"/>
              <a:t>Yet for college students, especially those who have already encountered a good high school physics course, the exercise must seem a little pointless. </a:t>
            </a:r>
          </a:p>
          <a:p>
            <a:pPr>
              <a:lnSpc>
                <a:spcPct val="100000"/>
              </a:lnSpc>
              <a:spcBef>
                <a:spcPts val="600"/>
              </a:spcBef>
            </a:pPr>
            <a:r>
              <a:rPr lang="en-US" altLang="zh-TW" sz="2000" dirty="0" smtClean="0"/>
              <a:t>These students have already learned to accept Newton’s laws without question, and any experimental data that contradict the second law would immediately alert students to an error in procedure or analysis, or, worse, reinforce the widely held opinion that simple laws are inadequate to explain the behavior of “real” systems. </a:t>
            </a:r>
          </a:p>
          <a:p>
            <a:pPr>
              <a:lnSpc>
                <a:spcPct val="100000"/>
              </a:lnSpc>
              <a:spcBef>
                <a:spcPts val="600"/>
              </a:spcBef>
            </a:pPr>
            <a:r>
              <a:rPr lang="en-US" altLang="zh-TW" sz="2000" b="1" dirty="0" smtClean="0"/>
              <a:t>A better approach is to ask students to apply their understanding of Newton’s laws to determine one or more unknowns inherent in the laboratory apparatus. </a:t>
            </a:r>
          </a:p>
          <a:p>
            <a:pPr>
              <a:lnSpc>
                <a:spcPct val="100000"/>
              </a:lnSpc>
              <a:spcBef>
                <a:spcPts val="600"/>
              </a:spcBef>
            </a:pPr>
            <a:r>
              <a:rPr lang="en-US" altLang="zh-TW" sz="2000" dirty="0" smtClean="0"/>
              <a:t>We illustrate this approach in the experiment described below: </a:t>
            </a:r>
            <a:r>
              <a:rPr lang="en-US" altLang="zh-TW" sz="2000" b="1" dirty="0" smtClean="0"/>
              <a:t>a small amount of complexity is added to a standard experimental exercise, forcing a careful analysis of the collected data and yielding very accurate results plus a thorough understanding of the physical system under study. </a:t>
            </a:r>
          </a:p>
          <a:p>
            <a:pPr>
              <a:lnSpc>
                <a:spcPct val="100000"/>
              </a:lnSpc>
              <a:spcBef>
                <a:spcPts val="600"/>
              </a:spcBef>
            </a:pPr>
            <a:r>
              <a:rPr lang="en-US" altLang="zh-TW" sz="2000" b="1" dirty="0" smtClean="0"/>
              <a:t>If development of experimental skills is one of the primary goals of the introductory laboratory</a:t>
            </a:r>
            <a:r>
              <a:rPr lang="en-US" altLang="zh-TW" sz="2000" dirty="0" smtClean="0"/>
              <a:t>, then the strategy illustrated below might be widely adaptable and appropriate in laboratories throughout the introductory mechanics curriculum.</a:t>
            </a:r>
            <a:endParaRPr lang="zh-TW"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u="sng" dirty="0" smtClean="0"/>
              <a:t>簡    介</a:t>
            </a:r>
            <a:endParaRPr lang="zh-TW" altLang="en-US" u="sng" dirty="0"/>
          </a:p>
        </p:txBody>
      </p:sp>
      <p:sp>
        <p:nvSpPr>
          <p:cNvPr id="3" name="內容版面配置區 2"/>
          <p:cNvSpPr>
            <a:spLocks noGrp="1"/>
          </p:cNvSpPr>
          <p:nvPr>
            <p:ph idx="1"/>
          </p:nvPr>
        </p:nvSpPr>
        <p:spPr>
          <a:xfrm>
            <a:off x="204536" y="1094873"/>
            <a:ext cx="8939463" cy="5763127"/>
          </a:xfrm>
        </p:spPr>
        <p:txBody>
          <a:bodyPr>
            <a:normAutofit lnSpcReduction="10000"/>
          </a:bodyPr>
          <a:lstStyle/>
          <a:p>
            <a:r>
              <a:rPr lang="zh-TW" altLang="en-US" dirty="0" smtClean="0"/>
              <a:t>入門大學物理課程中常見的實驗練習之一：使用低摩擦車和相關軌道運動問題來探究牛頓第二定律的有效性。</a:t>
            </a:r>
          </a:p>
          <a:p>
            <a:r>
              <a:rPr lang="zh-TW" altLang="en-US" dirty="0" smtClean="0"/>
              <a:t>但對於大學生，特別是已在高中接受過好的物理教育課程的學生來說，這個實驗看起來似乎頗沒有意義。</a:t>
            </a:r>
            <a:endParaRPr lang="en-US" altLang="zh-TW" dirty="0" smtClean="0"/>
          </a:p>
          <a:p>
            <a:r>
              <a:rPr lang="zh-TW" altLang="en-US" dirty="0" smtClean="0"/>
              <a:t>這些學生已經學會接受牛頓的法律，任何違反第二定律的實驗數據都會立即提醒學生去處理或分析錯誤；或者更糟的是，更加促使同學認為簡單的物理定律不足以解釋“真實”系統的行為。</a:t>
            </a:r>
          </a:p>
          <a:p>
            <a:r>
              <a:rPr lang="zh-TW" altLang="en-US" dirty="0" smtClean="0"/>
              <a:t>較好的方法是：</a:t>
            </a:r>
            <a:r>
              <a:rPr lang="zh-TW" altLang="en-US" b="1" dirty="0" smtClean="0"/>
              <a:t>要求學生應用他們對牛頓定律的理解，以確定實驗室設備內部固有的一個或多個未知數。</a:t>
            </a:r>
          </a:p>
          <a:p>
            <a:r>
              <a:rPr lang="zh-TW" altLang="en-US" dirty="0" smtClean="0"/>
              <a:t>下面描述的實驗中說明了此方法：在標準的實驗練習中加入了少量複雜性，並加強對收集之數據進行仔細分析，可以產生非常準確的結果，同時徹底了解正在研究的物理系統。</a:t>
            </a:r>
          </a:p>
          <a:p>
            <a:r>
              <a:rPr lang="zh-TW" altLang="en-US" dirty="0" smtClean="0"/>
              <a:t>如果</a:t>
            </a:r>
            <a:r>
              <a:rPr lang="zh-TW" altLang="en-US" b="1" dirty="0" smtClean="0"/>
              <a:t>實驗技能的發展</a:t>
            </a:r>
            <a:r>
              <a:rPr lang="zh-TW" altLang="en-US" dirty="0" smtClean="0"/>
              <a:t>是介紹性實驗室的主要目標之一，那麼此處所說的策略應可廣泛適應和適用在力學介紹課程中的實驗中。</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21305" y="84224"/>
            <a:ext cx="3609474" cy="753811"/>
          </a:xfrm>
        </p:spPr>
        <p:txBody>
          <a:bodyPr>
            <a:normAutofit/>
          </a:bodyPr>
          <a:lstStyle/>
          <a:p>
            <a:r>
              <a:rPr lang="en-US" altLang="zh-TW" dirty="0" smtClean="0"/>
              <a:t>Procedures</a:t>
            </a:r>
            <a:endParaRPr lang="zh-TW" altLang="en-US" dirty="0"/>
          </a:p>
        </p:txBody>
      </p:sp>
      <p:sp>
        <p:nvSpPr>
          <p:cNvPr id="3" name="內容版面配置區 2"/>
          <p:cNvSpPr>
            <a:spLocks noGrp="1"/>
          </p:cNvSpPr>
          <p:nvPr>
            <p:ph idx="1"/>
          </p:nvPr>
        </p:nvSpPr>
        <p:spPr>
          <a:xfrm>
            <a:off x="86625" y="690614"/>
            <a:ext cx="8845617" cy="3043990"/>
          </a:xfrm>
        </p:spPr>
        <p:txBody>
          <a:bodyPr>
            <a:normAutofit lnSpcReduction="10000"/>
          </a:bodyPr>
          <a:lstStyle/>
          <a:p>
            <a:pPr>
              <a:tabLst>
                <a:tab pos="355600" algn="l"/>
              </a:tabLst>
            </a:pPr>
            <a:r>
              <a:rPr lang="en-US" altLang="zh-TW" dirty="0" smtClean="0"/>
              <a:t>In the standard experiment, a low-friction cart (of mass </a:t>
            </a:r>
            <a:r>
              <a:rPr lang="en-US" altLang="zh-TW" i="1" dirty="0" smtClean="0"/>
              <a:t>M), resting on a horizontal track, is attached by a lightweight </a:t>
            </a:r>
            <a:r>
              <a:rPr lang="en-US" altLang="zh-TW" dirty="0" smtClean="0"/>
              <a:t>string passing over a pulley to a hanging mass </a:t>
            </a:r>
            <a:r>
              <a:rPr lang="en-US" altLang="zh-TW" i="1" dirty="0" smtClean="0"/>
              <a:t>m. </a:t>
            </a:r>
          </a:p>
          <a:p>
            <a:pPr>
              <a:buFont typeface="Wingdings" pitchFamily="2" charset="2"/>
              <a:buChar char="ð"/>
              <a:tabLst>
                <a:tab pos="355600" algn="l"/>
              </a:tabLst>
            </a:pPr>
            <a:r>
              <a:rPr lang="en-US" altLang="zh-TW" i="1" dirty="0" smtClean="0"/>
              <a:t>When m is </a:t>
            </a:r>
            <a:r>
              <a:rPr lang="en-US" altLang="zh-TW" dirty="0" smtClean="0"/>
              <a:t>released, the cart accelerates and its velocity </a:t>
            </a:r>
            <a:r>
              <a:rPr lang="en-US" altLang="zh-TW" i="1" dirty="0" smtClean="0"/>
              <a:t>v </a:t>
            </a:r>
            <a:r>
              <a:rPr lang="en-US" altLang="zh-TW" i="1" dirty="0" err="1" smtClean="0"/>
              <a:t>vs</a:t>
            </a:r>
            <a:r>
              <a:rPr lang="en-US" altLang="zh-TW" i="1" dirty="0" smtClean="0"/>
              <a:t> time t, v(t) is </a:t>
            </a:r>
            <a:r>
              <a:rPr lang="en-US" altLang="zh-TW" dirty="0" smtClean="0"/>
              <a:t>measured by the pulley and its associated electronic apparatus.</a:t>
            </a:r>
          </a:p>
          <a:p>
            <a:pPr>
              <a:buFont typeface="Wingdings" pitchFamily="2" charset="2"/>
              <a:buChar char="ð"/>
              <a:tabLst>
                <a:tab pos="355600" algn="l"/>
              </a:tabLst>
            </a:pPr>
            <a:r>
              <a:rPr lang="en-US" altLang="zh-TW" dirty="0" smtClean="0"/>
              <a:t>The slope of </a:t>
            </a:r>
            <a:r>
              <a:rPr lang="en-US" altLang="zh-TW" i="1" dirty="0" smtClean="0"/>
              <a:t>v(t) is used to measure the acceleration a and then </a:t>
            </a:r>
            <a:r>
              <a:rPr lang="en-US" altLang="zh-TW" dirty="0" smtClean="0"/>
              <a:t>to “verify” Newton’s second law, using the easily derived result</a:t>
            </a:r>
            <a:endParaRPr lang="zh-TW" altLang="en-US" dirty="0"/>
          </a:p>
        </p:txBody>
      </p:sp>
      <p:sp>
        <p:nvSpPr>
          <p:cNvPr id="5" name="矩形 4"/>
          <p:cNvSpPr/>
          <p:nvPr/>
        </p:nvSpPr>
        <p:spPr>
          <a:xfrm>
            <a:off x="259879" y="6176972"/>
            <a:ext cx="8585735" cy="553998"/>
          </a:xfrm>
          <a:prstGeom prst="rect">
            <a:avLst/>
          </a:prstGeom>
        </p:spPr>
        <p:txBody>
          <a:bodyPr wrap="square">
            <a:spAutoFit/>
          </a:bodyPr>
          <a:lstStyle/>
          <a:p>
            <a:r>
              <a:rPr lang="en-US" altLang="zh-TW" sz="1500" dirty="0" smtClean="0">
                <a:solidFill>
                  <a:schemeClr val="tx1">
                    <a:lumMod val="85000"/>
                    <a:lumOff val="15000"/>
                  </a:schemeClr>
                </a:solidFill>
              </a:rPr>
              <a:t>Fig. 1. Schematic of the experimental setup. A low-friction cart of mass </a:t>
            </a:r>
            <a:r>
              <a:rPr lang="en-US" altLang="zh-TW" sz="1500" i="1" dirty="0" smtClean="0">
                <a:solidFill>
                  <a:schemeClr val="tx1">
                    <a:lumMod val="85000"/>
                    <a:lumOff val="15000"/>
                  </a:schemeClr>
                </a:solidFill>
              </a:rPr>
              <a:t>M on an inclined track is attached to a hanging mass m </a:t>
            </a:r>
            <a:r>
              <a:rPr lang="en-US" altLang="zh-TW" sz="1500" dirty="0" smtClean="0">
                <a:solidFill>
                  <a:schemeClr val="tx1">
                    <a:lumMod val="85000"/>
                    <a:lumOff val="15000"/>
                  </a:schemeClr>
                </a:solidFill>
              </a:rPr>
              <a:t>by a string passing over a </a:t>
            </a:r>
            <a:r>
              <a:rPr lang="en-US" altLang="zh-TW" sz="1500" dirty="0" err="1" smtClean="0">
                <a:solidFill>
                  <a:schemeClr val="tx1">
                    <a:lumMod val="85000"/>
                    <a:lumOff val="15000"/>
                  </a:schemeClr>
                </a:solidFill>
              </a:rPr>
              <a:t>photogate</a:t>
            </a:r>
            <a:r>
              <a:rPr lang="en-US" altLang="zh-TW" sz="1500" dirty="0" smtClean="0">
                <a:solidFill>
                  <a:schemeClr val="tx1">
                    <a:lumMod val="85000"/>
                    <a:lumOff val="15000"/>
                  </a:schemeClr>
                </a:solidFill>
              </a:rPr>
              <a:t>/pulley. The forces acting on the masses are shown.</a:t>
            </a:r>
            <a:endParaRPr lang="zh-TW" altLang="en-US" sz="1500" dirty="0">
              <a:solidFill>
                <a:schemeClr val="tx1">
                  <a:lumMod val="85000"/>
                  <a:lumOff val="15000"/>
                </a:schemeClr>
              </a:solidFill>
            </a:endParaRPr>
          </a:p>
        </p:txBody>
      </p:sp>
      <p:grpSp>
        <p:nvGrpSpPr>
          <p:cNvPr id="9" name="群組 8"/>
          <p:cNvGrpSpPr/>
          <p:nvPr/>
        </p:nvGrpSpPr>
        <p:grpSpPr>
          <a:xfrm>
            <a:off x="452387" y="3479531"/>
            <a:ext cx="8527984" cy="2671012"/>
            <a:chOff x="452387" y="3479531"/>
            <a:chExt cx="8527984" cy="2671012"/>
          </a:xfrm>
        </p:grpSpPr>
        <p:pic>
          <p:nvPicPr>
            <p:cNvPr id="2050" name="Picture 2"/>
            <p:cNvPicPr>
              <a:picLocks noChangeAspect="1" noChangeArrowheads="1"/>
            </p:cNvPicPr>
            <p:nvPr/>
          </p:nvPicPr>
          <p:blipFill>
            <a:blip r:embed="rId3" cstate="print"/>
            <a:srcRect l="7060" t="5761" r="9311" b="3581"/>
            <a:stretch>
              <a:fillRect/>
            </a:stretch>
          </p:blipFill>
          <p:spPr bwMode="auto">
            <a:xfrm>
              <a:off x="3145055" y="3479531"/>
              <a:ext cx="5835316" cy="2622884"/>
            </a:xfrm>
            <a:prstGeom prst="rect">
              <a:avLst/>
            </a:prstGeom>
            <a:noFill/>
            <a:ln w="9525">
              <a:noFill/>
              <a:miter lim="800000"/>
              <a:headEnd/>
              <a:tailEnd/>
            </a:ln>
          </p:spPr>
        </p:pic>
        <p:graphicFrame>
          <p:nvGraphicFramePr>
            <p:cNvPr id="6" name="物件 5"/>
            <p:cNvGraphicFramePr>
              <a:graphicFrameLocks noChangeAspect="1"/>
            </p:cNvGraphicFramePr>
            <p:nvPr/>
          </p:nvGraphicFramePr>
          <p:xfrm>
            <a:off x="885600" y="3751912"/>
            <a:ext cx="1932655" cy="1051093"/>
          </p:xfrm>
          <a:graphic>
            <a:graphicData uri="http://schemas.openxmlformats.org/presentationml/2006/ole">
              <mc:AlternateContent xmlns:mc="http://schemas.openxmlformats.org/markup-compatibility/2006">
                <mc:Choice xmlns:v="urn:schemas-microsoft-com:vml" Requires="v">
                  <p:oleObj spid="_x0000_s2059" name="Equation" r:id="rId4" imgW="723586" imgH="393529" progId="Equation.3">
                    <p:embed/>
                  </p:oleObj>
                </mc:Choice>
                <mc:Fallback>
                  <p:oleObj name="Equation" r:id="rId4" imgW="723586" imgH="393529"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600" y="3751912"/>
                          <a:ext cx="1932655" cy="10510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598433" y="4890255"/>
              <a:ext cx="2542684" cy="830997"/>
            </a:xfrm>
            <a:prstGeom prst="rect">
              <a:avLst/>
            </a:prstGeom>
          </p:spPr>
          <p:txBody>
            <a:bodyPr wrap="none">
              <a:spAutoFit/>
            </a:bodyPr>
            <a:lstStyle/>
            <a:p>
              <a:pPr algn="ctr"/>
              <a:r>
                <a:rPr lang="en-US" altLang="zh-TW" sz="2400" b="1" i="1" dirty="0" smtClean="0">
                  <a:latin typeface="Times New Roman" pitchFamily="18" charset="0"/>
                  <a:cs typeface="Times New Roman" pitchFamily="18" charset="0"/>
                </a:rPr>
                <a:t>Measure v(t) </a:t>
              </a:r>
            </a:p>
            <a:p>
              <a:pPr algn="ctr"/>
              <a:r>
                <a:rPr lang="en-US" altLang="zh-TW" sz="2400" b="1" i="1" dirty="0" smtClean="0">
                  <a:latin typeface="Times New Roman" pitchFamily="18" charset="0"/>
                  <a:cs typeface="Times New Roman" pitchFamily="18" charset="0"/>
                  <a:sym typeface="Wingdings"/>
                </a:rPr>
                <a:t> a(t) &amp; F(t), x(t)</a:t>
              </a:r>
              <a:r>
                <a:rPr lang="en-US" altLang="zh-TW" sz="2400" b="1" i="1" dirty="0" smtClean="0">
                  <a:latin typeface="Times New Roman" pitchFamily="18" charset="0"/>
                  <a:cs typeface="Times New Roman" pitchFamily="18" charset="0"/>
                </a:rPr>
                <a:t> </a:t>
              </a:r>
              <a:endParaRPr lang="zh-TW" altLang="en-US" sz="2400" b="1" dirty="0">
                <a:latin typeface="Times New Roman" pitchFamily="18" charset="0"/>
                <a:cs typeface="Times New Roman" pitchFamily="18" charset="0"/>
              </a:endParaRPr>
            </a:p>
          </p:txBody>
        </p:sp>
        <p:sp>
          <p:nvSpPr>
            <p:cNvPr id="8" name="圓角矩形 7"/>
            <p:cNvSpPr/>
            <p:nvPr/>
          </p:nvSpPr>
          <p:spPr>
            <a:xfrm>
              <a:off x="452387" y="3513221"/>
              <a:ext cx="8518358" cy="2637322"/>
            </a:xfrm>
            <a:prstGeom prst="roundRect">
              <a:avLst>
                <a:gd name="adj" fmla="val 9003"/>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50000">
              <a:schemeClr val="bg1"/>
            </a:gs>
            <a:gs pos="100000">
              <a:schemeClr val="accent4">
                <a:lumMod val="20000"/>
                <a:lumOff val="8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55671" y="84224"/>
            <a:ext cx="6349666" cy="531793"/>
          </a:xfrm>
        </p:spPr>
        <p:txBody>
          <a:bodyPr/>
          <a:lstStyle/>
          <a:p>
            <a:r>
              <a:rPr lang="en-US" altLang="zh-TW" dirty="0" smtClean="0"/>
              <a:t>New Procedures</a:t>
            </a:r>
            <a:endParaRPr lang="zh-TW" altLang="en-US" dirty="0"/>
          </a:p>
        </p:txBody>
      </p:sp>
      <p:sp>
        <p:nvSpPr>
          <p:cNvPr id="3" name="內容版面配置區 2"/>
          <p:cNvSpPr>
            <a:spLocks noGrp="1"/>
          </p:cNvSpPr>
          <p:nvPr>
            <p:ph idx="1"/>
          </p:nvPr>
        </p:nvSpPr>
        <p:spPr>
          <a:xfrm>
            <a:off x="166037" y="584736"/>
            <a:ext cx="8939463" cy="3910261"/>
          </a:xfrm>
        </p:spPr>
        <p:txBody>
          <a:bodyPr>
            <a:noAutofit/>
          </a:bodyPr>
          <a:lstStyle/>
          <a:p>
            <a:pPr marL="269875" indent="-269875">
              <a:buNone/>
            </a:pPr>
            <a:r>
              <a:rPr lang="en-US" altLang="zh-TW" sz="2200" dirty="0" smtClean="0"/>
              <a:t>2. If, instead, the track is tilted by </a:t>
            </a:r>
            <a:r>
              <a:rPr lang="en-US" altLang="zh-TW" sz="2200" b="1" dirty="0" smtClean="0">
                <a:solidFill>
                  <a:srgbClr val="0000CC"/>
                </a:solidFill>
              </a:rPr>
              <a:t>an unknown angle </a:t>
            </a:r>
            <a:r>
              <a:rPr lang="en-US" altLang="zh-TW" sz="2200" b="1" i="1" dirty="0" smtClean="0">
                <a:solidFill>
                  <a:srgbClr val="0000CC"/>
                </a:solidFill>
              </a:rPr>
              <a:t>θ </a:t>
            </a:r>
            <a:r>
              <a:rPr lang="en-US" altLang="zh-TW" sz="2200" i="1" dirty="0" smtClean="0"/>
              <a:t>(typically </a:t>
            </a:r>
            <a:r>
              <a:rPr lang="en-US" altLang="zh-TW" sz="2200" dirty="0" smtClean="0"/>
              <a:t>about 3°), if </a:t>
            </a:r>
            <a:r>
              <a:rPr lang="en-US" altLang="zh-TW" sz="2200" b="1" i="1" dirty="0" smtClean="0">
                <a:solidFill>
                  <a:srgbClr val="0000CC"/>
                </a:solidFill>
              </a:rPr>
              <a:t>M is unknown</a:t>
            </a:r>
            <a:r>
              <a:rPr lang="en-US" altLang="zh-TW" sz="2200" i="1" dirty="0" smtClean="0"/>
              <a:t> without friction </a:t>
            </a:r>
            <a:r>
              <a:rPr lang="en-US" altLang="zh-TW" sz="2200" i="1" dirty="0" err="1" smtClean="0"/>
              <a:t>effcet</a:t>
            </a:r>
            <a:r>
              <a:rPr lang="en-US" altLang="zh-TW" sz="2200" i="1" dirty="0" smtClean="0"/>
              <a:t> or including </a:t>
            </a:r>
            <a:r>
              <a:rPr lang="en-US" altLang="zh-TW" sz="2200" i="1" dirty="0" smtClean="0">
                <a:solidFill>
                  <a:srgbClr val="FF0000"/>
                </a:solidFill>
              </a:rPr>
              <a:t> friction effect</a:t>
            </a:r>
            <a:r>
              <a:rPr lang="en-US" altLang="zh-TW" sz="2200" i="1" dirty="0" smtClean="0"/>
              <a:t>, </a:t>
            </a:r>
            <a:r>
              <a:rPr lang="en-US" altLang="zh-TW" sz="2200" dirty="0" smtClean="0"/>
              <a:t>students encounter a much richer problem, illustrated in Fig. 1. </a:t>
            </a:r>
          </a:p>
          <a:p>
            <a:pPr marL="355600" indent="-355600">
              <a:spcBef>
                <a:spcPts val="400"/>
              </a:spcBef>
              <a:buAutoNum type="alphaLcParenBoth"/>
            </a:pPr>
            <a:r>
              <a:rPr lang="en-US" altLang="zh-TW" sz="2200" b="1" i="1" dirty="0" smtClean="0">
                <a:solidFill>
                  <a:srgbClr val="FF0000"/>
                </a:solidFill>
              </a:rPr>
              <a:t>If friction is not ignored</a:t>
            </a:r>
            <a:r>
              <a:rPr lang="en-US" altLang="zh-TW" sz="2200" b="1" dirty="0" smtClean="0">
                <a:solidFill>
                  <a:srgbClr val="FF0000"/>
                </a:solidFill>
              </a:rPr>
              <a:t>, </a:t>
            </a:r>
          </a:p>
          <a:p>
            <a:pPr marL="539750" indent="-184150">
              <a:lnSpc>
                <a:spcPct val="100000"/>
              </a:lnSpc>
              <a:spcBef>
                <a:spcPts val="0"/>
              </a:spcBef>
              <a:buSzPct val="80000"/>
              <a:buFont typeface="Wingdings" pitchFamily="2" charset="2"/>
              <a:buChar char="l"/>
            </a:pPr>
            <a:r>
              <a:rPr lang="en-US" altLang="zh-TW" sz="2200" dirty="0" smtClean="0"/>
              <a:t>for </a:t>
            </a:r>
            <a:r>
              <a:rPr lang="en-US" altLang="zh-TW" sz="2200" b="1" i="1" dirty="0" smtClean="0"/>
              <a:t>m significantly larger than </a:t>
            </a:r>
            <a:r>
              <a:rPr lang="en-US" altLang="zh-TW" sz="2200" b="1" i="1" dirty="0" err="1" smtClean="0"/>
              <a:t>Msin</a:t>
            </a:r>
            <a:r>
              <a:rPr lang="en-US" altLang="zh-TW" sz="2200" b="1" i="1" dirty="0" smtClean="0"/>
              <a:t> </a:t>
            </a:r>
            <a:r>
              <a:rPr lang="en-US" altLang="zh-TW" sz="2200" b="1" i="1" dirty="0" smtClean="0">
                <a:sym typeface="Symbol"/>
              </a:rPr>
              <a:t></a:t>
            </a:r>
            <a:r>
              <a:rPr lang="en-US" altLang="zh-TW" sz="2200" i="1" dirty="0" smtClean="0"/>
              <a:t>, the cart moves up </a:t>
            </a:r>
            <a:r>
              <a:rPr lang="en-US" altLang="zh-TW" sz="2200" dirty="0" smtClean="0"/>
              <a:t>the sloping track with an acceleration </a:t>
            </a:r>
            <a:r>
              <a:rPr lang="en-US" altLang="zh-TW" sz="2200" b="1" i="1" dirty="0" smtClean="0"/>
              <a:t>a</a:t>
            </a:r>
            <a:r>
              <a:rPr lang="en-US" altLang="zh-TW" sz="2200" b="1" i="1" baseline="-25000" dirty="0" smtClean="0"/>
              <a:t>+</a:t>
            </a:r>
            <a:r>
              <a:rPr lang="en-US" altLang="zh-TW" sz="2200" i="1" dirty="0" smtClean="0"/>
              <a:t>; </a:t>
            </a:r>
          </a:p>
          <a:p>
            <a:pPr marL="539750" indent="-184150">
              <a:lnSpc>
                <a:spcPct val="100000"/>
              </a:lnSpc>
              <a:spcBef>
                <a:spcPts val="0"/>
              </a:spcBef>
              <a:buSzPct val="80000"/>
              <a:buFont typeface="Wingdings" pitchFamily="2" charset="2"/>
              <a:buChar char="l"/>
            </a:pPr>
            <a:r>
              <a:rPr lang="en-US" altLang="zh-TW" sz="2200" i="1" dirty="0" smtClean="0"/>
              <a:t>for </a:t>
            </a:r>
            <a:r>
              <a:rPr lang="en-US" altLang="zh-TW" sz="2200" b="1" i="1" dirty="0" smtClean="0"/>
              <a:t>significantly </a:t>
            </a:r>
            <a:r>
              <a:rPr lang="en-US" altLang="zh-TW" sz="2200" b="1" dirty="0" smtClean="0"/>
              <a:t>smaller values of </a:t>
            </a:r>
            <a:r>
              <a:rPr lang="en-US" altLang="zh-TW" sz="2200" b="1" i="1" dirty="0" smtClean="0"/>
              <a:t>m</a:t>
            </a:r>
            <a:r>
              <a:rPr lang="en-US" altLang="zh-TW" sz="2200" i="1" dirty="0" smtClean="0"/>
              <a:t>, the cart descends the slope with acceleration a</a:t>
            </a:r>
            <a:r>
              <a:rPr lang="en-US" altLang="zh-TW" sz="2200" i="1" baseline="-25000" dirty="0" smtClean="0"/>
              <a:t>–</a:t>
            </a:r>
            <a:r>
              <a:rPr lang="en-US" altLang="zh-TW" sz="2200" i="1" dirty="0" smtClean="0"/>
              <a:t>. </a:t>
            </a:r>
          </a:p>
          <a:p>
            <a:pPr marL="457200" indent="-457200">
              <a:spcBef>
                <a:spcPts val="400"/>
              </a:spcBef>
              <a:buNone/>
            </a:pPr>
            <a:r>
              <a:rPr lang="en-US" altLang="zh-TW" sz="2200" dirty="0" smtClean="0">
                <a:solidFill>
                  <a:srgbClr val="FF0000"/>
                </a:solidFill>
              </a:rPr>
              <a:t>(b)  </a:t>
            </a:r>
            <a:r>
              <a:rPr lang="en-US" altLang="zh-TW" sz="2200" b="1" i="1" dirty="0" smtClean="0">
                <a:solidFill>
                  <a:srgbClr val="FF0000"/>
                </a:solidFill>
              </a:rPr>
              <a:t>If the effective friction force is modeled as a constant </a:t>
            </a:r>
            <a:r>
              <a:rPr lang="en-US" altLang="zh-TW" sz="2200" b="1" dirty="0" smtClean="0">
                <a:solidFill>
                  <a:srgbClr val="FF0000"/>
                </a:solidFill>
              </a:rPr>
              <a:t>force </a:t>
            </a:r>
            <a:r>
              <a:rPr lang="en-US" altLang="zh-TW" sz="2200" b="1" i="1" dirty="0" smtClean="0">
                <a:solidFill>
                  <a:srgbClr val="FF0000"/>
                </a:solidFill>
              </a:rPr>
              <a:t>F</a:t>
            </a:r>
            <a:r>
              <a:rPr lang="en-US" altLang="zh-TW" sz="2200" b="1" i="1" baseline="-25000" dirty="0" smtClean="0">
                <a:solidFill>
                  <a:srgbClr val="FF0000"/>
                </a:solidFill>
              </a:rPr>
              <a:t>f</a:t>
            </a:r>
            <a:r>
              <a:rPr lang="en-US" altLang="zh-TW" sz="2200" b="1" i="1" dirty="0" smtClean="0">
                <a:solidFill>
                  <a:srgbClr val="FF0000"/>
                </a:solidFill>
              </a:rPr>
              <a:t> </a:t>
            </a:r>
            <a:r>
              <a:rPr lang="en-US" altLang="zh-TW" sz="2200" i="1" dirty="0" smtClean="0"/>
              <a:t>opposing the motion, then</a:t>
            </a:r>
            <a:endParaRPr lang="zh-TW" altLang="en-US" sz="2200" dirty="0"/>
          </a:p>
        </p:txBody>
      </p:sp>
      <p:sp>
        <p:nvSpPr>
          <p:cNvPr id="6" name="圓角矩形 5"/>
          <p:cNvSpPr/>
          <p:nvPr/>
        </p:nvSpPr>
        <p:spPr>
          <a:xfrm>
            <a:off x="163632" y="4379495"/>
            <a:ext cx="8893743" cy="2332998"/>
          </a:xfrm>
          <a:prstGeom prst="roundRect">
            <a:avLst>
              <a:gd name="adj" fmla="val 5665"/>
            </a:avLst>
          </a:prstGeom>
          <a:gradFill>
            <a:gsLst>
              <a:gs pos="0">
                <a:schemeClr val="accent4">
                  <a:lumMod val="20000"/>
                  <a:lumOff val="80000"/>
                </a:schemeClr>
              </a:gs>
              <a:gs pos="50000">
                <a:schemeClr val="bg1"/>
              </a:gs>
              <a:gs pos="100000">
                <a:schemeClr val="accent4">
                  <a:lumMod val="20000"/>
                  <a:lumOff val="80000"/>
                </a:schemeClr>
              </a:gs>
              <a:gs pos="100000">
                <a:schemeClr val="accent1">
                  <a:tint val="23500"/>
                  <a:satMod val="160000"/>
                </a:schemeClr>
              </a:gs>
            </a:gsLst>
            <a:lin ang="5400000" scaled="0"/>
          </a:gradFill>
          <a:ln w="222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74" name="Picture 2"/>
          <p:cNvPicPr>
            <a:picLocks noChangeAspect="1" noChangeArrowheads="1"/>
          </p:cNvPicPr>
          <p:nvPr/>
        </p:nvPicPr>
        <p:blipFill>
          <a:blip r:embed="rId2" cstate="print"/>
          <a:srcRect/>
          <a:stretch>
            <a:fillRect/>
          </a:stretch>
        </p:blipFill>
        <p:spPr bwMode="auto">
          <a:xfrm>
            <a:off x="2772078" y="4474012"/>
            <a:ext cx="4109988" cy="942290"/>
          </a:xfrm>
          <a:prstGeom prst="rect">
            <a:avLst/>
          </a:prstGeom>
          <a:noFill/>
          <a:ln w="19050">
            <a:solidFill>
              <a:schemeClr val="accent5">
                <a:lumMod val="60000"/>
                <a:lumOff val="40000"/>
              </a:schemeClr>
            </a:solidFill>
            <a:miter lim="800000"/>
            <a:headEnd/>
            <a:tailEnd/>
          </a:ln>
        </p:spPr>
      </p:pic>
      <p:sp>
        <p:nvSpPr>
          <p:cNvPr id="5" name="矩形 4"/>
          <p:cNvSpPr/>
          <p:nvPr/>
        </p:nvSpPr>
        <p:spPr>
          <a:xfrm>
            <a:off x="154006" y="5404660"/>
            <a:ext cx="8903369" cy="1259576"/>
          </a:xfrm>
          <a:prstGeom prst="rect">
            <a:avLst/>
          </a:prstGeom>
        </p:spPr>
        <p:txBody>
          <a:bodyPr wrap="square">
            <a:spAutoFit/>
          </a:bodyPr>
          <a:lstStyle/>
          <a:p>
            <a:pPr>
              <a:lnSpc>
                <a:spcPct val="110000"/>
              </a:lnSpc>
              <a:spcBef>
                <a:spcPts val="600"/>
              </a:spcBef>
            </a:pPr>
            <a:r>
              <a:rPr lang="en-US" altLang="zh-TW" sz="2200" dirty="0" smtClean="0">
                <a:solidFill>
                  <a:srgbClr val="0000CC"/>
                </a:solidFill>
                <a:latin typeface="Times New Roman" pitchFamily="18" charset="0"/>
                <a:cs typeface="Times New Roman" pitchFamily="18" charset="0"/>
              </a:rPr>
              <a:t>By </a:t>
            </a:r>
            <a:r>
              <a:rPr lang="en-US" altLang="zh-TW" sz="2200" b="1" dirty="0" smtClean="0">
                <a:solidFill>
                  <a:srgbClr val="0000CC"/>
                </a:solidFill>
                <a:latin typeface="Times New Roman" pitchFamily="18" charset="0"/>
                <a:cs typeface="Times New Roman" pitchFamily="18" charset="0"/>
              </a:rPr>
              <a:t>measuring </a:t>
            </a:r>
            <a:r>
              <a:rPr lang="en-US" altLang="zh-TW" sz="2200" b="1" i="1" dirty="0" smtClean="0">
                <a:solidFill>
                  <a:srgbClr val="0000CC"/>
                </a:solidFill>
                <a:latin typeface="Times New Roman" pitchFamily="18" charset="0"/>
                <a:cs typeface="Times New Roman" pitchFamily="18" charset="0"/>
              </a:rPr>
              <a:t>a(m) for numerous values of m</a:t>
            </a:r>
            <a:r>
              <a:rPr lang="en-US" altLang="zh-TW" sz="2200" i="1" dirty="0" smtClean="0">
                <a:latin typeface="Times New Roman" pitchFamily="18" charset="0"/>
                <a:cs typeface="Times New Roman" pitchFamily="18" charset="0"/>
              </a:rPr>
              <a:t>, for both </a:t>
            </a:r>
            <a:r>
              <a:rPr lang="en-US" altLang="zh-TW" sz="2200" dirty="0" smtClean="0">
                <a:latin typeface="Times New Roman" pitchFamily="18" charset="0"/>
                <a:cs typeface="Times New Roman" pitchFamily="18" charset="0"/>
              </a:rPr>
              <a:t>directions of motion, </a:t>
            </a:r>
          </a:p>
          <a:p>
            <a:pPr marL="269875" indent="-269875">
              <a:lnSpc>
                <a:spcPct val="110000"/>
              </a:lnSpc>
              <a:spcBef>
                <a:spcPts val="600"/>
              </a:spcBef>
            </a:pPr>
            <a:r>
              <a:rPr lang="en-US" altLang="zh-TW" sz="2200" dirty="0" smtClean="0">
                <a:latin typeface="Times New Roman" pitchFamily="18" charset="0"/>
                <a:cs typeface="Times New Roman" pitchFamily="18" charset="0"/>
                <a:sym typeface="Wingdings"/>
              </a:rPr>
              <a:t></a:t>
            </a:r>
            <a:r>
              <a:rPr lang="en-US" altLang="zh-TW" sz="2200" dirty="0" smtClean="0">
                <a:latin typeface="Times New Roman" pitchFamily="18" charset="0"/>
                <a:cs typeface="Times New Roman" pitchFamily="18" charset="0"/>
              </a:rPr>
              <a:t>one can easily evaluate (1) the friction force </a:t>
            </a:r>
            <a:r>
              <a:rPr lang="en-US" altLang="zh-TW" sz="2200" i="1" dirty="0" smtClean="0">
                <a:latin typeface="Times New Roman" pitchFamily="18" charset="0"/>
                <a:cs typeface="Times New Roman" pitchFamily="18" charset="0"/>
              </a:rPr>
              <a:t>F</a:t>
            </a:r>
            <a:r>
              <a:rPr lang="en-US" altLang="zh-TW" sz="2200" i="1" baseline="-25000" dirty="0" smtClean="0">
                <a:latin typeface="Times New Roman" pitchFamily="18" charset="0"/>
                <a:cs typeface="Times New Roman" pitchFamily="18" charset="0"/>
              </a:rPr>
              <a:t>f</a:t>
            </a:r>
            <a:r>
              <a:rPr lang="en-US" altLang="zh-TW" sz="2200" i="1" dirty="0" smtClean="0">
                <a:latin typeface="Times New Roman" pitchFamily="18" charset="0"/>
                <a:cs typeface="Times New Roman" pitchFamily="18" charset="0"/>
              </a:rPr>
              <a:t>, </a:t>
            </a:r>
            <a:r>
              <a:rPr lang="en-US" altLang="zh-TW" sz="2200" dirty="0" smtClean="0">
                <a:latin typeface="Times New Roman" pitchFamily="18" charset="0"/>
                <a:cs typeface="Times New Roman" pitchFamily="18" charset="0"/>
              </a:rPr>
              <a:t>(2)</a:t>
            </a:r>
            <a:r>
              <a:rPr lang="en-US" altLang="zh-TW" sz="2200" i="1" dirty="0" smtClean="0">
                <a:latin typeface="Times New Roman" pitchFamily="18" charset="0"/>
                <a:cs typeface="Times New Roman" pitchFamily="18" charset="0"/>
              </a:rPr>
              <a:t>the unknown track angle θ, and, in particular, </a:t>
            </a:r>
            <a:r>
              <a:rPr lang="en-US" altLang="zh-TW" sz="2200" dirty="0" smtClean="0">
                <a:latin typeface="Times New Roman" pitchFamily="18" charset="0"/>
                <a:cs typeface="Times New Roman" pitchFamily="18" charset="0"/>
              </a:rPr>
              <a:t>(3) </a:t>
            </a:r>
            <a:r>
              <a:rPr lang="en-US" altLang="zh-TW" sz="2200" i="1" dirty="0" smtClean="0">
                <a:latin typeface="Times New Roman" pitchFamily="18" charset="0"/>
                <a:cs typeface="Times New Roman" pitchFamily="18" charset="0"/>
              </a:rPr>
              <a:t>the </a:t>
            </a:r>
            <a:r>
              <a:rPr lang="en-US" altLang="zh-TW" sz="2200" dirty="0" smtClean="0">
                <a:latin typeface="Times New Roman" pitchFamily="18" charset="0"/>
                <a:cs typeface="Times New Roman" pitchFamily="18" charset="0"/>
              </a:rPr>
              <a:t>unknown cart mass </a:t>
            </a:r>
            <a:r>
              <a:rPr lang="en-US" altLang="zh-TW" sz="2200" i="1" dirty="0" smtClean="0">
                <a:latin typeface="Times New Roman" pitchFamily="18" charset="0"/>
                <a:cs typeface="Times New Roman" pitchFamily="18" charset="0"/>
              </a:rPr>
              <a:t>M.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7916" y="204080"/>
            <a:ext cx="6349666" cy="664143"/>
          </a:xfrm>
        </p:spPr>
        <p:txBody>
          <a:bodyPr/>
          <a:lstStyle/>
          <a:p>
            <a:r>
              <a:rPr lang="en-US" altLang="zh-TW" dirty="0" smtClean="0"/>
              <a:t>Confirmation of Measuring Results</a:t>
            </a:r>
            <a:endParaRPr lang="zh-TW" altLang="en-US" dirty="0"/>
          </a:p>
        </p:txBody>
      </p:sp>
      <p:sp>
        <p:nvSpPr>
          <p:cNvPr id="3" name="內容版面配置區 2"/>
          <p:cNvSpPr>
            <a:spLocks noGrp="1"/>
          </p:cNvSpPr>
          <p:nvPr>
            <p:ph idx="1"/>
          </p:nvPr>
        </p:nvSpPr>
        <p:spPr>
          <a:xfrm>
            <a:off x="204537" y="852280"/>
            <a:ext cx="8717041" cy="5548520"/>
          </a:xfrm>
        </p:spPr>
        <p:txBody>
          <a:bodyPr>
            <a:normAutofit/>
          </a:bodyPr>
          <a:lstStyle/>
          <a:p>
            <a:r>
              <a:rPr lang="en-US" altLang="zh-TW" dirty="0" smtClean="0">
                <a:solidFill>
                  <a:srgbClr val="0000CC"/>
                </a:solidFill>
              </a:rPr>
              <a:t>The unknown cart mass M </a:t>
            </a:r>
            <a:r>
              <a:rPr lang="en-US" altLang="zh-TW" dirty="0" smtClean="0"/>
              <a:t>can easily be compared to a direct measurement using a triple beam balance (</a:t>
            </a:r>
            <a:r>
              <a:rPr lang="zh-TW" altLang="en-US" dirty="0" smtClean="0"/>
              <a:t>三樑天平</a:t>
            </a:r>
            <a:r>
              <a:rPr lang="en-US" altLang="zh-TW" dirty="0" smtClean="0"/>
              <a:t>), leading to a very satisfying result. </a:t>
            </a:r>
          </a:p>
          <a:p>
            <a:r>
              <a:rPr lang="en-US" altLang="zh-TW" dirty="0" smtClean="0"/>
              <a:t>The same strategy has been used by other authors</a:t>
            </a:r>
            <a:r>
              <a:rPr lang="en-US" altLang="zh-TW" baseline="30000" dirty="0" smtClean="0"/>
              <a:t>1,2</a:t>
            </a:r>
            <a:r>
              <a:rPr lang="en-US" altLang="zh-TW" dirty="0" smtClean="0"/>
              <a:t> </a:t>
            </a:r>
            <a:r>
              <a:rPr lang="en-US" altLang="zh-TW" dirty="0" smtClean="0">
                <a:solidFill>
                  <a:srgbClr val="0000CC"/>
                </a:solidFill>
              </a:rPr>
              <a:t>to determine the effective coefficient of friction of a cart rolling on a track</a:t>
            </a:r>
            <a:r>
              <a:rPr lang="en-US" altLang="zh-TW" dirty="0" smtClean="0"/>
              <a:t>. </a:t>
            </a:r>
          </a:p>
          <a:p>
            <a:r>
              <a:rPr lang="en-US" altLang="zh-TW" dirty="0" smtClean="0"/>
              <a:t>While this is also an interesting application, there is no convincing way for students to evaluate the correctness of their work. </a:t>
            </a:r>
          </a:p>
          <a:p>
            <a:r>
              <a:rPr lang="en-US" altLang="zh-TW" dirty="0" smtClean="0"/>
              <a:t>The evaluation of the cart mass M, which can be confirmed by direct measurement, makes for a more suitable lab exercise. See also Ref. 3.</a:t>
            </a:r>
          </a:p>
          <a:p>
            <a:r>
              <a:rPr lang="en-US" altLang="zh-TW" dirty="0" smtClean="0"/>
              <a:t>Fig. 2 illustrates data </a:t>
            </a:r>
            <a:r>
              <a:rPr lang="en-US" altLang="zh-TW" i="1" dirty="0" smtClean="0"/>
              <a:t>v</a:t>
            </a:r>
            <a:r>
              <a:rPr lang="en-US" altLang="zh-TW" dirty="0" smtClean="0"/>
              <a:t>(</a:t>
            </a:r>
            <a:r>
              <a:rPr lang="en-US" altLang="zh-TW" i="1" dirty="0" smtClean="0"/>
              <a:t>t</a:t>
            </a:r>
            <a:r>
              <a:rPr lang="en-US" altLang="zh-TW" dirty="0" smtClean="0"/>
              <a:t>) taken using a </a:t>
            </a:r>
            <a:r>
              <a:rPr lang="en-US" altLang="zh-TW" dirty="0" err="1" smtClean="0"/>
              <a:t>photogate</a:t>
            </a:r>
            <a:r>
              <a:rPr lang="en-US" altLang="zh-TW" dirty="0" smtClean="0"/>
              <a:t>.</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3" cstate="print">
            <a:lum bright="-20000" contrast="20000"/>
          </a:blip>
          <a:srcRect/>
          <a:stretch>
            <a:fillRect/>
          </a:stretch>
        </p:blipFill>
        <p:spPr bwMode="auto">
          <a:xfrm>
            <a:off x="193026" y="1920500"/>
            <a:ext cx="5798521" cy="4023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標題 1"/>
          <p:cNvSpPr>
            <a:spLocks noGrp="1"/>
          </p:cNvSpPr>
          <p:nvPr>
            <p:ph type="title"/>
          </p:nvPr>
        </p:nvSpPr>
        <p:spPr>
          <a:xfrm>
            <a:off x="974558" y="0"/>
            <a:ext cx="4704347" cy="649705"/>
          </a:xfrm>
        </p:spPr>
        <p:txBody>
          <a:bodyPr>
            <a:normAutofit/>
          </a:bodyPr>
          <a:lstStyle/>
          <a:p>
            <a:r>
              <a:rPr lang="en-US" altLang="zh-TW" sz="3600" dirty="0" smtClean="0"/>
              <a:t>Data and analysis</a:t>
            </a:r>
            <a:endParaRPr lang="zh-TW" altLang="en-US" sz="3600" dirty="0"/>
          </a:p>
        </p:txBody>
      </p:sp>
      <p:sp>
        <p:nvSpPr>
          <p:cNvPr id="3" name="內容版面配置區 2"/>
          <p:cNvSpPr>
            <a:spLocks noGrp="1"/>
          </p:cNvSpPr>
          <p:nvPr>
            <p:ph idx="1"/>
          </p:nvPr>
        </p:nvSpPr>
        <p:spPr>
          <a:xfrm>
            <a:off x="72193" y="613611"/>
            <a:ext cx="9071807" cy="1426946"/>
          </a:xfrm>
        </p:spPr>
        <p:txBody>
          <a:bodyPr>
            <a:normAutofit/>
          </a:bodyPr>
          <a:lstStyle/>
          <a:p>
            <a:pPr marL="457200" indent="-457200">
              <a:buAutoNum type="arabicPeriod" startAt="3"/>
            </a:pPr>
            <a:r>
              <a:rPr lang="en-US" altLang="zh-TW" dirty="0" smtClean="0"/>
              <a:t>The data </a:t>
            </a:r>
            <a:r>
              <a:rPr lang="en-US" altLang="zh-TW" i="1" dirty="0" smtClean="0"/>
              <a:t>v</a:t>
            </a:r>
            <a:r>
              <a:rPr lang="en-US" altLang="zh-TW" dirty="0" smtClean="0"/>
              <a:t>(</a:t>
            </a:r>
            <a:r>
              <a:rPr lang="en-US" altLang="zh-TW" i="1" dirty="0" smtClean="0"/>
              <a:t>t</a:t>
            </a:r>
            <a:r>
              <a:rPr lang="en-US" altLang="zh-TW" dirty="0" smtClean="0"/>
              <a:t>)</a:t>
            </a:r>
            <a:r>
              <a:rPr lang="en-US" altLang="zh-TW" i="1" dirty="0" smtClean="0"/>
              <a:t> </a:t>
            </a:r>
            <a:r>
              <a:rPr lang="en-US" altLang="zh-TW" dirty="0" smtClean="0"/>
              <a:t>(taken by a </a:t>
            </a:r>
            <a:r>
              <a:rPr lang="en-US" altLang="zh-TW" dirty="0" err="1" smtClean="0"/>
              <a:t>photogate</a:t>
            </a:r>
            <a:r>
              <a:rPr lang="en-US" altLang="zh-TW" dirty="0" smtClean="0"/>
              <a:t>) shall fall</a:t>
            </a:r>
            <a:r>
              <a:rPr lang="en-US" altLang="zh-TW" i="1" dirty="0" smtClean="0"/>
              <a:t> </a:t>
            </a:r>
            <a:r>
              <a:rPr lang="en-US" altLang="zh-TW" dirty="0" smtClean="0"/>
              <a:t>quite nicely onto two straight lines, with x-intercepts at m</a:t>
            </a:r>
            <a:r>
              <a:rPr lang="en-US" altLang="zh-TW" baseline="-25000" dirty="0" smtClean="0"/>
              <a:t>+</a:t>
            </a:r>
            <a:r>
              <a:rPr lang="en-US" altLang="zh-TW" dirty="0" smtClean="0"/>
              <a:t> and m</a:t>
            </a:r>
            <a:r>
              <a:rPr lang="en-US" altLang="zh-TW" baseline="-25000" dirty="0" smtClean="0"/>
              <a:t>-</a:t>
            </a:r>
            <a:r>
              <a:rPr lang="en-US" altLang="zh-TW" dirty="0" smtClean="0"/>
              <a:t> as shown in Fig. 2</a:t>
            </a:r>
            <a:endParaRPr lang="en-US" altLang="zh-TW" baseline="-25000" dirty="0" smtClean="0"/>
          </a:p>
          <a:p>
            <a:pPr marL="360363" indent="-360363">
              <a:spcBef>
                <a:spcPts val="0"/>
              </a:spcBef>
              <a:buNone/>
            </a:pPr>
            <a:r>
              <a:rPr lang="en-US" altLang="zh-TW" b="1" dirty="0" smtClean="0">
                <a:solidFill>
                  <a:srgbClr val="0000CC"/>
                </a:solidFill>
              </a:rPr>
              <a:t>(1) Solving Eq. (2) for the intercepts (</a:t>
            </a:r>
            <a:r>
              <a:rPr lang="en-US" altLang="zh-TW" b="1" i="1" dirty="0" smtClean="0">
                <a:solidFill>
                  <a:srgbClr val="0000CC"/>
                </a:solidFill>
              </a:rPr>
              <a:t>a</a:t>
            </a:r>
            <a:r>
              <a:rPr lang="en-US" altLang="zh-TW" b="1" i="1" u="sng" baseline="-25000" dirty="0" smtClean="0">
                <a:solidFill>
                  <a:srgbClr val="0000CC"/>
                </a:solidFill>
              </a:rPr>
              <a:t>+</a:t>
            </a:r>
            <a:r>
              <a:rPr lang="en-US" altLang="zh-TW" b="1" i="1" dirty="0" smtClean="0">
                <a:solidFill>
                  <a:srgbClr val="0000CC"/>
                </a:solidFill>
              </a:rPr>
              <a:t> </a:t>
            </a:r>
            <a:r>
              <a:rPr lang="en-US" altLang="zh-TW" b="1" dirty="0" smtClean="0">
                <a:solidFill>
                  <a:srgbClr val="0000CC"/>
                </a:solidFill>
              </a:rPr>
              <a:t>= 0), to obtain </a:t>
            </a:r>
            <a:r>
              <a:rPr lang="en-US" altLang="zh-TW" b="1" i="1" dirty="0" smtClean="0">
                <a:solidFill>
                  <a:srgbClr val="0000CC"/>
                </a:solidFill>
              </a:rPr>
              <a:t>F</a:t>
            </a:r>
            <a:r>
              <a:rPr lang="en-US" altLang="zh-TW" b="1" i="1" baseline="-25000" dirty="0" smtClean="0">
                <a:solidFill>
                  <a:srgbClr val="0000CC"/>
                </a:solidFill>
              </a:rPr>
              <a:t>f</a:t>
            </a:r>
            <a:r>
              <a:rPr lang="en-US" altLang="zh-TW" b="1" i="1" dirty="0" smtClean="0">
                <a:solidFill>
                  <a:srgbClr val="0000CC"/>
                </a:solidFill>
              </a:rPr>
              <a:t>  </a:t>
            </a:r>
            <a:r>
              <a:rPr lang="en-US" altLang="zh-TW" b="1" dirty="0" smtClean="0">
                <a:solidFill>
                  <a:srgbClr val="0000CC"/>
                </a:solidFill>
              </a:rPr>
              <a:t>and</a:t>
            </a:r>
            <a:r>
              <a:rPr lang="en-US" altLang="zh-TW" b="1" i="1" dirty="0" smtClean="0">
                <a:solidFill>
                  <a:srgbClr val="0000CC"/>
                </a:solidFill>
              </a:rPr>
              <a:t>  M.</a:t>
            </a:r>
          </a:p>
        </p:txBody>
      </p:sp>
      <p:graphicFrame>
        <p:nvGraphicFramePr>
          <p:cNvPr id="7" name="物件 6"/>
          <p:cNvGraphicFramePr>
            <a:graphicFrameLocks noChangeAspect="1"/>
          </p:cNvGraphicFramePr>
          <p:nvPr/>
        </p:nvGraphicFramePr>
        <p:xfrm>
          <a:off x="6134703" y="2050415"/>
          <a:ext cx="2884172" cy="1741940"/>
        </p:xfrm>
        <a:graphic>
          <a:graphicData uri="http://schemas.openxmlformats.org/presentationml/2006/ole">
            <mc:AlternateContent xmlns:mc="http://schemas.openxmlformats.org/markup-compatibility/2006">
              <mc:Choice xmlns:v="urn:schemas-microsoft-com:vml" Requires="v">
                <p:oleObj spid="_x0000_s4116" name="Equation" r:id="rId4" imgW="1473200" imgH="889000" progId="Equation.3">
                  <p:embed/>
                </p:oleObj>
              </mc:Choice>
              <mc:Fallback>
                <p:oleObj name="Equation" r:id="rId4" imgW="1473200" imgH="8890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703" y="2050415"/>
                        <a:ext cx="2884172" cy="1741940"/>
                      </a:xfrm>
                      <a:prstGeom prst="rect">
                        <a:avLst/>
                      </a:prstGeom>
                      <a:solidFill>
                        <a:srgbClr val="CCFFCC"/>
                      </a:solidFill>
                      <a:ln w="19050">
                        <a:solidFill>
                          <a:srgbClr val="008000"/>
                        </a:solidFill>
                        <a:miter lim="800000"/>
                        <a:headEnd/>
                        <a:tailEnd/>
                      </a:ln>
                    </p:spPr>
                  </p:pic>
                </p:oleObj>
              </mc:Fallback>
            </mc:AlternateContent>
          </a:graphicData>
        </a:graphic>
      </p:graphicFrame>
      <p:sp>
        <p:nvSpPr>
          <p:cNvPr id="9" name="矩形 8"/>
          <p:cNvSpPr/>
          <p:nvPr/>
        </p:nvSpPr>
        <p:spPr>
          <a:xfrm>
            <a:off x="6317946" y="3841514"/>
            <a:ext cx="2075935" cy="461665"/>
          </a:xfrm>
          <a:prstGeom prst="rect">
            <a:avLst/>
          </a:prstGeom>
        </p:spPr>
        <p:txBody>
          <a:bodyPr wrap="square">
            <a:spAutoFit/>
          </a:bodyPr>
          <a:lstStyle/>
          <a:p>
            <a:r>
              <a:rPr lang="en-US" altLang="zh-TW" sz="2400" i="1" dirty="0" smtClean="0">
                <a:latin typeface="Times New Roman" pitchFamily="18" charset="0"/>
                <a:cs typeface="Times New Roman" pitchFamily="18" charset="0"/>
              </a:rPr>
              <a:t>Similarly,</a:t>
            </a:r>
            <a:endParaRPr lang="zh-TW" altLang="en-US" sz="2400" dirty="0">
              <a:latin typeface="Times New Roman" pitchFamily="18" charset="0"/>
              <a:cs typeface="Times New Roman" pitchFamily="18" charset="0"/>
            </a:endParaRPr>
          </a:p>
        </p:txBody>
      </p:sp>
      <p:graphicFrame>
        <p:nvGraphicFramePr>
          <p:cNvPr id="4102" name="Object 6"/>
          <p:cNvGraphicFramePr>
            <a:graphicFrameLocks noChangeAspect="1"/>
          </p:cNvGraphicFramePr>
          <p:nvPr/>
        </p:nvGraphicFramePr>
        <p:xfrm>
          <a:off x="6289082" y="4368160"/>
          <a:ext cx="2613025" cy="1347788"/>
        </p:xfrm>
        <a:graphic>
          <a:graphicData uri="http://schemas.openxmlformats.org/presentationml/2006/ole">
            <mc:AlternateContent xmlns:mc="http://schemas.openxmlformats.org/markup-compatibility/2006">
              <mc:Choice xmlns:v="urn:schemas-microsoft-com:vml" Requires="v">
                <p:oleObj spid="_x0000_s4117" name="Equation" r:id="rId6" imgW="1231366" imgH="634725" progId="Equation.3">
                  <p:embed/>
                </p:oleObj>
              </mc:Choice>
              <mc:Fallback>
                <p:oleObj name="Equation" r:id="rId6" imgW="1231366" imgH="634725"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9082" y="4368160"/>
                        <a:ext cx="2613025" cy="1347788"/>
                      </a:xfrm>
                      <a:prstGeom prst="rect">
                        <a:avLst/>
                      </a:prstGeom>
                      <a:solidFill>
                        <a:srgbClr val="CCFFCC"/>
                      </a:solidFill>
                      <a:ln w="19050">
                        <a:solidFill>
                          <a:srgbClr val="008000"/>
                        </a:solidFill>
                        <a:miter lim="800000"/>
                        <a:headEnd/>
                        <a:tailEnd/>
                      </a:ln>
                    </p:spPr>
                  </p:pic>
                </p:oleObj>
              </mc:Fallback>
            </mc:AlternateContent>
          </a:graphicData>
        </a:graphic>
      </p:graphicFrame>
      <p:grpSp>
        <p:nvGrpSpPr>
          <p:cNvPr id="16" name="群組 15"/>
          <p:cNvGrpSpPr/>
          <p:nvPr/>
        </p:nvGrpSpPr>
        <p:grpSpPr>
          <a:xfrm>
            <a:off x="178902" y="5998128"/>
            <a:ext cx="8772594" cy="849933"/>
            <a:chOff x="178902" y="5998128"/>
            <a:chExt cx="8772594" cy="849933"/>
          </a:xfrm>
        </p:grpSpPr>
        <p:sp>
          <p:nvSpPr>
            <p:cNvPr id="12" name="矩形 11"/>
            <p:cNvSpPr/>
            <p:nvPr/>
          </p:nvSpPr>
          <p:spPr>
            <a:xfrm>
              <a:off x="2646963" y="6017064"/>
              <a:ext cx="2286001" cy="830997"/>
            </a:xfrm>
            <a:prstGeom prst="rect">
              <a:avLst/>
            </a:prstGeom>
          </p:spPr>
          <p:txBody>
            <a:bodyPr>
              <a:spAutoFit/>
            </a:bodyPr>
            <a:lstStyle/>
            <a:p>
              <a:pPr lvl="0" defTabSz="914400"/>
              <a:r>
                <a:rPr lang="en-US" altLang="zh-TW" sz="2400" i="1" dirty="0" smtClean="0">
                  <a:latin typeface="Times New Roman" pitchFamily="18" charset="0"/>
                  <a:ea typeface="Arial Unicode MS" pitchFamily="34" charset="-128"/>
                  <a:cs typeface="Times New Roman" pitchFamily="18" charset="0"/>
                </a:rPr>
                <a:t>m</a:t>
              </a:r>
              <a:r>
                <a:rPr lang="en-US" altLang="zh-TW" sz="2400" baseline="-25000" dirty="0" smtClean="0">
                  <a:latin typeface="Times New Roman" pitchFamily="18" charset="0"/>
                  <a:ea typeface="Arial Unicode MS" pitchFamily="34" charset="-128"/>
                  <a:cs typeface="Times New Roman" pitchFamily="18" charset="0"/>
                </a:rPr>
                <a:t>+ </a:t>
              </a:r>
              <a:r>
                <a:rPr lang="en-US" altLang="zh-TW" sz="2400" dirty="0" smtClean="0">
                  <a:latin typeface="Times New Roman" pitchFamily="18" charset="0"/>
                  <a:ea typeface="Arial Unicode MS" pitchFamily="34" charset="-128"/>
                  <a:cs typeface="Times New Roman" pitchFamily="18" charset="0"/>
                </a:rPr>
                <a:t>= 0.0341 kg</a:t>
              </a:r>
            </a:p>
            <a:p>
              <a:pPr lvl="0" defTabSz="914400"/>
              <a:r>
                <a:rPr lang="en-US" altLang="zh-TW" sz="2400" i="1" dirty="0" smtClean="0">
                  <a:latin typeface="Times New Roman" pitchFamily="18" charset="0"/>
                  <a:ea typeface="Arial Unicode MS" pitchFamily="34" charset="-128"/>
                  <a:cs typeface="Times New Roman" pitchFamily="18" charset="0"/>
                </a:rPr>
                <a:t>m</a:t>
              </a:r>
              <a:r>
                <a:rPr lang="en-US" altLang="zh-TW" sz="2400" i="1" baseline="-25000" dirty="0" smtClean="0">
                  <a:latin typeface="Times New Roman" pitchFamily="18" charset="0"/>
                  <a:ea typeface="Arial Unicode MS" pitchFamily="34" charset="-128"/>
                  <a:cs typeface="Times New Roman" pitchFamily="18" charset="0"/>
                </a:rPr>
                <a:t>– </a:t>
              </a:r>
              <a:r>
                <a:rPr lang="en-US" altLang="zh-TW" sz="2400" i="1" dirty="0" smtClean="0">
                  <a:latin typeface="Times New Roman" pitchFamily="18" charset="0"/>
                  <a:ea typeface="Arial Unicode MS" pitchFamily="34" charset="-128"/>
                  <a:cs typeface="Times New Roman" pitchFamily="18" charset="0"/>
                </a:rPr>
                <a:t>= </a:t>
              </a:r>
              <a:r>
                <a:rPr lang="en-US" altLang="zh-TW" sz="2400" dirty="0" smtClean="0">
                  <a:latin typeface="Times New Roman" pitchFamily="18" charset="0"/>
                  <a:ea typeface="Arial Unicode MS" pitchFamily="34" charset="-128"/>
                  <a:cs typeface="Times New Roman" pitchFamily="18" charset="0"/>
                </a:rPr>
                <a:t>0.0276 kg</a:t>
              </a:r>
              <a:r>
                <a:rPr lang="en-US" altLang="zh-TW" sz="2400" i="1" dirty="0" smtClean="0">
                  <a:solidFill>
                    <a:prstClr val="black"/>
                  </a:solidFill>
                  <a:latin typeface="Times New Roman" pitchFamily="18" charset="0"/>
                  <a:ea typeface="Arial Unicode MS" pitchFamily="34" charset="-128"/>
                  <a:cs typeface="Times New Roman" pitchFamily="18" charset="0"/>
                </a:rPr>
                <a:t>. </a:t>
              </a:r>
            </a:p>
          </p:txBody>
        </p:sp>
        <p:sp>
          <p:nvSpPr>
            <p:cNvPr id="13" name="矩形 12"/>
            <p:cNvSpPr/>
            <p:nvPr/>
          </p:nvSpPr>
          <p:spPr>
            <a:xfrm>
              <a:off x="178902" y="6169050"/>
              <a:ext cx="2524539" cy="498598"/>
            </a:xfrm>
            <a:prstGeom prst="rect">
              <a:avLst/>
            </a:prstGeom>
          </p:spPr>
          <p:txBody>
            <a:bodyPr wrap="square">
              <a:spAutoFit/>
            </a:bodyPr>
            <a:lstStyle/>
            <a:p>
              <a:pPr marL="360363" lvl="0" indent="-360363" defTabSz="914400">
                <a:lnSpc>
                  <a:spcPct val="110000"/>
                </a:lnSpc>
                <a:spcBef>
                  <a:spcPts val="600"/>
                </a:spcBef>
                <a:buFont typeface="Wingdings"/>
                <a:buChar char="ð"/>
              </a:pPr>
              <a:r>
                <a:rPr lang="en-US" altLang="zh-TW" sz="2400" dirty="0" smtClean="0">
                  <a:solidFill>
                    <a:prstClr val="black"/>
                  </a:solidFill>
                  <a:latin typeface="Times New Roman" pitchFamily="18" charset="0"/>
                  <a:ea typeface="Arial Unicode MS" pitchFamily="34" charset="-128"/>
                  <a:cs typeface="Times New Roman" pitchFamily="18" charset="0"/>
                </a:rPr>
                <a:t>In this example, </a:t>
              </a:r>
              <a:endParaRPr lang="zh-TW" altLang="en-US" sz="2400" dirty="0">
                <a:solidFill>
                  <a:prstClr val="black"/>
                </a:solidFill>
                <a:latin typeface="Times New Roman" pitchFamily="18" charset="0"/>
                <a:ea typeface="Arial Unicode MS" pitchFamily="34" charset="-128"/>
                <a:cs typeface="Times New Roman" pitchFamily="18" charset="0"/>
              </a:endParaRPr>
            </a:p>
          </p:txBody>
        </p:sp>
        <p:sp>
          <p:nvSpPr>
            <p:cNvPr id="14" name="矩形 13"/>
            <p:cNvSpPr/>
            <p:nvPr/>
          </p:nvSpPr>
          <p:spPr>
            <a:xfrm>
              <a:off x="5299078" y="5998128"/>
              <a:ext cx="3652418" cy="830997"/>
            </a:xfrm>
            <a:prstGeom prst="rect">
              <a:avLst/>
            </a:prstGeom>
          </p:spPr>
          <p:txBody>
            <a:bodyPr wrap="square">
              <a:spAutoFit/>
            </a:bodyPr>
            <a:lstStyle/>
            <a:p>
              <a:r>
                <a:rPr lang="en-US" altLang="zh-TW" sz="2400" i="1" dirty="0" smtClean="0">
                  <a:solidFill>
                    <a:prstClr val="black"/>
                  </a:solidFill>
                  <a:latin typeface="Times New Roman" pitchFamily="18" charset="0"/>
                  <a:ea typeface="Arial Unicode MS" pitchFamily="34" charset="-128"/>
                  <a:cs typeface="Times New Roman" pitchFamily="18" charset="0"/>
                </a:rPr>
                <a:t>F</a:t>
              </a:r>
              <a:r>
                <a:rPr lang="en-US" altLang="zh-TW" sz="2400" i="1" baseline="-25000" dirty="0" smtClean="0">
                  <a:solidFill>
                    <a:prstClr val="black"/>
                  </a:solidFill>
                  <a:latin typeface="Times New Roman" pitchFamily="18" charset="0"/>
                  <a:ea typeface="Arial Unicode MS" pitchFamily="34" charset="-128"/>
                  <a:cs typeface="Times New Roman" pitchFamily="18" charset="0"/>
                </a:rPr>
                <a:t>f  </a:t>
              </a:r>
              <a:r>
                <a:rPr lang="en-US" altLang="zh-TW" sz="2400" dirty="0" smtClean="0">
                  <a:solidFill>
                    <a:prstClr val="black"/>
                  </a:solidFill>
                  <a:latin typeface="Times New Roman" pitchFamily="18" charset="0"/>
                  <a:ea typeface="Arial Unicode MS" pitchFamily="34" charset="-128"/>
                  <a:cs typeface="Times New Roman" pitchFamily="18" charset="0"/>
                </a:rPr>
                <a:t>= 0.032 N</a:t>
              </a:r>
            </a:p>
            <a:p>
              <a:r>
                <a:rPr lang="en-US" altLang="zh-TW" sz="2400" i="1" dirty="0" smtClean="0">
                  <a:solidFill>
                    <a:prstClr val="black"/>
                  </a:solidFill>
                  <a:latin typeface="Times New Roman" pitchFamily="18" charset="0"/>
                  <a:ea typeface="Arial Unicode MS" pitchFamily="34" charset="-128"/>
                  <a:cs typeface="Times New Roman" pitchFamily="18" charset="0"/>
                </a:rPr>
                <a:t>M </a:t>
              </a:r>
              <a:r>
                <a:rPr lang="en-US" altLang="zh-TW" sz="2400" dirty="0" smtClean="0">
                  <a:solidFill>
                    <a:prstClr val="black"/>
                  </a:solidFill>
                  <a:latin typeface="Times New Roman" pitchFamily="18" charset="0"/>
                  <a:ea typeface="Arial Unicode MS" pitchFamily="34" charset="-128"/>
                  <a:cs typeface="Times New Roman" pitchFamily="18" charset="0"/>
                </a:rPr>
                <a:t>= 0.031/sin</a:t>
              </a:r>
              <a:r>
                <a:rPr lang="en-US" altLang="zh-TW" sz="2400" i="1" dirty="0" smtClean="0">
                  <a:solidFill>
                    <a:prstClr val="black"/>
                  </a:solidFill>
                  <a:latin typeface="Times New Roman" pitchFamily="18" charset="0"/>
                  <a:ea typeface="Arial Unicode MS" pitchFamily="34" charset="-128"/>
                  <a:cs typeface="Times New Roman" pitchFamily="18" charset="0"/>
                  <a:sym typeface="Symbol"/>
                </a:rPr>
                <a:t> </a:t>
              </a:r>
              <a:r>
                <a:rPr lang="en-US" altLang="zh-TW" sz="2400" dirty="0" smtClean="0">
                  <a:solidFill>
                    <a:prstClr val="black"/>
                  </a:solidFill>
                  <a:latin typeface="Times New Roman" pitchFamily="18" charset="0"/>
                  <a:ea typeface="Arial Unicode MS" pitchFamily="34" charset="-128"/>
                  <a:cs typeface="Times New Roman" pitchFamily="18" charset="0"/>
                  <a:sym typeface="Symbol"/>
                </a:rPr>
                <a:t>= 0.613 kg</a:t>
              </a:r>
              <a:endParaRPr lang="zh-TW" altLang="en-US" dirty="0"/>
            </a:p>
          </p:txBody>
        </p:sp>
        <p:sp>
          <p:nvSpPr>
            <p:cNvPr id="15" name="向右箭號 14"/>
            <p:cNvSpPr/>
            <p:nvPr/>
          </p:nvSpPr>
          <p:spPr>
            <a:xfrm>
              <a:off x="4774132" y="6371923"/>
              <a:ext cx="385011" cy="231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7" name="文字方塊 16"/>
          <p:cNvSpPr txBox="1"/>
          <p:nvPr/>
        </p:nvSpPr>
        <p:spPr>
          <a:xfrm>
            <a:off x="8094840" y="5717406"/>
            <a:ext cx="832279" cy="400110"/>
          </a:xfrm>
          <a:prstGeom prst="rect">
            <a:avLst/>
          </a:prstGeom>
          <a:noFill/>
        </p:spPr>
        <p:txBody>
          <a:bodyPr wrap="none" rtlCol="0">
            <a:spAutoFit/>
          </a:bodyPr>
          <a:lstStyle/>
          <a:p>
            <a:r>
              <a:rPr lang="en-US" altLang="zh-TW" sz="2000" dirty="0" smtClean="0">
                <a:latin typeface="Times New Roman" pitchFamily="18" charset="0"/>
                <a:cs typeface="Times New Roman" pitchFamily="18" charset="0"/>
              </a:rPr>
              <a:t>--Eq.4</a:t>
            </a:r>
            <a:endParaRPr lang="zh-TW" altLang="en-US" sz="2000" dirty="0">
              <a:latin typeface="Times New Roman" pitchFamily="18" charset="0"/>
              <a:cs typeface="Times New Roman" pitchFamily="18" charset="0"/>
            </a:endParaRPr>
          </a:p>
        </p:txBody>
      </p:sp>
      <p:sp>
        <p:nvSpPr>
          <p:cNvPr id="18" name="文字方塊 17"/>
          <p:cNvSpPr txBox="1"/>
          <p:nvPr/>
        </p:nvSpPr>
        <p:spPr>
          <a:xfrm>
            <a:off x="8122119" y="3800374"/>
            <a:ext cx="832279" cy="400110"/>
          </a:xfrm>
          <a:prstGeom prst="rect">
            <a:avLst/>
          </a:prstGeom>
          <a:noFill/>
        </p:spPr>
        <p:txBody>
          <a:bodyPr wrap="none" rtlCol="0">
            <a:spAutoFit/>
          </a:bodyPr>
          <a:lstStyle/>
          <a:p>
            <a:r>
              <a:rPr lang="en-US" altLang="zh-TW" sz="2000" dirty="0" smtClean="0">
                <a:latin typeface="Times New Roman" pitchFamily="18" charset="0"/>
                <a:cs typeface="Times New Roman" pitchFamily="18" charset="0"/>
              </a:rPr>
              <a:t>--Eq.3</a:t>
            </a:r>
            <a:endParaRPr lang="zh-TW"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Grp="1" noChangeAspect="1" noChangeArrowheads="1"/>
          </p:cNvPicPr>
          <p:nvPr>
            <p:ph idx="1"/>
          </p:nvPr>
        </p:nvPicPr>
        <p:blipFill>
          <a:blip r:embed="rId3" cstate="print"/>
          <a:srcRect l="538" t="3388" r="1566" b="3147"/>
          <a:stretch>
            <a:fillRect/>
          </a:stretch>
        </p:blipFill>
        <p:spPr bwMode="auto">
          <a:xfrm>
            <a:off x="408111" y="0"/>
            <a:ext cx="7344816" cy="4661452"/>
          </a:xfrm>
          <a:prstGeom prst="rect">
            <a:avLst/>
          </a:prstGeom>
          <a:noFill/>
          <a:ln w="9525">
            <a:noFill/>
            <a:miter lim="800000"/>
            <a:headEnd/>
            <a:tailEnd/>
          </a:ln>
        </p:spPr>
      </p:pic>
      <p:pic>
        <p:nvPicPr>
          <p:cNvPr id="9" name="Picture 2"/>
          <p:cNvPicPr>
            <a:picLocks noChangeAspect="1" noChangeArrowheads="1"/>
          </p:cNvPicPr>
          <p:nvPr/>
        </p:nvPicPr>
        <p:blipFill>
          <a:blip r:embed="rId4" cstate="print">
            <a:lum bright="-20000" contrast="30000"/>
          </a:blip>
          <a:srcRect r="3045"/>
          <a:stretch>
            <a:fillRect/>
          </a:stretch>
        </p:blipFill>
        <p:spPr bwMode="auto">
          <a:xfrm>
            <a:off x="109332" y="4174434"/>
            <a:ext cx="3648176" cy="862676"/>
          </a:xfrm>
          <a:prstGeom prst="rect">
            <a:avLst/>
          </a:prstGeom>
          <a:ln>
            <a:noFill/>
          </a:ln>
          <a:effectLst>
            <a:softEdge rad="31750"/>
          </a:effectLst>
        </p:spPr>
      </p:pic>
      <p:graphicFrame>
        <p:nvGraphicFramePr>
          <p:cNvPr id="5126" name="Object 6"/>
          <p:cNvGraphicFramePr>
            <a:graphicFrameLocks noChangeAspect="1"/>
          </p:cNvGraphicFramePr>
          <p:nvPr/>
        </p:nvGraphicFramePr>
        <p:xfrm>
          <a:off x="6648580" y="2524539"/>
          <a:ext cx="2336393" cy="1371600"/>
        </p:xfrm>
        <a:graphic>
          <a:graphicData uri="http://schemas.openxmlformats.org/presentationml/2006/ole">
            <mc:AlternateContent xmlns:mc="http://schemas.openxmlformats.org/markup-compatibility/2006">
              <mc:Choice xmlns:v="urn:schemas-microsoft-com:vml" Requires="v">
                <p:oleObj spid="_x0000_s5141" name="Equation" r:id="rId5" imgW="1473200" imgH="889000" progId="Equation.3">
                  <p:embed/>
                </p:oleObj>
              </mc:Choice>
              <mc:Fallback>
                <p:oleObj name="Equation" r:id="rId5" imgW="1473200" imgH="88900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8580" y="2524539"/>
                        <a:ext cx="2336393" cy="1371600"/>
                      </a:xfrm>
                      <a:prstGeom prst="rect">
                        <a:avLst/>
                      </a:prstGeom>
                      <a:solidFill>
                        <a:srgbClr val="E1FFE1"/>
                      </a:solidFill>
                      <a:ln w="19050">
                        <a:solidFill>
                          <a:srgbClr val="008000"/>
                        </a:solidFill>
                        <a:miter lim="800000"/>
                        <a:headEnd/>
                        <a:tailEnd/>
                      </a:ln>
                    </p:spPr>
                  </p:pic>
                </p:oleObj>
              </mc:Fallback>
            </mc:AlternateContent>
          </a:graphicData>
        </a:graphic>
      </p:graphicFrame>
      <p:graphicFrame>
        <p:nvGraphicFramePr>
          <p:cNvPr id="5127" name="Object 7"/>
          <p:cNvGraphicFramePr>
            <a:graphicFrameLocks noChangeAspect="1"/>
          </p:cNvGraphicFramePr>
          <p:nvPr/>
        </p:nvGraphicFramePr>
        <p:xfrm>
          <a:off x="6685372" y="3977723"/>
          <a:ext cx="2269785" cy="1170746"/>
        </p:xfrm>
        <a:graphic>
          <a:graphicData uri="http://schemas.openxmlformats.org/presentationml/2006/ole">
            <mc:AlternateContent xmlns:mc="http://schemas.openxmlformats.org/markup-compatibility/2006">
              <mc:Choice xmlns:v="urn:schemas-microsoft-com:vml" Requires="v">
                <p:oleObj spid="_x0000_s5142" name="Equation" r:id="rId7" imgW="1231366" imgH="634725" progId="Equation.3">
                  <p:embed/>
                </p:oleObj>
              </mc:Choice>
              <mc:Fallback>
                <p:oleObj name="Equation" r:id="rId7" imgW="1231366" imgH="634725"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5372" y="3977723"/>
                        <a:ext cx="2269785" cy="1170746"/>
                      </a:xfrm>
                      <a:prstGeom prst="rect">
                        <a:avLst/>
                      </a:prstGeom>
                      <a:solidFill>
                        <a:srgbClr val="E5FFE5"/>
                      </a:solidFill>
                      <a:ln w="19050">
                        <a:solidFill>
                          <a:srgbClr val="008000"/>
                        </a:solidFill>
                        <a:miter lim="800000"/>
                        <a:headEnd/>
                        <a:tailEnd/>
                      </a:ln>
                    </p:spPr>
                  </p:pic>
                </p:oleObj>
              </mc:Fallback>
            </mc:AlternateContent>
          </a:graphicData>
        </a:graphic>
      </p:graphicFrame>
      <p:sp>
        <p:nvSpPr>
          <p:cNvPr id="12" name="矩形 11"/>
          <p:cNvSpPr/>
          <p:nvPr/>
        </p:nvSpPr>
        <p:spPr>
          <a:xfrm>
            <a:off x="99390" y="4869600"/>
            <a:ext cx="9144000" cy="1831271"/>
          </a:xfrm>
          <a:prstGeom prst="rect">
            <a:avLst/>
          </a:prstGeom>
        </p:spPr>
        <p:txBody>
          <a:bodyPr wrap="square">
            <a:spAutoFit/>
          </a:bodyPr>
          <a:lstStyle/>
          <a:p>
            <a:pPr>
              <a:spcAft>
                <a:spcPts val="600"/>
              </a:spcAft>
            </a:pPr>
            <a:r>
              <a:rPr lang="en-US" altLang="zh-TW" sz="2400" b="1" dirty="0" smtClean="0">
                <a:solidFill>
                  <a:srgbClr val="0000CC"/>
                </a:solidFill>
                <a:latin typeface="Times New Roman" pitchFamily="18" charset="0"/>
                <a:cs typeface="Times New Roman" pitchFamily="18" charset="0"/>
              </a:rPr>
              <a:t>   </a:t>
            </a:r>
            <a:r>
              <a:rPr lang="en-US" altLang="zh-TW" sz="2300" b="1" u="sng" dirty="0" smtClean="0">
                <a:solidFill>
                  <a:srgbClr val="0000CC"/>
                </a:solidFill>
                <a:latin typeface="Times New Roman" pitchFamily="18" charset="0"/>
                <a:cs typeface="Times New Roman" pitchFamily="18" charset="0"/>
              </a:rPr>
              <a:t>Fig. 2. Acceleration of </a:t>
            </a:r>
            <a:r>
              <a:rPr lang="en-US" altLang="zh-TW" sz="2300" b="1" i="1" u="sng" dirty="0" smtClean="0">
                <a:solidFill>
                  <a:srgbClr val="0000CC"/>
                </a:solidFill>
                <a:latin typeface="Times New Roman" pitchFamily="18" charset="0"/>
                <a:cs typeface="Times New Roman" pitchFamily="18" charset="0"/>
              </a:rPr>
              <a:t>M </a:t>
            </a:r>
            <a:r>
              <a:rPr lang="en-US" altLang="zh-TW" sz="2300" b="1" i="1" u="sng" dirty="0" err="1" smtClean="0">
                <a:solidFill>
                  <a:srgbClr val="0000CC"/>
                </a:solidFill>
                <a:latin typeface="Times New Roman" pitchFamily="18" charset="0"/>
                <a:cs typeface="Times New Roman" pitchFamily="18" charset="0"/>
              </a:rPr>
              <a:t>vs</a:t>
            </a:r>
            <a:r>
              <a:rPr lang="en-US" altLang="zh-TW" sz="2300" b="1" i="1" u="sng" dirty="0" smtClean="0">
                <a:solidFill>
                  <a:srgbClr val="0000CC"/>
                </a:solidFill>
                <a:latin typeface="Times New Roman" pitchFamily="18" charset="0"/>
                <a:cs typeface="Times New Roman" pitchFamily="18" charset="0"/>
              </a:rPr>
              <a:t> </a:t>
            </a:r>
            <a:r>
              <a:rPr lang="en-US" altLang="zh-TW" sz="2300" b="1" u="sng" dirty="0" smtClean="0">
                <a:solidFill>
                  <a:srgbClr val="0000CC"/>
                </a:solidFill>
                <a:latin typeface="Times New Roman" pitchFamily="18" charset="0"/>
                <a:cs typeface="Times New Roman" pitchFamily="18" charset="0"/>
              </a:rPr>
              <a:t>mass</a:t>
            </a:r>
            <a:r>
              <a:rPr lang="en-US" altLang="zh-TW" sz="2300" b="1" i="1" u="sng" dirty="0" smtClean="0">
                <a:solidFill>
                  <a:srgbClr val="0000CC"/>
                </a:solidFill>
                <a:latin typeface="Times New Roman" pitchFamily="18" charset="0"/>
                <a:cs typeface="Times New Roman" pitchFamily="18" charset="0"/>
              </a:rPr>
              <a:t> m. </a:t>
            </a:r>
          </a:p>
          <a:p>
            <a:pPr marL="342900" indent="-342900"/>
            <a:r>
              <a:rPr lang="en-US" altLang="zh-TW" sz="2100" dirty="0" smtClean="0">
                <a:solidFill>
                  <a:srgbClr val="0000CC"/>
                </a:solidFill>
                <a:latin typeface="Times New Roman" pitchFamily="18" charset="0"/>
                <a:cs typeface="Times New Roman" pitchFamily="18" charset="0"/>
              </a:rPr>
              <a:t>1. The </a:t>
            </a:r>
            <a:r>
              <a:rPr lang="en-US" altLang="zh-TW" sz="2100" i="1" dirty="0" smtClean="0">
                <a:solidFill>
                  <a:srgbClr val="0000CC"/>
                </a:solidFill>
                <a:latin typeface="Times New Roman" pitchFamily="18" charset="0"/>
                <a:cs typeface="Times New Roman" pitchFamily="18" charset="0"/>
              </a:rPr>
              <a:t>x</a:t>
            </a:r>
            <a:r>
              <a:rPr lang="en-US" altLang="zh-TW" sz="2100" dirty="0" smtClean="0">
                <a:solidFill>
                  <a:srgbClr val="0000CC"/>
                </a:solidFill>
                <a:latin typeface="Times New Roman" pitchFamily="18" charset="0"/>
                <a:cs typeface="Times New Roman" pitchFamily="18" charset="0"/>
              </a:rPr>
              <a:t>-intercepts </a:t>
            </a:r>
            <a:r>
              <a:rPr lang="en-US" altLang="zh-TW" sz="2100" i="1" dirty="0" smtClean="0">
                <a:solidFill>
                  <a:srgbClr val="0000CC"/>
                </a:solidFill>
                <a:latin typeface="Times New Roman" pitchFamily="18" charset="0"/>
                <a:cs typeface="Times New Roman" pitchFamily="18" charset="0"/>
              </a:rPr>
              <a:t>m</a:t>
            </a:r>
            <a:r>
              <a:rPr lang="en-US" altLang="zh-TW" sz="2100" i="1" baseline="-25000" dirty="0" smtClean="0">
                <a:solidFill>
                  <a:srgbClr val="0000CC"/>
                </a:solidFill>
                <a:latin typeface="Times New Roman" pitchFamily="18" charset="0"/>
                <a:cs typeface="Times New Roman" pitchFamily="18" charset="0"/>
              </a:rPr>
              <a:t>+</a:t>
            </a:r>
            <a:r>
              <a:rPr lang="en-US" altLang="zh-TW" sz="2100" i="1" dirty="0" smtClean="0">
                <a:solidFill>
                  <a:srgbClr val="0000CC"/>
                </a:solidFill>
                <a:latin typeface="Times New Roman" pitchFamily="18" charset="0"/>
                <a:cs typeface="Times New Roman" pitchFamily="18" charset="0"/>
              </a:rPr>
              <a:t> and m</a:t>
            </a:r>
            <a:r>
              <a:rPr lang="en-US" altLang="zh-TW" sz="2100" i="1" baseline="-25000" dirty="0" smtClean="0">
                <a:solidFill>
                  <a:srgbClr val="0000CC"/>
                </a:solidFill>
                <a:latin typeface="Times New Roman" pitchFamily="18" charset="0"/>
                <a:cs typeface="Times New Roman" pitchFamily="18" charset="0"/>
              </a:rPr>
              <a:t>-</a:t>
            </a:r>
            <a:r>
              <a:rPr lang="en-US" altLang="zh-TW" sz="2100" i="1" dirty="0" smtClean="0">
                <a:solidFill>
                  <a:srgbClr val="0000CC"/>
                </a:solidFill>
                <a:latin typeface="Times New Roman" pitchFamily="18" charset="0"/>
                <a:cs typeface="Times New Roman" pitchFamily="18" charset="0"/>
              </a:rPr>
              <a:t> </a:t>
            </a:r>
            <a:r>
              <a:rPr lang="en-US" altLang="zh-TW" sz="2100" i="1" dirty="0" smtClean="0">
                <a:latin typeface="Times New Roman" pitchFamily="18" charset="0"/>
                <a:cs typeface="Times New Roman" pitchFamily="18" charset="0"/>
              </a:rPr>
              <a:t>are </a:t>
            </a:r>
            <a:r>
              <a:rPr lang="en-US" altLang="zh-TW" sz="2100" dirty="0" smtClean="0">
                <a:latin typeface="Times New Roman" pitchFamily="18" charset="0"/>
                <a:cs typeface="Times New Roman" pitchFamily="18" charset="0"/>
              </a:rPr>
              <a:t>used to </a:t>
            </a:r>
            <a:r>
              <a:rPr lang="en-US" altLang="zh-TW" sz="2100" dirty="0" smtClean="0">
                <a:solidFill>
                  <a:srgbClr val="0000CC"/>
                </a:solidFill>
                <a:latin typeface="Times New Roman" pitchFamily="18" charset="0"/>
                <a:cs typeface="Times New Roman" pitchFamily="18" charset="0"/>
              </a:rPr>
              <a:t>determine </a:t>
            </a:r>
          </a:p>
          <a:p>
            <a:pPr marL="342900" indent="14288"/>
            <a:r>
              <a:rPr lang="en-US" altLang="zh-TW" sz="2100" dirty="0" smtClean="0">
                <a:solidFill>
                  <a:srgbClr val="0000CC"/>
                </a:solidFill>
                <a:latin typeface="Times New Roman" pitchFamily="18" charset="0"/>
                <a:cs typeface="Times New Roman" pitchFamily="18" charset="0"/>
              </a:rPr>
              <a:t>(a) the effective force of friction </a:t>
            </a:r>
            <a:r>
              <a:rPr lang="en-US" altLang="zh-TW" sz="2100" dirty="0" smtClean="0">
                <a:latin typeface="Times New Roman" pitchFamily="18" charset="0"/>
                <a:cs typeface="Times New Roman" pitchFamily="18" charset="0"/>
              </a:rPr>
              <a:t>acting within the cart-and-pulley system, and</a:t>
            </a:r>
          </a:p>
          <a:p>
            <a:pPr marL="342900" indent="14288"/>
            <a:r>
              <a:rPr lang="en-US" altLang="zh-TW" sz="2100" dirty="0" smtClean="0">
                <a:solidFill>
                  <a:srgbClr val="0000CC"/>
                </a:solidFill>
                <a:latin typeface="Times New Roman" pitchFamily="18" charset="0"/>
                <a:cs typeface="Times New Roman" pitchFamily="18" charset="0"/>
              </a:rPr>
              <a:t>(b) the value of the track angle </a:t>
            </a:r>
            <a:r>
              <a:rPr lang="en-US" altLang="zh-TW" sz="2100" i="1" dirty="0" smtClean="0">
                <a:solidFill>
                  <a:srgbClr val="0000CC"/>
                </a:solidFill>
                <a:latin typeface="Times New Roman" pitchFamily="18" charset="0"/>
                <a:cs typeface="Times New Roman" pitchFamily="18" charset="0"/>
                <a:sym typeface="Symbol"/>
              </a:rPr>
              <a:t></a:t>
            </a:r>
            <a:r>
              <a:rPr lang="en-US" altLang="zh-TW" sz="2100" i="1" dirty="0" smtClean="0">
                <a:latin typeface="Times New Roman" pitchFamily="18" charset="0"/>
                <a:cs typeface="Times New Roman" pitchFamily="18" charset="0"/>
              </a:rPr>
              <a:t>. </a:t>
            </a:r>
          </a:p>
          <a:p>
            <a:pPr marL="268288" indent="-268288"/>
            <a:r>
              <a:rPr lang="en-US" altLang="zh-TW" sz="2100" dirty="0" smtClean="0">
                <a:latin typeface="Times New Roman" pitchFamily="18" charset="0"/>
                <a:cs typeface="Times New Roman" pitchFamily="18" charset="0"/>
              </a:rPr>
              <a:t>2.	</a:t>
            </a:r>
            <a:r>
              <a:rPr lang="en-US" altLang="zh-TW" sz="2100" dirty="0" smtClean="0">
                <a:solidFill>
                  <a:srgbClr val="0000CC"/>
                </a:solidFill>
                <a:latin typeface="Times New Roman" pitchFamily="18" charset="0"/>
                <a:cs typeface="Times New Roman" pitchFamily="18" charset="0"/>
              </a:rPr>
              <a:t>The slope of the best-fitting straight line for </a:t>
            </a:r>
            <a:r>
              <a:rPr lang="en-US" altLang="zh-TW" sz="2100" i="1" dirty="0" smtClean="0">
                <a:solidFill>
                  <a:srgbClr val="0000CC"/>
                </a:solidFill>
                <a:latin typeface="Times New Roman" pitchFamily="18" charset="0"/>
                <a:cs typeface="Times New Roman" pitchFamily="18" charset="0"/>
              </a:rPr>
              <a:t>m</a:t>
            </a:r>
            <a:r>
              <a:rPr lang="en-US" altLang="zh-TW" sz="2100" dirty="0" smtClean="0">
                <a:solidFill>
                  <a:srgbClr val="0000CC"/>
                </a:solidFill>
                <a:latin typeface="Times New Roman" pitchFamily="18" charset="0"/>
                <a:cs typeface="Times New Roman" pitchFamily="18" charset="0"/>
              </a:rPr>
              <a:t> &lt; </a:t>
            </a:r>
            <a:r>
              <a:rPr lang="en-US" altLang="zh-TW" sz="2100" i="1" dirty="0" smtClean="0">
                <a:solidFill>
                  <a:srgbClr val="0000CC"/>
                </a:solidFill>
                <a:latin typeface="Times New Roman" pitchFamily="18" charset="0"/>
                <a:cs typeface="Times New Roman" pitchFamily="18" charset="0"/>
              </a:rPr>
              <a:t>m</a:t>
            </a:r>
            <a:r>
              <a:rPr lang="en-US" altLang="zh-TW" sz="2100" baseline="-25000" dirty="0" smtClean="0">
                <a:solidFill>
                  <a:srgbClr val="0000CC"/>
                </a:solidFill>
                <a:latin typeface="Times New Roman" pitchFamily="18" charset="0"/>
                <a:cs typeface="Times New Roman" pitchFamily="18" charset="0"/>
              </a:rPr>
              <a:t>-</a:t>
            </a:r>
            <a:r>
              <a:rPr lang="en-US" altLang="zh-TW" sz="2100" dirty="0" smtClean="0">
                <a:solidFill>
                  <a:srgbClr val="0000CC"/>
                </a:solidFill>
                <a:latin typeface="Times New Roman" pitchFamily="18" charset="0"/>
                <a:cs typeface="Times New Roman" pitchFamily="18" charset="0"/>
              </a:rPr>
              <a:t>  </a:t>
            </a:r>
            <a:r>
              <a:rPr lang="en-US" altLang="zh-TW" sz="2100" dirty="0" smtClean="0">
                <a:latin typeface="Times New Roman" pitchFamily="18" charset="0"/>
                <a:cs typeface="Times New Roman" pitchFamily="18" charset="0"/>
              </a:rPr>
              <a:t>yields </a:t>
            </a:r>
            <a:r>
              <a:rPr lang="en-US" altLang="zh-TW" sz="2100" dirty="0" smtClean="0">
                <a:solidFill>
                  <a:srgbClr val="0000CC"/>
                </a:solidFill>
                <a:latin typeface="Times New Roman" pitchFamily="18" charset="0"/>
                <a:cs typeface="Times New Roman" pitchFamily="18" charset="0"/>
              </a:rPr>
              <a:t>the cart mass </a:t>
            </a:r>
            <a:r>
              <a:rPr lang="en-US" altLang="zh-TW" sz="2100" i="1" dirty="0" smtClean="0">
                <a:solidFill>
                  <a:srgbClr val="0000CC"/>
                </a:solidFill>
                <a:latin typeface="Times New Roman" pitchFamily="18" charset="0"/>
                <a:cs typeface="Times New Roman" pitchFamily="18" charset="0"/>
              </a:rPr>
              <a:t>M.</a:t>
            </a:r>
            <a:endParaRPr lang="zh-TW" altLang="en-US" sz="2100" dirty="0">
              <a:solidFill>
                <a:srgbClr val="0000CC"/>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2390</TotalTime>
  <Words>1523</Words>
  <Application>Microsoft Macintosh PowerPoint</Application>
  <PresentationFormat>On-screen Show (4:3)</PresentationFormat>
  <Paragraphs>83</Paragraphs>
  <Slides>11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 Unicode MS</vt:lpstr>
      <vt:lpstr>Calibri</vt:lpstr>
      <vt:lpstr>Symbol</vt:lpstr>
      <vt:lpstr>Times New Roman</vt:lpstr>
      <vt:lpstr>Wingdings</vt:lpstr>
      <vt:lpstr>新細明體</vt:lpstr>
      <vt:lpstr>標楷體</vt:lpstr>
      <vt:lpstr>Arial</vt:lpstr>
      <vt:lpstr>Office 佈景主題</vt:lpstr>
      <vt:lpstr>Equation</vt:lpstr>
      <vt:lpstr>Turning a Common Lab Exercise into a Challenging Lab Experiment: Revisiting the Cart on an Inclined Track 翻轉一般普通實驗成一個具挑戰的創意實驗： 以運動車體在斜面運動的實驗為例</vt:lpstr>
      <vt:lpstr>Related Articles you may be interested in</vt:lpstr>
      <vt:lpstr>Introduction</vt:lpstr>
      <vt:lpstr>簡    介</vt:lpstr>
      <vt:lpstr>Procedures</vt:lpstr>
      <vt:lpstr>New Procedures</vt:lpstr>
      <vt:lpstr>Confirmation of Measuring Results</vt:lpstr>
      <vt:lpstr>Data and analysis</vt:lpstr>
      <vt:lpstr>PowerPoint Presentation</vt:lpstr>
      <vt:lpstr>Suggestion for Instructor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杯弓蛇影</dc:title>
  <dc:creator>GPL-PT</dc:creator>
  <cp:lastModifiedBy>Microsoft Office User</cp:lastModifiedBy>
  <cp:revision>227</cp:revision>
  <dcterms:created xsi:type="dcterms:W3CDTF">2016-04-27T04:05:06Z</dcterms:created>
  <dcterms:modified xsi:type="dcterms:W3CDTF">2018-09-28T04:11:54Z</dcterms:modified>
</cp:coreProperties>
</file>