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vDd6HcAIiR7NvL+HP8WkPbWF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44C8BA-4F2F-4A96-BDAA-28EDCF472D23}">
  <a:tblStyle styleId="{9144C8BA-4F2F-4A96-BDAA-28EDCF472D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</a:t>
            </a:r>
            <a:r>
              <a:rPr lang="en-US"/>
              <a:t>andom Forest hiệu quả nhất</a:t>
            </a:r>
            <a:endParaRPr/>
          </a:p>
        </p:txBody>
      </p:sp>
      <p:sp>
        <p:nvSpPr>
          <p:cNvPr id="633" name="Google Shape;63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 em </a:t>
            </a:r>
            <a:r>
              <a:rPr lang="en-US"/>
              <a:t>áp dụng: binary classification (malware/benign); Static (vì có thể hoạt động nhanh &amp; tốt vs installers)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tích thông tin PE header</a:t>
            </a:r>
            <a:endParaRPr/>
          </a:p>
        </p:txBody>
      </p:sp>
      <p:sp>
        <p:nvSpPr>
          <p:cNvPr id="676" name="Google Shape;67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E Header: các giá trị header có tính phân biệt giữa các file =&gt; Có thể phân biệt được malware/benign</a:t>
            </a:r>
            <a:endParaRPr/>
          </a:p>
        </p:txBody>
      </p:sp>
      <p:sp>
        <p:nvSpPr>
          <p:cNvPr id="719" name="Google Shape;71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pages: taimienphi.vn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Malwares: CSDL nội bộ của công ty</a:t>
            </a:r>
            <a:endParaRPr/>
          </a:p>
        </p:txBody>
      </p:sp>
      <p:sp>
        <p:nvSpPr>
          <p:cNvPr id="735" name="Google Shape;73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1901d61fa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d1901d61fa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d1901d61fa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mục tiêu dữ liệu là các file PE32</a:t>
            </a:r>
            <a:endParaRPr/>
          </a:p>
        </p:txBody>
      </p:sp>
      <p:sp>
        <p:nvSpPr>
          <p:cNvPr id="812" name="Google Shape;8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r>
              <a:rPr lang="en-US"/>
              <a:t>eature selection: Sử dụng một model Random Forest để lấy các giá trị importances cho mỗi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Chọn ra 20 features quan trọng nhất cho training.</a:t>
            </a:r>
            <a:endParaRPr/>
          </a:p>
        </p:txBody>
      </p:sp>
      <p:sp>
        <p:nvSpPr>
          <p:cNvPr id="917" name="Google Shape;91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</a:t>
            </a:r>
            <a:r>
              <a:rPr lang="en-US"/>
              <a:t>ia train-test: tỉ lệ training 85%, test 15%.</a:t>
            </a:r>
            <a:endParaRPr/>
          </a:p>
        </p:txBody>
      </p:sp>
      <p:sp>
        <p:nvSpPr>
          <p:cNvPr id="949" name="Google Shape;9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ục tiêu của model: phát hiện nhiều malware nhất có thể (thà cảnh báo sai còn hơn bỏ sót malware)</a:t>
            </a:r>
            <a:endParaRPr/>
          </a:p>
        </p:txBody>
      </p:sp>
      <p:sp>
        <p:nvSpPr>
          <p:cNvPr id="985" name="Google Shape;9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</a:t>
            </a:r>
            <a:r>
              <a:rPr lang="en-US"/>
              <a:t>ực trạng: malware tăng về số lượng + mức độ tinh 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pp truyền thống ko bắt kịp được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Sự cần thiết của các giải pháp sử dụng ML</a:t>
            </a:r>
            <a:endParaRPr/>
          </a:p>
        </p:txBody>
      </p:sp>
      <p:sp>
        <p:nvSpPr>
          <p:cNvPr id="340" name="Google Shape;3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ác hành vi độc hại: lấy cắp dữ liệu người dùng, mã hóa, xóa dữ liệu, gây tê liệt hệ thống máy tính…</a:t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ính cấp thiết của các giải pháp sử dụng ML DL</a:t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ổng quan, ko cần quá chi tiết (nhiều công trình sử dụng ML DL, 3 bài tiêu biểu)</a:t>
            </a:r>
            <a:endParaRPr/>
          </a:p>
        </p:txBody>
      </p:sp>
      <p:sp>
        <p:nvSpPr>
          <p:cNvPr id="395" name="Google Shape;3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Phụ đề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Phụ đề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Văn bản Dọc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Dọc và Văn bản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8753" y="6162508"/>
            <a:ext cx="2115671" cy="61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  <a:defRPr b="0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4"/>
          <p:cNvSpPr/>
          <p:nvPr/>
        </p:nvSpPr>
        <p:spPr>
          <a:xfrm>
            <a:off x="323530" y="6349287"/>
            <a:ext cx="565116" cy="347603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8753" y="6162508"/>
            <a:ext cx="2115671" cy="61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hlinkClick r:id="rId3"/>
          </p:cNvPr>
          <p:cNvSpPr txBox="1"/>
          <p:nvPr/>
        </p:nvSpPr>
        <p:spPr>
          <a:xfrm>
            <a:off x="961" y="6610891"/>
            <a:ext cx="56106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http://www.free-powerpoint-templates-design.com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147734" y="982616"/>
            <a:ext cx="6322843" cy="2800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Malware Detection using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534136" y="2133768"/>
            <a:ext cx="4555537" cy="3286082"/>
            <a:chOff x="2491486" y="2154095"/>
            <a:chExt cx="4802421" cy="3443177"/>
          </a:xfrm>
        </p:grpSpPr>
        <p:grpSp>
          <p:nvGrpSpPr>
            <p:cNvPr id="101" name="Google Shape;101;p1"/>
            <p:cNvGrpSpPr/>
            <p:nvPr/>
          </p:nvGrpSpPr>
          <p:grpSpPr>
            <a:xfrm rot="10800000">
              <a:off x="2736206" y="2565662"/>
              <a:ext cx="3591640" cy="768191"/>
              <a:chOff x="4298394" y="3045618"/>
              <a:chExt cx="3591640" cy="768191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2" name="Google Shape;12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5" name="Google Shape;125;p1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1"/>
            <p:cNvGrpSpPr/>
            <p:nvPr/>
          </p:nvGrpSpPr>
          <p:grpSpPr>
            <a:xfrm>
              <a:off x="3818399" y="2183374"/>
              <a:ext cx="2675401" cy="572223"/>
              <a:chOff x="4298394" y="3045618"/>
              <a:chExt cx="3591640" cy="768191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168" name="Google Shape;168;p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"/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</p:grpSpPr>
          <p:sp>
            <p:nvSpPr>
              <p:cNvPr id="175" name="Google Shape;175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196" name="Google Shape;196;p1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23" name="Google Shape;32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"/>
          <p:cNvSpPr txBox="1"/>
          <p:nvPr/>
        </p:nvSpPr>
        <p:spPr>
          <a:xfrm>
            <a:off x="4430928" y="5048226"/>
            <a:ext cx="7044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Nguyễn Trọng Hiếu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Team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December 31,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0"/>
          <p:cNvGrpSpPr/>
          <p:nvPr/>
        </p:nvGrpSpPr>
        <p:grpSpPr>
          <a:xfrm>
            <a:off x="10367122" y="3604143"/>
            <a:ext cx="1871090" cy="1832807"/>
            <a:chOff x="5369718" y="2683668"/>
            <a:chExt cx="1452563" cy="1483043"/>
          </a:xfrm>
        </p:grpSpPr>
        <p:sp>
          <p:nvSpPr>
            <p:cNvPr id="430" name="Google Shape;430;p10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0"/>
          <p:cNvSpPr/>
          <p:nvPr/>
        </p:nvSpPr>
        <p:spPr>
          <a:xfrm>
            <a:off x="1364290" y="1933133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1189161" y="1234752"/>
            <a:ext cx="410913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560496" y="1583043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0"/>
          <p:cNvSpPr/>
          <p:nvPr/>
        </p:nvSpPr>
        <p:spPr>
          <a:xfrm rot="120000">
            <a:off x="718499" y="2314426"/>
            <a:ext cx="462399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10"/>
          <p:cNvGraphicFramePr/>
          <p:nvPr/>
        </p:nvGraphicFramePr>
        <p:xfrm>
          <a:off x="4638629" y="15748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634350"/>
                <a:gridCol w="634350"/>
                <a:gridCol w="634350"/>
                <a:gridCol w="634350"/>
              </a:tblGrid>
              <a:tr h="33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59" name="Google Shape;4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57" y="1407456"/>
            <a:ext cx="1544171" cy="153296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0"/>
          <p:cNvSpPr/>
          <p:nvPr/>
        </p:nvSpPr>
        <p:spPr>
          <a:xfrm>
            <a:off x="489156" y="4432871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8636072" y="4499586"/>
            <a:ext cx="489353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9421467" y="4499584"/>
            <a:ext cx="489353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" name="Google Shape;463;p10"/>
          <p:cNvGraphicFramePr/>
          <p:nvPr/>
        </p:nvGraphicFramePr>
        <p:xfrm>
          <a:off x="2229969" y="4392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484375"/>
                <a:gridCol w="481850"/>
                <a:gridCol w="493050"/>
                <a:gridCol w="478200"/>
              </a:tblGrid>
              <a:tr h="35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4" name="Google Shape;464;p10"/>
          <p:cNvSpPr/>
          <p:nvPr/>
        </p:nvSpPr>
        <p:spPr>
          <a:xfrm>
            <a:off x="2233825" y="2144534"/>
            <a:ext cx="2129118" cy="1232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4295706" y="4688269"/>
            <a:ext cx="1042148" cy="1568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6996323" y="4699475"/>
            <a:ext cx="1199030" cy="1568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0"/>
          <p:cNvSpPr/>
          <p:nvPr/>
        </p:nvSpPr>
        <p:spPr>
          <a:xfrm flipH="1" rot="1080000">
            <a:off x="9238594" y="4346268"/>
            <a:ext cx="67234" cy="862852"/>
          </a:xfrm>
          <a:prstGeom prst="flowChartInputOutpu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1631576" y="5990666"/>
            <a:ext cx="3337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principle</a:t>
            </a:r>
            <a:endParaRPr/>
          </a:p>
        </p:txBody>
      </p:sp>
      <p:sp>
        <p:nvSpPr>
          <p:cNvPr id="469" name="Google Shape;469;p10"/>
          <p:cNvSpPr/>
          <p:nvPr/>
        </p:nvSpPr>
        <p:spPr>
          <a:xfrm>
            <a:off x="7455766" y="2144533"/>
            <a:ext cx="2129118" cy="1232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5897" y="3895161"/>
            <a:ext cx="1544171" cy="153296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/>
          <p:nvPr/>
        </p:nvSpPr>
        <p:spPr>
          <a:xfrm>
            <a:off x="1068411" y="4699474"/>
            <a:ext cx="986119" cy="1456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0"/>
          <p:cNvSpPr txBox="1"/>
          <p:nvPr/>
        </p:nvSpPr>
        <p:spPr>
          <a:xfrm>
            <a:off x="183216" y="47456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phase</a:t>
            </a:r>
            <a:endParaRPr/>
          </a:p>
        </p:txBody>
      </p:sp>
      <p:sp>
        <p:nvSpPr>
          <p:cNvPr id="473" name="Google Shape;473;p10"/>
          <p:cNvSpPr txBox="1"/>
          <p:nvPr/>
        </p:nvSpPr>
        <p:spPr>
          <a:xfrm>
            <a:off x="138392" y="3858745"/>
            <a:ext cx="2093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phase</a:t>
            </a:r>
            <a:endParaRPr/>
          </a:p>
        </p:txBody>
      </p:sp>
      <p:sp>
        <p:nvSpPr>
          <p:cNvPr id="474" name="Google Shape;474;p10"/>
          <p:cNvSpPr txBox="1"/>
          <p:nvPr/>
        </p:nvSpPr>
        <p:spPr>
          <a:xfrm>
            <a:off x="2231091" y="1648385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 txBox="1"/>
          <p:nvPr/>
        </p:nvSpPr>
        <p:spPr>
          <a:xfrm>
            <a:off x="417007" y="2897100"/>
            <a:ext cx="1885845" cy="3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/>
          </a:p>
        </p:txBody>
      </p:sp>
      <p:sp>
        <p:nvSpPr>
          <p:cNvPr id="476" name="Google Shape;476;p10"/>
          <p:cNvSpPr txBox="1"/>
          <p:nvPr/>
        </p:nvSpPr>
        <p:spPr>
          <a:xfrm>
            <a:off x="7864849" y="1645584"/>
            <a:ext cx="1320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 txBox="1"/>
          <p:nvPr/>
        </p:nvSpPr>
        <p:spPr>
          <a:xfrm>
            <a:off x="10156134" y="2943986"/>
            <a:ext cx="931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205671" y="5421966"/>
            <a:ext cx="2037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-15264" y="5195048"/>
            <a:ext cx="1446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sample</a:t>
            </a:r>
            <a:endParaRPr/>
          </a:p>
        </p:txBody>
      </p:sp>
      <p:sp>
        <p:nvSpPr>
          <p:cNvPr id="480" name="Google Shape;480;p10"/>
          <p:cNvSpPr txBox="1"/>
          <p:nvPr/>
        </p:nvSpPr>
        <p:spPr>
          <a:xfrm>
            <a:off x="8247012" y="5382746"/>
            <a:ext cx="2048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(benign/malware)</a:t>
            </a:r>
            <a:endParaRPr/>
          </a:p>
        </p:txBody>
      </p:sp>
      <p:sp>
        <p:nvSpPr>
          <p:cNvPr id="481" name="Google Shape;481;p10"/>
          <p:cNvSpPr/>
          <p:nvPr/>
        </p:nvSpPr>
        <p:spPr>
          <a:xfrm>
            <a:off x="-4119" y="3565460"/>
            <a:ext cx="12191997" cy="61783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0"/>
          <p:cNvSpPr txBox="1"/>
          <p:nvPr/>
        </p:nvSpPr>
        <p:spPr>
          <a:xfrm>
            <a:off x="2424022" y="5241985"/>
            <a:ext cx="1751163" cy="3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11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489" name="Google Shape;489;p11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11"/>
          <p:cNvSpPr txBox="1"/>
          <p:nvPr/>
        </p:nvSpPr>
        <p:spPr>
          <a:xfrm>
            <a:off x="953726" y="2108355"/>
            <a:ext cx="4457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pages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system files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Virustotal, Virusshare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datasets</a:t>
            </a:r>
            <a:endParaRPr/>
          </a:p>
        </p:txBody>
      </p:sp>
      <p:sp>
        <p:nvSpPr>
          <p:cNvPr id="514" name="Google Shape;514;p11"/>
          <p:cNvSpPr txBox="1"/>
          <p:nvPr/>
        </p:nvSpPr>
        <p:spPr>
          <a:xfrm>
            <a:off x="6451317" y="280668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outdated 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</a:t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5081633" y="2769704"/>
            <a:ext cx="978300" cy="4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12"/>
          <p:cNvCxnSpPr>
            <a:stCxn id="521" idx="0"/>
          </p:cNvCxnSpPr>
          <p:nvPr/>
        </p:nvCxnSpPr>
        <p:spPr>
          <a:xfrm rot="-5400000">
            <a:off x="3724200" y="1047750"/>
            <a:ext cx="543000" cy="162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12"/>
          <p:cNvSpPr/>
          <p:nvPr/>
        </p:nvSpPr>
        <p:spPr>
          <a:xfrm>
            <a:off x="4524375" y="1257300"/>
            <a:ext cx="2981325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Malware detection</a:t>
            </a:r>
            <a:endParaRPr/>
          </a:p>
        </p:txBody>
      </p:sp>
      <p:sp>
        <p:nvSpPr>
          <p:cNvPr id="521" name="Google Shape;521;p12"/>
          <p:cNvSpPr/>
          <p:nvPr/>
        </p:nvSpPr>
        <p:spPr>
          <a:xfrm>
            <a:off x="1905000" y="2133600"/>
            <a:ext cx="2552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7600950" y="2124847"/>
            <a:ext cx="272415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12"/>
          <p:cNvCxnSpPr>
            <a:stCxn id="523" idx="0"/>
          </p:cNvCxnSpPr>
          <p:nvPr/>
        </p:nvCxnSpPr>
        <p:spPr>
          <a:xfrm flipH="1" rot="5400000">
            <a:off x="7829175" y="990997"/>
            <a:ext cx="496200" cy="1771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12"/>
          <p:cNvCxnSpPr/>
          <p:nvPr/>
        </p:nvCxnSpPr>
        <p:spPr>
          <a:xfrm>
            <a:off x="6143625" y="2600325"/>
            <a:ext cx="28575" cy="3752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12"/>
          <p:cNvSpPr txBox="1"/>
          <p:nvPr/>
        </p:nvSpPr>
        <p:spPr>
          <a:xfrm>
            <a:off x="485775" y="2924175"/>
            <a:ext cx="52197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527" name="Google Shape;527;p12"/>
          <p:cNvSpPr txBox="1"/>
          <p:nvPr/>
        </p:nvSpPr>
        <p:spPr>
          <a:xfrm>
            <a:off x="6224888" y="2924174"/>
            <a:ext cx="52197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calls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Ports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 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2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530" name="Google Shape;530;p12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8" name="Google Shape;558;p13"/>
          <p:cNvCxnSpPr>
            <a:stCxn id="559" idx="0"/>
          </p:cNvCxnSpPr>
          <p:nvPr/>
        </p:nvCxnSpPr>
        <p:spPr>
          <a:xfrm rot="-5400000">
            <a:off x="3724200" y="1047750"/>
            <a:ext cx="543000" cy="162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0" name="Google Shape;560;p13"/>
          <p:cNvSpPr/>
          <p:nvPr/>
        </p:nvSpPr>
        <p:spPr>
          <a:xfrm>
            <a:off x="4524375" y="1257300"/>
            <a:ext cx="2981325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Malware detection</a:t>
            </a: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1905000" y="2133600"/>
            <a:ext cx="2552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3"/>
          <p:cNvSpPr/>
          <p:nvPr/>
        </p:nvSpPr>
        <p:spPr>
          <a:xfrm>
            <a:off x="7600950" y="2114550"/>
            <a:ext cx="272415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13"/>
          <p:cNvCxnSpPr>
            <a:stCxn id="561" idx="0"/>
          </p:cNvCxnSpPr>
          <p:nvPr/>
        </p:nvCxnSpPr>
        <p:spPr>
          <a:xfrm flipH="1" rot="5400000">
            <a:off x="7834425" y="985950"/>
            <a:ext cx="485700" cy="1771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13"/>
          <p:cNvCxnSpPr/>
          <p:nvPr/>
        </p:nvCxnSpPr>
        <p:spPr>
          <a:xfrm>
            <a:off x="6143625" y="2600325"/>
            <a:ext cx="28575" cy="3752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13"/>
          <p:cNvSpPr txBox="1"/>
          <p:nvPr/>
        </p:nvSpPr>
        <p:spPr>
          <a:xfrm>
            <a:off x="485775" y="2924175"/>
            <a:ext cx="521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 malicious files to be detected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 to execution.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run.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identification.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well with installers.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3"/>
          <p:cNvSpPr txBox="1"/>
          <p:nvPr/>
        </p:nvSpPr>
        <p:spPr>
          <a:xfrm>
            <a:off x="6224888" y="2924174"/>
            <a:ext cx="5219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Detecting unconceived types of malware attacks.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Detecting the polymorphic malwares.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3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13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568" name="Google Shape;568;p13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p14"/>
          <p:cNvCxnSpPr>
            <a:stCxn id="597" idx="0"/>
          </p:cNvCxnSpPr>
          <p:nvPr/>
        </p:nvCxnSpPr>
        <p:spPr>
          <a:xfrm rot="-5400000">
            <a:off x="3724200" y="1047750"/>
            <a:ext cx="543000" cy="162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4"/>
          <p:cNvSpPr/>
          <p:nvPr/>
        </p:nvSpPr>
        <p:spPr>
          <a:xfrm>
            <a:off x="4524375" y="1257300"/>
            <a:ext cx="2981325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Malware detection</a:t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>
            <a:off x="1905000" y="2133600"/>
            <a:ext cx="2552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7600950" y="2114550"/>
            <a:ext cx="272415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14"/>
          <p:cNvCxnSpPr>
            <a:stCxn id="599" idx="0"/>
          </p:cNvCxnSpPr>
          <p:nvPr/>
        </p:nvCxnSpPr>
        <p:spPr>
          <a:xfrm flipH="1" rot="5400000">
            <a:off x="7834425" y="985950"/>
            <a:ext cx="485700" cy="1771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1" name="Google Shape;601;p14"/>
          <p:cNvCxnSpPr/>
          <p:nvPr/>
        </p:nvCxnSpPr>
        <p:spPr>
          <a:xfrm>
            <a:off x="6143625" y="2600325"/>
            <a:ext cx="28575" cy="3752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14"/>
          <p:cNvSpPr txBox="1"/>
          <p:nvPr/>
        </p:nvSpPr>
        <p:spPr>
          <a:xfrm>
            <a:off x="485775" y="2924175"/>
            <a:ext cx="52197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Failing to detect the polymorphic malwares.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model per sub-type.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Mistaken for encryption, fileless malwares,...</a:t>
            </a:r>
            <a:endParaRPr/>
          </a:p>
        </p:txBody>
      </p:sp>
      <p:sp>
        <p:nvSpPr>
          <p:cNvPr id="603" name="Google Shape;603;p14"/>
          <p:cNvSpPr txBox="1"/>
          <p:nvPr/>
        </p:nvSpPr>
        <p:spPr>
          <a:xfrm>
            <a:off x="6224888" y="2924174"/>
            <a:ext cx="5644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extract features.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complexity for behavioral patterns.</a:t>
            </a:r>
            <a:endParaRPr/>
          </a:p>
          <a:p>
            <a:pPr indent="-285750" lvl="1" marL="742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6565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4"/>
          <p:cNvSpPr/>
          <p:nvPr/>
        </p:nvSpPr>
        <p:spPr>
          <a:xfrm rot="-2094635">
            <a:off x="8903848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14"/>
          <p:cNvGrpSpPr/>
          <p:nvPr/>
        </p:nvGrpSpPr>
        <p:grpSpPr>
          <a:xfrm>
            <a:off x="10098635" y="4219307"/>
            <a:ext cx="2083139" cy="2126846"/>
            <a:chOff x="5369718" y="2683668"/>
            <a:chExt cx="1452563" cy="1483043"/>
          </a:xfrm>
        </p:grpSpPr>
        <p:sp>
          <p:nvSpPr>
            <p:cNvPr id="606" name="Google Shape;606;p14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6" name="Google Shape;636;p15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637" name="Google Shape;637;p15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15"/>
          <p:cNvSpPr txBox="1"/>
          <p:nvPr/>
        </p:nvSpPr>
        <p:spPr>
          <a:xfrm>
            <a:off x="1471311" y="2338393"/>
            <a:ext cx="44577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 Tree.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 Forest.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 Learning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662" name="Google Shape;662;p15"/>
          <p:cNvSpPr txBox="1"/>
          <p:nvPr/>
        </p:nvSpPr>
        <p:spPr>
          <a:xfrm>
            <a:off x="6649909" y="2747936"/>
            <a:ext cx="362846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algorithms have good results. (&gt;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except Naive Bayes 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50 - &lt; 80%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 Forest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best results.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5"/>
          <p:cNvSpPr/>
          <p:nvPr/>
        </p:nvSpPr>
        <p:spPr>
          <a:xfrm>
            <a:off x="5435905" y="3251118"/>
            <a:ext cx="974911" cy="4818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6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-154618" y="857493"/>
            <a:ext cx="5678867" cy="3034857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In CyRadar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1" name="Google Shape;671;p16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2" name="Google Shape;6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7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Google Shape;679;p17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680" name="Google Shape;680;p17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p17"/>
          <p:cNvSpPr/>
          <p:nvPr/>
        </p:nvSpPr>
        <p:spPr>
          <a:xfrm>
            <a:off x="1608704" y="3040190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/>
          <p:nvPr/>
        </p:nvSpPr>
        <p:spPr>
          <a:xfrm>
            <a:off x="1433575" y="2341809"/>
            <a:ext cx="410913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/>
          <p:nvPr/>
        </p:nvSpPr>
        <p:spPr>
          <a:xfrm>
            <a:off x="804910" y="2690100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7"/>
          <p:cNvSpPr/>
          <p:nvPr/>
        </p:nvSpPr>
        <p:spPr>
          <a:xfrm rot="120000">
            <a:off x="962913" y="3421483"/>
            <a:ext cx="462399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7"/>
          <p:cNvSpPr txBox="1"/>
          <p:nvPr/>
        </p:nvSpPr>
        <p:spPr>
          <a:xfrm>
            <a:off x="805194" y="4449855"/>
            <a:ext cx="1655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PE32 files</a:t>
            </a:r>
            <a:endParaRPr/>
          </a:p>
        </p:txBody>
      </p:sp>
      <p:graphicFrame>
        <p:nvGraphicFramePr>
          <p:cNvPr id="709" name="Google Shape;709;p17"/>
          <p:cNvGraphicFramePr/>
          <p:nvPr/>
        </p:nvGraphicFramePr>
        <p:xfrm>
          <a:off x="3464943" y="268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836525"/>
                <a:gridCol w="704450"/>
                <a:gridCol w="528325"/>
                <a:gridCol w="1071350"/>
                <a:gridCol w="1821425"/>
              </a:tblGrid>
              <a:tr h="31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e_magic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e_cblp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LoaderFlags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NumberOfRvaAndSize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23117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23117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0" name="Google Shape;710;p17"/>
          <p:cNvSpPr txBox="1"/>
          <p:nvPr/>
        </p:nvSpPr>
        <p:spPr>
          <a:xfrm>
            <a:off x="4724399" y="437934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Header Information</a:t>
            </a:r>
            <a:endParaRPr/>
          </a:p>
        </p:txBody>
      </p:sp>
      <p:pic>
        <p:nvPicPr>
          <p:cNvPr descr="A close up of a logo&#10;&#10;Description generated with very high confidence" id="711" name="Google Shape;7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350" y="2543688"/>
            <a:ext cx="1342888" cy="1331682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17"/>
          <p:cNvSpPr txBox="1"/>
          <p:nvPr/>
        </p:nvSpPr>
        <p:spPr>
          <a:xfrm>
            <a:off x="9813985" y="4091796"/>
            <a:ext cx="1420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7"/>
          <p:cNvSpPr/>
          <p:nvPr/>
        </p:nvSpPr>
        <p:spPr>
          <a:xfrm>
            <a:off x="2356614" y="3042011"/>
            <a:ext cx="833887" cy="4744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7"/>
          <p:cNvSpPr/>
          <p:nvPr/>
        </p:nvSpPr>
        <p:spPr>
          <a:xfrm>
            <a:off x="8653896" y="3027633"/>
            <a:ext cx="833887" cy="4744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7"/>
          <p:cNvSpPr txBox="1"/>
          <p:nvPr/>
        </p:nvSpPr>
        <p:spPr>
          <a:xfrm>
            <a:off x="626853" y="1187569"/>
            <a:ext cx="3965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 problem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8"/>
          <p:cNvSpPr txBox="1"/>
          <p:nvPr/>
        </p:nvSpPr>
        <p:spPr>
          <a:xfrm>
            <a:off x="885646" y="2970363"/>
            <a:ext cx="5029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Headers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header section of each PE file.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722" name="Google Shape;7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325" y="-77243"/>
            <a:ext cx="5129841" cy="727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728" name="Google Shape;7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9230" y="562381"/>
            <a:ext cx="4684143" cy="587701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9"/>
          <p:cNvSpPr txBox="1"/>
          <p:nvPr/>
        </p:nvSpPr>
        <p:spPr>
          <a:xfrm>
            <a:off x="612476" y="411193"/>
            <a:ext cx="5029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Headers' Sections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0" name="Google Shape;7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03" y="1142512"/>
            <a:ext cx="5158596" cy="45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4702" y="2083207"/>
            <a:ext cx="5086709" cy="21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"/>
          <p:cNvSpPr/>
          <p:nvPr/>
        </p:nvSpPr>
        <p:spPr>
          <a:xfrm rot="-2094635">
            <a:off x="6549762" y="1259930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DA9DB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"/>
          <p:cNvSpPr txBox="1"/>
          <p:nvPr/>
        </p:nvSpPr>
        <p:spPr>
          <a:xfrm>
            <a:off x="538259" y="373066"/>
            <a:ext cx="69237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"/>
          <p:cNvSpPr txBox="1"/>
          <p:nvPr/>
        </p:nvSpPr>
        <p:spPr>
          <a:xfrm>
            <a:off x="1757082" y="1604682"/>
            <a:ext cx="4760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"/>
          <p:cNvSpPr txBox="1"/>
          <p:nvPr/>
        </p:nvSpPr>
        <p:spPr>
          <a:xfrm>
            <a:off x="1757082" y="2357717"/>
            <a:ext cx="6113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2. 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Research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1757081" y="3009900"/>
            <a:ext cx="4760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3. 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CyRadar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"/>
          <p:cNvSpPr txBox="1"/>
          <p:nvPr/>
        </p:nvSpPr>
        <p:spPr>
          <a:xfrm>
            <a:off x="1757082" y="3711387"/>
            <a:ext cx="4760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4. 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"/>
          <p:cNvSpPr txBox="1"/>
          <p:nvPr/>
        </p:nvSpPr>
        <p:spPr>
          <a:xfrm>
            <a:off x="1757081" y="4455458"/>
            <a:ext cx="4760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5. 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8965" y="2245658"/>
            <a:ext cx="2438400" cy="242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3" y="6162508"/>
            <a:ext cx="2115671" cy="61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"/>
          <p:cNvSpPr/>
          <p:nvPr/>
        </p:nvSpPr>
        <p:spPr>
          <a:xfrm>
            <a:off x="5915585" y="3557276"/>
            <a:ext cx="5423647" cy="25600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0"/>
          <p:cNvSpPr/>
          <p:nvPr/>
        </p:nvSpPr>
        <p:spPr>
          <a:xfrm>
            <a:off x="5916705" y="434788"/>
            <a:ext cx="5438023" cy="27147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0"/>
          <p:cNvSpPr txBox="1"/>
          <p:nvPr/>
        </p:nvSpPr>
        <p:spPr>
          <a:xfrm>
            <a:off x="1876906" y="1511642"/>
            <a:ext cx="39788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pages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CyRadar's malware database.</a:t>
            </a:r>
            <a:endParaRPr/>
          </a:p>
        </p:txBody>
      </p:sp>
      <p:grpSp>
        <p:nvGrpSpPr>
          <p:cNvPr id="740" name="Google Shape;740;p20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741" name="Google Shape;741;p20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2" name="Google Shape;742;p20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743" name="Google Shape;743;p20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7" name="Google Shape;767;p20"/>
          <p:cNvSpPr/>
          <p:nvPr/>
        </p:nvSpPr>
        <p:spPr>
          <a:xfrm>
            <a:off x="10533322" y="4582287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>
            <a:off x="10525140" y="1221391"/>
            <a:ext cx="410913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9919648" y="401890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0"/>
          <p:cNvSpPr/>
          <p:nvPr/>
        </p:nvSpPr>
        <p:spPr>
          <a:xfrm rot="120000">
            <a:off x="10059722" y="1811389"/>
            <a:ext cx="462399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1" name="Google Shape;7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976" y="1125917"/>
            <a:ext cx="1389530" cy="138953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20"/>
          <p:cNvSpPr txBox="1"/>
          <p:nvPr/>
        </p:nvSpPr>
        <p:spPr>
          <a:xfrm>
            <a:off x="9976988" y="253340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 txBox="1"/>
          <p:nvPr/>
        </p:nvSpPr>
        <p:spPr>
          <a:xfrm>
            <a:off x="9922249" y="526516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774" name="Google Shape;7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476" y="379517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d1901d61fa_1_2"/>
          <p:cNvSpPr txBox="1"/>
          <p:nvPr/>
        </p:nvSpPr>
        <p:spPr>
          <a:xfrm>
            <a:off x="1876906" y="1511642"/>
            <a:ext cx="397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pages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CyRadar's malware database.</a:t>
            </a:r>
            <a:endParaRPr/>
          </a:p>
        </p:txBody>
      </p:sp>
      <p:grpSp>
        <p:nvGrpSpPr>
          <p:cNvPr id="781" name="Google Shape;781;gd1901d61fa_1_2"/>
          <p:cNvGrpSpPr/>
          <p:nvPr/>
        </p:nvGrpSpPr>
        <p:grpSpPr>
          <a:xfrm>
            <a:off x="-1705355" y="1653413"/>
            <a:ext cx="6188774" cy="6166556"/>
            <a:chOff x="-1705355" y="1653413"/>
            <a:chExt cx="6188774" cy="6166556"/>
          </a:xfrm>
        </p:grpSpPr>
        <p:sp>
          <p:nvSpPr>
            <p:cNvPr id="782" name="Google Shape;782;gd1901d61fa_1_2"/>
            <p:cNvSpPr/>
            <p:nvPr/>
          </p:nvSpPr>
          <p:spPr>
            <a:xfrm rot="-2094359">
              <a:off x="-851850" y="2540627"/>
              <a:ext cx="4481764" cy="4392129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3" name="Google Shape;783;gd1901d61fa_1_2"/>
            <p:cNvGrpSpPr/>
            <p:nvPr/>
          </p:nvGrpSpPr>
          <p:grpSpPr>
            <a:xfrm>
              <a:off x="342936" y="3674057"/>
              <a:ext cx="2083121" cy="2126832"/>
              <a:chOff x="5369718" y="2683668"/>
              <a:chExt cx="1452563" cy="1483043"/>
            </a:xfrm>
          </p:grpSpPr>
          <p:sp>
            <p:nvSpPr>
              <p:cNvPr id="784" name="Google Shape;784;gd1901d61fa_1_2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gd1901d61fa_1_2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gd1901d61fa_1_2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gd1901d61fa_1_2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gd1901d61fa_1_2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gd1901d61fa_1_2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gd1901d61fa_1_2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gd1901d61fa_1_2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gd1901d61fa_1_2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gd1901d61fa_1_2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gd1901d61fa_1_2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gd1901d61fa_1_2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gd1901d61fa_1_2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gd1901d61fa_1_2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gd1901d61fa_1_2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gd1901d61fa_1_2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gd1901d61fa_1_2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gd1901d61fa_1_2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d1901d61fa_1_2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d1901d61fa_1_2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d1901d61fa_1_2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d1901d61fa_1_2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d1901d61fa_1_2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d1901d61fa_1_2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808" name="Google Shape;808;gd1901d61fa_1_2"/>
          <p:cNvGraphicFramePr/>
          <p:nvPr/>
        </p:nvGraphicFramePr>
        <p:xfrm>
          <a:off x="4145289" y="34004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3573775"/>
                <a:gridCol w="3573775"/>
              </a:tblGrid>
              <a:tr h="3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files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Crawl from download pages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6504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CyRadar's malware 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1514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1"/>
          <p:cNvSpPr txBox="1"/>
          <p:nvPr/>
        </p:nvSpPr>
        <p:spPr>
          <a:xfrm>
            <a:off x="2150076" y="1511642"/>
            <a:ext cx="397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&amp; validation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only PE32 files.</a:t>
            </a:r>
            <a:endParaRPr/>
          </a:p>
        </p:txBody>
      </p:sp>
      <p:graphicFrame>
        <p:nvGraphicFramePr>
          <p:cNvPr id="815" name="Google Shape;815;p21"/>
          <p:cNvGraphicFramePr/>
          <p:nvPr/>
        </p:nvGraphicFramePr>
        <p:xfrm>
          <a:off x="3957043" y="3626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3573775"/>
                <a:gridCol w="3573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Benign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Malware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1514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816" name="Google Shape;816;p21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817" name="Google Shape;817;p21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8" name="Google Shape;818;p21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819" name="Google Shape;819;p21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 txBox="1"/>
          <p:nvPr/>
        </p:nvSpPr>
        <p:spPr>
          <a:xfrm>
            <a:off x="2150076" y="1511642"/>
            <a:ext cx="483732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 cleaning &amp; 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 features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into a PE reader.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PE headers.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Labelling.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matrix: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6825 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X 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headers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22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849" name="Google Shape;849;p22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22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851" name="Google Shape;851;p22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5" name="Google Shape;875;p22"/>
          <p:cNvSpPr/>
          <p:nvPr/>
        </p:nvSpPr>
        <p:spPr>
          <a:xfrm>
            <a:off x="4801938" y="4481836"/>
            <a:ext cx="410913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2"/>
          <p:cNvSpPr/>
          <p:nvPr/>
        </p:nvSpPr>
        <p:spPr>
          <a:xfrm>
            <a:off x="4173273" y="4830127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7" name="Google Shape;877;p22"/>
          <p:cNvGraphicFramePr/>
          <p:nvPr/>
        </p:nvGraphicFramePr>
        <p:xfrm>
          <a:off x="8626415" y="4600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811425"/>
                <a:gridCol w="744000"/>
                <a:gridCol w="435775"/>
                <a:gridCol w="1135525"/>
              </a:tblGrid>
              <a:tr h="31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e_magic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e_cblp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….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BaseOfData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23117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81920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23117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40960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878" name="Google Shape;8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004" y="4688455"/>
            <a:ext cx="586597" cy="58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645" y="4688455"/>
            <a:ext cx="586597" cy="586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880" name="Google Shape;88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052" y="4253093"/>
            <a:ext cx="13906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3"/>
          <p:cNvSpPr txBox="1"/>
          <p:nvPr/>
        </p:nvSpPr>
        <p:spPr>
          <a:xfrm>
            <a:off x="2150076" y="1511642"/>
            <a:ext cx="4194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 cleaning &amp; 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Extract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unwanted features.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 NANs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matrix: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6825 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X 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headers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23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887" name="Google Shape;887;p23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8" name="Google Shape;888;p23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889" name="Google Shape;889;p23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913" name="Google Shape;913;p23"/>
          <p:cNvGraphicFramePr/>
          <p:nvPr/>
        </p:nvGraphicFramePr>
        <p:xfrm>
          <a:off x="7527140" y="2657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881525"/>
                <a:gridCol w="747050"/>
                <a:gridCol w="687300"/>
                <a:gridCol w="1839100"/>
              </a:tblGrid>
              <a:tr h="56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e_magic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e_cblp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…..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NumberOfRvaAndSize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6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23117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144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…..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16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6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23117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80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…..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16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4"/>
          <p:cNvSpPr txBox="1"/>
          <p:nvPr/>
        </p:nvSpPr>
        <p:spPr>
          <a:xfrm>
            <a:off x="2150076" y="1511642"/>
            <a:ext cx="419453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 cleaning &amp; 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Extract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 unwanted features.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 encoding.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 NANs.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matrix: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6825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files 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headers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50%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features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24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921" name="Google Shape;921;p24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24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923" name="Google Shape;923;p24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5"/>
          <p:cNvSpPr txBox="1"/>
          <p:nvPr/>
        </p:nvSpPr>
        <p:spPr>
          <a:xfrm>
            <a:off x="2164453" y="1511642"/>
            <a:ext cx="4628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 cleaning &amp; 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Extract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US" sz="1800">
                <a:solidFill>
                  <a:schemeClr val="dk1"/>
                </a:solidFill>
              </a:rPr>
              <a:t>Data preprocessing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 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 train-test data: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Train: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(5802,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 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 imbalanced data: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with algorithms: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 Forest.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+ Naive Bayes.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25"/>
          <p:cNvGrpSpPr/>
          <p:nvPr/>
        </p:nvGrpSpPr>
        <p:grpSpPr>
          <a:xfrm>
            <a:off x="-1690978" y="1653039"/>
            <a:ext cx="6189046" cy="6166838"/>
            <a:chOff x="-1705355" y="1653039"/>
            <a:chExt cx="6189046" cy="6166838"/>
          </a:xfrm>
        </p:grpSpPr>
        <p:sp>
          <p:nvSpPr>
            <p:cNvPr id="953" name="Google Shape;953;p25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4" name="Google Shape;954;p25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955" name="Google Shape;955;p25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screenshot of a cell phone&#10;&#10;Description generated with very high confidence" id="979" name="Google Shape;9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9759" y="917814"/>
            <a:ext cx="3433313" cy="1931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generated with high confidence" id="980" name="Google Shape;9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1" y="3513579"/>
            <a:ext cx="3232030" cy="197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25"/>
          <p:cNvSpPr txBox="1"/>
          <p:nvPr/>
        </p:nvSpPr>
        <p:spPr>
          <a:xfrm>
            <a:off x="7758023" y="299911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</p:txBody>
      </p:sp>
      <p:sp>
        <p:nvSpPr>
          <p:cNvPr id="982" name="Google Shape;982;p25"/>
          <p:cNvSpPr txBox="1"/>
          <p:nvPr/>
        </p:nvSpPr>
        <p:spPr>
          <a:xfrm>
            <a:off x="7757124" y="574429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"/>
          <p:cNvSpPr txBox="1"/>
          <p:nvPr/>
        </p:nvSpPr>
        <p:spPr>
          <a:xfrm>
            <a:off x="2150076" y="1511642"/>
            <a:ext cx="4570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 cleaning &amp; 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Extract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US" sz="1800">
                <a:solidFill>
                  <a:schemeClr val="dk1"/>
                </a:solidFill>
              </a:rPr>
              <a:t>Data preprocessing.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 Training.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models: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26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989" name="Google Shape;989;p26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0" name="Google Shape;990;p26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991" name="Google Shape;991;p26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6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6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15" name="Google Shape;10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010" y="1276801"/>
            <a:ext cx="51720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198" y="2704985"/>
            <a:ext cx="5172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0385" y="4492605"/>
            <a:ext cx="44577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6"/>
          <p:cNvSpPr txBox="1"/>
          <p:nvPr/>
        </p:nvSpPr>
        <p:spPr>
          <a:xfrm>
            <a:off x="8333117" y="529949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(beta =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7"/>
          <p:cNvSpPr txBox="1"/>
          <p:nvPr/>
        </p:nvSpPr>
        <p:spPr>
          <a:xfrm>
            <a:off x="2150076" y="1511642"/>
            <a:ext cx="4570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Collect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Data cleaning &amp; validation.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Extract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US" sz="1800">
                <a:solidFill>
                  <a:schemeClr val="dk1"/>
                </a:solidFill>
              </a:rPr>
              <a:t>Data preprocessing.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 Training.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models: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~1000 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files: 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malware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benign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4" name="Google Shape;1024;p27"/>
          <p:cNvGrpSpPr/>
          <p:nvPr/>
        </p:nvGrpSpPr>
        <p:grpSpPr>
          <a:xfrm>
            <a:off x="-1705355" y="1653039"/>
            <a:ext cx="6189046" cy="6166838"/>
            <a:chOff x="-1705355" y="1653039"/>
            <a:chExt cx="6189046" cy="6166838"/>
          </a:xfrm>
        </p:grpSpPr>
        <p:sp>
          <p:nvSpPr>
            <p:cNvPr id="1025" name="Google Shape;1025;p27"/>
            <p:cNvSpPr/>
            <p:nvPr/>
          </p:nvSpPr>
          <p:spPr>
            <a:xfrm rot="-2094635">
              <a:off x="-851783" y="2540327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6" name="Google Shape;1026;p27"/>
            <p:cNvGrpSpPr/>
            <p:nvPr/>
          </p:nvGrpSpPr>
          <p:grpSpPr>
            <a:xfrm>
              <a:off x="343004" y="3674082"/>
              <a:ext cx="2083139" cy="2126846"/>
              <a:chOff x="5369718" y="2683668"/>
              <a:chExt cx="1452563" cy="1483043"/>
            </a:xfrm>
          </p:grpSpPr>
          <p:sp>
            <p:nvSpPr>
              <p:cNvPr id="1027" name="Google Shape;1027;p27"/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rect b="b" l="l" r="r" t="t"/>
                <a:pathLst>
                  <a:path extrusionOk="0" h="285750" w="333375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rect b="b" l="l" r="r" t="t"/>
                <a:pathLst>
                  <a:path extrusionOk="0" h="247650" w="371475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rect b="b" l="l" r="r" t="t"/>
                <a:pathLst>
                  <a:path extrusionOk="0" h="76200" w="85725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rect b="b" l="l" r="r" t="t"/>
                <a:pathLst>
                  <a:path extrusionOk="0" h="171450" w="2095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rect b="b" l="l" r="r" t="t"/>
                <a:pathLst>
                  <a:path extrusionOk="0" h="228600" w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7"/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rect b="b" l="l" r="r" t="t"/>
                <a:pathLst>
                  <a:path extrusionOk="0" h="504825" w="56197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7"/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7"/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rect b="b" l="l" r="r" t="t"/>
                <a:pathLst>
                  <a:path extrusionOk="0" h="228600" w="1524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rect b="b" l="l" r="r" t="t"/>
                <a:pathLst>
                  <a:path extrusionOk="0" h="466725" w="63817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7"/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rect b="b" l="l" r="r" t="t"/>
                <a:pathLst>
                  <a:path extrusionOk="0" h="95250" w="22860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rect b="b" l="l" r="r" t="t"/>
                <a:pathLst>
                  <a:path extrusionOk="0" h="190500" w="5715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7"/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7"/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rect b="b" l="l" r="r" t="t"/>
                <a:pathLst>
                  <a:path extrusionOk="0" h="161925" w="48577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rect b="b" l="l" r="r" t="t"/>
                <a:pathLst>
                  <a:path extrusionOk="0" h="66675" w="27622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rect b="b" l="l" r="r" t="t"/>
                <a:pathLst>
                  <a:path extrusionOk="0" h="304800" w="43815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051" name="Google Shape;1051;p27"/>
          <p:cNvGraphicFramePr/>
          <p:nvPr/>
        </p:nvGraphicFramePr>
        <p:xfrm>
          <a:off x="5773730" y="2536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3451400"/>
                <a:gridCol w="120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Algorithm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F2 score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(Machine Learning)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92.91</a:t>
                      </a: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Random Forest + Naive Bayes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(Machine Learning)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77.77%</a:t>
                      </a:r>
                      <a:endParaRPr b="0" i="0" sz="14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Deep Learning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(DNN 3 Layers)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81.91%</a:t>
                      </a:r>
                      <a:endParaRPr b="0" i="0" sz="1400" u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Deep Learning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(DNN 4 Layers)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83.12%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Deep Learning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(DNN 6 Layers)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85.36%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8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8"/>
          <p:cNvSpPr/>
          <p:nvPr/>
        </p:nvSpPr>
        <p:spPr>
          <a:xfrm>
            <a:off x="-289694" y="2214434"/>
            <a:ext cx="6055385" cy="1830074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Demo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8" name="Google Shape;1058;p28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9" name="Google Shape;10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"/>
          <p:cNvSpPr/>
          <p:nvPr/>
        </p:nvSpPr>
        <p:spPr>
          <a:xfrm>
            <a:off x="634276" y="803705"/>
            <a:ext cx="4208656" cy="3034857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Reality</a:t>
            </a:r>
            <a:endParaRPr/>
          </a:p>
        </p:txBody>
      </p:sp>
      <p:cxnSp>
        <p:nvCxnSpPr>
          <p:cNvPr id="344" name="Google Shape;344;p3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5" name="Google Shape;3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209" y="2528552"/>
            <a:ext cx="2483190" cy="249215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"/>
          <p:cNvSpPr/>
          <p:nvPr/>
        </p:nvSpPr>
        <p:spPr>
          <a:xfrm rot="-2094635">
            <a:off x="6549762" y="1259930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DA9DB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9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9"/>
          <p:cNvSpPr/>
          <p:nvPr/>
        </p:nvSpPr>
        <p:spPr>
          <a:xfrm>
            <a:off x="-505938" y="2430678"/>
            <a:ext cx="6055385" cy="1634425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 Conclusion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6" name="Google Shape;1066;p29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7" name="Google Shape;10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29"/>
          <p:cNvSpPr txBox="1"/>
          <p:nvPr/>
        </p:nvSpPr>
        <p:spPr>
          <a:xfrm>
            <a:off x="6248399" y="2778209"/>
            <a:ext cx="532782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Malware is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continues to grow in volume and evolve in complexity.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approaches is less effective to detect new malware.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research using ML &amp; DL to detect malware.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Industries are trying to apply in to the real world products.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25" y="433212"/>
            <a:ext cx="6600749" cy="599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4"/>
          <p:cNvGrpSpPr/>
          <p:nvPr/>
        </p:nvGrpSpPr>
        <p:grpSpPr>
          <a:xfrm>
            <a:off x="-1037201" y="-331234"/>
            <a:ext cx="4416435" cy="4400588"/>
            <a:chOff x="8073834" y="208453"/>
            <a:chExt cx="6189046" cy="6166838"/>
          </a:xfrm>
        </p:grpSpPr>
        <p:pic>
          <p:nvPicPr>
            <p:cNvPr id="354" name="Google Shape;354;p4"/>
            <p:cNvPicPr preferRelativeResize="0"/>
            <p:nvPr/>
          </p:nvPicPr>
          <p:blipFill rotWithShape="1">
            <a:blip r:embed="rId4">
              <a:alphaModFix amt="35000"/>
            </a:blip>
            <a:srcRect b="0" l="0" r="0" t="0"/>
            <a:stretch/>
          </p:blipFill>
          <p:spPr>
            <a:xfrm>
              <a:off x="10130702" y="2182923"/>
              <a:ext cx="2279249" cy="2287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"/>
            <p:cNvSpPr/>
            <p:nvPr/>
          </p:nvSpPr>
          <p:spPr>
            <a:xfrm rot="-2094635">
              <a:off x="8927406" y="1095741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DA9DB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4"/>
          <p:cNvSpPr/>
          <p:nvPr/>
        </p:nvSpPr>
        <p:spPr>
          <a:xfrm>
            <a:off x="7895935" y="3256472"/>
            <a:ext cx="4301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2019: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than </a:t>
            </a:r>
            <a:r>
              <a:rPr b="1" lang="en-U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billion</a:t>
            </a: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malwares per year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80" y="658800"/>
            <a:ext cx="6590900" cy="5982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5"/>
          <p:cNvGrpSpPr/>
          <p:nvPr/>
        </p:nvGrpSpPr>
        <p:grpSpPr>
          <a:xfrm>
            <a:off x="-893427" y="-633159"/>
            <a:ext cx="4416435" cy="4400588"/>
            <a:chOff x="8073834" y="208453"/>
            <a:chExt cx="6189046" cy="6166838"/>
          </a:xfrm>
        </p:grpSpPr>
        <p:pic>
          <p:nvPicPr>
            <p:cNvPr id="363" name="Google Shape;363;p5"/>
            <p:cNvPicPr preferRelativeResize="0"/>
            <p:nvPr/>
          </p:nvPicPr>
          <p:blipFill rotWithShape="1">
            <a:blip r:embed="rId4">
              <a:alphaModFix amt="35000"/>
            </a:blip>
            <a:srcRect b="0" l="0" r="0" t="0"/>
            <a:stretch/>
          </p:blipFill>
          <p:spPr>
            <a:xfrm>
              <a:off x="10130702" y="2182923"/>
              <a:ext cx="2279249" cy="2287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5"/>
            <p:cNvSpPr/>
            <p:nvPr/>
          </p:nvSpPr>
          <p:spPr>
            <a:xfrm rot="-2094635">
              <a:off x="8927406" y="1095741"/>
              <a:ext cx="4481901" cy="4392262"/>
            </a:xfrm>
            <a:custGeom>
              <a:rect b="b" l="l" r="r" t="t"/>
              <a:pathLst>
                <a:path extrusionOk="0" h="466725" w="47625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DA9DB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5"/>
          <p:cNvSpPr/>
          <p:nvPr/>
        </p:nvSpPr>
        <p:spPr>
          <a:xfrm>
            <a:off x="8255369" y="3429000"/>
            <a:ext cx="35573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</a:t>
            </a:r>
            <a:r>
              <a:rPr b="1" lang="en-U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 million</a:t>
            </a: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new malwares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747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detected every year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209" y="2528552"/>
            <a:ext cx="2483190" cy="249215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"/>
          <p:cNvSpPr txBox="1"/>
          <p:nvPr/>
        </p:nvSpPr>
        <p:spPr>
          <a:xfrm>
            <a:off x="836669" y="2335931"/>
            <a:ext cx="617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 is a software design for malicious activities.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 is a very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threat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systems, individuals,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organizations, and governments.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continues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evolve in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72" name="Google Shape;372;p6"/>
          <p:cNvSpPr txBox="1"/>
          <p:nvPr/>
        </p:nvSpPr>
        <p:spPr>
          <a:xfrm>
            <a:off x="531755" y="1314181"/>
            <a:ext cx="15957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 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"/>
          <p:cNvSpPr/>
          <p:nvPr/>
        </p:nvSpPr>
        <p:spPr>
          <a:xfrm rot="-2094635">
            <a:off x="6549762" y="1259930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DA9DB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/>
          <p:nvPr/>
        </p:nvSpPr>
        <p:spPr>
          <a:xfrm rot="-2094635">
            <a:off x="6549762" y="1259930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DA9DB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836669" y="2335931"/>
            <a:ext cx="6176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Signature-based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code, hash, behavior, rules,...</a:t>
            </a:r>
            <a:endParaRPr/>
          </a:p>
        </p:txBody>
      </p:sp>
      <p:sp>
        <p:nvSpPr>
          <p:cNvPr id="380" name="Google Shape;380;p7"/>
          <p:cNvSpPr txBox="1"/>
          <p:nvPr/>
        </p:nvSpPr>
        <p:spPr>
          <a:xfrm>
            <a:off x="531755" y="1314181"/>
            <a:ext cx="33550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 detection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thiết bị&#10;&#10;Mô tả được tạo với mức tin cậy cao" id="381" name="Google Shape;3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41" y="2303930"/>
            <a:ext cx="3213847" cy="32138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7"/>
          <p:cNvGraphicFramePr/>
          <p:nvPr/>
        </p:nvGraphicFramePr>
        <p:xfrm>
          <a:off x="504264" y="3160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3546875"/>
                <a:gridCol w="3546875"/>
              </a:tblGrid>
              <a:tr h="61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1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accurancy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Unable to detect new malware.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 update database </a:t>
                      </a: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frequently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Rely on human expertise in creating the signatures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3" name="Google Shape;383;p7"/>
          <p:cNvSpPr txBox="1"/>
          <p:nvPr/>
        </p:nvSpPr>
        <p:spPr>
          <a:xfrm>
            <a:off x="914400" y="6003985"/>
            <a:ext cx="6754483" cy="3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Become unable to keep pace with rapid development of malwares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-127724" y="803705"/>
            <a:ext cx="5768514" cy="3034857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In Research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8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1" name="Google Shape;3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047" y="1866900"/>
            <a:ext cx="3090582" cy="309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58" y="68728"/>
            <a:ext cx="2104466" cy="61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"/>
          <p:cNvSpPr/>
          <p:nvPr/>
        </p:nvSpPr>
        <p:spPr>
          <a:xfrm>
            <a:off x="3048000" y="-1603147"/>
            <a:ext cx="6096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" name="Google Shape;398;p9"/>
          <p:cNvGraphicFramePr/>
          <p:nvPr/>
        </p:nvGraphicFramePr>
        <p:xfrm>
          <a:off x="273169" y="359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{9144C8BA-4F2F-4A96-BDAA-28EDCF472D23}</a:tableStyleId>
              </a:tblPr>
              <a:tblGrid>
                <a:gridCol w="373525"/>
                <a:gridCol w="1867650"/>
                <a:gridCol w="2330825"/>
                <a:gridCol w="747950"/>
                <a:gridCol w="1972225"/>
                <a:gridCol w="2259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Paper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Year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Results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the Design of Supervised Binary Classifiers for Malware Detection using Portable Executable Files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Hrushikesh Shukla, Sonali Patil, Dewang Solanki, Lucky Singh, Mayank Swarnkar, Hiren Kurma Thakkar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ML classifiers (Decision Tree, Random Forest...) using PE information of samples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 achieved the highest accuracy (97%) while Naive Bayes only achieved around 55% of accuracy (lowest).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Malware Detection Using Machine Learning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Ajay Kumar, Kumar Abhishek, Kunjal Shah, Divy Patel, Yash Jain, Harsh Chheda, Pranav Nerurkar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ML classifiers using PE information extracted from samples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models achieved high results (&gt; 94%), and Random Forest classifier achieve the highest (99%).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/>
                        <a:t>Malware Detection based on Cascading XGBoost and Cost Sensitive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/>
                        <a:t>Di Wu, Peiqi Guo, Peng Wang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/>
                        <a:t>Training a model consisting of 3-layer cascading XGBoost modules with cost sensitive (using API call sequences)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/>
                        <a:t>Cascading XGBoost model achieved highest accuracy (just under 100%), and better than other methods.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9" name="Google Shape;399;p9"/>
          <p:cNvSpPr/>
          <p:nvPr/>
        </p:nvSpPr>
        <p:spPr>
          <a:xfrm rot="-2094635">
            <a:off x="8932785" y="3085552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9"/>
          <p:cNvGrpSpPr/>
          <p:nvPr/>
        </p:nvGrpSpPr>
        <p:grpSpPr>
          <a:xfrm>
            <a:off x="10127572" y="4219307"/>
            <a:ext cx="2083139" cy="2126846"/>
            <a:chOff x="5369718" y="2683668"/>
            <a:chExt cx="1452563" cy="1483043"/>
          </a:xfrm>
        </p:grpSpPr>
        <p:sp>
          <p:nvSpPr>
            <p:cNvPr id="401" name="Google Shape;401;p9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̉ đề của Office">
  <a:themeElements>
    <a:clrScheme name="Văn phò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2012-09-27T01:07:24Z</dcterms:created>
</cp:coreProperties>
</file>