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88" r:id="rId6"/>
    <p:sldId id="257" r:id="rId7"/>
    <p:sldId id="284" r:id="rId8"/>
    <p:sldId id="287" r:id="rId9"/>
    <p:sldId id="281" r:id="rId10"/>
    <p:sldId id="258" r:id="rId11"/>
    <p:sldId id="282" r:id="rId12"/>
    <p:sldId id="283" r:id="rId13"/>
    <p:sldId id="295" r:id="rId14"/>
    <p:sldId id="296" r:id="rId15"/>
    <p:sldId id="297" r:id="rId16"/>
    <p:sldId id="269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5" autoAdjust="0"/>
    <p:restoredTop sz="94688" autoAdjust="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A8EF-3AB1-40B9-A628-3619ACA608D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A642-70B3-44B7-B75E-544CE661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7A70-306A-35AC-4EBD-555296B6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8F07-5F68-DD36-A143-54D066B6C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5CD2-899B-41A6-CF2A-2C52171D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AD6C-E631-61B0-1BF0-E549D2E4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C4B0-1858-8AE3-08F1-D85E2EA2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C4C5-FCB5-7153-6ACB-70EE14C9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6F506-6256-7A9C-40D3-BFE74F39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6E93-261F-CC91-6BBB-843BC578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DE4C-6F7A-8DBD-D20E-39941D72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5498-578B-0C19-8C05-C159C49B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1F7DC-090E-6AEB-418D-A7BC7BD4C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2FB08-EB56-06DB-5B15-837D4758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AB47-579D-E71F-5EBF-A62BCA7E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6C24-4288-2D9B-ADC0-2E0CABD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1B65-ACD8-6212-4035-4CBC066E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7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5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19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7D22-01AF-E340-5E81-E6B90E41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D919-E38A-A400-6ED0-69246BF3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2287-07D4-C1B2-6F4A-586C6641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4842-C38F-3F96-A702-98C29FC5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5AE-2606-6252-662F-95834BD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2DE-1A17-D45F-C0E7-A2B4216B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EB6D-C935-E2E2-ED02-95580841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69C5-BDA6-36EA-E196-3C119209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4813-8AA8-DD32-8FCE-6B0D9107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7C0B-8B7C-88C3-FAD7-9955E412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EA65-50EC-1767-2B5E-9AF4F0AB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6ED5-9966-58B0-1979-61CDE5987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32B7-6D20-7580-2977-44AB6311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FE0E-EC42-DCB4-7B06-DC8D5C9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76B0D-D7FC-115B-AAA6-606F9610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5E5-2E35-82D6-1877-6E951C7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6C85-0430-BF9C-F3D2-8A1586E1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89CB-CC01-A81F-6B42-27DF3CB5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53149-205D-E18F-6837-70368BDD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4447-9A24-4EB2-B632-7F9DBC8E2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D2496-829F-BABD-DCEE-DF35BAD3D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A4D0-7F3C-6533-2F8E-4D40CAC3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33351-2C95-DB59-898D-288CC826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FF1D3-1787-F5AF-AC57-0A5FD73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1D40-F407-B8F5-FA45-B1FE9563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16A33-F349-F7FA-F7F2-F6200D8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1764D-809F-2EA2-0460-120CBAF1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39C8-4649-4479-BE67-D15F7AEC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9AB2-E958-163A-2C71-97101E0E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4D23E-244F-9A31-BFE3-B6216B4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2B6D3-DB5A-CC9D-7EDF-7B47E52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84D7-E304-64BD-C97E-AF3F509A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E95-A102-B3E5-DD9B-3FA3C037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D14C-33C1-C9E4-39FF-0BF4B60C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439B1-BF0F-66BF-7B89-CB90727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79AA-C973-4876-14CB-A12384F0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FDF3C-7D26-E60B-84BB-12728D3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2EC4-9C60-FC11-89B7-95E5F957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7E941-CAEC-C207-9F01-CACF2C89E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3405-0BC1-CC51-ECD3-27A522A6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690F4-FD49-8AC5-638D-10EFA2CC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37D18-0AD1-139C-DCB0-62C98A9E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0123-8F54-4466-CDDA-6E4B4582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34AD2-06D4-09E1-C431-28795D3B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EE05-6F3D-9D8A-1BAE-85A7D399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9E73-3AAC-0663-ABEA-DCA74A29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088-13BF-4100-A4F0-855AB8493B2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513D-1897-2A0A-2FBD-AF374CE9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834C-FC63-3C4F-39ED-1A0B61C7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07297-E464-457F-A7AB-A69ECE16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8A836-EAAB-E9D7-5747-E59F003F8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2EE6-2EFE-223C-0019-8B62753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cleaning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77E3-7389-77D2-68C7-F0B11F2A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C5E14-46D2-841D-62ED-439B9692B1DF}"/>
              </a:ext>
            </a:extLst>
          </p:cNvPr>
          <p:cNvSpPr txBox="1"/>
          <p:nvPr/>
        </p:nvSpPr>
        <p:spPr>
          <a:xfrm>
            <a:off x="735895" y="990244"/>
            <a:ext cx="1072021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Remove samples with no target feature</a:t>
            </a:r>
          </a:p>
          <a:p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Group similar values</a:t>
            </a: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Extract values from text: Precinct, District, </a:t>
            </a:r>
            <a:r>
              <a:rPr lang="en-US" sz="24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price_value</a:t>
            </a:r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acreage_value</a:t>
            </a:r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17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E39EE-600E-9A84-04EB-CBC0049F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32" y="1878396"/>
            <a:ext cx="4884843" cy="2270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92D20-FE39-3177-5799-6890966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88" y="1847914"/>
            <a:ext cx="529635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BA3B-6F55-3203-6833-B6F0181B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E59D-CA1A-17A0-4B66-CE8555D6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5EF2-7D30-2C56-F3A0-6DCF22B5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0F33A-4433-B647-B9D9-59CEC63DB4AC}"/>
              </a:ext>
            </a:extLst>
          </p:cNvPr>
          <p:cNvSpPr txBox="1"/>
          <p:nvPr/>
        </p:nvSpPr>
        <p:spPr>
          <a:xfrm>
            <a:off x="735895" y="990244"/>
            <a:ext cx="10720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Check for unique values in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price_value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acreage_value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then convert to drop redundant features</a:t>
            </a: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Combine existing features into new features to get better insight of the dataset</a:t>
            </a:r>
          </a:p>
          <a:p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Remove outliers using IQR: IQR = Q3 – Q1</a:t>
            </a:r>
          </a:p>
          <a:p>
            <a:r>
              <a:rPr lang="en-US" sz="2000" dirty="0"/>
              <a:t>	Q1: The first quartile, the value below which 25% of the data falls. </a:t>
            </a:r>
          </a:p>
          <a:p>
            <a:r>
              <a:rPr lang="en-US" sz="2000" dirty="0"/>
              <a:t>	Q3: The third quartile, the value below which 75% of the data falls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FB593-890F-7447-C0A6-318AED6C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20" y="1623979"/>
            <a:ext cx="529635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F62F-86EA-785A-190A-DBFA1DEC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0800-E3E1-B55A-740C-28C6A892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50BD-87BD-E3A7-9E53-F5B4BC55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47E2B-80C0-9711-CED8-D56330D4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882767"/>
            <a:ext cx="5393436" cy="3092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2C0007-91A9-408B-7372-E4C06A80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88" y="1788221"/>
            <a:ext cx="5723226" cy="3281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7ADC95-3C46-0637-3A3F-DC3DD364E10E}"/>
              </a:ext>
            </a:extLst>
          </p:cNvPr>
          <p:cNvSpPr txBox="1"/>
          <p:nvPr/>
        </p:nvSpPr>
        <p:spPr>
          <a:xfrm>
            <a:off x="3657514" y="5561072"/>
            <a:ext cx="450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box plot to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32896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Feature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8BCF0-EBA8-2C11-5119-F7DA363C4028}"/>
              </a:ext>
            </a:extLst>
          </p:cNvPr>
          <p:cNvSpPr txBox="1"/>
          <p:nvPr/>
        </p:nvSpPr>
        <p:spPr>
          <a:xfrm>
            <a:off x="735895" y="990244"/>
            <a:ext cx="1072021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The dataset was prepared for machine learning training through feature engineering. Key steps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Removing duplicates for data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Handling missing values: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Numerical features (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noBed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noBathroom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soLau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): Replaced with -1.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Categorical features (District,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phapLy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huong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Precinct,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duAn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): Filled with "NO INFO".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pipelines for preprocessing: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Categorical data: Imputation with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SimpleImputer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encoding with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OneHotEncoder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Numerical data: Median imputation and scaling with </a:t>
            </a: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StandardScaler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7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1700" dirty="0"/>
              <a:t>The two pipelines were then integrated into a Column Transformer, which allowed for the simultaneous transformation of categorical and numerical features.</a:t>
            </a:r>
            <a:endParaRPr lang="en-US" sz="17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F6887-792A-ED80-15CA-EEAC0E73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3892049"/>
            <a:ext cx="7925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81F05-9E69-FF46-4B34-9B6CFF1B9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7AD6-D5A3-C118-8EAB-C5D26F0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Training Regressor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4183-8D11-3E5F-422A-DEEF8664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D2BBB-06EE-F0DA-0871-7FD3BDE1007C}"/>
              </a:ext>
            </a:extLst>
          </p:cNvPr>
          <p:cNvSpPr/>
          <p:nvPr/>
        </p:nvSpPr>
        <p:spPr>
          <a:xfrm>
            <a:off x="1095595" y="1249324"/>
            <a:ext cx="1749055" cy="10154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2339B-29A2-EBE5-FEF1-EF2EF899992E}"/>
              </a:ext>
            </a:extLst>
          </p:cNvPr>
          <p:cNvSpPr/>
          <p:nvPr/>
        </p:nvSpPr>
        <p:spPr>
          <a:xfrm>
            <a:off x="3848985" y="1249325"/>
            <a:ext cx="1749055" cy="10154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 and Tuning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8F4C1-DD23-11CC-610C-21C1E4013782}"/>
              </a:ext>
            </a:extLst>
          </p:cNvPr>
          <p:cNvSpPr/>
          <p:nvPr/>
        </p:nvSpPr>
        <p:spPr>
          <a:xfrm>
            <a:off x="6602374" y="1249324"/>
            <a:ext cx="1749056" cy="10154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C8E737-40AB-0154-3B33-FDA8389CE533}"/>
              </a:ext>
            </a:extLst>
          </p:cNvPr>
          <p:cNvSpPr/>
          <p:nvPr/>
        </p:nvSpPr>
        <p:spPr>
          <a:xfrm>
            <a:off x="9355765" y="1249325"/>
            <a:ext cx="1749055" cy="10154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Saving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0D5141-6586-0ECB-5388-D3DD98145BA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44650" y="1757029"/>
            <a:ext cx="10043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C52E1-0591-FDB1-8663-13326F2BD87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598040" y="1757029"/>
            <a:ext cx="10043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C899C3-DC19-405A-212B-8F8F80A56D6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8351430" y="1757029"/>
            <a:ext cx="10043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C53D081-7FAD-E979-10F4-14D016C1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41" y="2435571"/>
            <a:ext cx="4338118" cy="29445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497C48-AC2E-1C86-F5C7-39634DA5DBB1}"/>
              </a:ext>
            </a:extLst>
          </p:cNvPr>
          <p:cNvSpPr txBox="1"/>
          <p:nvPr/>
        </p:nvSpPr>
        <p:spPr>
          <a:xfrm>
            <a:off x="3970927" y="5550976"/>
            <a:ext cx="42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 with Grid 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31336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1EB2-367C-84D5-513D-76915739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AE67-09CA-61BB-C4E4-190851D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Training Regressor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8C85-C2AE-2EA0-2F59-E7FFDA9E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2963E6-A9C5-B34A-3C2C-82BF38042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96320"/>
              </p:ext>
            </p:extLst>
          </p:nvPr>
        </p:nvGraphicFramePr>
        <p:xfrm>
          <a:off x="692000" y="1089837"/>
          <a:ext cx="10808000" cy="49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24">
                  <a:extLst>
                    <a:ext uri="{9D8B030D-6E8A-4147-A177-3AD203B41FA5}">
                      <a16:colId xmlns:a16="http://schemas.microsoft.com/office/drawing/2014/main" val="1883405108"/>
                    </a:ext>
                  </a:extLst>
                </a:gridCol>
                <a:gridCol w="3370520">
                  <a:extLst>
                    <a:ext uri="{9D8B030D-6E8A-4147-A177-3AD203B41FA5}">
                      <a16:colId xmlns:a16="http://schemas.microsoft.com/office/drawing/2014/main" val="383443701"/>
                    </a:ext>
                  </a:extLst>
                </a:gridCol>
                <a:gridCol w="2311256">
                  <a:extLst>
                    <a:ext uri="{9D8B030D-6E8A-4147-A177-3AD203B41FA5}">
                      <a16:colId xmlns:a16="http://schemas.microsoft.com/office/drawing/2014/main" val="3834883332"/>
                    </a:ext>
                  </a:extLst>
                </a:gridCol>
                <a:gridCol w="2702000">
                  <a:extLst>
                    <a:ext uri="{9D8B030D-6E8A-4147-A177-3AD203B41FA5}">
                      <a16:colId xmlns:a16="http://schemas.microsoft.com/office/drawing/2014/main" val="3984239808"/>
                    </a:ext>
                  </a:extLst>
                </a:gridCol>
              </a:tblGrid>
              <a:tr h="87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Selection and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Saving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07135"/>
                  </a:ext>
                </a:extLst>
              </a:tr>
              <a:tr h="4112753">
                <a:tc>
                  <a:txBody>
                    <a:bodyPr/>
                    <a:lstStyle/>
                    <a:p>
                      <a:r>
                        <a:rPr lang="en-US" sz="1400" dirty="0"/>
                        <a:t>The dataset was split into features (X) and the target variable (</a:t>
                      </a:r>
                      <a:r>
                        <a:rPr lang="en-US" sz="1400" dirty="0" err="1"/>
                        <a:t>price_value</a:t>
                      </a:r>
                      <a:r>
                        <a:rPr lang="en-US" sz="1400" dirty="0"/>
                        <a:t>), excluding irrelevant columns (street, </a:t>
                      </a:r>
                      <a:r>
                        <a:rPr lang="en-US" sz="1400" dirty="0" err="1"/>
                        <a:t>price_per_area</a:t>
                      </a:r>
                      <a:r>
                        <a:rPr lang="en-US" sz="1400" dirty="0"/>
                        <a:t>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Data was divided into training and testing sets (80-20 split) for fair evaluation.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models were employed:</a:t>
                      </a:r>
                    </a:p>
                    <a:p>
                      <a:r>
                        <a:rPr lang="en-US" sz="1400" dirty="0"/>
                        <a:t>• Linear Regression: baseline model without hyperparameter tuning.</a:t>
                      </a:r>
                    </a:p>
                    <a:p>
                      <a:r>
                        <a:rPr lang="en-US" sz="1400" dirty="0"/>
                        <a:t>• Support Vector Regressor (SVR): a non-linear model tuned using grid search over the regularization parameter (C)).</a:t>
                      </a:r>
                    </a:p>
                    <a:p>
                      <a:r>
                        <a:rPr lang="en-US" sz="1400" dirty="0"/>
                        <a:t>• </a:t>
                      </a: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Regressor: A gradient boosting algorithm, tuned for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• LSTM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Hyperparameter tuning for SVR and </a:t>
                      </a: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was conducted using Grid-</a:t>
                      </a:r>
                      <a:r>
                        <a:rPr lang="en-US" sz="1400" dirty="0" err="1"/>
                        <a:t>SearchCV</a:t>
                      </a:r>
                      <a:r>
                        <a:rPr lang="en-US" sz="1400" dirty="0"/>
                        <a:t> with 5-fold cross-validation.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Optimization criterion was the negative 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Evaluation metrics included:</a:t>
                      </a:r>
                    </a:p>
                    <a:p>
                      <a:r>
                        <a:rPr lang="en-US" sz="1400" dirty="0"/>
                        <a:t>• Mean Absolute Error (MAE)</a:t>
                      </a:r>
                    </a:p>
                    <a:p>
                      <a:r>
                        <a:rPr lang="en-US" sz="1400" dirty="0"/>
                        <a:t>• Root Mean Squared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trained models, including the tuned SVR and </a:t>
                      </a: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, were serialized and saved as .</a:t>
                      </a:r>
                      <a:r>
                        <a:rPr lang="en-US" sz="1400" dirty="0" err="1"/>
                        <a:t>pkl</a:t>
                      </a:r>
                      <a:r>
                        <a:rPr lang="en-US" sz="1400" dirty="0"/>
                        <a:t> files. </a:t>
                      </a:r>
                    </a:p>
                    <a:p>
                      <a:r>
                        <a:rPr lang="en-US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dirty="0"/>
                        <a:t>ensured that the models could be reused for predictions or further evaluation in subsequent stages.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8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D0676-530D-1516-3ECD-A5CBE29A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398-C986-AC22-8B30-5D4345CF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Experimental Results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4571-F724-82EE-105C-AA9C5F2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D1FC6-913A-BE73-5F85-E2A2030754C9}"/>
              </a:ext>
            </a:extLst>
          </p:cNvPr>
          <p:cNvSpPr txBox="1"/>
          <p:nvPr/>
        </p:nvSpPr>
        <p:spPr>
          <a:xfrm>
            <a:off x="1631172" y="2913856"/>
            <a:ext cx="358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Model training results on train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51171-7C12-F644-FE5A-5B497777C3FC}"/>
              </a:ext>
            </a:extLst>
          </p:cNvPr>
          <p:cNvSpPr txBox="1"/>
          <p:nvPr/>
        </p:nvSpPr>
        <p:spPr>
          <a:xfrm>
            <a:off x="7285920" y="2916899"/>
            <a:ext cx="358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Model training results on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39517-B681-40B9-D535-2281877B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4" y="1083072"/>
            <a:ext cx="4115374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60BEB-9DF6-50EA-BFBB-53B77873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42" y="1088726"/>
            <a:ext cx="3993596" cy="1703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2D6D4-8996-C849-EA2E-76ACE70BA64A}"/>
              </a:ext>
            </a:extLst>
          </p:cNvPr>
          <p:cNvSpPr txBox="1"/>
          <p:nvPr/>
        </p:nvSpPr>
        <p:spPr>
          <a:xfrm>
            <a:off x="1709142" y="3626852"/>
            <a:ext cx="916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Results indicate non-linear patterns effectively captured by advanced models like </a:t>
            </a:r>
            <a:r>
              <a:rPr lang="en-US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SVR.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Overfitting observed in these models suggests possible noise or insufficient training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Recommendations: improve preprocessing, apply regularization, or increase data volume to enhance generalization.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showed the best performance, with potential for further improvement by addressing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0726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C142A-7305-50DC-FE31-54D0892A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377C-6A72-4D48-EF68-26CB8E54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Demo Interface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652E-55F0-2771-CACC-956994E5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1178BB8-F6D1-97A6-F798-7E25BB193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F89D0-116D-DF4A-B219-176BF820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21" y="1052758"/>
            <a:ext cx="8803758" cy="4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4AA3E-7882-9C5D-9D69-3C59ABF2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041-65C2-8D3A-D798-4E9CC20F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Conclusions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0719-B4A3-208B-791A-A0599620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00D37-C11B-E07A-6E4C-37505791E2BF}"/>
              </a:ext>
            </a:extLst>
          </p:cNvPr>
          <p:cNvSpPr txBox="1"/>
          <p:nvPr/>
        </p:nvSpPr>
        <p:spPr>
          <a:xfrm>
            <a:off x="573232" y="909618"/>
            <a:ext cx="1086208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Project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Developed a data science pipeline to address real-world problems, specifically predicting apartment prices in Hanoi.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Key steps: data preprocessing, exploratory analysis, feature engineering, and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Best-performing models: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Achieved RMSE of 0.7347 with Grid Search tuning.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LSTM: Scored best on MAE with 0.5087.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Integrated predictive models into a user-friendly application: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Enables real estate agents, buyers, and investors to input parameters and receive instant price predictions.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Democratizes data-driven insights, improving efficiency in the real estate market.</a:t>
            </a:r>
          </a:p>
          <a:p>
            <a:endParaRPr lang="en-US" sz="17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17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Explore advanced methods: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Expand data sources through web crawling.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Implement deep learning models tailored for regression tasks to enhance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Improve data handling: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Better manage outliers and anomalies for more generalized results.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 advanced feature selection and dimensionality reduction techniques to reduce computational complexity and costs.</a:t>
            </a:r>
          </a:p>
        </p:txBody>
      </p:sp>
    </p:spTree>
    <p:extLst>
      <p:ext uri="{BB962C8B-B14F-4D97-AF65-F5344CB8AC3E}">
        <p14:creationId xmlns:p14="http://schemas.microsoft.com/office/powerpoint/2010/main" val="25214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32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4" y="2219412"/>
            <a:ext cx="5248622" cy="9529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Group 6: Apartment Price Prediction in Hanoi</a:t>
            </a:r>
            <a:endParaRPr lang="vi-VN" sz="2800" dirty="0">
              <a:solidFill>
                <a:srgbClr val="FF0000"/>
              </a:solidFill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151494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/>
              <a:t>Trinh Giang Nam – 20215229</a:t>
            </a:r>
          </a:p>
          <a:p>
            <a:r>
              <a:rPr lang="en-US" sz="2400" b="0" dirty="0"/>
              <a:t>Nguyen Trong Huy – 20210451</a:t>
            </a:r>
          </a:p>
          <a:p>
            <a:r>
              <a:rPr lang="en-US" sz="2400" b="0" dirty="0"/>
              <a:t>Nguyen Chinh Minh – 20215224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78-4FCF-864C-E79F-C4D03841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6ECB-81C8-EECD-1562-09C4E89F8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364" y="1049513"/>
            <a:ext cx="11063272" cy="4875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dirty="0"/>
              <a:t>Develop an application to predict the price of an apartment with input from user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0" indent="0">
              <a:buNone/>
            </a:pPr>
            <a:r>
              <a:rPr lang="en-US" dirty="0"/>
              <a:t>Price</a:t>
            </a:r>
          </a:p>
          <a:p>
            <a:pPr marL="0" indent="0">
              <a:buNone/>
            </a:pPr>
            <a:r>
              <a:rPr lang="en-US" dirty="0"/>
              <a:t>Area</a:t>
            </a:r>
          </a:p>
          <a:p>
            <a:pPr marL="0" indent="0">
              <a:buNone/>
            </a:pPr>
            <a:r>
              <a:rPr lang="en-US" dirty="0"/>
              <a:t>Location</a:t>
            </a:r>
          </a:p>
          <a:p>
            <a:pPr marL="0" indent="0">
              <a:buNone/>
            </a:pPr>
            <a:r>
              <a:rPr lang="en-US" dirty="0"/>
              <a:t>Amenities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/>
              <a:t>Price of the given apartment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4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AC07-C1C4-51AD-F3BF-68518EA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02B734-9775-9160-125D-C1306B9227C2}"/>
              </a:ext>
            </a:extLst>
          </p:cNvPr>
          <p:cNvSpPr/>
          <p:nvPr/>
        </p:nvSpPr>
        <p:spPr>
          <a:xfrm>
            <a:off x="1101011" y="1719009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bds68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B1A1A-077D-29DA-8ADF-BCB5A2390960}"/>
              </a:ext>
            </a:extLst>
          </p:cNvPr>
          <p:cNvSpPr/>
          <p:nvPr/>
        </p:nvSpPr>
        <p:spPr>
          <a:xfrm>
            <a:off x="1101012" y="2976465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homedy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B6B6C9-B505-AE39-5998-2B81ED49DE0B}"/>
              </a:ext>
            </a:extLst>
          </p:cNvPr>
          <p:cNvSpPr/>
          <p:nvPr/>
        </p:nvSpPr>
        <p:spPr>
          <a:xfrm>
            <a:off x="1101011" y="4242628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alonhadat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1568D-7B50-8B0C-293C-2707BE6C92B7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258006" y="2171544"/>
            <a:ext cx="718460" cy="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DB15F-208B-3305-AE84-5CAB0C765C5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58008" y="3437711"/>
            <a:ext cx="718457" cy="1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900B4-7974-DFAD-5D3B-5A6BBF7BA24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58008" y="4695163"/>
            <a:ext cx="718456" cy="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B9D22-64F2-8285-DD1E-6804FF67E204}"/>
              </a:ext>
            </a:extLst>
          </p:cNvPr>
          <p:cNvSpPr/>
          <p:nvPr/>
        </p:nvSpPr>
        <p:spPr>
          <a:xfrm>
            <a:off x="2976466" y="1723369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0B27E1-BD2A-0DDF-D955-80326B3B2E85}"/>
              </a:ext>
            </a:extLst>
          </p:cNvPr>
          <p:cNvSpPr/>
          <p:nvPr/>
        </p:nvSpPr>
        <p:spPr>
          <a:xfrm>
            <a:off x="2976465" y="2985176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23D2F0-F3D1-1236-F5E9-C456DB79B946}"/>
              </a:ext>
            </a:extLst>
          </p:cNvPr>
          <p:cNvSpPr/>
          <p:nvPr/>
        </p:nvSpPr>
        <p:spPr>
          <a:xfrm>
            <a:off x="2976464" y="4242628"/>
            <a:ext cx="1156995" cy="90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json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922CC7-115D-AA29-D357-87370AF6B3C3}"/>
              </a:ext>
            </a:extLst>
          </p:cNvPr>
          <p:cNvCxnSpPr>
            <a:stCxn id="13" idx="3"/>
          </p:cNvCxnSpPr>
          <p:nvPr/>
        </p:nvCxnSpPr>
        <p:spPr>
          <a:xfrm>
            <a:off x="4133459" y="217590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D92C-B05E-6BC2-78C1-5E9A30B98E9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133460" y="3437711"/>
            <a:ext cx="914399" cy="9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238A55-81D6-750F-C357-9E907318F024}"/>
              </a:ext>
            </a:extLst>
          </p:cNvPr>
          <p:cNvCxnSpPr>
            <a:cxnSpLocks/>
          </p:cNvCxnSpPr>
          <p:nvPr/>
        </p:nvCxnSpPr>
        <p:spPr>
          <a:xfrm flipV="1">
            <a:off x="4133460" y="3794448"/>
            <a:ext cx="914399" cy="90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D66F51-F131-B7B5-545E-2DF78207FABC}"/>
              </a:ext>
            </a:extLst>
          </p:cNvPr>
          <p:cNvSpPr/>
          <p:nvPr/>
        </p:nvSpPr>
        <p:spPr>
          <a:xfrm>
            <a:off x="5047859" y="2920172"/>
            <a:ext cx="1239417" cy="1035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6F87D-3843-EC2F-7F32-4B5D2790E7C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287276" y="3437710"/>
            <a:ext cx="3934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0AE20C-0557-21A5-AFE9-37C27228D0A4}"/>
              </a:ext>
            </a:extLst>
          </p:cNvPr>
          <p:cNvSpPr/>
          <p:nvPr/>
        </p:nvSpPr>
        <p:spPr>
          <a:xfrm>
            <a:off x="6679158" y="2920172"/>
            <a:ext cx="1239417" cy="1035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AE266B-BE8F-06A9-DCB3-3011661CB31C}"/>
              </a:ext>
            </a:extLst>
          </p:cNvPr>
          <p:cNvSpPr/>
          <p:nvPr/>
        </p:nvSpPr>
        <p:spPr>
          <a:xfrm>
            <a:off x="8310457" y="2911461"/>
            <a:ext cx="1239417" cy="1035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4D0EC1-6E55-583E-54BE-82229258AF7E}"/>
              </a:ext>
            </a:extLst>
          </p:cNvPr>
          <p:cNvCxnSpPr>
            <a:cxnSpLocks/>
          </p:cNvCxnSpPr>
          <p:nvPr/>
        </p:nvCxnSpPr>
        <p:spPr>
          <a:xfrm flipV="1">
            <a:off x="7917017" y="3447041"/>
            <a:ext cx="3934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C4371-6A74-4F11-D649-F79F7C29FD93}"/>
              </a:ext>
            </a:extLst>
          </p:cNvPr>
          <p:cNvCxnSpPr>
            <a:cxnSpLocks/>
          </p:cNvCxnSpPr>
          <p:nvPr/>
        </p:nvCxnSpPr>
        <p:spPr>
          <a:xfrm flipV="1">
            <a:off x="9549874" y="3428999"/>
            <a:ext cx="3934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86D62AB-2075-435E-DE30-5CA0EC10CDD4}"/>
              </a:ext>
            </a:extLst>
          </p:cNvPr>
          <p:cNvSpPr/>
          <p:nvPr/>
        </p:nvSpPr>
        <p:spPr>
          <a:xfrm>
            <a:off x="9941756" y="2920172"/>
            <a:ext cx="1239417" cy="1035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A3A8A1-24BC-2016-EA31-97210BBFEFA6}"/>
              </a:ext>
            </a:extLst>
          </p:cNvPr>
          <p:cNvSpPr txBox="1"/>
          <p:nvPr/>
        </p:nvSpPr>
        <p:spPr>
          <a:xfrm>
            <a:off x="2259601" y="1900382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extract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E2770C-347A-13E5-828F-5EC1A8E1E71E}"/>
              </a:ext>
            </a:extLst>
          </p:cNvPr>
          <p:cNvSpPr txBox="1"/>
          <p:nvPr/>
        </p:nvSpPr>
        <p:spPr>
          <a:xfrm>
            <a:off x="2248686" y="313566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extract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295DD-2762-9D08-6043-6B6F2EE2F48F}"/>
              </a:ext>
            </a:extLst>
          </p:cNvPr>
          <p:cNvSpPr txBox="1"/>
          <p:nvPr/>
        </p:nvSpPr>
        <p:spPr>
          <a:xfrm>
            <a:off x="2258006" y="440293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extract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3084DE-B1A7-5B86-E247-A3CBC828B6E4}"/>
              </a:ext>
            </a:extLst>
          </p:cNvPr>
          <p:cNvSpPr txBox="1"/>
          <p:nvPr/>
        </p:nvSpPr>
        <p:spPr>
          <a:xfrm>
            <a:off x="1101011" y="5468560"/>
            <a:ext cx="87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Crawling and extracting tools: requests and </a:t>
            </a:r>
            <a:r>
              <a:rPr lang="en-US" sz="2400" dirty="0" err="1"/>
              <a:t>BeautifulSoup</a:t>
            </a:r>
            <a:r>
              <a:rPr lang="en-US" sz="2400" dirty="0"/>
              <a:t> library </a:t>
            </a:r>
          </a:p>
        </p:txBody>
      </p:sp>
    </p:spTree>
    <p:extLst>
      <p:ext uri="{BB962C8B-B14F-4D97-AF65-F5344CB8AC3E}">
        <p14:creationId xmlns:p14="http://schemas.microsoft.com/office/powerpoint/2010/main" val="391319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/>
              <a:t>Data raw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29A59-667C-83AD-A66A-4E185593A2A6}"/>
              </a:ext>
            </a:extLst>
          </p:cNvPr>
          <p:cNvSpPr txBox="1"/>
          <p:nvPr/>
        </p:nvSpPr>
        <p:spPr>
          <a:xfrm>
            <a:off x="1489751" y="4585097"/>
            <a:ext cx="23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alonhadat.com.vn:</a:t>
            </a:r>
          </a:p>
          <a:p>
            <a:r>
              <a:rPr lang="en-US" dirty="0"/>
              <a:t>5980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58A4D-1D98-EDD3-C848-A6598E0AA64B}"/>
              </a:ext>
            </a:extLst>
          </p:cNvPr>
          <p:cNvSpPr txBox="1"/>
          <p:nvPr/>
        </p:nvSpPr>
        <p:spPr>
          <a:xfrm>
            <a:off x="907735" y="1164654"/>
            <a:ext cx="632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homedy.com: 3614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5BD23-2D4A-DCEE-B119-BB8B267A2A7E}"/>
              </a:ext>
            </a:extLst>
          </p:cNvPr>
          <p:cNvSpPr txBox="1"/>
          <p:nvPr/>
        </p:nvSpPr>
        <p:spPr>
          <a:xfrm>
            <a:off x="6607676" y="1164654"/>
            <a:ext cx="632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bds68.com.vn: 15338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76DE7-632A-3E1A-BDFC-8C4CF9BA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1" y="1533986"/>
            <a:ext cx="4533208" cy="2246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A4A7D-5693-D649-F89B-7CAF94DE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76" y="1533889"/>
            <a:ext cx="4714362" cy="2251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8622FF-18F2-E5E0-5940-544AE3EE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667" y="4034720"/>
            <a:ext cx="4663690" cy="20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normalized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F85AD-3471-9E61-05E7-35947FC9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97" y="1004997"/>
            <a:ext cx="9116606" cy="4551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4D01A-916D-9F67-A26F-15845F8AB9A3}"/>
              </a:ext>
            </a:extLst>
          </p:cNvPr>
          <p:cNvSpPr txBox="1"/>
          <p:nvPr/>
        </p:nvSpPr>
        <p:spPr>
          <a:xfrm>
            <a:off x="1489835" y="5694652"/>
            <a:ext cx="921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features: 14 (5 numerical features, 9 categorical features)</a:t>
            </a:r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79EFA-B7D0-5CE3-6D0D-0B050C96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32FE-FBC3-7FAF-F157-FBDE2238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normalized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58BB-F7DC-E4E9-1A13-FF1CBFCF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D64AC-D312-C951-5FB4-DDDCE002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9" y="1137211"/>
            <a:ext cx="4417862" cy="5143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47C32-5090-1E30-AD40-287D5E7A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61" y="1137211"/>
            <a:ext cx="4961050" cy="2568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93696-B631-B154-8E68-589101550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30" y="3705374"/>
            <a:ext cx="3939881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48C3A-0074-5405-54B6-D3F83B1D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722B-E3F3-D69E-2069-02268612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en-US" dirty="0">
                <a:latin typeface="Lato"/>
                <a:ea typeface="Lato"/>
                <a:cs typeface="Lato"/>
              </a:rPr>
              <a:t>Data normalized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FAB0-6A0E-D764-4F63-C073DD2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F80F0-7743-1746-C62F-A64129F8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6" y="1699446"/>
            <a:ext cx="5705475" cy="368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47729-5BC6-5B45-CC14-7C6004ED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61" y="1699446"/>
            <a:ext cx="5772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5105935A047949EC15A29E8956A" ma:contentTypeVersion="12" ma:contentTypeDescription="Create a new document." ma:contentTypeScope="" ma:versionID="f3d1c1fccdbd8980a739a66f3a490f43">
  <xsd:schema xmlns:xsd="http://www.w3.org/2001/XMLSchema" xmlns:xs="http://www.w3.org/2001/XMLSchema" xmlns:p="http://schemas.microsoft.com/office/2006/metadata/properties" xmlns:ns2="787772fa-e80e-4196-8492-c382f620fc1d" xmlns:ns3="d32f3fca-53c6-486b-830d-1ba94ade43e9" targetNamespace="http://schemas.microsoft.com/office/2006/metadata/properties" ma:root="true" ma:fieldsID="4e607bbf41c70400e383ba94ffa2244d" ns2:_="" ns3:_="">
    <xsd:import namespace="787772fa-e80e-4196-8492-c382f620fc1d"/>
    <xsd:import namespace="d32f3fca-53c6-486b-830d-1ba94ade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772fa-e80e-4196-8492-c382f620f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f3fca-53c6-486b-830d-1ba94ade43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90e5d0c-e138-48a0-b83c-bb5175d67de5}" ma:internalName="TaxCatchAll" ma:showField="CatchAllData" ma:web="d32f3fca-53c6-486b-830d-1ba94ade4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772fa-e80e-4196-8492-c382f620fc1d">
      <Terms xmlns="http://schemas.microsoft.com/office/infopath/2007/PartnerControls"/>
    </lcf76f155ced4ddcb4097134ff3c332f>
    <TaxCatchAll xmlns="d32f3fca-53c6-486b-830d-1ba94ade43e9" xsi:nil="true"/>
  </documentManagement>
</p:properties>
</file>

<file path=customXml/itemProps1.xml><?xml version="1.0" encoding="utf-8"?>
<ds:datastoreItem xmlns:ds="http://schemas.openxmlformats.org/officeDocument/2006/customXml" ds:itemID="{910DF295-4D88-4D47-940A-13F0691BD6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2897D-DB77-4862-9C4C-98A73917E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772fa-e80e-4196-8492-c382f620fc1d"/>
    <ds:schemaRef ds:uri="d32f3fca-53c6-486b-830d-1ba94ade4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9F55E4-96F5-4CC4-B2B9-48B7AE14CB03}">
  <ds:schemaRefs>
    <ds:schemaRef ds:uri="http://schemas.microsoft.com/office/2006/metadata/properties"/>
    <ds:schemaRef ds:uri="http://schemas.microsoft.com/office/infopath/2007/PartnerControls"/>
    <ds:schemaRef ds:uri="787772fa-e80e-4196-8492-c382f620fc1d"/>
    <ds:schemaRef ds:uri="d32f3fca-53c6-486b-830d-1ba94ade43e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807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Introduction</vt:lpstr>
      <vt:lpstr>Pipeline</vt:lpstr>
      <vt:lpstr>Data raw</vt:lpstr>
      <vt:lpstr>Data normalized</vt:lpstr>
      <vt:lpstr>Data normalized</vt:lpstr>
      <vt:lpstr>Data normalized</vt:lpstr>
      <vt:lpstr>Data cleaning</vt:lpstr>
      <vt:lpstr>Data processing</vt:lpstr>
      <vt:lpstr>Data processing</vt:lpstr>
      <vt:lpstr>Feature Engineering</vt:lpstr>
      <vt:lpstr>Training Regressor Models</vt:lpstr>
      <vt:lpstr>Training Regressor Models</vt:lpstr>
      <vt:lpstr>Experimental Results</vt:lpstr>
      <vt:lpstr>Demo Interface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Chinh Minh 20215224</dc:creator>
  <cp:lastModifiedBy>Trinh Nam</cp:lastModifiedBy>
  <cp:revision>11</cp:revision>
  <dcterms:created xsi:type="dcterms:W3CDTF">2024-11-11T15:34:03Z</dcterms:created>
  <dcterms:modified xsi:type="dcterms:W3CDTF">2024-12-17T01:43:02Z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0x010100E26FF5105935A047949EC15A29E8956A</vt:lpwstr>
  </property>
</Properties>
</file>