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306-B4C6-4D48-8253-3F880B22A07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A48-241B-4980-9F55-B9EA086B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8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306-B4C6-4D48-8253-3F880B22A07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A48-241B-4980-9F55-B9EA086B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306-B4C6-4D48-8253-3F880B22A07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A48-241B-4980-9F55-B9EA086B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306-B4C6-4D48-8253-3F880B22A07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A48-241B-4980-9F55-B9EA086B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2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306-B4C6-4D48-8253-3F880B22A07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A48-241B-4980-9F55-B9EA086B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306-B4C6-4D48-8253-3F880B22A07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A48-241B-4980-9F55-B9EA086B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3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306-B4C6-4D48-8253-3F880B22A07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A48-241B-4980-9F55-B9EA086B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0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306-B4C6-4D48-8253-3F880B22A07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A48-241B-4980-9F55-B9EA086B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0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306-B4C6-4D48-8253-3F880B22A07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A48-241B-4980-9F55-B9EA086B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4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306-B4C6-4D48-8253-3F880B22A07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A48-241B-4980-9F55-B9EA086B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306-B4C6-4D48-8253-3F880B22A07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3A48-241B-4980-9F55-B9EA086B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B1306-B4C6-4D48-8253-3F880B22A07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3A48-241B-4980-9F55-B9EA086B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1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95750" y="1032399"/>
            <a:ext cx="1473356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1219200"/>
            <a:ext cx="18288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57600" y="457200"/>
            <a:ext cx="609600" cy="5751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7453" y="2819400"/>
            <a:ext cx="1578015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6734" y="1241787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Data Staging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06992" y="1634231"/>
            <a:ext cx="1758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Web Server/Service Container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6737596" y="1150767"/>
            <a:ext cx="846599" cy="483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6346408" y="1392499"/>
            <a:ext cx="391188" cy="207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75227" y="755226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</a:t>
            </a:r>
          </a:p>
          <a:p>
            <a:r>
              <a:rPr lang="en-US" sz="800" dirty="0" smtClean="0"/>
              <a:t>POST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13872" y="1210091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3.5 </a:t>
            </a:r>
            <a:r>
              <a:rPr lang="en-US" sz="800" dirty="0" err="1" smtClean="0"/>
              <a:t>Ghz</a:t>
            </a:r>
            <a:endParaRPr lang="en-US" sz="800" dirty="0" smtClean="0"/>
          </a:p>
          <a:p>
            <a:r>
              <a:rPr lang="en-US" sz="800" dirty="0" smtClean="0"/>
              <a:t> sensor</a:t>
            </a:r>
            <a:endParaRPr lang="en-US" sz="800" dirty="0"/>
          </a:p>
        </p:txBody>
      </p:sp>
      <p:cxnSp>
        <p:nvCxnSpPr>
          <p:cNvPr id="24" name="Straight Arrow Connector 23"/>
          <p:cNvCxnSpPr>
            <a:stCxn id="6" idx="6"/>
            <a:endCxn id="5" idx="1"/>
          </p:cNvCxnSpPr>
          <p:nvPr/>
        </p:nvCxnSpPr>
        <p:spPr>
          <a:xfrm>
            <a:off x="4267200" y="744800"/>
            <a:ext cx="572622" cy="6417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4" idx="7"/>
          </p:cNvCxnSpPr>
          <p:nvPr/>
        </p:nvCxnSpPr>
        <p:spPr>
          <a:xfrm flipH="1">
            <a:off x="3053338" y="744800"/>
            <a:ext cx="604262" cy="4549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26082" y="1361456"/>
            <a:ext cx="1443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Web Server/Service Container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2244528" y="1593170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Database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949151" y="4495800"/>
            <a:ext cx="846599" cy="483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56498" y="4629809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LTE Sensor</a:t>
            </a:r>
            <a:endParaRPr lang="en-US" sz="800" dirty="0"/>
          </a:p>
        </p:txBody>
      </p:sp>
      <p:cxnSp>
        <p:nvCxnSpPr>
          <p:cNvPr id="36" name="Straight Arrow Connector 35"/>
          <p:cNvCxnSpPr>
            <a:stCxn id="33" idx="0"/>
            <a:endCxn id="7" idx="3"/>
          </p:cNvCxnSpPr>
          <p:nvPr/>
        </p:nvCxnSpPr>
        <p:spPr>
          <a:xfrm flipV="1">
            <a:off x="1372451" y="3795012"/>
            <a:ext cx="636097" cy="70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56254" y="63707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Relay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2148588" y="110763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ITS DMZ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255984" y="2943237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NIST DMZ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840446" y="3283178"/>
            <a:ext cx="1443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Web Server/Service Container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2273617" y="3579568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Database</a:t>
            </a:r>
            <a:endParaRPr lang="en-US" sz="800" dirty="0"/>
          </a:p>
        </p:txBody>
      </p:sp>
      <p:cxnSp>
        <p:nvCxnSpPr>
          <p:cNvPr id="45" name="Straight Arrow Connector 44"/>
          <p:cNvCxnSpPr>
            <a:stCxn id="7" idx="0"/>
            <a:endCxn id="4" idx="4"/>
          </p:cNvCxnSpPr>
          <p:nvPr/>
        </p:nvCxnSpPr>
        <p:spPr>
          <a:xfrm flipH="1" flipV="1">
            <a:off x="2532428" y="2175399"/>
            <a:ext cx="34033" cy="644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09556" y="2389677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34966" y="3976129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 </a:t>
            </a:r>
          </a:p>
          <a:p>
            <a:r>
              <a:rPr lang="en-US" sz="800" dirty="0" err="1" smtClean="0"/>
              <a:t>Websocket</a:t>
            </a:r>
            <a:r>
              <a:rPr lang="en-US" sz="800" dirty="0" smtClean="0"/>
              <a:t> /POST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38200" y="744800"/>
            <a:ext cx="685800" cy="4859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63242" y="86637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Browser</a:t>
            </a:r>
            <a:endParaRPr lang="en-US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4234649" y="3122049"/>
            <a:ext cx="4232249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smtClean="0"/>
              <a:t>ITS resident web server is “master”.  This is the first point of access</a:t>
            </a:r>
          </a:p>
          <a:p>
            <a:r>
              <a:rPr lang="en-US" sz="1100" dirty="0" smtClean="0"/>
              <a:t>Into the system. It will keep the user database and is responsible for </a:t>
            </a:r>
          </a:p>
          <a:p>
            <a:r>
              <a:rPr lang="en-US" sz="1100" dirty="0" smtClean="0"/>
              <a:t>Authentication.</a:t>
            </a:r>
          </a:p>
          <a:p>
            <a:r>
              <a:rPr lang="en-US" sz="1100" dirty="0" smtClean="0"/>
              <a:t>2. Only NIST resident web server will support </a:t>
            </a:r>
          </a:p>
          <a:p>
            <a:r>
              <a:rPr lang="en-US" sz="1100" dirty="0" smtClean="0"/>
              <a:t>Streaming of LTE data. ITS resident server does not need to.</a:t>
            </a:r>
          </a:p>
          <a:p>
            <a:r>
              <a:rPr lang="en-US" sz="1100" dirty="0" smtClean="0"/>
              <a:t>3. NIST service can provide additional functionality such as DSA</a:t>
            </a:r>
          </a:p>
          <a:p>
            <a:r>
              <a:rPr lang="en-US" sz="1100" dirty="0"/>
              <a:t>s</a:t>
            </a:r>
            <a:r>
              <a:rPr lang="en-US" sz="1100" dirty="0" smtClean="0"/>
              <a:t>pectrum coordination. </a:t>
            </a:r>
            <a:endParaRPr lang="en-US" sz="1100" dirty="0"/>
          </a:p>
          <a:p>
            <a:r>
              <a:rPr lang="en-US" sz="1100" dirty="0" smtClean="0"/>
              <a:t>3. Slave web servers register with the master and establish </a:t>
            </a:r>
          </a:p>
          <a:p>
            <a:r>
              <a:rPr lang="en-US" sz="1100" dirty="0" smtClean="0"/>
              <a:t>Secure connection with the master.</a:t>
            </a:r>
          </a:p>
          <a:p>
            <a:r>
              <a:rPr lang="en-US" sz="1100" dirty="0" smtClean="0"/>
              <a:t>4. Sensor ID’s are unique. ITS web service maps </a:t>
            </a:r>
          </a:p>
          <a:p>
            <a:r>
              <a:rPr lang="en-US" sz="1100" dirty="0" smtClean="0"/>
              <a:t>Sensor ID to slave location where a given sensor</a:t>
            </a:r>
          </a:p>
          <a:p>
            <a:r>
              <a:rPr lang="en-US" sz="1100" dirty="0" smtClean="0"/>
              <a:t>maps data. Supplies this information to the </a:t>
            </a:r>
          </a:p>
          <a:p>
            <a:r>
              <a:rPr lang="en-US" sz="1100" dirty="0" smtClean="0"/>
              <a:t>Browser when it logs in.</a:t>
            </a:r>
          </a:p>
          <a:p>
            <a:r>
              <a:rPr lang="en-US" sz="1100" dirty="0"/>
              <a:t>5</a:t>
            </a:r>
            <a:r>
              <a:rPr lang="en-US" sz="1100" dirty="0" smtClean="0"/>
              <a:t>. Browser navigates to the appropriate </a:t>
            </a:r>
          </a:p>
          <a:p>
            <a:r>
              <a:rPr lang="en-US" sz="1100" dirty="0" smtClean="0"/>
              <a:t>Server to actually get and display the information.</a:t>
            </a:r>
          </a:p>
          <a:p>
            <a:r>
              <a:rPr lang="en-US" sz="1100" dirty="0" smtClean="0"/>
              <a:t>6. Servers are autonomously operated but collaborate.</a:t>
            </a:r>
          </a:p>
          <a:p>
            <a:r>
              <a:rPr lang="en-US" sz="1100" dirty="0" smtClean="0"/>
              <a:t>7. The user experience is unchanged (no manual navigation</a:t>
            </a:r>
          </a:p>
          <a:p>
            <a:r>
              <a:rPr lang="en-US" sz="1100" dirty="0"/>
              <a:t>i</a:t>
            </a:r>
            <a:r>
              <a:rPr lang="en-US" sz="1100" dirty="0" smtClean="0"/>
              <a:t>s required. The application in the browser will take care of that).</a:t>
            </a:r>
          </a:p>
          <a:p>
            <a:r>
              <a:rPr lang="en-US" sz="1100" dirty="0" smtClean="0"/>
              <a:t>8. Allows for other participants (universities/other agencies) to </a:t>
            </a:r>
          </a:p>
          <a:p>
            <a:r>
              <a:rPr lang="en-US" sz="1100" dirty="0" smtClean="0"/>
              <a:t>deploy our system behind their firewall.</a:t>
            </a:r>
          </a:p>
          <a:p>
            <a:endParaRPr lang="en-US" sz="1100" dirty="0" smtClean="0"/>
          </a:p>
        </p:txBody>
      </p:sp>
      <p:cxnSp>
        <p:nvCxnSpPr>
          <p:cNvPr id="58" name="Straight Arrow Connector 57"/>
          <p:cNvCxnSpPr>
            <a:stCxn id="50" idx="2"/>
            <a:endCxn id="7" idx="1"/>
          </p:cNvCxnSpPr>
          <p:nvPr/>
        </p:nvCxnSpPr>
        <p:spPr>
          <a:xfrm>
            <a:off x="1181100" y="1230747"/>
            <a:ext cx="827448" cy="17560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3"/>
            <a:endCxn id="4" idx="1"/>
          </p:cNvCxnSpPr>
          <p:nvPr/>
        </p:nvCxnSpPr>
        <p:spPr>
          <a:xfrm>
            <a:off x="1524000" y="987774"/>
            <a:ext cx="487518" cy="2120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376483" y="200104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592654" y="93532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43711" y="850250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41754" y="960421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 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798741" y="354210"/>
            <a:ext cx="846599" cy="483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918113" y="488219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LTE Sensor</a:t>
            </a:r>
            <a:endParaRPr lang="en-US" sz="800" dirty="0"/>
          </a:p>
        </p:txBody>
      </p:sp>
      <p:cxnSp>
        <p:nvCxnSpPr>
          <p:cNvPr id="69" name="Straight Arrow Connector 68"/>
          <p:cNvCxnSpPr>
            <a:stCxn id="66" idx="1"/>
            <a:endCxn id="5" idx="0"/>
          </p:cNvCxnSpPr>
          <p:nvPr/>
        </p:nvCxnSpPr>
        <p:spPr>
          <a:xfrm flipH="1">
            <a:off x="5486400" y="595942"/>
            <a:ext cx="312341" cy="623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68386" y="110193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</a:t>
            </a:r>
          </a:p>
          <a:p>
            <a:r>
              <a:rPr lang="en-US" sz="800" dirty="0" smtClean="0"/>
              <a:t>POST </a:t>
            </a:r>
          </a:p>
        </p:txBody>
      </p:sp>
      <p:cxnSp>
        <p:nvCxnSpPr>
          <p:cNvPr id="73" name="Straight Arrow Connector 72"/>
          <p:cNvCxnSpPr>
            <a:stCxn id="7" idx="4"/>
          </p:cNvCxnSpPr>
          <p:nvPr/>
        </p:nvCxnSpPr>
        <p:spPr>
          <a:xfrm flipH="1">
            <a:off x="2547891" y="3962400"/>
            <a:ext cx="18570" cy="129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70623" y="4145406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Spectrum</a:t>
            </a:r>
          </a:p>
          <a:p>
            <a:r>
              <a:rPr lang="en-US" sz="800" dirty="0" smtClean="0"/>
              <a:t>Coordination</a:t>
            </a:r>
          </a:p>
          <a:p>
            <a:r>
              <a:rPr lang="en-US" sz="800" dirty="0" smtClean="0"/>
              <a:t>Alerts  etc.</a:t>
            </a:r>
            <a:endParaRPr 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2035644" y="5247873"/>
            <a:ext cx="1034111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DSA Modem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2026005" y="5345668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DSA Modem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0311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235</Words>
  <Application>Microsoft Office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Federated System Design</dc:title>
  <dc:creator>Ranganathan, Mudumbai</dc:creator>
  <cp:lastModifiedBy>Ranganathan, Mudumbai</cp:lastModifiedBy>
  <cp:revision>5</cp:revision>
  <dcterms:created xsi:type="dcterms:W3CDTF">2014-09-11T21:01:47Z</dcterms:created>
  <dcterms:modified xsi:type="dcterms:W3CDTF">2014-09-11T21:46:45Z</dcterms:modified>
</cp:coreProperties>
</file>