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61" r:id="rId6"/>
    <p:sldId id="266" r:id="rId7"/>
    <p:sldId id="269" r:id="rId8"/>
    <p:sldId id="270" r:id="rId9"/>
    <p:sldId id="265" r:id="rId10"/>
    <p:sldId id="26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5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/>
          <a:stretch/>
        </p:blipFill>
        <p:spPr>
          <a:xfrm>
            <a:off x="7111093" y="5870120"/>
            <a:ext cx="2041871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ft_Sid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41910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/>
          <a:stretch/>
        </p:blipFill>
        <p:spPr>
          <a:xfrm>
            <a:off x="7111093" y="5870120"/>
            <a:ext cx="2041871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8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ight_Sid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1143000"/>
            <a:ext cx="419100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lnSpc>
                <a:spcPts val="2400"/>
              </a:lnSpc>
              <a:spcBef>
                <a:spcPts val="1200"/>
              </a:spcBef>
              <a:buSzPct val="70000"/>
              <a:buFontTx/>
              <a:buBlip>
                <a:blip r:embed="rId3"/>
              </a:buBlip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8975" indent="-231775" algn="l">
              <a:spcBef>
                <a:spcPts val="300"/>
              </a:spcBef>
              <a:buClr>
                <a:schemeClr val="tx2"/>
              </a:buClr>
              <a:buFont typeface="Calibri" pitchFamily="34" charset="0"/>
              <a:buChar char="–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139825" indent="-225425" algn="l">
              <a:buFont typeface="Arial" pitchFamily="34" charset="0"/>
              <a:buChar char="•"/>
              <a:defRPr sz="2000" baseline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/>
          <a:stretch/>
        </p:blipFill>
        <p:spPr>
          <a:xfrm>
            <a:off x="7111093" y="5870120"/>
            <a:ext cx="2041871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1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76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000" spc="100" baseline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/>
          <a:stretch/>
        </p:blipFill>
        <p:spPr>
          <a:xfrm>
            <a:off x="7111093" y="5870120"/>
            <a:ext cx="2041871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0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C65E-C6DE-423C-A31B-459C0D59C2B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E557-A244-42D1-8678-D9AE0243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1" t="85595"/>
          <a:stretch/>
        </p:blipFill>
        <p:spPr>
          <a:xfrm>
            <a:off x="7111093" y="5870120"/>
            <a:ext cx="2041871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NIST/NTIA Spectrum Monitoring Project System Requirements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CTL / Wireless Networks Division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December 15, 2014</a:t>
            </a:r>
          </a:p>
        </p:txBody>
      </p:sp>
    </p:spTree>
    <p:extLst>
      <p:ext uri="{BB962C8B-B14F-4D97-AF65-F5344CB8AC3E}">
        <p14:creationId xmlns:p14="http://schemas.microsoft.com/office/powerpoint/2010/main" val="339114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Server will accept TCP connections at the following ports public ports  (outbound traffic will flow from the server over established connections): </a:t>
            </a:r>
          </a:p>
          <a:p>
            <a:pPr lvl="1"/>
            <a:r>
              <a:rPr lang="en-US" dirty="0" smtClean="0"/>
              <a:t>443  / HTTPS For Web Server Access. </a:t>
            </a:r>
          </a:p>
          <a:p>
            <a:pPr lvl="1"/>
            <a:r>
              <a:rPr lang="en-US" dirty="0" smtClean="0"/>
              <a:t>9000-9008 / SSL For Streaming sensor.</a:t>
            </a:r>
          </a:p>
          <a:p>
            <a:pPr lvl="1"/>
            <a:r>
              <a:rPr lang="en-US" dirty="0" smtClean="0"/>
              <a:t>Connections can be long lived.</a:t>
            </a:r>
          </a:p>
          <a:p>
            <a:r>
              <a:rPr lang="en-US" dirty="0" smtClean="0"/>
              <a:t>Outbound traffic initiated from inside the firewall: </a:t>
            </a:r>
          </a:p>
          <a:p>
            <a:pPr lvl="1"/>
            <a:r>
              <a:rPr lang="en-US" dirty="0" smtClean="0"/>
              <a:t>The web server will initiate outbound connections to peer web servers for federated operation and send HTTPS traffic over those connections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deployment does not need to access any resources inside NIST (can have its own firewall).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Monitoring Pilot Program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Collaboration between NIST and NTIA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Subtitle 90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772400" cy="38100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Goals: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Evaluate </a:t>
            </a:r>
            <a:r>
              <a:rPr lang="en-US" dirty="0"/>
              <a:t>benefits of automated and continuous spectrum </a:t>
            </a:r>
            <a:r>
              <a:rPr lang="en-US" dirty="0" smtClean="0"/>
              <a:t>measurements for analysis of spectrum usage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Evaluate use of measurements for dynamic spectrum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16464" y="4313778"/>
            <a:ext cx="482851" cy="965702"/>
            <a:chOff x="2557463" y="5267326"/>
            <a:chExt cx="757238" cy="1514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135"/>
            <p:cNvSpPr>
              <a:spLocks/>
            </p:cNvSpPr>
            <p:nvPr/>
          </p:nvSpPr>
          <p:spPr bwMode="auto">
            <a:xfrm>
              <a:off x="2922588" y="5681663"/>
              <a:ext cx="392113" cy="930275"/>
            </a:xfrm>
            <a:custGeom>
              <a:avLst/>
              <a:gdLst>
                <a:gd name="T0" fmla="*/ 493 w 493"/>
                <a:gd name="T1" fmla="*/ 1154 h 1170"/>
                <a:gd name="T2" fmla="*/ 39 w 493"/>
                <a:gd name="T3" fmla="*/ 0 h 1170"/>
                <a:gd name="T4" fmla="*/ 0 w 493"/>
                <a:gd name="T5" fmla="*/ 15 h 1170"/>
                <a:gd name="T6" fmla="*/ 455 w 493"/>
                <a:gd name="T7" fmla="*/ 1170 h 1170"/>
                <a:gd name="T8" fmla="*/ 493 w 493"/>
                <a:gd name="T9" fmla="*/ 115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1170">
                  <a:moveTo>
                    <a:pt x="493" y="1154"/>
                  </a:moveTo>
                  <a:lnTo>
                    <a:pt x="39" y="0"/>
                  </a:lnTo>
                  <a:lnTo>
                    <a:pt x="0" y="15"/>
                  </a:lnTo>
                  <a:lnTo>
                    <a:pt x="455" y="1170"/>
                  </a:lnTo>
                  <a:lnTo>
                    <a:pt x="493" y="1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Freeform 136"/>
            <p:cNvSpPr>
              <a:spLocks/>
            </p:cNvSpPr>
            <p:nvPr/>
          </p:nvSpPr>
          <p:spPr bwMode="auto">
            <a:xfrm>
              <a:off x="2557463" y="5681663"/>
              <a:ext cx="401638" cy="925513"/>
            </a:xfrm>
            <a:custGeom>
              <a:avLst/>
              <a:gdLst>
                <a:gd name="T0" fmla="*/ 0 w 507"/>
                <a:gd name="T1" fmla="*/ 1151 h 1167"/>
                <a:gd name="T2" fmla="*/ 468 w 507"/>
                <a:gd name="T3" fmla="*/ 0 h 1167"/>
                <a:gd name="T4" fmla="*/ 507 w 507"/>
                <a:gd name="T5" fmla="*/ 17 h 1167"/>
                <a:gd name="T6" fmla="*/ 38 w 507"/>
                <a:gd name="T7" fmla="*/ 1167 h 1167"/>
                <a:gd name="T8" fmla="*/ 0 w 507"/>
                <a:gd name="T9" fmla="*/ 1151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167">
                  <a:moveTo>
                    <a:pt x="0" y="1151"/>
                  </a:moveTo>
                  <a:lnTo>
                    <a:pt x="468" y="0"/>
                  </a:lnTo>
                  <a:lnTo>
                    <a:pt x="507" y="17"/>
                  </a:lnTo>
                  <a:lnTo>
                    <a:pt x="38" y="1167"/>
                  </a:lnTo>
                  <a:lnTo>
                    <a:pt x="0" y="1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Freeform 137"/>
            <p:cNvSpPr>
              <a:spLocks/>
            </p:cNvSpPr>
            <p:nvPr/>
          </p:nvSpPr>
          <p:spPr bwMode="auto">
            <a:xfrm>
              <a:off x="2917826" y="5734051"/>
              <a:ext cx="33338" cy="1046163"/>
            </a:xfrm>
            <a:custGeom>
              <a:avLst/>
              <a:gdLst>
                <a:gd name="T0" fmla="*/ 42 w 42"/>
                <a:gd name="T1" fmla="*/ 1317 h 1317"/>
                <a:gd name="T2" fmla="*/ 41 w 42"/>
                <a:gd name="T3" fmla="*/ 0 h 1317"/>
                <a:gd name="T4" fmla="*/ 0 w 42"/>
                <a:gd name="T5" fmla="*/ 0 h 1317"/>
                <a:gd name="T6" fmla="*/ 1 w 42"/>
                <a:gd name="T7" fmla="*/ 1317 h 1317"/>
                <a:gd name="T8" fmla="*/ 42 w 42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17">
                  <a:moveTo>
                    <a:pt x="42" y="1317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1" y="1317"/>
                  </a:lnTo>
                  <a:lnTo>
                    <a:pt x="42" y="1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Freeform 138"/>
            <p:cNvSpPr>
              <a:spLocks/>
            </p:cNvSpPr>
            <p:nvPr/>
          </p:nvSpPr>
          <p:spPr bwMode="auto">
            <a:xfrm>
              <a:off x="2921001" y="6357938"/>
              <a:ext cx="306388" cy="420688"/>
            </a:xfrm>
            <a:custGeom>
              <a:avLst/>
              <a:gdLst>
                <a:gd name="T0" fmla="*/ 386 w 386"/>
                <a:gd name="T1" fmla="*/ 23 h 530"/>
                <a:gd name="T2" fmla="*/ 350 w 386"/>
                <a:gd name="T3" fmla="*/ 0 h 530"/>
                <a:gd name="T4" fmla="*/ 0 w 386"/>
                <a:gd name="T5" fmla="*/ 509 h 530"/>
                <a:gd name="T6" fmla="*/ 29 w 386"/>
                <a:gd name="T7" fmla="*/ 530 h 530"/>
                <a:gd name="T8" fmla="*/ 386 w 386"/>
                <a:gd name="T9" fmla="*/ 23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530">
                  <a:moveTo>
                    <a:pt x="386" y="23"/>
                  </a:moveTo>
                  <a:lnTo>
                    <a:pt x="350" y="0"/>
                  </a:lnTo>
                  <a:lnTo>
                    <a:pt x="0" y="509"/>
                  </a:lnTo>
                  <a:lnTo>
                    <a:pt x="29" y="530"/>
                  </a:lnTo>
                  <a:lnTo>
                    <a:pt x="38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139"/>
            <p:cNvSpPr>
              <a:spLocks/>
            </p:cNvSpPr>
            <p:nvPr/>
          </p:nvSpPr>
          <p:spPr bwMode="auto">
            <a:xfrm>
              <a:off x="2643188" y="6361113"/>
              <a:ext cx="307975" cy="420688"/>
            </a:xfrm>
            <a:custGeom>
              <a:avLst/>
              <a:gdLst>
                <a:gd name="T0" fmla="*/ 0 w 387"/>
                <a:gd name="T1" fmla="*/ 25 h 530"/>
                <a:gd name="T2" fmla="*/ 37 w 387"/>
                <a:gd name="T3" fmla="*/ 0 h 530"/>
                <a:gd name="T4" fmla="*/ 387 w 387"/>
                <a:gd name="T5" fmla="*/ 510 h 530"/>
                <a:gd name="T6" fmla="*/ 358 w 387"/>
                <a:gd name="T7" fmla="*/ 530 h 530"/>
                <a:gd name="T8" fmla="*/ 0 w 387"/>
                <a:gd name="T9" fmla="*/ 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530">
                  <a:moveTo>
                    <a:pt x="0" y="25"/>
                  </a:moveTo>
                  <a:lnTo>
                    <a:pt x="37" y="0"/>
                  </a:lnTo>
                  <a:lnTo>
                    <a:pt x="387" y="510"/>
                  </a:lnTo>
                  <a:lnTo>
                    <a:pt x="358" y="53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140"/>
            <p:cNvSpPr>
              <a:spLocks/>
            </p:cNvSpPr>
            <p:nvPr/>
          </p:nvSpPr>
          <p:spPr bwMode="auto">
            <a:xfrm>
              <a:off x="2576513" y="6440488"/>
              <a:ext cx="366713" cy="158750"/>
            </a:xfrm>
            <a:custGeom>
              <a:avLst/>
              <a:gdLst>
                <a:gd name="T0" fmla="*/ 463 w 463"/>
                <a:gd name="T1" fmla="*/ 42 h 200"/>
                <a:gd name="T2" fmla="*/ 457 w 463"/>
                <a:gd name="T3" fmla="*/ 0 h 200"/>
                <a:gd name="T4" fmla="*/ 4 w 463"/>
                <a:gd name="T5" fmla="*/ 155 h 200"/>
                <a:gd name="T6" fmla="*/ 0 w 463"/>
                <a:gd name="T7" fmla="*/ 200 h 200"/>
                <a:gd name="T8" fmla="*/ 463 w 463"/>
                <a:gd name="T9" fmla="*/ 4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00">
                  <a:moveTo>
                    <a:pt x="463" y="42"/>
                  </a:moveTo>
                  <a:lnTo>
                    <a:pt x="457" y="0"/>
                  </a:lnTo>
                  <a:lnTo>
                    <a:pt x="4" y="155"/>
                  </a:lnTo>
                  <a:lnTo>
                    <a:pt x="0" y="200"/>
                  </a:lnTo>
                  <a:lnTo>
                    <a:pt x="46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141"/>
            <p:cNvSpPr>
              <a:spLocks/>
            </p:cNvSpPr>
            <p:nvPr/>
          </p:nvSpPr>
          <p:spPr bwMode="auto">
            <a:xfrm>
              <a:off x="2927351" y="6443663"/>
              <a:ext cx="366713" cy="158750"/>
            </a:xfrm>
            <a:custGeom>
              <a:avLst/>
              <a:gdLst>
                <a:gd name="T0" fmla="*/ 0 w 463"/>
                <a:gd name="T1" fmla="*/ 43 h 201"/>
                <a:gd name="T2" fmla="*/ 6 w 463"/>
                <a:gd name="T3" fmla="*/ 0 h 201"/>
                <a:gd name="T4" fmla="*/ 458 w 463"/>
                <a:gd name="T5" fmla="*/ 156 h 201"/>
                <a:gd name="T6" fmla="*/ 463 w 463"/>
                <a:gd name="T7" fmla="*/ 201 h 201"/>
                <a:gd name="T8" fmla="*/ 0 w 463"/>
                <a:gd name="T9" fmla="*/ 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01">
                  <a:moveTo>
                    <a:pt x="0" y="43"/>
                  </a:moveTo>
                  <a:lnTo>
                    <a:pt x="6" y="0"/>
                  </a:lnTo>
                  <a:lnTo>
                    <a:pt x="458" y="156"/>
                  </a:lnTo>
                  <a:lnTo>
                    <a:pt x="463" y="201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142"/>
            <p:cNvSpPr>
              <a:spLocks/>
            </p:cNvSpPr>
            <p:nvPr/>
          </p:nvSpPr>
          <p:spPr bwMode="auto">
            <a:xfrm>
              <a:off x="2933701" y="6330951"/>
              <a:ext cx="279400" cy="127000"/>
            </a:xfrm>
            <a:custGeom>
              <a:avLst/>
              <a:gdLst>
                <a:gd name="T0" fmla="*/ 354 w 354"/>
                <a:gd name="T1" fmla="*/ 35 h 159"/>
                <a:gd name="T2" fmla="*/ 330 w 354"/>
                <a:gd name="T3" fmla="*/ 0 h 159"/>
                <a:gd name="T4" fmla="*/ 2 w 354"/>
                <a:gd name="T5" fmla="*/ 114 h 159"/>
                <a:gd name="T6" fmla="*/ 0 w 354"/>
                <a:gd name="T7" fmla="*/ 159 h 159"/>
                <a:gd name="T8" fmla="*/ 354 w 354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59">
                  <a:moveTo>
                    <a:pt x="354" y="35"/>
                  </a:moveTo>
                  <a:lnTo>
                    <a:pt x="330" y="0"/>
                  </a:lnTo>
                  <a:lnTo>
                    <a:pt x="2" y="114"/>
                  </a:lnTo>
                  <a:lnTo>
                    <a:pt x="0" y="159"/>
                  </a:lnTo>
                  <a:lnTo>
                    <a:pt x="35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143"/>
            <p:cNvSpPr>
              <a:spLocks/>
            </p:cNvSpPr>
            <p:nvPr/>
          </p:nvSpPr>
          <p:spPr bwMode="auto">
            <a:xfrm>
              <a:off x="2660651" y="6340476"/>
              <a:ext cx="280988" cy="127000"/>
            </a:xfrm>
            <a:custGeom>
              <a:avLst/>
              <a:gdLst>
                <a:gd name="T0" fmla="*/ 0 w 354"/>
                <a:gd name="T1" fmla="*/ 36 h 160"/>
                <a:gd name="T2" fmla="*/ 24 w 354"/>
                <a:gd name="T3" fmla="*/ 0 h 160"/>
                <a:gd name="T4" fmla="*/ 353 w 354"/>
                <a:gd name="T5" fmla="*/ 114 h 160"/>
                <a:gd name="T6" fmla="*/ 354 w 354"/>
                <a:gd name="T7" fmla="*/ 160 h 160"/>
                <a:gd name="T8" fmla="*/ 0 w 354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60">
                  <a:moveTo>
                    <a:pt x="0" y="36"/>
                  </a:moveTo>
                  <a:lnTo>
                    <a:pt x="24" y="0"/>
                  </a:lnTo>
                  <a:lnTo>
                    <a:pt x="353" y="114"/>
                  </a:lnTo>
                  <a:lnTo>
                    <a:pt x="354" y="16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44"/>
            <p:cNvSpPr>
              <a:spLocks/>
            </p:cNvSpPr>
            <p:nvPr/>
          </p:nvSpPr>
          <p:spPr bwMode="auto">
            <a:xfrm>
              <a:off x="2670176" y="6235701"/>
              <a:ext cx="280988" cy="125413"/>
            </a:xfrm>
            <a:custGeom>
              <a:avLst/>
              <a:gdLst>
                <a:gd name="T0" fmla="*/ 353 w 353"/>
                <a:gd name="T1" fmla="*/ 35 h 159"/>
                <a:gd name="T2" fmla="*/ 329 w 353"/>
                <a:gd name="T3" fmla="*/ 0 h 159"/>
                <a:gd name="T4" fmla="*/ 1 w 353"/>
                <a:gd name="T5" fmla="*/ 112 h 159"/>
                <a:gd name="T6" fmla="*/ 0 w 353"/>
                <a:gd name="T7" fmla="*/ 159 h 159"/>
                <a:gd name="T8" fmla="*/ 353 w 353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9">
                  <a:moveTo>
                    <a:pt x="353" y="35"/>
                  </a:moveTo>
                  <a:lnTo>
                    <a:pt x="329" y="0"/>
                  </a:lnTo>
                  <a:lnTo>
                    <a:pt x="1" y="112"/>
                  </a:lnTo>
                  <a:lnTo>
                    <a:pt x="0" y="159"/>
                  </a:lnTo>
                  <a:lnTo>
                    <a:pt x="3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145"/>
            <p:cNvSpPr>
              <a:spLocks/>
            </p:cNvSpPr>
            <p:nvPr/>
          </p:nvSpPr>
          <p:spPr bwMode="auto">
            <a:xfrm>
              <a:off x="2911476" y="6235701"/>
              <a:ext cx="280988" cy="125413"/>
            </a:xfrm>
            <a:custGeom>
              <a:avLst/>
              <a:gdLst>
                <a:gd name="T0" fmla="*/ 0 w 352"/>
                <a:gd name="T1" fmla="*/ 35 h 159"/>
                <a:gd name="T2" fmla="*/ 23 w 352"/>
                <a:gd name="T3" fmla="*/ 0 h 159"/>
                <a:gd name="T4" fmla="*/ 351 w 352"/>
                <a:gd name="T5" fmla="*/ 112 h 159"/>
                <a:gd name="T6" fmla="*/ 352 w 352"/>
                <a:gd name="T7" fmla="*/ 159 h 159"/>
                <a:gd name="T8" fmla="*/ 0 w 352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59">
                  <a:moveTo>
                    <a:pt x="0" y="35"/>
                  </a:moveTo>
                  <a:lnTo>
                    <a:pt x="23" y="0"/>
                  </a:lnTo>
                  <a:lnTo>
                    <a:pt x="351" y="112"/>
                  </a:lnTo>
                  <a:lnTo>
                    <a:pt x="352" y="159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Freeform 146"/>
            <p:cNvSpPr>
              <a:spLocks/>
            </p:cNvSpPr>
            <p:nvPr/>
          </p:nvSpPr>
          <p:spPr bwMode="auto">
            <a:xfrm>
              <a:off x="2735263" y="6161088"/>
              <a:ext cx="228600" cy="327025"/>
            </a:xfrm>
            <a:custGeom>
              <a:avLst/>
              <a:gdLst>
                <a:gd name="T0" fmla="*/ 0 w 287"/>
                <a:gd name="T1" fmla="*/ 43 h 413"/>
                <a:gd name="T2" fmla="*/ 18 w 287"/>
                <a:gd name="T3" fmla="*/ 0 h 413"/>
                <a:gd name="T4" fmla="*/ 287 w 287"/>
                <a:gd name="T5" fmla="*/ 392 h 413"/>
                <a:gd name="T6" fmla="*/ 257 w 287"/>
                <a:gd name="T7" fmla="*/ 413 h 413"/>
                <a:gd name="T8" fmla="*/ 0 w 287"/>
                <a:gd name="T9" fmla="*/ 4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413">
                  <a:moveTo>
                    <a:pt x="0" y="43"/>
                  </a:moveTo>
                  <a:lnTo>
                    <a:pt x="18" y="0"/>
                  </a:lnTo>
                  <a:lnTo>
                    <a:pt x="287" y="392"/>
                  </a:lnTo>
                  <a:lnTo>
                    <a:pt x="257" y="413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Freeform 147"/>
            <p:cNvSpPr>
              <a:spLocks/>
            </p:cNvSpPr>
            <p:nvPr/>
          </p:nvSpPr>
          <p:spPr bwMode="auto">
            <a:xfrm>
              <a:off x="2914651" y="6149976"/>
              <a:ext cx="228600" cy="325438"/>
            </a:xfrm>
            <a:custGeom>
              <a:avLst/>
              <a:gdLst>
                <a:gd name="T0" fmla="*/ 288 w 288"/>
                <a:gd name="T1" fmla="*/ 42 h 412"/>
                <a:gd name="T2" fmla="*/ 270 w 288"/>
                <a:gd name="T3" fmla="*/ 0 h 412"/>
                <a:gd name="T4" fmla="*/ 0 w 288"/>
                <a:gd name="T5" fmla="*/ 391 h 412"/>
                <a:gd name="T6" fmla="*/ 30 w 288"/>
                <a:gd name="T7" fmla="*/ 412 h 412"/>
                <a:gd name="T8" fmla="*/ 288 w 288"/>
                <a:gd name="T9" fmla="*/ 4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12">
                  <a:moveTo>
                    <a:pt x="288" y="42"/>
                  </a:moveTo>
                  <a:lnTo>
                    <a:pt x="270" y="0"/>
                  </a:lnTo>
                  <a:lnTo>
                    <a:pt x="0" y="391"/>
                  </a:lnTo>
                  <a:lnTo>
                    <a:pt x="30" y="412"/>
                  </a:lnTo>
                  <a:lnTo>
                    <a:pt x="28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Freeform 148"/>
            <p:cNvSpPr>
              <a:spLocks/>
            </p:cNvSpPr>
            <p:nvPr/>
          </p:nvSpPr>
          <p:spPr bwMode="auto">
            <a:xfrm>
              <a:off x="2744788" y="6145213"/>
              <a:ext cx="196850" cy="100013"/>
            </a:xfrm>
            <a:custGeom>
              <a:avLst/>
              <a:gdLst>
                <a:gd name="T0" fmla="*/ 0 w 248"/>
                <a:gd name="T1" fmla="*/ 38 h 125"/>
                <a:gd name="T2" fmla="*/ 17 w 248"/>
                <a:gd name="T3" fmla="*/ 0 h 125"/>
                <a:gd name="T4" fmla="*/ 248 w 248"/>
                <a:gd name="T5" fmla="*/ 79 h 125"/>
                <a:gd name="T6" fmla="*/ 248 w 248"/>
                <a:gd name="T7" fmla="*/ 125 h 125"/>
                <a:gd name="T8" fmla="*/ 0 w 248"/>
                <a:gd name="T9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25">
                  <a:moveTo>
                    <a:pt x="0" y="38"/>
                  </a:moveTo>
                  <a:lnTo>
                    <a:pt x="17" y="0"/>
                  </a:lnTo>
                  <a:lnTo>
                    <a:pt x="248" y="79"/>
                  </a:lnTo>
                  <a:lnTo>
                    <a:pt x="248" y="125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49"/>
            <p:cNvSpPr>
              <a:spLocks/>
            </p:cNvSpPr>
            <p:nvPr/>
          </p:nvSpPr>
          <p:spPr bwMode="auto">
            <a:xfrm>
              <a:off x="2932113" y="6138863"/>
              <a:ext cx="196850" cy="100013"/>
            </a:xfrm>
            <a:custGeom>
              <a:avLst/>
              <a:gdLst>
                <a:gd name="T0" fmla="*/ 249 w 249"/>
                <a:gd name="T1" fmla="*/ 38 h 125"/>
                <a:gd name="T2" fmla="*/ 232 w 249"/>
                <a:gd name="T3" fmla="*/ 0 h 125"/>
                <a:gd name="T4" fmla="*/ 1 w 249"/>
                <a:gd name="T5" fmla="*/ 79 h 125"/>
                <a:gd name="T6" fmla="*/ 0 w 249"/>
                <a:gd name="T7" fmla="*/ 125 h 125"/>
                <a:gd name="T8" fmla="*/ 249 w 249"/>
                <a:gd name="T9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25">
                  <a:moveTo>
                    <a:pt x="249" y="38"/>
                  </a:moveTo>
                  <a:lnTo>
                    <a:pt x="232" y="0"/>
                  </a:lnTo>
                  <a:lnTo>
                    <a:pt x="1" y="79"/>
                  </a:lnTo>
                  <a:lnTo>
                    <a:pt x="0" y="125"/>
                  </a:lnTo>
                  <a:lnTo>
                    <a:pt x="24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Freeform 150"/>
            <p:cNvSpPr>
              <a:spLocks/>
            </p:cNvSpPr>
            <p:nvPr/>
          </p:nvSpPr>
          <p:spPr bwMode="auto">
            <a:xfrm>
              <a:off x="2797176" y="6010276"/>
              <a:ext cx="146050" cy="207963"/>
            </a:xfrm>
            <a:custGeom>
              <a:avLst/>
              <a:gdLst>
                <a:gd name="T0" fmla="*/ 0 w 184"/>
                <a:gd name="T1" fmla="*/ 59 h 264"/>
                <a:gd name="T2" fmla="*/ 17 w 184"/>
                <a:gd name="T3" fmla="*/ 0 h 264"/>
                <a:gd name="T4" fmla="*/ 184 w 184"/>
                <a:gd name="T5" fmla="*/ 227 h 264"/>
                <a:gd name="T6" fmla="*/ 149 w 184"/>
                <a:gd name="T7" fmla="*/ 264 h 264"/>
                <a:gd name="T8" fmla="*/ 0 w 184"/>
                <a:gd name="T9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64">
                  <a:moveTo>
                    <a:pt x="0" y="59"/>
                  </a:moveTo>
                  <a:lnTo>
                    <a:pt x="17" y="0"/>
                  </a:lnTo>
                  <a:lnTo>
                    <a:pt x="184" y="227"/>
                  </a:lnTo>
                  <a:lnTo>
                    <a:pt x="149" y="264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Freeform 151"/>
            <p:cNvSpPr>
              <a:spLocks/>
            </p:cNvSpPr>
            <p:nvPr/>
          </p:nvSpPr>
          <p:spPr bwMode="auto">
            <a:xfrm>
              <a:off x="2924176" y="6018213"/>
              <a:ext cx="147638" cy="211138"/>
            </a:xfrm>
            <a:custGeom>
              <a:avLst/>
              <a:gdLst>
                <a:gd name="T0" fmla="*/ 185 w 185"/>
                <a:gd name="T1" fmla="*/ 59 h 265"/>
                <a:gd name="T2" fmla="*/ 168 w 185"/>
                <a:gd name="T3" fmla="*/ 0 h 265"/>
                <a:gd name="T4" fmla="*/ 0 w 185"/>
                <a:gd name="T5" fmla="*/ 227 h 265"/>
                <a:gd name="T6" fmla="*/ 36 w 185"/>
                <a:gd name="T7" fmla="*/ 265 h 265"/>
                <a:gd name="T8" fmla="*/ 185 w 185"/>
                <a:gd name="T9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65">
                  <a:moveTo>
                    <a:pt x="185" y="59"/>
                  </a:moveTo>
                  <a:lnTo>
                    <a:pt x="168" y="0"/>
                  </a:lnTo>
                  <a:lnTo>
                    <a:pt x="0" y="227"/>
                  </a:lnTo>
                  <a:lnTo>
                    <a:pt x="36" y="265"/>
                  </a:lnTo>
                  <a:lnTo>
                    <a:pt x="18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Freeform 152"/>
            <p:cNvSpPr>
              <a:spLocks/>
            </p:cNvSpPr>
            <p:nvPr/>
          </p:nvSpPr>
          <p:spPr bwMode="auto">
            <a:xfrm>
              <a:off x="2747963" y="6037263"/>
              <a:ext cx="190500" cy="161925"/>
            </a:xfrm>
            <a:custGeom>
              <a:avLst/>
              <a:gdLst>
                <a:gd name="T0" fmla="*/ 239 w 239"/>
                <a:gd name="T1" fmla="*/ 47 h 204"/>
                <a:gd name="T2" fmla="*/ 239 w 239"/>
                <a:gd name="T3" fmla="*/ 0 h 204"/>
                <a:gd name="T4" fmla="*/ 1 w 239"/>
                <a:gd name="T5" fmla="*/ 154 h 204"/>
                <a:gd name="T6" fmla="*/ 0 w 239"/>
                <a:gd name="T7" fmla="*/ 204 h 204"/>
                <a:gd name="T8" fmla="*/ 239 w 239"/>
                <a:gd name="T9" fmla="*/ 4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04">
                  <a:moveTo>
                    <a:pt x="239" y="47"/>
                  </a:moveTo>
                  <a:lnTo>
                    <a:pt x="239" y="0"/>
                  </a:lnTo>
                  <a:lnTo>
                    <a:pt x="1" y="154"/>
                  </a:lnTo>
                  <a:lnTo>
                    <a:pt x="0" y="204"/>
                  </a:lnTo>
                  <a:lnTo>
                    <a:pt x="23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153"/>
            <p:cNvSpPr>
              <a:spLocks/>
            </p:cNvSpPr>
            <p:nvPr/>
          </p:nvSpPr>
          <p:spPr bwMode="auto">
            <a:xfrm>
              <a:off x="2938463" y="6040438"/>
              <a:ext cx="188913" cy="160338"/>
            </a:xfrm>
            <a:custGeom>
              <a:avLst/>
              <a:gdLst>
                <a:gd name="T0" fmla="*/ 0 w 240"/>
                <a:gd name="T1" fmla="*/ 47 h 204"/>
                <a:gd name="T2" fmla="*/ 0 w 240"/>
                <a:gd name="T3" fmla="*/ 0 h 204"/>
                <a:gd name="T4" fmla="*/ 238 w 240"/>
                <a:gd name="T5" fmla="*/ 154 h 204"/>
                <a:gd name="T6" fmla="*/ 240 w 240"/>
                <a:gd name="T7" fmla="*/ 204 h 204"/>
                <a:gd name="T8" fmla="*/ 0 w 240"/>
                <a:gd name="T9" fmla="*/ 4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04">
                  <a:moveTo>
                    <a:pt x="0" y="47"/>
                  </a:moveTo>
                  <a:lnTo>
                    <a:pt x="0" y="0"/>
                  </a:lnTo>
                  <a:lnTo>
                    <a:pt x="238" y="154"/>
                  </a:lnTo>
                  <a:lnTo>
                    <a:pt x="240" y="20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Freeform 154"/>
            <p:cNvSpPr>
              <a:spLocks/>
            </p:cNvSpPr>
            <p:nvPr/>
          </p:nvSpPr>
          <p:spPr bwMode="auto">
            <a:xfrm>
              <a:off x="2811463" y="5975351"/>
              <a:ext cx="128588" cy="79375"/>
            </a:xfrm>
            <a:custGeom>
              <a:avLst/>
              <a:gdLst>
                <a:gd name="T0" fmla="*/ 0 w 164"/>
                <a:gd name="T1" fmla="*/ 43 h 101"/>
                <a:gd name="T2" fmla="*/ 6 w 164"/>
                <a:gd name="T3" fmla="*/ 0 h 101"/>
                <a:gd name="T4" fmla="*/ 162 w 164"/>
                <a:gd name="T5" fmla="*/ 55 h 101"/>
                <a:gd name="T6" fmla="*/ 164 w 164"/>
                <a:gd name="T7" fmla="*/ 101 h 101"/>
                <a:gd name="T8" fmla="*/ 0 w 164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1">
                  <a:moveTo>
                    <a:pt x="0" y="43"/>
                  </a:moveTo>
                  <a:lnTo>
                    <a:pt x="6" y="0"/>
                  </a:lnTo>
                  <a:lnTo>
                    <a:pt x="162" y="55"/>
                  </a:lnTo>
                  <a:lnTo>
                    <a:pt x="164" y="101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Freeform 155"/>
            <p:cNvSpPr>
              <a:spLocks/>
            </p:cNvSpPr>
            <p:nvPr/>
          </p:nvSpPr>
          <p:spPr bwMode="auto">
            <a:xfrm>
              <a:off x="2938463" y="5976938"/>
              <a:ext cx="130175" cy="79375"/>
            </a:xfrm>
            <a:custGeom>
              <a:avLst/>
              <a:gdLst>
                <a:gd name="T0" fmla="*/ 164 w 164"/>
                <a:gd name="T1" fmla="*/ 41 h 100"/>
                <a:gd name="T2" fmla="*/ 157 w 164"/>
                <a:gd name="T3" fmla="*/ 0 h 100"/>
                <a:gd name="T4" fmla="*/ 1 w 164"/>
                <a:gd name="T5" fmla="*/ 54 h 100"/>
                <a:gd name="T6" fmla="*/ 0 w 164"/>
                <a:gd name="T7" fmla="*/ 100 h 100"/>
                <a:gd name="T8" fmla="*/ 164 w 164"/>
                <a:gd name="T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0">
                  <a:moveTo>
                    <a:pt x="164" y="41"/>
                  </a:moveTo>
                  <a:lnTo>
                    <a:pt x="157" y="0"/>
                  </a:lnTo>
                  <a:lnTo>
                    <a:pt x="1" y="54"/>
                  </a:lnTo>
                  <a:lnTo>
                    <a:pt x="0" y="100"/>
                  </a:lnTo>
                  <a:lnTo>
                    <a:pt x="16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156"/>
            <p:cNvSpPr>
              <a:spLocks/>
            </p:cNvSpPr>
            <p:nvPr/>
          </p:nvSpPr>
          <p:spPr bwMode="auto">
            <a:xfrm>
              <a:off x="2922588" y="5414963"/>
              <a:ext cx="36513" cy="298450"/>
            </a:xfrm>
            <a:custGeom>
              <a:avLst/>
              <a:gdLst>
                <a:gd name="T0" fmla="*/ 47 w 47"/>
                <a:gd name="T1" fmla="*/ 377 h 377"/>
                <a:gd name="T2" fmla="*/ 20 w 47"/>
                <a:gd name="T3" fmla="*/ 0 h 377"/>
                <a:gd name="T4" fmla="*/ 0 w 47"/>
                <a:gd name="T5" fmla="*/ 377 h 377"/>
                <a:gd name="T6" fmla="*/ 47 w 47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77">
                  <a:moveTo>
                    <a:pt x="47" y="377"/>
                  </a:moveTo>
                  <a:lnTo>
                    <a:pt x="20" y="0"/>
                  </a:lnTo>
                  <a:lnTo>
                    <a:pt x="0" y="377"/>
                  </a:lnTo>
                  <a:lnTo>
                    <a:pt x="47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Freeform 157"/>
            <p:cNvSpPr>
              <a:spLocks/>
            </p:cNvSpPr>
            <p:nvPr/>
          </p:nvSpPr>
          <p:spPr bwMode="auto">
            <a:xfrm>
              <a:off x="2757488" y="5519738"/>
              <a:ext cx="111125" cy="39688"/>
            </a:xfrm>
            <a:custGeom>
              <a:avLst/>
              <a:gdLst>
                <a:gd name="T0" fmla="*/ 137 w 142"/>
                <a:gd name="T1" fmla="*/ 0 h 50"/>
                <a:gd name="T2" fmla="*/ 121 w 142"/>
                <a:gd name="T3" fmla="*/ 8 h 50"/>
                <a:gd name="T4" fmla="*/ 105 w 142"/>
                <a:gd name="T5" fmla="*/ 13 h 50"/>
                <a:gd name="T6" fmla="*/ 89 w 142"/>
                <a:gd name="T7" fmla="*/ 19 h 50"/>
                <a:gd name="T8" fmla="*/ 73 w 142"/>
                <a:gd name="T9" fmla="*/ 24 h 50"/>
                <a:gd name="T10" fmla="*/ 55 w 142"/>
                <a:gd name="T11" fmla="*/ 28 h 50"/>
                <a:gd name="T12" fmla="*/ 38 w 142"/>
                <a:gd name="T13" fmla="*/ 32 h 50"/>
                <a:gd name="T14" fmla="*/ 22 w 142"/>
                <a:gd name="T15" fmla="*/ 35 h 50"/>
                <a:gd name="T16" fmla="*/ 5 w 142"/>
                <a:gd name="T17" fmla="*/ 39 h 50"/>
                <a:gd name="T18" fmla="*/ 2 w 142"/>
                <a:gd name="T19" fmla="*/ 40 h 50"/>
                <a:gd name="T20" fmla="*/ 1 w 142"/>
                <a:gd name="T21" fmla="*/ 41 h 50"/>
                <a:gd name="T22" fmla="*/ 0 w 142"/>
                <a:gd name="T23" fmla="*/ 43 h 50"/>
                <a:gd name="T24" fmla="*/ 0 w 142"/>
                <a:gd name="T25" fmla="*/ 46 h 50"/>
                <a:gd name="T26" fmla="*/ 1 w 142"/>
                <a:gd name="T27" fmla="*/ 48 h 50"/>
                <a:gd name="T28" fmla="*/ 2 w 142"/>
                <a:gd name="T29" fmla="*/ 49 h 50"/>
                <a:gd name="T30" fmla="*/ 4 w 142"/>
                <a:gd name="T31" fmla="*/ 50 h 50"/>
                <a:gd name="T32" fmla="*/ 6 w 142"/>
                <a:gd name="T33" fmla="*/ 50 h 50"/>
                <a:gd name="T34" fmla="*/ 24 w 142"/>
                <a:gd name="T35" fmla="*/ 48 h 50"/>
                <a:gd name="T36" fmla="*/ 42 w 142"/>
                <a:gd name="T37" fmla="*/ 46 h 50"/>
                <a:gd name="T38" fmla="*/ 60 w 142"/>
                <a:gd name="T39" fmla="*/ 42 h 50"/>
                <a:gd name="T40" fmla="*/ 77 w 142"/>
                <a:gd name="T41" fmla="*/ 39 h 50"/>
                <a:gd name="T42" fmla="*/ 95 w 142"/>
                <a:gd name="T43" fmla="*/ 33 h 50"/>
                <a:gd name="T44" fmla="*/ 111 w 142"/>
                <a:gd name="T45" fmla="*/ 26 h 50"/>
                <a:gd name="T46" fmla="*/ 127 w 142"/>
                <a:gd name="T47" fmla="*/ 17 h 50"/>
                <a:gd name="T48" fmla="*/ 141 w 142"/>
                <a:gd name="T49" fmla="*/ 5 h 50"/>
                <a:gd name="T50" fmla="*/ 142 w 142"/>
                <a:gd name="T51" fmla="*/ 4 h 50"/>
                <a:gd name="T52" fmla="*/ 142 w 142"/>
                <a:gd name="T53" fmla="*/ 3 h 50"/>
                <a:gd name="T54" fmla="*/ 142 w 142"/>
                <a:gd name="T55" fmla="*/ 2 h 50"/>
                <a:gd name="T56" fmla="*/ 142 w 142"/>
                <a:gd name="T57" fmla="*/ 1 h 50"/>
                <a:gd name="T58" fmla="*/ 141 w 142"/>
                <a:gd name="T59" fmla="*/ 0 h 50"/>
                <a:gd name="T60" fmla="*/ 139 w 142"/>
                <a:gd name="T61" fmla="*/ 0 h 50"/>
                <a:gd name="T62" fmla="*/ 138 w 142"/>
                <a:gd name="T63" fmla="*/ 0 h 50"/>
                <a:gd name="T64" fmla="*/ 137 w 142"/>
                <a:gd name="T65" fmla="*/ 0 h 50"/>
                <a:gd name="T66" fmla="*/ 137 w 14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50">
                  <a:moveTo>
                    <a:pt x="137" y="0"/>
                  </a:moveTo>
                  <a:lnTo>
                    <a:pt x="121" y="8"/>
                  </a:lnTo>
                  <a:lnTo>
                    <a:pt x="105" y="13"/>
                  </a:lnTo>
                  <a:lnTo>
                    <a:pt x="89" y="19"/>
                  </a:lnTo>
                  <a:lnTo>
                    <a:pt x="73" y="24"/>
                  </a:lnTo>
                  <a:lnTo>
                    <a:pt x="55" y="28"/>
                  </a:lnTo>
                  <a:lnTo>
                    <a:pt x="38" y="32"/>
                  </a:lnTo>
                  <a:lnTo>
                    <a:pt x="22" y="35"/>
                  </a:lnTo>
                  <a:lnTo>
                    <a:pt x="5" y="39"/>
                  </a:lnTo>
                  <a:lnTo>
                    <a:pt x="2" y="40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8"/>
                  </a:lnTo>
                  <a:lnTo>
                    <a:pt x="2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24" y="48"/>
                  </a:lnTo>
                  <a:lnTo>
                    <a:pt x="42" y="46"/>
                  </a:lnTo>
                  <a:lnTo>
                    <a:pt x="60" y="42"/>
                  </a:lnTo>
                  <a:lnTo>
                    <a:pt x="77" y="39"/>
                  </a:lnTo>
                  <a:lnTo>
                    <a:pt x="95" y="33"/>
                  </a:lnTo>
                  <a:lnTo>
                    <a:pt x="111" y="26"/>
                  </a:lnTo>
                  <a:lnTo>
                    <a:pt x="127" y="17"/>
                  </a:lnTo>
                  <a:lnTo>
                    <a:pt x="141" y="5"/>
                  </a:lnTo>
                  <a:lnTo>
                    <a:pt x="142" y="4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2" y="1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8" y="0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158"/>
            <p:cNvSpPr>
              <a:spLocks/>
            </p:cNvSpPr>
            <p:nvPr/>
          </p:nvSpPr>
          <p:spPr bwMode="auto">
            <a:xfrm>
              <a:off x="2781301" y="5370513"/>
              <a:ext cx="79375" cy="71438"/>
            </a:xfrm>
            <a:custGeom>
              <a:avLst/>
              <a:gdLst>
                <a:gd name="T0" fmla="*/ 99 w 100"/>
                <a:gd name="T1" fmla="*/ 84 h 90"/>
                <a:gd name="T2" fmla="*/ 89 w 100"/>
                <a:gd name="T3" fmla="*/ 75 h 90"/>
                <a:gd name="T4" fmla="*/ 78 w 100"/>
                <a:gd name="T5" fmla="*/ 64 h 90"/>
                <a:gd name="T6" fmla="*/ 68 w 100"/>
                <a:gd name="T7" fmla="*/ 54 h 90"/>
                <a:gd name="T8" fmla="*/ 58 w 100"/>
                <a:gd name="T9" fmla="*/ 44 h 90"/>
                <a:gd name="T10" fmla="*/ 47 w 100"/>
                <a:gd name="T11" fmla="*/ 33 h 90"/>
                <a:gd name="T12" fmla="*/ 37 w 100"/>
                <a:gd name="T13" fmla="*/ 23 h 90"/>
                <a:gd name="T14" fmla="*/ 27 w 100"/>
                <a:gd name="T15" fmla="*/ 12 h 90"/>
                <a:gd name="T16" fmla="*/ 16 w 100"/>
                <a:gd name="T17" fmla="*/ 2 h 90"/>
                <a:gd name="T18" fmla="*/ 13 w 100"/>
                <a:gd name="T19" fmla="*/ 0 h 90"/>
                <a:gd name="T20" fmla="*/ 9 w 100"/>
                <a:gd name="T21" fmla="*/ 0 h 90"/>
                <a:gd name="T22" fmla="*/ 6 w 100"/>
                <a:gd name="T23" fmla="*/ 1 h 90"/>
                <a:gd name="T24" fmla="*/ 2 w 100"/>
                <a:gd name="T25" fmla="*/ 3 h 90"/>
                <a:gd name="T26" fmla="*/ 0 w 100"/>
                <a:gd name="T27" fmla="*/ 7 h 90"/>
                <a:gd name="T28" fmla="*/ 0 w 100"/>
                <a:gd name="T29" fmla="*/ 9 h 90"/>
                <a:gd name="T30" fmla="*/ 1 w 100"/>
                <a:gd name="T31" fmla="*/ 12 h 90"/>
                <a:gd name="T32" fmla="*/ 4 w 100"/>
                <a:gd name="T33" fmla="*/ 16 h 90"/>
                <a:gd name="T34" fmla="*/ 14 w 100"/>
                <a:gd name="T35" fmla="*/ 26 h 90"/>
                <a:gd name="T36" fmla="*/ 25 w 100"/>
                <a:gd name="T37" fmla="*/ 35 h 90"/>
                <a:gd name="T38" fmla="*/ 36 w 100"/>
                <a:gd name="T39" fmla="*/ 46 h 90"/>
                <a:gd name="T40" fmla="*/ 47 w 100"/>
                <a:gd name="T41" fmla="*/ 55 h 90"/>
                <a:gd name="T42" fmla="*/ 59 w 100"/>
                <a:gd name="T43" fmla="*/ 65 h 90"/>
                <a:gd name="T44" fmla="*/ 70 w 100"/>
                <a:gd name="T45" fmla="*/ 73 h 90"/>
                <a:gd name="T46" fmla="*/ 83 w 100"/>
                <a:gd name="T47" fmla="*/ 82 h 90"/>
                <a:gd name="T48" fmla="*/ 96 w 100"/>
                <a:gd name="T49" fmla="*/ 88 h 90"/>
                <a:gd name="T50" fmla="*/ 97 w 100"/>
                <a:gd name="T51" fmla="*/ 90 h 90"/>
                <a:gd name="T52" fmla="*/ 98 w 100"/>
                <a:gd name="T53" fmla="*/ 90 h 90"/>
                <a:gd name="T54" fmla="*/ 98 w 100"/>
                <a:gd name="T55" fmla="*/ 90 h 90"/>
                <a:gd name="T56" fmla="*/ 99 w 100"/>
                <a:gd name="T57" fmla="*/ 88 h 90"/>
                <a:gd name="T58" fmla="*/ 100 w 100"/>
                <a:gd name="T59" fmla="*/ 87 h 90"/>
                <a:gd name="T60" fmla="*/ 100 w 100"/>
                <a:gd name="T61" fmla="*/ 86 h 90"/>
                <a:gd name="T62" fmla="*/ 100 w 100"/>
                <a:gd name="T63" fmla="*/ 85 h 90"/>
                <a:gd name="T64" fmla="*/ 99 w 100"/>
                <a:gd name="T65" fmla="*/ 84 h 90"/>
                <a:gd name="T66" fmla="*/ 99 w 100"/>
                <a:gd name="T6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90">
                  <a:moveTo>
                    <a:pt x="99" y="84"/>
                  </a:moveTo>
                  <a:lnTo>
                    <a:pt x="89" y="75"/>
                  </a:lnTo>
                  <a:lnTo>
                    <a:pt x="78" y="64"/>
                  </a:lnTo>
                  <a:lnTo>
                    <a:pt x="68" y="54"/>
                  </a:lnTo>
                  <a:lnTo>
                    <a:pt x="58" y="44"/>
                  </a:lnTo>
                  <a:lnTo>
                    <a:pt x="47" y="33"/>
                  </a:lnTo>
                  <a:lnTo>
                    <a:pt x="37" y="23"/>
                  </a:lnTo>
                  <a:lnTo>
                    <a:pt x="27" y="12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6"/>
                  </a:lnTo>
                  <a:lnTo>
                    <a:pt x="14" y="26"/>
                  </a:lnTo>
                  <a:lnTo>
                    <a:pt x="25" y="35"/>
                  </a:lnTo>
                  <a:lnTo>
                    <a:pt x="36" y="46"/>
                  </a:lnTo>
                  <a:lnTo>
                    <a:pt x="47" y="55"/>
                  </a:lnTo>
                  <a:lnTo>
                    <a:pt x="59" y="65"/>
                  </a:lnTo>
                  <a:lnTo>
                    <a:pt x="70" y="73"/>
                  </a:lnTo>
                  <a:lnTo>
                    <a:pt x="83" y="82"/>
                  </a:lnTo>
                  <a:lnTo>
                    <a:pt x="96" y="88"/>
                  </a:lnTo>
                  <a:lnTo>
                    <a:pt x="97" y="90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99" y="88"/>
                  </a:lnTo>
                  <a:lnTo>
                    <a:pt x="100" y="87"/>
                  </a:lnTo>
                  <a:lnTo>
                    <a:pt x="100" y="86"/>
                  </a:lnTo>
                  <a:lnTo>
                    <a:pt x="100" y="85"/>
                  </a:lnTo>
                  <a:lnTo>
                    <a:pt x="99" y="84"/>
                  </a:lnTo>
                  <a:lnTo>
                    <a:pt x="99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159"/>
            <p:cNvSpPr>
              <a:spLocks/>
            </p:cNvSpPr>
            <p:nvPr/>
          </p:nvSpPr>
          <p:spPr bwMode="auto">
            <a:xfrm>
              <a:off x="2927351" y="5267326"/>
              <a:ext cx="50800" cy="100013"/>
            </a:xfrm>
            <a:custGeom>
              <a:avLst/>
              <a:gdLst>
                <a:gd name="T0" fmla="*/ 5 w 64"/>
                <a:gd name="T1" fmla="*/ 123 h 125"/>
                <a:gd name="T2" fmla="*/ 13 w 64"/>
                <a:gd name="T3" fmla="*/ 109 h 125"/>
                <a:gd name="T4" fmla="*/ 21 w 64"/>
                <a:gd name="T5" fmla="*/ 95 h 125"/>
                <a:gd name="T6" fmla="*/ 29 w 64"/>
                <a:gd name="T7" fmla="*/ 81 h 125"/>
                <a:gd name="T8" fmla="*/ 36 w 64"/>
                <a:gd name="T9" fmla="*/ 68 h 125"/>
                <a:gd name="T10" fmla="*/ 43 w 64"/>
                <a:gd name="T11" fmla="*/ 54 h 125"/>
                <a:gd name="T12" fmla="*/ 50 w 64"/>
                <a:gd name="T13" fmla="*/ 40 h 125"/>
                <a:gd name="T14" fmla="*/ 57 w 64"/>
                <a:gd name="T15" fmla="*/ 25 h 125"/>
                <a:gd name="T16" fmla="*/ 63 w 64"/>
                <a:gd name="T17" fmla="*/ 11 h 125"/>
                <a:gd name="T18" fmla="*/ 64 w 64"/>
                <a:gd name="T19" fmla="*/ 8 h 125"/>
                <a:gd name="T20" fmla="*/ 64 w 64"/>
                <a:gd name="T21" fmla="*/ 5 h 125"/>
                <a:gd name="T22" fmla="*/ 63 w 64"/>
                <a:gd name="T23" fmla="*/ 2 h 125"/>
                <a:gd name="T24" fmla="*/ 60 w 64"/>
                <a:gd name="T25" fmla="*/ 0 h 125"/>
                <a:gd name="T26" fmla="*/ 57 w 64"/>
                <a:gd name="T27" fmla="*/ 0 h 125"/>
                <a:gd name="T28" fmla="*/ 55 w 64"/>
                <a:gd name="T29" fmla="*/ 0 h 125"/>
                <a:gd name="T30" fmla="*/ 51 w 64"/>
                <a:gd name="T31" fmla="*/ 1 h 125"/>
                <a:gd name="T32" fmla="*/ 49 w 64"/>
                <a:gd name="T33" fmla="*/ 3 h 125"/>
                <a:gd name="T34" fmla="*/ 41 w 64"/>
                <a:gd name="T35" fmla="*/ 17 h 125"/>
                <a:gd name="T36" fmla="*/ 33 w 64"/>
                <a:gd name="T37" fmla="*/ 31 h 125"/>
                <a:gd name="T38" fmla="*/ 26 w 64"/>
                <a:gd name="T39" fmla="*/ 45 h 125"/>
                <a:gd name="T40" fmla="*/ 19 w 64"/>
                <a:gd name="T41" fmla="*/ 60 h 125"/>
                <a:gd name="T42" fmla="*/ 13 w 64"/>
                <a:gd name="T43" fmla="*/ 75 h 125"/>
                <a:gd name="T44" fmla="*/ 7 w 64"/>
                <a:gd name="T45" fmla="*/ 91 h 125"/>
                <a:gd name="T46" fmla="*/ 4 w 64"/>
                <a:gd name="T47" fmla="*/ 106 h 125"/>
                <a:gd name="T48" fmla="*/ 0 w 64"/>
                <a:gd name="T49" fmla="*/ 122 h 125"/>
                <a:gd name="T50" fmla="*/ 0 w 64"/>
                <a:gd name="T51" fmla="*/ 123 h 125"/>
                <a:gd name="T52" fmla="*/ 0 w 64"/>
                <a:gd name="T53" fmla="*/ 123 h 125"/>
                <a:gd name="T54" fmla="*/ 0 w 64"/>
                <a:gd name="T55" fmla="*/ 124 h 125"/>
                <a:gd name="T56" fmla="*/ 2 w 64"/>
                <a:gd name="T57" fmla="*/ 125 h 125"/>
                <a:gd name="T58" fmla="*/ 3 w 64"/>
                <a:gd name="T59" fmla="*/ 125 h 125"/>
                <a:gd name="T60" fmla="*/ 4 w 64"/>
                <a:gd name="T61" fmla="*/ 125 h 125"/>
                <a:gd name="T62" fmla="*/ 5 w 64"/>
                <a:gd name="T63" fmla="*/ 124 h 125"/>
                <a:gd name="T64" fmla="*/ 5 w 64"/>
                <a:gd name="T65" fmla="*/ 123 h 125"/>
                <a:gd name="T66" fmla="*/ 5 w 64"/>
                <a:gd name="T67" fmla="*/ 1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25">
                  <a:moveTo>
                    <a:pt x="5" y="123"/>
                  </a:moveTo>
                  <a:lnTo>
                    <a:pt x="13" y="109"/>
                  </a:lnTo>
                  <a:lnTo>
                    <a:pt x="21" y="95"/>
                  </a:lnTo>
                  <a:lnTo>
                    <a:pt x="29" y="81"/>
                  </a:lnTo>
                  <a:lnTo>
                    <a:pt x="36" y="68"/>
                  </a:lnTo>
                  <a:lnTo>
                    <a:pt x="43" y="54"/>
                  </a:lnTo>
                  <a:lnTo>
                    <a:pt x="50" y="40"/>
                  </a:lnTo>
                  <a:lnTo>
                    <a:pt x="57" y="25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9" y="3"/>
                  </a:lnTo>
                  <a:lnTo>
                    <a:pt x="41" y="17"/>
                  </a:lnTo>
                  <a:lnTo>
                    <a:pt x="33" y="31"/>
                  </a:lnTo>
                  <a:lnTo>
                    <a:pt x="26" y="45"/>
                  </a:lnTo>
                  <a:lnTo>
                    <a:pt x="19" y="60"/>
                  </a:lnTo>
                  <a:lnTo>
                    <a:pt x="13" y="75"/>
                  </a:lnTo>
                  <a:lnTo>
                    <a:pt x="7" y="91"/>
                  </a:lnTo>
                  <a:lnTo>
                    <a:pt x="4" y="106"/>
                  </a:lnTo>
                  <a:lnTo>
                    <a:pt x="0" y="122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4" y="125"/>
                  </a:lnTo>
                  <a:lnTo>
                    <a:pt x="5" y="124"/>
                  </a:lnTo>
                  <a:lnTo>
                    <a:pt x="5" y="123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3005138" y="5416551"/>
              <a:ext cx="120650" cy="19050"/>
            </a:xfrm>
            <a:custGeom>
              <a:avLst/>
              <a:gdLst>
                <a:gd name="T0" fmla="*/ 5 w 152"/>
                <a:gd name="T1" fmla="*/ 26 h 26"/>
                <a:gd name="T2" fmla="*/ 22 w 152"/>
                <a:gd name="T3" fmla="*/ 25 h 26"/>
                <a:gd name="T4" fmla="*/ 40 w 152"/>
                <a:gd name="T5" fmla="*/ 23 h 26"/>
                <a:gd name="T6" fmla="*/ 58 w 152"/>
                <a:gd name="T7" fmla="*/ 22 h 26"/>
                <a:gd name="T8" fmla="*/ 76 w 152"/>
                <a:gd name="T9" fmla="*/ 21 h 26"/>
                <a:gd name="T10" fmla="*/ 93 w 152"/>
                <a:gd name="T11" fmla="*/ 19 h 26"/>
                <a:gd name="T12" fmla="*/ 111 w 152"/>
                <a:gd name="T13" fmla="*/ 16 h 26"/>
                <a:gd name="T14" fmla="*/ 129 w 152"/>
                <a:gd name="T15" fmla="*/ 15 h 26"/>
                <a:gd name="T16" fmla="*/ 146 w 152"/>
                <a:gd name="T17" fmla="*/ 13 h 26"/>
                <a:gd name="T18" fmla="*/ 149 w 152"/>
                <a:gd name="T19" fmla="*/ 12 h 26"/>
                <a:gd name="T20" fmla="*/ 151 w 152"/>
                <a:gd name="T21" fmla="*/ 11 h 26"/>
                <a:gd name="T22" fmla="*/ 152 w 152"/>
                <a:gd name="T23" fmla="*/ 8 h 26"/>
                <a:gd name="T24" fmla="*/ 152 w 152"/>
                <a:gd name="T25" fmla="*/ 6 h 26"/>
                <a:gd name="T26" fmla="*/ 152 w 152"/>
                <a:gd name="T27" fmla="*/ 4 h 26"/>
                <a:gd name="T28" fmla="*/ 150 w 152"/>
                <a:gd name="T29" fmla="*/ 1 h 26"/>
                <a:gd name="T30" fmla="*/ 149 w 152"/>
                <a:gd name="T31" fmla="*/ 0 h 26"/>
                <a:gd name="T32" fmla="*/ 146 w 152"/>
                <a:gd name="T33" fmla="*/ 0 h 26"/>
                <a:gd name="T34" fmla="*/ 128 w 152"/>
                <a:gd name="T35" fmla="*/ 0 h 26"/>
                <a:gd name="T36" fmla="*/ 110 w 152"/>
                <a:gd name="T37" fmla="*/ 1 h 26"/>
                <a:gd name="T38" fmla="*/ 92 w 152"/>
                <a:gd name="T39" fmla="*/ 1 h 26"/>
                <a:gd name="T40" fmla="*/ 74 w 152"/>
                <a:gd name="T41" fmla="*/ 3 h 26"/>
                <a:gd name="T42" fmla="*/ 55 w 152"/>
                <a:gd name="T43" fmla="*/ 5 h 26"/>
                <a:gd name="T44" fmla="*/ 38 w 152"/>
                <a:gd name="T45" fmla="*/ 7 h 26"/>
                <a:gd name="T46" fmla="*/ 21 w 152"/>
                <a:gd name="T47" fmla="*/ 12 h 26"/>
                <a:gd name="T48" fmla="*/ 4 w 152"/>
                <a:gd name="T49" fmla="*/ 19 h 26"/>
                <a:gd name="T50" fmla="*/ 2 w 152"/>
                <a:gd name="T51" fmla="*/ 20 h 26"/>
                <a:gd name="T52" fmla="*/ 1 w 152"/>
                <a:gd name="T53" fmla="*/ 21 h 26"/>
                <a:gd name="T54" fmla="*/ 0 w 152"/>
                <a:gd name="T55" fmla="*/ 22 h 26"/>
                <a:gd name="T56" fmla="*/ 0 w 152"/>
                <a:gd name="T57" fmla="*/ 23 h 26"/>
                <a:gd name="T58" fmla="*/ 0 w 152"/>
                <a:gd name="T59" fmla="*/ 25 h 26"/>
                <a:gd name="T60" fmla="*/ 1 w 152"/>
                <a:gd name="T61" fmla="*/ 25 h 26"/>
                <a:gd name="T62" fmla="*/ 4 w 152"/>
                <a:gd name="T63" fmla="*/ 26 h 26"/>
                <a:gd name="T64" fmla="*/ 5 w 152"/>
                <a:gd name="T65" fmla="*/ 26 h 26"/>
                <a:gd name="T66" fmla="*/ 5 w 152"/>
                <a:gd name="T6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2" h="26">
                  <a:moveTo>
                    <a:pt x="5" y="26"/>
                  </a:moveTo>
                  <a:lnTo>
                    <a:pt x="22" y="25"/>
                  </a:lnTo>
                  <a:lnTo>
                    <a:pt x="40" y="23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19"/>
                  </a:lnTo>
                  <a:lnTo>
                    <a:pt x="111" y="16"/>
                  </a:lnTo>
                  <a:lnTo>
                    <a:pt x="129" y="15"/>
                  </a:lnTo>
                  <a:lnTo>
                    <a:pt x="146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2" y="8"/>
                  </a:lnTo>
                  <a:lnTo>
                    <a:pt x="152" y="6"/>
                  </a:lnTo>
                  <a:lnTo>
                    <a:pt x="152" y="4"/>
                  </a:lnTo>
                  <a:lnTo>
                    <a:pt x="150" y="1"/>
                  </a:lnTo>
                  <a:lnTo>
                    <a:pt x="149" y="0"/>
                  </a:lnTo>
                  <a:lnTo>
                    <a:pt x="146" y="0"/>
                  </a:lnTo>
                  <a:lnTo>
                    <a:pt x="128" y="0"/>
                  </a:lnTo>
                  <a:lnTo>
                    <a:pt x="110" y="1"/>
                  </a:lnTo>
                  <a:lnTo>
                    <a:pt x="92" y="1"/>
                  </a:lnTo>
                  <a:lnTo>
                    <a:pt x="74" y="3"/>
                  </a:lnTo>
                  <a:lnTo>
                    <a:pt x="55" y="5"/>
                  </a:lnTo>
                  <a:lnTo>
                    <a:pt x="38" y="7"/>
                  </a:lnTo>
                  <a:lnTo>
                    <a:pt x="21" y="12"/>
                  </a:lnTo>
                  <a:lnTo>
                    <a:pt x="4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161"/>
            <p:cNvSpPr>
              <a:spLocks/>
            </p:cNvSpPr>
            <p:nvPr/>
          </p:nvSpPr>
          <p:spPr bwMode="auto">
            <a:xfrm>
              <a:off x="3005138" y="5537201"/>
              <a:ext cx="58738" cy="53975"/>
            </a:xfrm>
            <a:custGeom>
              <a:avLst/>
              <a:gdLst>
                <a:gd name="T0" fmla="*/ 1 w 75"/>
                <a:gd name="T1" fmla="*/ 10 h 70"/>
                <a:gd name="T2" fmla="*/ 8 w 75"/>
                <a:gd name="T3" fmla="*/ 17 h 70"/>
                <a:gd name="T4" fmla="*/ 15 w 75"/>
                <a:gd name="T5" fmla="*/ 25 h 70"/>
                <a:gd name="T6" fmla="*/ 22 w 75"/>
                <a:gd name="T7" fmla="*/ 32 h 70"/>
                <a:gd name="T8" fmla="*/ 29 w 75"/>
                <a:gd name="T9" fmla="*/ 38 h 70"/>
                <a:gd name="T10" fmla="*/ 36 w 75"/>
                <a:gd name="T11" fmla="*/ 46 h 70"/>
                <a:gd name="T12" fmla="*/ 43 w 75"/>
                <a:gd name="T13" fmla="*/ 53 h 70"/>
                <a:gd name="T14" fmla="*/ 50 w 75"/>
                <a:gd name="T15" fmla="*/ 60 h 70"/>
                <a:gd name="T16" fmla="*/ 57 w 75"/>
                <a:gd name="T17" fmla="*/ 67 h 70"/>
                <a:gd name="T18" fmla="*/ 60 w 75"/>
                <a:gd name="T19" fmla="*/ 70 h 70"/>
                <a:gd name="T20" fmla="*/ 65 w 75"/>
                <a:gd name="T21" fmla="*/ 70 h 70"/>
                <a:gd name="T22" fmla="*/ 68 w 75"/>
                <a:gd name="T23" fmla="*/ 68 h 70"/>
                <a:gd name="T24" fmla="*/ 72 w 75"/>
                <a:gd name="T25" fmla="*/ 66 h 70"/>
                <a:gd name="T26" fmla="*/ 74 w 75"/>
                <a:gd name="T27" fmla="*/ 63 h 70"/>
                <a:gd name="T28" fmla="*/ 75 w 75"/>
                <a:gd name="T29" fmla="*/ 58 h 70"/>
                <a:gd name="T30" fmla="*/ 73 w 75"/>
                <a:gd name="T31" fmla="*/ 55 h 70"/>
                <a:gd name="T32" fmla="*/ 70 w 75"/>
                <a:gd name="T33" fmla="*/ 51 h 70"/>
                <a:gd name="T34" fmla="*/ 62 w 75"/>
                <a:gd name="T35" fmla="*/ 45 h 70"/>
                <a:gd name="T36" fmla="*/ 55 w 75"/>
                <a:gd name="T37" fmla="*/ 38 h 70"/>
                <a:gd name="T38" fmla="*/ 47 w 75"/>
                <a:gd name="T39" fmla="*/ 33 h 70"/>
                <a:gd name="T40" fmla="*/ 39 w 75"/>
                <a:gd name="T41" fmla="*/ 27 h 70"/>
                <a:gd name="T42" fmla="*/ 31 w 75"/>
                <a:gd name="T43" fmla="*/ 21 h 70"/>
                <a:gd name="T44" fmla="*/ 24 w 75"/>
                <a:gd name="T45" fmla="*/ 14 h 70"/>
                <a:gd name="T46" fmla="*/ 16 w 75"/>
                <a:gd name="T47" fmla="*/ 8 h 70"/>
                <a:gd name="T48" fmla="*/ 9 w 75"/>
                <a:gd name="T49" fmla="*/ 2 h 70"/>
                <a:gd name="T50" fmla="*/ 7 w 75"/>
                <a:gd name="T51" fmla="*/ 0 h 70"/>
                <a:gd name="T52" fmla="*/ 6 w 75"/>
                <a:gd name="T53" fmla="*/ 0 h 70"/>
                <a:gd name="T54" fmla="*/ 4 w 75"/>
                <a:gd name="T55" fmla="*/ 0 h 70"/>
                <a:gd name="T56" fmla="*/ 1 w 75"/>
                <a:gd name="T57" fmla="*/ 2 h 70"/>
                <a:gd name="T58" fmla="*/ 0 w 75"/>
                <a:gd name="T59" fmla="*/ 4 h 70"/>
                <a:gd name="T60" fmla="*/ 0 w 75"/>
                <a:gd name="T61" fmla="*/ 6 h 70"/>
                <a:gd name="T62" fmla="*/ 0 w 75"/>
                <a:gd name="T63" fmla="*/ 7 h 70"/>
                <a:gd name="T64" fmla="*/ 1 w 75"/>
                <a:gd name="T65" fmla="*/ 10 h 70"/>
                <a:gd name="T66" fmla="*/ 1 w 75"/>
                <a:gd name="T6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70">
                  <a:moveTo>
                    <a:pt x="1" y="10"/>
                  </a:moveTo>
                  <a:lnTo>
                    <a:pt x="8" y="17"/>
                  </a:lnTo>
                  <a:lnTo>
                    <a:pt x="15" y="25"/>
                  </a:lnTo>
                  <a:lnTo>
                    <a:pt x="22" y="32"/>
                  </a:lnTo>
                  <a:lnTo>
                    <a:pt x="29" y="38"/>
                  </a:lnTo>
                  <a:lnTo>
                    <a:pt x="36" y="46"/>
                  </a:lnTo>
                  <a:lnTo>
                    <a:pt x="43" y="53"/>
                  </a:lnTo>
                  <a:lnTo>
                    <a:pt x="50" y="60"/>
                  </a:lnTo>
                  <a:lnTo>
                    <a:pt x="57" y="67"/>
                  </a:lnTo>
                  <a:lnTo>
                    <a:pt x="60" y="70"/>
                  </a:lnTo>
                  <a:lnTo>
                    <a:pt x="65" y="70"/>
                  </a:lnTo>
                  <a:lnTo>
                    <a:pt x="68" y="68"/>
                  </a:lnTo>
                  <a:lnTo>
                    <a:pt x="72" y="66"/>
                  </a:lnTo>
                  <a:lnTo>
                    <a:pt x="74" y="63"/>
                  </a:lnTo>
                  <a:lnTo>
                    <a:pt x="75" y="58"/>
                  </a:lnTo>
                  <a:lnTo>
                    <a:pt x="73" y="55"/>
                  </a:lnTo>
                  <a:lnTo>
                    <a:pt x="70" y="51"/>
                  </a:lnTo>
                  <a:lnTo>
                    <a:pt x="62" y="45"/>
                  </a:lnTo>
                  <a:lnTo>
                    <a:pt x="55" y="38"/>
                  </a:lnTo>
                  <a:lnTo>
                    <a:pt x="47" y="33"/>
                  </a:lnTo>
                  <a:lnTo>
                    <a:pt x="39" y="27"/>
                  </a:lnTo>
                  <a:lnTo>
                    <a:pt x="31" y="21"/>
                  </a:lnTo>
                  <a:lnTo>
                    <a:pt x="24" y="14"/>
                  </a:lnTo>
                  <a:lnTo>
                    <a:pt x="16" y="8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162"/>
            <p:cNvSpPr>
              <a:spLocks/>
            </p:cNvSpPr>
            <p:nvPr/>
          </p:nvSpPr>
          <p:spPr bwMode="auto">
            <a:xfrm>
              <a:off x="2919413" y="5407026"/>
              <a:ext cx="39688" cy="58738"/>
            </a:xfrm>
            <a:custGeom>
              <a:avLst/>
              <a:gdLst>
                <a:gd name="T0" fmla="*/ 25 w 50"/>
                <a:gd name="T1" fmla="*/ 75 h 75"/>
                <a:gd name="T2" fmla="*/ 35 w 50"/>
                <a:gd name="T3" fmla="*/ 71 h 75"/>
                <a:gd name="T4" fmla="*/ 43 w 50"/>
                <a:gd name="T5" fmla="*/ 63 h 75"/>
                <a:gd name="T6" fmla="*/ 47 w 50"/>
                <a:gd name="T7" fmla="*/ 52 h 75"/>
                <a:gd name="T8" fmla="*/ 50 w 50"/>
                <a:gd name="T9" fmla="*/ 37 h 75"/>
                <a:gd name="T10" fmla="*/ 47 w 50"/>
                <a:gd name="T11" fmla="*/ 22 h 75"/>
                <a:gd name="T12" fmla="*/ 43 w 50"/>
                <a:gd name="T13" fmla="*/ 10 h 75"/>
                <a:gd name="T14" fmla="*/ 35 w 50"/>
                <a:gd name="T15" fmla="*/ 2 h 75"/>
                <a:gd name="T16" fmla="*/ 25 w 50"/>
                <a:gd name="T17" fmla="*/ 0 h 75"/>
                <a:gd name="T18" fmla="*/ 16 w 50"/>
                <a:gd name="T19" fmla="*/ 2 h 75"/>
                <a:gd name="T20" fmla="*/ 8 w 50"/>
                <a:gd name="T21" fmla="*/ 10 h 75"/>
                <a:gd name="T22" fmla="*/ 2 w 50"/>
                <a:gd name="T23" fmla="*/ 22 h 75"/>
                <a:gd name="T24" fmla="*/ 0 w 50"/>
                <a:gd name="T25" fmla="*/ 37 h 75"/>
                <a:gd name="T26" fmla="*/ 2 w 50"/>
                <a:gd name="T27" fmla="*/ 52 h 75"/>
                <a:gd name="T28" fmla="*/ 8 w 50"/>
                <a:gd name="T29" fmla="*/ 63 h 75"/>
                <a:gd name="T30" fmla="*/ 16 w 50"/>
                <a:gd name="T31" fmla="*/ 71 h 75"/>
                <a:gd name="T32" fmla="*/ 25 w 50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5">
                  <a:moveTo>
                    <a:pt x="25" y="75"/>
                  </a:moveTo>
                  <a:lnTo>
                    <a:pt x="35" y="71"/>
                  </a:lnTo>
                  <a:lnTo>
                    <a:pt x="43" y="63"/>
                  </a:lnTo>
                  <a:lnTo>
                    <a:pt x="47" y="52"/>
                  </a:lnTo>
                  <a:lnTo>
                    <a:pt x="50" y="37"/>
                  </a:lnTo>
                  <a:lnTo>
                    <a:pt x="47" y="22"/>
                  </a:lnTo>
                  <a:lnTo>
                    <a:pt x="43" y="10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7"/>
                  </a:lnTo>
                  <a:lnTo>
                    <a:pt x="2" y="52"/>
                  </a:lnTo>
                  <a:lnTo>
                    <a:pt x="8" y="63"/>
                  </a:lnTo>
                  <a:lnTo>
                    <a:pt x="16" y="71"/>
                  </a:lnTo>
                  <a:lnTo>
                    <a:pt x="25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16078" y="5813847"/>
            <a:ext cx="482851" cy="965702"/>
            <a:chOff x="2557463" y="5267326"/>
            <a:chExt cx="757238" cy="1514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Freeform 135"/>
            <p:cNvSpPr>
              <a:spLocks/>
            </p:cNvSpPr>
            <p:nvPr/>
          </p:nvSpPr>
          <p:spPr bwMode="auto">
            <a:xfrm>
              <a:off x="2922588" y="5681663"/>
              <a:ext cx="392113" cy="930275"/>
            </a:xfrm>
            <a:custGeom>
              <a:avLst/>
              <a:gdLst>
                <a:gd name="T0" fmla="*/ 493 w 493"/>
                <a:gd name="T1" fmla="*/ 1154 h 1170"/>
                <a:gd name="T2" fmla="*/ 39 w 493"/>
                <a:gd name="T3" fmla="*/ 0 h 1170"/>
                <a:gd name="T4" fmla="*/ 0 w 493"/>
                <a:gd name="T5" fmla="*/ 15 h 1170"/>
                <a:gd name="T6" fmla="*/ 455 w 493"/>
                <a:gd name="T7" fmla="*/ 1170 h 1170"/>
                <a:gd name="T8" fmla="*/ 493 w 493"/>
                <a:gd name="T9" fmla="*/ 115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1170">
                  <a:moveTo>
                    <a:pt x="493" y="1154"/>
                  </a:moveTo>
                  <a:lnTo>
                    <a:pt x="39" y="0"/>
                  </a:lnTo>
                  <a:lnTo>
                    <a:pt x="0" y="15"/>
                  </a:lnTo>
                  <a:lnTo>
                    <a:pt x="455" y="1170"/>
                  </a:lnTo>
                  <a:lnTo>
                    <a:pt x="493" y="1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36"/>
            <p:cNvSpPr>
              <a:spLocks/>
            </p:cNvSpPr>
            <p:nvPr/>
          </p:nvSpPr>
          <p:spPr bwMode="auto">
            <a:xfrm>
              <a:off x="2557463" y="5681663"/>
              <a:ext cx="401638" cy="925513"/>
            </a:xfrm>
            <a:custGeom>
              <a:avLst/>
              <a:gdLst>
                <a:gd name="T0" fmla="*/ 0 w 507"/>
                <a:gd name="T1" fmla="*/ 1151 h 1167"/>
                <a:gd name="T2" fmla="*/ 468 w 507"/>
                <a:gd name="T3" fmla="*/ 0 h 1167"/>
                <a:gd name="T4" fmla="*/ 507 w 507"/>
                <a:gd name="T5" fmla="*/ 17 h 1167"/>
                <a:gd name="T6" fmla="*/ 38 w 507"/>
                <a:gd name="T7" fmla="*/ 1167 h 1167"/>
                <a:gd name="T8" fmla="*/ 0 w 507"/>
                <a:gd name="T9" fmla="*/ 1151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167">
                  <a:moveTo>
                    <a:pt x="0" y="1151"/>
                  </a:moveTo>
                  <a:lnTo>
                    <a:pt x="468" y="0"/>
                  </a:lnTo>
                  <a:lnTo>
                    <a:pt x="507" y="17"/>
                  </a:lnTo>
                  <a:lnTo>
                    <a:pt x="38" y="1167"/>
                  </a:lnTo>
                  <a:lnTo>
                    <a:pt x="0" y="1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37"/>
            <p:cNvSpPr>
              <a:spLocks/>
            </p:cNvSpPr>
            <p:nvPr/>
          </p:nvSpPr>
          <p:spPr bwMode="auto">
            <a:xfrm>
              <a:off x="2917826" y="5734051"/>
              <a:ext cx="33338" cy="1046163"/>
            </a:xfrm>
            <a:custGeom>
              <a:avLst/>
              <a:gdLst>
                <a:gd name="T0" fmla="*/ 42 w 42"/>
                <a:gd name="T1" fmla="*/ 1317 h 1317"/>
                <a:gd name="T2" fmla="*/ 41 w 42"/>
                <a:gd name="T3" fmla="*/ 0 h 1317"/>
                <a:gd name="T4" fmla="*/ 0 w 42"/>
                <a:gd name="T5" fmla="*/ 0 h 1317"/>
                <a:gd name="T6" fmla="*/ 1 w 42"/>
                <a:gd name="T7" fmla="*/ 1317 h 1317"/>
                <a:gd name="T8" fmla="*/ 42 w 42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17">
                  <a:moveTo>
                    <a:pt x="42" y="1317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1" y="1317"/>
                  </a:lnTo>
                  <a:lnTo>
                    <a:pt x="42" y="1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2921001" y="6357938"/>
              <a:ext cx="306388" cy="420688"/>
            </a:xfrm>
            <a:custGeom>
              <a:avLst/>
              <a:gdLst>
                <a:gd name="T0" fmla="*/ 386 w 386"/>
                <a:gd name="T1" fmla="*/ 23 h 530"/>
                <a:gd name="T2" fmla="*/ 350 w 386"/>
                <a:gd name="T3" fmla="*/ 0 h 530"/>
                <a:gd name="T4" fmla="*/ 0 w 386"/>
                <a:gd name="T5" fmla="*/ 509 h 530"/>
                <a:gd name="T6" fmla="*/ 29 w 386"/>
                <a:gd name="T7" fmla="*/ 530 h 530"/>
                <a:gd name="T8" fmla="*/ 386 w 386"/>
                <a:gd name="T9" fmla="*/ 23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530">
                  <a:moveTo>
                    <a:pt x="386" y="23"/>
                  </a:moveTo>
                  <a:lnTo>
                    <a:pt x="350" y="0"/>
                  </a:lnTo>
                  <a:lnTo>
                    <a:pt x="0" y="509"/>
                  </a:lnTo>
                  <a:lnTo>
                    <a:pt x="29" y="530"/>
                  </a:lnTo>
                  <a:lnTo>
                    <a:pt x="38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139"/>
            <p:cNvSpPr>
              <a:spLocks/>
            </p:cNvSpPr>
            <p:nvPr/>
          </p:nvSpPr>
          <p:spPr bwMode="auto">
            <a:xfrm>
              <a:off x="2643188" y="6361113"/>
              <a:ext cx="307975" cy="420688"/>
            </a:xfrm>
            <a:custGeom>
              <a:avLst/>
              <a:gdLst>
                <a:gd name="T0" fmla="*/ 0 w 387"/>
                <a:gd name="T1" fmla="*/ 25 h 530"/>
                <a:gd name="T2" fmla="*/ 37 w 387"/>
                <a:gd name="T3" fmla="*/ 0 h 530"/>
                <a:gd name="T4" fmla="*/ 387 w 387"/>
                <a:gd name="T5" fmla="*/ 510 h 530"/>
                <a:gd name="T6" fmla="*/ 358 w 387"/>
                <a:gd name="T7" fmla="*/ 530 h 530"/>
                <a:gd name="T8" fmla="*/ 0 w 387"/>
                <a:gd name="T9" fmla="*/ 2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530">
                  <a:moveTo>
                    <a:pt x="0" y="25"/>
                  </a:moveTo>
                  <a:lnTo>
                    <a:pt x="37" y="0"/>
                  </a:lnTo>
                  <a:lnTo>
                    <a:pt x="387" y="510"/>
                  </a:lnTo>
                  <a:lnTo>
                    <a:pt x="358" y="53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140"/>
            <p:cNvSpPr>
              <a:spLocks/>
            </p:cNvSpPr>
            <p:nvPr/>
          </p:nvSpPr>
          <p:spPr bwMode="auto">
            <a:xfrm>
              <a:off x="2576513" y="6440488"/>
              <a:ext cx="366713" cy="158750"/>
            </a:xfrm>
            <a:custGeom>
              <a:avLst/>
              <a:gdLst>
                <a:gd name="T0" fmla="*/ 463 w 463"/>
                <a:gd name="T1" fmla="*/ 42 h 200"/>
                <a:gd name="T2" fmla="*/ 457 w 463"/>
                <a:gd name="T3" fmla="*/ 0 h 200"/>
                <a:gd name="T4" fmla="*/ 4 w 463"/>
                <a:gd name="T5" fmla="*/ 155 h 200"/>
                <a:gd name="T6" fmla="*/ 0 w 463"/>
                <a:gd name="T7" fmla="*/ 200 h 200"/>
                <a:gd name="T8" fmla="*/ 463 w 463"/>
                <a:gd name="T9" fmla="*/ 4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00">
                  <a:moveTo>
                    <a:pt x="463" y="42"/>
                  </a:moveTo>
                  <a:lnTo>
                    <a:pt x="457" y="0"/>
                  </a:lnTo>
                  <a:lnTo>
                    <a:pt x="4" y="155"/>
                  </a:lnTo>
                  <a:lnTo>
                    <a:pt x="0" y="200"/>
                  </a:lnTo>
                  <a:lnTo>
                    <a:pt x="46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141"/>
            <p:cNvSpPr>
              <a:spLocks/>
            </p:cNvSpPr>
            <p:nvPr/>
          </p:nvSpPr>
          <p:spPr bwMode="auto">
            <a:xfrm>
              <a:off x="2927351" y="6443663"/>
              <a:ext cx="366713" cy="158750"/>
            </a:xfrm>
            <a:custGeom>
              <a:avLst/>
              <a:gdLst>
                <a:gd name="T0" fmla="*/ 0 w 463"/>
                <a:gd name="T1" fmla="*/ 43 h 201"/>
                <a:gd name="T2" fmla="*/ 6 w 463"/>
                <a:gd name="T3" fmla="*/ 0 h 201"/>
                <a:gd name="T4" fmla="*/ 458 w 463"/>
                <a:gd name="T5" fmla="*/ 156 h 201"/>
                <a:gd name="T6" fmla="*/ 463 w 463"/>
                <a:gd name="T7" fmla="*/ 201 h 201"/>
                <a:gd name="T8" fmla="*/ 0 w 463"/>
                <a:gd name="T9" fmla="*/ 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01">
                  <a:moveTo>
                    <a:pt x="0" y="43"/>
                  </a:moveTo>
                  <a:lnTo>
                    <a:pt x="6" y="0"/>
                  </a:lnTo>
                  <a:lnTo>
                    <a:pt x="458" y="156"/>
                  </a:lnTo>
                  <a:lnTo>
                    <a:pt x="463" y="201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142"/>
            <p:cNvSpPr>
              <a:spLocks/>
            </p:cNvSpPr>
            <p:nvPr/>
          </p:nvSpPr>
          <p:spPr bwMode="auto">
            <a:xfrm>
              <a:off x="2933701" y="6330951"/>
              <a:ext cx="279400" cy="127000"/>
            </a:xfrm>
            <a:custGeom>
              <a:avLst/>
              <a:gdLst>
                <a:gd name="T0" fmla="*/ 354 w 354"/>
                <a:gd name="T1" fmla="*/ 35 h 159"/>
                <a:gd name="T2" fmla="*/ 330 w 354"/>
                <a:gd name="T3" fmla="*/ 0 h 159"/>
                <a:gd name="T4" fmla="*/ 2 w 354"/>
                <a:gd name="T5" fmla="*/ 114 h 159"/>
                <a:gd name="T6" fmla="*/ 0 w 354"/>
                <a:gd name="T7" fmla="*/ 159 h 159"/>
                <a:gd name="T8" fmla="*/ 354 w 354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59">
                  <a:moveTo>
                    <a:pt x="354" y="35"/>
                  </a:moveTo>
                  <a:lnTo>
                    <a:pt x="330" y="0"/>
                  </a:lnTo>
                  <a:lnTo>
                    <a:pt x="2" y="114"/>
                  </a:lnTo>
                  <a:lnTo>
                    <a:pt x="0" y="159"/>
                  </a:lnTo>
                  <a:lnTo>
                    <a:pt x="35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143"/>
            <p:cNvSpPr>
              <a:spLocks/>
            </p:cNvSpPr>
            <p:nvPr/>
          </p:nvSpPr>
          <p:spPr bwMode="auto">
            <a:xfrm>
              <a:off x="2660651" y="6340476"/>
              <a:ext cx="280988" cy="127000"/>
            </a:xfrm>
            <a:custGeom>
              <a:avLst/>
              <a:gdLst>
                <a:gd name="T0" fmla="*/ 0 w 354"/>
                <a:gd name="T1" fmla="*/ 36 h 160"/>
                <a:gd name="T2" fmla="*/ 24 w 354"/>
                <a:gd name="T3" fmla="*/ 0 h 160"/>
                <a:gd name="T4" fmla="*/ 353 w 354"/>
                <a:gd name="T5" fmla="*/ 114 h 160"/>
                <a:gd name="T6" fmla="*/ 354 w 354"/>
                <a:gd name="T7" fmla="*/ 160 h 160"/>
                <a:gd name="T8" fmla="*/ 0 w 354"/>
                <a:gd name="T9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60">
                  <a:moveTo>
                    <a:pt x="0" y="36"/>
                  </a:moveTo>
                  <a:lnTo>
                    <a:pt x="24" y="0"/>
                  </a:lnTo>
                  <a:lnTo>
                    <a:pt x="353" y="114"/>
                  </a:lnTo>
                  <a:lnTo>
                    <a:pt x="354" y="16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144"/>
            <p:cNvSpPr>
              <a:spLocks/>
            </p:cNvSpPr>
            <p:nvPr/>
          </p:nvSpPr>
          <p:spPr bwMode="auto">
            <a:xfrm>
              <a:off x="2670176" y="6235701"/>
              <a:ext cx="280988" cy="125413"/>
            </a:xfrm>
            <a:custGeom>
              <a:avLst/>
              <a:gdLst>
                <a:gd name="T0" fmla="*/ 353 w 353"/>
                <a:gd name="T1" fmla="*/ 35 h 159"/>
                <a:gd name="T2" fmla="*/ 329 w 353"/>
                <a:gd name="T3" fmla="*/ 0 h 159"/>
                <a:gd name="T4" fmla="*/ 1 w 353"/>
                <a:gd name="T5" fmla="*/ 112 h 159"/>
                <a:gd name="T6" fmla="*/ 0 w 353"/>
                <a:gd name="T7" fmla="*/ 159 h 159"/>
                <a:gd name="T8" fmla="*/ 353 w 353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9">
                  <a:moveTo>
                    <a:pt x="353" y="35"/>
                  </a:moveTo>
                  <a:lnTo>
                    <a:pt x="329" y="0"/>
                  </a:lnTo>
                  <a:lnTo>
                    <a:pt x="1" y="112"/>
                  </a:lnTo>
                  <a:lnTo>
                    <a:pt x="0" y="159"/>
                  </a:lnTo>
                  <a:lnTo>
                    <a:pt x="3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5"/>
            <p:cNvSpPr>
              <a:spLocks/>
            </p:cNvSpPr>
            <p:nvPr/>
          </p:nvSpPr>
          <p:spPr bwMode="auto">
            <a:xfrm>
              <a:off x="2911476" y="6235701"/>
              <a:ext cx="280988" cy="125413"/>
            </a:xfrm>
            <a:custGeom>
              <a:avLst/>
              <a:gdLst>
                <a:gd name="T0" fmla="*/ 0 w 352"/>
                <a:gd name="T1" fmla="*/ 35 h 159"/>
                <a:gd name="T2" fmla="*/ 23 w 352"/>
                <a:gd name="T3" fmla="*/ 0 h 159"/>
                <a:gd name="T4" fmla="*/ 351 w 352"/>
                <a:gd name="T5" fmla="*/ 112 h 159"/>
                <a:gd name="T6" fmla="*/ 352 w 352"/>
                <a:gd name="T7" fmla="*/ 159 h 159"/>
                <a:gd name="T8" fmla="*/ 0 w 352"/>
                <a:gd name="T9" fmla="*/ 3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59">
                  <a:moveTo>
                    <a:pt x="0" y="35"/>
                  </a:moveTo>
                  <a:lnTo>
                    <a:pt x="23" y="0"/>
                  </a:lnTo>
                  <a:lnTo>
                    <a:pt x="351" y="112"/>
                  </a:lnTo>
                  <a:lnTo>
                    <a:pt x="352" y="159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146"/>
            <p:cNvSpPr>
              <a:spLocks/>
            </p:cNvSpPr>
            <p:nvPr/>
          </p:nvSpPr>
          <p:spPr bwMode="auto">
            <a:xfrm>
              <a:off x="2735263" y="6161088"/>
              <a:ext cx="228600" cy="327025"/>
            </a:xfrm>
            <a:custGeom>
              <a:avLst/>
              <a:gdLst>
                <a:gd name="T0" fmla="*/ 0 w 287"/>
                <a:gd name="T1" fmla="*/ 43 h 413"/>
                <a:gd name="T2" fmla="*/ 18 w 287"/>
                <a:gd name="T3" fmla="*/ 0 h 413"/>
                <a:gd name="T4" fmla="*/ 287 w 287"/>
                <a:gd name="T5" fmla="*/ 392 h 413"/>
                <a:gd name="T6" fmla="*/ 257 w 287"/>
                <a:gd name="T7" fmla="*/ 413 h 413"/>
                <a:gd name="T8" fmla="*/ 0 w 287"/>
                <a:gd name="T9" fmla="*/ 4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413">
                  <a:moveTo>
                    <a:pt x="0" y="43"/>
                  </a:moveTo>
                  <a:lnTo>
                    <a:pt x="18" y="0"/>
                  </a:lnTo>
                  <a:lnTo>
                    <a:pt x="287" y="392"/>
                  </a:lnTo>
                  <a:lnTo>
                    <a:pt x="257" y="413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7"/>
            <p:cNvSpPr>
              <a:spLocks/>
            </p:cNvSpPr>
            <p:nvPr/>
          </p:nvSpPr>
          <p:spPr bwMode="auto">
            <a:xfrm>
              <a:off x="2914651" y="6149976"/>
              <a:ext cx="228600" cy="325438"/>
            </a:xfrm>
            <a:custGeom>
              <a:avLst/>
              <a:gdLst>
                <a:gd name="T0" fmla="*/ 288 w 288"/>
                <a:gd name="T1" fmla="*/ 42 h 412"/>
                <a:gd name="T2" fmla="*/ 270 w 288"/>
                <a:gd name="T3" fmla="*/ 0 h 412"/>
                <a:gd name="T4" fmla="*/ 0 w 288"/>
                <a:gd name="T5" fmla="*/ 391 h 412"/>
                <a:gd name="T6" fmla="*/ 30 w 288"/>
                <a:gd name="T7" fmla="*/ 412 h 412"/>
                <a:gd name="T8" fmla="*/ 288 w 288"/>
                <a:gd name="T9" fmla="*/ 4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12">
                  <a:moveTo>
                    <a:pt x="288" y="42"/>
                  </a:moveTo>
                  <a:lnTo>
                    <a:pt x="270" y="0"/>
                  </a:lnTo>
                  <a:lnTo>
                    <a:pt x="0" y="391"/>
                  </a:lnTo>
                  <a:lnTo>
                    <a:pt x="30" y="412"/>
                  </a:lnTo>
                  <a:lnTo>
                    <a:pt x="28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48"/>
            <p:cNvSpPr>
              <a:spLocks/>
            </p:cNvSpPr>
            <p:nvPr/>
          </p:nvSpPr>
          <p:spPr bwMode="auto">
            <a:xfrm>
              <a:off x="2744788" y="6145213"/>
              <a:ext cx="196850" cy="100013"/>
            </a:xfrm>
            <a:custGeom>
              <a:avLst/>
              <a:gdLst>
                <a:gd name="T0" fmla="*/ 0 w 248"/>
                <a:gd name="T1" fmla="*/ 38 h 125"/>
                <a:gd name="T2" fmla="*/ 17 w 248"/>
                <a:gd name="T3" fmla="*/ 0 h 125"/>
                <a:gd name="T4" fmla="*/ 248 w 248"/>
                <a:gd name="T5" fmla="*/ 79 h 125"/>
                <a:gd name="T6" fmla="*/ 248 w 248"/>
                <a:gd name="T7" fmla="*/ 125 h 125"/>
                <a:gd name="T8" fmla="*/ 0 w 248"/>
                <a:gd name="T9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25">
                  <a:moveTo>
                    <a:pt x="0" y="38"/>
                  </a:moveTo>
                  <a:lnTo>
                    <a:pt x="17" y="0"/>
                  </a:lnTo>
                  <a:lnTo>
                    <a:pt x="248" y="79"/>
                  </a:lnTo>
                  <a:lnTo>
                    <a:pt x="248" y="125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149"/>
            <p:cNvSpPr>
              <a:spLocks/>
            </p:cNvSpPr>
            <p:nvPr/>
          </p:nvSpPr>
          <p:spPr bwMode="auto">
            <a:xfrm>
              <a:off x="2932113" y="6138863"/>
              <a:ext cx="196850" cy="100013"/>
            </a:xfrm>
            <a:custGeom>
              <a:avLst/>
              <a:gdLst>
                <a:gd name="T0" fmla="*/ 249 w 249"/>
                <a:gd name="T1" fmla="*/ 38 h 125"/>
                <a:gd name="T2" fmla="*/ 232 w 249"/>
                <a:gd name="T3" fmla="*/ 0 h 125"/>
                <a:gd name="T4" fmla="*/ 1 w 249"/>
                <a:gd name="T5" fmla="*/ 79 h 125"/>
                <a:gd name="T6" fmla="*/ 0 w 249"/>
                <a:gd name="T7" fmla="*/ 125 h 125"/>
                <a:gd name="T8" fmla="*/ 249 w 249"/>
                <a:gd name="T9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25">
                  <a:moveTo>
                    <a:pt x="249" y="38"/>
                  </a:moveTo>
                  <a:lnTo>
                    <a:pt x="232" y="0"/>
                  </a:lnTo>
                  <a:lnTo>
                    <a:pt x="1" y="79"/>
                  </a:lnTo>
                  <a:lnTo>
                    <a:pt x="0" y="125"/>
                  </a:lnTo>
                  <a:lnTo>
                    <a:pt x="24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150"/>
            <p:cNvSpPr>
              <a:spLocks/>
            </p:cNvSpPr>
            <p:nvPr/>
          </p:nvSpPr>
          <p:spPr bwMode="auto">
            <a:xfrm>
              <a:off x="2797176" y="6010276"/>
              <a:ext cx="146050" cy="207963"/>
            </a:xfrm>
            <a:custGeom>
              <a:avLst/>
              <a:gdLst>
                <a:gd name="T0" fmla="*/ 0 w 184"/>
                <a:gd name="T1" fmla="*/ 59 h 264"/>
                <a:gd name="T2" fmla="*/ 17 w 184"/>
                <a:gd name="T3" fmla="*/ 0 h 264"/>
                <a:gd name="T4" fmla="*/ 184 w 184"/>
                <a:gd name="T5" fmla="*/ 227 h 264"/>
                <a:gd name="T6" fmla="*/ 149 w 184"/>
                <a:gd name="T7" fmla="*/ 264 h 264"/>
                <a:gd name="T8" fmla="*/ 0 w 184"/>
                <a:gd name="T9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64">
                  <a:moveTo>
                    <a:pt x="0" y="59"/>
                  </a:moveTo>
                  <a:lnTo>
                    <a:pt x="17" y="0"/>
                  </a:lnTo>
                  <a:lnTo>
                    <a:pt x="184" y="227"/>
                  </a:lnTo>
                  <a:lnTo>
                    <a:pt x="149" y="264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Freeform 151"/>
            <p:cNvSpPr>
              <a:spLocks/>
            </p:cNvSpPr>
            <p:nvPr/>
          </p:nvSpPr>
          <p:spPr bwMode="auto">
            <a:xfrm>
              <a:off x="2924176" y="6018213"/>
              <a:ext cx="147638" cy="211138"/>
            </a:xfrm>
            <a:custGeom>
              <a:avLst/>
              <a:gdLst>
                <a:gd name="T0" fmla="*/ 185 w 185"/>
                <a:gd name="T1" fmla="*/ 59 h 265"/>
                <a:gd name="T2" fmla="*/ 168 w 185"/>
                <a:gd name="T3" fmla="*/ 0 h 265"/>
                <a:gd name="T4" fmla="*/ 0 w 185"/>
                <a:gd name="T5" fmla="*/ 227 h 265"/>
                <a:gd name="T6" fmla="*/ 36 w 185"/>
                <a:gd name="T7" fmla="*/ 265 h 265"/>
                <a:gd name="T8" fmla="*/ 185 w 185"/>
                <a:gd name="T9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65">
                  <a:moveTo>
                    <a:pt x="185" y="59"/>
                  </a:moveTo>
                  <a:lnTo>
                    <a:pt x="168" y="0"/>
                  </a:lnTo>
                  <a:lnTo>
                    <a:pt x="0" y="227"/>
                  </a:lnTo>
                  <a:lnTo>
                    <a:pt x="36" y="265"/>
                  </a:lnTo>
                  <a:lnTo>
                    <a:pt x="18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152"/>
            <p:cNvSpPr>
              <a:spLocks/>
            </p:cNvSpPr>
            <p:nvPr/>
          </p:nvSpPr>
          <p:spPr bwMode="auto">
            <a:xfrm>
              <a:off x="2747963" y="6037263"/>
              <a:ext cx="190500" cy="161925"/>
            </a:xfrm>
            <a:custGeom>
              <a:avLst/>
              <a:gdLst>
                <a:gd name="T0" fmla="*/ 239 w 239"/>
                <a:gd name="T1" fmla="*/ 47 h 204"/>
                <a:gd name="T2" fmla="*/ 239 w 239"/>
                <a:gd name="T3" fmla="*/ 0 h 204"/>
                <a:gd name="T4" fmla="*/ 1 w 239"/>
                <a:gd name="T5" fmla="*/ 154 h 204"/>
                <a:gd name="T6" fmla="*/ 0 w 239"/>
                <a:gd name="T7" fmla="*/ 204 h 204"/>
                <a:gd name="T8" fmla="*/ 239 w 239"/>
                <a:gd name="T9" fmla="*/ 4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04">
                  <a:moveTo>
                    <a:pt x="239" y="47"/>
                  </a:moveTo>
                  <a:lnTo>
                    <a:pt x="239" y="0"/>
                  </a:lnTo>
                  <a:lnTo>
                    <a:pt x="1" y="154"/>
                  </a:lnTo>
                  <a:lnTo>
                    <a:pt x="0" y="204"/>
                  </a:lnTo>
                  <a:lnTo>
                    <a:pt x="23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153"/>
            <p:cNvSpPr>
              <a:spLocks/>
            </p:cNvSpPr>
            <p:nvPr/>
          </p:nvSpPr>
          <p:spPr bwMode="auto">
            <a:xfrm>
              <a:off x="2938463" y="6040438"/>
              <a:ext cx="188913" cy="160338"/>
            </a:xfrm>
            <a:custGeom>
              <a:avLst/>
              <a:gdLst>
                <a:gd name="T0" fmla="*/ 0 w 240"/>
                <a:gd name="T1" fmla="*/ 47 h 204"/>
                <a:gd name="T2" fmla="*/ 0 w 240"/>
                <a:gd name="T3" fmla="*/ 0 h 204"/>
                <a:gd name="T4" fmla="*/ 238 w 240"/>
                <a:gd name="T5" fmla="*/ 154 h 204"/>
                <a:gd name="T6" fmla="*/ 240 w 240"/>
                <a:gd name="T7" fmla="*/ 204 h 204"/>
                <a:gd name="T8" fmla="*/ 0 w 240"/>
                <a:gd name="T9" fmla="*/ 4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04">
                  <a:moveTo>
                    <a:pt x="0" y="47"/>
                  </a:moveTo>
                  <a:lnTo>
                    <a:pt x="0" y="0"/>
                  </a:lnTo>
                  <a:lnTo>
                    <a:pt x="238" y="154"/>
                  </a:lnTo>
                  <a:lnTo>
                    <a:pt x="240" y="20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154"/>
            <p:cNvSpPr>
              <a:spLocks/>
            </p:cNvSpPr>
            <p:nvPr/>
          </p:nvSpPr>
          <p:spPr bwMode="auto">
            <a:xfrm>
              <a:off x="2811463" y="5975351"/>
              <a:ext cx="128588" cy="79375"/>
            </a:xfrm>
            <a:custGeom>
              <a:avLst/>
              <a:gdLst>
                <a:gd name="T0" fmla="*/ 0 w 164"/>
                <a:gd name="T1" fmla="*/ 43 h 101"/>
                <a:gd name="T2" fmla="*/ 6 w 164"/>
                <a:gd name="T3" fmla="*/ 0 h 101"/>
                <a:gd name="T4" fmla="*/ 162 w 164"/>
                <a:gd name="T5" fmla="*/ 55 h 101"/>
                <a:gd name="T6" fmla="*/ 164 w 164"/>
                <a:gd name="T7" fmla="*/ 101 h 101"/>
                <a:gd name="T8" fmla="*/ 0 w 164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1">
                  <a:moveTo>
                    <a:pt x="0" y="43"/>
                  </a:moveTo>
                  <a:lnTo>
                    <a:pt x="6" y="0"/>
                  </a:lnTo>
                  <a:lnTo>
                    <a:pt x="162" y="55"/>
                  </a:lnTo>
                  <a:lnTo>
                    <a:pt x="164" y="101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155"/>
            <p:cNvSpPr>
              <a:spLocks/>
            </p:cNvSpPr>
            <p:nvPr/>
          </p:nvSpPr>
          <p:spPr bwMode="auto">
            <a:xfrm>
              <a:off x="2938463" y="5976938"/>
              <a:ext cx="130175" cy="79375"/>
            </a:xfrm>
            <a:custGeom>
              <a:avLst/>
              <a:gdLst>
                <a:gd name="T0" fmla="*/ 164 w 164"/>
                <a:gd name="T1" fmla="*/ 41 h 100"/>
                <a:gd name="T2" fmla="*/ 157 w 164"/>
                <a:gd name="T3" fmla="*/ 0 h 100"/>
                <a:gd name="T4" fmla="*/ 1 w 164"/>
                <a:gd name="T5" fmla="*/ 54 h 100"/>
                <a:gd name="T6" fmla="*/ 0 w 164"/>
                <a:gd name="T7" fmla="*/ 100 h 100"/>
                <a:gd name="T8" fmla="*/ 164 w 164"/>
                <a:gd name="T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0">
                  <a:moveTo>
                    <a:pt x="164" y="41"/>
                  </a:moveTo>
                  <a:lnTo>
                    <a:pt x="157" y="0"/>
                  </a:lnTo>
                  <a:lnTo>
                    <a:pt x="1" y="54"/>
                  </a:lnTo>
                  <a:lnTo>
                    <a:pt x="0" y="100"/>
                  </a:lnTo>
                  <a:lnTo>
                    <a:pt x="16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56"/>
            <p:cNvSpPr>
              <a:spLocks/>
            </p:cNvSpPr>
            <p:nvPr/>
          </p:nvSpPr>
          <p:spPr bwMode="auto">
            <a:xfrm>
              <a:off x="2922588" y="5414963"/>
              <a:ext cx="36513" cy="298450"/>
            </a:xfrm>
            <a:custGeom>
              <a:avLst/>
              <a:gdLst>
                <a:gd name="T0" fmla="*/ 47 w 47"/>
                <a:gd name="T1" fmla="*/ 377 h 377"/>
                <a:gd name="T2" fmla="*/ 20 w 47"/>
                <a:gd name="T3" fmla="*/ 0 h 377"/>
                <a:gd name="T4" fmla="*/ 0 w 47"/>
                <a:gd name="T5" fmla="*/ 377 h 377"/>
                <a:gd name="T6" fmla="*/ 47 w 47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77">
                  <a:moveTo>
                    <a:pt x="47" y="377"/>
                  </a:moveTo>
                  <a:lnTo>
                    <a:pt x="20" y="0"/>
                  </a:lnTo>
                  <a:lnTo>
                    <a:pt x="0" y="377"/>
                  </a:lnTo>
                  <a:lnTo>
                    <a:pt x="47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57"/>
            <p:cNvSpPr>
              <a:spLocks/>
            </p:cNvSpPr>
            <p:nvPr/>
          </p:nvSpPr>
          <p:spPr bwMode="auto">
            <a:xfrm>
              <a:off x="2757488" y="5519738"/>
              <a:ext cx="111125" cy="39688"/>
            </a:xfrm>
            <a:custGeom>
              <a:avLst/>
              <a:gdLst>
                <a:gd name="T0" fmla="*/ 137 w 142"/>
                <a:gd name="T1" fmla="*/ 0 h 50"/>
                <a:gd name="T2" fmla="*/ 121 w 142"/>
                <a:gd name="T3" fmla="*/ 8 h 50"/>
                <a:gd name="T4" fmla="*/ 105 w 142"/>
                <a:gd name="T5" fmla="*/ 13 h 50"/>
                <a:gd name="T6" fmla="*/ 89 w 142"/>
                <a:gd name="T7" fmla="*/ 19 h 50"/>
                <a:gd name="T8" fmla="*/ 73 w 142"/>
                <a:gd name="T9" fmla="*/ 24 h 50"/>
                <a:gd name="T10" fmla="*/ 55 w 142"/>
                <a:gd name="T11" fmla="*/ 28 h 50"/>
                <a:gd name="T12" fmla="*/ 38 w 142"/>
                <a:gd name="T13" fmla="*/ 32 h 50"/>
                <a:gd name="T14" fmla="*/ 22 w 142"/>
                <a:gd name="T15" fmla="*/ 35 h 50"/>
                <a:gd name="T16" fmla="*/ 5 w 142"/>
                <a:gd name="T17" fmla="*/ 39 h 50"/>
                <a:gd name="T18" fmla="*/ 2 w 142"/>
                <a:gd name="T19" fmla="*/ 40 h 50"/>
                <a:gd name="T20" fmla="*/ 1 w 142"/>
                <a:gd name="T21" fmla="*/ 41 h 50"/>
                <a:gd name="T22" fmla="*/ 0 w 142"/>
                <a:gd name="T23" fmla="*/ 43 h 50"/>
                <a:gd name="T24" fmla="*/ 0 w 142"/>
                <a:gd name="T25" fmla="*/ 46 h 50"/>
                <a:gd name="T26" fmla="*/ 1 w 142"/>
                <a:gd name="T27" fmla="*/ 48 h 50"/>
                <a:gd name="T28" fmla="*/ 2 w 142"/>
                <a:gd name="T29" fmla="*/ 49 h 50"/>
                <a:gd name="T30" fmla="*/ 4 w 142"/>
                <a:gd name="T31" fmla="*/ 50 h 50"/>
                <a:gd name="T32" fmla="*/ 6 w 142"/>
                <a:gd name="T33" fmla="*/ 50 h 50"/>
                <a:gd name="T34" fmla="*/ 24 w 142"/>
                <a:gd name="T35" fmla="*/ 48 h 50"/>
                <a:gd name="T36" fmla="*/ 42 w 142"/>
                <a:gd name="T37" fmla="*/ 46 h 50"/>
                <a:gd name="T38" fmla="*/ 60 w 142"/>
                <a:gd name="T39" fmla="*/ 42 h 50"/>
                <a:gd name="T40" fmla="*/ 77 w 142"/>
                <a:gd name="T41" fmla="*/ 39 h 50"/>
                <a:gd name="T42" fmla="*/ 95 w 142"/>
                <a:gd name="T43" fmla="*/ 33 h 50"/>
                <a:gd name="T44" fmla="*/ 111 w 142"/>
                <a:gd name="T45" fmla="*/ 26 h 50"/>
                <a:gd name="T46" fmla="*/ 127 w 142"/>
                <a:gd name="T47" fmla="*/ 17 h 50"/>
                <a:gd name="T48" fmla="*/ 141 w 142"/>
                <a:gd name="T49" fmla="*/ 5 h 50"/>
                <a:gd name="T50" fmla="*/ 142 w 142"/>
                <a:gd name="T51" fmla="*/ 4 h 50"/>
                <a:gd name="T52" fmla="*/ 142 w 142"/>
                <a:gd name="T53" fmla="*/ 3 h 50"/>
                <a:gd name="T54" fmla="*/ 142 w 142"/>
                <a:gd name="T55" fmla="*/ 2 h 50"/>
                <a:gd name="T56" fmla="*/ 142 w 142"/>
                <a:gd name="T57" fmla="*/ 1 h 50"/>
                <a:gd name="T58" fmla="*/ 141 w 142"/>
                <a:gd name="T59" fmla="*/ 0 h 50"/>
                <a:gd name="T60" fmla="*/ 139 w 142"/>
                <a:gd name="T61" fmla="*/ 0 h 50"/>
                <a:gd name="T62" fmla="*/ 138 w 142"/>
                <a:gd name="T63" fmla="*/ 0 h 50"/>
                <a:gd name="T64" fmla="*/ 137 w 142"/>
                <a:gd name="T65" fmla="*/ 0 h 50"/>
                <a:gd name="T66" fmla="*/ 137 w 14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50">
                  <a:moveTo>
                    <a:pt x="137" y="0"/>
                  </a:moveTo>
                  <a:lnTo>
                    <a:pt x="121" y="8"/>
                  </a:lnTo>
                  <a:lnTo>
                    <a:pt x="105" y="13"/>
                  </a:lnTo>
                  <a:lnTo>
                    <a:pt x="89" y="19"/>
                  </a:lnTo>
                  <a:lnTo>
                    <a:pt x="73" y="24"/>
                  </a:lnTo>
                  <a:lnTo>
                    <a:pt x="55" y="28"/>
                  </a:lnTo>
                  <a:lnTo>
                    <a:pt x="38" y="32"/>
                  </a:lnTo>
                  <a:lnTo>
                    <a:pt x="22" y="35"/>
                  </a:lnTo>
                  <a:lnTo>
                    <a:pt x="5" y="39"/>
                  </a:lnTo>
                  <a:lnTo>
                    <a:pt x="2" y="40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8"/>
                  </a:lnTo>
                  <a:lnTo>
                    <a:pt x="2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24" y="48"/>
                  </a:lnTo>
                  <a:lnTo>
                    <a:pt x="42" y="46"/>
                  </a:lnTo>
                  <a:lnTo>
                    <a:pt x="60" y="42"/>
                  </a:lnTo>
                  <a:lnTo>
                    <a:pt x="77" y="39"/>
                  </a:lnTo>
                  <a:lnTo>
                    <a:pt x="95" y="33"/>
                  </a:lnTo>
                  <a:lnTo>
                    <a:pt x="111" y="26"/>
                  </a:lnTo>
                  <a:lnTo>
                    <a:pt x="127" y="17"/>
                  </a:lnTo>
                  <a:lnTo>
                    <a:pt x="141" y="5"/>
                  </a:lnTo>
                  <a:lnTo>
                    <a:pt x="142" y="4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2" y="1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8" y="0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58"/>
            <p:cNvSpPr>
              <a:spLocks/>
            </p:cNvSpPr>
            <p:nvPr/>
          </p:nvSpPr>
          <p:spPr bwMode="auto">
            <a:xfrm>
              <a:off x="2781301" y="5370513"/>
              <a:ext cx="79375" cy="71438"/>
            </a:xfrm>
            <a:custGeom>
              <a:avLst/>
              <a:gdLst>
                <a:gd name="T0" fmla="*/ 99 w 100"/>
                <a:gd name="T1" fmla="*/ 84 h 90"/>
                <a:gd name="T2" fmla="*/ 89 w 100"/>
                <a:gd name="T3" fmla="*/ 75 h 90"/>
                <a:gd name="T4" fmla="*/ 78 w 100"/>
                <a:gd name="T5" fmla="*/ 64 h 90"/>
                <a:gd name="T6" fmla="*/ 68 w 100"/>
                <a:gd name="T7" fmla="*/ 54 h 90"/>
                <a:gd name="T8" fmla="*/ 58 w 100"/>
                <a:gd name="T9" fmla="*/ 44 h 90"/>
                <a:gd name="T10" fmla="*/ 47 w 100"/>
                <a:gd name="T11" fmla="*/ 33 h 90"/>
                <a:gd name="T12" fmla="*/ 37 w 100"/>
                <a:gd name="T13" fmla="*/ 23 h 90"/>
                <a:gd name="T14" fmla="*/ 27 w 100"/>
                <a:gd name="T15" fmla="*/ 12 h 90"/>
                <a:gd name="T16" fmla="*/ 16 w 100"/>
                <a:gd name="T17" fmla="*/ 2 h 90"/>
                <a:gd name="T18" fmla="*/ 13 w 100"/>
                <a:gd name="T19" fmla="*/ 0 h 90"/>
                <a:gd name="T20" fmla="*/ 9 w 100"/>
                <a:gd name="T21" fmla="*/ 0 h 90"/>
                <a:gd name="T22" fmla="*/ 6 w 100"/>
                <a:gd name="T23" fmla="*/ 1 h 90"/>
                <a:gd name="T24" fmla="*/ 2 w 100"/>
                <a:gd name="T25" fmla="*/ 3 h 90"/>
                <a:gd name="T26" fmla="*/ 0 w 100"/>
                <a:gd name="T27" fmla="*/ 7 h 90"/>
                <a:gd name="T28" fmla="*/ 0 w 100"/>
                <a:gd name="T29" fmla="*/ 9 h 90"/>
                <a:gd name="T30" fmla="*/ 1 w 100"/>
                <a:gd name="T31" fmla="*/ 12 h 90"/>
                <a:gd name="T32" fmla="*/ 4 w 100"/>
                <a:gd name="T33" fmla="*/ 16 h 90"/>
                <a:gd name="T34" fmla="*/ 14 w 100"/>
                <a:gd name="T35" fmla="*/ 26 h 90"/>
                <a:gd name="T36" fmla="*/ 25 w 100"/>
                <a:gd name="T37" fmla="*/ 35 h 90"/>
                <a:gd name="T38" fmla="*/ 36 w 100"/>
                <a:gd name="T39" fmla="*/ 46 h 90"/>
                <a:gd name="T40" fmla="*/ 47 w 100"/>
                <a:gd name="T41" fmla="*/ 55 h 90"/>
                <a:gd name="T42" fmla="*/ 59 w 100"/>
                <a:gd name="T43" fmla="*/ 65 h 90"/>
                <a:gd name="T44" fmla="*/ 70 w 100"/>
                <a:gd name="T45" fmla="*/ 73 h 90"/>
                <a:gd name="T46" fmla="*/ 83 w 100"/>
                <a:gd name="T47" fmla="*/ 82 h 90"/>
                <a:gd name="T48" fmla="*/ 96 w 100"/>
                <a:gd name="T49" fmla="*/ 88 h 90"/>
                <a:gd name="T50" fmla="*/ 97 w 100"/>
                <a:gd name="T51" fmla="*/ 90 h 90"/>
                <a:gd name="T52" fmla="*/ 98 w 100"/>
                <a:gd name="T53" fmla="*/ 90 h 90"/>
                <a:gd name="T54" fmla="*/ 98 w 100"/>
                <a:gd name="T55" fmla="*/ 90 h 90"/>
                <a:gd name="T56" fmla="*/ 99 w 100"/>
                <a:gd name="T57" fmla="*/ 88 h 90"/>
                <a:gd name="T58" fmla="*/ 100 w 100"/>
                <a:gd name="T59" fmla="*/ 87 h 90"/>
                <a:gd name="T60" fmla="*/ 100 w 100"/>
                <a:gd name="T61" fmla="*/ 86 h 90"/>
                <a:gd name="T62" fmla="*/ 100 w 100"/>
                <a:gd name="T63" fmla="*/ 85 h 90"/>
                <a:gd name="T64" fmla="*/ 99 w 100"/>
                <a:gd name="T65" fmla="*/ 84 h 90"/>
                <a:gd name="T66" fmla="*/ 99 w 100"/>
                <a:gd name="T6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90">
                  <a:moveTo>
                    <a:pt x="99" y="84"/>
                  </a:moveTo>
                  <a:lnTo>
                    <a:pt x="89" y="75"/>
                  </a:lnTo>
                  <a:lnTo>
                    <a:pt x="78" y="64"/>
                  </a:lnTo>
                  <a:lnTo>
                    <a:pt x="68" y="54"/>
                  </a:lnTo>
                  <a:lnTo>
                    <a:pt x="58" y="44"/>
                  </a:lnTo>
                  <a:lnTo>
                    <a:pt x="47" y="33"/>
                  </a:lnTo>
                  <a:lnTo>
                    <a:pt x="37" y="23"/>
                  </a:lnTo>
                  <a:lnTo>
                    <a:pt x="27" y="12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6"/>
                  </a:lnTo>
                  <a:lnTo>
                    <a:pt x="14" y="26"/>
                  </a:lnTo>
                  <a:lnTo>
                    <a:pt x="25" y="35"/>
                  </a:lnTo>
                  <a:lnTo>
                    <a:pt x="36" y="46"/>
                  </a:lnTo>
                  <a:lnTo>
                    <a:pt x="47" y="55"/>
                  </a:lnTo>
                  <a:lnTo>
                    <a:pt x="59" y="65"/>
                  </a:lnTo>
                  <a:lnTo>
                    <a:pt x="70" y="73"/>
                  </a:lnTo>
                  <a:lnTo>
                    <a:pt x="83" y="82"/>
                  </a:lnTo>
                  <a:lnTo>
                    <a:pt x="96" y="88"/>
                  </a:lnTo>
                  <a:lnTo>
                    <a:pt x="97" y="90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99" y="88"/>
                  </a:lnTo>
                  <a:lnTo>
                    <a:pt x="100" y="87"/>
                  </a:lnTo>
                  <a:lnTo>
                    <a:pt x="100" y="86"/>
                  </a:lnTo>
                  <a:lnTo>
                    <a:pt x="100" y="85"/>
                  </a:lnTo>
                  <a:lnTo>
                    <a:pt x="99" y="84"/>
                  </a:lnTo>
                  <a:lnTo>
                    <a:pt x="99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59"/>
            <p:cNvSpPr>
              <a:spLocks/>
            </p:cNvSpPr>
            <p:nvPr/>
          </p:nvSpPr>
          <p:spPr bwMode="auto">
            <a:xfrm>
              <a:off x="2927351" y="5267326"/>
              <a:ext cx="50800" cy="100013"/>
            </a:xfrm>
            <a:custGeom>
              <a:avLst/>
              <a:gdLst>
                <a:gd name="T0" fmla="*/ 5 w 64"/>
                <a:gd name="T1" fmla="*/ 123 h 125"/>
                <a:gd name="T2" fmla="*/ 13 w 64"/>
                <a:gd name="T3" fmla="*/ 109 h 125"/>
                <a:gd name="T4" fmla="*/ 21 w 64"/>
                <a:gd name="T5" fmla="*/ 95 h 125"/>
                <a:gd name="T6" fmla="*/ 29 w 64"/>
                <a:gd name="T7" fmla="*/ 81 h 125"/>
                <a:gd name="T8" fmla="*/ 36 w 64"/>
                <a:gd name="T9" fmla="*/ 68 h 125"/>
                <a:gd name="T10" fmla="*/ 43 w 64"/>
                <a:gd name="T11" fmla="*/ 54 h 125"/>
                <a:gd name="T12" fmla="*/ 50 w 64"/>
                <a:gd name="T13" fmla="*/ 40 h 125"/>
                <a:gd name="T14" fmla="*/ 57 w 64"/>
                <a:gd name="T15" fmla="*/ 25 h 125"/>
                <a:gd name="T16" fmla="*/ 63 w 64"/>
                <a:gd name="T17" fmla="*/ 11 h 125"/>
                <a:gd name="T18" fmla="*/ 64 w 64"/>
                <a:gd name="T19" fmla="*/ 8 h 125"/>
                <a:gd name="T20" fmla="*/ 64 w 64"/>
                <a:gd name="T21" fmla="*/ 5 h 125"/>
                <a:gd name="T22" fmla="*/ 63 w 64"/>
                <a:gd name="T23" fmla="*/ 2 h 125"/>
                <a:gd name="T24" fmla="*/ 60 w 64"/>
                <a:gd name="T25" fmla="*/ 0 h 125"/>
                <a:gd name="T26" fmla="*/ 57 w 64"/>
                <a:gd name="T27" fmla="*/ 0 h 125"/>
                <a:gd name="T28" fmla="*/ 55 w 64"/>
                <a:gd name="T29" fmla="*/ 0 h 125"/>
                <a:gd name="T30" fmla="*/ 51 w 64"/>
                <a:gd name="T31" fmla="*/ 1 h 125"/>
                <a:gd name="T32" fmla="*/ 49 w 64"/>
                <a:gd name="T33" fmla="*/ 3 h 125"/>
                <a:gd name="T34" fmla="*/ 41 w 64"/>
                <a:gd name="T35" fmla="*/ 17 h 125"/>
                <a:gd name="T36" fmla="*/ 33 w 64"/>
                <a:gd name="T37" fmla="*/ 31 h 125"/>
                <a:gd name="T38" fmla="*/ 26 w 64"/>
                <a:gd name="T39" fmla="*/ 45 h 125"/>
                <a:gd name="T40" fmla="*/ 19 w 64"/>
                <a:gd name="T41" fmla="*/ 60 h 125"/>
                <a:gd name="T42" fmla="*/ 13 w 64"/>
                <a:gd name="T43" fmla="*/ 75 h 125"/>
                <a:gd name="T44" fmla="*/ 7 w 64"/>
                <a:gd name="T45" fmla="*/ 91 h 125"/>
                <a:gd name="T46" fmla="*/ 4 w 64"/>
                <a:gd name="T47" fmla="*/ 106 h 125"/>
                <a:gd name="T48" fmla="*/ 0 w 64"/>
                <a:gd name="T49" fmla="*/ 122 h 125"/>
                <a:gd name="T50" fmla="*/ 0 w 64"/>
                <a:gd name="T51" fmla="*/ 123 h 125"/>
                <a:gd name="T52" fmla="*/ 0 w 64"/>
                <a:gd name="T53" fmla="*/ 123 h 125"/>
                <a:gd name="T54" fmla="*/ 0 w 64"/>
                <a:gd name="T55" fmla="*/ 124 h 125"/>
                <a:gd name="T56" fmla="*/ 2 w 64"/>
                <a:gd name="T57" fmla="*/ 125 h 125"/>
                <a:gd name="T58" fmla="*/ 3 w 64"/>
                <a:gd name="T59" fmla="*/ 125 h 125"/>
                <a:gd name="T60" fmla="*/ 4 w 64"/>
                <a:gd name="T61" fmla="*/ 125 h 125"/>
                <a:gd name="T62" fmla="*/ 5 w 64"/>
                <a:gd name="T63" fmla="*/ 124 h 125"/>
                <a:gd name="T64" fmla="*/ 5 w 64"/>
                <a:gd name="T65" fmla="*/ 123 h 125"/>
                <a:gd name="T66" fmla="*/ 5 w 64"/>
                <a:gd name="T67" fmla="*/ 1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25">
                  <a:moveTo>
                    <a:pt x="5" y="123"/>
                  </a:moveTo>
                  <a:lnTo>
                    <a:pt x="13" y="109"/>
                  </a:lnTo>
                  <a:lnTo>
                    <a:pt x="21" y="95"/>
                  </a:lnTo>
                  <a:lnTo>
                    <a:pt x="29" y="81"/>
                  </a:lnTo>
                  <a:lnTo>
                    <a:pt x="36" y="68"/>
                  </a:lnTo>
                  <a:lnTo>
                    <a:pt x="43" y="54"/>
                  </a:lnTo>
                  <a:lnTo>
                    <a:pt x="50" y="40"/>
                  </a:lnTo>
                  <a:lnTo>
                    <a:pt x="57" y="25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49" y="3"/>
                  </a:lnTo>
                  <a:lnTo>
                    <a:pt x="41" y="17"/>
                  </a:lnTo>
                  <a:lnTo>
                    <a:pt x="33" y="31"/>
                  </a:lnTo>
                  <a:lnTo>
                    <a:pt x="26" y="45"/>
                  </a:lnTo>
                  <a:lnTo>
                    <a:pt x="19" y="60"/>
                  </a:lnTo>
                  <a:lnTo>
                    <a:pt x="13" y="75"/>
                  </a:lnTo>
                  <a:lnTo>
                    <a:pt x="7" y="91"/>
                  </a:lnTo>
                  <a:lnTo>
                    <a:pt x="4" y="106"/>
                  </a:lnTo>
                  <a:lnTo>
                    <a:pt x="0" y="122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4" y="125"/>
                  </a:lnTo>
                  <a:lnTo>
                    <a:pt x="5" y="124"/>
                  </a:lnTo>
                  <a:lnTo>
                    <a:pt x="5" y="123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60"/>
            <p:cNvSpPr>
              <a:spLocks/>
            </p:cNvSpPr>
            <p:nvPr/>
          </p:nvSpPr>
          <p:spPr bwMode="auto">
            <a:xfrm>
              <a:off x="3005138" y="5416551"/>
              <a:ext cx="120650" cy="19050"/>
            </a:xfrm>
            <a:custGeom>
              <a:avLst/>
              <a:gdLst>
                <a:gd name="T0" fmla="*/ 5 w 152"/>
                <a:gd name="T1" fmla="*/ 26 h 26"/>
                <a:gd name="T2" fmla="*/ 22 w 152"/>
                <a:gd name="T3" fmla="*/ 25 h 26"/>
                <a:gd name="T4" fmla="*/ 40 w 152"/>
                <a:gd name="T5" fmla="*/ 23 h 26"/>
                <a:gd name="T6" fmla="*/ 58 w 152"/>
                <a:gd name="T7" fmla="*/ 22 h 26"/>
                <a:gd name="T8" fmla="*/ 76 w 152"/>
                <a:gd name="T9" fmla="*/ 21 h 26"/>
                <a:gd name="T10" fmla="*/ 93 w 152"/>
                <a:gd name="T11" fmla="*/ 19 h 26"/>
                <a:gd name="T12" fmla="*/ 111 w 152"/>
                <a:gd name="T13" fmla="*/ 16 h 26"/>
                <a:gd name="T14" fmla="*/ 129 w 152"/>
                <a:gd name="T15" fmla="*/ 15 h 26"/>
                <a:gd name="T16" fmla="*/ 146 w 152"/>
                <a:gd name="T17" fmla="*/ 13 h 26"/>
                <a:gd name="T18" fmla="*/ 149 w 152"/>
                <a:gd name="T19" fmla="*/ 12 h 26"/>
                <a:gd name="T20" fmla="*/ 151 w 152"/>
                <a:gd name="T21" fmla="*/ 11 h 26"/>
                <a:gd name="T22" fmla="*/ 152 w 152"/>
                <a:gd name="T23" fmla="*/ 8 h 26"/>
                <a:gd name="T24" fmla="*/ 152 w 152"/>
                <a:gd name="T25" fmla="*/ 6 h 26"/>
                <a:gd name="T26" fmla="*/ 152 w 152"/>
                <a:gd name="T27" fmla="*/ 4 h 26"/>
                <a:gd name="T28" fmla="*/ 150 w 152"/>
                <a:gd name="T29" fmla="*/ 1 h 26"/>
                <a:gd name="T30" fmla="*/ 149 w 152"/>
                <a:gd name="T31" fmla="*/ 0 h 26"/>
                <a:gd name="T32" fmla="*/ 146 w 152"/>
                <a:gd name="T33" fmla="*/ 0 h 26"/>
                <a:gd name="T34" fmla="*/ 128 w 152"/>
                <a:gd name="T35" fmla="*/ 0 h 26"/>
                <a:gd name="T36" fmla="*/ 110 w 152"/>
                <a:gd name="T37" fmla="*/ 1 h 26"/>
                <a:gd name="T38" fmla="*/ 92 w 152"/>
                <a:gd name="T39" fmla="*/ 1 h 26"/>
                <a:gd name="T40" fmla="*/ 74 w 152"/>
                <a:gd name="T41" fmla="*/ 3 h 26"/>
                <a:gd name="T42" fmla="*/ 55 w 152"/>
                <a:gd name="T43" fmla="*/ 5 h 26"/>
                <a:gd name="T44" fmla="*/ 38 w 152"/>
                <a:gd name="T45" fmla="*/ 7 h 26"/>
                <a:gd name="T46" fmla="*/ 21 w 152"/>
                <a:gd name="T47" fmla="*/ 12 h 26"/>
                <a:gd name="T48" fmla="*/ 4 w 152"/>
                <a:gd name="T49" fmla="*/ 19 h 26"/>
                <a:gd name="T50" fmla="*/ 2 w 152"/>
                <a:gd name="T51" fmla="*/ 20 h 26"/>
                <a:gd name="T52" fmla="*/ 1 w 152"/>
                <a:gd name="T53" fmla="*/ 21 h 26"/>
                <a:gd name="T54" fmla="*/ 0 w 152"/>
                <a:gd name="T55" fmla="*/ 22 h 26"/>
                <a:gd name="T56" fmla="*/ 0 w 152"/>
                <a:gd name="T57" fmla="*/ 23 h 26"/>
                <a:gd name="T58" fmla="*/ 0 w 152"/>
                <a:gd name="T59" fmla="*/ 25 h 26"/>
                <a:gd name="T60" fmla="*/ 1 w 152"/>
                <a:gd name="T61" fmla="*/ 25 h 26"/>
                <a:gd name="T62" fmla="*/ 4 w 152"/>
                <a:gd name="T63" fmla="*/ 26 h 26"/>
                <a:gd name="T64" fmla="*/ 5 w 152"/>
                <a:gd name="T65" fmla="*/ 26 h 26"/>
                <a:gd name="T66" fmla="*/ 5 w 152"/>
                <a:gd name="T6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2" h="26">
                  <a:moveTo>
                    <a:pt x="5" y="26"/>
                  </a:moveTo>
                  <a:lnTo>
                    <a:pt x="22" y="25"/>
                  </a:lnTo>
                  <a:lnTo>
                    <a:pt x="40" y="23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19"/>
                  </a:lnTo>
                  <a:lnTo>
                    <a:pt x="111" y="16"/>
                  </a:lnTo>
                  <a:lnTo>
                    <a:pt x="129" y="15"/>
                  </a:lnTo>
                  <a:lnTo>
                    <a:pt x="146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2" y="8"/>
                  </a:lnTo>
                  <a:lnTo>
                    <a:pt x="152" y="6"/>
                  </a:lnTo>
                  <a:lnTo>
                    <a:pt x="152" y="4"/>
                  </a:lnTo>
                  <a:lnTo>
                    <a:pt x="150" y="1"/>
                  </a:lnTo>
                  <a:lnTo>
                    <a:pt x="149" y="0"/>
                  </a:lnTo>
                  <a:lnTo>
                    <a:pt x="146" y="0"/>
                  </a:lnTo>
                  <a:lnTo>
                    <a:pt x="128" y="0"/>
                  </a:lnTo>
                  <a:lnTo>
                    <a:pt x="110" y="1"/>
                  </a:lnTo>
                  <a:lnTo>
                    <a:pt x="92" y="1"/>
                  </a:lnTo>
                  <a:lnTo>
                    <a:pt x="74" y="3"/>
                  </a:lnTo>
                  <a:lnTo>
                    <a:pt x="55" y="5"/>
                  </a:lnTo>
                  <a:lnTo>
                    <a:pt x="38" y="7"/>
                  </a:lnTo>
                  <a:lnTo>
                    <a:pt x="21" y="12"/>
                  </a:lnTo>
                  <a:lnTo>
                    <a:pt x="4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61"/>
            <p:cNvSpPr>
              <a:spLocks/>
            </p:cNvSpPr>
            <p:nvPr/>
          </p:nvSpPr>
          <p:spPr bwMode="auto">
            <a:xfrm>
              <a:off x="3005138" y="5537201"/>
              <a:ext cx="58738" cy="53975"/>
            </a:xfrm>
            <a:custGeom>
              <a:avLst/>
              <a:gdLst>
                <a:gd name="T0" fmla="*/ 1 w 75"/>
                <a:gd name="T1" fmla="*/ 10 h 70"/>
                <a:gd name="T2" fmla="*/ 8 w 75"/>
                <a:gd name="T3" fmla="*/ 17 h 70"/>
                <a:gd name="T4" fmla="*/ 15 w 75"/>
                <a:gd name="T5" fmla="*/ 25 h 70"/>
                <a:gd name="T6" fmla="*/ 22 w 75"/>
                <a:gd name="T7" fmla="*/ 32 h 70"/>
                <a:gd name="T8" fmla="*/ 29 w 75"/>
                <a:gd name="T9" fmla="*/ 38 h 70"/>
                <a:gd name="T10" fmla="*/ 36 w 75"/>
                <a:gd name="T11" fmla="*/ 46 h 70"/>
                <a:gd name="T12" fmla="*/ 43 w 75"/>
                <a:gd name="T13" fmla="*/ 53 h 70"/>
                <a:gd name="T14" fmla="*/ 50 w 75"/>
                <a:gd name="T15" fmla="*/ 60 h 70"/>
                <a:gd name="T16" fmla="*/ 57 w 75"/>
                <a:gd name="T17" fmla="*/ 67 h 70"/>
                <a:gd name="T18" fmla="*/ 60 w 75"/>
                <a:gd name="T19" fmla="*/ 70 h 70"/>
                <a:gd name="T20" fmla="*/ 65 w 75"/>
                <a:gd name="T21" fmla="*/ 70 h 70"/>
                <a:gd name="T22" fmla="*/ 68 w 75"/>
                <a:gd name="T23" fmla="*/ 68 h 70"/>
                <a:gd name="T24" fmla="*/ 72 w 75"/>
                <a:gd name="T25" fmla="*/ 66 h 70"/>
                <a:gd name="T26" fmla="*/ 74 w 75"/>
                <a:gd name="T27" fmla="*/ 63 h 70"/>
                <a:gd name="T28" fmla="*/ 75 w 75"/>
                <a:gd name="T29" fmla="*/ 58 h 70"/>
                <a:gd name="T30" fmla="*/ 73 w 75"/>
                <a:gd name="T31" fmla="*/ 55 h 70"/>
                <a:gd name="T32" fmla="*/ 70 w 75"/>
                <a:gd name="T33" fmla="*/ 51 h 70"/>
                <a:gd name="T34" fmla="*/ 62 w 75"/>
                <a:gd name="T35" fmla="*/ 45 h 70"/>
                <a:gd name="T36" fmla="*/ 55 w 75"/>
                <a:gd name="T37" fmla="*/ 38 h 70"/>
                <a:gd name="T38" fmla="*/ 47 w 75"/>
                <a:gd name="T39" fmla="*/ 33 h 70"/>
                <a:gd name="T40" fmla="*/ 39 w 75"/>
                <a:gd name="T41" fmla="*/ 27 h 70"/>
                <a:gd name="T42" fmla="*/ 31 w 75"/>
                <a:gd name="T43" fmla="*/ 21 h 70"/>
                <a:gd name="T44" fmla="*/ 24 w 75"/>
                <a:gd name="T45" fmla="*/ 14 h 70"/>
                <a:gd name="T46" fmla="*/ 16 w 75"/>
                <a:gd name="T47" fmla="*/ 8 h 70"/>
                <a:gd name="T48" fmla="*/ 9 w 75"/>
                <a:gd name="T49" fmla="*/ 2 h 70"/>
                <a:gd name="T50" fmla="*/ 7 w 75"/>
                <a:gd name="T51" fmla="*/ 0 h 70"/>
                <a:gd name="T52" fmla="*/ 6 w 75"/>
                <a:gd name="T53" fmla="*/ 0 h 70"/>
                <a:gd name="T54" fmla="*/ 4 w 75"/>
                <a:gd name="T55" fmla="*/ 0 h 70"/>
                <a:gd name="T56" fmla="*/ 1 w 75"/>
                <a:gd name="T57" fmla="*/ 2 h 70"/>
                <a:gd name="T58" fmla="*/ 0 w 75"/>
                <a:gd name="T59" fmla="*/ 4 h 70"/>
                <a:gd name="T60" fmla="*/ 0 w 75"/>
                <a:gd name="T61" fmla="*/ 6 h 70"/>
                <a:gd name="T62" fmla="*/ 0 w 75"/>
                <a:gd name="T63" fmla="*/ 7 h 70"/>
                <a:gd name="T64" fmla="*/ 1 w 75"/>
                <a:gd name="T65" fmla="*/ 10 h 70"/>
                <a:gd name="T66" fmla="*/ 1 w 75"/>
                <a:gd name="T6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70">
                  <a:moveTo>
                    <a:pt x="1" y="10"/>
                  </a:moveTo>
                  <a:lnTo>
                    <a:pt x="8" y="17"/>
                  </a:lnTo>
                  <a:lnTo>
                    <a:pt x="15" y="25"/>
                  </a:lnTo>
                  <a:lnTo>
                    <a:pt x="22" y="32"/>
                  </a:lnTo>
                  <a:lnTo>
                    <a:pt x="29" y="38"/>
                  </a:lnTo>
                  <a:lnTo>
                    <a:pt x="36" y="46"/>
                  </a:lnTo>
                  <a:lnTo>
                    <a:pt x="43" y="53"/>
                  </a:lnTo>
                  <a:lnTo>
                    <a:pt x="50" y="60"/>
                  </a:lnTo>
                  <a:lnTo>
                    <a:pt x="57" y="67"/>
                  </a:lnTo>
                  <a:lnTo>
                    <a:pt x="60" y="70"/>
                  </a:lnTo>
                  <a:lnTo>
                    <a:pt x="65" y="70"/>
                  </a:lnTo>
                  <a:lnTo>
                    <a:pt x="68" y="68"/>
                  </a:lnTo>
                  <a:lnTo>
                    <a:pt x="72" y="66"/>
                  </a:lnTo>
                  <a:lnTo>
                    <a:pt x="74" y="63"/>
                  </a:lnTo>
                  <a:lnTo>
                    <a:pt x="75" y="58"/>
                  </a:lnTo>
                  <a:lnTo>
                    <a:pt x="73" y="55"/>
                  </a:lnTo>
                  <a:lnTo>
                    <a:pt x="70" y="51"/>
                  </a:lnTo>
                  <a:lnTo>
                    <a:pt x="62" y="45"/>
                  </a:lnTo>
                  <a:lnTo>
                    <a:pt x="55" y="38"/>
                  </a:lnTo>
                  <a:lnTo>
                    <a:pt x="47" y="33"/>
                  </a:lnTo>
                  <a:lnTo>
                    <a:pt x="39" y="27"/>
                  </a:lnTo>
                  <a:lnTo>
                    <a:pt x="31" y="21"/>
                  </a:lnTo>
                  <a:lnTo>
                    <a:pt x="24" y="14"/>
                  </a:lnTo>
                  <a:lnTo>
                    <a:pt x="16" y="8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2"/>
            <p:cNvSpPr>
              <a:spLocks/>
            </p:cNvSpPr>
            <p:nvPr/>
          </p:nvSpPr>
          <p:spPr bwMode="auto">
            <a:xfrm>
              <a:off x="2919413" y="5407026"/>
              <a:ext cx="39688" cy="58738"/>
            </a:xfrm>
            <a:custGeom>
              <a:avLst/>
              <a:gdLst>
                <a:gd name="T0" fmla="*/ 25 w 50"/>
                <a:gd name="T1" fmla="*/ 75 h 75"/>
                <a:gd name="T2" fmla="*/ 35 w 50"/>
                <a:gd name="T3" fmla="*/ 71 h 75"/>
                <a:gd name="T4" fmla="*/ 43 w 50"/>
                <a:gd name="T5" fmla="*/ 63 h 75"/>
                <a:gd name="T6" fmla="*/ 47 w 50"/>
                <a:gd name="T7" fmla="*/ 52 h 75"/>
                <a:gd name="T8" fmla="*/ 50 w 50"/>
                <a:gd name="T9" fmla="*/ 37 h 75"/>
                <a:gd name="T10" fmla="*/ 47 w 50"/>
                <a:gd name="T11" fmla="*/ 22 h 75"/>
                <a:gd name="T12" fmla="*/ 43 w 50"/>
                <a:gd name="T13" fmla="*/ 10 h 75"/>
                <a:gd name="T14" fmla="*/ 35 w 50"/>
                <a:gd name="T15" fmla="*/ 2 h 75"/>
                <a:gd name="T16" fmla="*/ 25 w 50"/>
                <a:gd name="T17" fmla="*/ 0 h 75"/>
                <a:gd name="T18" fmla="*/ 16 w 50"/>
                <a:gd name="T19" fmla="*/ 2 h 75"/>
                <a:gd name="T20" fmla="*/ 8 w 50"/>
                <a:gd name="T21" fmla="*/ 10 h 75"/>
                <a:gd name="T22" fmla="*/ 2 w 50"/>
                <a:gd name="T23" fmla="*/ 22 h 75"/>
                <a:gd name="T24" fmla="*/ 0 w 50"/>
                <a:gd name="T25" fmla="*/ 37 h 75"/>
                <a:gd name="T26" fmla="*/ 2 w 50"/>
                <a:gd name="T27" fmla="*/ 52 h 75"/>
                <a:gd name="T28" fmla="*/ 8 w 50"/>
                <a:gd name="T29" fmla="*/ 63 h 75"/>
                <a:gd name="T30" fmla="*/ 16 w 50"/>
                <a:gd name="T31" fmla="*/ 71 h 75"/>
                <a:gd name="T32" fmla="*/ 25 w 50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5">
                  <a:moveTo>
                    <a:pt x="25" y="75"/>
                  </a:moveTo>
                  <a:lnTo>
                    <a:pt x="35" y="71"/>
                  </a:lnTo>
                  <a:lnTo>
                    <a:pt x="43" y="63"/>
                  </a:lnTo>
                  <a:lnTo>
                    <a:pt x="47" y="52"/>
                  </a:lnTo>
                  <a:lnTo>
                    <a:pt x="50" y="37"/>
                  </a:lnTo>
                  <a:lnTo>
                    <a:pt x="47" y="22"/>
                  </a:lnTo>
                  <a:lnTo>
                    <a:pt x="43" y="10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7"/>
                  </a:lnTo>
                  <a:lnTo>
                    <a:pt x="2" y="52"/>
                  </a:lnTo>
                  <a:lnTo>
                    <a:pt x="8" y="63"/>
                  </a:lnTo>
                  <a:lnTo>
                    <a:pt x="16" y="71"/>
                  </a:lnTo>
                  <a:lnTo>
                    <a:pt x="25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Can 60"/>
          <p:cNvSpPr/>
          <p:nvPr/>
        </p:nvSpPr>
        <p:spPr>
          <a:xfrm>
            <a:off x="3724660" y="5004985"/>
            <a:ext cx="533400" cy="685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2" name="Picture 6" descr="http://www.clker.com/cliparts/8/d/3/5/11954359761592523971thegemini_wireless_sensor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33" y="3438101"/>
            <a:ext cx="394198" cy="5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clker.com/cliparts/8/d/3/5/11954359761592523971thegemini_wireless_sensor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74" y="3797394"/>
            <a:ext cx="394198" cy="5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/>
          <p:cNvCxnSpPr>
            <a:stCxn id="62" idx="2"/>
          </p:cNvCxnSpPr>
          <p:nvPr/>
        </p:nvCxnSpPr>
        <p:spPr>
          <a:xfrm>
            <a:off x="2258532" y="3958443"/>
            <a:ext cx="1466128" cy="1103399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258060" y="4333829"/>
            <a:ext cx="811314" cy="758382"/>
          </a:xfrm>
          <a:prstGeom prst="line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7389" y="343810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Calibri"/>
              </a:rPr>
              <a:t>Spectrum Sensor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3400" y="4518427"/>
            <a:ext cx="144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Incumbent RF System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96430" y="4038370"/>
            <a:ext cx="148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Calibri"/>
              </a:rPr>
              <a:t>Spectrum Occupancy Database</a:t>
            </a:r>
            <a:endParaRPr lang="en-US" sz="1800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82" name="Picture 6" descr="http://www.clker.com/cliparts/8/d/3/5/11954359761592523971thegemini_wireless_sensor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17" y="5592194"/>
            <a:ext cx="394198" cy="5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>
            <a:endCxn id="82" idx="3"/>
          </p:cNvCxnSpPr>
          <p:nvPr/>
        </p:nvCxnSpPr>
        <p:spPr>
          <a:xfrm flipH="1">
            <a:off x="2166415" y="5631253"/>
            <a:ext cx="1570392" cy="221112"/>
          </a:xfrm>
          <a:prstGeom prst="line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C:\Users\mcotton.NTIA-ITS\AppData\Local\Microsoft\Windows\Temporary Internet Files\Content.IE5\IIDZO1FW\MC90044145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43" y="5555791"/>
            <a:ext cx="761657" cy="7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/>
          <p:cNvCxnSpPr>
            <a:stCxn id="96" idx="1"/>
          </p:cNvCxnSpPr>
          <p:nvPr/>
        </p:nvCxnSpPr>
        <p:spPr>
          <a:xfrm flipH="1" flipV="1">
            <a:off x="4258061" y="5631253"/>
            <a:ext cx="824682" cy="305367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15000" y="5584821"/>
            <a:ext cx="9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Calibri"/>
              </a:rPr>
              <a:t>Client w/ GUI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12200" y="3411234"/>
            <a:ext cx="292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</a:rPr>
              <a:t>Modes of sensor measurement acquisition:</a:t>
            </a:r>
          </a:p>
          <a:p>
            <a:pPr marL="228600" indent="-2286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Calibri"/>
              </a:rPr>
              <a:t>Periodic post</a:t>
            </a:r>
          </a:p>
          <a:p>
            <a:pPr marL="228600" indent="-2286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Calibri"/>
              </a:rPr>
              <a:t>Continuous stream</a:t>
            </a:r>
          </a:p>
        </p:txBody>
      </p:sp>
    </p:spTree>
    <p:extLst>
      <p:ext uri="{BB962C8B-B14F-4D97-AF65-F5344CB8AC3E}">
        <p14:creationId xmlns:p14="http://schemas.microsoft.com/office/powerpoint/2010/main" val="37845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MsodOrg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 b="24213"/>
          <a:stretch>
            <a:fillRect/>
          </a:stretch>
        </p:blipFill>
        <p:spPr bwMode="auto">
          <a:xfrm>
            <a:off x="685800" y="2400886"/>
            <a:ext cx="706901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2400886"/>
            <a:ext cx="3276600" cy="1866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2474183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Detail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62200"/>
            <a:ext cx="1295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384" y="30157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NGNIX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2362200"/>
            <a:ext cx="121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Ff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3657600" y="32004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6784" y="2850384"/>
            <a:ext cx="94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Python/</a:t>
            </a:r>
          </a:p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24100" y="4484132"/>
            <a:ext cx="1447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58847" y="50937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12" idx="0"/>
          </p:cNvCxnSpPr>
          <p:nvPr/>
        </p:nvCxnSpPr>
        <p:spPr>
          <a:xfrm>
            <a:off x="3048000" y="4038600"/>
            <a:ext cx="0" cy="4455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867400" y="2362200"/>
            <a:ext cx="1295400" cy="653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162800" y="2003808"/>
            <a:ext cx="1295400" cy="716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26922" y="217753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447800"/>
            <a:ext cx="4876800" cy="4953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26922" y="3200400"/>
            <a:ext cx="1131278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00772" y="33809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003808"/>
            <a:ext cx="2133600" cy="4015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 flipV="1">
            <a:off x="5867400" y="3380908"/>
            <a:ext cx="1459522" cy="181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16040" y="2390949"/>
            <a:ext cx="123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HTTPS/</a:t>
            </a:r>
          </a:p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3400" y="331200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05827" y="5590401"/>
            <a:ext cx="9144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3657600" y="3565574"/>
            <a:ext cx="3648227" cy="23018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97161" y="52783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6922" y="56827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network traffic over encrypted connections.</a:t>
            </a:r>
          </a:p>
          <a:p>
            <a:r>
              <a:rPr lang="en-US" dirty="0" smtClean="0"/>
              <a:t>Server will deploy with a verified certificate.</a:t>
            </a:r>
          </a:p>
          <a:p>
            <a:r>
              <a:rPr lang="en-US" dirty="0" smtClean="0"/>
              <a:t>Sensors will have </a:t>
            </a:r>
            <a:r>
              <a:rPr lang="en-US" dirty="0" smtClean="0"/>
              <a:t>passwords</a:t>
            </a:r>
            <a:r>
              <a:rPr lang="en-US" dirty="0" smtClean="0"/>
              <a:t> </a:t>
            </a:r>
            <a:r>
              <a:rPr lang="en-US" dirty="0" smtClean="0"/>
              <a:t>for identification.</a:t>
            </a:r>
          </a:p>
          <a:p>
            <a:r>
              <a:rPr lang="en-US" dirty="0" smtClean="0"/>
              <a:t>Web browser access does not need Identification (no passwords).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Processing For Inbound Data From Sensor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882" y="4345384"/>
            <a:ext cx="3352800" cy="68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975" y="2978627"/>
            <a:ext cx="4005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Sensor </a:t>
            </a:r>
            <a:r>
              <a:rPr lang="en-US" sz="1200" dirty="0"/>
              <a:t>POSTS data using HTTPS POST.</a:t>
            </a:r>
          </a:p>
          <a:p>
            <a:r>
              <a:rPr lang="en-US" sz="1200" dirty="0" smtClean="0"/>
              <a:t>JSON </a:t>
            </a:r>
            <a:r>
              <a:rPr lang="en-US" sz="1200" dirty="0"/>
              <a:t>header </a:t>
            </a:r>
            <a:r>
              <a:rPr lang="en-US" sz="1200" dirty="0" smtClean="0"/>
              <a:t>includes a </a:t>
            </a:r>
            <a:r>
              <a:rPr lang="en-US" sz="1200" dirty="0"/>
              <a:t>registered Sensor </a:t>
            </a:r>
            <a:r>
              <a:rPr lang="en-US" sz="1200" dirty="0" smtClean="0"/>
              <a:t>Name/Password:</a:t>
            </a:r>
          </a:p>
          <a:p>
            <a:r>
              <a:rPr lang="en-US" sz="1200" dirty="0" smtClean="0"/>
              <a:t>- Web Service Authenticates the POST</a:t>
            </a:r>
            <a:endParaRPr lang="en-US" sz="1200" dirty="0"/>
          </a:p>
          <a:p>
            <a:r>
              <a:rPr lang="en-US" sz="1200" dirty="0"/>
              <a:t>Binary attachment contains actual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976914" y="4432799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Web service extracts the data and </a:t>
            </a:r>
            <a:endParaRPr lang="en-US" sz="1200" dirty="0" smtClean="0"/>
          </a:p>
          <a:p>
            <a:r>
              <a:rPr lang="en-US" sz="1200" dirty="0" smtClean="0"/>
              <a:t>puts </a:t>
            </a:r>
            <a:r>
              <a:rPr lang="en-US" sz="1200" dirty="0"/>
              <a:t>into the database.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8164" y="1653284"/>
            <a:ext cx="2052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 Periodic Data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28282" y="24125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2228282" y="3835517"/>
            <a:ext cx="5932" cy="509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86400" y="1653284"/>
            <a:ext cx="209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Streamed (live) 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3138842"/>
            <a:ext cx="3505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Sensor establishes </a:t>
            </a:r>
            <a:r>
              <a:rPr lang="en-US" sz="1200" dirty="0"/>
              <a:t>an authenticated </a:t>
            </a:r>
            <a:endParaRPr lang="en-US" sz="1200" dirty="0" smtClean="0"/>
          </a:p>
          <a:p>
            <a:r>
              <a:rPr lang="en-US" sz="1200" dirty="0" smtClean="0"/>
              <a:t>encrypted </a:t>
            </a:r>
            <a:r>
              <a:rPr lang="en-US" sz="1400" dirty="0" smtClean="0"/>
              <a:t>socket</a:t>
            </a:r>
            <a:r>
              <a:rPr lang="en-US" sz="1200" dirty="0" smtClean="0"/>
              <a:t> connection </a:t>
            </a:r>
            <a:r>
              <a:rPr lang="en-US" sz="1200" dirty="0"/>
              <a:t>to the </a:t>
            </a:r>
            <a:r>
              <a:rPr lang="en-US" sz="1200" dirty="0" smtClean="0"/>
              <a:t>web service.</a:t>
            </a:r>
          </a:p>
          <a:p>
            <a:r>
              <a:rPr lang="en-US" sz="1200" dirty="0" smtClean="0"/>
              <a:t>Streams data as a continuous stream of bytes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2971800"/>
            <a:ext cx="3962400" cy="86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505" y="2945907"/>
            <a:ext cx="3962400" cy="863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0" y="4414965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Web service buffers the data in a fixed size buffer and makes it available to web clients via a web socket.</a:t>
            </a:r>
          </a:p>
          <a:p>
            <a:r>
              <a:rPr lang="en-US" sz="1200" dirty="0"/>
              <a:t>Periodically </a:t>
            </a:r>
            <a:r>
              <a:rPr lang="en-US" sz="1400" dirty="0"/>
              <a:t>samples</a:t>
            </a:r>
            <a:r>
              <a:rPr lang="en-US" sz="1200" dirty="0"/>
              <a:t> data stream and puts into the database.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0" y="4348005"/>
            <a:ext cx="4367814" cy="68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6553200" y="3835517"/>
            <a:ext cx="0" cy="509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77000" y="24125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19600" y="1514785"/>
            <a:ext cx="0" cy="488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Web Browser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588" y="2626592"/>
            <a:ext cx="36576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Web application runs in browser and issues </a:t>
            </a:r>
            <a:endParaRPr lang="en-US" sz="1400" dirty="0" smtClean="0"/>
          </a:p>
          <a:p>
            <a:r>
              <a:rPr lang="en-US" sz="1400" dirty="0" smtClean="0"/>
              <a:t>queries </a:t>
            </a:r>
            <a:r>
              <a:rPr lang="en-US" sz="1400" dirty="0"/>
              <a:t>via a web service with a defined API.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388" y="3685994"/>
            <a:ext cx="45720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/>
              <a:t>Web server renders relevant data – consisting of images and charts and sends back identifying information to the clients.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388" y="4672895"/>
            <a:ext cx="45720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/>
              <a:t>Client fetches generated images and displays in browser window.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711388" y="3149812"/>
            <a:ext cx="0" cy="53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711388" y="4209214"/>
            <a:ext cx="0" cy="463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2626592"/>
            <a:ext cx="3231526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Browser establishes a HTTPS</a:t>
            </a:r>
          </a:p>
          <a:p>
            <a:r>
              <a:rPr lang="en-US" sz="1400" dirty="0" smtClean="0"/>
              <a:t>Web Socket Connection with web service.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59531" y="3687649"/>
            <a:ext cx="2237664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Service Streams data </a:t>
            </a:r>
          </a:p>
          <a:p>
            <a:r>
              <a:rPr lang="en-US" sz="1400" dirty="0" smtClean="0"/>
              <a:t>continuously to the browser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1351" y="4720425"/>
            <a:ext cx="2754024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 generates a near-</a:t>
            </a:r>
            <a:r>
              <a:rPr lang="en-US" sz="1400" dirty="0" err="1" smtClean="0"/>
              <a:t>realtime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Spectrogram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>
            <a:off x="7178363" y="3149812"/>
            <a:ext cx="0" cy="54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7178363" y="4210869"/>
            <a:ext cx="0" cy="50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65327" y="1633572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 Display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633572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Data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4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Load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Networking load for sensors:</a:t>
            </a:r>
          </a:p>
          <a:p>
            <a:pPr lvl="1"/>
            <a:r>
              <a:rPr lang="en-US" dirty="0" smtClean="0"/>
              <a:t>Each sensor can generate 560 </a:t>
            </a:r>
            <a:r>
              <a:rPr lang="en-US" dirty="0" err="1" smtClean="0"/>
              <a:t>kBytes</a:t>
            </a:r>
            <a:r>
              <a:rPr lang="en-US" dirty="0" smtClean="0"/>
              <a:t> </a:t>
            </a:r>
            <a:r>
              <a:rPr lang="en-US" dirty="0" smtClean="0"/>
              <a:t>for every POST.</a:t>
            </a:r>
          </a:p>
          <a:p>
            <a:pPr lvl="1"/>
            <a:r>
              <a:rPr lang="en-US" dirty="0" smtClean="0"/>
              <a:t>POST occurs once every 15 minutes.</a:t>
            </a:r>
          </a:p>
          <a:p>
            <a:r>
              <a:rPr lang="en-US" dirty="0" smtClean="0"/>
              <a:t>Streaming Load:</a:t>
            </a:r>
          </a:p>
          <a:p>
            <a:pPr lvl="1"/>
            <a:r>
              <a:rPr lang="en-US" dirty="0" smtClean="0"/>
              <a:t>Each sensor generates a load of 56 </a:t>
            </a:r>
            <a:r>
              <a:rPr lang="en-US" dirty="0" err="1" smtClean="0"/>
              <a:t>kBytes</a:t>
            </a:r>
            <a:r>
              <a:rPr lang="en-US" dirty="0" smtClean="0"/>
              <a:t>/sec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need a dedicated server for processing (not a virtual machine).</a:t>
            </a:r>
            <a:endParaRPr lang="en-US" dirty="0" smtClean="0"/>
          </a:p>
          <a:p>
            <a:pPr lvl="1"/>
            <a:r>
              <a:rPr lang="en-US" dirty="0" smtClean="0"/>
              <a:t>Estimated </a:t>
            </a:r>
            <a:r>
              <a:rPr lang="en-US" dirty="0" smtClean="0"/>
              <a:t>10 sensors for first year of deployment. Ideally want to support 100 sensors on a single </a:t>
            </a:r>
            <a:r>
              <a:rPr lang="en-US" dirty="0" smtClean="0"/>
              <a:t>server (need load measurements to see if that is feasible).</a:t>
            </a:r>
            <a:endParaRPr lang="en-US" dirty="0" smtClean="0"/>
          </a:p>
          <a:p>
            <a:pPr lvl="1"/>
            <a:r>
              <a:rPr lang="en-US" dirty="0" smtClean="0"/>
              <a:t>CPU </a:t>
            </a:r>
            <a:r>
              <a:rPr lang="en-US" dirty="0" smtClean="0"/>
              <a:t>Load and memory </a:t>
            </a:r>
            <a:r>
              <a:rPr lang="en-US" dirty="0" smtClean="0"/>
              <a:t>measurements are </a:t>
            </a:r>
            <a:r>
              <a:rPr lang="en-US" dirty="0" smtClean="0"/>
              <a:t>TBD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02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operation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812971" cy="361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4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SA_Testbed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488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DSA_Testbed_new</vt:lpstr>
      <vt:lpstr>NIST/NTIA Spectrum Monitoring Project System Requirements</vt:lpstr>
      <vt:lpstr>Spectrum Monitoring Pilot Program A Collaboration between NIST and NTIA</vt:lpstr>
      <vt:lpstr>System Overview</vt:lpstr>
      <vt:lpstr>Web Server Detail</vt:lpstr>
      <vt:lpstr>Network Security</vt:lpstr>
      <vt:lpstr>Processing For Inbound Data From Sensor</vt:lpstr>
      <vt:lpstr>Web Browser Client</vt:lpstr>
      <vt:lpstr>Networking Load Estimate</vt:lpstr>
      <vt:lpstr>Federated operation</vt:lpstr>
      <vt:lpstr>Firewall Requirements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NIST/NTIA Spectrum Monitoring Project System Requirements</dc:title>
  <dc:creator>Ranganathan, Mudumbai</dc:creator>
  <cp:lastModifiedBy>Ranganathan, Mudumbai</cp:lastModifiedBy>
  <cp:revision>19</cp:revision>
  <dcterms:created xsi:type="dcterms:W3CDTF">2014-12-05T18:53:26Z</dcterms:created>
  <dcterms:modified xsi:type="dcterms:W3CDTF">2014-12-15T20:03:36Z</dcterms:modified>
</cp:coreProperties>
</file>