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2" r:id="rId6"/>
    <p:sldId id="264" r:id="rId7"/>
    <p:sldId id="265" r:id="rId8"/>
    <p:sldId id="263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61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16EFC-0CF0-4408-89A5-BD9C7CF3F96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B75E7-8BD7-46CC-815D-926DA04F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1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76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0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1200"/>
              </a:spcBef>
              <a:buSzPct val="70000"/>
              <a:buFontTx/>
              <a:buBlip>
                <a:blip r:embed="rId3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8975" indent="-231775" algn="l">
              <a:spcBef>
                <a:spcPts val="300"/>
              </a:spcBef>
              <a:buClr>
                <a:schemeClr val="tx2"/>
              </a:buClr>
              <a:buFont typeface="Calibri" pitchFamily="34" charset="0"/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39825" indent="-225425" algn="l">
              <a:buFont typeface="Arial" pitchFamily="34" charset="0"/>
              <a:buChar char="•"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67400"/>
            <a:ext cx="1002509" cy="1002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 b="2267"/>
          <a:stretch/>
        </p:blipFill>
        <p:spPr>
          <a:xfrm>
            <a:off x="7111093" y="6025568"/>
            <a:ext cx="2041871" cy="832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ft_Sid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76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0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419100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ts val="2400"/>
              </a:lnSpc>
              <a:spcBef>
                <a:spcPts val="1200"/>
              </a:spcBef>
              <a:buSzPct val="70000"/>
              <a:buFontTx/>
              <a:buBlip>
                <a:blip r:embed="rId3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8975" indent="-231775" algn="l">
              <a:spcBef>
                <a:spcPts val="300"/>
              </a:spcBef>
              <a:buClr>
                <a:schemeClr val="tx2"/>
              </a:buClr>
              <a:buFont typeface="Calibri" pitchFamily="34" charset="0"/>
              <a:buChar char="–"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139825" indent="-225425" algn="l">
              <a:buFont typeface="Arial" pitchFamily="34" charset="0"/>
              <a:buChar char="•"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67400"/>
            <a:ext cx="1002509" cy="1002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 b="2267"/>
          <a:stretch/>
        </p:blipFill>
        <p:spPr>
          <a:xfrm>
            <a:off x="7111093" y="6025568"/>
            <a:ext cx="2041871" cy="832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ight_Sid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76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0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1143000"/>
            <a:ext cx="419100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ts val="2400"/>
              </a:lnSpc>
              <a:spcBef>
                <a:spcPts val="1200"/>
              </a:spcBef>
              <a:buSzPct val="70000"/>
              <a:buFontTx/>
              <a:buBlip>
                <a:blip r:embed="rId3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8975" indent="-231775" algn="l">
              <a:spcBef>
                <a:spcPts val="300"/>
              </a:spcBef>
              <a:buClr>
                <a:schemeClr val="tx2"/>
              </a:buClr>
              <a:buFont typeface="Calibri" pitchFamily="34" charset="0"/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39825" indent="-225425" algn="l">
              <a:buFont typeface="Arial" pitchFamily="34" charset="0"/>
              <a:buChar char="•"/>
              <a:defRPr sz="2000" baseline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67400"/>
            <a:ext cx="1002509" cy="1002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 b="2267"/>
          <a:stretch/>
        </p:blipFill>
        <p:spPr>
          <a:xfrm>
            <a:off x="7111093" y="6025568"/>
            <a:ext cx="2041871" cy="832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76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0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67400"/>
            <a:ext cx="1002509" cy="1002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 b="2267"/>
          <a:stretch/>
        </p:blipFill>
        <p:spPr>
          <a:xfrm>
            <a:off x="7111093" y="6025568"/>
            <a:ext cx="2041871" cy="8324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67400"/>
            <a:ext cx="1002509" cy="1002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 b="2267"/>
          <a:stretch/>
        </p:blipFill>
        <p:spPr>
          <a:xfrm>
            <a:off x="7111093" y="6025568"/>
            <a:ext cx="2041871" cy="8324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 b="2267"/>
          <a:stretch/>
        </p:blipFill>
        <p:spPr>
          <a:xfrm>
            <a:off x="7111093" y="6025568"/>
            <a:ext cx="2041871" cy="8324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67400"/>
            <a:ext cx="1002509" cy="10025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9849" y="6492875"/>
            <a:ext cx="21336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25EE1F-3208-4977-8D6E-5C128E1FD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 Overview of the NTIA/NIST Spectrum Monitoring Pilot Program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" y="3505200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M. Cotton, J. Wepman, J. Kub, S. Engelking,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Y. Lo, H. Ottke, R. Kaiser, D. Anderson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National Telecommunications and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Administration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Institute for Telecommunication Sciences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Boulder, Colorado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505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M. Souryal, M. Ranganathan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National Institute of Standards and Technology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Communications Technology Laboratory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Gaithersburg, Maryland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6168" y="5449669"/>
            <a:ext cx="374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Center for Advanced Communications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U.S. Department of Commerce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6324600"/>
            <a:ext cx="5220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International Workshop on Smart Spectrum </a:t>
            </a:r>
            <a:r>
              <a:rPr lang="en-US" sz="1600" dirty="0" smtClean="0">
                <a:sym typeface="Symbol"/>
              </a:rPr>
              <a:t> March 9, 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28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75"/>
    </mc:Choice>
    <mc:Fallback xmlns="">
      <p:transition spd="slow" advTm="364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31" y="228600"/>
            <a:ext cx="7473989" cy="5943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"/>
    </mc:Choice>
    <mc:Fallback xmlns="">
      <p:transition spd="slow" advTm="531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252"/>
            <a:ext cx="6622354" cy="65461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6224188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9" y="76200"/>
            <a:ext cx="6546161" cy="65312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8" y="0"/>
            <a:ext cx="5685692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57"/>
            <a:ext cx="7620000" cy="62110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8" t="27863" r="2010" b="6668"/>
          <a:stretch/>
        </p:blipFill>
        <p:spPr>
          <a:xfrm>
            <a:off x="3581400" y="1295400"/>
            <a:ext cx="5516217" cy="357808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667495" y="2796235"/>
            <a:ext cx="152400" cy="279400"/>
            <a:chOff x="4687215" y="2011675"/>
            <a:chExt cx="152400" cy="279400"/>
          </a:xfrm>
        </p:grpSpPr>
        <p:cxnSp>
          <p:nvCxnSpPr>
            <p:cNvPr id="31" name="Straight Connector 30"/>
            <p:cNvCxnSpPr>
              <a:endCxn id="32" idx="0"/>
            </p:cNvCxnSpPr>
            <p:nvPr/>
          </p:nvCxnSpPr>
          <p:spPr>
            <a:xfrm flipV="1">
              <a:off x="4763415" y="2189475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>
            <a:xfrm rot="10800000">
              <a:off x="4687215" y="2011675"/>
              <a:ext cx="152400" cy="1778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89910" y="3487525"/>
            <a:ext cx="152400" cy="279400"/>
            <a:chOff x="4687215" y="2011675"/>
            <a:chExt cx="152400" cy="279400"/>
          </a:xfrm>
        </p:grpSpPr>
        <p:cxnSp>
          <p:nvCxnSpPr>
            <p:cNvPr id="34" name="Straight Connector 33"/>
            <p:cNvCxnSpPr>
              <a:endCxn id="35" idx="0"/>
            </p:cNvCxnSpPr>
            <p:nvPr/>
          </p:nvCxnSpPr>
          <p:spPr>
            <a:xfrm flipV="1">
              <a:off x="4763415" y="2189475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/>
            <p:cNvSpPr/>
            <p:nvPr/>
          </p:nvSpPr>
          <p:spPr>
            <a:xfrm rot="10800000">
              <a:off x="4687215" y="2011675"/>
              <a:ext cx="152400" cy="1778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852130" y="1935575"/>
            <a:ext cx="152400" cy="279400"/>
            <a:chOff x="4687215" y="2011675"/>
            <a:chExt cx="152400" cy="279400"/>
          </a:xfrm>
        </p:grpSpPr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 flipV="1">
              <a:off x="4763415" y="2189475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 rot="10800000">
              <a:off x="4687215" y="2011675"/>
              <a:ext cx="152400" cy="1778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21700" y="2681020"/>
            <a:ext cx="152400" cy="279400"/>
            <a:chOff x="4687215" y="2011675"/>
            <a:chExt cx="152400" cy="279400"/>
          </a:xfrm>
        </p:grpSpPr>
        <p:cxnSp>
          <p:nvCxnSpPr>
            <p:cNvPr id="40" name="Straight Connector 39"/>
            <p:cNvCxnSpPr>
              <a:endCxn id="41" idx="0"/>
            </p:cNvCxnSpPr>
            <p:nvPr/>
          </p:nvCxnSpPr>
          <p:spPr>
            <a:xfrm flipV="1">
              <a:off x="4763415" y="2189475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10800000">
              <a:off x="4687215" y="2011675"/>
              <a:ext cx="152400" cy="1778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274835" y="4485750"/>
            <a:ext cx="152400" cy="279400"/>
            <a:chOff x="4687215" y="2011675"/>
            <a:chExt cx="152400" cy="279400"/>
          </a:xfrm>
        </p:grpSpPr>
        <p:cxnSp>
          <p:nvCxnSpPr>
            <p:cNvPr id="43" name="Straight Connector 42"/>
            <p:cNvCxnSpPr>
              <a:endCxn id="44" idx="0"/>
            </p:cNvCxnSpPr>
            <p:nvPr/>
          </p:nvCxnSpPr>
          <p:spPr>
            <a:xfrm flipV="1">
              <a:off x="4763415" y="2189475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Isosceles Triangle 43"/>
            <p:cNvSpPr/>
            <p:nvPr/>
          </p:nvSpPr>
          <p:spPr>
            <a:xfrm rot="10800000">
              <a:off x="4687215" y="2011675"/>
              <a:ext cx="152400" cy="1778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21075" y="1462625"/>
            <a:ext cx="152400" cy="279400"/>
            <a:chOff x="4687215" y="2011675"/>
            <a:chExt cx="152400" cy="279400"/>
          </a:xfrm>
        </p:grpSpPr>
        <p:cxnSp>
          <p:nvCxnSpPr>
            <p:cNvPr id="46" name="Straight Connector 45"/>
            <p:cNvCxnSpPr>
              <a:endCxn id="47" idx="0"/>
            </p:cNvCxnSpPr>
            <p:nvPr/>
          </p:nvCxnSpPr>
          <p:spPr>
            <a:xfrm flipV="1">
              <a:off x="4763415" y="2189475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Isosceles Triangle 46"/>
            <p:cNvSpPr/>
            <p:nvPr/>
          </p:nvSpPr>
          <p:spPr>
            <a:xfrm rot="10800000">
              <a:off x="4687215" y="2011675"/>
              <a:ext cx="152400" cy="1778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9597" y="4953000"/>
            <a:ext cx="8534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ts val="2400"/>
              </a:lnSpc>
              <a:spcBef>
                <a:spcPts val="1200"/>
              </a:spcBef>
              <a:buSzPct val="70000"/>
              <a:buBlip>
                <a:blip r:embed="rId3"/>
              </a:buBlip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Additional 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applications:  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2.9 GHz 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sym typeface="Symbol"/>
              </a:rPr>
              <a:t> 3.1 GHz </a:t>
            </a:r>
            <a:r>
              <a:rPr lang="en-US" sz="2400" dirty="0" err="1">
                <a:solidFill>
                  <a:prstClr val="black">
                    <a:lumMod val="65000"/>
                    <a:lumOff val="35000"/>
                  </a:prstClr>
                </a:solidFill>
                <a:sym typeface="Symbol"/>
              </a:rPr>
              <a:t>radionavigation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sym typeface="Symbol"/>
              </a:rPr>
              <a:t> band, 1695 MHz  1710 MHz meteorological satellite band, spectrum sharing “model city”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ts val="2400"/>
              </a:lnSpc>
            </a:pPr>
            <a:endParaRPr lang="en-US" dirty="0"/>
          </a:p>
        </p:txBody>
      </p:sp>
      <p:sp>
        <p:nvSpPr>
          <p:cNvPr id="55" name="Subtitle 54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4114800" cy="415886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Deploy </a:t>
            </a:r>
            <a:r>
              <a:rPr lang="en-US" dirty="0" smtClean="0"/>
              <a:t>five more </a:t>
            </a:r>
            <a:br>
              <a:rPr lang="en-US" dirty="0" smtClean="0"/>
            </a:br>
            <a:r>
              <a:rPr lang="en-US" dirty="0" smtClean="0"/>
              <a:t>3.5 </a:t>
            </a:r>
            <a:r>
              <a:rPr lang="en-US" dirty="0"/>
              <a:t>GHz </a:t>
            </a:r>
            <a:r>
              <a:rPr lang="en-US" dirty="0" smtClean="0"/>
              <a:t>sensors along </a:t>
            </a:r>
            <a:br>
              <a:rPr lang="en-US" dirty="0" smtClean="0"/>
            </a:br>
            <a:r>
              <a:rPr lang="en-US" dirty="0" smtClean="0"/>
              <a:t>U.S</a:t>
            </a:r>
            <a:r>
              <a:rPr lang="en-US" dirty="0"/>
              <a:t>. </a:t>
            </a:r>
            <a:r>
              <a:rPr lang="en-US" dirty="0" smtClean="0"/>
              <a:t>coastlines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Develop field-ready </a:t>
            </a:r>
            <a:br>
              <a:rPr lang="en-US" dirty="0" smtClean="0"/>
            </a:br>
            <a:r>
              <a:rPr lang="en-US" dirty="0" err="1" smtClean="0"/>
              <a:t>comm</a:t>
            </a:r>
            <a:r>
              <a:rPr lang="en-US" dirty="0" smtClean="0"/>
              <a:t> sensor </a:t>
            </a:r>
            <a:br>
              <a:rPr lang="en-US" dirty="0" smtClean="0"/>
            </a:br>
            <a:r>
              <a:rPr lang="en-US" dirty="0" smtClean="0"/>
              <a:t>prototype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Deploy Internet-</a:t>
            </a:r>
            <a:br>
              <a:rPr lang="en-US" dirty="0" smtClean="0"/>
            </a:br>
            <a:r>
              <a:rPr lang="en-US" dirty="0" smtClean="0"/>
              <a:t>accessible database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Spectrum coordination API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Sensor cost-capability matrix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Uncertainty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Summary:  What Makes This “Spectrum Observatory” Different?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772400" cy="3429000"/>
          </a:xfrm>
        </p:spPr>
        <p:txBody>
          <a:bodyPr>
            <a:noAutofit/>
          </a:bodyPr>
          <a:lstStyle/>
          <a:p>
            <a:r>
              <a:rPr lang="en-US" dirty="0" smtClean="0"/>
              <a:t>Band-specific detection schemes employed</a:t>
            </a:r>
          </a:p>
          <a:p>
            <a:r>
              <a:rPr lang="en-US" dirty="0" smtClean="0"/>
              <a:t>Preselection and calibration of sensors</a:t>
            </a:r>
          </a:p>
          <a:p>
            <a:r>
              <a:rPr lang="en-US" dirty="0" smtClean="0"/>
              <a:t>Low latency logging and live streaming</a:t>
            </a:r>
          </a:p>
          <a:p>
            <a:r>
              <a:rPr lang="en-US" dirty="0" smtClean="0"/>
              <a:t>Evolution of power spectra / occupancy over time</a:t>
            </a:r>
          </a:p>
          <a:p>
            <a:r>
              <a:rPr lang="en-US" dirty="0" smtClean="0"/>
              <a:t>Multi-organization distributed database (source code to be made available)</a:t>
            </a:r>
          </a:p>
          <a:p>
            <a:r>
              <a:rPr lang="en-US" dirty="0" smtClean="0"/>
              <a:t>Uncertainty of spectrum measurements to be quantified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 Spectrum Surveys Today</a:t>
            </a:r>
            <a:endParaRPr lang="en-US" dirty="0"/>
          </a:p>
        </p:txBody>
      </p:sp>
      <p:pic>
        <p:nvPicPr>
          <p:cNvPr id="2050" name="Picture 2" descr="\\ITSFS01\Divisions\D\Public\ManuscriptDrop\forMikeCotton\03-Figure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46" y="1066800"/>
            <a:ext cx="3602959" cy="27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3" y="1066800"/>
            <a:ext cx="3994659" cy="2702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65" y="4023985"/>
            <a:ext cx="1382580" cy="20809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112610" y="4792085"/>
            <a:ext cx="2957185" cy="42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01" y="3978550"/>
            <a:ext cx="1607759" cy="2080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59"/>
    </mc:Choice>
    <mc:Fallback xmlns="">
      <p:transition spd="slow" advTm="5915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Background and Motivation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Spectrum Occupancy Sensor</a:t>
            </a:r>
          </a:p>
          <a:p>
            <a:pPr lvl="1"/>
            <a:r>
              <a:rPr lang="en-US" dirty="0" smtClean="0"/>
              <a:t>General requirements</a:t>
            </a:r>
          </a:p>
          <a:p>
            <a:pPr lvl="1"/>
            <a:r>
              <a:rPr lang="en-US" dirty="0" smtClean="0"/>
              <a:t>Sensor evaluation</a:t>
            </a:r>
          </a:p>
          <a:p>
            <a:pPr lvl="1"/>
            <a:r>
              <a:rPr lang="en-US" dirty="0" smtClean="0"/>
              <a:t>3.5 GHz radar sensor and </a:t>
            </a:r>
            <a:r>
              <a:rPr lang="en-US" dirty="0" err="1" smtClean="0"/>
              <a:t>comm</a:t>
            </a:r>
            <a:r>
              <a:rPr lang="en-US" dirty="0" smtClean="0"/>
              <a:t> sensor implementations</a:t>
            </a:r>
          </a:p>
          <a:p>
            <a:r>
              <a:rPr lang="en-US" dirty="0" smtClean="0"/>
              <a:t>Spectrum Occupancy Database</a:t>
            </a:r>
          </a:p>
          <a:p>
            <a:pPr lvl="1"/>
            <a:r>
              <a:rPr lang="en-US" dirty="0" smtClean="0"/>
              <a:t>Architecture and functionality</a:t>
            </a:r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2"/>
    </mc:Choice>
    <mc:Fallback xmlns="">
      <p:transition spd="slow" advTm="3506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 dirty="0" smtClean="0"/>
              <a:t>Goals of Pilot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761999"/>
            <a:ext cx="7772400" cy="2362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To develop and test an infrastructure for </a:t>
            </a:r>
            <a:r>
              <a:rPr lang="en-US" i="1" dirty="0" smtClean="0"/>
              <a:t>automated</a:t>
            </a:r>
            <a:r>
              <a:rPr lang="en-US" dirty="0" smtClean="0"/>
              <a:t> and </a:t>
            </a:r>
            <a:r>
              <a:rPr lang="en-US" i="1" dirty="0" smtClean="0"/>
              <a:t>continuous</a:t>
            </a:r>
            <a:r>
              <a:rPr lang="en-US" dirty="0" smtClean="0"/>
              <a:t> spectrum measurements made available in </a:t>
            </a:r>
            <a:r>
              <a:rPr lang="en-US" i="1" dirty="0" smtClean="0"/>
              <a:t>near real time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To establish best practices for the acquisition of spectrum occupancy measurements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657599"/>
            <a:ext cx="7772400" cy="76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4267199"/>
            <a:ext cx="8229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SzPct val="70000"/>
              <a:buFontTx/>
              <a:buBlip>
                <a:blip r:embed="rId2"/>
              </a:buBlip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8975" indent="-231775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Calibri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/>
              <a:t>Informing Spectrum Policy </a:t>
            </a:r>
            <a:r>
              <a:rPr lang="en-US" sz="2000" dirty="0">
                <a:sym typeface="Symbol"/>
              </a:rPr>
              <a:t></a:t>
            </a:r>
            <a:r>
              <a:rPr lang="en-US" sz="2000" dirty="0" smtClean="0"/>
              <a:t> </a:t>
            </a:r>
            <a:r>
              <a:rPr lang="en-US" sz="2000" dirty="0"/>
              <a:t>Historical amplitude data, course metrics (e.g., daily mean band occupancy), confidence limits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Coordinating Spectrum Usage </a:t>
            </a:r>
            <a:r>
              <a:rPr lang="en-US" sz="2000" dirty="0"/>
              <a:t>– Low latency amplitude data, temporal statistics of channel </a:t>
            </a:r>
            <a:r>
              <a:rPr lang="en-US" sz="2000" dirty="0" smtClean="0"/>
              <a:t>usage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Enforcement</a:t>
            </a:r>
            <a:r>
              <a:rPr lang="en-US" sz="2000" dirty="0"/>
              <a:t> – Low latency amplitude and phase data, Signal ID, Location/direction finding</a:t>
            </a:r>
          </a:p>
        </p:txBody>
      </p:sp>
      <p:cxnSp>
        <p:nvCxnSpPr>
          <p:cNvPr id="8" name="Straight Connector 7"/>
          <p:cNvCxnSpPr>
            <a:endCxn id="12" idx="2"/>
          </p:cNvCxnSpPr>
          <p:nvPr/>
        </p:nvCxnSpPr>
        <p:spPr>
          <a:xfrm>
            <a:off x="5334000" y="3086100"/>
            <a:ext cx="762000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6"/>
            <a:endCxn id="13" idx="1"/>
          </p:cNvCxnSpPr>
          <p:nvPr/>
        </p:nvCxnSpPr>
        <p:spPr>
          <a:xfrm flipV="1">
            <a:off x="7391400" y="3067050"/>
            <a:ext cx="838200" cy="1905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971800" y="2743200"/>
            <a:ext cx="1066800" cy="6858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Database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28956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HTTPS Server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0" y="2819400"/>
            <a:ext cx="1295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IP Network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29600" y="2857500"/>
            <a:ext cx="7620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Web Browser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29600" y="2324100"/>
            <a:ext cx="7620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Web Browser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9600" y="3390900"/>
            <a:ext cx="7620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Web Browser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4600" y="3848100"/>
            <a:ext cx="838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Spectrum Sensor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9000" y="3848100"/>
            <a:ext cx="838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Spectrum Sensor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0200" y="3848100"/>
            <a:ext cx="8382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Spectrum Sensor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2" idx="6"/>
            <a:endCxn id="14" idx="1"/>
          </p:cNvCxnSpPr>
          <p:nvPr/>
        </p:nvCxnSpPr>
        <p:spPr>
          <a:xfrm flipV="1">
            <a:off x="7391400" y="2533650"/>
            <a:ext cx="838200" cy="55245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6"/>
            <a:endCxn id="15" idx="1"/>
          </p:cNvCxnSpPr>
          <p:nvPr/>
        </p:nvCxnSpPr>
        <p:spPr>
          <a:xfrm>
            <a:off x="7391400" y="3086100"/>
            <a:ext cx="838200" cy="51435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1"/>
          </p:cNvCxnSpPr>
          <p:nvPr/>
        </p:nvCxnSpPr>
        <p:spPr>
          <a:xfrm>
            <a:off x="4038600" y="3086100"/>
            <a:ext cx="304800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0"/>
            <a:endCxn id="12" idx="4"/>
          </p:cNvCxnSpPr>
          <p:nvPr/>
        </p:nvCxnSpPr>
        <p:spPr>
          <a:xfrm flipV="1">
            <a:off x="5829300" y="3352800"/>
            <a:ext cx="914400" cy="49530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0"/>
            <a:endCxn id="12" idx="4"/>
          </p:cNvCxnSpPr>
          <p:nvPr/>
        </p:nvCxnSpPr>
        <p:spPr>
          <a:xfrm flipV="1">
            <a:off x="6743700" y="3352800"/>
            <a:ext cx="0" cy="49530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0"/>
            <a:endCxn id="12" idx="4"/>
          </p:cNvCxnSpPr>
          <p:nvPr/>
        </p:nvCxnSpPr>
        <p:spPr>
          <a:xfrm flipH="1" flipV="1">
            <a:off x="6743700" y="3352800"/>
            <a:ext cx="914400" cy="49530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884"/>
    </mc:Choice>
    <mc:Fallback xmlns="">
      <p:transition spd="slow" advTm="11888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810000"/>
            <a:ext cx="40640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Spectrum Sensor</a:t>
            </a:r>
            <a:br>
              <a:rPr lang="en-US" dirty="0" smtClean="0"/>
            </a:br>
            <a:r>
              <a:rPr lang="en-US" sz="2000" dirty="0" smtClean="0"/>
              <a:t>General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7772400" cy="381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Preselection:  attenuates unwanted out-of-band signals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PS ruggedized and weatherproof for outdoor operation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Calibration:  references power spectral measurements to a known source and measures system noise level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Remote logging:  formats measurements to a predefined transfer specification and transmits them to the database over an IP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19"/>
    </mc:Choice>
    <mc:Fallback xmlns="">
      <p:transition spd="slow" advTm="5971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Tiers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High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 traditional spectrum analyzer, swept-frequency meas., large spurious-free dynamic range (~$50K)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ym typeface="Symbol"/>
              </a:rPr>
              <a:t>Mid</a:t>
            </a:r>
            <a:r>
              <a:rPr lang="en-US" dirty="0" smtClean="0">
                <a:sym typeface="Symbol"/>
              </a:rPr>
              <a:t>  spectrum sensor, FFT-based meas. (~$15K)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ym typeface="Symbol"/>
              </a:rPr>
              <a:t>Low</a:t>
            </a:r>
            <a:r>
              <a:rPr lang="en-US" dirty="0" smtClean="0">
                <a:sym typeface="Symbol"/>
              </a:rPr>
              <a:t>  software-defined receiver:  RF front-end, ADC, DDC (&lt;$3K + cost of GPP)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ym typeface="Symbol"/>
              </a:rPr>
              <a:t>Ultra-Low</a:t>
            </a:r>
            <a:r>
              <a:rPr lang="en-US" dirty="0" smtClean="0">
                <a:sym typeface="Symbol"/>
              </a:rPr>
              <a:t>  e.g., RTL-SDR USB stick, &lt;3 MS/s (~$20 + cost of GPP)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i="1" dirty="0" smtClean="0"/>
              <a:t>Evaluation Metrics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Noise figure, dynamic range, spurious response, intermodulation distortion, frequency/amplitude stability and accuracy,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64"/>
    </mc:Choice>
    <mc:Fallback xmlns="">
      <p:transition spd="slow" advTm="11156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3200400" y="5943600"/>
            <a:ext cx="1066800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5791200"/>
            <a:ext cx="1066800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Radar Sensor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Sensing  high-power pulsed radar signals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High and mid tier sensor implementations with </a:t>
            </a:r>
            <a:r>
              <a:rPr lang="en-US" dirty="0" err="1" smtClean="0"/>
              <a:t>preselector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First sensor deployed at Virginia Beach in August 2014 to monitor the 3.5 GHz maritime radar band</a:t>
            </a:r>
          </a:p>
          <a:p>
            <a:pPr marL="0" indent="0">
              <a:buNone/>
            </a:pPr>
            <a:r>
              <a:rPr lang="en-US" b="1" dirty="0" err="1" smtClean="0"/>
              <a:t>Comm</a:t>
            </a:r>
            <a:r>
              <a:rPr lang="en-US" b="1" dirty="0" smtClean="0"/>
              <a:t> Sensor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Sensing broadband communication signals (e.g., LTE)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Low tier SDR hardware plus GPP streaming in real time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4724400"/>
            <a:ext cx="2231177" cy="1868135"/>
            <a:chOff x="2040421" y="3375774"/>
            <a:chExt cx="1148999" cy="974946"/>
          </a:xfrm>
        </p:grpSpPr>
        <p:pic>
          <p:nvPicPr>
            <p:cNvPr id="6" name="Picture 8" descr="USRP N210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4" t="23016" r="3943" b="20268"/>
            <a:stretch/>
          </p:blipFill>
          <p:spPr bwMode="auto">
            <a:xfrm>
              <a:off x="2040421" y="3763451"/>
              <a:ext cx="1148999" cy="58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encrypted-tbn0.google.com/images?q=tbn:ANd9GcQTDRDKKMoVnME3QS1MxqeqIVC4aE-Iqsq0WcLtNYzQ2skUFdwP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12" r="47362" b="9187"/>
            <a:stretch/>
          </p:blipFill>
          <p:spPr bwMode="auto">
            <a:xfrm>
              <a:off x="2447601" y="3375774"/>
              <a:ext cx="55050" cy="738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18598" y="5380737"/>
            <a:ext cx="1725002" cy="1324863"/>
            <a:chOff x="7127034" y="4009137"/>
            <a:chExt cx="1725002" cy="1324863"/>
          </a:xfrm>
        </p:grpSpPr>
        <p:pic>
          <p:nvPicPr>
            <p:cNvPr id="4" name="Picture 4" descr="http://stealth.com/images/LPC-100G4_front1_medium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89" t="20245" r="15293" b="18368"/>
            <a:stretch/>
          </p:blipFill>
          <p:spPr bwMode="auto">
            <a:xfrm>
              <a:off x="7127034" y="4009137"/>
              <a:ext cx="1725002" cy="1169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7127034" y="4914900"/>
              <a:ext cx="762974" cy="2667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88472" y="5093934"/>
              <a:ext cx="43152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chemeClr val="tx2"/>
                  </a:solidFill>
                </a:rPr>
                <a:t>4 in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4" idx="3"/>
            </p:cNvCxnSpPr>
            <p:nvPr/>
          </p:nvCxnSpPr>
          <p:spPr>
            <a:xfrm flipV="1">
              <a:off x="8077200" y="4593814"/>
              <a:ext cx="774836" cy="58778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82000" y="4876800"/>
              <a:ext cx="431529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chemeClr val="tx2"/>
                  </a:solidFill>
                </a:rPr>
                <a:t>6</a:t>
              </a:r>
              <a:r>
                <a:rPr lang="en-US" dirty="0" smtClean="0">
                  <a:solidFill>
                    <a:schemeClr val="tx2"/>
                  </a:solidFill>
                </a:rPr>
                <a:t> in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6858000" y="5522845"/>
            <a:ext cx="1295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IP Network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Can 20"/>
          <p:cNvSpPr/>
          <p:nvPr/>
        </p:nvSpPr>
        <p:spPr>
          <a:xfrm>
            <a:off x="7924800" y="4648200"/>
            <a:ext cx="1066800" cy="6858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Database</a:t>
            </a:r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>
            <a:stCxn id="20" idx="7"/>
            <a:endCxn id="21" idx="3"/>
          </p:cNvCxnSpPr>
          <p:nvPr/>
        </p:nvCxnSpPr>
        <p:spPr>
          <a:xfrm flipV="1">
            <a:off x="7963693" y="5334000"/>
            <a:ext cx="494507" cy="26696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78481" y="5995996"/>
            <a:ext cx="1295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smtClean="0"/>
              <a:t>IQ @</a:t>
            </a:r>
            <a:br>
              <a:rPr lang="en-US" dirty="0" smtClean="0"/>
            </a:br>
            <a:r>
              <a:rPr lang="en-US" dirty="0" smtClean="0"/>
              <a:t>12.5 MS/s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5943600"/>
            <a:ext cx="194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smtClean="0"/>
              <a:t>power spectra </a:t>
            </a:r>
            <a:br>
              <a:rPr lang="en-US" dirty="0" smtClean="0"/>
            </a:br>
            <a:r>
              <a:rPr lang="en-US" dirty="0" smtClean="0"/>
              <a:t>@ 450 kb/s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4763869"/>
            <a:ext cx="252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GPP running custom GNU Radio application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20"/>
    </mc:Choice>
    <mc:Fallback xmlns="">
      <p:transition spd="slow" advTm="9002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Measurements are Logged to the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41910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Three message types</a:t>
            </a:r>
            <a:endParaRPr lang="en-US" i="1" dirty="0" smtClean="0">
              <a:sym typeface="Symbol"/>
            </a:endParaRPr>
          </a:p>
          <a:p>
            <a:pPr>
              <a:spcBef>
                <a:spcPts val="600"/>
              </a:spcBef>
            </a:pPr>
            <a:r>
              <a:rPr lang="en-US" b="1" dirty="0" smtClean="0"/>
              <a:t>System</a:t>
            </a:r>
            <a:r>
              <a:rPr lang="en-US" dirty="0" smtClean="0"/>
              <a:t>:  RF specs, sensor ID, calibration data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Location</a:t>
            </a:r>
            <a:r>
              <a:rPr lang="en-US" dirty="0" smtClean="0"/>
              <a:t>:  geolocation data, time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Data</a:t>
            </a:r>
            <a:r>
              <a:rPr lang="en-US" dirty="0" smtClean="0"/>
              <a:t>:  detection scheme, frequency range, power spectra, …</a:t>
            </a:r>
          </a:p>
          <a:p>
            <a:pPr marL="0" indent="0">
              <a:buNone/>
            </a:pPr>
            <a:r>
              <a:rPr lang="en-US" i="1" dirty="0" smtClean="0"/>
              <a:t>Modes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Acquisition</a:t>
            </a:r>
            <a:r>
              <a:rPr lang="en-US" dirty="0" smtClean="0"/>
              <a:t>:  periodically posts finite block of data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Streaming</a:t>
            </a:r>
            <a:r>
              <a:rPr lang="en-US" dirty="0" smtClean="0"/>
              <a:t>:  continuously transmits measurements over a persistent, secure socket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992868"/>
            <a:ext cx="334732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Ver</a:t>
            </a:r>
            <a:r>
              <a:rPr lang="en-US" dirty="0"/>
              <a:t>": "1.0.12",</a:t>
            </a:r>
          </a:p>
          <a:p>
            <a:r>
              <a:rPr lang="en-US" dirty="0"/>
              <a:t>    "Type": "</a:t>
            </a:r>
            <a:r>
              <a:rPr lang="en-US" dirty="0" err="1"/>
              <a:t>Loc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SensorID</a:t>
            </a:r>
            <a:r>
              <a:rPr lang="en-US" dirty="0"/>
              <a:t>": "101010101",</a:t>
            </a:r>
          </a:p>
          <a:p>
            <a:r>
              <a:rPr lang="en-US" dirty="0"/>
              <a:t>    "</a:t>
            </a:r>
            <a:r>
              <a:rPr lang="en-US" dirty="0" err="1"/>
              <a:t>SensorKey</a:t>
            </a:r>
            <a:r>
              <a:rPr lang="en-US" dirty="0"/>
              <a:t>": 846859034,</a:t>
            </a:r>
          </a:p>
          <a:p>
            <a:r>
              <a:rPr lang="en-US" dirty="0"/>
              <a:t>    "t": 987654321,</a:t>
            </a:r>
          </a:p>
          <a:p>
            <a:r>
              <a:rPr lang="en-US" dirty="0"/>
              <a:t>    "Mobility": "Stationary",</a:t>
            </a:r>
          </a:p>
          <a:p>
            <a:r>
              <a:rPr lang="en-US" dirty="0"/>
              <a:t>    "</a:t>
            </a:r>
            <a:r>
              <a:rPr lang="en-US" dirty="0" err="1"/>
              <a:t>Lat</a:t>
            </a:r>
            <a:r>
              <a:rPr lang="en-US" dirty="0"/>
              <a:t>": 40.0, </a:t>
            </a:r>
          </a:p>
          <a:p>
            <a:r>
              <a:rPr lang="en-US" dirty="0"/>
              <a:t>    "Lon": -105.26,</a:t>
            </a:r>
          </a:p>
          <a:p>
            <a:r>
              <a:rPr lang="en-US" dirty="0"/>
              <a:t>    "Alt": 1655,</a:t>
            </a:r>
          </a:p>
          <a:p>
            <a:r>
              <a:rPr lang="en-US" dirty="0"/>
              <a:t>    "</a:t>
            </a:r>
            <a:r>
              <a:rPr lang="en-US" dirty="0" err="1"/>
              <a:t>TimeZone</a:t>
            </a:r>
            <a:r>
              <a:rPr lang="en-US" dirty="0"/>
              <a:t>": "America\Denver"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5410200"/>
            <a:ext cx="259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sample Location message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30"/>
    </mc:Choice>
    <mc:Fallback xmlns="">
      <p:transition spd="slow" advTm="9173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Spectrum Occupancy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Repository of power spectral measurements (currently)</a:t>
            </a:r>
          </a:p>
          <a:p>
            <a:r>
              <a:rPr lang="en-US" dirty="0" smtClean="0"/>
              <a:t>Threshold-based calculation of band occupancy</a:t>
            </a:r>
          </a:p>
          <a:p>
            <a:r>
              <a:rPr lang="en-US" dirty="0" smtClean="0"/>
              <a:t>Access via web-based services</a:t>
            </a:r>
          </a:p>
          <a:p>
            <a:r>
              <a:rPr lang="en-US" dirty="0" smtClean="0"/>
              <a:t>Distributed architecture:  multi-site, multi-org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57642" y="4430988"/>
            <a:ext cx="751993" cy="41265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Web Browser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  <a:endCxn id="10" idx="4"/>
          </p:cNvCxnSpPr>
          <p:nvPr/>
        </p:nvCxnSpPr>
        <p:spPr>
          <a:xfrm flipV="1">
            <a:off x="5533639" y="3758132"/>
            <a:ext cx="416" cy="672856"/>
          </a:xfrm>
          <a:prstGeom prst="straightConnector1">
            <a:avLst/>
          </a:prstGeom>
          <a:ln w="1905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6"/>
            <a:endCxn id="9" idx="2"/>
          </p:cNvCxnSpPr>
          <p:nvPr/>
        </p:nvCxnSpPr>
        <p:spPr>
          <a:xfrm>
            <a:off x="6183323" y="3467897"/>
            <a:ext cx="1179735" cy="2474"/>
          </a:xfrm>
          <a:prstGeom prst="straightConnector1">
            <a:avLst/>
          </a:prstGeom>
          <a:ln w="1905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92870" y="2919932"/>
            <a:ext cx="762001" cy="5539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Periodic public meta data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63058" y="3182609"/>
            <a:ext cx="1287472" cy="57552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Web Server + Database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84786" y="3177662"/>
            <a:ext cx="1298537" cy="580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Web Server + Database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stCxn id="13" idx="2"/>
            <a:endCxn id="10" idx="0"/>
          </p:cNvCxnSpPr>
          <p:nvPr/>
        </p:nvCxnSpPr>
        <p:spPr>
          <a:xfrm flipH="1">
            <a:off x="5534055" y="2767427"/>
            <a:ext cx="4361" cy="410235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069010" y="2204547"/>
            <a:ext cx="786411" cy="562880"/>
            <a:chOff x="2859210" y="3323215"/>
            <a:chExt cx="786411" cy="562880"/>
          </a:xfrm>
        </p:grpSpPr>
        <p:sp>
          <p:nvSpPr>
            <p:cNvPr id="13" name="Rectangle 12"/>
            <p:cNvSpPr/>
            <p:nvPr/>
          </p:nvSpPr>
          <p:spPr>
            <a:xfrm>
              <a:off x="3011610" y="3478028"/>
              <a:ext cx="634011" cy="40806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Sensor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35410" y="3397002"/>
              <a:ext cx="634011" cy="40806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Sensor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59210" y="3323215"/>
              <a:ext cx="634011" cy="40806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Sensor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18" idx="2"/>
            <a:endCxn id="9" idx="0"/>
          </p:cNvCxnSpPr>
          <p:nvPr/>
        </p:nvCxnSpPr>
        <p:spPr>
          <a:xfrm flipH="1">
            <a:off x="8006794" y="2767427"/>
            <a:ext cx="6412" cy="415182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543800" y="2204547"/>
            <a:ext cx="786411" cy="562880"/>
            <a:chOff x="5334000" y="3323215"/>
            <a:chExt cx="786411" cy="562880"/>
          </a:xfrm>
        </p:grpSpPr>
        <p:sp>
          <p:nvSpPr>
            <p:cNvPr id="18" name="Rectangle 17"/>
            <p:cNvSpPr/>
            <p:nvPr/>
          </p:nvSpPr>
          <p:spPr>
            <a:xfrm>
              <a:off x="5486400" y="3478028"/>
              <a:ext cx="634011" cy="40806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Sensor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10200" y="3397002"/>
              <a:ext cx="634011" cy="40806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Sensor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0" y="3323215"/>
              <a:ext cx="634011" cy="40806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Sensor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630008" y="4430988"/>
            <a:ext cx="751992" cy="41265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Web Browser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9" idx="4"/>
          </p:cNvCxnSpPr>
          <p:nvPr/>
        </p:nvCxnSpPr>
        <p:spPr>
          <a:xfrm flipV="1">
            <a:off x="8006004" y="3758132"/>
            <a:ext cx="790" cy="672856"/>
          </a:xfrm>
          <a:prstGeom prst="straightConnector1">
            <a:avLst/>
          </a:prstGeom>
          <a:ln w="1905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5"/>
          </p:cNvCxnSpPr>
          <p:nvPr/>
        </p:nvCxnSpPr>
        <p:spPr>
          <a:xfrm flipH="1" flipV="1">
            <a:off x="5993157" y="3673124"/>
            <a:ext cx="1703043" cy="757864"/>
          </a:xfrm>
          <a:prstGeom prst="straightConnector1">
            <a:avLst/>
          </a:prstGeom>
          <a:ln w="19050">
            <a:solidFill>
              <a:srgbClr val="385D8A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</p:cNvCxnSpPr>
          <p:nvPr/>
        </p:nvCxnSpPr>
        <p:spPr>
          <a:xfrm flipH="1">
            <a:off x="5855421" y="3673849"/>
            <a:ext cx="1696183" cy="757139"/>
          </a:xfrm>
          <a:prstGeom prst="straightConnector1">
            <a:avLst/>
          </a:prstGeom>
          <a:ln w="19050">
            <a:solidFill>
              <a:srgbClr val="385D8A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724400" y="2081733"/>
            <a:ext cx="1722120" cy="182879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117080" y="2081732"/>
            <a:ext cx="1722120" cy="18288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95378" y="1804733"/>
            <a:ext cx="1100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85D8A"/>
                </a:solidFill>
              </a:rPr>
              <a:t>Organization A</a:t>
            </a:r>
            <a:endParaRPr lang="en-US" sz="1200" dirty="0">
              <a:solidFill>
                <a:srgbClr val="385D8A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40190" y="1804733"/>
            <a:ext cx="1094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85D8A"/>
                </a:solidFill>
              </a:rPr>
              <a:t>Organization B</a:t>
            </a:r>
            <a:endParaRPr lang="en-US" sz="1200" dirty="0">
              <a:solidFill>
                <a:srgbClr val="385D8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EE1F-3208-4977-8D6E-5C128E1FDD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24"/>
    </mc:Choice>
    <mc:Fallback xmlns="">
      <p:transition spd="slow" advTm="11062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reles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Wireless Theme</Template>
  <TotalTime>2428</TotalTime>
  <Words>687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Wireless Theme</vt:lpstr>
      <vt:lpstr>An Overview of the NTIA/NIST Spectrum Monitoring Pilot Program</vt:lpstr>
      <vt:lpstr>Background:  Spectrum Surveys Today</vt:lpstr>
      <vt:lpstr>Outline</vt:lpstr>
      <vt:lpstr>Goals of Pilot Program</vt:lpstr>
      <vt:lpstr>Spectrum Sensor General Requirements</vt:lpstr>
      <vt:lpstr>Sensor Evaluation</vt:lpstr>
      <vt:lpstr>Sensor Development</vt:lpstr>
      <vt:lpstr>How Measurements are Logged to the Database</vt:lpstr>
      <vt:lpstr>Spectrum Occupancy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Ongoing Work</vt:lpstr>
      <vt:lpstr>Summary:  What Makes This “Spectrum Observatory” Different?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Souryal</dc:creator>
  <cp:lastModifiedBy>Souryal, Michael</cp:lastModifiedBy>
  <cp:revision>60</cp:revision>
  <dcterms:created xsi:type="dcterms:W3CDTF">2015-03-03T17:30:11Z</dcterms:created>
  <dcterms:modified xsi:type="dcterms:W3CDTF">2015-03-09T16:51:57Z</dcterms:modified>
</cp:coreProperties>
</file>