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2eHcuktVS2tQSyXoF6ZLo8c48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6535" autoAdjust="0"/>
  </p:normalViewPr>
  <p:slideViewPr>
    <p:cSldViewPr snapToGrid="0">
      <p:cViewPr varScale="1">
        <p:scale>
          <a:sx n="61" d="100"/>
          <a:sy n="61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428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02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69b0aa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869b0aa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8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69b0aa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869b0aa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305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869b0aa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869b0aa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5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869b0aa2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869b0aa2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5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69b0aa2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869b0aa2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#</a:t>
            </a:r>
            <a:r>
              <a:rPr lang="fr-FR" dirty="0" err="1" smtClean="0"/>
              <a:t>img</a:t>
            </a:r>
            <a:r>
              <a:rPr lang="fr-FR" dirty="0" smtClean="0"/>
              <a:t> = cv2.resize(</a:t>
            </a:r>
            <a:r>
              <a:rPr lang="fr-FR" dirty="0" err="1" smtClean="0"/>
              <a:t>img</a:t>
            </a:r>
            <a:r>
              <a:rPr lang="fr-FR" dirty="0" smtClean="0"/>
              <a:t>,(200,200))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08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69b0aa2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869b0aa2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#</a:t>
            </a:r>
            <a:r>
              <a:rPr lang="fr-FR" dirty="0" err="1" smtClean="0"/>
              <a:t>img</a:t>
            </a:r>
            <a:r>
              <a:rPr lang="fr-FR" dirty="0" smtClean="0"/>
              <a:t> = cv2.resize(</a:t>
            </a:r>
            <a:r>
              <a:rPr lang="fr-FR" dirty="0" err="1" smtClean="0"/>
              <a:t>img</a:t>
            </a:r>
            <a:r>
              <a:rPr lang="fr-FR" dirty="0" smtClean="0"/>
              <a:t>,(200,200))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869b0aa2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869b0aa2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03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869b0aa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869b0aa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1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869b0aa2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869b0aa2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961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869b0aa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869b0aa2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35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179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869b0aa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869b0aa2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70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55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54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69b0a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869b0a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05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b324b3a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b324b3a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b324b3a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b324b3a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9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b324b3a4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b324b3a4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-m options stops the interactive mode, and loads the module following the -m - in this case it loads the pip module. The pip module is then executed, and passed the options as on the command line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>
                <a:solidFill>
                  <a:srgbClr val="5F6368"/>
                </a:solidFill>
                <a:highlight>
                  <a:srgbClr val="FFFFFF"/>
                </a:highlight>
              </a:rPr>
              <a:t>NumPy</a:t>
            </a:r>
            <a:r>
              <a:rPr lang="fr-FR" sz="1050">
                <a:solidFill>
                  <a:srgbClr val="4D5156"/>
                </a:solidFill>
                <a:highlight>
                  <a:srgbClr val="FFFFFF"/>
                </a:highlight>
              </a:rPr>
              <a:t> est une </a:t>
            </a:r>
            <a:r>
              <a:rPr lang="fr-FR" sz="1050" b="1">
                <a:solidFill>
                  <a:srgbClr val="5F6368"/>
                </a:solidFill>
                <a:highlight>
                  <a:srgbClr val="FFFFFF"/>
                </a:highlight>
              </a:rPr>
              <a:t>bibliothèque</a:t>
            </a:r>
            <a:r>
              <a:rPr lang="fr-FR" sz="1050">
                <a:solidFill>
                  <a:srgbClr val="4D5156"/>
                </a:solidFill>
                <a:highlight>
                  <a:srgbClr val="FFFFFF"/>
                </a:highlight>
              </a:rPr>
              <a:t> pour langage de programmation </a:t>
            </a:r>
            <a:r>
              <a:rPr lang="fr-FR" sz="1050" b="1">
                <a:solidFill>
                  <a:srgbClr val="5F6368"/>
                </a:solidFill>
                <a:highlight>
                  <a:srgbClr val="FFFFFF"/>
                </a:highlight>
              </a:rPr>
              <a:t>Python</a:t>
            </a:r>
            <a:r>
              <a:rPr lang="fr-FR" sz="1050">
                <a:solidFill>
                  <a:srgbClr val="4D5156"/>
                </a:solidFill>
                <a:highlight>
                  <a:srgbClr val="FFFFFF"/>
                </a:highlight>
              </a:rPr>
              <a:t>, destinée à manipuler des matrices ou tableaux multidimensionnels ainsi que des fonctions .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>
                <a:solidFill>
                  <a:srgbClr val="5F6368"/>
                </a:solidFill>
                <a:highlight>
                  <a:srgbClr val="FFFFFF"/>
                </a:highlight>
              </a:rPr>
              <a:t>Imutils</a:t>
            </a:r>
            <a:r>
              <a:rPr lang="fr-FR" sz="1050">
                <a:solidFill>
                  <a:srgbClr val="4D5156"/>
                </a:solidFill>
                <a:highlight>
                  <a:srgbClr val="FFFFFF"/>
                </a:highlight>
              </a:rPr>
              <a:t> est une </a:t>
            </a:r>
            <a:r>
              <a:rPr lang="fr-FR" sz="1050" b="1">
                <a:solidFill>
                  <a:srgbClr val="5F6368"/>
                </a:solidFill>
                <a:highlight>
                  <a:srgbClr val="FFFFFF"/>
                </a:highlight>
              </a:rPr>
              <a:t>bibliothèque</a:t>
            </a:r>
            <a:r>
              <a:rPr lang="fr-FR" sz="1050">
                <a:solidFill>
                  <a:srgbClr val="4D5156"/>
                </a:solidFill>
                <a:highlight>
                  <a:srgbClr val="FFFFFF"/>
                </a:highlight>
              </a:rPr>
              <a:t> Python utilisée pour simplifier le travail avec des images et des vidéos en Python.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777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b324b3a4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b324b3a4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opencv.org/" TargetMode="External"/><Relationship Id="rId7" Type="http://schemas.openxmlformats.org/officeDocument/2006/relationships/hyperlink" Target="https://fr.wikipedia.org/wiki/Transform%C3%A9e_de_Houg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Scale-invariant_feature_transform" TargetMode="External"/><Relationship Id="rId5" Type="http://schemas.openxmlformats.org/officeDocument/2006/relationships/hyperlink" Target="https://fr.wikipedia.org/wiki/Vision_par_ordinateur" TargetMode="External"/><Relationship Id="rId4" Type="http://schemas.openxmlformats.org/officeDocument/2006/relationships/hyperlink" Target="https://fr.wikipedia.org/wiki/Open_sour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fr.wikipedia.org/wiki/Perceptron_multicouche" TargetMode="External"/><Relationship Id="rId3" Type="http://schemas.openxmlformats.org/officeDocument/2006/relationships/hyperlink" Target="https://opencv.org/" TargetMode="External"/><Relationship Id="rId7" Type="http://schemas.openxmlformats.org/officeDocument/2006/relationships/hyperlink" Target="https://fr.wikipedia.org/wiki/Transform%C3%A9e_de_Hough" TargetMode="External"/><Relationship Id="rId12" Type="http://schemas.openxmlformats.org/officeDocument/2006/relationships/hyperlink" Target="https://en.wikipedia.org/wiki/Prewitt_opera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Scale-invariant_feature_transform" TargetMode="External"/><Relationship Id="rId11" Type="http://schemas.openxmlformats.org/officeDocument/2006/relationships/hyperlink" Target="https://en.wikipedia.org/wiki/Laplace_operator" TargetMode="External"/><Relationship Id="rId5" Type="http://schemas.openxmlformats.org/officeDocument/2006/relationships/hyperlink" Target="https://fr.wikipedia.org/wiki/Vision_par_ordinateur" TargetMode="External"/><Relationship Id="rId10" Type="http://schemas.openxmlformats.org/officeDocument/2006/relationships/hyperlink" Target="https://fr.wikipedia.org/wiki/Filtre_de_Sobel" TargetMode="External"/><Relationship Id="rId4" Type="http://schemas.openxmlformats.org/officeDocument/2006/relationships/hyperlink" Target="https://fr.wikipedia.org/wiki/Open_source" TargetMode="External"/><Relationship Id="rId9" Type="http://schemas.openxmlformats.org/officeDocument/2006/relationships/hyperlink" Target="https://fr.wikipedia.org/wiki/D%C3%A9tection_de_contours" TargetMode="External"/><Relationship Id="rId14" Type="http://schemas.openxmlformats.org/officeDocument/2006/relationships/hyperlink" Target="https://fr.wikipedia.org/wiki/Arbre_de_d%C3%A9cis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yst%C3%A8me_embarqu%C3%A9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embedded/jetson-nano-developer-kit" TargetMode="External"/><Relationship Id="rId5" Type="http://schemas.openxmlformats.org/officeDocument/2006/relationships/hyperlink" Target="https://www.lattepanda.com/" TargetMode="External"/><Relationship Id="rId4" Type="http://schemas.openxmlformats.org/officeDocument/2006/relationships/hyperlink" Target="https://www.raspberrypi.com/products/raspberry-pi-4-model-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products/raspberry-pi-4-model-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2923428" y="7084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u="sng" dirty="0" err="1">
                <a:solidFill>
                  <a:schemeClr val="hlink"/>
                </a:solidFill>
                <a:hlinkClick r:id="rId3"/>
              </a:rPr>
              <a:t>OpenCV</a:t>
            </a:r>
            <a:r>
              <a:rPr lang="fr-FR" dirty="0"/>
              <a:t> est la bibliothèque </a:t>
            </a:r>
            <a:r>
              <a:rPr lang="fr-FR" u="sng" dirty="0" err="1">
                <a:solidFill>
                  <a:schemeClr val="hlink"/>
                </a:solidFill>
                <a:hlinkClick r:id="rId4"/>
              </a:rPr>
              <a:t>OpenSource</a:t>
            </a:r>
            <a:r>
              <a:rPr lang="fr-FR" dirty="0"/>
              <a:t> de référence en ce qui concerne la </a:t>
            </a:r>
            <a:r>
              <a:rPr lang="fr-FR" u="sng" dirty="0">
                <a:solidFill>
                  <a:schemeClr val="hlink"/>
                </a:solidFill>
                <a:hlinkClick r:id="rId5"/>
              </a:rPr>
              <a:t>vision par ordinateur</a:t>
            </a:r>
            <a:r>
              <a:rPr lang="fr-FR" dirty="0"/>
              <a:t> (computer vision). En 23 ans d'existence, elle a accumulé plus de 2500 algorithmes optimisés issus de la littérature scientifique tels que </a:t>
            </a:r>
            <a:r>
              <a:rPr lang="fr-FR" u="sng" dirty="0">
                <a:solidFill>
                  <a:schemeClr val="hlink"/>
                </a:solidFill>
                <a:hlinkClick r:id="rId6"/>
              </a:rPr>
              <a:t>SIFT</a:t>
            </a:r>
            <a:r>
              <a:rPr lang="fr-FR" dirty="0"/>
              <a:t>, la </a:t>
            </a:r>
            <a:r>
              <a:rPr lang="fr-FR" u="sng" dirty="0">
                <a:solidFill>
                  <a:schemeClr val="hlink"/>
                </a:solidFill>
                <a:hlinkClick r:id="rId7"/>
              </a:rPr>
              <a:t>transformée de </a:t>
            </a:r>
            <a:r>
              <a:rPr lang="fr-FR" u="sng" dirty="0" err="1">
                <a:solidFill>
                  <a:schemeClr val="hlink"/>
                </a:solidFill>
                <a:hlinkClick r:id="rId7"/>
              </a:rPr>
              <a:t>Hough</a:t>
            </a:r>
            <a:r>
              <a:rPr lang="fr-FR" dirty="0"/>
              <a:t>,... Elle permet entre autre : </a:t>
            </a:r>
            <a:endParaRPr dirty="0"/>
          </a:p>
        </p:txBody>
      </p:sp>
      <p:pic>
        <p:nvPicPr>
          <p:cNvPr id="85" name="Google Shape;85;p1" descr="OpenCV — Wikipé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0728" y="245688"/>
            <a:ext cx="1901825" cy="23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70728" y="2951462"/>
            <a:ext cx="11301319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L'ouverture, la modification, l'enregistrement et l'affichage de fichiers images et vidéos.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L'extraction d'informations sur la répartition statistiques des pixel dans une image : moyenne, variance, histogramme. 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segmentation d'image   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localisation et l'extraction d'objets. 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L'extraction d'informations (aire, périmètre, couleurs, ...) sur les objets contenus dans une images.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69b0aa2a_0_21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49" name="Google Shape;149;g1e869b0aa2a_0_21"/>
          <p:cNvSpPr txBox="1">
            <a:spLocks noGrp="1"/>
          </p:cNvSpPr>
          <p:nvPr>
            <p:ph type="body" idx="1"/>
          </p:nvPr>
        </p:nvSpPr>
        <p:spPr>
          <a:xfrm>
            <a:off x="81150" y="497055"/>
            <a:ext cx="11595600" cy="58722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fr-FR" b="1" dirty="0" err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fr-FR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image </a:t>
            </a:r>
            <a:r>
              <a:rPr lang="fr-FR" b="1" dirty="0" err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fr-FR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 err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imread</a:t>
            </a:r>
            <a:r>
              <a:rPr lang="fr-FR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25265E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he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syntax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cv2.imread()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function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given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below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  cv2.imread(/</a:t>
            </a:r>
            <a:r>
              <a:rPr lang="fr-FR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36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/to/image, flag)</a:t>
            </a:r>
            <a:endParaRPr sz="36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where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/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/to/image has to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complete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absolute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to the image. The flag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optional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and one of the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following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possible values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can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passed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for the flag.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cv2.IMREAD_COLOR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RGB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colors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 This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default value for the flag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when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no value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provided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as the second argument for cv2.imread().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cv2.IMREAD_GRAYSCALE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as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grey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image. If the source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color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grey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value of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each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pixel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calculated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by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taking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average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color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channels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and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into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array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cv2.IMREAD_UNCHANGED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as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from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source. If the source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an RGB,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loads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into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array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Red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Green and Blue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channels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 If the source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ARGB,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loads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three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color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components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along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alpha or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transparency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channel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g1e869b0aa2a_0_21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69b0aa2a_0_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600" cy="69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/>
              <a:t>TP1</a:t>
            </a:r>
            <a:endParaRPr sz="4100"/>
          </a:p>
        </p:txBody>
      </p:sp>
      <p:sp>
        <p:nvSpPr>
          <p:cNvPr id="156" name="Google Shape;156;g1e869b0aa2a_0_15"/>
          <p:cNvSpPr txBox="1">
            <a:spLocks noGrp="1"/>
          </p:cNvSpPr>
          <p:nvPr>
            <p:ph type="body" idx="1"/>
          </p:nvPr>
        </p:nvSpPr>
        <p:spPr>
          <a:xfrm>
            <a:off x="838200" y="63100"/>
            <a:ext cx="10515600" cy="65899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7826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242424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Examples</a:t>
            </a:r>
            <a:endParaRPr sz="1800" b="1" dirty="0">
              <a:solidFill>
                <a:srgbClr val="242424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1. Read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color</a:t>
            </a:r>
            <a:r>
              <a:rPr lang="fr-FR" sz="2600" b="1" dirty="0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image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using</a:t>
            </a:r>
            <a:r>
              <a:rPr lang="fr-FR" sz="2600" b="1" dirty="0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imread</a:t>
            </a:r>
            <a:r>
              <a:rPr lang="fr-FR" sz="2600" b="1" dirty="0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</a:t>
            </a:r>
            <a:endParaRPr sz="2600" b="1" dirty="0">
              <a:solidFill>
                <a:srgbClr val="242424"/>
              </a:solidFill>
              <a:highlight>
                <a:srgbClr val="FFE599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cv2.imread('D:/image-1.png')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600" b="1" dirty="0" smtClean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its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shape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('Image Dimensions :',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img.shape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rgbClr val="333333"/>
              </a:solidFill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rgbClr val="333333"/>
                </a:solidFill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 : </a:t>
            </a:r>
            <a:r>
              <a:rPr lang="fr-FR" sz="2600" dirty="0">
                <a:solidFill>
                  <a:srgbClr val="FFFFFF"/>
                </a:solidFill>
                <a:highlight>
                  <a:srgbClr val="355F89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Image Dimensions : (400, 640, 3)</a:t>
            </a:r>
            <a:endParaRPr sz="2600" dirty="0">
              <a:solidFill>
                <a:srgbClr val="FFFFFF"/>
              </a:solidFill>
              <a:highlight>
                <a:srgbClr val="355F89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2. Read image as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greyscale</a:t>
            </a:r>
            <a:endParaRPr sz="1700" dirty="0">
              <a:solidFill>
                <a:srgbClr val="11111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cv2.imread('D:/image-1.png', cv2.IMREAD_GRAYSCALE</a:t>
            </a:r>
            <a:r>
              <a:rPr lang="fr-FR" sz="2600" b="1" dirty="0" smtClean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600" b="1" dirty="0" smtClean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 err="1" smtClean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('Image Dimensions :', </a:t>
            </a:r>
            <a:r>
              <a:rPr lang="fr-FR" sz="26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img.shape</a:t>
            </a:r>
            <a:r>
              <a:rPr lang="fr-FR" sz="26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600"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333333"/>
              </a:solidFill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333333"/>
                </a:solidFill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 : </a:t>
            </a:r>
            <a:r>
              <a:rPr lang="fr-FR" sz="2200" dirty="0">
                <a:solidFill>
                  <a:srgbClr val="FFFFFF"/>
                </a:solidFill>
                <a:highlight>
                  <a:srgbClr val="355F89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Image Dimensions : (400, 640)</a:t>
            </a:r>
            <a:endParaRPr sz="2200" dirty="0">
              <a:solidFill>
                <a:srgbClr val="FFFFFF"/>
              </a:solidFill>
              <a:highlight>
                <a:srgbClr val="355F89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g1e869b0aa2a_0_15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0600" y="63100"/>
            <a:ext cx="1101402" cy="1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869b0aa2a_0_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600" cy="69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/>
              <a:t>TP1</a:t>
            </a:r>
            <a:endParaRPr sz="4100"/>
          </a:p>
        </p:txBody>
      </p:sp>
      <p:sp>
        <p:nvSpPr>
          <p:cNvPr id="163" name="Google Shape;163;g1e869b0aa2a_0_39"/>
          <p:cNvSpPr txBox="1">
            <a:spLocks noGrp="1"/>
          </p:cNvSpPr>
          <p:nvPr>
            <p:ph type="body" idx="1"/>
          </p:nvPr>
        </p:nvSpPr>
        <p:spPr>
          <a:xfrm>
            <a:off x="906600" y="344999"/>
            <a:ext cx="10515600" cy="615039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7826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fr-FR" sz="3000" b="1" dirty="0" err="1">
                <a:solidFill>
                  <a:srgbClr val="242424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Examples</a:t>
            </a:r>
            <a:endParaRPr sz="1800" b="1" dirty="0">
              <a:solidFill>
                <a:srgbClr val="242424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3.Read image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with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transparency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highlight>
                  <a:srgbClr val="FFE599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</a:t>
            </a:r>
            <a:endParaRPr b="1" dirty="0">
              <a:solidFill>
                <a:schemeClr val="accent1">
                  <a:lumMod val="75000"/>
                </a:schemeClr>
              </a:solidFill>
              <a:highlight>
                <a:srgbClr val="FFE599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cv2.imread('D:/image-1.png', cv2.IMREAD_UNCHANGED)</a:t>
            </a:r>
            <a:endParaRPr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</a:t>
            </a:r>
            <a:r>
              <a:rPr lang="fr-FR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('Image Dimensions :', </a:t>
            </a:r>
            <a:r>
              <a:rPr lang="fr-FR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img.shape</a:t>
            </a:r>
            <a:r>
              <a:rPr lang="fr-FR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b="1" dirty="0">
              <a:solidFill>
                <a:srgbClr val="242424"/>
              </a:solidFill>
              <a:highlight>
                <a:srgbClr val="FFFFFF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25265E"/>
              </a:solidFill>
              <a:highlight>
                <a:srgbClr val="FBFCFE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>
                <a:solidFill>
                  <a:srgbClr val="25265E"/>
                </a:solidFill>
                <a:highlight>
                  <a:srgbClr val="FBFCFE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We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have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all the four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channels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the image.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Namely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Red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Green, Blue and </a:t>
            </a:r>
            <a:r>
              <a:rPr lang="fr-FR" sz="2300" b="1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Transparency</a:t>
            </a:r>
            <a:r>
              <a:rPr lang="fr-FR" sz="2300" b="1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2300" dirty="0">
              <a:solidFill>
                <a:srgbClr val="25265E"/>
              </a:solidFill>
              <a:highlight>
                <a:srgbClr val="FBFCFE"/>
              </a:highlight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imread</a:t>
            </a:r>
            <a:r>
              <a:rPr lang="fr-FR" sz="23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() and </a:t>
            </a:r>
            <a:r>
              <a:rPr lang="fr-FR" sz="23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Color</a:t>
            </a:r>
            <a:r>
              <a:rPr lang="fr-FR" sz="23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sz="23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Channels</a:t>
            </a:r>
            <a:endParaRPr sz="2300" b="1" dirty="0">
              <a:solidFill>
                <a:srgbClr val="11111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imread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decodes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the image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into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 matrix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with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the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color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stored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in the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order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of Blue, Green,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Red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and  (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Transparency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respectively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If (400, 640, 4)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the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shape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of the image,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then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-31964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(:, :, 0)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represents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Blue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-31964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(:, :, 1)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represents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Green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-31964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(:, :, 2)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represents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Red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-31964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(:, :, 3)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represents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Transparency</a:t>
            </a:r>
            <a:r>
              <a:rPr lang="fr-FR" sz="2300" dirty="0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300" dirty="0" err="1">
                <a:highlight>
                  <a:srgbClr val="FBFCFE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channel</a:t>
            </a:r>
            <a:endParaRPr sz="2300" dirty="0">
              <a:highlight>
                <a:srgbClr val="FBFCFE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4" name="Google Shape;164;g1e869b0aa2a_0_39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0600" y="63100"/>
            <a:ext cx="1101402" cy="1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69b0aa2a_0_51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70" name="Google Shape;170;g1e869b0aa2a_0_51"/>
          <p:cNvSpPr txBox="1">
            <a:spLocks noGrp="1"/>
          </p:cNvSpPr>
          <p:nvPr>
            <p:ph type="body" idx="1"/>
          </p:nvPr>
        </p:nvSpPr>
        <p:spPr>
          <a:xfrm>
            <a:off x="81150" y="391391"/>
            <a:ext cx="11595600" cy="62301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1155CC"/>
                </a:solidFill>
                <a:highlight>
                  <a:srgbClr val="FBFCFE"/>
                </a:highlight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Save Image</a:t>
            </a:r>
            <a:endParaRPr sz="2400" b="1" dirty="0">
              <a:solidFill>
                <a:srgbClr val="1155C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The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syntax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imwrite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()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function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:  </a:t>
            </a:r>
            <a:r>
              <a:rPr lang="fr-FR" b="1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cv2.imwrite(</a:t>
            </a:r>
            <a:r>
              <a:rPr lang="fr-FR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image)</a:t>
            </a:r>
            <a:endParaRPr sz="1600" dirty="0">
              <a:solidFill>
                <a:srgbClr val="747474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-"/>
            </a:pP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where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complete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the output file to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which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you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would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like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to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write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image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numpy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array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18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-"/>
            </a:pP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cv2.imwrite()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returns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boolean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value.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True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if the image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successfully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written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and False if the image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not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written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successfully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to the local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path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specified</a:t>
            </a:r>
            <a:r>
              <a:rPr lang="fr-FR" sz="18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.</a:t>
            </a:r>
            <a:endParaRPr sz="18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err="1">
                <a:solidFill>
                  <a:srgbClr val="25265E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Example</a:t>
            </a:r>
            <a:endParaRPr sz="2000" b="1" dirty="0">
              <a:solidFill>
                <a:srgbClr val="25265E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25265E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mport cv2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read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 as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grey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scale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cv2.imread('D:/image-1.png')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#do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some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transformations on </a:t>
            </a:r>
            <a:r>
              <a:rPr lang="fr-FR" sz="2000" b="1" dirty="0" err="1" smtClean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2000" b="1" dirty="0" smtClean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 and #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save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matrix/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array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as image file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isWritten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cv2.imwrite('D:/image-2.png',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if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isWritten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: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	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('Image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successfully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000" b="1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saved</a:t>
            </a:r>
            <a:r>
              <a:rPr lang="fr-FR" sz="2000" b="1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as file.')</a:t>
            </a:r>
            <a:endParaRPr sz="2000" b="1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5265E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g1e869b0aa2a_0_51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869b0aa2a_0_65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77" name="Google Shape;177;g1e869b0aa2a_0_65"/>
          <p:cNvSpPr txBox="1">
            <a:spLocks noGrp="1"/>
          </p:cNvSpPr>
          <p:nvPr>
            <p:ph type="body" idx="1"/>
          </p:nvPr>
        </p:nvSpPr>
        <p:spPr>
          <a:xfrm>
            <a:off x="81150" y="302209"/>
            <a:ext cx="11595600" cy="65557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fr-FR" b="1" dirty="0" smtClean="0">
              <a:solidFill>
                <a:srgbClr val="1155CC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 smtClean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b="1" dirty="0" smtClean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Image</a:t>
            </a:r>
            <a:endParaRPr b="1" dirty="0">
              <a:solidFill>
                <a:srgbClr val="1155CC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2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Syntax</a:t>
            </a:r>
            <a:r>
              <a:rPr lang="fr-FR" sz="32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: </a:t>
            </a:r>
            <a:r>
              <a:rPr lang="fr-FR" sz="3200" dirty="0"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cv2.resize(</a:t>
            </a:r>
            <a:r>
              <a:rPr lang="fr-FR" sz="3200" dirty="0" err="1"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3200" dirty="0"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3200" dirty="0" err="1"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3200" dirty="0">
                <a:highlight>
                  <a:srgbClr val="FFFFFF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[, dst[, fx[, fy[, interpolation]]]])  , </a:t>
            </a:r>
            <a:r>
              <a:rPr lang="fr-FR" sz="32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where</a:t>
            </a:r>
            <a:endParaRPr sz="32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source, original or input image in the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form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of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numpy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array</a:t>
            </a:r>
            <a:endParaRPr sz="24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desired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size of the output image,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given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as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tuple</a:t>
            </a:r>
            <a:endParaRPr sz="24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fx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scaling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factor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along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X-axis or Horizontal axis</a:t>
            </a:r>
            <a:endParaRPr sz="24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fy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scaling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factor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along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Y-axis or Vertical axis</a:t>
            </a:r>
            <a:endParaRPr sz="24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interpolation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could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be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one of the </a:t>
            </a:r>
            <a:r>
              <a:rPr lang="fr-FR" sz="2400" dirty="0" err="1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following</a:t>
            </a:r>
            <a:r>
              <a:rPr lang="fr-FR" sz="2400" dirty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values : INTER_NEAREST, INTER_LINEAR, </a:t>
            </a:r>
            <a:r>
              <a:rPr lang="fr-FR" sz="2400" dirty="0" smtClean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INTER_AREA,INTER_CUBIC,INTER_LANCZOS</a:t>
            </a:r>
            <a:endParaRPr sz="24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sz="16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g1e869b0aa2a_0_65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4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869b0aa2a_0_65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77" name="Google Shape;177;g1e869b0aa2a_0_65"/>
          <p:cNvSpPr txBox="1">
            <a:spLocks noGrp="1"/>
          </p:cNvSpPr>
          <p:nvPr>
            <p:ph type="body" idx="1"/>
          </p:nvPr>
        </p:nvSpPr>
        <p:spPr>
          <a:xfrm>
            <a:off x="378372" y="302209"/>
            <a:ext cx="11298378" cy="65557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Image</a:t>
            </a:r>
            <a:endParaRPr b="1" dirty="0">
              <a:solidFill>
                <a:srgbClr val="1155CC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 dirty="0" smtClean="0"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sz="1800" dirty="0"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Example</a:t>
            </a:r>
            <a:r>
              <a:rPr lang="fr-FR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1 : </a:t>
            </a:r>
            <a:r>
              <a:rPr lang="fr-FR" sz="20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sz="20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Image </a:t>
            </a:r>
            <a:r>
              <a:rPr lang="fr-FR" sz="20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using</a:t>
            </a:r>
            <a:r>
              <a:rPr lang="fr-FR" sz="20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cv2.resize()</a:t>
            </a:r>
            <a:endParaRPr sz="2000" b="1" dirty="0">
              <a:solidFill>
                <a:srgbClr val="11111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cv2.imread('D:/cv2-resize-image-original.png', cv2.IMREAD_UNCHANGED)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scale_percent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50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calculate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the 50 percent of original dimensions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width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src.shape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[1] *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scale_percent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/ 100)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height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src.shape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[0] *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scale_percent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/ 100)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width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height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output = cv2.resize(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cv2.imwrite('D:/cv2-resize-image-50.png',output) 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g1e869b0aa2a_0_65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869b0aa2a_0_74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84" name="Google Shape;184;g1e869b0aa2a_0_74"/>
          <p:cNvSpPr txBox="1">
            <a:spLocks noGrp="1"/>
          </p:cNvSpPr>
          <p:nvPr>
            <p:ph type="body" idx="1"/>
          </p:nvPr>
        </p:nvSpPr>
        <p:spPr>
          <a:xfrm>
            <a:off x="0" y="63124"/>
            <a:ext cx="11595600" cy="55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Image</a:t>
            </a:r>
            <a:endParaRPr b="1" dirty="0">
              <a:solidFill>
                <a:srgbClr val="1155CC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Example</a:t>
            </a:r>
            <a:r>
              <a:rPr lang="fr-FR" sz="2400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2 : </a:t>
            </a:r>
            <a:r>
              <a:rPr lang="fr-FR" sz="18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sz="18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image </a:t>
            </a:r>
            <a:r>
              <a:rPr lang="fr-FR" sz="18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only</a:t>
            </a:r>
            <a:r>
              <a:rPr lang="fr-FR" sz="18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sz="18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horizontally</a:t>
            </a:r>
            <a:endParaRPr sz="1400" dirty="0">
              <a:solidFill>
                <a:srgbClr val="11111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cv2.imread('D:/cv2-resize-image-original.png', cv2.IMREAD_UNCHANGED)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set a new 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width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in pixels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new_width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300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(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new_width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src.shape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[0])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resize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output = cv2.resize(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2400" b="1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interpolation = cv2.INTER_AREA)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cv2.imwrite('D:/cv2-resize-image-width.png',output) </a:t>
            </a:r>
            <a:endParaRPr sz="2400" b="1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5" name="Google Shape;185;g1e869b0aa2a_0_74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4" y="572929"/>
            <a:ext cx="3018742" cy="21516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42" y="3702675"/>
            <a:ext cx="1710204" cy="215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869b0aa2a_0_86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93" name="Google Shape;193;g1e869b0aa2a_0_86"/>
          <p:cNvSpPr txBox="1">
            <a:spLocks noGrp="1"/>
          </p:cNvSpPr>
          <p:nvPr>
            <p:ph type="body" idx="1"/>
          </p:nvPr>
        </p:nvSpPr>
        <p:spPr>
          <a:xfrm>
            <a:off x="0" y="319650"/>
            <a:ext cx="11595600" cy="55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Resize</a:t>
            </a:r>
            <a:r>
              <a:rPr lang="fr-FR" sz="24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 Image</a:t>
            </a:r>
            <a:endParaRPr sz="2400" b="1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Example</a:t>
            </a:r>
            <a:r>
              <a:rPr lang="fr-FR" b="1" dirty="0">
                <a:solidFill>
                  <a:srgbClr val="1155CC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2 : </a:t>
            </a:r>
            <a:r>
              <a:rPr lang="fr-FR" sz="20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Resize</a:t>
            </a:r>
            <a:r>
              <a:rPr lang="fr-FR" sz="20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image </a:t>
            </a:r>
            <a:r>
              <a:rPr lang="fr-FR" sz="20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only</a:t>
            </a:r>
            <a:r>
              <a:rPr lang="fr-FR" sz="2000" b="1" dirty="0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sz="2000" b="1" dirty="0" err="1">
                <a:solidFill>
                  <a:srgbClr val="11111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vertically</a:t>
            </a:r>
            <a:endParaRPr sz="1600" dirty="0">
              <a:solidFill>
                <a:srgbClr val="11111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cv2.imread('D:/cv2-resize-image-original.png', cv2.IMREAD_UNCHANGED)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set a new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height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in pixels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new_height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200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= 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src.shape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[1],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new_height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resize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output = cv2.resize(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src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2400" dirty="0" err="1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dsize</a:t>
            </a: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, interpolation = cv2.INTER_AREA)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BFCFE"/>
                </a:highlight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cv2.imwrite('D:/cv2-resize-image-height.png',output) </a:t>
            </a:r>
            <a:endParaRPr sz="24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BFCFE"/>
              </a:highlight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4" name="Google Shape;194;g1e869b0aa2a_0_86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75" y="1394792"/>
            <a:ext cx="3018742" cy="21516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75" y="3829909"/>
            <a:ext cx="3018742" cy="1104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869b0aa2a_0_97"/>
          <p:cNvSpPr txBox="1">
            <a:spLocks noGrp="1"/>
          </p:cNvSpPr>
          <p:nvPr>
            <p:ph type="title"/>
          </p:nvPr>
        </p:nvSpPr>
        <p:spPr>
          <a:xfrm>
            <a:off x="81150" y="0"/>
            <a:ext cx="1180500" cy="63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202" name="Google Shape;202;g1e869b0aa2a_0_97"/>
          <p:cNvSpPr txBox="1">
            <a:spLocks noGrp="1"/>
          </p:cNvSpPr>
          <p:nvPr>
            <p:ph type="body" idx="1"/>
          </p:nvPr>
        </p:nvSpPr>
        <p:spPr>
          <a:xfrm>
            <a:off x="81150" y="770775"/>
            <a:ext cx="11595600" cy="55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Convert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color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image to black and white</a:t>
            </a:r>
            <a:endParaRPr sz="1600" dirty="0">
              <a:solidFill>
                <a:srgbClr val="111111"/>
              </a:solidFill>
              <a:latin typeface="+mn-lt"/>
              <a:ea typeface="Roboto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import cv2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read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img_grey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= cv2.imread('D:/original.png', cv2.IMREAD_GRAYSCALE)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define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a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threshold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, 128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is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the middle of black and white in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grey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scale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thresh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= 128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#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threshold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the image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img_binary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= cv2.threshold(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img_grey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thresh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, 255, cv2.THRESH_BINARY</a:t>
            </a:r>
            <a:r>
              <a:rPr lang="fr-FR" sz="1600" b="1" dirty="0" smtClean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)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#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save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image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cv2.imwrite('D:/black-and-white.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png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',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img_binary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)</a:t>
            </a:r>
            <a:r>
              <a:rPr lang="fr-FR" sz="1400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sz="1400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Convert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color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image to </a:t>
            </a: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grey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</a:t>
            </a:r>
            <a:r>
              <a:rPr lang="fr-FR" b="1" dirty="0" err="1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scale</a:t>
            </a:r>
            <a:r>
              <a:rPr lang="fr-FR" b="1" dirty="0">
                <a:solidFill>
                  <a:srgbClr val="1155CC"/>
                </a:solidFill>
                <a:latin typeface="+mn-lt"/>
                <a:ea typeface="Roboto"/>
                <a:cs typeface="Calibri" panose="020F0502020204030204" pitchFamily="34" charset="0"/>
                <a:sym typeface="Roboto"/>
              </a:rPr>
              <a:t> image</a:t>
            </a:r>
            <a:endParaRPr sz="1600" dirty="0">
              <a:solidFill>
                <a:srgbClr val="111111"/>
              </a:solidFill>
              <a:latin typeface="+mn-lt"/>
              <a:ea typeface="Roboto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gray = cv2.cvtColor(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img</a:t>
            </a:r>
            <a:r>
              <a:rPr lang="fr-FR" sz="1600" b="1" dirty="0">
                <a:solidFill>
                  <a:srgbClr val="000000"/>
                </a:solidFill>
                <a:highlight>
                  <a:srgbClr val="FBFCFE"/>
                </a:highlight>
                <a:latin typeface="+mn-lt"/>
                <a:ea typeface="Georgia"/>
                <a:cs typeface="Calibri" panose="020F0502020204030204" pitchFamily="34" charset="0"/>
                <a:sym typeface="Georgia"/>
              </a:rPr>
              <a:t>, cv2.COLOR_BGR2GRAY)</a:t>
            </a:r>
            <a:endParaRPr sz="1600" b="1" dirty="0">
              <a:solidFill>
                <a:srgbClr val="000000"/>
              </a:solidFill>
              <a:highlight>
                <a:srgbClr val="FBFCFE"/>
              </a:highlight>
              <a:latin typeface="+mn-lt"/>
              <a:ea typeface="Georgia"/>
              <a:cs typeface="Calibri" panose="020F0502020204030204" pitchFamily="34" charset="0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500" dirty="0">
              <a:solidFill>
                <a:srgbClr val="000000"/>
              </a:solidFill>
              <a:highlight>
                <a:srgbClr val="FBFC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424"/>
              </a:solidFill>
              <a:highlight>
                <a:srgbClr val="FFE59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g1e869b0aa2a_0_97" descr="OpenCV — Wikip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5975" y="63124"/>
            <a:ext cx="928825" cy="11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e869b0aa2a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450" y="1615300"/>
            <a:ext cx="3096675" cy="1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e869b0aa2a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8750" y="3938525"/>
            <a:ext cx="3096653" cy="1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869b0aa2a_0_46"/>
          <p:cNvSpPr txBox="1">
            <a:spLocks noGrp="1"/>
          </p:cNvSpPr>
          <p:nvPr>
            <p:ph type="title"/>
          </p:nvPr>
        </p:nvSpPr>
        <p:spPr>
          <a:xfrm>
            <a:off x="160283" y="144408"/>
            <a:ext cx="10515600" cy="73846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Lecture </a:t>
            </a:r>
            <a:r>
              <a:rPr lang="en-US" sz="4000" b="1" dirty="0" err="1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d’une</a:t>
            </a:r>
            <a:r>
              <a:rPr lang="en-US" sz="4000" b="1" dirty="0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 sequence </a:t>
            </a:r>
            <a:r>
              <a:rPr lang="en-US" sz="4000" b="1" dirty="0" err="1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vidéo</a:t>
            </a:r>
            <a:endParaRPr sz="2400" dirty="0"/>
          </a:p>
        </p:txBody>
      </p:sp>
      <p:sp>
        <p:nvSpPr>
          <p:cNvPr id="211" name="Google Shape;211;g1e869b0aa2a_0_46"/>
          <p:cNvSpPr txBox="1">
            <a:spLocks noGrp="1"/>
          </p:cNvSpPr>
          <p:nvPr>
            <p:ph type="body" idx="1"/>
          </p:nvPr>
        </p:nvSpPr>
        <p:spPr>
          <a:xfrm>
            <a:off x="441435" y="772510"/>
            <a:ext cx="10754710" cy="6085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fr-FR" sz="2400" b="1" dirty="0"/>
              <a:t>import </a:t>
            </a:r>
            <a:r>
              <a:rPr lang="fr-FR" sz="2400" b="1" dirty="0" smtClean="0"/>
              <a:t>cv2</a:t>
            </a:r>
          </a:p>
          <a:p>
            <a:pPr marL="0" lvl="0" indent="0">
              <a:buNone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# connexion à la camera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400" b="1" dirty="0" smtClean="0"/>
              <a:t>cap </a:t>
            </a:r>
            <a:r>
              <a:rPr lang="fr-FR" sz="2400" b="1" dirty="0"/>
              <a:t>= cv2.VideoCapture(0</a:t>
            </a:r>
            <a:r>
              <a:rPr lang="fr-FR" sz="2400" b="1" dirty="0" smtClean="0"/>
              <a:t>)</a:t>
            </a:r>
          </a:p>
          <a:p>
            <a:pPr marL="0" lvl="0" indent="0">
              <a:buNone/>
            </a:pPr>
            <a:r>
              <a:rPr lang="fr-FR" sz="2400" b="1" dirty="0" err="1" smtClean="0"/>
              <a:t>while</a:t>
            </a:r>
            <a:r>
              <a:rPr lang="fr-FR" sz="2400" b="1" dirty="0" smtClean="0"/>
              <a:t> </a:t>
            </a:r>
            <a:r>
              <a:rPr lang="fr-FR" sz="2400" b="1" dirty="0"/>
              <a:t>(</a:t>
            </a:r>
            <a:r>
              <a:rPr lang="fr-FR" sz="2400" b="1" dirty="0" err="1"/>
              <a:t>True</a:t>
            </a:r>
            <a:r>
              <a:rPr lang="fr-FR" sz="2400" b="1" dirty="0"/>
              <a:t>): </a:t>
            </a:r>
            <a:endParaRPr lang="fr-FR" sz="2400" b="1" dirty="0" smtClean="0"/>
          </a:p>
          <a:p>
            <a:pPr marL="0" lvl="0" indent="0">
              <a:buNone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 # lecture d’une image (frame) du flux vidéo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400" b="1" dirty="0" smtClean="0"/>
              <a:t>   </a:t>
            </a:r>
            <a:r>
              <a:rPr lang="fr-FR" sz="2400" b="1" dirty="0" err="1"/>
              <a:t>ret</a:t>
            </a:r>
            <a:r>
              <a:rPr lang="fr-FR" sz="2400" b="1" dirty="0"/>
              <a:t>, frame = </a:t>
            </a:r>
            <a:r>
              <a:rPr lang="fr-FR" sz="2400" b="1" dirty="0" err="1"/>
              <a:t>cap.read</a:t>
            </a:r>
            <a:r>
              <a:rPr lang="fr-FR" sz="2400" b="1" dirty="0" smtClean="0"/>
              <a:t>()</a:t>
            </a:r>
          </a:p>
          <a:p>
            <a:pPr marL="0" lvl="0" indent="0">
              <a:buNone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 # affichage de l’image dans une 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fenetre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nommée Vidéo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400" b="1" dirty="0" smtClean="0"/>
              <a:t>   </a:t>
            </a:r>
            <a:r>
              <a:rPr lang="fr-FR" sz="2400" b="1" dirty="0"/>
              <a:t>cv2.imshow('</a:t>
            </a:r>
            <a:r>
              <a:rPr lang="fr-FR" sz="2400" b="1" dirty="0" err="1"/>
              <a:t>Video</a:t>
            </a:r>
            <a:r>
              <a:rPr lang="fr-FR" sz="2400" b="1" dirty="0"/>
              <a:t>', frame) </a:t>
            </a:r>
            <a:endParaRPr lang="fr-FR" sz="2400" b="1" dirty="0" smtClean="0"/>
          </a:p>
          <a:p>
            <a:pPr marL="0" lvl="0" indent="0">
              <a:buNone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 #Arrêt flux caméra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400" b="1" dirty="0" smtClean="0"/>
              <a:t>   </a:t>
            </a:r>
            <a:r>
              <a:rPr lang="fr-FR" sz="2400" b="1" dirty="0"/>
              <a:t>if cv2.waitKey(1) == 27:   </a:t>
            </a:r>
            <a:endParaRPr lang="fr-FR" sz="2400" b="1" dirty="0" smtClean="0"/>
          </a:p>
          <a:p>
            <a:pPr marL="0" lvl="0" indent="0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     </a:t>
            </a:r>
            <a:r>
              <a:rPr lang="fr-FR" sz="2400" b="1" dirty="0"/>
              <a:t>break     </a:t>
            </a:r>
            <a:endParaRPr lang="fr-FR" sz="2400" b="1" dirty="0" smtClean="0"/>
          </a:p>
          <a:p>
            <a:pPr marL="0" lvl="0" indent="0">
              <a:buNone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# fermeture de tous les fenêtres d’affichage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400" b="1" dirty="0" err="1" smtClean="0"/>
              <a:t>cap.release</a:t>
            </a:r>
            <a:r>
              <a:rPr lang="fr-FR" sz="2400" b="1" dirty="0"/>
              <a:t>()cv2.destroyAllWindows()</a:t>
            </a:r>
            <a:endParaRPr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923428" y="7084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OpenCV</a:t>
            </a:r>
            <a:r>
              <a:rPr lang="fr-FR"/>
              <a:t> est la bibliothèque </a:t>
            </a:r>
            <a:r>
              <a:rPr lang="fr-FR" u="sng">
                <a:solidFill>
                  <a:schemeClr val="hlink"/>
                </a:solidFill>
                <a:hlinkClick r:id="rId4"/>
              </a:rPr>
              <a:t>OpenSource</a:t>
            </a:r>
            <a:r>
              <a:rPr lang="fr-FR"/>
              <a:t> de référence en ce qui concerne la </a:t>
            </a:r>
            <a:r>
              <a:rPr lang="fr-FR" u="sng">
                <a:solidFill>
                  <a:schemeClr val="hlink"/>
                </a:solidFill>
                <a:hlinkClick r:id="rId5"/>
              </a:rPr>
              <a:t>vision par ordinateur</a:t>
            </a:r>
            <a:r>
              <a:rPr lang="fr-FR"/>
              <a:t> (computer vision). En 23 ans d'existence, elle a accumulé plus de 2500 algorithmes optimisés issus de la littérature scientifique tels que </a:t>
            </a:r>
            <a:r>
              <a:rPr lang="fr-FR" u="sng">
                <a:solidFill>
                  <a:schemeClr val="hlink"/>
                </a:solidFill>
                <a:hlinkClick r:id="rId6"/>
              </a:rPr>
              <a:t>SIFT</a:t>
            </a:r>
            <a:r>
              <a:rPr lang="fr-FR"/>
              <a:t>, la </a:t>
            </a:r>
            <a:r>
              <a:rPr lang="fr-FR" u="sng">
                <a:solidFill>
                  <a:schemeClr val="hlink"/>
                </a:solidFill>
                <a:hlinkClick r:id="rId7"/>
              </a:rPr>
              <a:t>transformée de Hough</a:t>
            </a:r>
            <a:r>
              <a:rPr lang="fr-FR"/>
              <a:t>,... Elle permet entre autre : </a:t>
            </a:r>
            <a:endParaRPr/>
          </a:p>
        </p:txBody>
      </p:sp>
      <p:pic>
        <p:nvPicPr>
          <p:cNvPr id="92" name="Google Shape;92;p2" descr="OpenCV — Wikipédi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0728" y="245688"/>
            <a:ext cx="1901825" cy="23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66562" y="2991804"/>
            <a:ext cx="10682755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 détection de contours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 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Filtre de Sobel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 laplacien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Scharr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...), de ligne ou de cercle (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Transformée de Hough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Opérations d'image usuelles (redimensionnement, rotation, opérateurs morphologiques, filtrage, etc .....).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Détection et suivi en temps réels d'objets (yeux, voiture, balle, ...)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mise en œuvre d'algorithmes usuels du machine learning tels que par le 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perceptron multicouches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ou encore les </a:t>
            </a:r>
            <a:r>
              <a:rPr lang="fr-FR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arbres de décisions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869b0aa2a_0_46"/>
          <p:cNvSpPr txBox="1">
            <a:spLocks noGrp="1"/>
          </p:cNvSpPr>
          <p:nvPr>
            <p:ph type="title"/>
          </p:nvPr>
        </p:nvSpPr>
        <p:spPr>
          <a:xfrm>
            <a:off x="160283" y="144408"/>
            <a:ext cx="10515600" cy="73846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Lecture </a:t>
            </a:r>
            <a:r>
              <a:rPr lang="en-US" sz="4000" b="1" dirty="0" err="1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d’une</a:t>
            </a:r>
            <a:r>
              <a:rPr lang="en-US" sz="4000" b="1" dirty="0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 sequence </a:t>
            </a:r>
            <a:r>
              <a:rPr lang="en-US" sz="4000" b="1" dirty="0" err="1" smtClean="0">
                <a:solidFill>
                  <a:srgbClr val="1155CC"/>
                </a:solidFill>
                <a:ea typeface="Roboto"/>
                <a:cs typeface="Calibri" panose="020F0502020204030204" pitchFamily="34" charset="0"/>
                <a:sym typeface="Roboto"/>
              </a:rPr>
              <a:t>vidéo</a:t>
            </a:r>
            <a:endParaRPr sz="2400" dirty="0"/>
          </a:p>
        </p:txBody>
      </p:sp>
      <p:sp>
        <p:nvSpPr>
          <p:cNvPr id="211" name="Google Shape;211;g1e869b0aa2a_0_46"/>
          <p:cNvSpPr txBox="1">
            <a:spLocks noGrp="1"/>
          </p:cNvSpPr>
          <p:nvPr>
            <p:ph type="body" idx="1"/>
          </p:nvPr>
        </p:nvSpPr>
        <p:spPr>
          <a:xfrm>
            <a:off x="599090" y="1056290"/>
            <a:ext cx="10754710" cy="55967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fr-FR" sz="2400" b="1" dirty="0"/>
              <a:t>import cv2</a:t>
            </a:r>
          </a:p>
          <a:p>
            <a:pPr marL="0" lvl="0" indent="0">
              <a:buNone/>
            </a:pPr>
            <a:r>
              <a:rPr lang="fr-FR" sz="2400" b="1" dirty="0"/>
              <a:t>cap = cv2.VideoCapture(0)</a:t>
            </a:r>
          </a:p>
          <a:p>
            <a:pPr marL="0" lvl="0" indent="0">
              <a:buNone/>
            </a:pPr>
            <a:r>
              <a:rPr lang="fr-FR" sz="2400" b="1" dirty="0" smtClean="0"/>
              <a:t>i=1</a:t>
            </a:r>
            <a:endParaRPr lang="fr-FR" sz="2400" b="1" dirty="0"/>
          </a:p>
          <a:p>
            <a:pPr marL="0" lvl="0" indent="0">
              <a:buNone/>
            </a:pPr>
            <a:r>
              <a:rPr lang="fr-FR" sz="2400" b="1" dirty="0" err="1"/>
              <a:t>while</a:t>
            </a:r>
            <a:r>
              <a:rPr lang="fr-FR" sz="2400" b="1" dirty="0"/>
              <a:t> (</a:t>
            </a:r>
            <a:r>
              <a:rPr lang="fr-FR" sz="2400" b="1" dirty="0" err="1"/>
              <a:t>True</a:t>
            </a:r>
            <a:r>
              <a:rPr lang="fr-FR" sz="2400" b="1" dirty="0"/>
              <a:t>):</a:t>
            </a:r>
          </a:p>
          <a:p>
            <a:pPr marL="0" lvl="0" indent="0">
              <a:buNone/>
            </a:pPr>
            <a:r>
              <a:rPr lang="fr-FR" sz="2400" b="1" dirty="0"/>
              <a:t>    </a:t>
            </a:r>
            <a:r>
              <a:rPr lang="fr-FR" sz="2400" b="1" dirty="0" err="1"/>
              <a:t>ret</a:t>
            </a:r>
            <a:r>
              <a:rPr lang="fr-FR" sz="2400" b="1" dirty="0"/>
              <a:t>, frame = </a:t>
            </a:r>
            <a:r>
              <a:rPr lang="fr-FR" sz="2400" b="1" dirty="0" err="1"/>
              <a:t>cap.read</a:t>
            </a:r>
            <a:r>
              <a:rPr lang="fr-FR" sz="2400" b="1" dirty="0"/>
              <a:t>()</a:t>
            </a:r>
          </a:p>
          <a:p>
            <a:pPr marL="0" lvl="0" indent="0">
              <a:buNone/>
            </a:pPr>
            <a:r>
              <a:rPr lang="fr-FR" sz="2400" b="1" dirty="0"/>
              <a:t>    cv2.imwrite('</a:t>
            </a:r>
            <a:r>
              <a:rPr lang="fr-FR" sz="2400" b="1" dirty="0" err="1"/>
              <a:t>captureImg</a:t>
            </a:r>
            <a:r>
              <a:rPr lang="fr-FR" sz="2400" b="1" dirty="0"/>
              <a:t>'+</a:t>
            </a:r>
            <a:r>
              <a:rPr lang="fr-FR" sz="2400" b="1" dirty="0" err="1"/>
              <a:t>str</a:t>
            </a:r>
            <a:r>
              <a:rPr lang="fr-FR" sz="2400" b="1" dirty="0"/>
              <a:t>(i)+'.</a:t>
            </a:r>
            <a:r>
              <a:rPr lang="fr-FR" sz="2400" b="1" dirty="0" err="1"/>
              <a:t>jpg</a:t>
            </a:r>
            <a:r>
              <a:rPr lang="fr-FR" sz="2400" b="1" dirty="0"/>
              <a:t>', frame)</a:t>
            </a:r>
          </a:p>
          <a:p>
            <a:pPr marL="0" lvl="0" indent="0">
              <a:buNone/>
            </a:pPr>
            <a:r>
              <a:rPr lang="fr-FR" sz="2400" b="1" dirty="0"/>
              <a:t>    cv2.imshow('</a:t>
            </a:r>
            <a:r>
              <a:rPr lang="fr-FR" sz="2400" b="1" dirty="0" err="1"/>
              <a:t>Video</a:t>
            </a:r>
            <a:r>
              <a:rPr lang="fr-FR" sz="2400" b="1" dirty="0"/>
              <a:t>', frame)</a:t>
            </a:r>
          </a:p>
          <a:p>
            <a:pPr marL="0" lvl="0" indent="0">
              <a:buNone/>
            </a:pPr>
            <a:r>
              <a:rPr lang="fr-FR" sz="2400" b="1" dirty="0"/>
              <a:t>    i+=1    </a:t>
            </a:r>
          </a:p>
          <a:p>
            <a:pPr marL="0" lvl="0" indent="0">
              <a:buNone/>
            </a:pPr>
            <a:r>
              <a:rPr lang="fr-FR" sz="2400" b="1" dirty="0"/>
              <a:t>    </a:t>
            </a:r>
            <a:r>
              <a:rPr lang="fr-FR" sz="2400" b="1" dirty="0" smtClean="0"/>
              <a:t>if </a:t>
            </a:r>
            <a:r>
              <a:rPr lang="fr-FR" sz="2400" b="1" dirty="0"/>
              <a:t>cv2.waitKey(1) == 27:</a:t>
            </a:r>
          </a:p>
          <a:p>
            <a:pPr marL="0" lvl="0" indent="0">
              <a:buNone/>
            </a:pPr>
            <a:r>
              <a:rPr lang="fr-FR" sz="2400" b="1" dirty="0"/>
              <a:t>        break    </a:t>
            </a:r>
          </a:p>
          <a:p>
            <a:pPr marL="0" lvl="0" indent="0">
              <a:buNone/>
            </a:pPr>
            <a:r>
              <a:rPr lang="fr-FR" sz="2400" b="1" dirty="0"/>
              <a:t> </a:t>
            </a:r>
            <a:r>
              <a:rPr lang="fr-FR" sz="2400" b="1" dirty="0" err="1" smtClean="0"/>
              <a:t>cap.release</a:t>
            </a:r>
            <a:r>
              <a:rPr lang="fr-FR" sz="2400" b="1" dirty="0"/>
              <a:t>() </a:t>
            </a:r>
          </a:p>
          <a:p>
            <a:pPr marL="0" lvl="0" indent="0">
              <a:buNone/>
            </a:pPr>
            <a:r>
              <a:rPr lang="fr-FR" sz="2400" b="1" dirty="0"/>
              <a:t>cv2.destroyAllWindows()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77610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6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OpenCV bibliothèque favorite?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43753" y="1331260"/>
            <a:ext cx="11214847" cy="517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3400" dirty="0"/>
              <a:t>L'adoption massive d'</a:t>
            </a:r>
            <a:r>
              <a:rPr lang="fr-FR" sz="3400" dirty="0" err="1"/>
              <a:t>OpenCV</a:t>
            </a:r>
            <a:r>
              <a:rPr lang="fr-FR" sz="3400" dirty="0"/>
              <a:t> par la communauté de l'analyse et du traitement d'images s'explique par les facteurs suivants 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400" dirty="0"/>
              <a:t>Il s'agit d'une bibliothèque gratuite et simple d'utilisation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400" dirty="0"/>
              <a:t> Un grand nombre de ressources gratuites en ligne (articles, tutoriels, livres, </a:t>
            </a:r>
            <a:r>
              <a:rPr lang="fr-FR" sz="3400" dirty="0" err="1"/>
              <a:t>etc</a:t>
            </a:r>
            <a:r>
              <a:rPr lang="fr-FR" sz="3400" dirty="0"/>
              <a:t> ...)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400" dirty="0"/>
              <a:t>Ses codes sources sont ouverts . La communauté peut donc participer de manière active à son amélioration et à l'ajout de nouvelles fonctionnalités.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400" dirty="0"/>
              <a:t>Elle est disponible dans de nombreux langages différents (Python, Java, Matlab, C#, C++, JavaScript, etc.). 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400" dirty="0"/>
              <a:t>Elle est portable et s'exécute donc sur de nombreuses plateformes différentes telles que les </a:t>
            </a:r>
            <a:r>
              <a:rPr lang="fr-FR" sz="3400" u="sng" dirty="0">
                <a:solidFill>
                  <a:schemeClr val="hlink"/>
                </a:solidFill>
                <a:hlinkClick r:id="rId3"/>
              </a:rPr>
              <a:t>systèmes de vision embarqués</a:t>
            </a:r>
            <a:r>
              <a:rPr lang="fr-FR" sz="3400" dirty="0"/>
              <a:t> (</a:t>
            </a:r>
            <a:r>
              <a:rPr lang="fr-FR" sz="3400" u="sng" dirty="0" err="1">
                <a:solidFill>
                  <a:schemeClr val="hlink"/>
                </a:solidFill>
                <a:hlinkClick r:id="rId4"/>
              </a:rPr>
              <a:t>Raspberry</a:t>
            </a:r>
            <a:r>
              <a:rPr lang="fr-FR" sz="3400" u="sng" dirty="0">
                <a:solidFill>
                  <a:schemeClr val="hlink"/>
                </a:solidFill>
                <a:hlinkClick r:id="rId4"/>
              </a:rPr>
              <a:t> pi 4</a:t>
            </a:r>
            <a:r>
              <a:rPr lang="fr-FR" sz="3400" dirty="0"/>
              <a:t>, </a:t>
            </a:r>
            <a:r>
              <a:rPr lang="fr-FR" sz="3400" u="sng" dirty="0">
                <a:solidFill>
                  <a:schemeClr val="hlink"/>
                </a:solidFill>
                <a:hlinkClick r:id="rId5"/>
              </a:rPr>
              <a:t>Intel latte pandas</a:t>
            </a:r>
            <a:r>
              <a:rPr lang="fr-FR" sz="3400" dirty="0"/>
              <a:t>, </a:t>
            </a:r>
            <a:r>
              <a:rPr lang="fr-FR" sz="3400" u="sng" dirty="0">
                <a:solidFill>
                  <a:schemeClr val="hlink"/>
                </a:solidFill>
                <a:hlinkClick r:id="rId6"/>
              </a:rPr>
              <a:t>NVIDIA </a:t>
            </a:r>
            <a:r>
              <a:rPr lang="fr-FR" sz="3400" u="sng" dirty="0" err="1">
                <a:solidFill>
                  <a:schemeClr val="hlink"/>
                </a:solidFill>
                <a:hlinkClick r:id="rId6"/>
              </a:rPr>
              <a:t>Jetson</a:t>
            </a:r>
            <a:r>
              <a:rPr lang="fr-FR" sz="3400" u="sng" dirty="0">
                <a:solidFill>
                  <a:schemeClr val="hlink"/>
                </a:solidFill>
                <a:hlinkClick r:id="rId6"/>
              </a:rPr>
              <a:t> Nano</a:t>
            </a:r>
            <a:r>
              <a:rPr lang="fr-FR" sz="3400" dirty="0"/>
              <a:t>, etc...)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00" name="Google Shape;100;p3" descr="OpenCV — Wikipé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11834" y="48674"/>
            <a:ext cx="1041213" cy="128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6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Calibri"/>
              <a:buNone/>
            </a:pPr>
            <a:r>
              <a:rPr lang="fr-FR" sz="40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OpenCV bibliothèque favorite?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443753" y="1331260"/>
            <a:ext cx="11214847" cy="517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fr-FR" sz="3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                                           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                                                                                        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Raspberry pi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Jetson Nano Developer Kit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NVIDIA</a:t>
            </a:r>
            <a:r>
              <a:rPr lang="fr-FR" baseline="30000"/>
              <a:t>®</a:t>
            </a:r>
            <a:r>
              <a:rPr lang="fr-FR"/>
              <a:t> Jetson Nano</a:t>
            </a:r>
            <a:r>
              <a:rPr lang="fr-FR" baseline="30000"/>
              <a:t>™</a:t>
            </a:r>
            <a:r>
              <a:rPr lang="fr-FR"/>
              <a:t> Developer Kit is a small, powerful computer that lets you run multiple neural networks in parallel for applications like image classification, object detection, segmentation, and speech processing. All in an easy-to-use platform that runs in as little as 5 watts.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7" name="Google Shape;107;p4" descr="OpenCV — Wikip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1834" y="48674"/>
            <a:ext cx="1041213" cy="12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Jetson Nano Developer Ki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7353" y="1331259"/>
            <a:ext cx="3247071" cy="264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descr="Raspberry Pi 4 Specificati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9605" y="1647712"/>
            <a:ext cx="4552229" cy="271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869b0aa2a_0_0"/>
          <p:cNvSpPr txBox="1">
            <a:spLocks noGrp="1"/>
          </p:cNvSpPr>
          <p:nvPr>
            <p:ph type="title"/>
          </p:nvPr>
        </p:nvSpPr>
        <p:spPr>
          <a:xfrm>
            <a:off x="67175" y="60775"/>
            <a:ext cx="1069200" cy="69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TP1</a:t>
            </a:r>
            <a:endParaRPr/>
          </a:p>
        </p:txBody>
      </p:sp>
      <p:sp>
        <p:nvSpPr>
          <p:cNvPr id="115" name="Google Shape;115;g1e869b0aa2a_0_0"/>
          <p:cNvSpPr txBox="1">
            <a:spLocks noGrp="1"/>
          </p:cNvSpPr>
          <p:nvPr>
            <p:ph type="body" idx="1"/>
          </p:nvPr>
        </p:nvSpPr>
        <p:spPr>
          <a:xfrm>
            <a:off x="436225" y="750775"/>
            <a:ext cx="10917600" cy="3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fr-FR" sz="3400" b="1"/>
              <a:t>Installer Python et OpenCV sur Windows</a:t>
            </a:r>
            <a:endParaRPr sz="3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endParaRPr sz="13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/>
              <a:t>#1 Installer Python 3</a:t>
            </a:r>
            <a:endParaRPr sz="3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/>
              <a:t>Rendez-vous sur </a:t>
            </a:r>
            <a:r>
              <a:rPr lang="fr-FR" sz="3400">
                <a:solidFill>
                  <a:srgbClr val="1155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https://www.python.org/downloads/</a:t>
            </a:r>
            <a:endParaRPr sz="34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fr-FR" sz="3300"/>
              <a:t>Téléchargez la dernière version de Python disponible en 64bits </a:t>
            </a:r>
            <a:endParaRPr sz="1700" b="1">
              <a:solidFill>
                <a:srgbClr val="242424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16" name="Google Shape;116;g1e869b0aa2a_0_0" descr="OpenCV — Wikip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9626" y="60771"/>
            <a:ext cx="1225325" cy="1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e869b0aa2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25" y="3337825"/>
            <a:ext cx="7795500" cy="308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b324b3a4f_0_5"/>
          <p:cNvSpPr txBox="1">
            <a:spLocks noGrp="1"/>
          </p:cNvSpPr>
          <p:nvPr>
            <p:ph type="body" idx="1"/>
          </p:nvPr>
        </p:nvSpPr>
        <p:spPr>
          <a:xfrm>
            <a:off x="942625" y="0"/>
            <a:ext cx="10515600" cy="249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/>
              <a:t>Double-cliquez sur le fichier fraîchement téléchargé. </a:t>
            </a:r>
            <a:endParaRPr sz="33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/>
              <a:t>Cliquez sur "Customize installation",  "Advanced Options", cochez "Install for all users", "Associate files with Python", "Add Python to environment variables" and "Precompile standard library".  </a:t>
            </a:r>
            <a:endParaRPr sz="3300"/>
          </a:p>
        </p:txBody>
      </p:sp>
      <p:pic>
        <p:nvPicPr>
          <p:cNvPr id="123" name="Google Shape;123;g28b324b3a4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925" y="2056050"/>
            <a:ext cx="639127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8b324b3a4f_0_5"/>
          <p:cNvSpPr txBox="1"/>
          <p:nvPr/>
        </p:nvSpPr>
        <p:spPr>
          <a:xfrm>
            <a:off x="191475" y="6027975"/>
            <a:ext cx="11400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rgbClr val="787976"/>
                </a:solidFill>
                <a:highlight>
                  <a:srgbClr val="FFFFFF"/>
                </a:highlight>
              </a:rPr>
              <a:t>Cliquez sur Install, une nouvelle s'affiche pour vous dire que Python s'est bien installé puis appuyez sur "Close".</a:t>
            </a:r>
            <a:endParaRPr sz="1700">
              <a:solidFill>
                <a:srgbClr val="78797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324b3a4f_0_12"/>
          <p:cNvSpPr txBox="1">
            <a:spLocks noGrp="1"/>
          </p:cNvSpPr>
          <p:nvPr>
            <p:ph type="body" idx="1"/>
          </p:nvPr>
        </p:nvSpPr>
        <p:spPr>
          <a:xfrm>
            <a:off x="768575" y="589800"/>
            <a:ext cx="10515600" cy="11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Accédez à l’invite de commande en tapant la commande </a:t>
            </a:r>
            <a:r>
              <a:rPr lang="fr-FR" sz="2900" b="1"/>
              <a:t>cmd </a:t>
            </a:r>
            <a:endParaRPr sz="2900" b="1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fr-FR" sz="2900"/>
              <a:t>tapez</a:t>
            </a:r>
            <a:r>
              <a:rPr lang="fr-FR" sz="2900" b="1"/>
              <a:t> python</a:t>
            </a:r>
            <a:endParaRPr sz="2900" b="1"/>
          </a:p>
        </p:txBody>
      </p:sp>
      <p:pic>
        <p:nvPicPr>
          <p:cNvPr id="130" name="Google Shape;130;g28b324b3a4f_0_12"/>
          <p:cNvPicPr preferRelativeResize="0"/>
          <p:nvPr/>
        </p:nvPicPr>
        <p:blipFill rotWithShape="1">
          <a:blip r:embed="rId3">
            <a:alphaModFix/>
          </a:blip>
          <a:srcRect l="8418" t="17875" r="29132" b="16335"/>
          <a:stretch/>
        </p:blipFill>
        <p:spPr>
          <a:xfrm>
            <a:off x="2541275" y="2071325"/>
            <a:ext cx="5845980" cy="35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b324b3a4f_0_12"/>
          <p:cNvSpPr txBox="1"/>
          <p:nvPr/>
        </p:nvSpPr>
        <p:spPr>
          <a:xfrm>
            <a:off x="1375075" y="5622175"/>
            <a:ext cx="72585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Tapez "quit()" (toujours sans ") et passez à l'étape #2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b324b3a4f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>
                <a:solidFill>
                  <a:srgbClr val="FF0000"/>
                </a:solidFill>
              </a:rPr>
              <a:t>#2 Installer Open CV</a:t>
            </a:r>
            <a:endParaRPr sz="34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137" name="Google Shape;137;g28b324b3a4f_0_24"/>
          <p:cNvSpPr txBox="1">
            <a:spLocks noGrp="1"/>
          </p:cNvSpPr>
          <p:nvPr>
            <p:ph type="body" idx="1"/>
          </p:nvPr>
        </p:nvSpPr>
        <p:spPr>
          <a:xfrm>
            <a:off x="400350" y="1825625"/>
            <a:ext cx="10953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dirty="0"/>
              <a:t>Accéder à l’invite de commandes et tapez les ligne suivantes :</a:t>
            </a:r>
            <a:endParaRPr sz="3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 dirty="0"/>
              <a:t>python -m </a:t>
            </a:r>
            <a:r>
              <a:rPr lang="fr-FR" sz="3400" b="1" dirty="0" err="1"/>
              <a:t>pip</a:t>
            </a:r>
            <a:r>
              <a:rPr lang="fr-FR" sz="3400" b="1" dirty="0"/>
              <a:t> </a:t>
            </a:r>
            <a:r>
              <a:rPr lang="fr-FR" sz="3400" b="1" dirty="0" err="1"/>
              <a:t>install</a:t>
            </a:r>
            <a:r>
              <a:rPr lang="fr-FR" sz="3400" b="1" dirty="0"/>
              <a:t> </a:t>
            </a:r>
            <a:r>
              <a:rPr lang="fr-FR" sz="3400" b="1" dirty="0" err="1"/>
              <a:t>numpy</a:t>
            </a:r>
            <a:endParaRPr sz="3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0"/>
              <a:buFont typeface="Arial"/>
              <a:buNone/>
            </a:pPr>
            <a:r>
              <a:rPr lang="fr-FR" sz="4105" dirty="0"/>
              <a:t> </a:t>
            </a:r>
            <a:r>
              <a:rPr lang="fr-FR" sz="1905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Pip</a:t>
            </a:r>
            <a:r>
              <a:rPr lang="fr-FR" sz="1905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est un système de gestion de paquets utilisé pour installer et gérer des librairies écrites en Python</a:t>
            </a:r>
            <a:endParaRPr sz="4105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dirty="0"/>
              <a:t/>
            </a:r>
            <a:br>
              <a:rPr lang="fr-FR" sz="3400" dirty="0"/>
            </a:br>
            <a:endParaRPr sz="3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 dirty="0"/>
              <a:t>python -m </a:t>
            </a:r>
            <a:r>
              <a:rPr lang="fr-FR" sz="3400" b="1" dirty="0" err="1"/>
              <a:t>pip</a:t>
            </a:r>
            <a:r>
              <a:rPr lang="fr-FR" sz="3400" b="1" dirty="0"/>
              <a:t> </a:t>
            </a:r>
            <a:r>
              <a:rPr lang="fr-FR" sz="3400" b="1" dirty="0" err="1"/>
              <a:t>install</a:t>
            </a:r>
            <a:r>
              <a:rPr lang="fr-FR" sz="3400" b="1" dirty="0"/>
              <a:t> </a:t>
            </a:r>
            <a:r>
              <a:rPr lang="fr-FR" sz="3400" b="1" dirty="0" err="1"/>
              <a:t>imutils</a:t>
            </a:r>
            <a:r>
              <a:rPr lang="fr-FR" sz="3400" b="1" dirty="0"/>
              <a:t/>
            </a:r>
            <a:br>
              <a:rPr lang="fr-FR" sz="3400" b="1" dirty="0"/>
            </a:br>
            <a:endParaRPr sz="3400"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 dirty="0"/>
              <a:t>python -m </a:t>
            </a:r>
            <a:r>
              <a:rPr lang="fr-FR" sz="3400" b="1" dirty="0" err="1"/>
              <a:t>pip</a:t>
            </a:r>
            <a:r>
              <a:rPr lang="fr-FR" sz="3400" b="1" dirty="0"/>
              <a:t> </a:t>
            </a:r>
            <a:r>
              <a:rPr lang="fr-FR" sz="3400" b="1" dirty="0" err="1"/>
              <a:t>install</a:t>
            </a:r>
            <a:r>
              <a:rPr lang="fr-FR" sz="3400" b="1" dirty="0"/>
              <a:t> </a:t>
            </a:r>
            <a:r>
              <a:rPr lang="fr-FR" sz="3400" b="1" dirty="0" err="1"/>
              <a:t>opencv</a:t>
            </a:r>
            <a:r>
              <a:rPr lang="fr-FR" sz="3400" b="1" dirty="0"/>
              <a:t>-</a:t>
            </a:r>
            <a:r>
              <a:rPr lang="fr-FR" sz="3400" b="1" dirty="0" err="1"/>
              <a:t>contrib</a:t>
            </a:r>
            <a:r>
              <a:rPr lang="fr-FR" sz="3400" b="1" dirty="0"/>
              <a:t>-python</a:t>
            </a:r>
            <a:br>
              <a:rPr lang="fr-FR" sz="3400" b="1" dirty="0"/>
            </a:br>
            <a:endParaRPr sz="3400"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dirty="0"/>
              <a:t>C'est terminé :) ! </a:t>
            </a:r>
            <a:r>
              <a:rPr lang="fr-FR" sz="3400" dirty="0" err="1"/>
              <a:t>OpenCV</a:t>
            </a:r>
            <a:r>
              <a:rPr lang="fr-FR" sz="3400" dirty="0"/>
              <a:t> est installé sur votre ordinateur Windows !!</a:t>
            </a:r>
            <a:endParaRPr sz="3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b324b3a4f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Testez votre installation</a:t>
            </a:r>
            <a:endParaRPr/>
          </a:p>
        </p:txBody>
      </p:sp>
      <p:sp>
        <p:nvSpPr>
          <p:cNvPr id="143" name="Google Shape;143;g28b324b3a4f_0_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import cv2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import numpy as np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img=cv2.imread('C:/Users/intel i7/Desktop/image.jpeg',1)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img = cv2.resize(img,(500,500))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cv2.imshow("image", img)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cv2.waitKey(0)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1347</Words>
  <Application>Microsoft Office PowerPoint</Application>
  <PresentationFormat>Grand écran</PresentationFormat>
  <Paragraphs>218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Noto Sans Symbols</vt:lpstr>
      <vt:lpstr>Calibri</vt:lpstr>
      <vt:lpstr>Courier New</vt:lpstr>
      <vt:lpstr>Georgia</vt:lpstr>
      <vt:lpstr>Roboto</vt:lpstr>
      <vt:lpstr>Arial</vt:lpstr>
      <vt:lpstr>Thème Office</vt:lpstr>
      <vt:lpstr>Présentation PowerPoint</vt:lpstr>
      <vt:lpstr>Présentation PowerPoint</vt:lpstr>
      <vt:lpstr>OpenCV bibliothèque favorite?</vt:lpstr>
      <vt:lpstr>OpenCV bibliothèque favorite?</vt:lpstr>
      <vt:lpstr>TP1</vt:lpstr>
      <vt:lpstr>Présentation PowerPoint</vt:lpstr>
      <vt:lpstr>Présentation PowerPoint</vt:lpstr>
      <vt:lpstr>#2 Installer Open CV  </vt:lpstr>
      <vt:lpstr>Testez votre installation</vt:lpstr>
      <vt:lpstr>TP1</vt:lpstr>
      <vt:lpstr>TP1</vt:lpstr>
      <vt:lpstr>TP1</vt:lpstr>
      <vt:lpstr>TP1</vt:lpstr>
      <vt:lpstr>TP1</vt:lpstr>
      <vt:lpstr>TP1</vt:lpstr>
      <vt:lpstr>TP1</vt:lpstr>
      <vt:lpstr>TP1</vt:lpstr>
      <vt:lpstr>TP1</vt:lpstr>
      <vt:lpstr>Lecture d’une sequence vidéo</vt:lpstr>
      <vt:lpstr>Lecture d’une sequence vidéo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intel i7</dc:creator>
  <cp:lastModifiedBy>intel i7</cp:lastModifiedBy>
  <cp:revision>7</cp:revision>
  <dcterms:created xsi:type="dcterms:W3CDTF">2023-10-01T15:42:18Z</dcterms:created>
  <dcterms:modified xsi:type="dcterms:W3CDTF">2023-10-21T14:25:09Z</dcterms:modified>
</cp:coreProperties>
</file>