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OBS! Avskräckande exempel...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Exemplet är skrivet i C# men samma principer gäller för JavaScript.</a:t>
            </a:r>
          </a:p>
          <a:p>
            <a:pPr>
              <a:defRPr sz="1100"/>
            </a:pPr>
            <a:r>
              <a:t>För att lösa frågan behöver vi ta reda på om variabeln ska heta </a:t>
            </a:r>
            <a:r>
              <a:rPr i="1"/>
              <a:t>dirCount </a:t>
            </a:r>
            <a:r>
              <a:t>eller </a:t>
            </a:r>
            <a:r>
              <a:rPr i="1"/>
              <a:t>allCount </a:t>
            </a:r>
            <a:r>
              <a:t>i framtiden.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OBS! Avbryt proceduren om Git rapporterar något fel i processen!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Grönt för tillägg (additions) rött för borttagning (deletion)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På Windows använder man Git Bash. På MacOs och Linux använder man den inbyggda terminalen.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Alternativ till </a:t>
            </a:r>
            <a:r>
              <a:rPr i="1"/>
              <a:t>less</a:t>
            </a:r>
            <a:r>
              <a:t> är </a:t>
            </a:r>
            <a:r>
              <a:rPr i="1"/>
              <a:t>more</a:t>
            </a:r>
            <a:r>
              <a:t> och </a:t>
            </a:r>
            <a:r>
              <a:rPr i="1"/>
              <a:t>cat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Alternativ till </a:t>
            </a:r>
            <a:r>
              <a:rPr i="1"/>
              <a:t>less</a:t>
            </a:r>
            <a:r>
              <a:t> är </a:t>
            </a:r>
            <a:r>
              <a:rPr i="1"/>
              <a:t>more</a:t>
            </a:r>
            <a:r>
              <a:t> och </a:t>
            </a:r>
            <a:r>
              <a:rPr i="1"/>
              <a:t>cat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OBS! Avbryt proceduren om Git rapporterar något fel i processen!</a:t>
            </a:r>
          </a:p>
          <a:p>
            <a:pPr>
              <a:defRPr sz="1100"/>
            </a:pPr>
            <a:r>
              <a:t>git checkout -b</a:t>
            </a:r>
          </a:p>
          <a:p>
            <a:pPr>
              <a:defRPr sz="1100"/>
            </a:pPr>
            <a:r>
              <a:t>gör samma sak som:</a:t>
            </a:r>
          </a:p>
          <a:p>
            <a:pPr>
              <a:defRPr sz="1100"/>
            </a:pPr>
            <a:r>
              <a:t>git checkout + git branch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OBS! Avbryt proceduren om Git rapporterar något fel i processen!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Git är rätt bra på att göra merge, men ibland kan </a:t>
            </a:r>
            <a:r>
              <a:rPr i="1"/>
              <a:t>auto merge</a:t>
            </a:r>
            <a:r>
              <a:t> göra fel. Om saker inte fungerar kan man kontrollera att det blev en bra merge.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Två programmerare har implementerat en feature på olika sätt. Den som skriver koden har gjort ändringen som ligger i HEAD, returnera objekt.</a:t>
            </a:r>
          </a:p>
          <a:p>
            <a:pPr>
              <a:defRPr sz="1100"/>
            </a:pPr>
            <a:r>
              <a:t>En annan programmerare har löst uppgiften så att funktionen returnerar en sträng i stället.</a:t>
            </a:r>
          </a:p>
          <a:p>
            <a:pPr>
              <a:defRPr sz="1100"/>
            </a:pPr>
            <a:r>
              <a:t>Nu gäller det att bestämma vilken lösning man vill behålla.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Brödtext nivå ett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rödtext nivå ett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9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Titeltext</a:t>
            </a:r>
          </a:p>
        </p:txBody>
      </p:sp>
      <p:sp>
        <p:nvSpPr>
          <p:cNvPr id="2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9" name="Brödtext nivå et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Brödtext nivå ett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el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56" name="Brödtext nivå ett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7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Titeltext</a:t>
            </a:r>
          </a:p>
        </p:txBody>
      </p:sp>
      <p:sp>
        <p:nvSpPr>
          <p:cNvPr id="6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el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Titeltext</a:t>
            </a:r>
          </a:p>
        </p:txBody>
      </p:sp>
      <p:sp>
        <p:nvSpPr>
          <p:cNvPr id="74" name="Brödtext nivå ett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rödtext nivå ett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84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Brödtext nivå ett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" name="Diabildsnumm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uides.github.com/introduction/git-handbook/" TargetMode="External"/><Relationship Id="rId3" Type="http://schemas.openxmlformats.org/officeDocument/2006/relationships/hyperlink" Target="https://github.com/foundersandcoders/git-workflow-workshop-for-two" TargetMode="External"/><Relationship Id="rId4" Type="http://schemas.openxmlformats.org/officeDocument/2006/relationships/hyperlink" Target="https://github.com/foundersandcoders/git-workflow-workshop-for-two/blob/master/images/git-flow-summary-table.png" TargetMode="External"/><Relationship Id="rId5" Type="http://schemas.openxmlformats.org/officeDocument/2006/relationships/hyperlink" Target="https://try.github.io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Versionshantering</a:t>
            </a:r>
            <a:br/>
            <a:r>
              <a:t>med Git och GitHub</a:t>
            </a:r>
          </a:p>
        </p:txBody>
      </p:sp>
      <p:pic>
        <p:nvPicPr>
          <p:cNvPr id="110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4413594"/>
            <a:ext cx="2614752" cy="65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56;p13"/>
          <p:cNvSpPr txBox="1"/>
          <p:nvPr/>
        </p:nvSpPr>
        <p:spPr>
          <a:xfrm>
            <a:off x="6476999" y="4417900"/>
            <a:ext cx="2666702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r">
              <a:defRPr sz="1800"/>
            </a:pPr>
            <a:r>
              <a:t>David Andersson</a:t>
            </a:r>
          </a:p>
          <a:p>
            <a:pPr algn="r">
              <a:defRPr sz="1800"/>
            </a:pPr>
            <a:r>
              <a:t>ZoCom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17;p22" descr="Google Shape;1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94" y="0"/>
            <a:ext cx="8340812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22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 grunder</a:t>
            </a:r>
          </a:p>
        </p:txBody>
      </p:sp>
      <p:sp>
        <p:nvSpPr>
          <p:cNvPr id="165" name="Google Shape;123;p23"/>
          <p:cNvSpPr txBox="1"/>
          <p:nvPr>
            <p:ph type="body" idx="1"/>
          </p:nvPr>
        </p:nvSpPr>
        <p:spPr>
          <a:xfrm>
            <a:off x="311724" y="12854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Från början ligger filerna i </a:t>
            </a:r>
            <a:r>
              <a:rPr i="1"/>
              <a:t>working directory</a:t>
            </a:r>
            <a:r>
              <a:t>. Om det finns ändringar så säger vi att w.d. är smutsigt (eng. </a:t>
            </a:r>
            <a:r>
              <a:rPr i="1"/>
              <a:t>dirty</a:t>
            </a:r>
            <a:r>
              <a:t>).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Kommandot </a:t>
            </a:r>
            <a:r>
              <a:rPr i="1"/>
              <a:t>git add</a:t>
            </a:r>
            <a:r>
              <a:t> lägger till våra ändringar i </a:t>
            </a:r>
            <a:r>
              <a:rPr i="1"/>
              <a:t>staging area</a:t>
            </a:r>
            <a:r>
              <a:t>. När man lagt till allt man vill spara skriver man </a:t>
            </a:r>
            <a:r>
              <a:rPr i="1"/>
              <a:t>git commit </a:t>
            </a:r>
            <a:r>
              <a:t>för att skapa en ny "återställningspunkt" i repot.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$ git add --all</a:t>
            </a:r>
            <a:br/>
            <a:r>
              <a:t>$ git commit -m "Added new files to project"</a:t>
            </a:r>
            <a:br/>
            <a:r>
              <a:t>$ git status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Alla ändringar är sparade. Nu är repot </a:t>
            </a:r>
            <a:r>
              <a:rPr i="1"/>
              <a:t>rent</a:t>
            </a:r>
            <a:r>
              <a:t> (eng. </a:t>
            </a:r>
            <a:r>
              <a:rPr i="1"/>
              <a:t>clean</a:t>
            </a:r>
            <a:r>
              <a:t>) igen.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28;p24" descr="Google Shape;12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374"/>
            <a:ext cx="9144000" cy="476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33;p25" descr="Google Shape;133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212" y="0"/>
            <a:ext cx="7951576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38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 workflow</a:t>
            </a:r>
          </a:p>
        </p:txBody>
      </p:sp>
      <p:sp>
        <p:nvSpPr>
          <p:cNvPr id="172" name="Google Shape;139;p26"/>
          <p:cNvSpPr txBox="1"/>
          <p:nvPr>
            <p:ph type="body" idx="1"/>
          </p:nvPr>
        </p:nvSpPr>
        <p:spPr>
          <a:xfrm>
            <a:off x="311724" y="12854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 hjälper oss att ha rätt versioner av filer, när vi samarbetar flera personer med ett projekt. Alla repo har en </a:t>
            </a:r>
            <a:r>
              <a:rPr i="1"/>
              <a:t>branch </a:t>
            </a:r>
            <a:r>
              <a:t>från början: </a:t>
            </a:r>
            <a:r>
              <a:rPr i="1"/>
              <a:t>master</a:t>
            </a:r>
            <a:r>
              <a:t>. När jag vill börja med koden så ska jag skapa en ny </a:t>
            </a:r>
            <a:r>
              <a:rPr i="1"/>
              <a:t>branch</a:t>
            </a:r>
            <a:r>
              <a:t> genom att kopiera </a:t>
            </a:r>
            <a:r>
              <a:rPr i="1"/>
              <a:t>master</a:t>
            </a:r>
            <a:r>
              <a:t> från servern som vi använder. Sedan gör jag mina commits mot den branchen.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När man är klar med en </a:t>
            </a:r>
            <a:r>
              <a:rPr i="1"/>
              <a:t>feature</a:t>
            </a:r>
            <a:r>
              <a:t> så behöver man skicka tillbaka den till master-branchen, så att de andra i teamet kan komma åt min nya kod. Sist behöver man </a:t>
            </a:r>
            <a:r>
              <a:rPr i="1"/>
              <a:t>pusha</a:t>
            </a:r>
            <a:r>
              <a:t> ändringarna till servern.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Om vi arbetar med GitHub så kan man i stället för </a:t>
            </a:r>
            <a:r>
              <a:rPr i="1"/>
              <a:t>merge</a:t>
            </a:r>
            <a:r>
              <a:t> göra en </a:t>
            </a:r>
            <a:r>
              <a:rPr i="1"/>
              <a:t>pull request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44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93C47D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 workflow del 1/2</a:t>
            </a:r>
          </a:p>
        </p:txBody>
      </p:sp>
      <p:sp>
        <p:nvSpPr>
          <p:cNvPr id="175" name="Google Shape;145;p27"/>
          <p:cNvSpPr txBox="1"/>
          <p:nvPr>
            <p:ph type="body" idx="1"/>
          </p:nvPr>
        </p:nvSpPr>
        <p:spPr>
          <a:xfrm>
            <a:off x="311725" y="1133049"/>
            <a:ext cx="8739600" cy="3604202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692">
                <a:latin typeface="Consolas"/>
                <a:ea typeface="Consolas"/>
                <a:cs typeface="Consolas"/>
                <a:sym typeface="Consolas"/>
              </a:defRPr>
            </a:pPr>
            <a:r>
              <a:t>$ git checkout master  			 // gå till master-branchen</a:t>
            </a:r>
            <a:br/>
            <a:r>
              <a:t>$ git pull             			 // hämta senaste versionen</a:t>
            </a:r>
            <a:br/>
            <a:r>
              <a:t>$ git checkout -b </a:t>
            </a:r>
            <a:r>
              <a:rPr i="1"/>
              <a:t>feature-branch</a:t>
            </a:r>
            <a:r>
              <a:t>	 // skapa och byt till branch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692">
                <a:latin typeface="Consolas"/>
                <a:ea typeface="Consolas"/>
                <a:cs typeface="Consolas"/>
                <a:sym typeface="Consolas"/>
              </a:defRPr>
            </a:pPr>
            <a:r>
              <a:t>$ git add .                 // efter att vi har gjort ändringar</a:t>
            </a:r>
            <a:br/>
            <a:r>
              <a:t>$ git commit -m </a:t>
            </a:r>
            <a:r>
              <a:rPr i="1"/>
              <a:t>"feature is complete"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692">
                <a:latin typeface="Consolas"/>
                <a:ea typeface="Consolas"/>
                <a:cs typeface="Consolas"/>
                <a:sym typeface="Consolas"/>
              </a:defRPr>
            </a:pPr>
            <a:r>
              <a:t>$ git fetch</a:t>
            </a:r>
            <a:br/>
            <a:r>
              <a:t>$ git status                      // kontrollera så allt är okej</a:t>
            </a:r>
            <a:br/>
            <a:r>
              <a:t>$ git push origin feature-branch	 // skicka min branch till servern</a:t>
            </a:r>
            <a:br/>
            <a:r>
              <a:t>$ git 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50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93C47D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 workflow del 2/2</a:t>
            </a:r>
          </a:p>
        </p:txBody>
      </p:sp>
      <p:sp>
        <p:nvSpPr>
          <p:cNvPr id="180" name="Google Shape;151;p28"/>
          <p:cNvSpPr txBox="1"/>
          <p:nvPr>
            <p:ph type="body" idx="1"/>
          </p:nvPr>
        </p:nvSpPr>
        <p:spPr>
          <a:xfrm>
            <a:off x="311724" y="11330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buSz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Nu ska vi kopiera över ändringarna till master-branchen.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$ git checkout master  			 // gå till master-branchen</a:t>
            </a:r>
            <a:br/>
            <a:r>
              <a:t>$ git fetch						 // hämta senaste versionen</a:t>
            </a:r>
            <a:br/>
            <a:r>
              <a:t>$ git merge </a:t>
            </a:r>
            <a:r>
              <a:rPr i="1"/>
              <a:t>feature-branch</a:t>
            </a:r>
            <a:r>
              <a:t>	 	 // dra in ändringar till master</a:t>
            </a:r>
            <a:br/>
            <a:r>
              <a:t>$ git status                      // kontrollera så allt är okej</a:t>
            </a:r>
            <a:br/>
            <a:r>
              <a:t>$ git push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När man gör </a:t>
            </a:r>
            <a:r>
              <a:rPr i="1"/>
              <a:t>merge</a:t>
            </a:r>
            <a:r>
              <a:t> kan eventuella konflikter bli synliga. De måste lösas genom att man ändrar i filerna som har konflikter och skapar en ny commit.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56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E06666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Konflikter!</a:t>
            </a:r>
          </a:p>
        </p:txBody>
      </p:sp>
      <p:sp>
        <p:nvSpPr>
          <p:cNvPr id="185" name="Google Shape;157;p29"/>
          <p:cNvSpPr txBox="1"/>
          <p:nvPr>
            <p:ph type="body" idx="1"/>
          </p:nvPr>
        </p:nvSpPr>
        <p:spPr>
          <a:xfrm>
            <a:off x="311699" y="1152475"/>
            <a:ext cx="8520602" cy="3791100"/>
          </a:xfrm>
          <a:prstGeom prst="rect">
            <a:avLst/>
          </a:prstGeom>
          <a:ln w="76200">
            <a:solidFill>
              <a:srgbClr val="E06666"/>
            </a:solidFill>
            <a:round/>
          </a:ln>
        </p:spPr>
        <p:txBody>
          <a:bodyPr/>
          <a:lstStyle/>
          <a:p>
            <a:pPr marL="0" indent="0">
              <a:buSzTx/>
              <a:buNone/>
            </a:pPr>
            <a:r>
              <a:t>En konflikt beror på att två användare har committat ändringar som motsäger varandra. Precis som i verkligheten är konflikter något som inträffar naturligt och som man behöver lära sig att hantera på ett klokt sätt.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Konflikter löses genom att man skapar en ny commit, som innehåller de ändringar som man vill spara från båda konflikt-committs. Om ändringarna är i olika filer löser Git konflikten automatiskt! Annars måste man tala om det själv, genom en </a:t>
            </a:r>
            <a:r>
              <a:rPr i="1"/>
              <a:t>merge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62;p3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EA9999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Exempel konflikt - vad har hänt?</a:t>
            </a:r>
          </a:p>
        </p:txBody>
      </p:sp>
      <p:sp>
        <p:nvSpPr>
          <p:cNvPr id="190" name="Google Shape;163;p30"/>
          <p:cNvSpPr txBox="1"/>
          <p:nvPr>
            <p:ph type="body" idx="1"/>
          </p:nvPr>
        </p:nvSpPr>
        <p:spPr>
          <a:xfrm>
            <a:off x="311724" y="1285449"/>
            <a:ext cx="8520602" cy="3312302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buSz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function getCountry() { /* TODO */ }  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← före konflikten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function getCountry() {</a:t>
            </a:r>
            <a:br/>
            <a:r>
              <a:t>&lt;&lt;&lt;&lt;&lt;&lt;&lt; HEAD						</a:t>
            </a:r>
            <a:r>
              <a:rPr>
                <a:latin typeface="+mn-lt"/>
                <a:ea typeface="+mn-ea"/>
                <a:cs typeface="+mn-cs"/>
                <a:sym typeface="Arial"/>
              </a:rPr>
              <a:t>	     ← conflict marker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t>    return { name: 'Sweden', continent: 'Europe' };</a:t>
            </a:r>
            <a:br/>
            <a:r>
              <a:t>=======							</a:t>
            </a:r>
            <a:r>
              <a:rPr>
                <a:latin typeface="+mn-lt"/>
                <a:ea typeface="+mn-ea"/>
                <a:cs typeface="+mn-cs"/>
                <a:sym typeface="Arial"/>
              </a:rPr>
              <a:t>	            ← conflict marker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t>    return 'Sweden';</a:t>
            </a:r>
            <a:br/>
            <a:r>
              <a:t>&gt;&gt;&gt;&gt;&gt;&gt;&gt; enabled country names 		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    ← conflict marker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68;p3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Exempel merge-situation</a:t>
            </a:r>
          </a:p>
        </p:txBody>
      </p:sp>
      <p:sp>
        <p:nvSpPr>
          <p:cNvPr id="195" name="Google Shape;169;p31"/>
          <p:cNvSpPr txBox="1"/>
          <p:nvPr>
            <p:ph type="body" sz="half" idx="1"/>
          </p:nvPr>
        </p:nvSpPr>
        <p:spPr>
          <a:xfrm>
            <a:off x="311700" y="1152474"/>
            <a:ext cx="3937500" cy="39909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HEAD</a:t>
            </a:r>
            <a:br/>
            <a:r>
              <a:rPr>
                <a:latin typeface="+mn-lt"/>
                <a:ea typeface="+mn-ea"/>
                <a:cs typeface="+mn-cs"/>
                <a:sym typeface="Arial"/>
              </a:rPr>
              <a:t>Min lokala branch,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>
                <a:latin typeface="+mn-lt"/>
                <a:ea typeface="+mn-ea"/>
                <a:cs typeface="+mn-cs"/>
                <a:sym typeface="Arial"/>
              </a:rPr>
              <a:t>där jag befinner mig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src-branch</a:t>
            </a:r>
            <a:br/>
            <a:r>
              <a:rPr>
                <a:latin typeface="+mn-lt"/>
                <a:ea typeface="+mn-ea"/>
                <a:cs typeface="+mn-cs"/>
                <a:sym typeface="Arial"/>
              </a:rPr>
              <a:t>Den branch som ligger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>
                <a:latin typeface="+mn-lt"/>
                <a:ea typeface="+mn-ea"/>
                <a:cs typeface="+mn-cs"/>
                <a:sym typeface="Arial"/>
              </a:rPr>
              <a:t>på servern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Någon har bytt namn på variabeln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dirCount</a:t>
            </a:r>
            <a:r>
              <a:t> till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allCount</a:t>
            </a:r>
            <a:r>
              <a:t>.</a:t>
            </a:r>
          </a:p>
        </p:txBody>
      </p:sp>
      <p:pic>
        <p:nvPicPr>
          <p:cNvPr id="196" name="Google Shape;170;p31" descr="Google Shape;170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663" y="1152475"/>
            <a:ext cx="5972176" cy="252412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oogle Shape;171;p31"/>
          <p:cNvSpPr/>
          <p:nvPr/>
        </p:nvSpPr>
        <p:spPr>
          <a:xfrm>
            <a:off x="2462800" y="2067124"/>
            <a:ext cx="2792400" cy="32370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Google Shape;172;p31"/>
          <p:cNvSpPr/>
          <p:nvPr/>
        </p:nvSpPr>
        <p:spPr>
          <a:xfrm>
            <a:off x="2816574" y="2923700"/>
            <a:ext cx="239760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Varför versionshantering?</a:t>
            </a:r>
          </a:p>
        </p:txBody>
      </p:sp>
      <p:sp>
        <p:nvSpPr>
          <p:cNvPr id="114" name="Google Shape;62;p14"/>
          <p:cNvSpPr txBox="1"/>
          <p:nvPr>
            <p:ph type="body" idx="1"/>
          </p:nvPr>
        </p:nvSpPr>
        <p:spPr>
          <a:xfrm>
            <a:off x="311699" y="1709574"/>
            <a:ext cx="8520602" cy="2248501"/>
          </a:xfrm>
          <a:prstGeom prst="rect">
            <a:avLst/>
          </a:prstGeom>
        </p:spPr>
        <p:txBody>
          <a:bodyPr/>
          <a:lstStyle/>
          <a:p>
            <a:pPr marL="434340" indent="-325754" defTabSz="868680">
              <a:buSzPts val="1700"/>
              <a:defRPr sz="1710"/>
            </a:pPr>
            <a:r>
              <a:t>ProjectDescription.txt</a:t>
            </a:r>
          </a:p>
          <a:p>
            <a:pPr marL="434340" indent="-325754" defTabSz="868680">
              <a:buSzPts val="1700"/>
              <a:defRPr sz="1710"/>
            </a:pPr>
            <a:r>
              <a:t>ProjectDescription_Davids ändringar.txt</a:t>
            </a:r>
          </a:p>
          <a:p>
            <a:pPr marL="434340" indent="-325754" defTabSz="868680">
              <a:buSzPts val="1700"/>
              <a:defRPr sz="1710"/>
            </a:pPr>
            <a:r>
              <a:t>ProjectDescription_new.txt</a:t>
            </a:r>
          </a:p>
          <a:p>
            <a:pPr marL="434340" indent="-325754" defTabSz="868680">
              <a:buSzPts val="1700"/>
              <a:defRPr sz="1710"/>
            </a:pPr>
            <a:r>
              <a:t>ProjectDescription2.txt</a:t>
            </a:r>
          </a:p>
          <a:p>
            <a:pPr marL="434340" indent="-325754" defTabSz="868680">
              <a:buSzPts val="1700"/>
              <a:defRPr sz="1710"/>
            </a:pPr>
            <a:r>
              <a:t>ProjectDescription2 - kopia.txt</a:t>
            </a:r>
          </a:p>
          <a:p>
            <a:pPr marL="434340" indent="-325754" defTabSz="868680">
              <a:buSzPts val="1700"/>
              <a:defRPr sz="1710"/>
            </a:pPr>
            <a:r>
              <a:t>ProjectDescription 2015-11-10.txt</a:t>
            </a:r>
          </a:p>
          <a:p>
            <a:pPr marL="434340" indent="-325754" defTabSz="868680">
              <a:buSzPts val="1700"/>
              <a:defRPr sz="1710"/>
            </a:pPr>
            <a:r>
              <a:t>… </a:t>
            </a:r>
          </a:p>
        </p:txBody>
      </p:sp>
      <p:sp>
        <p:nvSpPr>
          <p:cNvPr id="115" name="Google Shape;63;p14"/>
          <p:cNvSpPr txBox="1"/>
          <p:nvPr/>
        </p:nvSpPr>
        <p:spPr>
          <a:xfrm>
            <a:off x="311699" y="1152474"/>
            <a:ext cx="8520602" cy="709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C:\ImportantDocuments\</a:t>
            </a:r>
          </a:p>
        </p:txBody>
      </p:sp>
      <p:sp>
        <p:nvSpPr>
          <p:cNvPr id="116" name="Google Shape;64;p14"/>
          <p:cNvSpPr txBox="1"/>
          <p:nvPr/>
        </p:nvSpPr>
        <p:spPr>
          <a:xfrm>
            <a:off x="311699" y="4048074"/>
            <a:ext cx="8520602" cy="709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Hur ska vi hitta rätt version?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77;p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EA9999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 konfliktlösning</a:t>
            </a:r>
          </a:p>
        </p:txBody>
      </p:sp>
      <p:sp>
        <p:nvSpPr>
          <p:cNvPr id="203" name="Google Shape;178;p32"/>
          <p:cNvSpPr txBox="1"/>
          <p:nvPr>
            <p:ph type="body" idx="1"/>
          </p:nvPr>
        </p:nvSpPr>
        <p:spPr>
          <a:xfrm>
            <a:off x="311724" y="12854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Öppna en fil. Leta upp taggarna som visar var konflikten är.</a:t>
            </a:r>
            <a:br/>
            <a:r>
              <a:t>Bestäm hur vi bäst löser konflikten. Det finns tre alternativ:</a:t>
            </a:r>
            <a:br/>
            <a:r>
              <a:t>vi kan behålla </a:t>
            </a:r>
            <a:r>
              <a:rPr b="1"/>
              <a:t>min kod</a:t>
            </a:r>
            <a:r>
              <a:t>, </a:t>
            </a:r>
            <a:r>
              <a:rPr b="1"/>
              <a:t>den andra koden</a:t>
            </a:r>
            <a:r>
              <a:t>, eller behålla </a:t>
            </a:r>
            <a:r>
              <a:rPr b="1"/>
              <a:t>det bästa av båda</a:t>
            </a:r>
            <a:r>
              <a:t>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Gör ändringarna, ta bort conflict markers och gör en ny commit.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$ git add --all</a:t>
            </a:r>
            <a:br/>
            <a:r>
              <a:t>$ git commit -m "Fix merge conflicts"</a:t>
            </a:r>
            <a:br/>
            <a:r>
              <a:t>$ git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83;p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C9DAF8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Ordlista 1/5</a:t>
            </a:r>
          </a:p>
        </p:txBody>
      </p:sp>
      <p:graphicFrame>
        <p:nvGraphicFramePr>
          <p:cNvPr id="208" name="Google Shape;184;p33"/>
          <p:cNvGraphicFramePr/>
          <p:nvPr/>
        </p:nvGraphicFramePr>
        <p:xfrm>
          <a:off x="952500" y="1197925"/>
          <a:ext cx="7239000" cy="3620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19500"/>
                <a:gridCol w="3619500"/>
              </a:tblGrid>
              <a:tr h="3620875">
                <a:tc>
                  <a:txBody>
                    <a:bodyPr/>
                    <a:lstStyle/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repository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clone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commit</a:t>
                      </a:r>
                      <a:endParaRPr u="sng"/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fetch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pull (check out)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push (check in)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merge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reset (revert)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working copy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change / diff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revision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conflict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resolve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master / trunk / baseline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branch / fork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root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head (tip)</a:t>
                      </a:r>
                    </a:p>
                    <a:p>
                      <a:pPr marL="457200" indent="-342900" algn="l">
                        <a:lnSpc>
                          <a:spcPct val="115000"/>
                        </a:lnSpc>
                        <a:buClr>
                          <a:schemeClr val="accent2">
                            <a:lumOff val="21764"/>
                          </a:schemeClr>
                        </a:buClr>
                        <a:buSzPts val="1800"/>
                        <a:buFont typeface="Arial"/>
                        <a:buChar char="●"/>
                        <a:defRPr sz="1800">
                          <a:solidFill>
                            <a:schemeClr val="accent2">
                              <a:lumOff val="21764"/>
                            </a:schemeClr>
                          </a:solidFill>
                        </a:defRPr>
                      </a:pPr>
                      <a:r>
                        <a:t>tag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89;p3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C9DAF8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Ordlista 2/5</a:t>
            </a:r>
          </a:p>
        </p:txBody>
      </p:sp>
      <p:sp>
        <p:nvSpPr>
          <p:cNvPr id="211" name="Google Shape;190;p34"/>
          <p:cNvSpPr txBox="1"/>
          <p:nvPr>
            <p:ph type="body" idx="1"/>
          </p:nvPr>
        </p:nvSpPr>
        <p:spPr>
          <a:xfrm>
            <a:off x="311699" y="1152474"/>
            <a:ext cx="8520602" cy="3742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repository</a:t>
            </a:r>
            <a:r>
              <a:rPr b="0"/>
              <a:t>	databas över filerna som versionshanteras</a:t>
            </a:r>
            <a:endParaRPr b="0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clone	</a:t>
            </a:r>
            <a:r>
              <a:rPr b="0"/>
              <a:t>skapa en kopia av ett </a:t>
            </a:r>
            <a:r>
              <a:rPr b="0" i="1"/>
              <a:t>repository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add		</a:t>
            </a:r>
            <a:r>
              <a:rPr b="0"/>
              <a:t>lägger in mina gjorda ändringar i </a:t>
            </a:r>
            <a:r>
              <a:rPr b="0" i="1"/>
              <a:t>staging area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commit</a:t>
            </a:r>
            <a:r>
              <a:rPr b="0"/>
              <a:t>	“make a group of changes final, and available to all users” - skapar en</a:t>
            </a:r>
            <a:br>
              <a:rPr b="0"/>
            </a:br>
            <a:r>
              <a:rPr b="0"/>
              <a:t>		ny revision av det som ligger i min </a:t>
            </a:r>
            <a:r>
              <a:rPr b="0" i="1"/>
              <a:t>staging area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revision</a:t>
            </a:r>
            <a:r>
              <a:rPr b="0"/>
              <a:t>	systemets tillstånd efter en specifik </a:t>
            </a:r>
            <a:r>
              <a:rPr b="0" i="1"/>
              <a:t>commit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fetch</a:t>
            </a:r>
            <a:r>
              <a:rPr b="0"/>
              <a:t>	kolla om det har kommit till några nya versioner som vi behöver</a:t>
            </a:r>
            <a:br>
              <a:rPr b="0"/>
            </a:br>
            <a:r>
              <a:rPr b="0"/>
              <a:t>		uppdatera vårt lokala </a:t>
            </a:r>
            <a:r>
              <a:rPr b="0" i="1"/>
              <a:t>repository</a:t>
            </a:r>
            <a:r>
              <a:rPr b="0"/>
              <a:t> med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95;p3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C9DAF8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Ordlista 3/5</a:t>
            </a:r>
          </a:p>
        </p:txBody>
      </p:sp>
      <p:sp>
        <p:nvSpPr>
          <p:cNvPr id="214" name="Google Shape;196;p35"/>
          <p:cNvSpPr txBox="1"/>
          <p:nvPr>
            <p:ph type="body" idx="1"/>
          </p:nvPr>
        </p:nvSpPr>
        <p:spPr>
          <a:xfrm>
            <a:off x="311699" y="1152475"/>
            <a:ext cx="8520602" cy="3836100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b="1" sz="1710"/>
            </a:pPr>
            <a:r>
              <a:t>branch</a:t>
            </a:r>
            <a:r>
              <a:rPr b="0"/>
              <a:t>	skapa en ny gren i historik-trädet, så att framtida </a:t>
            </a:r>
            <a:r>
              <a:rPr b="0" i="1"/>
              <a:t>commits</a:t>
            </a:r>
            <a:r>
              <a:rPr b="0"/>
              <a:t> inte</a:t>
            </a:r>
            <a:br>
              <a:rPr b="0"/>
            </a:br>
            <a:r>
              <a:rPr b="0"/>
              <a:t>		påverkar ursprungs-</a:t>
            </a:r>
            <a:r>
              <a:rPr b="0" i="1"/>
              <a:t>branchen</a:t>
            </a:r>
            <a:r>
              <a:rPr b="0"/>
              <a:t>. Används för att arbeta med features utan</a:t>
            </a:r>
            <a:br>
              <a:rPr b="0"/>
            </a:br>
            <a:r>
              <a:rPr b="0"/>
              <a:t>		att det behöver påverka hela repositoryt</a:t>
            </a:r>
            <a:endParaRPr b="0"/>
          </a:p>
          <a:p>
            <a:pPr marL="0" indent="0" defTabSz="868680">
              <a:spcBef>
                <a:spcPts val="1500"/>
              </a:spcBef>
              <a:buSzTx/>
              <a:buNone/>
              <a:defRPr b="1" sz="1710"/>
            </a:pPr>
            <a:r>
              <a:t>merge</a:t>
            </a:r>
            <a:r>
              <a:rPr b="0"/>
              <a:t>	kombinera två olika </a:t>
            </a:r>
            <a:r>
              <a:rPr b="0" i="1"/>
              <a:t>branches</a:t>
            </a:r>
            <a:r>
              <a:rPr b="0"/>
              <a:t> genom att föra in ändringar från den ena</a:t>
            </a:r>
            <a:br>
              <a:rPr b="0"/>
            </a:br>
            <a:r>
              <a:rPr b="0"/>
              <a:t>		</a:t>
            </a:r>
            <a:r>
              <a:rPr b="0" i="1"/>
              <a:t>branchen </a:t>
            </a:r>
            <a:r>
              <a:rPr b="0"/>
              <a:t>till den andra</a:t>
            </a:r>
            <a:endParaRPr b="0"/>
          </a:p>
          <a:p>
            <a:pPr marL="0" indent="0" defTabSz="868680">
              <a:spcBef>
                <a:spcPts val="1500"/>
              </a:spcBef>
              <a:buSzTx/>
              <a:buNone/>
              <a:defRPr b="1" sz="1710"/>
            </a:pPr>
            <a:r>
              <a:t>pull</a:t>
            </a:r>
            <a:r>
              <a:rPr b="0"/>
              <a:t>		ladda ner nya versioner (kombination av </a:t>
            </a:r>
            <a:r>
              <a:rPr b="0" i="1"/>
              <a:t>fetch</a:t>
            </a:r>
            <a:r>
              <a:rPr b="0"/>
              <a:t> och </a:t>
            </a:r>
            <a:r>
              <a:rPr b="0" i="1"/>
              <a:t>merge</a:t>
            </a:r>
            <a:r>
              <a:rPr b="0"/>
              <a:t>)</a:t>
            </a:r>
            <a:endParaRPr b="0"/>
          </a:p>
          <a:p>
            <a:pPr marL="0" indent="0" defTabSz="868680">
              <a:spcBef>
                <a:spcPts val="1500"/>
              </a:spcBef>
              <a:buSzTx/>
              <a:buNone/>
              <a:defRPr b="1" sz="1710"/>
            </a:pPr>
            <a:r>
              <a:t>push</a:t>
            </a:r>
            <a:r>
              <a:rPr b="0"/>
              <a:t>	ladda upp våra </a:t>
            </a:r>
            <a:r>
              <a:rPr b="0" i="1"/>
              <a:t>committade</a:t>
            </a:r>
            <a:r>
              <a:rPr b="0"/>
              <a:t> ändringar till det centrala </a:t>
            </a:r>
            <a:r>
              <a:rPr b="0" i="1"/>
              <a:t>repositoryt</a:t>
            </a:r>
            <a:endParaRPr b="0" i="1"/>
          </a:p>
          <a:p>
            <a:pPr marL="0" indent="0" defTabSz="868680">
              <a:spcBef>
                <a:spcPts val="1500"/>
              </a:spcBef>
              <a:buSzTx/>
              <a:buNone/>
              <a:defRPr b="1" sz="1710"/>
            </a:pPr>
            <a:r>
              <a:t>revert</a:t>
            </a:r>
            <a:r>
              <a:rPr b="0"/>
              <a:t>	kasta bort lokala ändringar och återställ den senaste </a:t>
            </a:r>
            <a:r>
              <a:rPr b="0" i="1"/>
              <a:t>revisionen</a:t>
            </a:r>
            <a:br>
              <a:rPr b="0" i="1"/>
            </a:br>
            <a:r>
              <a:rPr b="0"/>
              <a:t>		(eller en tidigare)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01;p3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C9DAF8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Ordlista 4/5</a:t>
            </a:r>
          </a:p>
        </p:txBody>
      </p:sp>
      <p:sp>
        <p:nvSpPr>
          <p:cNvPr id="217" name="Google Shape;202;p36"/>
          <p:cNvSpPr txBox="1"/>
          <p:nvPr>
            <p:ph type="body" idx="1"/>
          </p:nvPr>
        </p:nvSpPr>
        <p:spPr>
          <a:xfrm>
            <a:off x="311699" y="1152474"/>
            <a:ext cx="8520602" cy="38763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working copy</a:t>
            </a:r>
            <a:r>
              <a:rPr b="0"/>
              <a:t>	min lokala kopia av filerna i mitt </a:t>
            </a:r>
            <a:r>
              <a:rPr b="0" i="1"/>
              <a:t>repository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change</a:t>
            </a:r>
            <a:r>
              <a:rPr b="0"/>
              <a:t>	ändringar i en eller flera filer i min </a:t>
            </a:r>
            <a:r>
              <a:rPr b="0" i="1"/>
              <a:t>working copy</a:t>
            </a:r>
            <a:r>
              <a:rPr b="0"/>
              <a:t>, måste </a:t>
            </a:r>
            <a:r>
              <a:rPr b="0" i="1"/>
              <a:t>committas</a:t>
            </a:r>
            <a:br>
              <a:rPr b="0" i="1"/>
            </a:br>
            <a:r>
              <a:rPr b="0"/>
              <a:t>		och </a:t>
            </a:r>
            <a:r>
              <a:rPr b="0" i="1"/>
              <a:t>pushas</a:t>
            </a:r>
            <a:r>
              <a:rPr b="0"/>
              <a:t> om man vill spara ändringarna</a:t>
            </a:r>
            <a:endParaRPr b="0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conflict</a:t>
            </a:r>
            <a:r>
              <a:rPr b="0"/>
              <a:t>	när två olika ändringar i en fil motsäger varandra, konflikten måste</a:t>
            </a:r>
            <a:br>
              <a:rPr b="0"/>
            </a:br>
            <a:r>
              <a:rPr b="0"/>
              <a:t>		lösas innan man kan fortsätta arbeta mot </a:t>
            </a:r>
            <a:r>
              <a:rPr b="0" i="1"/>
              <a:t>repositoryt</a:t>
            </a:r>
            <a:endParaRPr i="1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resolve</a:t>
            </a:r>
            <a:r>
              <a:rPr b="0"/>
              <a:t>	lösa en </a:t>
            </a:r>
            <a:r>
              <a:rPr b="0" i="1"/>
              <a:t>conflict</a:t>
            </a:r>
            <a:r>
              <a:rPr b="0"/>
              <a:t> genom att göra en ny </a:t>
            </a:r>
            <a:r>
              <a:rPr b="0" i="1"/>
              <a:t>commit</a:t>
            </a:r>
            <a:r>
              <a:rPr b="0"/>
              <a:t> som är en </a:t>
            </a:r>
            <a:r>
              <a:rPr b="0" i="1"/>
              <a:t>merge </a:t>
            </a:r>
            <a:r>
              <a:rPr b="0"/>
              <a:t>av</a:t>
            </a:r>
            <a:br>
              <a:rPr b="0"/>
            </a:br>
            <a:r>
              <a:rPr b="0"/>
              <a:t>		de två </a:t>
            </a:r>
            <a:r>
              <a:rPr b="0" i="1"/>
              <a:t>commits</a:t>
            </a:r>
            <a:r>
              <a:rPr b="0"/>
              <a:t> som står i konflikt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07;p3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C9DAF8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Ordlista 5/5</a:t>
            </a:r>
          </a:p>
        </p:txBody>
      </p:sp>
      <p:sp>
        <p:nvSpPr>
          <p:cNvPr id="220" name="Google Shape;208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master</a:t>
            </a:r>
            <a:r>
              <a:rPr b="0"/>
              <a:t>	"the unique line of development that is not a branch"</a:t>
            </a:r>
            <a:endParaRPr b="0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root</a:t>
            </a:r>
            <a:r>
              <a:rPr b="0"/>
              <a:t>		första </a:t>
            </a:r>
            <a:r>
              <a:rPr b="0" i="1"/>
              <a:t>revisionen </a:t>
            </a:r>
            <a:r>
              <a:rPr b="0"/>
              <a:t>i historiken</a:t>
            </a:r>
            <a:endParaRPr b="0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head</a:t>
            </a:r>
            <a:r>
              <a:rPr b="0"/>
              <a:t>	senaste </a:t>
            </a:r>
            <a:r>
              <a:rPr b="0" i="1"/>
              <a:t>revisionen </a:t>
            </a:r>
            <a:r>
              <a:rPr b="0"/>
              <a:t>i min aktuella </a:t>
            </a:r>
            <a:r>
              <a:rPr b="0" i="1"/>
              <a:t>branch</a:t>
            </a:r>
            <a:r>
              <a:rPr b="0"/>
              <a:t> (senast gjorda </a:t>
            </a:r>
            <a:r>
              <a:rPr b="0" i="1"/>
              <a:t>commit</a:t>
            </a:r>
            <a:r>
              <a:rPr b="0"/>
              <a:t>)</a:t>
            </a:r>
            <a:endParaRPr b="0"/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tag</a:t>
            </a:r>
            <a:r>
              <a:rPr b="0"/>
              <a:t>		namnge en specifik </a:t>
            </a:r>
            <a:r>
              <a:rPr b="0" i="1"/>
              <a:t>revision</a:t>
            </a:r>
            <a:r>
              <a:rPr b="0"/>
              <a:t>, exempel: ”version 1.0”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13;p3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D9EAD3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Övningar</a:t>
            </a:r>
          </a:p>
        </p:txBody>
      </p:sp>
      <p:sp>
        <p:nvSpPr>
          <p:cNvPr id="223" name="Google Shape;214;p38"/>
          <p:cNvSpPr txBox="1"/>
          <p:nvPr>
            <p:ph type="body" idx="1"/>
          </p:nvPr>
        </p:nvSpPr>
        <p:spPr>
          <a:xfrm>
            <a:off x="311699" y="1228674"/>
            <a:ext cx="8520602" cy="39909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 Läs Git Handbook på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https://guides.github.com/introduction/git-handbook/</a:t>
            </a:r>
            <a:r>
              <a:t>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2 Hitta en klasskamrat (övningen ska göras två och två!) och arbeta med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https://github.com/foundersandcoders/git-workflow-workshop-for-two</a:t>
            </a:r>
            <a:r>
              <a:t>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Tips: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git-flow-summary-table.png</a:t>
            </a:r>
            <a:r>
              <a:t>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3 Fortsätt med länkarna under "Learn by doing" på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https://try.github.io/</a:t>
            </a:r>
            <a:r>
              <a:t>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Alla övningar ska göras med Git i </a:t>
            </a:r>
            <a:r>
              <a:rPr i="1"/>
              <a:t>terminalen</a:t>
            </a:r>
            <a:r>
              <a:t>, alltså inte med Git Desktop.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9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Vad är versionshantering? (VCS)</a:t>
            </a:r>
          </a:p>
        </p:txBody>
      </p:sp>
      <p:sp>
        <p:nvSpPr>
          <p:cNvPr id="121" name="Google Shape;70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/>
            </a:pPr>
            <a:r>
              <a:t>Version, revision</a:t>
            </a:r>
            <a:r>
              <a:rPr i="0"/>
              <a:t> eller </a:t>
            </a:r>
            <a:r>
              <a:t>source control </a:t>
            </a:r>
            <a:r>
              <a:rPr i="0"/>
              <a:t>är ett system för att hantera ändringar i samlingar av information - kodfiler. Det är mycket användbart när flera personer ska arbeta med samma filer.</a:t>
            </a:r>
            <a:endParaRPr i="0"/>
          </a:p>
          <a:p>
            <a:pPr>
              <a:spcBef>
                <a:spcPts val="1600"/>
              </a:spcBef>
              <a:defRPr b="1"/>
            </a:pPr>
            <a:r>
              <a:t>revision </a:t>
            </a:r>
            <a:r>
              <a:rPr b="0"/>
              <a:t>- ett “snapshot” av alla filer, en version</a:t>
            </a:r>
            <a:endParaRPr b="0"/>
          </a:p>
          <a:p>
            <a:pPr/>
            <a:r>
              <a:t>Varje revision har ett </a:t>
            </a:r>
            <a:r>
              <a:rPr b="1"/>
              <a:t>nummer</a:t>
            </a:r>
            <a:endParaRPr b="1"/>
          </a:p>
          <a:p>
            <a:pPr/>
            <a:r>
              <a:t>Varje revision har ett </a:t>
            </a:r>
            <a:r>
              <a:rPr b="1"/>
              <a:t>timestamp </a:t>
            </a:r>
            <a:r>
              <a:t>(när ändringen sparades i systemet)</a:t>
            </a:r>
          </a:p>
          <a:p>
            <a:pPr/>
            <a:r>
              <a:t>Varje revision sparar </a:t>
            </a:r>
            <a:r>
              <a:rPr b="1"/>
              <a:t>användaren </a:t>
            </a:r>
            <a:r>
              <a:t>som gjorde ändringen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Demo: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5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D9EAD3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Exempel, olika versioner av fil</a:t>
            </a:r>
          </a:p>
        </p:txBody>
      </p:sp>
      <p:grpSp>
        <p:nvGrpSpPr>
          <p:cNvPr id="126" name="Google Shape;76;p16"/>
          <p:cNvGrpSpPr/>
          <p:nvPr/>
        </p:nvGrpSpPr>
        <p:grpSpPr>
          <a:xfrm>
            <a:off x="472349" y="1372500"/>
            <a:ext cx="3351002" cy="1203001"/>
            <a:chOff x="0" y="0"/>
            <a:chExt cx="3351000" cy="1203000"/>
          </a:xfrm>
        </p:grpSpPr>
        <p:sp>
          <p:nvSpPr>
            <p:cNvPr id="124" name="Rektangel"/>
            <p:cNvSpPr/>
            <p:nvPr/>
          </p:nvSpPr>
          <p:spPr>
            <a:xfrm>
              <a:off x="-1" y="-1"/>
              <a:ext cx="3351002" cy="120300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38761D"/>
                  </a:solidFill>
                </a:defRPr>
              </a:pPr>
            </a:p>
          </p:txBody>
        </p:sp>
        <p:sp>
          <p:nvSpPr>
            <p:cNvPr id="125" name="Första versionen…"/>
            <p:cNvSpPr txBox="1"/>
            <p:nvPr/>
          </p:nvSpPr>
          <p:spPr>
            <a:xfrm>
              <a:off x="4762" y="4762"/>
              <a:ext cx="3341476" cy="989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i="1">
                  <a:solidFill>
                    <a:srgbClr val="666666"/>
                  </a:solidFill>
                </a:defRPr>
              </a:pPr>
              <a:r>
                <a:t>Första versionen</a:t>
              </a:r>
            </a:p>
            <a:p>
              <a:pPr>
                <a:defRPr>
                  <a:solidFill>
                    <a:srgbClr val="38761D"/>
                  </a:solidFill>
                </a:defRPr>
              </a:pPr>
              <a:r>
                <a:t>function main() {</a:t>
              </a:r>
            </a:p>
            <a:p>
              <a:pPr>
                <a:defRPr>
                  <a:solidFill>
                    <a:srgbClr val="38761D"/>
                  </a:solidFill>
                </a:defRPr>
              </a:pPr>
              <a:r>
                <a:t>	console.log('Hello world');</a:t>
              </a:r>
            </a:p>
            <a:p>
              <a:pPr>
                <a:defRPr>
                  <a:solidFill>
                    <a:srgbClr val="38761D"/>
                  </a:solidFill>
                </a:defRPr>
              </a:pPr>
              <a:r>
                <a:t>}</a:t>
              </a:r>
            </a:p>
          </p:txBody>
        </p:sp>
      </p:grpSp>
      <p:grpSp>
        <p:nvGrpSpPr>
          <p:cNvPr id="129" name="Google Shape;77;p16"/>
          <p:cNvGrpSpPr/>
          <p:nvPr/>
        </p:nvGrpSpPr>
        <p:grpSpPr>
          <a:xfrm>
            <a:off x="472349" y="3307374"/>
            <a:ext cx="3966002" cy="1203001"/>
            <a:chOff x="0" y="0"/>
            <a:chExt cx="3966000" cy="1203000"/>
          </a:xfrm>
        </p:grpSpPr>
        <p:sp>
          <p:nvSpPr>
            <p:cNvPr id="127" name="Rektangel"/>
            <p:cNvSpPr/>
            <p:nvPr/>
          </p:nvSpPr>
          <p:spPr>
            <a:xfrm>
              <a:off x="-1" y="-1"/>
              <a:ext cx="3966002" cy="120300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Version 2…"/>
            <p:cNvSpPr txBox="1"/>
            <p:nvPr/>
          </p:nvSpPr>
          <p:spPr>
            <a:xfrm>
              <a:off x="4762" y="4762"/>
              <a:ext cx="3956476" cy="119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i="1">
                  <a:solidFill>
                    <a:srgbClr val="666666"/>
                  </a:solidFill>
                </a:defRPr>
              </a:pPr>
              <a:r>
                <a:t>Version 2</a:t>
              </a:r>
            </a:p>
            <a:p>
              <a:pPr/>
              <a:r>
                <a:t>function main() {</a:t>
              </a:r>
            </a:p>
            <a:p>
              <a:pPr/>
              <a:r>
                <a:t>	</a:t>
              </a:r>
              <a:r>
                <a:rPr>
                  <a:solidFill>
                    <a:srgbClr val="38761D"/>
                  </a:solidFill>
                </a:rPr>
                <a:t>let name = input();</a:t>
              </a:r>
              <a:endParaRPr>
                <a:solidFill>
                  <a:srgbClr val="38761D"/>
                </a:solidFill>
              </a:endParaRPr>
            </a:p>
            <a:p>
              <a:pPr/>
              <a:r>
                <a:t>	console.log("Hello </a:t>
              </a:r>
              <a:r>
                <a:rPr>
                  <a:solidFill>
                    <a:srgbClr val="FF0000"/>
                  </a:solidFill>
                </a:rPr>
                <a:t>world</a:t>
              </a:r>
              <a:r>
                <a:t>"</a:t>
              </a:r>
              <a:r>
                <a:rPr>
                  <a:solidFill>
                    <a:srgbClr val="38761D"/>
                  </a:solidFill>
                </a:rPr>
                <a:t> + name</a:t>
              </a:r>
              <a:r>
                <a:t>);</a:t>
              </a:r>
            </a:p>
            <a:p>
              <a:pPr/>
              <a:r>
                <a:t>}</a:t>
              </a:r>
            </a:p>
          </p:txBody>
        </p:sp>
      </p:grpSp>
      <p:grpSp>
        <p:nvGrpSpPr>
          <p:cNvPr id="132" name="Google Shape;78;p16"/>
          <p:cNvGrpSpPr/>
          <p:nvPr/>
        </p:nvGrpSpPr>
        <p:grpSpPr>
          <a:xfrm>
            <a:off x="4260949" y="1372500"/>
            <a:ext cx="3966002" cy="1425901"/>
            <a:chOff x="0" y="0"/>
            <a:chExt cx="3966000" cy="1425899"/>
          </a:xfrm>
        </p:grpSpPr>
        <p:sp>
          <p:nvSpPr>
            <p:cNvPr id="130" name="Rektangel"/>
            <p:cNvSpPr/>
            <p:nvPr/>
          </p:nvSpPr>
          <p:spPr>
            <a:xfrm>
              <a:off x="-1" y="0"/>
              <a:ext cx="3966002" cy="14259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Version 3…"/>
            <p:cNvSpPr txBox="1"/>
            <p:nvPr/>
          </p:nvSpPr>
          <p:spPr>
            <a:xfrm>
              <a:off x="4762" y="4762"/>
              <a:ext cx="3956476" cy="1396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i="1">
                  <a:solidFill>
                    <a:srgbClr val="666666"/>
                  </a:solidFill>
                </a:defRPr>
              </a:pPr>
              <a:r>
                <a:t>Version 3</a:t>
              </a:r>
            </a:p>
            <a:p>
              <a:pPr/>
              <a:r>
                <a:t>function main() {</a:t>
              </a:r>
            </a:p>
            <a:p>
              <a:pPr/>
              <a:r>
                <a:t>	</a:t>
              </a:r>
              <a:r>
                <a:rPr>
                  <a:solidFill>
                    <a:srgbClr val="38761D"/>
                  </a:solidFill>
                </a:rPr>
                <a:t>console.log("Enter your name:");</a:t>
              </a:r>
              <a:endParaRPr>
                <a:solidFill>
                  <a:srgbClr val="38761D"/>
                </a:solidFill>
              </a:endParaRPr>
            </a:p>
            <a:p>
              <a:pPr/>
              <a:r>
                <a:t>	let name = input();</a:t>
              </a:r>
            </a:p>
            <a:p>
              <a:pPr/>
              <a:r>
                <a:t>	console.log("Hello " + name);</a:t>
              </a:r>
            </a:p>
            <a:p>
              <a:pPr/>
              <a:r>
                <a:t>}</a:t>
              </a:r>
            </a:p>
          </p:txBody>
        </p:sp>
      </p:grpSp>
      <p:sp>
        <p:nvSpPr>
          <p:cNvPr id="135" name="Google Shape;79;p16"/>
          <p:cNvSpPr/>
          <p:nvPr/>
        </p:nvSpPr>
        <p:spPr>
          <a:xfrm>
            <a:off x="2244188" y="2580190"/>
            <a:ext cx="114812" cy="72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Google Shape;80;p16"/>
          <p:cNvSpPr/>
          <p:nvPr/>
        </p:nvSpPr>
        <p:spPr>
          <a:xfrm flipV="1">
            <a:off x="3867975" y="2807299"/>
            <a:ext cx="499201" cy="4992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85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Versionshantering, features</a:t>
            </a:r>
          </a:p>
        </p:txBody>
      </p:sp>
      <p:sp>
        <p:nvSpPr>
          <p:cNvPr id="140" name="Google Shape;86;p17"/>
          <p:cNvSpPr txBox="1"/>
          <p:nvPr>
            <p:ph type="body" idx="1"/>
          </p:nvPr>
        </p:nvSpPr>
        <p:spPr>
          <a:xfrm>
            <a:off x="311699" y="12286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enklare att arbeta flera personer med samma filer</a:t>
            </a:r>
          </a:p>
          <a:p>
            <a:pPr>
              <a:lnSpc>
                <a:spcPct val="150000"/>
              </a:lnSpc>
            </a:pPr>
            <a:r>
              <a:t>branching och merging</a:t>
            </a:r>
          </a:p>
          <a:p>
            <a:pPr>
              <a:lnSpc>
                <a:spcPct val="150000"/>
              </a:lnSpc>
            </a:pPr>
            <a:r>
              <a:t>historik över ändringar: vad ändrades, när, av vem</a:t>
            </a:r>
          </a:p>
          <a:p>
            <a:pPr>
              <a:lnSpc>
                <a:spcPct val="150000"/>
              </a:lnSpc>
            </a:pPr>
            <a:r>
              <a:t>man vet när man har senaste versionen av en fil</a:t>
            </a:r>
          </a:p>
          <a:p>
            <a:pPr>
              <a:lnSpc>
                <a:spcPct val="150000"/>
              </a:lnSpc>
            </a:pPr>
            <a:r>
              <a:t>dokumentation (commit messages)</a:t>
            </a:r>
          </a:p>
          <a:p>
            <a:pPr>
              <a:lnSpc>
                <a:spcPct val="150000"/>
              </a:lnSpc>
            </a:pPr>
            <a:r>
              <a:t>backup och återställning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9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Git-kommandon</a:t>
            </a:r>
          </a:p>
        </p:txBody>
      </p:sp>
      <p:sp>
        <p:nvSpPr>
          <p:cNvPr id="143" name="Google Shape;92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Installera </a:t>
            </a:r>
            <a:r>
              <a:rPr b="1"/>
              <a:t>Git Bash</a:t>
            </a:r>
            <a:r>
              <a:t> från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https://git-scm.com/downloads</a:t>
            </a:r>
            <a:r>
              <a:t> </a:t>
            </a:r>
            <a:br/>
            <a:r>
              <a:rPr i="1"/>
              <a:t>Bash</a:t>
            </a:r>
            <a:r>
              <a:t> är en slags </a:t>
            </a:r>
            <a:r>
              <a:rPr b="1" i="1"/>
              <a:t>terminal</a:t>
            </a:r>
            <a:r>
              <a:t>, kallas även </a:t>
            </a:r>
            <a:r>
              <a:rPr b="1" i="1"/>
              <a:t>shell</a:t>
            </a:r>
            <a:r>
              <a:rPr b="1"/>
              <a:t> </a:t>
            </a:r>
            <a:r>
              <a:t>eller </a:t>
            </a:r>
            <a:r>
              <a:rPr b="1" i="1"/>
              <a:t>console</a:t>
            </a:r>
            <a:r>
              <a:t>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På Windows: Högerklicka i en mapp och välj alternativet "Git Bash here". Skriv sedan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t> i </a:t>
            </a:r>
            <a:r>
              <a:rPr i="1"/>
              <a:t>terminalen Bash</a:t>
            </a:r>
            <a:r>
              <a:t> för att se vilka kommandon som finns.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97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FFF2CC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Filsystem och git</a:t>
            </a:r>
          </a:p>
        </p:txBody>
      </p:sp>
      <p:sp>
        <p:nvSpPr>
          <p:cNvPr id="148" name="Google Shape;98;p19"/>
          <p:cNvSpPr txBox="1"/>
          <p:nvPr>
            <p:ph type="body" sz="half" idx="1"/>
          </p:nvPr>
        </p:nvSpPr>
        <p:spPr>
          <a:xfrm>
            <a:off x="2902224" y="1789049"/>
            <a:ext cx="5930102" cy="3100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Datorn lagrar </a:t>
            </a:r>
            <a:r>
              <a:rPr i="1"/>
              <a:t>filer </a:t>
            </a:r>
            <a:r>
              <a:t>i </a:t>
            </a:r>
            <a:r>
              <a:rPr i="1"/>
              <a:t>mappar</a:t>
            </a:r>
            <a:r>
              <a:t> (kataloger, eng. </a:t>
            </a:r>
            <a:r>
              <a:rPr i="1"/>
              <a:t>folders</a:t>
            </a:r>
            <a:r>
              <a:t>). Det är viktigt att ha en bra struktur för sina projekt.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När man skapat ett </a:t>
            </a:r>
            <a:r>
              <a:rPr i="1"/>
              <a:t>Git repository</a:t>
            </a:r>
            <a:r>
              <a:t> i en mapp, så följer inte filerna i mappen automatiskt med. Vi måste lägga till dem manuellt.</a:t>
            </a:r>
            <a:br/>
            <a:r>
              <a:rPr>
                <a:latin typeface="Consolas"/>
                <a:ea typeface="Consolas"/>
                <a:cs typeface="Consolas"/>
                <a:sym typeface="Consolas"/>
              </a:rPr>
              <a:t>$ git init</a:t>
            </a:r>
            <a:br>
              <a:rPr>
                <a:latin typeface="Consolas"/>
                <a:ea typeface="Consolas"/>
                <a:cs typeface="Consolas"/>
                <a:sym typeface="Consolas"/>
              </a:rPr>
            </a:br>
            <a:r>
              <a:rPr>
                <a:latin typeface="Consolas"/>
                <a:ea typeface="Consolas"/>
                <a:cs typeface="Consolas"/>
                <a:sym typeface="Consolas"/>
              </a:rPr>
              <a:t>$ git status</a:t>
            </a:r>
            <a:br>
              <a:rPr>
                <a:latin typeface="Consolas"/>
                <a:ea typeface="Consolas"/>
                <a:cs typeface="Consolas"/>
                <a:sym typeface="Consolas"/>
              </a:rPr>
            </a:br>
            <a:r>
              <a:rPr>
                <a:latin typeface="Consolas"/>
                <a:ea typeface="Consolas"/>
                <a:cs typeface="Consolas"/>
                <a:sym typeface="Consolas"/>
              </a:rPr>
              <a:t>$ git add --all</a:t>
            </a:r>
          </a:p>
        </p:txBody>
      </p:sp>
      <p:pic>
        <p:nvPicPr>
          <p:cNvPr id="149" name="Google Shape;99;p19" descr="Google Shape;9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174" y="1328725"/>
            <a:ext cx="4190721" cy="26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00;p19" descr="Google Shape;100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1127062"/>
            <a:ext cx="2266951" cy="3762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5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D9D2E9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Terminalkommandon 1</a:t>
            </a:r>
          </a:p>
        </p:txBody>
      </p:sp>
      <p:sp>
        <p:nvSpPr>
          <p:cNvPr id="153" name="Google Shape;106;p20"/>
          <p:cNvSpPr txBox="1"/>
          <p:nvPr>
            <p:ph type="body" idx="1"/>
          </p:nvPr>
        </p:nvSpPr>
        <p:spPr>
          <a:xfrm>
            <a:off x="311724" y="12854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buSzTx/>
              <a:buNone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t>cd mapp1/mapp2/ 		// gå in i mapp (nedåt, två steg)</a:t>
            </a:r>
            <a:br/>
            <a:r>
              <a:t>cd ..                 // gå ut ur mapp (uppåt ett steg)</a:t>
            </a:r>
            <a:br/>
            <a:r>
              <a:t>mv </a:t>
            </a:r>
            <a:r>
              <a:rPr i="1"/>
              <a:t>fil1</a:t>
            </a:r>
            <a:r>
              <a:t> </a:t>
            </a:r>
            <a:r>
              <a:rPr i="1"/>
              <a:t>fil2</a:t>
            </a:r>
            <a:r>
              <a:t>			// byt namn på fil1 till fil2, eller flytta</a:t>
            </a:r>
            <a:br/>
            <a:r>
              <a:t>ls						// visa filer i aktuell mapp</a:t>
            </a:r>
            <a:br/>
            <a:r>
              <a:t>ls -al					// visa alla filer och mer information</a:t>
            </a:r>
          </a:p>
          <a:p>
            <a:pPr marL="0" indent="0" defTabSz="768095">
              <a:spcBef>
                <a:spcPts val="1300"/>
              </a:spcBef>
              <a:buSzTx/>
              <a:buNone/>
              <a:defRPr sz="1512">
                <a:latin typeface="Consolas"/>
                <a:ea typeface="Consolas"/>
                <a:cs typeface="Consolas"/>
                <a:sym typeface="Consolas"/>
              </a:defRPr>
            </a:pPr>
            <a:r>
              <a:t>less </a:t>
            </a:r>
            <a:r>
              <a:rPr i="1"/>
              <a:t>fil</a:t>
            </a:r>
            <a:r>
              <a:t>				// visar innehållet i en fil</a:t>
            </a:r>
            <a:br/>
            <a:r>
              <a:t>rm </a:t>
            </a:r>
            <a:r>
              <a:rPr i="1"/>
              <a:t>fil</a:t>
            </a:r>
            <a:r>
              <a:t>					// ta bort fil</a:t>
            </a:r>
            <a:br/>
            <a:r>
              <a:t>rm -rf </a:t>
            </a:r>
            <a:r>
              <a:rPr i="1"/>
              <a:t>mapp</a:t>
            </a:r>
            <a:r>
              <a:t>			// ta bort mapp och allt innehåll - VARNING!</a:t>
            </a:r>
            <a:br/>
            <a:r>
              <a:t>clear					// rensa terminalen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11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solidFill>
            <a:srgbClr val="D9D2E9"/>
          </a:solidFill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Terminalkommandon 2</a:t>
            </a:r>
          </a:p>
        </p:txBody>
      </p:sp>
      <p:sp>
        <p:nvSpPr>
          <p:cNvPr id="158" name="Google Shape;112;p21"/>
          <p:cNvSpPr txBox="1"/>
          <p:nvPr>
            <p:ph type="body" idx="1"/>
          </p:nvPr>
        </p:nvSpPr>
        <p:spPr>
          <a:xfrm>
            <a:off x="311724" y="1285449"/>
            <a:ext cx="8520602" cy="3604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Hjälp:           lägg till --help efter de flesta kommandon</a:t>
            </a:r>
            <a:br/>
            <a:r>
              <a:t>Tab:             autocomplete, skriv färdigt filnamn eller mapp</a:t>
            </a:r>
            <a:br/>
            <a:r>
              <a:t>Tab Tab:         se matchande innehåll i mapp</a:t>
            </a:r>
            <a:br/>
            <a:r>
              <a:t>Uppåt/nedåtpil:  bläddra i historiken över tidigare kommandon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Multiline:  skriv ett inledande "citattecken men inget avslutande och tryck enter.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Ctrl+C:     avbryt pågående kommando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sudo </a:t>
            </a:r>
            <a:r>
              <a:rPr i="1"/>
              <a:t>kommando</a:t>
            </a:r>
            <a:r>
              <a:t>:   skrivs före ett vanligt kommando, för att köra det som administratör. (Mac/Linux, kort för "super user do")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